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78" r:id="rId5"/>
    <p:sldId id="260" r:id="rId6"/>
    <p:sldId id="261" r:id="rId7"/>
    <p:sldId id="262" r:id="rId8"/>
    <p:sldId id="270" r:id="rId9"/>
    <p:sldId id="263" r:id="rId10"/>
    <p:sldId id="268" r:id="rId11"/>
    <p:sldId id="267" r:id="rId12"/>
    <p:sldId id="276" r:id="rId13"/>
    <p:sldId id="264" r:id="rId14"/>
    <p:sldId id="265" r:id="rId15"/>
    <p:sldId id="274" r:id="rId16"/>
    <p:sldId id="272" r:id="rId17"/>
    <p:sldId id="269" r:id="rId18"/>
    <p:sldId id="266" r:id="rId19"/>
    <p:sldId id="277" r:id="rId20"/>
    <p:sldId id="273" r:id="rId21"/>
    <p:sldId id="275" r:id="rId22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3E2"/>
    <a:srgbClr val="009644"/>
    <a:srgbClr val="ECF9E7"/>
    <a:srgbClr val="C1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3" autoAdjust="0"/>
    <p:restoredTop sz="84496" autoAdjust="0"/>
  </p:normalViewPr>
  <p:slideViewPr>
    <p:cSldViewPr snapToGrid="0">
      <p:cViewPr varScale="1">
        <p:scale>
          <a:sx n="123" d="100"/>
          <a:sy n="123" d="100"/>
        </p:scale>
        <p:origin x="93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rogetti\MICS\Fase%20attuativa\Futuro\CNR\CRESCO%202.0\Grafici%20pubblicazioni_2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MarcoSpaltini\Dropbox%20(DIG)\PNRR%20PE-MG\Ricerca%20industriale\Ricerca%20settori%20italia%202021%20v.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MarcoSpaltini\Dropbox%20(DIG)\PNRR%20PE-MG\Ricerca%20industriale\Ricerca%20settori%20italia%202021%20v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77712920671907E-2"/>
          <c:y val="1.6550065904092071E-2"/>
          <c:w val="0.93993998885022156"/>
          <c:h val="0.38630417819394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1A-43DE-954B-676AF161D901}"/>
              </c:ext>
            </c:extLst>
          </c:dPt>
          <c:dPt>
            <c:idx val="1"/>
            <c:invertIfNegative val="0"/>
            <c:bubble3D val="0"/>
            <c:spPr>
              <a:solidFill>
                <a:srgbClr val="FF4F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1A-43DE-954B-676AF161D90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1A-43DE-954B-676AF161D90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1A-43DE-954B-676AF161D90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1A-43DE-954B-676AF161D90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1A-43DE-954B-676AF161D901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1A-43DE-954B-676AF161D90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1A-43DE-954B-676AF161D901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1A-43DE-954B-676AF161D90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11A-43DE-954B-676AF161D90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11A-43DE-954B-676AF161D90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11A-43DE-954B-676AF161D90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11A-43DE-954B-676AF161D90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11A-43DE-954B-676AF161D90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11A-43DE-954B-676AF161D90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11A-43DE-954B-676AF161D90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11A-43DE-954B-676AF161D901}"/>
              </c:ext>
            </c:extLst>
          </c:dPt>
          <c:dPt>
            <c:idx val="2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11A-43DE-954B-676AF161D90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11A-43DE-954B-676AF161D901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11A-43DE-954B-676AF161D901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11A-43DE-954B-676AF161D901}"/>
              </c:ext>
            </c:extLst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11A-43DE-954B-676AF161D901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11A-43DE-954B-676AF161D901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11A-43DE-954B-676AF161D901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11A-43DE-954B-676AF161D901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11A-43DE-954B-676AF161D901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11A-43DE-954B-676AF161D90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711A-43DE-954B-676AF161D90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711A-43DE-954B-676AF161D901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711A-43DE-954B-676AF161D901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711A-43DE-954B-676AF161D901}"/>
              </c:ext>
            </c:extLst>
          </c:dPt>
          <c:dPt>
            <c:idx val="3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711A-43DE-954B-676AF161D901}"/>
              </c:ext>
            </c:extLst>
          </c:dPt>
          <c:dPt>
            <c:idx val="3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711A-43DE-954B-676AF161D901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711A-43DE-954B-676AF161D901}"/>
              </c:ext>
            </c:extLst>
          </c:dPt>
          <c:dPt>
            <c:idx val="39"/>
            <c:invertIfNegative val="0"/>
            <c:bubble3D val="0"/>
            <c:spPr>
              <a:solidFill>
                <a:srgbClr val="D2C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711A-43DE-954B-676AF161D901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711A-43DE-954B-676AF161D901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711A-43DE-954B-676AF161D901}"/>
              </c:ext>
            </c:extLst>
          </c:dPt>
          <c:cat>
            <c:strRef>
              <c:f>'Ambiti disciplinari'!$B$22:$B$403</c:f>
              <c:strCache>
                <c:ptCount val="42"/>
                <c:pt idx="0">
                  <c:v>PE1_21 Application of mathematics in sciences</c:v>
                </c:pt>
                <c:pt idx="1">
                  <c:v>PE2_12 Optics, non-linear optics and nano-optics</c:v>
                </c:pt>
                <c:pt idx="2">
                  <c:v>PE3_1 Structure of solids, material growth and characterization</c:v>
                </c:pt>
                <c:pt idx="3">
                  <c:v>PE3_4 Electronic properties of materials, surfaces, interfaces, nanostructures</c:v>
                </c:pt>
                <c:pt idx="4">
                  <c:v>PE3_5 Physical properties of semiconductors and insulators</c:v>
                </c:pt>
                <c:pt idx="5">
                  <c:v>PE3_10 Nanophysics, e.g. nanoelectronics, nanophotonics, nanomagnetism, nanoelectromechanics</c:v>
                </c:pt>
                <c:pt idx="6">
                  <c:v>PE3_16 Physics of biological systems</c:v>
                </c:pt>
                <c:pt idx="7">
                  <c:v>PE3_CNR_1 Computational physics, modeling and simulation of matter, materials and biosystems</c:v>
                </c:pt>
                <c:pt idx="8">
                  <c:v>PE3_CNR_2 Physics for cultural heritage and environment</c:v>
                </c:pt>
                <c:pt idx="9">
                  <c:v>PE4_2 Spectroscopic and spectrometric techniques</c:v>
                </c:pt>
                <c:pt idx="10">
                  <c:v>PE4_4 Surface science and nanostructures</c:v>
                </c:pt>
                <c:pt idx="11">
                  <c:v>PE4_8 Electrochemistry, electrodialysis, microfluidics, sensors</c:v>
                </c:pt>
                <c:pt idx="12">
                  <c:v>PE4_10 Heterogeneous catalysis</c:v>
                </c:pt>
                <c:pt idx="13">
                  <c:v>PE4_18 Environment chemistry</c:v>
                </c:pt>
                <c:pt idx="14">
                  <c:v>PE5_1 Structural properties and characterization of materials</c:v>
                </c:pt>
                <c:pt idx="15">
                  <c:v>PE5_6 New materials: oxides, alloys, composite, organic-inorganic hybrid, nanoparticles</c:v>
                </c:pt>
                <c:pt idx="16">
                  <c:v>PE5_7 Biomaterials synthesis</c:v>
                </c:pt>
                <c:pt idx="17">
                  <c:v>PE5_8 Intelligent materials synthesis – self assembled materials</c:v>
                </c:pt>
                <c:pt idx="18">
                  <c:v>PE5_15 Polymer chemistry</c:v>
                </c:pt>
                <c:pt idx="19">
                  <c:v>PE5_16 Supramolecular chemistry</c:v>
                </c:pt>
                <c:pt idx="20">
                  <c:v>PE5_17 Organic and bioorganic chemistry</c:v>
                </c:pt>
                <c:pt idx="21">
                  <c:v>PE5_CNR_1 Green chemistry and circular economy</c:v>
                </c:pt>
                <c:pt idx="22">
                  <c:v>PE6_12 Scientific computing, simulation and modelling tools</c:v>
                </c:pt>
                <c:pt idx="23">
                  <c:v>PE7_5 (Micro-, nano- and bio-) electronic, optoelectronic and photonic components</c:v>
                </c:pt>
                <c:pt idx="24">
                  <c:v>PE8_2 Chemical engineering, technical chemistry</c:v>
                </c:pt>
                <c:pt idx="25">
                  <c:v>PE8_6 Energy processes engineering</c:v>
                </c:pt>
                <c:pt idx="26">
                  <c:v>PE8_10 Manufacturing engineering and industrial design</c:v>
                </c:pt>
                <c:pt idx="27">
                  <c:v>PE8_11 Environmental engineering, e.g. sustainable design, waste and water treatment, recycling, regeneration or recovery of compounds, carbon capture &amp; storage</c:v>
                </c:pt>
                <c:pt idx="28">
                  <c:v>PE10_3 Climatology and climate change</c:v>
                </c:pt>
                <c:pt idx="29">
                  <c:v>PE10_5 Geology, tectonics, volcanology</c:v>
                </c:pt>
                <c:pt idx="30">
                  <c:v>PE10_11 Geochemistry, cosmochemistry, crystal chemistry, isotope geochemistry, thermodynamics</c:v>
                </c:pt>
                <c:pt idx="31">
                  <c:v>PE11_1 Engineering of biomaterials, biomimetic, bioinspired and bio-enabled materials</c:v>
                </c:pt>
                <c:pt idx="32">
                  <c:v>PE11_3 Engineering of ceramics and glasses</c:v>
                </c:pt>
                <c:pt idx="33">
                  <c:v>PE11_5 Engineering of composites and hybrid materials</c:v>
                </c:pt>
                <c:pt idx="34">
                  <c:v>PE11_8 Engineering of alternative established or emergent and textile materials also for innovative membranes</c:v>
                </c:pt>
                <c:pt idx="35">
                  <c:v>PE11_CNR_1 Engineering of materials for green energy applications</c:v>
                </c:pt>
                <c:pt idx="36">
                  <c:v>PE11_CNR_2 Engineering of functional materials</c:v>
                </c:pt>
                <c:pt idx="37">
                  <c:v>LS1_7 Molecular biophysics, biomechanics, bioenergetics</c:v>
                </c:pt>
                <c:pt idx="38">
                  <c:v>LS3_7 Mechanobiology of cells, tissues and organs</c:v>
                </c:pt>
                <c:pt idx="39">
                  <c:v>LS5_11 Neurological and neurodegenerative disorders</c:v>
                </c:pt>
                <c:pt idx="40">
                  <c:v>LS9_8 Applied plant sciences, plant breeding, agronomy, agrobiodiversity, agroecology and soil biology</c:v>
                </c:pt>
                <c:pt idx="41">
                  <c:v>SH7_6 Environmental and climate change; hazards, risks or disasters; societal impact and policy</c:v>
                </c:pt>
              </c:strCache>
            </c:strRef>
          </c:cat>
          <c:val>
            <c:numRef>
              <c:f>'Ambiti disciplinari'!$C$22:$C$403</c:f>
              <c:numCache>
                <c:formatCode>0</c:formatCode>
                <c:ptCount val="42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31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9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7</c:v>
                </c:pt>
                <c:pt idx="19">
                  <c:v>3</c:v>
                </c:pt>
                <c:pt idx="20">
                  <c:v>3</c:v>
                </c:pt>
                <c:pt idx="21">
                  <c:v>14</c:v>
                </c:pt>
                <c:pt idx="22">
                  <c:v>1</c:v>
                </c:pt>
                <c:pt idx="23">
                  <c:v>6</c:v>
                </c:pt>
                <c:pt idx="24">
                  <c:v>9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9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8</c:v>
                </c:pt>
                <c:pt idx="4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711A-43DE-954B-676AF161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0967823"/>
        <c:axId val="1710969071"/>
      </c:barChart>
      <c:catAx>
        <c:axId val="17109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10969071"/>
        <c:crosses val="autoZero"/>
        <c:auto val="1"/>
        <c:lblAlgn val="ctr"/>
        <c:lblOffset val="100"/>
        <c:noMultiLvlLbl val="0"/>
      </c:catAx>
      <c:valAx>
        <c:axId val="171096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it-IT"/>
          </a:p>
        </c:txPr>
        <c:crossAx val="171096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it-IT" sz="12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nazionale</a:t>
            </a:r>
          </a:p>
        </c:rich>
      </c:tx>
      <c:layout>
        <c:manualLayout>
          <c:xMode val="edge"/>
          <c:yMode val="edge"/>
          <c:x val="0.34903174540946968"/>
          <c:y val="6.4367448538548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hPercent val="10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55759627770584"/>
          <c:y val="0.37677603157247969"/>
          <c:w val="0.56161154275768732"/>
          <c:h val="0.46008251094173763"/>
        </c:manualLayout>
      </c:layout>
      <c:pie3DChart>
        <c:varyColors val="1"/>
        <c:ser>
          <c:idx val="0"/>
          <c:order val="0"/>
          <c:tx>
            <c:strRef>
              <c:f>Foglio1!$E$12</c:f>
              <c:strCache>
                <c:ptCount val="1"/>
                <c:pt idx="0">
                  <c:v> 12120: valore della produzione (migliaia di euro)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283-40C6-8566-DA46A01783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283-40C6-8566-DA46A0178311}"/>
              </c:ext>
            </c:extLst>
          </c:dPt>
          <c:dPt>
            <c:idx val="2"/>
            <c:bubble3D val="0"/>
            <c:spPr>
              <a:solidFill>
                <a:srgbClr val="4EA72E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283-40C6-8566-DA46A017831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283-40C6-8566-DA46A0178311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283-40C6-8566-DA46A0178311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283-40C6-8566-DA46A0178311}"/>
              </c:ext>
            </c:extLst>
          </c:dPt>
          <c:dLbls>
            <c:dLbl>
              <c:idx val="0"/>
              <c:layout>
                <c:manualLayout>
                  <c:x val="4.0437223499041705E-2"/>
                  <c:y val="-8.5354926868195791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6945"/>
                        <a:gd name="adj2" fmla="val 1274"/>
                        <a:gd name="adj3" fmla="val 140483"/>
                        <a:gd name="adj4" fmla="val -304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3-40C6-8566-DA46A0178311}"/>
                </c:ext>
              </c:extLst>
            </c:dLbl>
            <c:dLbl>
              <c:idx val="1"/>
              <c:layout>
                <c:manualLayout>
                  <c:x val="8.3401773466773604E-2"/>
                  <c:y val="-7.6370197724175179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751"/>
                        <a:gd name="adj2" fmla="val 746"/>
                        <a:gd name="adj3" fmla="val 122662"/>
                        <a:gd name="adj4" fmla="val -5363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283-40C6-8566-DA46A0178311}"/>
                </c:ext>
              </c:extLst>
            </c:dLbl>
            <c:dLbl>
              <c:idx val="2"/>
              <c:layout>
                <c:manualLayout>
                  <c:x val="6.3688627010990595E-2"/>
                  <c:y val="3.6837389490484498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8866"/>
                        <a:gd name="adj2" fmla="val 1000"/>
                        <a:gd name="adj3" fmla="val 24606"/>
                        <a:gd name="adj4" fmla="val -4240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283-40C6-8566-DA46A0178311}"/>
                </c:ext>
              </c:extLst>
            </c:dLbl>
            <c:dLbl>
              <c:idx val="3"/>
              <c:layout>
                <c:manualLayout>
                  <c:x val="8.8456426404153632E-2"/>
                  <c:y val="1.3477093716030833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828"/>
                        <a:gd name="adj2" fmla="val 2192"/>
                        <a:gd name="adj3" fmla="val -59331"/>
                        <a:gd name="adj4" fmla="val -9908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283-40C6-8566-DA46A0178311}"/>
                </c:ext>
              </c:extLst>
            </c:dLbl>
            <c:dLbl>
              <c:idx val="4"/>
              <c:layout>
                <c:manualLayout>
                  <c:x val="-8.8456426404153757E-2"/>
                  <c:y val="0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807"/>
                        <a:gd name="adj2" fmla="val 99299"/>
                        <a:gd name="adj3" fmla="val -42947"/>
                        <a:gd name="adj4" fmla="val 15209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283-40C6-8566-DA46A0178311}"/>
                </c:ext>
              </c:extLst>
            </c:dLbl>
            <c:dLbl>
              <c:idx val="5"/>
              <c:layout>
                <c:manualLayout>
                  <c:x val="-2.7800591155591185E-2"/>
                  <c:y val="-0.11680147887226797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9158"/>
                        <a:gd name="adj2" fmla="val 99684"/>
                        <a:gd name="adj3" fmla="val 138790"/>
                        <a:gd name="adj4" fmla="val 12399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4283-40C6-8566-DA46A0178311}"/>
                </c:ext>
              </c:extLst>
            </c:dLbl>
            <c:spPr>
              <a:solidFill>
                <a:sysClr val="window" lastClr="FFFFFF"/>
              </a:solidFill>
              <a:ln w="6350">
                <a:solidFill>
                  <a:srgbClr val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(Foglio1!$B$13:$B$15,Foglio1!$B$17:$B$19)</c:f>
              <c:strCache>
                <c:ptCount val="6"/>
                <c:pt idx="0">
                  <c:v>Meccanica e automazione</c:v>
                </c:pt>
                <c:pt idx="1">
                  <c:v>Moda e Tessile</c:v>
                </c:pt>
                <c:pt idx="2">
                  <c:v>Legno e Arredo</c:v>
                </c:pt>
                <c:pt idx="3">
                  <c:v>Indotto</c:v>
                </c:pt>
                <c:pt idx="4">
                  <c:v>Altri settori manifatturieri</c:v>
                </c:pt>
                <c:pt idx="5">
                  <c:v>Altri settori non manifatturieri</c:v>
                </c:pt>
              </c:strCache>
            </c:strRef>
          </c:cat>
          <c:val>
            <c:numRef>
              <c:f>(Foglio1!$E$13:$E$15,Foglio1!$E$17:$E$19)</c:f>
              <c:numCache>
                <c:formatCode>0%</c:formatCode>
                <c:ptCount val="6"/>
                <c:pt idx="0">
                  <c:v>0.19765697874339727</c:v>
                </c:pt>
                <c:pt idx="1">
                  <c:v>3.4898386063931468E-2</c:v>
                </c:pt>
                <c:pt idx="2">
                  <c:v>1.4962970150246445E-2</c:v>
                </c:pt>
                <c:pt idx="3">
                  <c:v>0.23032395985439899</c:v>
                </c:pt>
                <c:pt idx="4">
                  <c:v>0.16358634967298616</c:v>
                </c:pt>
                <c:pt idx="5">
                  <c:v>0.35857135551503966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3-40C6-8566-DA46A01783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1200" b="1" baseline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</a:t>
            </a:r>
            <a:r>
              <a:rPr lang="it-IT" sz="12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</a:t>
            </a:r>
          </a:p>
        </c:rich>
      </c:tx>
      <c:layout>
        <c:manualLayout>
          <c:xMode val="edge"/>
          <c:yMode val="edge"/>
          <c:x val="0.30291814124314398"/>
          <c:y val="3.78589938343311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544841313275044"/>
          <c:y val="0.34808292377803596"/>
          <c:w val="0.5293863329563282"/>
          <c:h val="0.47231882762934502"/>
        </c:manualLayout>
      </c:layout>
      <c:pie3DChart>
        <c:varyColors val="1"/>
        <c:ser>
          <c:idx val="0"/>
          <c:order val="0"/>
          <c:tx>
            <c:strRef>
              <c:f>Foglio1!$U$12</c:f>
              <c:strCache>
                <c:ptCount val="1"/>
                <c:pt idx="0">
                  <c:v>Investimenti Totali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9E0-4E36-B8FF-B441F1A691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9E0-4E36-B8FF-B441F1A691E5}"/>
              </c:ext>
            </c:extLst>
          </c:dPt>
          <c:dPt>
            <c:idx val="2"/>
            <c:bubble3D val="0"/>
            <c:spPr>
              <a:solidFill>
                <a:srgbClr val="4EA72E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9E0-4E36-B8FF-B441F1A691E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9E0-4E36-B8FF-B441F1A691E5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9E0-4E36-B8FF-B441F1A691E5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9E0-4E36-B8FF-B441F1A691E5}"/>
              </c:ext>
            </c:extLst>
          </c:dPt>
          <c:dLbls>
            <c:dLbl>
              <c:idx val="0"/>
              <c:layout>
                <c:manualLayout>
                  <c:x val="9.2670290780400594E-2"/>
                  <c:y val="-9.0787239746224643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5986"/>
                        <a:gd name="adj2" fmla="val -2093"/>
                        <a:gd name="adj3" fmla="val 160596"/>
                        <a:gd name="adj4" fmla="val -6602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9E0-4E36-B8FF-B441F1A691E5}"/>
                </c:ext>
              </c:extLst>
            </c:dLbl>
            <c:dLbl>
              <c:idx val="1"/>
              <c:layout>
                <c:manualLayout>
                  <c:x val="7.4651067573100291E-2"/>
                  <c:y val="-4.9932981860423595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87"/>
                        <a:gd name="adj2" fmla="val -744"/>
                        <a:gd name="adj3" fmla="val 110658"/>
                        <a:gd name="adj4" fmla="val -4771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9E0-4E36-B8FF-B441F1A691E5}"/>
                </c:ext>
              </c:extLst>
            </c:dLbl>
            <c:dLbl>
              <c:idx val="2"/>
              <c:layout>
                <c:manualLayout>
                  <c:x val="8.3480486944677537E-2"/>
                  <c:y val="5.8794030917701724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764"/>
                        <a:gd name="adj2" fmla="val -416"/>
                        <a:gd name="adj3" fmla="val 13327"/>
                        <a:gd name="adj4" fmla="val -5173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9E0-4E36-B8FF-B441F1A691E5}"/>
                </c:ext>
              </c:extLst>
            </c:dLbl>
            <c:dLbl>
              <c:idx val="3"/>
              <c:layout>
                <c:manualLayout>
                  <c:x val="9.7818640268200446E-2"/>
                  <c:y val="-5.9011705835046016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6595"/>
                        <a:gd name="adj2" fmla="val -3876"/>
                        <a:gd name="adj3" fmla="val -16"/>
                        <a:gd name="adj4" fmla="val -11941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9E0-4E36-B8FF-B441F1A691E5}"/>
                </c:ext>
              </c:extLst>
            </c:dLbl>
            <c:dLbl>
              <c:idx val="4"/>
              <c:layout>
                <c:manualLayout>
                  <c:x val="-9.4497954848569612E-2"/>
                  <c:y val="2.7871682602090966E-2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-1457"/>
                        <a:gd name="adj2" fmla="val 101496"/>
                        <a:gd name="adj3" fmla="val -57907"/>
                        <a:gd name="adj4" fmla="val 14530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D9E0-4E36-B8FF-B441F1A691E5}"/>
                </c:ext>
              </c:extLst>
            </c:dLbl>
            <c:dLbl>
              <c:idx val="5"/>
              <c:layout>
                <c:manualLayout>
                  <c:x val="-4.232977002687683E-2"/>
                  <c:y val="-0.13184130104548303"/>
                </c:manualLayout>
              </c:layout>
              <c:spPr>
                <a:solidFill>
                  <a:sysClr val="window" lastClr="FFFFFF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1338"/>
                        <a:gd name="adj2" fmla="val 99980"/>
                        <a:gd name="adj3" fmla="val 131895"/>
                        <a:gd name="adj4" fmla="val 14058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D9E0-4E36-B8FF-B441F1A691E5}"/>
                </c:ext>
              </c:extLst>
            </c:dLbl>
            <c:spPr>
              <a:solidFill>
                <a:sysClr val="window" lastClr="FFFFFF"/>
              </a:solidFill>
              <a:ln w="6350">
                <a:solidFill>
                  <a:srgbClr val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(Foglio1!$B$13:$B$15,Foglio1!$B$17:$B$19)</c:f>
              <c:strCache>
                <c:ptCount val="6"/>
                <c:pt idx="0">
                  <c:v>Meccanica e automazione</c:v>
                </c:pt>
                <c:pt idx="1">
                  <c:v>Moda e Tessile</c:v>
                </c:pt>
                <c:pt idx="2">
                  <c:v>Legno e Arredo</c:v>
                </c:pt>
                <c:pt idx="3">
                  <c:v>Indotto</c:v>
                </c:pt>
                <c:pt idx="4">
                  <c:v>Altri settori manifatturieri</c:v>
                </c:pt>
                <c:pt idx="5">
                  <c:v>Altri settori non manifatturieri</c:v>
                </c:pt>
              </c:strCache>
            </c:strRef>
          </c:cat>
          <c:val>
            <c:numRef>
              <c:f>(Foglio1!$U$13:$U$15,Foglio1!$U$17:$U$19)</c:f>
              <c:numCache>
                <c:formatCode>0%</c:formatCode>
                <c:ptCount val="6"/>
                <c:pt idx="0">
                  <c:v>0.15238532709822486</c:v>
                </c:pt>
                <c:pt idx="1">
                  <c:v>1.8113254253168804E-2</c:v>
                </c:pt>
                <c:pt idx="2">
                  <c:v>9.6334199517566447E-3</c:v>
                </c:pt>
                <c:pt idx="3">
                  <c:v>0.26125451613030737</c:v>
                </c:pt>
                <c:pt idx="4">
                  <c:v>0.14340985461992409</c:v>
                </c:pt>
                <c:pt idx="5">
                  <c:v>0.41520362794661825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E0-4E36-B8FF-B441F1A691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54D37C-39A2-4118-8CE5-F15E0C62F703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7CBAC7-A3F9-48AD-B062-2E3B8B38DEB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6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Proposta aggregazione,</a:t>
            </a:r>
            <a:r>
              <a:rPr lang="it-IT" baseline="0" noProof="0" dirty="0"/>
              <a:t> </a:t>
            </a:r>
            <a:r>
              <a:rPr lang="it-IT" b="1" baseline="0" noProof="0" dirty="0"/>
              <a:t>metodologia</a:t>
            </a:r>
            <a:r>
              <a:rPr lang="it-IT" baseline="0" noProof="0" dirty="0"/>
              <a:t> di lavoro, </a:t>
            </a:r>
            <a:r>
              <a:rPr lang="it-IT" b="1" baseline="0" noProof="0" dirty="0"/>
              <a:t>identificazione</a:t>
            </a:r>
            <a:r>
              <a:rPr lang="it-IT" baseline="0" noProof="0" dirty="0"/>
              <a:t> </a:t>
            </a:r>
            <a:r>
              <a:rPr lang="it-IT" b="1" baseline="0" noProof="0" dirty="0"/>
              <a:t>criticità</a:t>
            </a:r>
            <a:r>
              <a:rPr lang="it-IT" baseline="0" noProof="0" dirty="0"/>
              <a:t>, necessità, </a:t>
            </a:r>
            <a:r>
              <a:rPr lang="it-IT" b="1" baseline="0" noProof="0" dirty="0"/>
              <a:t>innovazione</a:t>
            </a:r>
            <a:r>
              <a:rPr lang="it-IT" baseline="0" noProof="0" dirty="0"/>
              <a:t>, settori </a:t>
            </a:r>
            <a:r>
              <a:rPr lang="it-IT" b="1" baseline="0" noProof="0" dirty="0"/>
              <a:t>principali manifatturiero avanzato</a:t>
            </a:r>
            <a:r>
              <a:rPr lang="it-IT" baseline="0" noProof="0" dirty="0"/>
              <a:t>, incluso High-Tech, </a:t>
            </a:r>
            <a:r>
              <a:rPr lang="it-IT" b="1" baseline="0" noProof="0" dirty="0"/>
              <a:t>ricognizione</a:t>
            </a:r>
            <a:r>
              <a:rPr lang="it-IT" baseline="0" noProof="0" dirty="0"/>
              <a:t>, progettualità PNRR-CNR, </a:t>
            </a:r>
            <a:r>
              <a:rPr lang="it-IT" b="1" baseline="0" noProof="0" dirty="0"/>
              <a:t>risposta, soluzioni</a:t>
            </a:r>
            <a:r>
              <a:rPr lang="it-IT" baseline="0" noProof="0" dirty="0"/>
              <a:t>, 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6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43BA-0659-E50F-E410-4F577350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8A14A5-658F-FFBF-27F1-FF5B0E6D0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86FF9E2-0A0E-0240-CF07-DC54B06F9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noProof="0" dirty="0"/>
              <a:t>Collaborazioni</a:t>
            </a:r>
            <a:r>
              <a:rPr lang="it-IT" noProof="0" dirty="0"/>
              <a:t> pubblico / private già attivate nel periodo con i progetti aggregati: &gt; di 30 Università / Istituzioni di Ricerca e 34 Imprese private.</a:t>
            </a:r>
            <a:r>
              <a:rPr lang="it-IT" baseline="0" noProof="0" dirty="0"/>
              <a:t> </a:t>
            </a:r>
          </a:p>
          <a:p>
            <a:r>
              <a:rPr lang="it-IT" sz="1800" b="1" dirty="0">
                <a:solidFill>
                  <a:srgbClr val="4C94D8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Livello di interesse </a:t>
            </a:r>
            <a:r>
              <a:rPr lang="it-IT" sz="1800" dirty="0">
                <a:solidFill>
                  <a:srgbClr val="4C94D8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(disponibilità a partecipare e grado di coinvolgimento nell’aggregazione) ed il </a:t>
            </a:r>
            <a:r>
              <a:rPr lang="it-IT" sz="1800" b="1" dirty="0">
                <a:solidFill>
                  <a:srgbClr val="4C94D8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Livello di impatto </a:t>
            </a:r>
            <a:r>
              <a:rPr lang="it-IT" sz="1800" dirty="0">
                <a:solidFill>
                  <a:srgbClr val="4C94D8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(capacità di influire sugli obiettivi scientifici dell'aggregazione e sulle prospettive future) 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374173-0350-02EB-3D07-25160CBF8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9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0D40-A2EA-9539-72F4-BA773C93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E485BA-1325-DE62-FC86-035934B14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87E9572-3EBF-58C5-2EEA-9370F5B16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noProof="0" dirty="0"/>
              <a:t>Partner privati coinvolgibili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A46E2-8BA1-5526-7BEA-55A33A9C1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2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E449F-40C0-73CB-3F38-4A0FD2AF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838B6E-2844-21E9-52FB-685B40D37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E8C5FE-3976-D801-D40B-7C154CF45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noProof="0" dirty="0"/>
              <a:t>SWOT </a:t>
            </a:r>
            <a:r>
              <a:rPr lang="it-IT" b="1" noProof="0" dirty="0" err="1"/>
              <a:t>analysis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D17418-396E-7BCE-DE07-F187FEBCE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0D249-4C3E-A3F2-910F-5C313F510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40C4F7-A98E-3936-7817-ECA5E50EF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FE8191-B6F0-62DB-76B4-4CCC13F7F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Questi settori generano circa il 50% del </a:t>
            </a:r>
            <a:r>
              <a:rPr lang="it-IT" b="1" noProof="0" dirty="0"/>
              <a:t>PIL</a:t>
            </a:r>
            <a:r>
              <a:rPr lang="it-IT" noProof="0" dirty="0"/>
              <a:t> nazionale, incluso l'indotto, ed assorbono circa il 45% del </a:t>
            </a:r>
            <a:r>
              <a:rPr lang="it-IT" b="1" noProof="0" dirty="0"/>
              <a:t>CAPEX</a:t>
            </a:r>
            <a:r>
              <a:rPr lang="it-IT" noProof="0" dirty="0"/>
              <a:t>.</a:t>
            </a:r>
            <a:r>
              <a:rPr lang="it-IT" baseline="0" noProof="0" dirty="0"/>
              <a:t> </a:t>
            </a:r>
            <a:r>
              <a:rPr lang="it-IT" noProof="0" dirty="0"/>
              <a:t>Grandi capacità di </a:t>
            </a:r>
            <a:r>
              <a:rPr lang="it-IT" b="1" noProof="0" dirty="0"/>
              <a:t>espansione</a:t>
            </a:r>
            <a:r>
              <a:rPr lang="it-IT" noProof="0" dirty="0"/>
              <a:t> ad altre industrie nel settore. </a:t>
            </a:r>
          </a:p>
          <a:p>
            <a:r>
              <a:rPr lang="it-IT" noProof="0" dirty="0"/>
              <a:t>quattro settori industriali principali: Moda, Arredamento, Alta tecnologia e Alimentare. Particolarmente, i </a:t>
            </a:r>
            <a:r>
              <a:rPr lang="it-IT" b="1" noProof="0" dirty="0"/>
              <a:t>codici ATECO </a:t>
            </a:r>
            <a:r>
              <a:rPr lang="it-IT" noProof="0" dirty="0"/>
              <a:t>(Edizione 2025) dal numero 13 al numero 32 includono i settori  della fabbricazione di prodotti per l’ Abbigliamento-Moda (es. pelletteria, tessile, calzature, occhiali e accessori), l'Arredamento (es. mobili e interni, ceramiche, suppellettili), l’High-Tech (es. meccatronica, macchinari, materie plastiche, sanitari, farmaceutici, vernici, metalli, telecomunicazioni, solventi), l’Energia (es. elettronica, batterie, magneti, autoveicoli, condizionatori, automotive). </a:t>
            </a:r>
          </a:p>
          <a:p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923FBF-A362-BC0F-4650-B131D1331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6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8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5D5E3-4883-F792-139B-E875E808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818E440-81E4-7123-F867-0A9E373FA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EDD785-23A7-EB2A-A812-E2E66140F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19B490-8C3C-D619-6572-CBDAE4319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0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DBB74-2B0A-2216-1517-EB4EA905A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1D7868-1D09-C826-76C1-EAE2B81B1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8B62A8-9FFE-5588-B67A-1AB4C4102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A50881-A2BF-999D-7C2F-D30C9D70A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2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Tematiche. Concordate, Circolarità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minimizzazione dei consumi energetici e dello sfruttamento di materie prime critiche, la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decarbonizzazione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dell’industria di processo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di materiali di scarto e di materie prime seconde, tecnologie di riciclo, finalizzati allo sviluppo dell’Economia Circolare ed alla Sostenibilità del sistema industriale italiano,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Trasversale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multidisciplinare</a:t>
            </a:r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7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iniziative PNNR,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1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34D9-5C36-2B80-4CBC-B3BF62303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170F09-3662-A4D1-AA40-B67B64685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5E21A5-33BE-486C-0DD3-3760BF11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 progetti e Spoke. </a:t>
            </a:r>
            <a:r>
              <a:rPr lang="it-IT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Infrastuttura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ricerca 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D77CA7-6D5A-D1E7-0B5D-9BA47CCE0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7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Fortemente aggregante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Dipartimenti, 29 Istituti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3F4F-78C0-956F-3B51-728E55FB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483637-9203-BB00-80B4-CE08AD087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E0B24B-920B-0CB4-B544-2E8F11853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Fortemente aggregante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Dipartimenti, 29 Istituti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067B1D-828E-17FA-0366-BAE266313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9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E742-453C-28DF-1D89-01EEE9B60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B30BFB-70A5-86DE-FAB0-23C3739BB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CC4B089-8048-64B9-D113-40D072A56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iniziative PNNR, consistenza economica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D4687D-20CF-07F9-0B39-ED1E7841B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5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827B-3A10-F661-0C35-43D6F034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B92851-D1E3-C4A4-EE99-5DDB2453A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674B80-04AE-3A67-9D2F-C1A814B65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455 TI e 95 RTD</a:t>
            </a:r>
            <a:endParaRPr lang="en-GB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94081F-F91F-2F5F-9794-51BA4A4D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8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pubblicazioni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contributo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trasversalità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RTD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preponderanza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PE5 Synthetic Chemistry and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PE3,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riscontro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ambito proposto dal CNR 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PE5_CNR1_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economy.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di 500 totali</a:t>
            </a:r>
            <a:endParaRPr lang="it-IT" b="1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BAC7-A3F9-48AD-B062-2E3B8B38DE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7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926-7608-48AF-8239-B78E162C1B6F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DA84-9759-416C-B691-B510E99C468C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2A2-DC64-44E7-A09E-61D52887E244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605A-9E87-4478-BE10-1D5D7075A5BB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67A-D525-4ADD-A0FF-B9142E1B26E8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946C-2332-4FAD-9126-B1579584307B}" type="datetime1">
              <a:rPr lang="it-IT" smtClean="0"/>
              <a:t>01/04/2025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6D8-3772-4AD6-9A7C-3FB9D3E17770}" type="datetime1">
              <a:rPr lang="it-IT" smtClean="0"/>
              <a:t>01/04/2025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95E6-7908-4D53-91B6-96CDFA3FD744}" type="datetime1">
              <a:rPr lang="it-IT" smtClean="0"/>
              <a:t>01/04/2025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984-937E-4A3D-A180-7E4423694EC4}" type="datetime1">
              <a:rPr lang="it-IT" smtClean="0"/>
              <a:t>01/04/2025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BCA-92F8-4E5F-BC61-2B67FECC9F4F}" type="datetime1">
              <a:rPr lang="it-IT" smtClean="0"/>
              <a:t>01/04/2025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524-C21A-4AEA-9532-5D32DF0F43C7}" type="datetime1">
              <a:rPr lang="it-IT" smtClean="0"/>
              <a:t>01/04/2025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E3E0A-0619-4488-B829-15B94F79C911}" type="datetime1">
              <a:rPr lang="it-IT" smtClean="0"/>
              <a:t>01/04/2025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bin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6EF73-238F-D8F0-4C08-44817D9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2F8F42-6A5C-CE20-A334-6371A4A7F10A}"/>
              </a:ext>
            </a:extLst>
          </p:cNvPr>
          <p:cNvSpPr/>
          <p:nvPr/>
        </p:nvSpPr>
        <p:spPr>
          <a:xfrm>
            <a:off x="624" y="0"/>
            <a:ext cx="12192000" cy="54696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Inserite </a:t>
            </a:r>
            <a:r>
              <a:rPr lang="it-IT"/>
              <a:t>immagine 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032C-F17B-9072-7324-56E736711D3F}"/>
              </a:ext>
            </a:extLst>
          </p:cNvPr>
          <p:cNvSpPr txBox="1"/>
          <p:nvPr/>
        </p:nvSpPr>
        <p:spPr>
          <a:xfrm>
            <a:off x="476313" y="5658153"/>
            <a:ext cx="112393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2060"/>
                </a:solidFill>
              </a:rPr>
              <a:t>Strategie per la sostenibilità e circolarità del sistema industriale italiano: processi verdi e materiali innovativi da fonti residuali e non-critiche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046162-EC55-EBB5-A02E-96E22B389234}"/>
              </a:ext>
            </a:extLst>
          </p:cNvPr>
          <p:cNvSpPr txBox="1"/>
          <p:nvPr/>
        </p:nvSpPr>
        <p:spPr>
          <a:xfrm>
            <a:off x="317904" y="1243864"/>
            <a:ext cx="4781605" cy="35394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bg1"/>
                </a:solidFill>
                <a:latin typeface="Century Gothic"/>
                <a:ea typeface="Roboto Slab Black"/>
              </a:rPr>
              <a:t>Gruppo di lavoro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F283D"/>
                </a:solidFill>
                <a:latin typeface="Source Sans Pro"/>
                <a:ea typeface="Source Sans Pro"/>
              </a:rPr>
              <a:t>2° workshop  "Sostenibilità PNRR@CNR" della comunità scientifica CNR impegnata nei progetti PNRR (M4C2/M6/M2/PNC/IR)</a:t>
            </a:r>
          </a:p>
          <a:p>
            <a:pPr algn="ctr">
              <a:defRPr/>
            </a:pPr>
            <a:endParaRPr lang="it-IT" sz="1600" b="1" dirty="0">
              <a:solidFill>
                <a:srgbClr val="5B5D53"/>
              </a:solidFill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3 aprile 2025</a:t>
            </a:r>
            <a:endParaRPr lang="it-IT" sz="1600" b="1" dirty="0"/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CNR - Area della Ricerca di Bologna</a:t>
            </a:r>
            <a:endParaRPr lang="it-IT" sz="1600" b="1" dirty="0"/>
          </a:p>
          <a:p>
            <a:pPr algn="ctr">
              <a:defRPr/>
            </a:pPr>
            <a:endParaRPr lang="it-IT" sz="2400" b="1" dirty="0">
              <a:solidFill>
                <a:srgbClr val="0F283D"/>
              </a:solidFill>
              <a:latin typeface="Source Sans Pro"/>
              <a:ea typeface="Source Sans Pro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5A5601-A229-5872-7FFB-9D26B61A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" t="25309" r="1149" b="28435"/>
          <a:stretch/>
        </p:blipFill>
        <p:spPr>
          <a:xfrm>
            <a:off x="624" y="907"/>
            <a:ext cx="11953098" cy="683125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4592C821-DC78-0C2A-F329-59F9D240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" y="6429697"/>
            <a:ext cx="1630680" cy="365125"/>
          </a:xfrm>
        </p:spPr>
        <p:txBody>
          <a:bodyPr/>
          <a:lstStyle/>
          <a:p>
            <a:r>
              <a:rPr lang="it-IT" dirty="0"/>
              <a:t>Bologna - 03/04/2025</a:t>
            </a:r>
          </a:p>
        </p:txBody>
      </p:sp>
    </p:spTree>
    <p:extLst>
      <p:ext uri="{BB962C8B-B14F-4D97-AF65-F5344CB8AC3E}">
        <p14:creationId xmlns:p14="http://schemas.microsoft.com/office/powerpoint/2010/main" val="264505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A58E56F-B6DD-40B0-9151-0B114EB16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079442"/>
              </p:ext>
            </p:extLst>
          </p:nvPr>
        </p:nvGraphicFramePr>
        <p:xfrm>
          <a:off x="376424" y="892675"/>
          <a:ext cx="6618142" cy="547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306000" y="384336"/>
            <a:ext cx="300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Pubblicazioni scientifiche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93479"/>
              </p:ext>
            </p:extLst>
          </p:nvPr>
        </p:nvGraphicFramePr>
        <p:xfrm>
          <a:off x="7626201" y="903848"/>
          <a:ext cx="4090671" cy="29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557">
                  <a:extLst>
                    <a:ext uri="{9D8B030D-6E8A-4147-A177-3AD203B41FA5}">
                      <a16:colId xmlns:a16="http://schemas.microsoft.com/office/drawing/2014/main" val="3300702004"/>
                    </a:ext>
                  </a:extLst>
                </a:gridCol>
                <a:gridCol w="1363557">
                  <a:extLst>
                    <a:ext uri="{9D8B030D-6E8A-4147-A177-3AD203B41FA5}">
                      <a16:colId xmlns:a16="http://schemas.microsoft.com/office/drawing/2014/main" val="141131690"/>
                    </a:ext>
                  </a:extLst>
                </a:gridCol>
                <a:gridCol w="1363557">
                  <a:extLst>
                    <a:ext uri="{9D8B030D-6E8A-4147-A177-3AD203B41FA5}">
                      <a16:colId xmlns:a16="http://schemas.microsoft.com/office/drawing/2014/main" val="204078354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Pubblicazioni</a:t>
                      </a:r>
                    </a:p>
                  </a:txBody>
                  <a:tcPr marL="72000" marR="720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RTD coinvolti</a:t>
                      </a:r>
                    </a:p>
                  </a:txBody>
                  <a:tcPr marL="72000" marR="72000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8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MICS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661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817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Agritech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219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ECOSISTER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348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SAMOTHRACE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01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Tech4You</a:t>
                      </a: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951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iENTRANCE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0000" marR="57600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520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0000" marR="57600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0000" marR="576000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8877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29EA0D0-0A85-9726-CE56-34B144FE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728" y="4006413"/>
            <a:ext cx="3717615" cy="221570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CB0E94C-78C2-F051-8C1C-BB83AD1897AD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E8C1-6514-B78B-142C-D29A0121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B3599C8-20E7-8E92-050D-BBD41117C235}"/>
              </a:ext>
            </a:extLst>
          </p:cNvPr>
          <p:cNvSpPr/>
          <p:nvPr/>
        </p:nvSpPr>
        <p:spPr>
          <a:xfrm>
            <a:off x="306000" y="384336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Stakeholders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56F62A3-9E88-979B-3F4D-067A839B5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1225D95-E049-48CF-9C8F-6BF6481091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A60D622-DAB3-A986-22B3-1AFDCBEB49B6}"/>
              </a:ext>
            </a:extLst>
          </p:cNvPr>
          <p:cNvSpPr/>
          <p:nvPr/>
        </p:nvSpPr>
        <p:spPr>
          <a:xfrm>
            <a:off x="318581" y="1112982"/>
            <a:ext cx="11618232" cy="1206665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31 Università ed Enti Pubblici di Ricerca e 34 Imprese private nazionali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Mappatura [Livello di interesse / Livello di impatto], relazione con progettualità PNRR aggregata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ED27308-9BBF-D587-1900-6AD8DFB4E0EB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E6B283-DC86-5527-4695-17F098970262}"/>
              </a:ext>
            </a:extLst>
          </p:cNvPr>
          <p:cNvSpPr/>
          <p:nvPr/>
        </p:nvSpPr>
        <p:spPr>
          <a:xfrm>
            <a:off x="306000" y="779418"/>
            <a:ext cx="532686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Partner già coinvolti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5A3E878-30DF-A11D-E064-284880CE6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31" y="2116117"/>
            <a:ext cx="4391788" cy="3996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ACCDB2E-B86C-A1B7-740A-19AFFEFAC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285" y="2116117"/>
            <a:ext cx="439315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0D05-94CD-24F0-098A-2DBE0087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AB3A313-A1E5-A0E3-C76C-17B314BB88F2}"/>
              </a:ext>
            </a:extLst>
          </p:cNvPr>
          <p:cNvSpPr/>
          <p:nvPr/>
        </p:nvSpPr>
        <p:spPr>
          <a:xfrm>
            <a:off x="306000" y="384336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Stakeholders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B20ABB9-7F2F-F5EA-CC2B-300EF0FAE9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8163BE1-8732-567A-55D0-381CB2B580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8779D93-9DE0-9FE2-6B5F-226984771387}"/>
              </a:ext>
            </a:extLst>
          </p:cNvPr>
          <p:cNvSpPr/>
          <p:nvPr/>
        </p:nvSpPr>
        <p:spPr>
          <a:xfrm>
            <a:off x="318581" y="1112982"/>
            <a:ext cx="11618232" cy="1206665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 industrie, consorzi, associazioni private e PMI nazionali</a:t>
            </a:r>
          </a:p>
          <a:p>
            <a:pPr>
              <a:spcAft>
                <a:spcPts val="600"/>
              </a:spcAft>
            </a:pPr>
            <a:r>
              <a:rPr lang="it-IT" sz="16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Mappatura [Livello 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 interesse / Livello </a:t>
            </a:r>
            <a:r>
              <a:rPr lang="it-IT" sz="16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 impatto], 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relazione con progettualità PNRR aggregata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10ADA25-0F0F-4AE1-09FF-D53E6443621F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A02E632-1704-69B7-C680-357E783E8ECA}"/>
              </a:ext>
            </a:extLst>
          </p:cNvPr>
          <p:cNvSpPr/>
          <p:nvPr/>
        </p:nvSpPr>
        <p:spPr>
          <a:xfrm>
            <a:off x="306000" y="779418"/>
            <a:ext cx="532686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Partner coinvolgibili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FF7F61-8F2D-2F0E-C8C1-D835E6529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503" y="2116800"/>
            <a:ext cx="443862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52AC3-C85C-931B-E820-ADE53170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F3F09F3-765E-8F9D-3C3A-173FC8914985}"/>
              </a:ext>
            </a:extLst>
          </p:cNvPr>
          <p:cNvSpPr/>
          <p:nvPr/>
        </p:nvSpPr>
        <p:spPr>
          <a:xfrm>
            <a:off x="288000" y="384336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Posizionamento dell'aggregazione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5EE13C-A4CD-BD7C-54F2-A64614EAA8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B8D582A-801F-6431-778D-E8B12B02A9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1BE9A33-D20F-278C-3196-AA3AEBC89E41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268C14-99B3-741C-4EA0-97FDA737F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539" y="1314298"/>
            <a:ext cx="6635725" cy="5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19DF-02A1-9DFF-706D-3F91E425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C113336-D7C7-5D82-3E43-7130A75FC3D8}"/>
              </a:ext>
            </a:extLst>
          </p:cNvPr>
          <p:cNvSpPr/>
          <p:nvPr/>
        </p:nvSpPr>
        <p:spPr>
          <a:xfrm>
            <a:off x="288000" y="384336"/>
            <a:ext cx="190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Market </a:t>
            </a:r>
            <a:r>
              <a:rPr lang="it-IT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analysis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606A5C9-7F06-BC2A-273D-450B10D8C8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0BD293D-47B5-3123-A01B-05E111861C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1C24507-99C9-5F42-8B19-DA16ECBA7E8B}"/>
              </a:ext>
            </a:extLst>
          </p:cNvPr>
          <p:cNvSpPr/>
          <p:nvPr/>
        </p:nvSpPr>
        <p:spPr>
          <a:xfrm>
            <a:off x="306000" y="863024"/>
            <a:ext cx="2574804" cy="1406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ts val="2500"/>
              </a:lnSpc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Abbigliamento / Moda</a:t>
            </a:r>
          </a:p>
          <a:p>
            <a:pPr algn="just">
              <a:lnSpc>
                <a:spcPts val="2500"/>
              </a:lnSpc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Arredo </a:t>
            </a:r>
          </a:p>
          <a:p>
            <a:pPr algn="just">
              <a:lnSpc>
                <a:spcPts val="2500"/>
              </a:lnSpc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Alte tecnologie</a:t>
            </a:r>
          </a:p>
          <a:p>
            <a:pPr algn="just">
              <a:lnSpc>
                <a:spcPts val="2500"/>
              </a:lnSpc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Energia</a:t>
            </a:r>
          </a:p>
        </p:txBody>
      </p:sp>
      <p:graphicFrame>
        <p:nvGraphicFramePr>
          <p:cNvPr id="7" name="Grafico 18">
            <a:extLst>
              <a:ext uri="{FF2B5EF4-FFF2-40B4-BE49-F238E27FC236}">
                <a16:creationId xmlns:a16="http://schemas.microsoft.com/office/drawing/2014/main" id="{403A8BE1-7D72-DF81-BC84-4F91EAEED7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573855"/>
              </p:ext>
            </p:extLst>
          </p:nvPr>
        </p:nvGraphicFramePr>
        <p:xfrm>
          <a:off x="1051581" y="2665296"/>
          <a:ext cx="4811987" cy="270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afico 18">
            <a:extLst>
              <a:ext uri="{FF2B5EF4-FFF2-40B4-BE49-F238E27FC236}">
                <a16:creationId xmlns:a16="http://schemas.microsoft.com/office/drawing/2014/main" id="{99ABEA09-BC55-3504-C52A-07007761E9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3575571"/>
              </p:ext>
            </p:extLst>
          </p:nvPr>
        </p:nvGraphicFramePr>
        <p:xfrm>
          <a:off x="6284596" y="2833963"/>
          <a:ext cx="4824729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666A52F-C05E-D98D-B897-7B721F6E693E}"/>
              </a:ext>
            </a:extLst>
          </p:cNvPr>
          <p:cNvSpPr/>
          <p:nvPr/>
        </p:nvSpPr>
        <p:spPr>
          <a:xfrm>
            <a:off x="10097204" y="5935670"/>
            <a:ext cx="15103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8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Fonte: ISTAT dicembre 2021</a:t>
            </a:r>
            <a:endParaRPr lang="en-GB" sz="800" i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7D1B7FD-35A6-9858-4606-B5A0C5DD2512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E3B3764-8B72-05AF-2214-BFA89C0D85AD}"/>
              </a:ext>
            </a:extLst>
          </p:cNvPr>
          <p:cNvSpPr/>
          <p:nvPr/>
        </p:nvSpPr>
        <p:spPr>
          <a:xfrm>
            <a:off x="2888360" y="863024"/>
            <a:ext cx="8719193" cy="15318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ts val="2500"/>
              </a:lnSpc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Tessile, Calzaturiero (Moda), Tessuti, Imbottiti (Arredo), Ceramico (Arredo, High-Tech), Nautico (High-Tech), Legno (Arredo),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Bio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-economia (Moda, Arredo, High-Tech), Metalli preziosi (Moda, High-Tech), Materiali critici (High-Tech), Prodotti chimici, Intermedi sintetici (High-Tech), Energia ed elettronica (High-Tech)</a:t>
            </a:r>
          </a:p>
        </p:txBody>
      </p:sp>
    </p:spTree>
    <p:extLst>
      <p:ext uri="{BB962C8B-B14F-4D97-AF65-F5344CB8AC3E}">
        <p14:creationId xmlns:p14="http://schemas.microsoft.com/office/powerpoint/2010/main" val="361305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46817-4D01-3FC9-4881-42554959D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041D249-5DB6-78A2-EF9B-365D4A4992CC}"/>
              </a:ext>
            </a:extLst>
          </p:cNvPr>
          <p:cNvSpPr/>
          <p:nvPr/>
        </p:nvSpPr>
        <p:spPr>
          <a:xfrm>
            <a:off x="4924846" y="6442017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Sostenibilità PNRR@CNR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2893F1-1256-6B27-342C-9EEDF216E5D0}"/>
              </a:ext>
            </a:extLst>
          </p:cNvPr>
          <p:cNvSpPr txBox="1">
            <a:spLocks/>
          </p:cNvSpPr>
          <p:nvPr/>
        </p:nvSpPr>
        <p:spPr>
          <a:xfrm>
            <a:off x="838200" y="2736717"/>
            <a:ext cx="10515600" cy="831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endParaRPr lang="en-GB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EFC2ACE-FB42-E28B-3F83-CF5808BB6F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4540EF-214B-3346-1FD4-EBCCAB22C5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05301" y="187066"/>
            <a:ext cx="11618232" cy="25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F95183F-80BA-DDC0-75A0-B7A0D967DF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6D1FC07-E1EF-7B72-B96F-BF59BA44145B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0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CB72-8477-37D6-01A4-2A6AED3EB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8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FB4A-D678-C8E6-A30E-57004D63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CAF083-6C58-EA93-46CB-4A787E2B8D6C}"/>
              </a:ext>
            </a:extLst>
          </p:cNvPr>
          <p:cNvSpPr/>
          <p:nvPr/>
        </p:nvSpPr>
        <p:spPr>
          <a:xfrm>
            <a:off x="306000" y="384336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Stakeholders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41949DE-B1F6-90CA-2A01-BBE964F942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4643BE9-54F4-1439-E242-93F3B3F5F7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9363D5B-4743-AFCA-4481-5936239FFE65}"/>
              </a:ext>
            </a:extLst>
          </p:cNvPr>
          <p:cNvSpPr/>
          <p:nvPr/>
        </p:nvSpPr>
        <p:spPr>
          <a:xfrm>
            <a:off x="318582" y="1112982"/>
            <a:ext cx="5326862" cy="475394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/ Istituzioni di Ricerca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Sapienza Università di Roma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Bergamo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Alma Mater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Studiorum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Università di Bologna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Firenze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Napoli Federico II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Palermo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Padova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Politecnico di Milano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Politecnico di Torino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Politecnico di Bari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Brescia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Cagliari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Centro di Ricerche Europeo di Tecnologie Design e Materiali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Perugia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Salerno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della Calabria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Milano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Istituto Nazionale di Geofisica e Vulcanologia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di Modena e Reggio Emilia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di Parma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di Ferrara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Cattolica del Sacro Cuore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ENEA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Roma Tre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Istituto Nazionale di Ricerca Metrologica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di Pisa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Politecnica delle Marche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della Basilicata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Università degli Studi Mediterranea di Reggio Calabria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Agenzia Regionale per la Protezione dell’Ambiente della Calabria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ISPRA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D259948-2657-88E7-2D48-B7BECE8BD1F6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1FE6208-04BE-D39C-8E92-905206888B8A}"/>
              </a:ext>
            </a:extLst>
          </p:cNvPr>
          <p:cNvSpPr/>
          <p:nvPr/>
        </p:nvSpPr>
        <p:spPr>
          <a:xfrm>
            <a:off x="6238018" y="1112981"/>
            <a:ext cx="5326862" cy="5171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Industrie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Consorzio Radici per la ricerca e l’innovazione s.c.a.r.l.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Téchnéos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s.r.l.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FRAMIS ITALIA SPA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GPS TECH SRL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AEFFE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S.p.A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BREMBO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S.p.A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Cavanna S.p.A.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Natuzzi S.p.A.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Leonardo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s.p.a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SCM GROUP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SACMI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CAMOZZI GROUP S.p.A.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ITEMA S.p.A.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Stazione Sperimentale per l'Industria delle Pelli e delle Materie Concianti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GRADED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LPE Company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STLab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s.r.l.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Centro Ceramico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CERTIMAC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DEMOCENTER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MUSP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Romagnatech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Almacube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BI-REX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Fondazione REI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T3LAB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PROAMBIENTE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Stellantis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Ferrari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Pirelli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EIT Manufacturing SRL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RINA Consulting - CSM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Techfem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6293CA-9603-23AD-8A51-3A2791AEF765}"/>
              </a:ext>
            </a:extLst>
          </p:cNvPr>
          <p:cNvSpPr/>
          <p:nvPr/>
        </p:nvSpPr>
        <p:spPr>
          <a:xfrm>
            <a:off x="306000" y="779418"/>
            <a:ext cx="532686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Collaborazioni pubblico / private in essere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FE6F267-5875-4505-44E0-0361834E7C85}"/>
              </a:ext>
            </a:extLst>
          </p:cNvPr>
          <p:cNvSpPr/>
          <p:nvPr/>
        </p:nvSpPr>
        <p:spPr>
          <a:xfrm>
            <a:off x="415254" y="1415291"/>
            <a:ext cx="4758703" cy="441804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A148BDD-4619-6249-A40C-EC79E5FE8A61}"/>
              </a:ext>
            </a:extLst>
          </p:cNvPr>
          <p:cNvSpPr/>
          <p:nvPr/>
        </p:nvSpPr>
        <p:spPr>
          <a:xfrm>
            <a:off x="6334992" y="1415291"/>
            <a:ext cx="4810350" cy="4836003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4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9B49-DCAB-694C-F0C3-2688C508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9ADB90D-5E27-518D-4382-FD393A94AB1E}"/>
              </a:ext>
            </a:extLst>
          </p:cNvPr>
          <p:cNvSpPr/>
          <p:nvPr/>
        </p:nvSpPr>
        <p:spPr>
          <a:xfrm>
            <a:off x="306000" y="384336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Stakeholders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7943055-5F50-D84D-683E-C10875979C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F2975F9-6D05-FB5C-FDBD-27F43E619A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048EA0B-A026-4FE3-4E10-171E854C6134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83B5B8B-595A-0BAC-8B96-19E8A8B58A1D}"/>
              </a:ext>
            </a:extLst>
          </p:cNvPr>
          <p:cNvSpPr/>
          <p:nvPr/>
        </p:nvSpPr>
        <p:spPr>
          <a:xfrm>
            <a:off x="4110196" y="1174500"/>
            <a:ext cx="5326862" cy="5171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Novamont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Nextchem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Solvay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Specialty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Polymers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Aquafil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srl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BASF Italia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Alcantara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Cannon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Versalis Spa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Chimet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Unoaerre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Marazzi ceramiche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Panaria ceramiche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GIGACER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SpA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Next Technology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Tecnotessile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COREPLA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COBAT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Plastic Europe Italia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Confindustria Ricerca e Innovazione</a:t>
            </a: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Federlegnoarredo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Federchimica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WES Trade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EUREKA SRG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Marcegaglia</a:t>
            </a:r>
          </a:p>
          <a:p>
            <a:pPr marL="108000">
              <a:lnSpc>
                <a:spcPts val="1100"/>
              </a:lnSpc>
            </a:pP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MBN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Nanomaterialias</a:t>
            </a: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Sorption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Technologies </a:t>
            </a:r>
            <a:r>
              <a:rPr lang="it-IT" sz="105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Srl</a:t>
            </a:r>
            <a:r>
              <a:rPr lang="it-IT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08000">
              <a:lnSpc>
                <a:spcPts val="1100"/>
              </a:lnSpc>
            </a:pP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8000">
              <a:lnSpc>
                <a:spcPts val="1100"/>
              </a:lnSpc>
            </a:pPr>
            <a:endParaRPr lang="it-IT" sz="105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07A673-8CE5-D486-C542-AF44E31F1A2C}"/>
              </a:ext>
            </a:extLst>
          </p:cNvPr>
          <p:cNvSpPr/>
          <p:nvPr/>
        </p:nvSpPr>
        <p:spPr>
          <a:xfrm>
            <a:off x="306000" y="779418"/>
            <a:ext cx="532686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Collaborazioni private potenziali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5E590A4-63D7-18C8-13F7-8686D699BCB7}"/>
              </a:ext>
            </a:extLst>
          </p:cNvPr>
          <p:cNvSpPr/>
          <p:nvPr/>
        </p:nvSpPr>
        <p:spPr>
          <a:xfrm>
            <a:off x="4207170" y="1476811"/>
            <a:ext cx="4810350" cy="381184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41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4700" y="1532460"/>
            <a:ext cx="10718800" cy="1627307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it-IT" sz="27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per la sostenibilità e circolarità del sistema industriale italiano: processi verdi e materiali innovativi da fonti residuali e non-critiche</a:t>
            </a:r>
            <a:endParaRPr lang="en-GB" sz="2700" b="1" spc="-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24846" y="6439865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Sostenibilità PNRR@CNR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38199" y="3366117"/>
            <a:ext cx="10515600" cy="831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50868" y="4565002"/>
            <a:ext cx="18902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Pierluigi Barbaro</a:t>
            </a:r>
          </a:p>
          <a:p>
            <a:pPr algn="ctr"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  <a:t>ICCOM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</a:rPr>
              <a:t>DSCTM</a:t>
            </a:r>
            <a:endParaRPr lang="en-GB" b="1" dirty="0"/>
          </a:p>
        </p:txBody>
      </p:sp>
      <p:sp>
        <p:nvSpPr>
          <p:cNvPr id="10" name="Rettangolo 9"/>
          <p:cNvSpPr/>
          <p:nvPr/>
        </p:nvSpPr>
        <p:spPr>
          <a:xfrm>
            <a:off x="4757332" y="799934"/>
            <a:ext cx="26773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7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Proposta di aggregazione</a:t>
            </a:r>
            <a:endParaRPr lang="en-GB" sz="1700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05301" y="187066"/>
            <a:ext cx="11618232" cy="25200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14417D-4912-962D-ADE8-EB7365B8C73A}"/>
              </a:ext>
            </a:extLst>
          </p:cNvPr>
          <p:cNvSpPr txBox="1"/>
          <p:nvPr/>
        </p:nvSpPr>
        <p:spPr>
          <a:xfrm>
            <a:off x="9721933" y="6439865"/>
            <a:ext cx="2011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Bologna, 3 aprile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994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5301" y="377986"/>
            <a:ext cx="118138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Ambito tematico: 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 realizzazione di processi, prodotti, materiali e tecnologie innovative per il manifatturiero italiano avanzato finalizzato alla Transizione Ecologica</a:t>
            </a:r>
          </a:p>
          <a:p>
            <a:pPr>
              <a:spcAft>
                <a:spcPts val="600"/>
              </a:spcAft>
            </a:pPr>
            <a:endParaRPr lang="en-GB" sz="1600" spc="-3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5301" y="2290103"/>
            <a:ext cx="116172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447675" algn="l"/>
              </a:tabLst>
            </a:pP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dell' aggregazione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Sviluppo </a:t>
            </a:r>
            <a:r>
              <a:rPr lang="it-IT" sz="16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prodotti da rifiuti 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post-consumo e materie prime seconde 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 	Depolimerizzazione 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upcycling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plastiche e riciclo chimico di tessuti sintetici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 	Urban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riciclo di metalli critici da RAEE, magneti e batterie </a:t>
            </a:r>
          </a:p>
          <a:p>
            <a:pPr algn="just">
              <a:spcAft>
                <a:spcPts val="1000"/>
              </a:spcAft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A.3 	Riciclo di materiali da costruzione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Sviluppo di materiali da risorse non-critiche, rinnovabili e residuali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 	Upgrade di minerali abbondanti e secondari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 	Valorizzazione della biomassa vegetale non-edibile: scarti agricoli, della selvicoltura e dell’industria mobiliera</a:t>
            </a:r>
          </a:p>
          <a:p>
            <a:pPr algn="just">
              <a:spcAft>
                <a:spcPts val="1000"/>
              </a:spcAft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 	Sfruttamento di residui dell’industria metallurgica, elettronica e oreficeria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Sviluppo di processi sostenibili e materiali intelligenti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 	Funzionalizzazione di prodotti di consumo per il conferimento di proprietà antibatteriche, ignifughe,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sensoristiche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C.2 	Materiali innovativi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-by-design,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-by-design, biodegradabili</a:t>
            </a:r>
          </a:p>
          <a:p>
            <a:pPr algn="just">
              <a:tabLst>
                <a:tab pos="447675" algn="l"/>
              </a:tabLst>
            </a:pP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C.3 	Processi verdi a basso impatto ambientale ed economico, incluso uso di materie prime rinnovabili e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geopolimerizzazione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7AC8724-0780-DEF1-8DC9-17CB3738DBD3}"/>
              </a:ext>
            </a:extLst>
          </p:cNvPr>
          <p:cNvSpPr/>
          <p:nvPr/>
        </p:nvSpPr>
        <p:spPr>
          <a:xfrm>
            <a:off x="305301" y="1160112"/>
            <a:ext cx="11813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Parole chiave: </a:t>
            </a:r>
            <a:r>
              <a:rPr lang="it-IT" sz="1600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Sostenibilità, Economia Circolare, Critical </a:t>
            </a:r>
            <a:r>
              <a:rPr lang="it-IT" sz="1600" spc="-3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Raw</a:t>
            </a:r>
            <a:r>
              <a:rPr lang="it-IT" sz="1600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600" spc="-3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Materials</a:t>
            </a:r>
            <a:r>
              <a:rPr lang="it-IT" sz="1600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Riciclo, Biomasse, Green </a:t>
            </a:r>
            <a:r>
              <a:rPr lang="it-IT" sz="1600" spc="-3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Chemistry</a:t>
            </a:r>
            <a:r>
              <a:rPr lang="it-IT" sz="1600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Decarbonizzazione</a:t>
            </a:r>
            <a:endParaRPr lang="en-GB" sz="1600" spc="-3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31180F-BFF1-91B2-29F3-2758DDA33B2A}"/>
              </a:ext>
            </a:extLst>
          </p:cNvPr>
          <p:cNvSpPr/>
          <p:nvPr/>
        </p:nvSpPr>
        <p:spPr>
          <a:xfrm>
            <a:off x="305301" y="1723439"/>
            <a:ext cx="11813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Principali ambiti disciplinari: </a:t>
            </a:r>
            <a:r>
              <a:rPr lang="en-US" sz="1600" spc="-3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PE5 Synthetic Chemistry and Materials, PE11 Materials Engineering</a:t>
            </a:r>
            <a:endParaRPr lang="en-GB" sz="1600" spc="-30" dirty="0"/>
          </a:p>
        </p:txBody>
      </p:sp>
    </p:spTree>
    <p:extLst>
      <p:ext uri="{BB962C8B-B14F-4D97-AF65-F5344CB8AC3E}">
        <p14:creationId xmlns:p14="http://schemas.microsoft.com/office/powerpoint/2010/main" val="300810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06000" y="377986"/>
            <a:ext cx="514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Progettualità Hub &amp; Spoke M4C2 componenti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8" y="6425686"/>
            <a:ext cx="1218240" cy="32400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6" y="2331709"/>
            <a:ext cx="963331" cy="6804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2" y="894099"/>
            <a:ext cx="1181683" cy="8357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78" y="3641078"/>
            <a:ext cx="1038558" cy="3677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47" y="4473656"/>
            <a:ext cx="674935" cy="43782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02" y="5030501"/>
            <a:ext cx="1181683" cy="37190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47" y="5509237"/>
            <a:ext cx="1282802" cy="354909"/>
          </a:xfrm>
          <a:prstGeom prst="rect">
            <a:avLst/>
          </a:prstGeom>
        </p:spPr>
      </p:pic>
      <p:pic>
        <p:nvPicPr>
          <p:cNvPr id="20" name="Immagine 19" descr="Immagine che contiene cerchio, Elementi grafici, simbolo, arte&#10;&#10;Il contenuto generato dall'IA potrebbe non essere corretto.">
            <a:extLst>
              <a:ext uri="{FF2B5EF4-FFF2-40B4-BE49-F238E27FC236}">
                <a16:creationId xmlns:a16="http://schemas.microsoft.com/office/drawing/2014/main" id="{0E4FD4B5-9AC2-5961-8CAD-8962B35D6C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28" y="2950521"/>
            <a:ext cx="769384" cy="520617"/>
          </a:xfrm>
          <a:prstGeom prst="rect">
            <a:avLst/>
          </a:prstGeom>
        </p:spPr>
      </p:pic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BB38A880-4DBF-6385-0C93-D9ADAB4D2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24251"/>
              </p:ext>
            </p:extLst>
          </p:nvPr>
        </p:nvGraphicFramePr>
        <p:xfrm>
          <a:off x="412376" y="1036082"/>
          <a:ext cx="11438965" cy="4873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507">
                  <a:extLst>
                    <a:ext uri="{9D8B030D-6E8A-4147-A177-3AD203B41FA5}">
                      <a16:colId xmlns:a16="http://schemas.microsoft.com/office/drawing/2014/main" val="3399118765"/>
                    </a:ext>
                  </a:extLst>
                </a:gridCol>
                <a:gridCol w="1620647">
                  <a:extLst>
                    <a:ext uri="{9D8B030D-6E8A-4147-A177-3AD203B41FA5}">
                      <a16:colId xmlns:a16="http://schemas.microsoft.com/office/drawing/2014/main" val="1226295907"/>
                    </a:ext>
                  </a:extLst>
                </a:gridCol>
                <a:gridCol w="1646163">
                  <a:extLst>
                    <a:ext uri="{9D8B030D-6E8A-4147-A177-3AD203B41FA5}">
                      <a16:colId xmlns:a16="http://schemas.microsoft.com/office/drawing/2014/main" val="3138129834"/>
                    </a:ext>
                  </a:extLst>
                </a:gridCol>
                <a:gridCol w="7588648">
                  <a:extLst>
                    <a:ext uri="{9D8B030D-6E8A-4147-A177-3AD203B41FA5}">
                      <a16:colId xmlns:a16="http://schemas.microsoft.com/office/drawing/2014/main" val="3413717475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7675" algn="l"/>
                        </a:tabLst>
                      </a:pP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and sustainable products &amp; materials from non-critical &amp; secondary raw sources 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8954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advanced design: technologies, processes, and tools 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6345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Eco-Design strategies: from materials to product service systems 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96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and sustainable materials for circular and augmented industrial products and processes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4622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Additive manufacturing as disruptive enabler of the twin transition 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720360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Innovative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r>
                        <a:rPr lang="it-IT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sz="14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lightweighting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62930"/>
                  </a:ext>
                </a:extLst>
              </a:tr>
              <a:tr h="668976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models of circular economy in agriculture through waste valorization and recycling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364645"/>
                  </a:ext>
                </a:extLst>
              </a:tr>
              <a:tr h="254735">
                <a:tc rowSpan="3"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47675" algn="l"/>
                        </a:tabLst>
                      </a:pP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for sustainability and ecological transition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229896"/>
                  </a:ext>
                </a:extLst>
              </a:tr>
              <a:tr h="284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manufacturing for a sustainable economy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58792"/>
                  </a:ext>
                </a:extLst>
              </a:tr>
              <a:tr h="2547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 economy and blue economy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46554"/>
                  </a:ext>
                </a:extLst>
              </a:tr>
              <a:tr h="565001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Microsystems based routes to innovation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5012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Affiliato </a:t>
                      </a:r>
                      <a:r>
                        <a:rPr lang="it-IT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  <a:r>
                        <a:rPr lang="it-IT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Technologies to reduce energy consumption and save biodiversity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723945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transition and circular economy</a:t>
                      </a:r>
                      <a:endParaRPr lang="it-IT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041142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DA6C0480-6E06-2DBB-67E1-A84FD77B693E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3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AC85-E4CA-3BC6-AB3D-D540DB87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46"/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0" y="1486800"/>
            <a:ext cx="6789600" cy="4770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119EFAA-A9C5-1A90-A665-55F0F89494CF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264C71D-6705-15F1-8911-493DC163B3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AEDC591-7DB5-7CC7-F9A0-B18ECAE7E3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0FD9F6E-AD62-9D65-7F24-C1E01712229A}"/>
              </a:ext>
            </a:extLst>
          </p:cNvPr>
          <p:cNvSpPr/>
          <p:nvPr/>
        </p:nvSpPr>
        <p:spPr>
          <a:xfrm>
            <a:off x="334659" y="1669630"/>
            <a:ext cx="489587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Sviluppo di prodotti da rifiuti post-consumo e materie prime seconde 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 	Depolimerizzazione e </a:t>
            </a:r>
            <a:r>
              <a:rPr lang="it-IT" sz="1200" spc="-3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upcycling</a:t>
            </a: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plastiche e tessuti sintetici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 	Urban </a:t>
            </a:r>
            <a:r>
              <a:rPr lang="it-IT" sz="1200" spc="-3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riciclo di metalli critici da RAEE, magneti e batterie 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A.3 	Riciclo di materiali da costruzione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Sviluppo di materiali da risorse non-critiche, rinnovabili e residuali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 	Upgrade di minerali abbondanti e secondari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 	Valorizzazione della biomassa vegetale non-edibile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 	Sfruttamento di residui metallurgici, elettronici e di oreficeria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Sviluppo di processi sostenibili e materiali intelligenti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 	Funzionalizzazione di prodotti di consumo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C.2 	Materiali innovativi safe-by-design, </a:t>
            </a:r>
            <a:r>
              <a:rPr lang="it-IT" sz="1200" spc="-3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-by-design, biodegradabili</a:t>
            </a:r>
          </a:p>
          <a:p>
            <a:pPr algn="just">
              <a:lnSpc>
                <a:spcPts val="2900"/>
              </a:lnSpc>
              <a:tabLst>
                <a:tab pos="360363" algn="l"/>
              </a:tabLst>
            </a:pPr>
            <a:r>
              <a:rPr lang="it-IT" sz="12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C.3 	Processi verdi a basso impatto ambientale ed economico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85EBE4-76E5-4560-BEFB-B9B391A716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0374" y="666705"/>
            <a:ext cx="757559" cy="53577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8EC4DC6-6494-9744-3FF4-66E64733B9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8026" y="703474"/>
            <a:ext cx="705043" cy="497979"/>
          </a:xfrm>
          <a:prstGeom prst="rect">
            <a:avLst/>
          </a:prstGeom>
        </p:spPr>
      </p:pic>
      <p:pic>
        <p:nvPicPr>
          <p:cNvPr id="20" name="Immagine 19" descr="Immagine che contiene cerchio, Elementi grafici, simbolo, arte&#10;&#10;Il contenuto generato dall'IA potrebbe non essere corretto.">
            <a:extLst>
              <a:ext uri="{FF2B5EF4-FFF2-40B4-BE49-F238E27FC236}">
                <a16:creationId xmlns:a16="http://schemas.microsoft.com/office/drawing/2014/main" id="{4D7CDC33-184C-A178-F04F-E0B3A60CBB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19292" y="789998"/>
            <a:ext cx="554265" cy="37505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37BE8E4-9528-6FAE-2CE3-B7D78BFE8E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39015" y="833580"/>
            <a:ext cx="634318" cy="22461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C3B79EF-DBFA-45A5-F058-4EF32CC5BB4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367" y="855770"/>
            <a:ext cx="494058" cy="32049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9942C06-34CD-9949-B178-1146236FA03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7433" y="763434"/>
            <a:ext cx="804682" cy="25325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8B7F1E0-C156-3210-F511-1318B68CFC6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81921" y="780071"/>
            <a:ext cx="776327" cy="214784"/>
          </a:xfrm>
          <a:prstGeom prst="rect">
            <a:avLst/>
          </a:prstGeom>
        </p:spPr>
      </p:pic>
      <p:sp>
        <p:nvSpPr>
          <p:cNvPr id="25" name="Parentesi graffa aperta 24">
            <a:extLst>
              <a:ext uri="{FF2B5EF4-FFF2-40B4-BE49-F238E27FC236}">
                <a16:creationId xmlns:a16="http://schemas.microsoft.com/office/drawing/2014/main" id="{53E0EE21-DB30-43A7-BD4C-4E73120FEF7E}"/>
              </a:ext>
            </a:extLst>
          </p:cNvPr>
          <p:cNvSpPr/>
          <p:nvPr/>
        </p:nvSpPr>
        <p:spPr>
          <a:xfrm rot="5400000">
            <a:off x="6729245" y="213862"/>
            <a:ext cx="144622" cy="2360004"/>
          </a:xfrm>
          <a:prstGeom prst="leftBrace">
            <a:avLst>
              <a:gd name="adj1" fmla="val 22816"/>
              <a:gd name="adj2" fmla="val 50302"/>
            </a:avLst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7CCFE373-EDF1-9744-1CBF-1CA5E05A32E7}"/>
              </a:ext>
            </a:extLst>
          </p:cNvPr>
          <p:cNvSpPr/>
          <p:nvPr/>
        </p:nvSpPr>
        <p:spPr>
          <a:xfrm rot="5400000">
            <a:off x="9590517" y="683957"/>
            <a:ext cx="144622" cy="1421763"/>
          </a:xfrm>
          <a:prstGeom prst="leftBrace">
            <a:avLst>
              <a:gd name="adj1" fmla="val 22816"/>
              <a:gd name="adj2" fmla="val 50302"/>
            </a:avLst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138756-34A3-A7A5-BB14-BC6C38357E02}"/>
              </a:ext>
            </a:extLst>
          </p:cNvPr>
          <p:cNvSpPr/>
          <p:nvPr/>
        </p:nvSpPr>
        <p:spPr>
          <a:xfrm>
            <a:off x="6631378" y="2169214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E9B6460-EB88-958C-6F01-38E643E550D0}"/>
              </a:ext>
            </a:extLst>
          </p:cNvPr>
          <p:cNvSpPr/>
          <p:nvPr/>
        </p:nvSpPr>
        <p:spPr>
          <a:xfrm>
            <a:off x="6634705" y="2540809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4B3F45-2C2F-8E54-8604-13AB19AF7BE5}"/>
              </a:ext>
            </a:extLst>
          </p:cNvPr>
          <p:cNvSpPr/>
          <p:nvPr/>
        </p:nvSpPr>
        <p:spPr>
          <a:xfrm>
            <a:off x="6636974" y="3656458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EBA440-1390-0F44-9D07-612258F4204E}"/>
              </a:ext>
            </a:extLst>
          </p:cNvPr>
          <p:cNvSpPr/>
          <p:nvPr/>
        </p:nvSpPr>
        <p:spPr>
          <a:xfrm>
            <a:off x="6632302" y="4018712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3775FFE-5B20-946F-23D1-A561797F4180}"/>
              </a:ext>
            </a:extLst>
          </p:cNvPr>
          <p:cNvSpPr/>
          <p:nvPr/>
        </p:nvSpPr>
        <p:spPr>
          <a:xfrm>
            <a:off x="6634571" y="5132521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B4C715B-1B20-5B42-D47D-B5DC9B25269D}"/>
              </a:ext>
            </a:extLst>
          </p:cNvPr>
          <p:cNvSpPr/>
          <p:nvPr/>
        </p:nvSpPr>
        <p:spPr>
          <a:xfrm>
            <a:off x="6636840" y="5879295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6B700F1-9746-388A-F0BA-8E00AF732F46}"/>
              </a:ext>
            </a:extLst>
          </p:cNvPr>
          <p:cNvSpPr/>
          <p:nvPr/>
        </p:nvSpPr>
        <p:spPr>
          <a:xfrm>
            <a:off x="5678741" y="5505972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3E9270-C963-9985-0B2E-5918FD90DA9B}"/>
              </a:ext>
            </a:extLst>
          </p:cNvPr>
          <p:cNvSpPr/>
          <p:nvPr/>
        </p:nvSpPr>
        <p:spPr>
          <a:xfrm>
            <a:off x="6158864" y="5503703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A60B5F5-E7A0-0BA2-DE23-3ABAA631CCBD}"/>
              </a:ext>
            </a:extLst>
          </p:cNvPr>
          <p:cNvSpPr/>
          <p:nvPr/>
        </p:nvSpPr>
        <p:spPr>
          <a:xfrm>
            <a:off x="7109428" y="4020981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0CCD14B-AF37-D992-60DB-1DB6847F40D9}"/>
              </a:ext>
            </a:extLst>
          </p:cNvPr>
          <p:cNvSpPr/>
          <p:nvPr/>
        </p:nvSpPr>
        <p:spPr>
          <a:xfrm>
            <a:off x="7590579" y="5877026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6DB4AA2-A91F-BB41-BBF4-C20CFA0C6A23}"/>
              </a:ext>
            </a:extLst>
          </p:cNvPr>
          <p:cNvSpPr/>
          <p:nvPr/>
        </p:nvSpPr>
        <p:spPr>
          <a:xfrm>
            <a:off x="8068234" y="5509093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5F7CDA6-35C2-E946-2462-04AD2F631DDB}"/>
              </a:ext>
            </a:extLst>
          </p:cNvPr>
          <p:cNvSpPr/>
          <p:nvPr/>
        </p:nvSpPr>
        <p:spPr>
          <a:xfrm>
            <a:off x="8064139" y="4394759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473C663-46AB-6F8C-1483-E1718467C2CA}"/>
              </a:ext>
            </a:extLst>
          </p:cNvPr>
          <p:cNvSpPr/>
          <p:nvPr/>
        </p:nvSpPr>
        <p:spPr>
          <a:xfrm>
            <a:off x="8540918" y="4023250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BD6769E-C1C0-F620-53B0-75EF89D2BF3B}"/>
              </a:ext>
            </a:extLst>
          </p:cNvPr>
          <p:cNvSpPr/>
          <p:nvPr/>
        </p:nvSpPr>
        <p:spPr>
          <a:xfrm>
            <a:off x="9022514" y="4018712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72F5752-3244-BAD9-5E47-6D880D84C7C4}"/>
              </a:ext>
            </a:extLst>
          </p:cNvPr>
          <p:cNvSpPr/>
          <p:nvPr/>
        </p:nvSpPr>
        <p:spPr>
          <a:xfrm>
            <a:off x="9022514" y="3652043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FE25701-E6CF-D24C-D100-C66C801EDA6C}"/>
              </a:ext>
            </a:extLst>
          </p:cNvPr>
          <p:cNvSpPr/>
          <p:nvPr/>
        </p:nvSpPr>
        <p:spPr>
          <a:xfrm>
            <a:off x="9502784" y="5874366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B6EB315-C97F-E602-2D30-D5A277C5672E}"/>
              </a:ext>
            </a:extLst>
          </p:cNvPr>
          <p:cNvSpPr/>
          <p:nvPr/>
        </p:nvSpPr>
        <p:spPr>
          <a:xfrm>
            <a:off x="9981568" y="4020981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90DB148-360D-AAED-E6D2-E3095ECF5F09}"/>
              </a:ext>
            </a:extLst>
          </p:cNvPr>
          <p:cNvSpPr/>
          <p:nvPr/>
        </p:nvSpPr>
        <p:spPr>
          <a:xfrm>
            <a:off x="10461554" y="3655710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511E650-32B6-9BD2-1A8F-4F18D9FFFE08}"/>
              </a:ext>
            </a:extLst>
          </p:cNvPr>
          <p:cNvSpPr/>
          <p:nvPr/>
        </p:nvSpPr>
        <p:spPr>
          <a:xfrm>
            <a:off x="10930507" y="2542241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C84FFB1-2941-A81F-8951-547165B088BC}"/>
              </a:ext>
            </a:extLst>
          </p:cNvPr>
          <p:cNvSpPr/>
          <p:nvPr/>
        </p:nvSpPr>
        <p:spPr>
          <a:xfrm>
            <a:off x="11415765" y="4394920"/>
            <a:ext cx="320088" cy="248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36AEDD76-C18C-78A9-BDCA-C5C72BC80626}"/>
              </a:ext>
            </a:extLst>
          </p:cNvPr>
          <p:cNvSpPr/>
          <p:nvPr/>
        </p:nvSpPr>
        <p:spPr>
          <a:xfrm>
            <a:off x="7107159" y="2169214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276BE05-F483-37E9-04B6-0451ADC6FEDF}"/>
              </a:ext>
            </a:extLst>
          </p:cNvPr>
          <p:cNvSpPr/>
          <p:nvPr/>
        </p:nvSpPr>
        <p:spPr>
          <a:xfrm>
            <a:off x="5680468" y="2169214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986E1C7-EFF2-E72B-C195-25BB52E67B0D}"/>
              </a:ext>
            </a:extLst>
          </p:cNvPr>
          <p:cNvSpPr/>
          <p:nvPr/>
        </p:nvSpPr>
        <p:spPr>
          <a:xfrm>
            <a:off x="6154102" y="2907544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7031688-BACD-77C9-3F34-A07ACA6BAD0B}"/>
              </a:ext>
            </a:extLst>
          </p:cNvPr>
          <p:cNvSpPr/>
          <p:nvPr/>
        </p:nvSpPr>
        <p:spPr>
          <a:xfrm>
            <a:off x="7585463" y="4392957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AF7E5C3-FCD1-EF59-CCFA-8DE73D3CC941}"/>
              </a:ext>
            </a:extLst>
          </p:cNvPr>
          <p:cNvSpPr/>
          <p:nvPr/>
        </p:nvSpPr>
        <p:spPr>
          <a:xfrm>
            <a:off x="11418207" y="5876117"/>
            <a:ext cx="320088" cy="248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17229E3-AF8D-63B9-736A-2D61E67FC3F3}"/>
              </a:ext>
            </a:extLst>
          </p:cNvPr>
          <p:cNvSpPr/>
          <p:nvPr/>
        </p:nvSpPr>
        <p:spPr>
          <a:xfrm>
            <a:off x="6636840" y="5506540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CE84036-24FE-4496-4C65-2AB17AE68455}"/>
              </a:ext>
            </a:extLst>
          </p:cNvPr>
          <p:cNvSpPr/>
          <p:nvPr/>
        </p:nvSpPr>
        <p:spPr>
          <a:xfrm>
            <a:off x="9500668" y="2909813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FB6338A-E536-2A2D-BD69-0A72C9A09997}"/>
              </a:ext>
            </a:extLst>
          </p:cNvPr>
          <p:cNvSpPr/>
          <p:nvPr/>
        </p:nvSpPr>
        <p:spPr>
          <a:xfrm>
            <a:off x="10461554" y="5876244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A5877A6-73AA-3DBC-7753-855DA6282974}"/>
              </a:ext>
            </a:extLst>
          </p:cNvPr>
          <p:cNvSpPr/>
          <p:nvPr/>
        </p:nvSpPr>
        <p:spPr>
          <a:xfrm>
            <a:off x="10943486" y="5874366"/>
            <a:ext cx="320088" cy="24890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BC84FFB1-2941-A81F-8951-547165B088BC}"/>
              </a:ext>
            </a:extLst>
          </p:cNvPr>
          <p:cNvSpPr/>
          <p:nvPr/>
        </p:nvSpPr>
        <p:spPr>
          <a:xfrm>
            <a:off x="11418207" y="3657123"/>
            <a:ext cx="320088" cy="248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BC84FFB1-2941-A81F-8951-547165B088BC}"/>
              </a:ext>
            </a:extLst>
          </p:cNvPr>
          <p:cNvSpPr/>
          <p:nvPr/>
        </p:nvSpPr>
        <p:spPr>
          <a:xfrm>
            <a:off x="11413527" y="2542246"/>
            <a:ext cx="320088" cy="248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BC84FFB1-2941-A81F-8951-547165B088BC}"/>
              </a:ext>
            </a:extLst>
          </p:cNvPr>
          <p:cNvSpPr/>
          <p:nvPr/>
        </p:nvSpPr>
        <p:spPr>
          <a:xfrm>
            <a:off x="11419223" y="5135569"/>
            <a:ext cx="320088" cy="248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5129D01-6ED7-D161-69B5-5DF5241B3A37}"/>
              </a:ext>
            </a:extLst>
          </p:cNvPr>
          <p:cNvSpPr/>
          <p:nvPr/>
        </p:nvSpPr>
        <p:spPr>
          <a:xfrm>
            <a:off x="306000" y="377986"/>
            <a:ext cx="514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Progettualità Hub &amp; Spoke M4C2 componenti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2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06000" y="384336"/>
            <a:ext cx="304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Dipartimenti e Istituti CNR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54812"/>
              </p:ext>
            </p:extLst>
          </p:nvPr>
        </p:nvGraphicFramePr>
        <p:xfrm>
          <a:off x="393306" y="1666761"/>
          <a:ext cx="986301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36">
                  <a:extLst>
                    <a:ext uri="{9D8B030D-6E8A-4147-A177-3AD203B41FA5}">
                      <a16:colId xmlns:a16="http://schemas.microsoft.com/office/drawing/2014/main" val="3300702004"/>
                    </a:ext>
                  </a:extLst>
                </a:gridCol>
                <a:gridCol w="1643836">
                  <a:extLst>
                    <a:ext uri="{9D8B030D-6E8A-4147-A177-3AD203B41FA5}">
                      <a16:colId xmlns:a16="http://schemas.microsoft.com/office/drawing/2014/main" val="141131690"/>
                    </a:ext>
                  </a:extLst>
                </a:gridCol>
                <a:gridCol w="1643836">
                  <a:extLst>
                    <a:ext uri="{9D8B030D-6E8A-4147-A177-3AD203B41FA5}">
                      <a16:colId xmlns:a16="http://schemas.microsoft.com/office/drawing/2014/main" val="2040783545"/>
                    </a:ext>
                  </a:extLst>
                </a:gridCol>
                <a:gridCol w="1643836">
                  <a:extLst>
                    <a:ext uri="{9D8B030D-6E8A-4147-A177-3AD203B41FA5}">
                      <a16:colId xmlns:a16="http://schemas.microsoft.com/office/drawing/2014/main" val="3586228309"/>
                    </a:ext>
                  </a:extLst>
                </a:gridCol>
                <a:gridCol w="1643836">
                  <a:extLst>
                    <a:ext uri="{9D8B030D-6E8A-4147-A177-3AD203B41FA5}">
                      <a16:colId xmlns:a16="http://schemas.microsoft.com/office/drawing/2014/main" val="2686205656"/>
                    </a:ext>
                  </a:extLst>
                </a:gridCol>
                <a:gridCol w="1643836">
                  <a:extLst>
                    <a:ext uri="{9D8B030D-6E8A-4147-A177-3AD203B41FA5}">
                      <a16:colId xmlns:a16="http://schemas.microsoft.com/office/drawing/2014/main" val="3569113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DSCTM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DIITET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DISBA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DSSTTA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DSFTM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DSB</a:t>
                      </a:r>
                    </a:p>
                  </a:txBody>
                  <a:tcPr marL="216000" marR="7620" marT="36000" marB="36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4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ICCOM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IBE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ISAC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6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SCITEC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STIIMA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ISAFOM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ISMAR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8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ISSMC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IBBR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2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STEMS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IPSP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3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IPCF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IPCB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IBBA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ISMN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ISPAAM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ICMATE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6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ICB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3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4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ISOF</a:t>
                      </a: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7620" marT="36000" marB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1769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50BB5E47-31DB-D166-2694-EE8585823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72" y="1162875"/>
            <a:ext cx="1122942" cy="2909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E36B97-87C4-9E13-7586-E6A2A58E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93" y="1069460"/>
            <a:ext cx="805720" cy="4777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BF16EC-838C-8E75-1211-D362373F7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4"/>
          <a:stretch/>
        </p:blipFill>
        <p:spPr bwMode="auto">
          <a:xfrm>
            <a:off x="3873424" y="1149012"/>
            <a:ext cx="1153787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NR DSSTTA">
            <a:extLst>
              <a:ext uri="{FF2B5EF4-FFF2-40B4-BE49-F238E27FC236}">
                <a16:creationId xmlns:a16="http://schemas.microsoft.com/office/drawing/2014/main" id="{4D386F2F-8C5C-F319-D838-88631C291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6"/>
          <a:stretch/>
        </p:blipFill>
        <p:spPr bwMode="auto">
          <a:xfrm>
            <a:off x="5701493" y="1183912"/>
            <a:ext cx="904298" cy="2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to DSB-CNR">
            <a:extLst>
              <a:ext uri="{FF2B5EF4-FFF2-40B4-BE49-F238E27FC236}">
                <a16:creationId xmlns:a16="http://schemas.microsoft.com/office/drawing/2014/main" id="{BA27CCD2-9990-4ACF-7825-10BC87C4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0"/>
          <a:stretch/>
        </p:blipFill>
        <p:spPr bwMode="auto">
          <a:xfrm>
            <a:off x="8852174" y="1149685"/>
            <a:ext cx="1103428" cy="3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anoInnovation 2019 - Home">
            <a:extLst>
              <a:ext uri="{FF2B5EF4-FFF2-40B4-BE49-F238E27FC236}">
                <a16:creationId xmlns:a16="http://schemas.microsoft.com/office/drawing/2014/main" id="{E332AC80-B59B-B07A-B57B-9AD7D9E40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t="8612" r="25518" b="9716"/>
          <a:stretch/>
        </p:blipFill>
        <p:spPr bwMode="auto">
          <a:xfrm>
            <a:off x="7483501" y="1013334"/>
            <a:ext cx="521719" cy="5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DFFA572-7006-7E97-E837-E08AA6E3AE08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7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EB14F-F9DD-47C5-79FB-421C9A2C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A00722F8-08BC-3C22-6990-BDF290E00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382EA38-ADD7-322C-8730-0B9AC3687C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C69D180-E685-DCD5-42FA-9CB0320F9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46157"/>
              </p:ext>
            </p:extLst>
          </p:nvPr>
        </p:nvGraphicFramePr>
        <p:xfrm>
          <a:off x="372525" y="1492967"/>
          <a:ext cx="11483794" cy="373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354">
                  <a:extLst>
                    <a:ext uri="{9D8B030D-6E8A-4147-A177-3AD203B41FA5}">
                      <a16:colId xmlns:a16="http://schemas.microsoft.com/office/drawing/2014/main" val="3574130643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383427613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020473152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171660658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407298419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55449922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51671976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033802254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548552547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9272127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70442291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45063768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978342205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730263898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82094852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401234237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60820964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415914126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546247598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4018710687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440219555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2021474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873371868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58616830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87421973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94884154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352972648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32696368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81185495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620847023"/>
                    </a:ext>
                  </a:extLst>
                </a:gridCol>
              </a:tblGrid>
              <a:tr h="707868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Progetto</a:t>
                      </a:r>
                    </a:p>
                  </a:txBody>
                  <a:tcPr marL="72000" marR="3600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ICCOM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SCITEC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ISSMC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IPCF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IPCB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ISMN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ICMATE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ICB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ISOF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STIIMA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STEMS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IBE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ISAC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ISMAR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ISAFOM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IBBR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IPSP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IBBA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ISPAAM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</a:t>
                      </a:r>
                    </a:p>
                  </a:txBody>
                  <a:tcPr marL="36000" marR="36000" vert="vert27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814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MICS</a:t>
                      </a:r>
                    </a:p>
                  </a:txBody>
                  <a:tcPr marL="72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841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</a:p>
                  </a:txBody>
                  <a:tcPr marL="72000" marR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987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Agritech</a:t>
                      </a:r>
                    </a:p>
                  </a:txBody>
                  <a:tcPr marL="72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253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ECOSISTER</a:t>
                      </a:r>
                    </a:p>
                  </a:txBody>
                  <a:tcPr marL="72000" marR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506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SAMOTHRACE</a:t>
                      </a:r>
                    </a:p>
                  </a:txBody>
                  <a:tcPr marL="72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140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Tech4You</a:t>
                      </a:r>
                    </a:p>
                  </a:txBody>
                  <a:tcPr marL="72000" marR="3600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745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iENTRANCE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GB" sz="1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06992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202C03B3-75F3-D50C-8587-31BE54D28EAB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80BB27-7700-3AFB-4EF4-FA293B6811F1}"/>
              </a:ext>
            </a:extLst>
          </p:cNvPr>
          <p:cNvSpPr/>
          <p:nvPr/>
        </p:nvSpPr>
        <p:spPr>
          <a:xfrm>
            <a:off x="306000" y="384336"/>
            <a:ext cx="304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Dipartimenti e Istituti CNR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52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E60C-B958-76E5-E017-A223CE93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0C0FDC66-893D-EF9E-401A-8EEE23D56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27722"/>
              </p:ext>
            </p:extLst>
          </p:nvPr>
        </p:nvGraphicFramePr>
        <p:xfrm>
          <a:off x="422579" y="1317184"/>
          <a:ext cx="11274615" cy="387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35">
                  <a:extLst>
                    <a:ext uri="{9D8B030D-6E8A-4147-A177-3AD203B41FA5}">
                      <a16:colId xmlns:a16="http://schemas.microsoft.com/office/drawing/2014/main" val="1916249392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3773297526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3925248058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438523473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886848621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549066355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7763139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776165873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1776088652"/>
                    </a:ext>
                  </a:extLst>
                </a:gridCol>
              </a:tblGrid>
              <a:tr h="301132">
                <a:tc gridSpan="9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44741"/>
                  </a:ext>
                </a:extLst>
              </a:tr>
              <a:tr h="57070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MICS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Agritech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ECOSISTER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SAMOTHRACE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Tech4You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iENTRANCE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9838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326.053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5.574.999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667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205.469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2.744.426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918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4.010.599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925.976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3991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631.646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16.053.535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20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800.497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495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902.078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1623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2.598.211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5675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1.430.012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48661"/>
                  </a:ext>
                </a:extLst>
              </a:tr>
              <a:tr h="415823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6.075.845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1.430.012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2.598.211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7.301.472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16.053.535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2.744.726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45.000.000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81.203.511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65099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71D753E6-FF30-3D8A-075C-EEF71859D245}"/>
              </a:ext>
            </a:extLst>
          </p:cNvPr>
          <p:cNvSpPr/>
          <p:nvPr/>
        </p:nvSpPr>
        <p:spPr>
          <a:xfrm>
            <a:off x="306000" y="377986"/>
            <a:ext cx="251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Finanziamento PNRR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6EEF2FB-74D9-AFC0-2C87-5347F9E2EA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85CB0EE-5F23-2958-B832-B114A400B1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1A08B06F-87C1-45EC-81AA-B6F155597705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8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8E43D-3967-EA0C-9DAF-4DB179CCD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1ADA70E0-B25C-CCDA-51AB-6DEBB3A2C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74948"/>
              </p:ext>
            </p:extLst>
          </p:nvPr>
        </p:nvGraphicFramePr>
        <p:xfrm>
          <a:off x="422579" y="1317184"/>
          <a:ext cx="11274615" cy="387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35">
                  <a:extLst>
                    <a:ext uri="{9D8B030D-6E8A-4147-A177-3AD203B41FA5}">
                      <a16:colId xmlns:a16="http://schemas.microsoft.com/office/drawing/2014/main" val="1916249392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3773297526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3925248058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438523473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886848621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549066355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7763139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776165873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1776088652"/>
                    </a:ext>
                  </a:extLst>
                </a:gridCol>
              </a:tblGrid>
              <a:tr h="301132">
                <a:tc gridSpan="9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44741"/>
                  </a:ext>
                </a:extLst>
              </a:tr>
              <a:tr h="57070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MICS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Agritech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ECOSISTER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SAMOTHRACE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Tech4You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iENTRANCE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9838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667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918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3991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20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495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1623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5675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48661"/>
                  </a:ext>
                </a:extLst>
              </a:tr>
              <a:tr h="415823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65099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098FAA75-90D4-6494-EB81-9346E12E0F17}"/>
              </a:ext>
            </a:extLst>
          </p:cNvPr>
          <p:cNvSpPr/>
          <p:nvPr/>
        </p:nvSpPr>
        <p:spPr>
          <a:xfrm>
            <a:off x="306000" y="377986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Numero di ricercatori TI coinvolti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2BB176C-66A0-59EA-DB07-B72374A4FC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6425686"/>
            <a:ext cx="1218240" cy="324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635168-2240-6740-0466-FFFCAE22AD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301" y="6312932"/>
            <a:ext cx="11618232" cy="252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1B3A835F-2CCA-191F-A4A1-C05143AB9361}"/>
              </a:ext>
            </a:extLst>
          </p:cNvPr>
          <p:cNvSpPr txBox="1">
            <a:spLocks/>
          </p:cNvSpPr>
          <p:nvPr/>
        </p:nvSpPr>
        <p:spPr>
          <a:xfrm>
            <a:off x="10434452" y="6402563"/>
            <a:ext cx="1456469" cy="38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</a:t>
            </a:r>
            <a:endParaRPr lang="en-GB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7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E16FC42_0E37_4D37_AEB0_8B89DD4C6A79&quot;,&quot;SourceFullName&quot;:&quot;\\\\Users\\MarcoSpaltini\\Dropbox (DIG)\\PNRR PE-MG\\Ricerca industriale\\Ricerca settori italia 2021 v.2.xlsx&quot;,&quot;LastUpdate&quot;:&quot;2022-04-01 2:45 PM&quot;,&quot;UpdatedBy&quot;:&quot;JP217VC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778E422_D956_467C_B08D_17784C47D067&quot;,&quot;SourceFullName&quot;:&quot;\\\\Users\\MarcoSpaltini\\Dropbox (DIG)\\PNRR PE-MG\\Ricerca industriale\\Ricerca settori italia 2021 v.2.xlsx&quot;,&quot;LastUpdate&quot;:&quot;2022-04-01 2:51 PM&quot;,&quot;UpdatedBy&quot;:&quot;JP217VC&quot;,&quot;IsLinked&quot;:false,&quot;IsBrokenLink&quot;:false,&quot;Type&quot;:1}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637048354258549979">
    <a:dk1>
      <a:srgbClr val="000000"/>
    </a:dk1>
    <a:lt1>
      <a:srgbClr val="646464"/>
    </a:lt1>
    <a:dk2>
      <a:srgbClr val="FFFFFF"/>
    </a:dk2>
    <a:lt2>
      <a:srgbClr val="646464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  <a:fontScheme name="637048354258549980">
    <a:majorFont>
      <a:latin typeface="EYInterstate Light"/>
      <a:ea typeface=""/>
      <a:cs typeface=""/>
    </a:majorFont>
    <a:minorFont>
      <a:latin typeface="EYInterstate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637048354258549979">
    <a:dk1>
      <a:srgbClr val="000000"/>
    </a:dk1>
    <a:lt1>
      <a:srgbClr val="646464"/>
    </a:lt1>
    <a:dk2>
      <a:srgbClr val="FFFFFF"/>
    </a:dk2>
    <a:lt2>
      <a:srgbClr val="646464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  <a:fontScheme name="637048354258549980">
    <a:majorFont>
      <a:latin typeface="EYInterstate Light"/>
      <a:ea typeface=""/>
      <a:cs typeface=""/>
    </a:majorFont>
    <a:minorFont>
      <a:latin typeface="EYInterstate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ffb1c537-bcb0-4162-839b-e1a37c8e79a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1768</Words>
  <Application>Microsoft Office PowerPoint</Application>
  <PresentationFormat>Widescreen</PresentationFormat>
  <Paragraphs>476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Source Sans Pro</vt:lpstr>
      <vt:lpstr>Tema di Office</vt:lpstr>
      <vt:lpstr>Presentazione standard di PowerPoint</vt:lpstr>
      <vt:lpstr>Strategie per la sostenibilità e circolarità del sistema industriale italiano: processi verdi e materiali innovativi da fonti residuali e non-critiche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Aggregazione (ipotesi di aggregazione  scientifica di progettualità PNRR in essere)</dc:title>
  <dc:creator>LAURA RAGAZZI</dc:creator>
  <cp:lastModifiedBy>PIERLUIGI BARBARO</cp:lastModifiedBy>
  <cp:revision>243</cp:revision>
  <cp:lastPrinted>2025-03-18T15:51:47Z</cp:lastPrinted>
  <dcterms:created xsi:type="dcterms:W3CDTF">2024-12-30T12:13:18Z</dcterms:created>
  <dcterms:modified xsi:type="dcterms:W3CDTF">2025-04-01T12:52:31Z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