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307" r:id="rId4"/>
    <p:sldId id="264" r:id="rId5"/>
    <p:sldId id="315" r:id="rId6"/>
    <p:sldId id="279" r:id="rId7"/>
    <p:sldId id="317" r:id="rId8"/>
    <p:sldId id="294" r:id="rId9"/>
    <p:sldId id="296" r:id="rId10"/>
    <p:sldId id="297" r:id="rId11"/>
    <p:sldId id="298" r:id="rId12"/>
    <p:sldId id="299" r:id="rId13"/>
    <p:sldId id="293" r:id="rId14"/>
    <p:sldId id="311" r:id="rId15"/>
    <p:sldId id="31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9"/>
    <p:restoredTop sz="67651"/>
  </p:normalViewPr>
  <p:slideViewPr>
    <p:cSldViewPr snapToGrid="0" snapToObjects="1">
      <p:cViewPr varScale="1">
        <p:scale>
          <a:sx n="81" d="100"/>
          <a:sy n="81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91CE2-AE7E-A64A-878A-E9BC29AE0F45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6DF7-1D11-B948-A082-D74601AE121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71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96DF7-1D11-B948-A082-D74601AE12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6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2CB6-3747-FEED-3E44-33F47C5FE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D1C8058-84D2-CB45-B111-08631447F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D5C8D4-CDE4-0B3E-DAF4-AF383DA89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D4006B-15C4-22E0-5F54-FDF18C929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96DF7-1D11-B948-A082-D74601AE12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2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96DF7-1D11-B948-A082-D74601AE121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7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8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1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3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3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1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8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9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2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C440-8497-2F49-AE63-4B9152AB416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9BDE-E603-904A-9CA0-649230E578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6EF73-238F-D8F0-4C08-44817D9AD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A2F8F42-6A5C-CE20-A334-6371A4A7F10A}"/>
              </a:ext>
            </a:extLst>
          </p:cNvPr>
          <p:cNvSpPr/>
          <p:nvPr/>
        </p:nvSpPr>
        <p:spPr>
          <a:xfrm>
            <a:off x="624" y="0"/>
            <a:ext cx="12192000" cy="54696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Inserite </a:t>
            </a:r>
            <a:r>
              <a:rPr lang="it-IT"/>
              <a:t>immagine a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B7032C-F17B-9072-7324-56E736711D3F}"/>
              </a:ext>
            </a:extLst>
          </p:cNvPr>
          <p:cNvSpPr txBox="1"/>
          <p:nvPr/>
        </p:nvSpPr>
        <p:spPr>
          <a:xfrm>
            <a:off x="6381550" y="1674751"/>
            <a:ext cx="4929875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F283D"/>
                </a:solidFill>
                <a:latin typeface="Source Sans Pro"/>
                <a:ea typeface="Source Sans Pro"/>
              </a:rPr>
              <a:t>Proposta di aggregazione:</a:t>
            </a:r>
          </a:p>
          <a:p>
            <a:pPr algn="ctr">
              <a:defRPr/>
            </a:pPr>
            <a:endParaRPr lang="it-IT" sz="2400" b="1" dirty="0">
              <a:solidFill>
                <a:srgbClr val="0F283D"/>
              </a:solidFill>
              <a:latin typeface="Source Sans Pro"/>
              <a:ea typeface="Source Sans Pro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latin typeface="Source Sans Pro"/>
                <a:ea typeface="Source Sans Pro"/>
              </a:rPr>
              <a:t>Cognizione naturale e artificiale per potenziare le future società collaborative (COGNAC)</a:t>
            </a:r>
          </a:p>
          <a:p>
            <a:pPr algn="ctr">
              <a:defRPr/>
            </a:pPr>
            <a:endParaRPr lang="it-IT" sz="1600" b="1" dirty="0">
              <a:solidFill>
                <a:srgbClr val="FF0000"/>
              </a:solidFill>
              <a:latin typeface="Source Sans Pro"/>
              <a:ea typeface="Source Sans Pro"/>
            </a:endParaRPr>
          </a:p>
          <a:p>
            <a:pPr algn="ctr">
              <a:defRPr/>
            </a:pPr>
            <a:r>
              <a:rPr lang="it-IT" sz="1600" b="1" dirty="0">
                <a:solidFill>
                  <a:srgbClr val="5B5D53"/>
                </a:solidFill>
                <a:latin typeface="Source Sans Pro"/>
                <a:ea typeface="Source Sans Pro"/>
              </a:rPr>
              <a:t>Giovanni Pezzulo, Rino Falcone</a:t>
            </a:r>
          </a:p>
          <a:p>
            <a:pPr algn="ctr">
              <a:defRPr/>
            </a:pPr>
            <a:r>
              <a:rPr lang="it-IT" sz="1600" b="1" dirty="0">
                <a:solidFill>
                  <a:srgbClr val="5B5D53"/>
                </a:solidFill>
                <a:latin typeface="Source Sans Pro"/>
                <a:ea typeface="Source Sans Pro"/>
              </a:rPr>
              <a:t>ISTC-CNR Roma</a:t>
            </a:r>
            <a:endParaRPr lang="it-IT" sz="2400" dirty="0">
              <a:latin typeface="Source Sans Pro"/>
              <a:ea typeface="Source Sans Pro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046162-EC55-EBB5-A02E-96E22B389234}"/>
              </a:ext>
            </a:extLst>
          </p:cNvPr>
          <p:cNvSpPr txBox="1"/>
          <p:nvPr/>
        </p:nvSpPr>
        <p:spPr>
          <a:xfrm>
            <a:off x="317904" y="1674751"/>
            <a:ext cx="4781605" cy="267765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F283D"/>
                </a:solidFill>
                <a:latin typeface="Source Sans Pro"/>
                <a:ea typeface="Source Sans Pro"/>
              </a:rPr>
              <a:t>2° workshop  "Sostenibilità PNRR@CNR" della comunità scientifica CNR impegnata nei progetti PNRR (M4C2/M6/M2/PNC/IR)</a:t>
            </a:r>
          </a:p>
          <a:p>
            <a:pPr algn="ctr">
              <a:defRPr/>
            </a:pPr>
            <a:endParaRPr lang="it-IT" sz="1600" b="1" dirty="0">
              <a:solidFill>
                <a:srgbClr val="5B5D53"/>
              </a:solidFill>
              <a:latin typeface="Source Sans Pro"/>
              <a:ea typeface="Source Sans Pro"/>
            </a:endParaRPr>
          </a:p>
          <a:p>
            <a:pPr algn="ctr">
              <a:defRPr/>
            </a:pPr>
            <a:r>
              <a:rPr lang="it-IT" sz="1600" b="1" dirty="0">
                <a:solidFill>
                  <a:srgbClr val="5B5D53"/>
                </a:solidFill>
                <a:latin typeface="Source Sans Pro"/>
                <a:ea typeface="Source Sans Pro"/>
              </a:rPr>
              <a:t>3 aprile 2025</a:t>
            </a:r>
            <a:endParaRPr lang="it-IT" sz="1600" b="1" dirty="0"/>
          </a:p>
          <a:p>
            <a:pPr algn="ctr">
              <a:defRPr/>
            </a:pPr>
            <a:r>
              <a:rPr lang="it-IT" sz="1600" b="1" dirty="0">
                <a:solidFill>
                  <a:srgbClr val="5B5D53"/>
                </a:solidFill>
                <a:latin typeface="Source Sans Pro"/>
                <a:ea typeface="Source Sans Pro"/>
              </a:rPr>
              <a:t>CNR - Area della Ricerca di Bologna</a:t>
            </a:r>
            <a:endParaRPr lang="it-IT" sz="16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5A5601-A229-5872-7FFB-9D26B61A85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6" t="25309" r="1149" b="28435"/>
          <a:stretch/>
        </p:blipFill>
        <p:spPr>
          <a:xfrm>
            <a:off x="624" y="907"/>
            <a:ext cx="11953098" cy="683125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4592C821-DC78-0C2A-F329-59F9D240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60" y="6429697"/>
            <a:ext cx="1630680" cy="365125"/>
          </a:xfrm>
        </p:spPr>
        <p:txBody>
          <a:bodyPr/>
          <a:lstStyle/>
          <a:p>
            <a:r>
              <a:rPr lang="it-IT" dirty="0"/>
              <a:t>Bologna - 03/04/2025</a:t>
            </a:r>
          </a:p>
        </p:txBody>
      </p:sp>
    </p:spTree>
    <p:extLst>
      <p:ext uri="{BB962C8B-B14F-4D97-AF65-F5344CB8AC3E}">
        <p14:creationId xmlns:p14="http://schemas.microsoft.com/office/powerpoint/2010/main" val="47074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7758" y="2223155"/>
            <a:ext cx="1226127" cy="4062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WP1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ISTC, </a:t>
            </a:r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0922" y="2223154"/>
            <a:ext cx="1226127" cy="40626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WP2</a:t>
            </a:r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IRPPS, ISTC, ISSIRFA, IRISS, IGSG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74086" y="2223153"/>
            <a:ext cx="1226127" cy="40626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WP3</a:t>
            </a:r>
            <a:endParaRPr lang="en-GB" b="1" dirty="0">
              <a:solidFill>
                <a:srgbClr val="00B05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ISTC,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 rot="19065732">
            <a:off x="-192675" y="566327"/>
            <a:ext cx="2436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Dalla cognizione naturale alle tecnologie cognitive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 rot="19030711">
            <a:off x="1259103" y="566326"/>
            <a:ext cx="2621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Il ruolo delle tecnologie intelligenti nelle società del futuro 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 rot="19072904">
            <a:off x="2698708" y="466475"/>
            <a:ext cx="2942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Comunicazione, linguaggio e interazione tra naturale e artificiale 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87250" y="222315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b="1" kern="100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3. Comunicazione, linguaggio e interazione tra naturale e artificiale: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Comprendere la comunicazione tra agenti naturali per migliorare comunicazione e collaborazione </a:t>
            </a:r>
            <a:r>
              <a:rPr lang="en-US" sz="2000" kern="100" dirty="0">
                <a:latin typeface="Calibri" charset="0"/>
                <a:ea typeface="Calibri" charset="0"/>
                <a:cs typeface="Times New Roman" charset="0"/>
              </a:rPr>
              <a:t>in</a:t>
            </a:r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 sistemi artificiali ed ibridi naturali-artificiali</a:t>
            </a:r>
          </a:p>
        </p:txBody>
      </p:sp>
    </p:spTree>
    <p:extLst>
      <p:ext uri="{BB962C8B-B14F-4D97-AF65-F5344CB8AC3E}">
        <p14:creationId xmlns:p14="http://schemas.microsoft.com/office/powerpoint/2010/main" val="40732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7758" y="2223155"/>
            <a:ext cx="1226127" cy="4062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WP1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ISTC, </a:t>
            </a:r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0922" y="2223154"/>
            <a:ext cx="1226127" cy="40626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WP2</a:t>
            </a:r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IRPPS, ISTC, ISSIRFA, IRISS, IGSG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74086" y="2223153"/>
            <a:ext cx="1226127" cy="40626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WP3</a:t>
            </a:r>
            <a:endParaRPr lang="en-GB" b="1" dirty="0">
              <a:solidFill>
                <a:srgbClr val="00B05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ISTC,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87250" y="2223152"/>
            <a:ext cx="1226127" cy="406265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WP4</a:t>
            </a:r>
            <a:endParaRPr lang="en-GB" b="1" dirty="0">
              <a:solidFill>
                <a:srgbClr val="7030A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ITD, ILC, IRISS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 rot="19065732">
            <a:off x="-192675" y="566327"/>
            <a:ext cx="2436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Dalla cognizione naturale alle tecnologie cognitive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 rot="19030711">
            <a:off x="1259103" y="566326"/>
            <a:ext cx="2621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Il ruolo delle tecnologie intelligenti nelle società del futuro 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 rot="19072904">
            <a:off x="2698708" y="466475"/>
            <a:ext cx="2942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Comunicazione, linguaggio e interazione tra naturale e artificiale 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8989125">
            <a:off x="3984387" y="719741"/>
            <a:ext cx="3120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7030A0"/>
                </a:solidFill>
                <a:latin typeface="Calibri" charset="0"/>
                <a:ea typeface="Calibri" charset="0"/>
                <a:cs typeface="Times New Roman" charset="0"/>
              </a:rPr>
              <a:t>Nuove tecnologie, educazione ed apprendimento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887453" y="2208407"/>
            <a:ext cx="5810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kern="100" dirty="0">
                <a:solidFill>
                  <a:srgbClr val="7030A0"/>
                </a:solidFill>
                <a:latin typeface="Calibri" charset="0"/>
                <a:ea typeface="Calibri" charset="0"/>
                <a:cs typeface="Times New Roman" charset="0"/>
              </a:rPr>
              <a:t>4. Nuove tecnologie, educazione e apprendimento:</a:t>
            </a:r>
            <a:endParaRPr lang="en-GB" sz="2000" b="1" dirty="0">
              <a:solidFill>
                <a:srgbClr val="7030A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Orientare lo sviluppo di nuove tecnologie intelligenti per migliorare i metodi di educazione e apprendimento</a:t>
            </a:r>
          </a:p>
        </p:txBody>
      </p:sp>
    </p:spTree>
    <p:extLst>
      <p:ext uri="{BB962C8B-B14F-4D97-AF65-F5344CB8AC3E}">
        <p14:creationId xmlns:p14="http://schemas.microsoft.com/office/powerpoint/2010/main" val="173111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7758" y="2223155"/>
            <a:ext cx="1226127" cy="4062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WP1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ISTC, </a:t>
            </a:r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0922" y="2223154"/>
            <a:ext cx="1226127" cy="40626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WP2</a:t>
            </a:r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IRPPS, ISTC, ISSIRFA, IRISS, IGSG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74086" y="2223153"/>
            <a:ext cx="1226127" cy="40626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WP3</a:t>
            </a:r>
            <a:endParaRPr lang="en-GB" b="1" dirty="0">
              <a:solidFill>
                <a:srgbClr val="00B05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ISTC,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87250" y="2223152"/>
            <a:ext cx="1226127" cy="406265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WP4</a:t>
            </a:r>
            <a:endParaRPr lang="en-GB" b="1" dirty="0">
              <a:solidFill>
                <a:srgbClr val="7030A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ITD, ILC, IRISS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65771" y="2223151"/>
            <a:ext cx="1226127" cy="40626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WP5</a:t>
            </a:r>
            <a:endParaRPr lang="en-GB" b="1" dirty="0"/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IN, IBF, ISTC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 rot="19065732">
            <a:off x="-192675" y="566327"/>
            <a:ext cx="2436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Dalla cognizione naturale alle tecnologie cognitive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 rot="19030711">
            <a:off x="1259103" y="566326"/>
            <a:ext cx="2621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Il ruolo delle tecnologie intelligenti nelle società del futuro 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 rot="19072904">
            <a:off x="2698708" y="466475"/>
            <a:ext cx="2942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Comunicazione, linguaggio e interazione tra naturale e artificiale 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8989125">
            <a:off x="3984387" y="719741"/>
            <a:ext cx="3120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7030A0"/>
                </a:solidFill>
                <a:latin typeface="Calibri" charset="0"/>
                <a:ea typeface="Calibri" charset="0"/>
                <a:cs typeface="Times New Roman" charset="0"/>
              </a:rPr>
              <a:t>Nuove tecnologie, educazione ed apprendimento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 rot="18851030">
            <a:off x="5618637" y="719740"/>
            <a:ext cx="2919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latin typeface="Calibri" charset="0"/>
                <a:ea typeface="Calibri" charset="0"/>
                <a:cs typeface="Times New Roman" charset="0"/>
              </a:rPr>
              <a:t>Basi neurali della cognizione e modelli biologici per l</a:t>
            </a:r>
            <a:r>
              <a:rPr lang="en-US" sz="2000" b="1" kern="100" dirty="0">
                <a:latin typeface="Calibri" charset="0"/>
                <a:ea typeface="Calibri" charset="0"/>
                <a:cs typeface="Times New Roman" charset="0"/>
              </a:rPr>
              <a:t>’AI</a:t>
            </a:r>
            <a:endParaRPr lang="en-GB" sz="2000" b="1" dirty="0"/>
          </a:p>
        </p:txBody>
      </p:sp>
      <p:sp>
        <p:nvSpPr>
          <p:cNvPr id="12" name="Rettangolo 11"/>
          <p:cNvSpPr/>
          <p:nvPr/>
        </p:nvSpPr>
        <p:spPr>
          <a:xfrm>
            <a:off x="7294591" y="2223151"/>
            <a:ext cx="4801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b="1" kern="100" dirty="0">
                <a:latin typeface="Calibri" charset="0"/>
                <a:ea typeface="Calibri" charset="0"/>
                <a:cs typeface="Times New Roman" charset="0"/>
              </a:rPr>
              <a:t>5. Basi neurali della cognizione e modelli biologici per l’intelligenza artificiale: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Sviluppare nuovi paradigmi ispirati al cervello per rendere i modelli di AI e robotici più interpretabili e sostenibili dal punto di vista delle risorse.</a:t>
            </a:r>
          </a:p>
        </p:txBody>
      </p:sp>
    </p:spTree>
    <p:extLst>
      <p:ext uri="{BB962C8B-B14F-4D97-AF65-F5344CB8AC3E}">
        <p14:creationId xmlns:p14="http://schemas.microsoft.com/office/powerpoint/2010/main" val="59908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 rot="16200000">
            <a:off x="4103700" y="1093581"/>
            <a:ext cx="967100" cy="867929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 rot="16200000">
            <a:off x="4103700" y="-131656"/>
            <a:ext cx="967100" cy="867929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7758" y="2223155"/>
            <a:ext cx="1226127" cy="4062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WP1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ISTC, </a:t>
            </a:r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0922" y="2223154"/>
            <a:ext cx="1226127" cy="40626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WP2</a:t>
            </a:r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IRPPS, ISTC, ISSIRFA, IRISS, IGSG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74086" y="2223153"/>
            <a:ext cx="1226127" cy="40626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WP3</a:t>
            </a:r>
            <a:endParaRPr lang="en-GB" b="1" dirty="0">
              <a:solidFill>
                <a:srgbClr val="00B05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ISTC,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87250" y="2223152"/>
            <a:ext cx="1226127" cy="406265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WP4</a:t>
            </a:r>
            <a:endParaRPr lang="en-GB" b="1" dirty="0">
              <a:solidFill>
                <a:srgbClr val="7030A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ITD, ILC, IRISS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65771" y="2223151"/>
            <a:ext cx="1226127" cy="40626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WP5</a:t>
            </a:r>
            <a:endParaRPr lang="en-GB" b="1" dirty="0"/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IN, IBF, ISTC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 rot="19065732">
            <a:off x="-192675" y="566327"/>
            <a:ext cx="2436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Dalla cognizione naturale alle tecnologie cognitive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 rot="19030711">
            <a:off x="1259103" y="566326"/>
            <a:ext cx="2621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Il ruolo delle tecnologie intelligenti nelle società del futuro 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 rot="19072904">
            <a:off x="2698708" y="466475"/>
            <a:ext cx="2942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Comunicazione, linguaggio e interazione tra naturale e artificiale 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8989125">
            <a:off x="3984387" y="719741"/>
            <a:ext cx="3120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7030A0"/>
                </a:solidFill>
                <a:latin typeface="Calibri" charset="0"/>
                <a:ea typeface="Calibri" charset="0"/>
                <a:cs typeface="Times New Roman" charset="0"/>
              </a:rPr>
              <a:t>Nuove tecnologie, educazione ed apprendimento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 rot="18851030">
            <a:off x="5618637" y="719740"/>
            <a:ext cx="2919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latin typeface="Calibri" charset="0"/>
                <a:ea typeface="Calibri" charset="0"/>
                <a:cs typeface="Times New Roman" charset="0"/>
              </a:rPr>
              <a:t>Basi neurali della cognizione e modelli biologici per l</a:t>
            </a:r>
            <a:r>
              <a:rPr lang="en-US" sz="2000" b="1" kern="100" dirty="0">
                <a:latin typeface="Calibri" charset="0"/>
                <a:ea typeface="Calibri" charset="0"/>
                <a:cs typeface="Times New Roman" charset="0"/>
              </a:rPr>
              <a:t>’AI</a:t>
            </a:r>
            <a:endParaRPr lang="en-GB" sz="2000" b="1" dirty="0"/>
          </a:p>
        </p:txBody>
      </p:sp>
      <p:sp>
        <p:nvSpPr>
          <p:cNvPr id="11" name="Rettangolo 10"/>
          <p:cNvSpPr/>
          <p:nvPr/>
        </p:nvSpPr>
        <p:spPr>
          <a:xfrm>
            <a:off x="9195884" y="2223151"/>
            <a:ext cx="2900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Gestione avanzata, condivisione e analisi di </a:t>
            </a:r>
            <a:r>
              <a:rPr lang="it-IT" sz="2000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grandi basi di dati multimodali Open Access </a:t>
            </a:r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su comportamento, cognizione, meccanismi neurali e dinamiche sociali</a:t>
            </a:r>
            <a:endParaRPr lang="en-GB" sz="20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50" y="3936820"/>
            <a:ext cx="1463113" cy="523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24" y="5121394"/>
            <a:ext cx="1459839" cy="553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3CDA374-072B-F893-1F60-991FAC764452}"/>
              </a:ext>
            </a:extLst>
          </p:cNvPr>
          <p:cNvSpPr/>
          <p:nvPr/>
        </p:nvSpPr>
        <p:spPr>
          <a:xfrm>
            <a:off x="9195884" y="4962363"/>
            <a:ext cx="2900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Servizi avanzati </a:t>
            </a:r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(e.g., accesso dati e modelli di analisi, laboratori, training) per la ricerca, le aziende e la società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001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6690E-26A5-8A07-AF47-17C0015E1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9EC3FD-2CED-BF1A-C370-382D77C53CC3}"/>
              </a:ext>
            </a:extLst>
          </p:cNvPr>
          <p:cNvSpPr txBox="1">
            <a:spLocks/>
          </p:cNvSpPr>
          <p:nvPr/>
        </p:nvSpPr>
        <p:spPr>
          <a:xfrm>
            <a:off x="192505" y="112179"/>
            <a:ext cx="11151669" cy="849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FF0000"/>
                </a:solidFill>
              </a:rPr>
              <a:t>Market analysis e stakeholders 1/2</a:t>
            </a:r>
            <a:endParaRPr lang="en-GB" sz="32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2EF78B-FB0A-9C35-8187-CC3FADB98886}"/>
              </a:ext>
            </a:extLst>
          </p:cNvPr>
          <p:cNvSpPr txBox="1"/>
          <p:nvPr/>
        </p:nvSpPr>
        <p:spPr>
          <a:xfrm>
            <a:off x="569495" y="719078"/>
            <a:ext cx="108666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Punti</a:t>
            </a:r>
            <a:r>
              <a:rPr lang="en-US" sz="2400" b="1" dirty="0"/>
              <a:t> di forza ed </a:t>
            </a:r>
            <a:r>
              <a:rPr lang="en-US" sz="2400" b="1" dirty="0" err="1"/>
              <a:t>opportunità</a:t>
            </a:r>
            <a:r>
              <a:rPr lang="en-US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Crescente </a:t>
            </a:r>
            <a:r>
              <a:rPr lang="en-US" sz="2400" dirty="0" err="1">
                <a:solidFill>
                  <a:srgbClr val="FF0000"/>
                </a:solidFill>
              </a:rPr>
              <a:t>domanda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nel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mercato</a:t>
            </a:r>
            <a:r>
              <a:rPr lang="en-US" sz="2400" dirty="0">
                <a:solidFill>
                  <a:srgbClr val="FF0000"/>
                </a:solidFill>
              </a:rPr>
              <a:t> e </a:t>
            </a:r>
            <a:r>
              <a:rPr lang="en-US" sz="2400" dirty="0" err="1">
                <a:solidFill>
                  <a:srgbClr val="FF0000"/>
                </a:solidFill>
              </a:rPr>
              <a:t>nella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società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per lo </a:t>
            </a:r>
            <a:r>
              <a:rPr lang="en-US" sz="2400" dirty="0" err="1"/>
              <a:t>sviluppo</a:t>
            </a:r>
            <a:r>
              <a:rPr lang="en-US" sz="2400" dirty="0"/>
              <a:t> di AI e </a:t>
            </a:r>
            <a:r>
              <a:rPr lang="en-US" sz="2400" dirty="0" err="1"/>
              <a:t>robotica</a:t>
            </a:r>
            <a:r>
              <a:rPr lang="en-US" sz="2400" dirty="0"/>
              <a:t>, </a:t>
            </a:r>
            <a:r>
              <a:rPr lang="en-US" sz="2400" dirty="0" err="1"/>
              <a:t>l'analisi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interazioni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esseri</a:t>
            </a:r>
            <a:r>
              <a:rPr lang="en-US" sz="2400" dirty="0"/>
              <a:t> </a:t>
            </a:r>
            <a:r>
              <a:rPr lang="en-US" sz="2400" dirty="0" err="1"/>
              <a:t>umani</a:t>
            </a:r>
            <a:r>
              <a:rPr lang="en-US" sz="2400" dirty="0"/>
              <a:t> e machine </a:t>
            </a:r>
            <a:r>
              <a:rPr lang="en-US" sz="2400" dirty="0" err="1"/>
              <a:t>intelligenti</a:t>
            </a:r>
            <a:r>
              <a:rPr lang="en-US" sz="2400" dirty="0"/>
              <a:t>, </a:t>
            </a:r>
            <a:r>
              <a:rPr lang="en-US" sz="2400" dirty="0" err="1"/>
              <a:t>soluzioni</a:t>
            </a:r>
            <a:r>
              <a:rPr lang="en-US" sz="2400" dirty="0"/>
              <a:t> </a:t>
            </a:r>
            <a:r>
              <a:rPr lang="en-US" sz="2400" dirty="0" err="1"/>
              <a:t>etiche</a:t>
            </a:r>
            <a:r>
              <a:rPr lang="en-US" sz="2400" dirty="0"/>
              <a:t> ed inclusive per </a:t>
            </a:r>
            <a:r>
              <a:rPr lang="en-US" sz="2400" dirty="0" err="1"/>
              <a:t>l'uso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tecnologie</a:t>
            </a:r>
            <a:r>
              <a:rPr lang="en-US" sz="2400" dirty="0"/>
              <a:t> cognitive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ea typeface="Calibri" charset="0"/>
                <a:cs typeface="Calibri" charset="0"/>
              </a:rPr>
              <a:t>Il mix </a:t>
            </a:r>
            <a:r>
              <a:rPr lang="en-US" sz="2400" dirty="0" err="1">
                <a:solidFill>
                  <a:srgbClr val="FF0000"/>
                </a:solidFill>
                <a:ea typeface="Calibri" charset="0"/>
                <a:cs typeface="Calibri" charset="0"/>
              </a:rPr>
              <a:t>tra</a:t>
            </a:r>
            <a:r>
              <a:rPr lang="en-US" sz="2400" dirty="0">
                <a:solidFill>
                  <a:srgbClr val="FF0000"/>
                </a:solidFill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Calibri" charset="0"/>
                <a:cs typeface="Calibri" charset="0"/>
              </a:rPr>
              <a:t>cognizione</a:t>
            </a:r>
            <a:r>
              <a:rPr lang="en-US" sz="2400" dirty="0">
                <a:solidFill>
                  <a:srgbClr val="FF0000"/>
                </a:solidFill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Calibri" charset="0"/>
                <a:cs typeface="Calibri" charset="0"/>
              </a:rPr>
              <a:t>naturale</a:t>
            </a:r>
            <a:r>
              <a:rPr lang="en-US" sz="2400" dirty="0">
                <a:solidFill>
                  <a:srgbClr val="FF0000"/>
                </a:solidFill>
                <a:ea typeface="Calibri" charset="0"/>
                <a:cs typeface="Calibri" charset="0"/>
              </a:rPr>
              <a:t> ed </a:t>
            </a:r>
            <a:r>
              <a:rPr lang="en-US" sz="2400" dirty="0" err="1">
                <a:solidFill>
                  <a:srgbClr val="FF0000"/>
                </a:solidFill>
                <a:ea typeface="Calibri" charset="0"/>
                <a:cs typeface="Calibri" charset="0"/>
              </a:rPr>
              <a:t>intelligenza</a:t>
            </a:r>
            <a:r>
              <a:rPr lang="en-US" sz="2400" dirty="0">
                <a:solidFill>
                  <a:srgbClr val="FF0000"/>
                </a:solidFill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Calibri" charset="0"/>
                <a:cs typeface="Calibri" charset="0"/>
              </a:rPr>
              <a:t>artificiale</a:t>
            </a:r>
            <a:r>
              <a:rPr lang="en-US" sz="2400" dirty="0">
                <a:solidFill>
                  <a:srgbClr val="FF0000"/>
                </a:solidFill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ea typeface="Calibri" charset="0"/>
                <a:cs typeface="Calibri" charset="0"/>
              </a:rPr>
              <a:t>chiave</a:t>
            </a:r>
            <a:r>
              <a:rPr lang="en-US" sz="2400" dirty="0">
                <a:ea typeface="Calibri" charset="0"/>
                <a:cs typeface="Calibri" charset="0"/>
              </a:rPr>
              <a:t> per lo </a:t>
            </a:r>
            <a:r>
              <a:rPr lang="en-US" sz="2400" dirty="0" err="1">
                <a:ea typeface="Calibri" charset="0"/>
                <a:cs typeface="Calibri" charset="0"/>
              </a:rPr>
              <a:t>sviluppo</a:t>
            </a:r>
            <a:r>
              <a:rPr lang="en-US" sz="2400" dirty="0">
                <a:ea typeface="Calibri" charset="0"/>
                <a:cs typeface="Calibri" charset="0"/>
              </a:rPr>
              <a:t> di </a:t>
            </a:r>
            <a:r>
              <a:rPr lang="en-US" sz="2400" dirty="0" err="1">
                <a:ea typeface="Calibri" charset="0"/>
                <a:cs typeface="Calibri" charset="0"/>
              </a:rPr>
              <a:t>tecnologie</a:t>
            </a:r>
            <a:r>
              <a:rPr lang="en-US" sz="2400" dirty="0">
                <a:ea typeface="Calibri" charset="0"/>
                <a:cs typeface="Calibri" charset="0"/>
              </a:rPr>
              <a:t> innovative e </a:t>
            </a:r>
            <a:r>
              <a:rPr lang="en-US" sz="2400" dirty="0" err="1">
                <a:ea typeface="Calibri" charset="0"/>
                <a:cs typeface="Calibri" charset="0"/>
              </a:rPr>
              <a:t>brevettabili</a:t>
            </a:r>
            <a:r>
              <a:rPr lang="en-US" sz="2400" dirty="0">
                <a:ea typeface="Calibri" charset="0"/>
                <a:cs typeface="Calibri" charset="0"/>
              </a:rPr>
              <a:t>, come </a:t>
            </a:r>
            <a:r>
              <a:rPr lang="en-US" sz="2400" dirty="0" err="1">
                <a:ea typeface="Calibri" charset="0"/>
                <a:cs typeface="Calibri" charset="0"/>
              </a:rPr>
              <a:t>sistemi</a:t>
            </a:r>
            <a:r>
              <a:rPr lang="en-US" sz="2400" dirty="0"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ea typeface="Calibri" charset="0"/>
                <a:cs typeface="Calibri" charset="0"/>
              </a:rPr>
              <a:t>predittivi</a:t>
            </a:r>
            <a:r>
              <a:rPr lang="en-US" sz="2400" dirty="0">
                <a:ea typeface="Calibri" charset="0"/>
                <a:cs typeface="Calibri" charset="0"/>
              </a:rPr>
              <a:t> in </a:t>
            </a:r>
            <a:r>
              <a:rPr lang="en-US" sz="2400" dirty="0" err="1">
                <a:ea typeface="Calibri" charset="0"/>
                <a:cs typeface="Calibri" charset="0"/>
              </a:rPr>
              <a:t>sanità</a:t>
            </a:r>
            <a:r>
              <a:rPr lang="en-US" sz="2400" dirty="0">
                <a:ea typeface="Calibri" charset="0"/>
                <a:cs typeface="Calibri" charset="0"/>
              </a:rPr>
              <a:t>, </a:t>
            </a:r>
            <a:r>
              <a:rPr lang="en-US" sz="2400" dirty="0" err="1">
                <a:ea typeface="Calibri" charset="0"/>
                <a:cs typeface="Calibri" charset="0"/>
              </a:rPr>
              <a:t>supporto</a:t>
            </a:r>
            <a:r>
              <a:rPr lang="en-US" sz="2400" dirty="0"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ea typeface="Calibri" charset="0"/>
                <a:cs typeface="Calibri" charset="0"/>
              </a:rPr>
              <a:t>alla</a:t>
            </a:r>
            <a:r>
              <a:rPr lang="en-US" sz="2400" dirty="0"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ea typeface="Calibri" charset="0"/>
                <a:cs typeface="Calibri" charset="0"/>
              </a:rPr>
              <a:t>decisione</a:t>
            </a:r>
            <a:r>
              <a:rPr lang="en-US" sz="2400" dirty="0">
                <a:ea typeface="Calibri" charset="0"/>
                <a:cs typeface="Calibri" charset="0"/>
              </a:rPr>
              <a:t>, business intelligence, </a:t>
            </a:r>
            <a:r>
              <a:rPr lang="en-US" sz="2400" dirty="0" err="1">
                <a:ea typeface="Calibri" charset="0"/>
                <a:cs typeface="Calibri" charset="0"/>
              </a:rPr>
              <a:t>interazione</a:t>
            </a:r>
            <a:r>
              <a:rPr lang="en-US" sz="2400" dirty="0"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ea typeface="Calibri" charset="0"/>
                <a:cs typeface="Calibri" charset="0"/>
              </a:rPr>
              <a:t>uomo</a:t>
            </a:r>
            <a:r>
              <a:rPr lang="en-US" sz="2400" dirty="0">
                <a:ea typeface="Calibri" charset="0"/>
                <a:cs typeface="Calibri" charset="0"/>
              </a:rPr>
              <a:t>-robot, </a:t>
            </a:r>
            <a:r>
              <a:rPr lang="en-US" sz="2400" dirty="0" err="1">
                <a:ea typeface="Calibri" charset="0"/>
                <a:cs typeface="Calibri" charset="0"/>
              </a:rPr>
              <a:t>neurotecnologie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Competitors e </a:t>
            </a:r>
            <a:r>
              <a:rPr lang="en-US" sz="2400" b="1" dirty="0" err="1"/>
              <a:t>rischi</a:t>
            </a:r>
            <a:r>
              <a:rPr lang="en-US" sz="2400" b="1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Mercato </a:t>
            </a:r>
            <a:r>
              <a:rPr lang="en-US" sz="2400" dirty="0" err="1">
                <a:solidFill>
                  <a:srgbClr val="FF0000"/>
                </a:solidFill>
              </a:rPr>
              <a:t>dominato</a:t>
            </a:r>
            <a:r>
              <a:rPr lang="en-US" sz="2400" dirty="0">
                <a:solidFill>
                  <a:srgbClr val="FF0000"/>
                </a:solidFill>
              </a:rPr>
              <a:t> da </a:t>
            </a:r>
            <a:r>
              <a:rPr lang="en-US" sz="2400" dirty="0" err="1">
                <a:solidFill>
                  <a:srgbClr val="FF0000"/>
                </a:solidFill>
              </a:rPr>
              <a:t>grandi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attori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globali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come Google, Microsoft, IBM e OpenAI,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investono</a:t>
            </a:r>
            <a:r>
              <a:rPr lang="en-US" sz="2400" dirty="0"/>
              <a:t> fortemente in IA, </a:t>
            </a:r>
            <a:r>
              <a:rPr lang="en-US" sz="2400" dirty="0" err="1"/>
              <a:t>robotica</a:t>
            </a:r>
            <a:r>
              <a:rPr lang="en-US" sz="2400" dirty="0"/>
              <a:t> e </a:t>
            </a:r>
            <a:r>
              <a:rPr lang="en-US" sz="2400" dirty="0" err="1"/>
              <a:t>neuroscienze</a:t>
            </a:r>
            <a:r>
              <a:rPr lang="en-US" sz="2400" dirty="0"/>
              <a:t> applicate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Rischi </a:t>
            </a:r>
            <a:r>
              <a:rPr lang="en-US" sz="2400" dirty="0" err="1">
                <a:solidFill>
                  <a:srgbClr val="FF0000"/>
                </a:solidFill>
              </a:rPr>
              <a:t>sostanziali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legati</a:t>
            </a:r>
            <a:r>
              <a:rPr lang="en-US" sz="2400" dirty="0"/>
              <a:t> al </a:t>
            </a:r>
            <a:r>
              <a:rPr lang="en-US" sz="2400" dirty="0" err="1"/>
              <a:t>controllo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nuove</a:t>
            </a:r>
            <a:r>
              <a:rPr lang="en-US" sz="2400" dirty="0"/>
              <a:t> </a:t>
            </a:r>
            <a:r>
              <a:rPr lang="en-US" sz="2400" dirty="0" err="1"/>
              <a:t>tecnologie</a:t>
            </a:r>
            <a:r>
              <a:rPr lang="en-US" sz="2400" dirty="0"/>
              <a:t> </a:t>
            </a:r>
            <a:r>
              <a:rPr lang="en-US" sz="2400" dirty="0" err="1"/>
              <a:t>intelligenti</a:t>
            </a:r>
            <a:r>
              <a:rPr lang="en-US" sz="2400" dirty="0"/>
              <a:t> e al loro </a:t>
            </a:r>
            <a:r>
              <a:rPr lang="en-US" sz="2400" dirty="0" err="1"/>
              <a:t>impatto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mente</a:t>
            </a:r>
            <a:r>
              <a:rPr lang="en-US" sz="2400" dirty="0"/>
              <a:t>, </a:t>
            </a:r>
            <a:r>
              <a:rPr lang="en-US" sz="2400" dirty="0" err="1"/>
              <a:t>economia</a:t>
            </a:r>
            <a:r>
              <a:rPr lang="en-US" sz="2400" dirty="0"/>
              <a:t>, </a:t>
            </a:r>
            <a:r>
              <a:rPr lang="en-US" sz="2400" dirty="0" err="1"/>
              <a:t>società</a:t>
            </a:r>
            <a:r>
              <a:rPr lang="en-US" sz="2400" dirty="0"/>
              <a:t>, </a:t>
            </a:r>
            <a:r>
              <a:rPr lang="en-US" sz="2400" dirty="0" err="1"/>
              <a:t>democrazia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63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82ED7-F425-D901-5609-8123744D2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4198A-08B0-DA12-F693-97677ED4F590}"/>
              </a:ext>
            </a:extLst>
          </p:cNvPr>
          <p:cNvSpPr txBox="1">
            <a:spLocks/>
          </p:cNvSpPr>
          <p:nvPr/>
        </p:nvSpPr>
        <p:spPr>
          <a:xfrm>
            <a:off x="192505" y="112179"/>
            <a:ext cx="11151669" cy="849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FF0000"/>
                </a:solidFill>
              </a:rPr>
              <a:t>Market analysis e stakeholders 2/2</a:t>
            </a:r>
            <a:endParaRPr lang="en-GB" sz="32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05C167-C5B8-114D-98CA-0C0CA01E9138}"/>
              </a:ext>
            </a:extLst>
          </p:cNvPr>
          <p:cNvSpPr txBox="1"/>
          <p:nvPr/>
        </p:nvSpPr>
        <p:spPr>
          <a:xfrm>
            <a:off x="192505" y="735955"/>
            <a:ext cx="1167892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Fonti di finanziamento: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Vasta </a:t>
            </a:r>
            <a:r>
              <a:rPr lang="en-US" sz="2400" dirty="0" err="1">
                <a:solidFill>
                  <a:srgbClr val="FF0000"/>
                </a:solidFill>
              </a:rPr>
              <a:t>capacità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reperire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fondi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attraverso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bandi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nazionali</a:t>
            </a:r>
            <a:r>
              <a:rPr lang="en-US" sz="2400" dirty="0">
                <a:solidFill>
                  <a:srgbClr val="FF0000"/>
                </a:solidFill>
              </a:rPr>
              <a:t> ed </a:t>
            </a:r>
            <a:r>
              <a:rPr lang="en-US" sz="2400" dirty="0" err="1">
                <a:solidFill>
                  <a:srgbClr val="FF0000"/>
                </a:solidFill>
              </a:rPr>
              <a:t>internazionali</a:t>
            </a:r>
            <a:r>
              <a:rPr lang="en-US" sz="2400" dirty="0"/>
              <a:t>: Horizon Europe, Digital Europe, </a:t>
            </a:r>
            <a:r>
              <a:rPr lang="en-US" sz="2400" dirty="0" err="1"/>
              <a:t>Wellcome</a:t>
            </a:r>
            <a:r>
              <a:rPr lang="en-US" sz="2400" dirty="0"/>
              <a:t> Trust, Simons Foundation, UNESCO,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Venture Capital </a:t>
            </a:r>
            <a:r>
              <a:rPr lang="en-US" sz="2400" dirty="0"/>
              <a:t>per AI e </a:t>
            </a:r>
            <a:r>
              <a:rPr lang="en-US" sz="2400" dirty="0" err="1"/>
              <a:t>neurotecnologie</a:t>
            </a:r>
            <a:r>
              <a:rPr lang="en-US" sz="2400" dirty="0"/>
              <a:t> (e.g., con EBRAINS-Italy: Angelini Ventures, HEKA Healthcare, Corundum Neuroscience, Nexus Neurotech Ventures)</a:t>
            </a:r>
          </a:p>
          <a:p>
            <a:pPr lvl="1"/>
            <a:endParaRPr lang="it-IT" sz="1600" b="1" dirty="0"/>
          </a:p>
          <a:p>
            <a:r>
              <a:rPr lang="it-IT" sz="2400" b="1" dirty="0"/>
              <a:t>Ecosistema di partner e aziende tecnologiche: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Leader </a:t>
            </a:r>
            <a:r>
              <a:rPr lang="en-US" sz="2400" dirty="0" err="1">
                <a:solidFill>
                  <a:srgbClr val="FF0000"/>
                </a:solidFill>
              </a:rPr>
              <a:t>tecnologici</a:t>
            </a:r>
            <a:r>
              <a:rPr lang="en-US" sz="2400" dirty="0"/>
              <a:t>: partnership con </a:t>
            </a:r>
            <a:r>
              <a:rPr lang="en-US" sz="2400" dirty="0" err="1"/>
              <a:t>aziende</a:t>
            </a:r>
            <a:r>
              <a:rPr lang="en-US" sz="2400" dirty="0"/>
              <a:t> </a:t>
            </a:r>
            <a:r>
              <a:rPr lang="en-US" sz="2400" dirty="0" err="1"/>
              <a:t>globali</a:t>
            </a:r>
            <a:r>
              <a:rPr lang="en-US" sz="2400" dirty="0"/>
              <a:t> come Google, IBM, Microsoft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Aziende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specializzate</a:t>
            </a:r>
            <a:r>
              <a:rPr lang="en-US" sz="2400" dirty="0">
                <a:solidFill>
                  <a:srgbClr val="FF0000"/>
                </a:solidFill>
              </a:rPr>
              <a:t> in AI e </a:t>
            </a:r>
            <a:r>
              <a:rPr lang="en-US" sz="2400" dirty="0" err="1">
                <a:solidFill>
                  <a:srgbClr val="FF0000"/>
                </a:solidFill>
              </a:rPr>
              <a:t>robotica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come PAL Robotics, Human Dx (USA), </a:t>
            </a:r>
            <a:r>
              <a:rPr lang="en-US" sz="2400" dirty="0" err="1"/>
              <a:t>Ontopic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Aziende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specializzate</a:t>
            </a:r>
            <a:r>
              <a:rPr lang="en-US" sz="2400" dirty="0">
                <a:solidFill>
                  <a:srgbClr val="FF0000"/>
                </a:solidFill>
              </a:rPr>
              <a:t> in </a:t>
            </a:r>
            <a:r>
              <a:rPr lang="en-US" sz="2400" dirty="0" err="1">
                <a:solidFill>
                  <a:srgbClr val="FF0000"/>
                </a:solidFill>
              </a:rPr>
              <a:t>tecnologie</a:t>
            </a:r>
            <a:r>
              <a:rPr lang="en-US" sz="2400" dirty="0">
                <a:solidFill>
                  <a:srgbClr val="FF0000"/>
                </a:solidFill>
              </a:rPr>
              <a:t> per la </a:t>
            </a:r>
            <a:r>
              <a:rPr lang="en-US" sz="2400" dirty="0" err="1">
                <a:solidFill>
                  <a:srgbClr val="FF0000"/>
                </a:solidFill>
              </a:rPr>
              <a:t>clinica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migliorare</a:t>
            </a:r>
            <a:r>
              <a:rPr lang="en-US" sz="2400" dirty="0"/>
              <a:t> </a:t>
            </a:r>
            <a:r>
              <a:rPr lang="en-US" sz="2400" dirty="0" err="1"/>
              <a:t>diagnosi</a:t>
            </a:r>
            <a:r>
              <a:rPr lang="en-US" sz="2400" dirty="0"/>
              <a:t> e </a:t>
            </a:r>
            <a:r>
              <a:rPr lang="en-US" sz="2400" dirty="0" err="1"/>
              <a:t>trattamenti</a:t>
            </a:r>
            <a:endParaRPr lang="en-US" sz="2400" dirty="0"/>
          </a:p>
          <a:p>
            <a:endParaRPr lang="it-IT" sz="1600" b="1" dirty="0"/>
          </a:p>
          <a:p>
            <a:r>
              <a:rPr lang="it-IT" sz="2400" b="1" dirty="0"/>
              <a:t>Attori pubblici:</a:t>
            </a:r>
            <a:endParaRPr lang="en-US" sz="2400" dirty="0">
              <a:ea typeface="Calibri" charset="0"/>
              <a:cs typeface="Calibri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ea typeface="Calibri" charset="0"/>
                <a:cs typeface="Calibri" charset="0"/>
              </a:rPr>
              <a:t>Sistema della ricerca </a:t>
            </a:r>
            <a:r>
              <a:rPr lang="it-IT" sz="2400" dirty="0">
                <a:ea typeface="Calibri" charset="0"/>
                <a:cs typeface="Calibri" charset="0"/>
              </a:rPr>
              <a:t>per avanzare la conoscenza su cognizione ed AI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ea typeface="Calibri" charset="0"/>
                <a:cs typeface="Calibri" charset="0"/>
              </a:rPr>
              <a:t>Policy makers, enti governativi </a:t>
            </a:r>
            <a:r>
              <a:rPr lang="it-IT" sz="2400" dirty="0">
                <a:ea typeface="Calibri" charset="0"/>
                <a:cs typeface="Calibri" charset="0"/>
              </a:rPr>
              <a:t>per regolamentare ed integrare AI nella società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ea typeface="Calibri" charset="0"/>
                <a:cs typeface="Calibri" charset="0"/>
              </a:rPr>
              <a:t>Sistema educativo </a:t>
            </a:r>
            <a:r>
              <a:rPr lang="it-IT" sz="2400" dirty="0">
                <a:ea typeface="Calibri" charset="0"/>
                <a:cs typeface="Calibri" charset="0"/>
              </a:rPr>
              <a:t>per nuove metodologie di educazione e apprendimento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cs typeface="Calibri" charset="0"/>
              </a:rPr>
              <a:t>Società civile</a:t>
            </a:r>
            <a:r>
              <a:rPr lang="it-IT" sz="2400" dirty="0">
                <a:cs typeface="Calibri" charset="0"/>
              </a:rPr>
              <a:t> per indirizzare la ricerca verso le reali necessità della società</a:t>
            </a:r>
          </a:p>
        </p:txBody>
      </p:sp>
    </p:spTree>
    <p:extLst>
      <p:ext uri="{BB962C8B-B14F-4D97-AF65-F5344CB8AC3E}">
        <p14:creationId xmlns:p14="http://schemas.microsoft.com/office/powerpoint/2010/main" val="119461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90477" y="345068"/>
            <a:ext cx="9505747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Cognizione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naturale</a:t>
            </a:r>
            <a:r>
              <a:rPr lang="en-US" sz="3600" b="1" dirty="0">
                <a:solidFill>
                  <a:srgbClr val="FF0000"/>
                </a:solidFill>
              </a:rPr>
              <a:t> e </a:t>
            </a:r>
            <a:r>
              <a:rPr lang="en-US" sz="3600" b="1" dirty="0" err="1">
                <a:solidFill>
                  <a:srgbClr val="FF0000"/>
                </a:solidFill>
              </a:rPr>
              <a:t>artificiale</a:t>
            </a:r>
            <a:r>
              <a:rPr lang="en-US" sz="3600" b="1" dirty="0">
                <a:solidFill>
                  <a:srgbClr val="FF0000"/>
                </a:solidFill>
              </a:rPr>
              <a:t> per </a:t>
            </a:r>
            <a:r>
              <a:rPr lang="en-US" sz="3600" b="1" dirty="0" err="1">
                <a:solidFill>
                  <a:srgbClr val="FF0000"/>
                </a:solidFill>
              </a:rPr>
              <a:t>potenziare</a:t>
            </a:r>
            <a:r>
              <a:rPr lang="en-US" sz="3600" b="1" dirty="0">
                <a:solidFill>
                  <a:srgbClr val="FF0000"/>
                </a:solidFill>
              </a:rPr>
              <a:t> le future </a:t>
            </a:r>
            <a:r>
              <a:rPr lang="en-US" sz="3600" b="1" dirty="0" err="1">
                <a:solidFill>
                  <a:srgbClr val="FF0000"/>
                </a:solidFill>
              </a:rPr>
              <a:t>società</a:t>
            </a:r>
            <a:r>
              <a:rPr lang="en-US" sz="3600" b="1" dirty="0">
                <a:solidFill>
                  <a:srgbClr val="FF0000"/>
                </a:solidFill>
              </a:rPr>
              <a:t> collaborative (COGNAC)</a:t>
            </a:r>
            <a:endParaRPr lang="en-GB" sz="3600" dirty="0"/>
          </a:p>
        </p:txBody>
      </p:sp>
      <p:sp>
        <p:nvSpPr>
          <p:cNvPr id="7" name="Rettangolo 6"/>
          <p:cNvSpPr/>
          <p:nvPr/>
        </p:nvSpPr>
        <p:spPr>
          <a:xfrm>
            <a:off x="2524102" y="4573940"/>
            <a:ext cx="7438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kern="100" dirty="0">
                <a:latin typeface="Calibri" charset="0"/>
                <a:ea typeface="Calibri" charset="0"/>
                <a:cs typeface="Times New Roman" charset="0"/>
              </a:rPr>
              <a:t>Un nuovo programma di ricerca multidisciplinare, teso a comprendere </a:t>
            </a:r>
            <a:r>
              <a:rPr lang="it-IT" sz="2400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come gli esseri umani possano collaborare in modo efficace ed etico con le tecnologie cognitive avanzate all’interno della società </a:t>
            </a:r>
            <a:r>
              <a:rPr lang="it-IT" sz="2400" kern="100" dirty="0">
                <a:latin typeface="Calibri" charset="0"/>
                <a:ea typeface="Calibri" charset="0"/>
                <a:cs typeface="Times New Roman" charset="0"/>
              </a:rPr>
              <a:t>– e ad orientare lo sviluppo di </a:t>
            </a:r>
            <a:r>
              <a:rPr lang="it-IT" sz="2400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sistemi artificiali più adattivi, etici ed inclusivi</a:t>
            </a:r>
            <a:r>
              <a:rPr lang="it-IT" sz="2400" kern="100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11" y="2023977"/>
            <a:ext cx="5257073" cy="21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19669" r="14430" b="21870"/>
          <a:stretch/>
        </p:blipFill>
        <p:spPr>
          <a:xfrm>
            <a:off x="3233287" y="1158188"/>
            <a:ext cx="5725425" cy="42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3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505" y="112179"/>
            <a:ext cx="11151669" cy="84909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Team </a:t>
            </a:r>
            <a:r>
              <a:rPr lang="en-GB" sz="3200" b="1" dirty="0" err="1">
                <a:solidFill>
                  <a:srgbClr val="FF0000"/>
                </a:solidFill>
              </a:rPr>
              <a:t>multidisciplinare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/>
              <a:t>creato</a:t>
            </a:r>
            <a:r>
              <a:rPr lang="en-GB" sz="3200" b="1" dirty="0"/>
              <a:t> </a:t>
            </a:r>
            <a:r>
              <a:rPr lang="en-US" sz="3200" b="1" dirty="0" err="1"/>
              <a:t>durante</a:t>
            </a:r>
            <a:r>
              <a:rPr lang="en-US" sz="3200" b="1" dirty="0"/>
              <a:t> il </a:t>
            </a:r>
            <a:r>
              <a:rPr lang="en-GB" sz="3200" b="1" dirty="0"/>
              <a:t>PNRR </a:t>
            </a:r>
            <a:r>
              <a:rPr lang="en-GB" sz="3200" b="1" dirty="0" err="1"/>
              <a:t>ed</a:t>
            </a:r>
            <a:r>
              <a:rPr lang="en-GB" sz="3200" b="1" dirty="0"/>
              <a:t> </a:t>
            </a:r>
            <a:r>
              <a:rPr lang="en-GB" sz="3200" b="1" dirty="0" err="1"/>
              <a:t>esteso</a:t>
            </a:r>
            <a:r>
              <a:rPr lang="en-GB" sz="3200" b="1" dirty="0"/>
              <a:t> in COGNAC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6235" y="1165858"/>
            <a:ext cx="690267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rgbClr val="FF0000"/>
                </a:solidFill>
              </a:rPr>
              <a:t>Dip</a:t>
            </a:r>
            <a:r>
              <a:rPr lang="it-IT" sz="2000" b="1" dirty="0">
                <a:solidFill>
                  <a:srgbClr val="FF0000"/>
                </a:solidFill>
              </a:rPr>
              <a:t>. Scienze umane e sociali, patrimonio culturale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di scienze e tecnologie della cognizione (ISTC)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di linguistica computazionale "Antonio </a:t>
            </a:r>
            <a:r>
              <a:rPr lang="it-IT" dirty="0" err="1"/>
              <a:t>Zampolli</a:t>
            </a:r>
            <a:r>
              <a:rPr lang="it-IT" dirty="0"/>
              <a:t>" (ILC)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Tecnologie Didattiche (ITD)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di ricerche sulla popolazione e le politiche sociali (IRPPS)</a:t>
            </a:r>
          </a:p>
          <a:p>
            <a:pPr marL="285750" indent="-285750">
              <a:buFont typeface="Arial" charset="0"/>
              <a:buChar char="•"/>
            </a:pPr>
            <a:r>
              <a:rPr lang="it-IT" i="1" dirty="0"/>
              <a:t>Istituto di Ricerca su Innovazione e Servizi per lo Sviluppo (IRISS)</a:t>
            </a:r>
          </a:p>
          <a:p>
            <a:pPr marL="285750" indent="-285750">
              <a:buFont typeface="Arial" charset="0"/>
              <a:buChar char="•"/>
            </a:pPr>
            <a:r>
              <a:rPr lang="it-IT" i="1" dirty="0"/>
              <a:t>Istituto di Informatica Giuridica e Sistemi Giudiziari (IGSG)</a:t>
            </a:r>
          </a:p>
          <a:p>
            <a:pPr marL="285750" indent="-285750">
              <a:buFont typeface="Arial" charset="0"/>
              <a:buChar char="•"/>
            </a:pPr>
            <a:r>
              <a:rPr lang="it-IT" i="1" dirty="0"/>
              <a:t>Istituto di studi sui sistemi regionali federali e sulle autonomie "Massimo Severo Giannini" (ISSIRFA)</a:t>
            </a:r>
          </a:p>
          <a:p>
            <a:br>
              <a:rPr lang="it-IT" sz="2000" b="1" dirty="0">
                <a:solidFill>
                  <a:srgbClr val="0070C0"/>
                </a:solidFill>
              </a:rPr>
            </a:br>
            <a:br>
              <a:rPr lang="it-IT" sz="2000" b="1" dirty="0">
                <a:solidFill>
                  <a:srgbClr val="0070C0"/>
                </a:solidFill>
              </a:rPr>
            </a:br>
            <a:r>
              <a:rPr lang="it-IT" sz="2000" b="1" dirty="0" err="1">
                <a:solidFill>
                  <a:srgbClr val="0070C0"/>
                </a:solidFill>
              </a:rPr>
              <a:t>Dip</a:t>
            </a:r>
            <a:r>
              <a:rPr lang="it-IT" sz="2000" b="1" dirty="0">
                <a:solidFill>
                  <a:srgbClr val="0070C0"/>
                </a:solidFill>
              </a:rPr>
              <a:t>. Scienze Biomediche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di neuroscienze (IN)</a:t>
            </a:r>
          </a:p>
          <a:p>
            <a:r>
              <a:rPr lang="it-IT" dirty="0"/>
              <a:t> </a:t>
            </a:r>
          </a:p>
          <a:p>
            <a:r>
              <a:rPr lang="it-IT" sz="2000" b="1" dirty="0" err="1">
                <a:solidFill>
                  <a:srgbClr val="00B050"/>
                </a:solidFill>
              </a:rPr>
              <a:t>Dip</a:t>
            </a:r>
            <a:r>
              <a:rPr lang="it-IT" sz="2000" b="1" dirty="0">
                <a:solidFill>
                  <a:srgbClr val="00B050"/>
                </a:solidFill>
              </a:rPr>
              <a:t>. Scienze fisiche e tecnologie della materia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di Biofisica (IBF)</a:t>
            </a:r>
            <a:endParaRPr lang="it-IT" sz="1600" kern="100" dirty="0">
              <a:effectLst/>
              <a:latin typeface="Times New Roman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5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3A9D4-E882-8CBF-ABBB-771CA597F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146C1-4004-B280-407A-2BB84885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12179"/>
            <a:ext cx="11151669" cy="84909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Team </a:t>
            </a:r>
            <a:r>
              <a:rPr lang="en-GB" sz="3200" b="1" dirty="0" err="1">
                <a:solidFill>
                  <a:srgbClr val="FF0000"/>
                </a:solidFill>
              </a:rPr>
              <a:t>multidisciplinare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/>
              <a:t>creato</a:t>
            </a:r>
            <a:r>
              <a:rPr lang="en-GB" sz="3200" b="1" dirty="0"/>
              <a:t> </a:t>
            </a:r>
            <a:r>
              <a:rPr lang="en-US" sz="3200" b="1" dirty="0" err="1"/>
              <a:t>durante</a:t>
            </a:r>
            <a:r>
              <a:rPr lang="en-US" sz="3200" b="1" dirty="0"/>
              <a:t> il </a:t>
            </a:r>
            <a:r>
              <a:rPr lang="en-GB" sz="3200" b="1" dirty="0"/>
              <a:t>PNRR </a:t>
            </a:r>
            <a:r>
              <a:rPr lang="en-GB" sz="3200" b="1" dirty="0" err="1"/>
              <a:t>ed</a:t>
            </a:r>
            <a:r>
              <a:rPr lang="en-GB" sz="3200" b="1" dirty="0"/>
              <a:t> </a:t>
            </a:r>
            <a:r>
              <a:rPr lang="en-GB" sz="3200" b="1" dirty="0" err="1"/>
              <a:t>esteso</a:t>
            </a:r>
            <a:r>
              <a:rPr lang="en-GB" sz="3200" b="1" dirty="0"/>
              <a:t> in COGNAC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4AF3651-0D9A-7620-78B6-2D1D18BAF065}"/>
              </a:ext>
            </a:extLst>
          </p:cNvPr>
          <p:cNvSpPr/>
          <p:nvPr/>
        </p:nvSpPr>
        <p:spPr>
          <a:xfrm>
            <a:off x="366235" y="1165858"/>
            <a:ext cx="690267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rgbClr val="FF0000"/>
                </a:solidFill>
              </a:rPr>
              <a:t>Dip</a:t>
            </a:r>
            <a:r>
              <a:rPr lang="it-IT" sz="2000" b="1" dirty="0">
                <a:solidFill>
                  <a:srgbClr val="FF0000"/>
                </a:solidFill>
              </a:rPr>
              <a:t>. Scienze umane e sociali, patrimonio culturale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di scienze e tecnologie della cognizione (ISTC)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di linguistica computazionale "Antonio </a:t>
            </a:r>
            <a:r>
              <a:rPr lang="it-IT" dirty="0" err="1"/>
              <a:t>Zampolli</a:t>
            </a:r>
            <a:r>
              <a:rPr lang="it-IT" dirty="0"/>
              <a:t>" (ILC)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Tecnologie Didattiche (ITD)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di ricerche sulla popolazione e le politiche sociali (IRPPS)</a:t>
            </a:r>
          </a:p>
          <a:p>
            <a:pPr marL="285750" indent="-285750">
              <a:buFont typeface="Arial" charset="0"/>
              <a:buChar char="•"/>
            </a:pPr>
            <a:r>
              <a:rPr lang="it-IT" i="1" dirty="0"/>
              <a:t>Istituto di Ricerca su Innovazione e Servizi per lo Sviluppo (IRISS)</a:t>
            </a:r>
          </a:p>
          <a:p>
            <a:pPr marL="285750" indent="-285750">
              <a:buFont typeface="Arial" charset="0"/>
              <a:buChar char="•"/>
            </a:pPr>
            <a:r>
              <a:rPr lang="it-IT" i="1" dirty="0"/>
              <a:t>Istituto di Informatica Giuridica e Sistemi Giudiziari (IGSG)</a:t>
            </a:r>
          </a:p>
          <a:p>
            <a:pPr marL="285750" indent="-285750">
              <a:buFont typeface="Arial" charset="0"/>
              <a:buChar char="•"/>
            </a:pPr>
            <a:r>
              <a:rPr lang="it-IT" i="1" dirty="0"/>
              <a:t>Istituto di studi sui sistemi regionali federali e sulle autonomie "Massimo Severo Giannini" (ISSIRFA)</a:t>
            </a:r>
          </a:p>
          <a:p>
            <a:br>
              <a:rPr lang="it-IT" sz="2000" b="1" dirty="0">
                <a:solidFill>
                  <a:srgbClr val="0070C0"/>
                </a:solidFill>
              </a:rPr>
            </a:br>
            <a:br>
              <a:rPr lang="it-IT" sz="2000" b="1" dirty="0">
                <a:solidFill>
                  <a:srgbClr val="0070C0"/>
                </a:solidFill>
              </a:rPr>
            </a:br>
            <a:r>
              <a:rPr lang="it-IT" sz="2000" b="1" dirty="0" err="1">
                <a:solidFill>
                  <a:srgbClr val="0070C0"/>
                </a:solidFill>
              </a:rPr>
              <a:t>Dip</a:t>
            </a:r>
            <a:r>
              <a:rPr lang="it-IT" sz="2000" b="1" dirty="0">
                <a:solidFill>
                  <a:srgbClr val="0070C0"/>
                </a:solidFill>
              </a:rPr>
              <a:t>. Scienze Biomediche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di neuroscienze (IN)</a:t>
            </a:r>
          </a:p>
          <a:p>
            <a:r>
              <a:rPr lang="it-IT" dirty="0"/>
              <a:t> </a:t>
            </a:r>
          </a:p>
          <a:p>
            <a:r>
              <a:rPr lang="it-IT" sz="2000" b="1" dirty="0" err="1">
                <a:solidFill>
                  <a:srgbClr val="00B050"/>
                </a:solidFill>
              </a:rPr>
              <a:t>Dip</a:t>
            </a:r>
            <a:r>
              <a:rPr lang="it-IT" sz="2000" b="1" dirty="0">
                <a:solidFill>
                  <a:srgbClr val="00B050"/>
                </a:solidFill>
              </a:rPr>
              <a:t>. Scienze fisiche e tecnologie della materia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Istituto di Biofisica (IBF)</a:t>
            </a:r>
            <a:endParaRPr lang="it-IT" sz="1600" kern="100" dirty="0">
              <a:effectLst/>
              <a:latin typeface="Times New Roman" charset="0"/>
              <a:ea typeface="Calibri" charset="0"/>
              <a:cs typeface="Calibri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AD01EB0-0174-DF77-54F3-B537D535BF7E}"/>
              </a:ext>
            </a:extLst>
          </p:cNvPr>
          <p:cNvSpPr/>
          <p:nvPr/>
        </p:nvSpPr>
        <p:spPr>
          <a:xfrm>
            <a:off x="7471841" y="4690658"/>
            <a:ext cx="4569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 err="1">
                <a:latin typeface="Calibri" charset="0"/>
                <a:ea typeface="Calibri" charset="0"/>
                <a:cs typeface="Times New Roman" charset="0"/>
              </a:rPr>
              <a:t>Finanziamento</a:t>
            </a:r>
            <a:r>
              <a:rPr lang="en-US" kern="1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kern="100" dirty="0" err="1">
                <a:latin typeface="Calibri" charset="0"/>
                <a:ea typeface="Calibri" charset="0"/>
                <a:cs typeface="Times New Roman" charset="0"/>
              </a:rPr>
              <a:t>Hub&amp;Spoke</a:t>
            </a:r>
            <a:r>
              <a:rPr lang="en-US" kern="100" dirty="0">
                <a:latin typeface="Calibri" charset="0"/>
                <a:ea typeface="Calibri" charset="0"/>
                <a:cs typeface="Times New Roman" charset="0"/>
              </a:rPr>
              <a:t>: € 4.000.268</a:t>
            </a:r>
            <a:endParaRPr lang="it-IT" kern="1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US" kern="100" dirty="0" err="1">
                <a:latin typeface="Calibri" charset="0"/>
                <a:ea typeface="Calibri" charset="0"/>
                <a:cs typeface="Times New Roman" charset="0"/>
              </a:rPr>
              <a:t>Finanziamento</a:t>
            </a:r>
            <a:r>
              <a:rPr lang="en-US" kern="100" dirty="0">
                <a:latin typeface="Calibri" charset="0"/>
                <a:ea typeface="Calibri" charset="0"/>
                <a:cs typeface="Times New Roman" charset="0"/>
              </a:rPr>
              <a:t> IR FOSSR: € 32.238.188,90 </a:t>
            </a:r>
            <a:endParaRPr lang="it-IT" kern="1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US" kern="100" dirty="0" err="1">
                <a:latin typeface="Calibri" charset="0"/>
                <a:ea typeface="Calibri" charset="0"/>
                <a:cs typeface="Times New Roman" charset="0"/>
              </a:rPr>
              <a:t>Finanziamento</a:t>
            </a:r>
            <a:r>
              <a:rPr lang="en-US" kern="100" dirty="0">
                <a:latin typeface="Calibri" charset="0"/>
                <a:ea typeface="Calibri" charset="0"/>
                <a:cs typeface="Times New Roman" charset="0"/>
              </a:rPr>
              <a:t> IR EBRAINS-Italy: € 11.921.525</a:t>
            </a:r>
          </a:p>
          <a:p>
            <a:pPr algn="just">
              <a:spcAft>
                <a:spcPts val="0"/>
              </a:spcAft>
            </a:pPr>
            <a:r>
              <a:rPr lang="en-US" b="1" kern="100" dirty="0" err="1">
                <a:effectLst/>
                <a:latin typeface="Calibri" charset="0"/>
                <a:ea typeface="Calibri" charset="0"/>
                <a:cs typeface="Times New Roman" charset="0"/>
              </a:rPr>
              <a:t>Finanziamento</a:t>
            </a:r>
            <a:r>
              <a:rPr lang="en-US" b="1" kern="100" dirty="0">
                <a:effectLst/>
                <a:latin typeface="Calibri" charset="0"/>
                <a:ea typeface="Calibri" charset="0"/>
                <a:cs typeface="Times New Roman" charset="0"/>
              </a:rPr>
              <a:t> TOTALE: </a:t>
            </a:r>
            <a:r>
              <a:rPr lang="en-US" b="1" kern="100" dirty="0">
                <a:latin typeface="Calibri" charset="0"/>
                <a:ea typeface="Calibri" charset="0"/>
                <a:cs typeface="Times New Roman" charset="0"/>
              </a:rPr>
              <a:t>€ </a:t>
            </a:r>
            <a:r>
              <a:rPr lang="is-IS" b="1" kern="100" dirty="0">
                <a:latin typeface="Calibri" charset="0"/>
                <a:ea typeface="Calibri" charset="0"/>
                <a:cs typeface="Times New Roman" charset="0"/>
              </a:rPr>
              <a:t>44.163.714,168</a:t>
            </a:r>
            <a:endParaRPr lang="it-IT" b="1" kern="1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EE3195D-2AFA-18E9-A7AF-A4C4CA642A09}"/>
              </a:ext>
            </a:extLst>
          </p:cNvPr>
          <p:cNvSpPr/>
          <p:nvPr/>
        </p:nvSpPr>
        <p:spPr>
          <a:xfrm>
            <a:off x="7471841" y="4080382"/>
            <a:ext cx="4569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Personale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TI 39, TD 40,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AdR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7, Dottorandi 8 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E5FD39B-B4C0-F87E-F7B4-FE4FDA3CE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14" y="1255110"/>
            <a:ext cx="1025218" cy="65906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1EB848E-3F95-9A2C-E623-F2C4DFA1A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75" y="1282941"/>
            <a:ext cx="1374017" cy="58624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467FF0-C123-F252-7283-AA73B73DB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93" y="1293241"/>
            <a:ext cx="1795866" cy="57594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FA4C480-0C38-A7CE-EC98-320C16804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82" y="2231155"/>
            <a:ext cx="1463113" cy="52312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71F853F-6C90-71E6-F80C-EC0E998E43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57" y="2220373"/>
            <a:ext cx="1439003" cy="54555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B901E8A-E602-819A-7F6F-73307818F4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200" y="3006825"/>
            <a:ext cx="812124" cy="81212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FFBE374-EB92-94E8-1753-79FE07D94F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64" b="-13639"/>
          <a:stretch/>
        </p:blipFill>
        <p:spPr>
          <a:xfrm>
            <a:off x="7855495" y="3249135"/>
            <a:ext cx="1091216" cy="32750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25FDB1B-D41E-FA40-E25F-84C85B4DAB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22" y="2996043"/>
            <a:ext cx="1177749" cy="83368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1E41F7-CA7E-A188-3433-24953BBCDEC7}"/>
              </a:ext>
            </a:extLst>
          </p:cNvPr>
          <p:cNvSpPr txBox="1"/>
          <p:nvPr/>
        </p:nvSpPr>
        <p:spPr>
          <a:xfrm>
            <a:off x="7471841" y="6107117"/>
            <a:ext cx="4720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Vasto</a:t>
            </a:r>
            <a:r>
              <a:rPr lang="en-US" sz="1800" b="1" dirty="0"/>
              <a:t> </a:t>
            </a:r>
            <a:r>
              <a:rPr lang="en-US" sz="1800" b="1" dirty="0" err="1"/>
              <a:t>ecosistema</a:t>
            </a:r>
            <a:r>
              <a:rPr lang="en-US" sz="1800" b="1" dirty="0"/>
              <a:t> di </a:t>
            </a:r>
            <a:r>
              <a:rPr lang="en-US" sz="1800" b="1" dirty="0" err="1"/>
              <a:t>collaborazioni</a:t>
            </a:r>
            <a:r>
              <a:rPr lang="en-US" sz="1800" b="1" dirty="0"/>
              <a:t> </a:t>
            </a:r>
            <a:r>
              <a:rPr lang="en-US" sz="1800" dirty="0"/>
              <a:t>con Università e </a:t>
            </a:r>
            <a:r>
              <a:rPr lang="en-US" sz="1800" dirty="0" err="1"/>
              <a:t>aziende</a:t>
            </a:r>
            <a:r>
              <a:rPr lang="en-US" sz="1800" dirty="0"/>
              <a:t> </a:t>
            </a:r>
            <a:r>
              <a:rPr lang="en-US" sz="1800" dirty="0" err="1"/>
              <a:t>nazionali</a:t>
            </a:r>
            <a:r>
              <a:rPr lang="en-US" sz="1800" dirty="0"/>
              <a:t> ed </a:t>
            </a:r>
            <a:r>
              <a:rPr lang="en-US" sz="1800" dirty="0" err="1"/>
              <a:t>internazionali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455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13176" r="4115" b="12830"/>
          <a:stretch/>
        </p:blipFill>
        <p:spPr>
          <a:xfrm>
            <a:off x="1236278" y="1763078"/>
            <a:ext cx="10298615" cy="473414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2505" y="1084047"/>
            <a:ext cx="1181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Pubblicazioni complessive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(eccetto Infrastrutture): 153 nelle aree </a:t>
            </a: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4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 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92505" y="112179"/>
            <a:ext cx="11151669" cy="849098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Produzione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scientifica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/>
              <a:t>vasta</a:t>
            </a:r>
            <a:r>
              <a:rPr lang="en-GB" sz="3200" b="1" dirty="0"/>
              <a:t> e </a:t>
            </a:r>
            <a:r>
              <a:rPr lang="en-GB" sz="3200" b="1" dirty="0" err="1"/>
              <a:t>multidisciplinare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202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3A5CC-2F36-31B3-86B8-9F81AD9BB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303E13-1BA8-E636-6A0A-49A13936BFB5}"/>
              </a:ext>
            </a:extLst>
          </p:cNvPr>
          <p:cNvSpPr txBox="1"/>
          <p:nvPr/>
        </p:nvSpPr>
        <p:spPr>
          <a:xfrm>
            <a:off x="347758" y="2223155"/>
            <a:ext cx="1226127" cy="4062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WP1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ISTC, </a:t>
            </a:r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41324F-DE55-458E-924F-8201EDD8CBFF}"/>
              </a:ext>
            </a:extLst>
          </p:cNvPr>
          <p:cNvSpPr txBox="1"/>
          <p:nvPr/>
        </p:nvSpPr>
        <p:spPr>
          <a:xfrm>
            <a:off x="1760922" y="2223154"/>
            <a:ext cx="1226127" cy="40626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WP2</a:t>
            </a:r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IRPPS, ISTC, ISSIRFA, IRISS, IGSG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F153F7-EBFE-1A95-2B0E-042A85419C8F}"/>
              </a:ext>
            </a:extLst>
          </p:cNvPr>
          <p:cNvSpPr txBox="1"/>
          <p:nvPr/>
        </p:nvSpPr>
        <p:spPr>
          <a:xfrm>
            <a:off x="3174086" y="2223153"/>
            <a:ext cx="1226127" cy="40626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WP3</a:t>
            </a:r>
            <a:endParaRPr lang="en-GB" b="1" dirty="0">
              <a:solidFill>
                <a:srgbClr val="00B05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ISTC,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3FF7D5-D1F0-61A7-19A9-4275180342F3}"/>
              </a:ext>
            </a:extLst>
          </p:cNvPr>
          <p:cNvSpPr txBox="1"/>
          <p:nvPr/>
        </p:nvSpPr>
        <p:spPr>
          <a:xfrm>
            <a:off x="4587250" y="2223152"/>
            <a:ext cx="1226127" cy="406265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WP4</a:t>
            </a:r>
            <a:endParaRPr lang="en-GB" b="1" dirty="0">
              <a:solidFill>
                <a:srgbClr val="7030A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ITD, ILC, IRISS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475C0D-A75D-4EB1-5D01-7C23633C635A}"/>
              </a:ext>
            </a:extLst>
          </p:cNvPr>
          <p:cNvSpPr txBox="1"/>
          <p:nvPr/>
        </p:nvSpPr>
        <p:spPr>
          <a:xfrm>
            <a:off x="5965771" y="2223151"/>
            <a:ext cx="1226127" cy="40626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WP5</a:t>
            </a:r>
            <a:endParaRPr lang="en-GB" b="1" dirty="0"/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IN, IBF, ISTC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3905D54-D095-8810-2584-12A4C0D8695D}"/>
              </a:ext>
            </a:extLst>
          </p:cNvPr>
          <p:cNvSpPr txBox="1">
            <a:spLocks/>
          </p:cNvSpPr>
          <p:nvPr/>
        </p:nvSpPr>
        <p:spPr>
          <a:xfrm>
            <a:off x="192505" y="112178"/>
            <a:ext cx="11151669" cy="1243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FF0000"/>
                </a:solidFill>
              </a:rPr>
              <a:t>Cinque </a:t>
            </a:r>
            <a:r>
              <a:rPr lang="en-GB" sz="3200" b="1" dirty="0" err="1">
                <a:solidFill>
                  <a:srgbClr val="FF0000"/>
                </a:solidFill>
              </a:rPr>
              <a:t>tematiche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verticali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/>
              <a:t>per </a:t>
            </a:r>
            <a:r>
              <a:rPr lang="en-GB" sz="3200" b="1" dirty="0" err="1"/>
              <a:t>generare</a:t>
            </a:r>
            <a:r>
              <a:rPr lang="en-GB" sz="3200" b="1" dirty="0"/>
              <a:t> </a:t>
            </a:r>
            <a:r>
              <a:rPr lang="en-GB" sz="3200" b="1" dirty="0" err="1"/>
              <a:t>nuova</a:t>
            </a:r>
            <a:r>
              <a:rPr lang="en-GB" sz="3200" b="1" dirty="0"/>
              <a:t> </a:t>
            </a:r>
            <a:r>
              <a:rPr lang="en-GB" sz="3200" b="1" dirty="0" err="1"/>
              <a:t>conoscenza</a:t>
            </a:r>
            <a:r>
              <a:rPr lang="en-GB" sz="3200" b="1" dirty="0"/>
              <a:t>, </a:t>
            </a:r>
            <a:r>
              <a:rPr lang="en-GB" sz="3200" b="1" dirty="0" err="1"/>
              <a:t>nuove</a:t>
            </a:r>
            <a:r>
              <a:rPr lang="en-GB" sz="3200" b="1" dirty="0"/>
              <a:t> </a:t>
            </a:r>
            <a:r>
              <a:rPr lang="en-GB" sz="3200" b="1" dirty="0" err="1"/>
              <a:t>tecnologie</a:t>
            </a:r>
            <a:r>
              <a:rPr lang="en-GB" sz="3200" b="1" dirty="0"/>
              <a:t>, ed </a:t>
            </a:r>
            <a:r>
              <a:rPr lang="en-GB" sz="3200" b="1" dirty="0" err="1"/>
              <a:t>incidere</a:t>
            </a:r>
            <a:r>
              <a:rPr lang="en-GB" sz="3200" b="1" dirty="0"/>
              <a:t> </a:t>
            </a:r>
            <a:r>
              <a:rPr lang="en-GB" sz="3200" b="1" dirty="0" err="1"/>
              <a:t>su</a:t>
            </a:r>
            <a:r>
              <a:rPr lang="en-GB" sz="3200" b="1" dirty="0"/>
              <a:t> </a:t>
            </a:r>
            <a:r>
              <a:rPr lang="en-GB" sz="3200" b="1" dirty="0" err="1"/>
              <a:t>politiche</a:t>
            </a:r>
            <a:r>
              <a:rPr lang="en-GB" sz="3200" b="1" dirty="0"/>
              <a:t>, </a:t>
            </a:r>
            <a:r>
              <a:rPr lang="en-GB" sz="3200" b="1" dirty="0" err="1"/>
              <a:t>economia</a:t>
            </a:r>
            <a:r>
              <a:rPr lang="en-GB" sz="3200" b="1" dirty="0"/>
              <a:t> e </a:t>
            </a:r>
            <a:r>
              <a:rPr lang="en-GB" sz="3200" b="1" dirty="0" err="1"/>
              <a:t>società</a:t>
            </a:r>
            <a:r>
              <a:rPr lang="en-GB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5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7758" y="2223155"/>
            <a:ext cx="1226127" cy="4062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WP1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ISTC, </a:t>
            </a:r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 rot="19065732">
            <a:off x="-192675" y="566327"/>
            <a:ext cx="2436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Dalla cognizione naturale alle tecnologie cognitive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661962" y="22231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b="1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1. Dalla cognizione naturale alle tecnologie cognitive: </a:t>
            </a:r>
            <a:endParaRPr lang="en-GB" sz="2000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Comprendere le capacità cognitive per sviluppare nuove tecnologie incentrate sull'uomo, enfatizzando fiducia, autonomia e collaborazione responsabile.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Comprendere l’impatto delle nuove tecnologie sulla mente e sul benessere.</a:t>
            </a:r>
          </a:p>
        </p:txBody>
      </p:sp>
    </p:spTree>
    <p:extLst>
      <p:ext uri="{BB962C8B-B14F-4D97-AF65-F5344CB8AC3E}">
        <p14:creationId xmlns:p14="http://schemas.microsoft.com/office/powerpoint/2010/main" val="207041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7758" y="2223155"/>
            <a:ext cx="1226127" cy="4062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WP1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ISTC, </a:t>
            </a:r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ILC, ITD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0922" y="2223154"/>
            <a:ext cx="1226127" cy="40626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WP2</a:t>
            </a:r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it-IT" kern="100" dirty="0">
                <a:latin typeface="Calibri" charset="0"/>
                <a:ea typeface="Calibri" charset="0"/>
                <a:cs typeface="Times New Roman" charset="0"/>
              </a:rPr>
              <a:t>IRPPS, ISTC, ISSIRFA, IRISS, IGSG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 rot="19065732">
            <a:off x="-192675" y="566327"/>
            <a:ext cx="2436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Dalla cognizione naturale alle tecnologie cognitive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 rot="19030711">
            <a:off x="1259103" y="566326"/>
            <a:ext cx="2621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kern="100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Il ruolo delle tecnologie intelligenti nelle società del futuro 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54840" y="2223154"/>
            <a:ext cx="6698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kern="100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2. Il ruolo delle tecnologie intelligenti nelle società del futuro: </a:t>
            </a:r>
            <a:endParaRPr lang="it-IT" sz="2000" kern="100" dirty="0">
              <a:latin typeface="Calibri" charset="0"/>
              <a:ea typeface="Calibri" charset="0"/>
              <a:cs typeface="Times New Roman" charset="0"/>
            </a:endParaRPr>
          </a:p>
          <a:p>
            <a:pPr marL="285750" indent="-285750" algn="just">
              <a:spcAft>
                <a:spcPts val="0"/>
              </a:spcAft>
              <a:buFont typeface="Arial" charset="0"/>
              <a:buChar char="•"/>
            </a:pPr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Analizzare l’impatto delle nuove tecnologie su società, economia, occupazione e città del futuro per guidarne uno sviluppo efficace, consapevole, etico e sostenibile.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sz="2000" kern="100" dirty="0">
                <a:latin typeface="Calibri" charset="0"/>
                <a:ea typeface="Calibri" charset="0"/>
                <a:cs typeface="Times New Roman" charset="0"/>
              </a:rPr>
              <a:t>Indirizzare politiche che regolamentino le tecnologie intelligenti nella società.</a:t>
            </a:r>
          </a:p>
        </p:txBody>
      </p:sp>
    </p:spTree>
    <p:extLst>
      <p:ext uri="{BB962C8B-B14F-4D97-AF65-F5344CB8AC3E}">
        <p14:creationId xmlns:p14="http://schemas.microsoft.com/office/powerpoint/2010/main" val="1488018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1314</Words>
  <Application>Microsoft Macintosh PowerPoint</Application>
  <PresentationFormat>Widescreen</PresentationFormat>
  <Paragraphs>432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Source Sans Pro</vt:lpstr>
      <vt:lpstr>Times New Roman</vt:lpstr>
      <vt:lpstr>Tema di Office</vt:lpstr>
      <vt:lpstr>Presentazione standard di PowerPoint</vt:lpstr>
      <vt:lpstr>Cognizione naturale e artificiale per potenziare le future società collaborative (COGNAC)</vt:lpstr>
      <vt:lpstr>Presentazione standard di PowerPoint</vt:lpstr>
      <vt:lpstr>Team multidisciplinare creato durante il PNRR ed esteso in COGNAC</vt:lpstr>
      <vt:lpstr>Team multidisciplinare creato durante il PNRR ed esteso in COGNAC</vt:lpstr>
      <vt:lpstr>Produzione scientifica vasta e multidisciplinare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Microsoft Office User</cp:lastModifiedBy>
  <cp:revision>500</cp:revision>
  <cp:lastPrinted>2025-04-02T13:58:56Z</cp:lastPrinted>
  <dcterms:created xsi:type="dcterms:W3CDTF">2025-02-07T13:41:37Z</dcterms:created>
  <dcterms:modified xsi:type="dcterms:W3CDTF">2025-04-03T05:56:22Z</dcterms:modified>
</cp:coreProperties>
</file>