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781" r:id="rId5"/>
    <p:sldId id="783" r:id="rId6"/>
    <p:sldId id="791" r:id="rId7"/>
    <p:sldId id="784" r:id="rId8"/>
    <p:sldId id="785" r:id="rId9"/>
    <p:sldId id="782" r:id="rId10"/>
    <p:sldId id="270" r:id="rId11"/>
    <p:sldId id="787" r:id="rId12"/>
    <p:sldId id="789" r:id="rId13"/>
    <p:sldId id="790" r:id="rId14"/>
    <p:sldId id="788" r:id="rId15"/>
    <p:sldId id="786" r:id="rId16"/>
    <p:sldId id="27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5C"/>
    <a:srgbClr val="0432FF"/>
    <a:srgbClr val="93A98B"/>
    <a:srgbClr val="F0F0F0"/>
    <a:srgbClr val="CCD4CC"/>
    <a:srgbClr val="E7EBE8"/>
    <a:srgbClr val="ADA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7" autoAdjust="0"/>
    <p:restoredTop sz="94688"/>
  </p:normalViewPr>
  <p:slideViewPr>
    <p:cSldViewPr snapToGrid="0">
      <p:cViewPr varScale="1">
        <p:scale>
          <a:sx n="119" d="100"/>
          <a:sy n="119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A1F6C-8EE1-6249-893D-C98F945CF882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3D3F9-FC61-BA4F-9545-2E81391E1D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1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D3F9-FC61-BA4F-9545-2E81391E1D7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665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DDB4B-6258-B0BC-02F5-9DFCAE538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29883F3-2CD0-1BAC-3D38-2A47A4415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306193D-7210-C82D-0A52-FDBE01AC4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A54DAA-4C90-B9A5-050F-7979A744FB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D3F9-FC61-BA4F-9545-2E81391E1D7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78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D3F9-FC61-BA4F-9545-2E81391E1D7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288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D3F9-FC61-BA4F-9545-2E81391E1D7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55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BD25C-9FF7-E629-8863-44BF4DE76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8DF3F8B-E5F2-B9FB-6A6E-081DF12508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0E91BB0-A063-8011-468F-FE19781D1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2DCCE7-8F1E-3587-1791-8DFD83C9D0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D3F9-FC61-BA4F-9545-2E81391E1D7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69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3BAA3-7DEB-CE21-5E05-321733A7C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0A6C1CB-4887-95E4-5CBB-4B387FC58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2BE7B23-DBE1-4BDD-8EA8-A0A6B4474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0879A2-1AED-2C41-07E8-F66E19070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D3F9-FC61-BA4F-9545-2E81391E1D7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42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749B0-9530-7E7F-D834-66BD1C6AF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0087006-42F0-FC59-CDF0-A4476EE84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D71B0F6-D19E-5D3F-C2E9-B37DCBCCF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692267-BF3B-D56F-5DB9-D5054E0D9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3D3F9-FC61-BA4F-9545-2E81391E1D7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82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981A7-0EC3-CDA6-D7BF-9400799B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FAF45B-4237-E3BF-D162-882FC3D20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2B7BB-FBBA-8ABB-9973-BFA40436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B71CAF-4141-9F8E-C1B6-D3B0ECF5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076649-7A3C-DE7D-A97A-D8AB027F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2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C1F9D-DFAF-A590-C10C-862C3C99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9A45C-1FBD-5EF8-0B01-F6874F262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7F2F7-A940-6984-5FB7-949992F0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FFC4AC-8B27-6CE5-E101-EDE51713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A00479-C489-DA86-FC16-96582031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43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47E374-B7D4-BB0F-1531-68A38B1DF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747F66-93B1-8CE2-9044-228914AB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A747C-FA5A-959E-CC88-0FE40CD9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CB33EB-2854-1D3D-F431-E91AC862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FF57B8-BCA8-081D-6FF8-BD94509E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7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8E04E-E54E-1DEE-4299-355488D1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9491B-0AE9-E825-7400-C78251500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48350C-04B6-1ADA-31F0-61BEF2B7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182D9C-574B-FA2A-228B-1EE4CD22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7EA49-3030-8573-EEE4-0B1267BF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26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3A9C6-2CC2-C7C0-55EC-584ABCD5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4DDA9C-9AAC-A825-EEAC-82AEB096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C876C8-EC31-6803-2459-5C6AFBAB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7BE7DE-F2B1-B467-597D-B11A2D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50568A-D7E2-E796-4474-5AED92B9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4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87C44-AA52-50FB-CAA5-4803FE90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62A086-B7E7-2E6B-4F08-884ECFB33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EAD39F-C931-7865-E95E-FEFB6849B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CF320A-0567-B042-A24F-654C6566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266CE6-C481-467E-AE7E-5B34833F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D4B8B7-AF7C-0161-CAB3-8BFAF160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4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F49DF-740E-9DA7-FCEB-E0BF37D7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5B502D-1EBA-B2FA-DE56-E34210FD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CF3ED7-B354-7802-0088-A13B6CD2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BD2848-D581-BF39-1166-78DEB3958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90895E-1249-AD34-274E-6D54FE9C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71F731-352A-E25F-D067-0D3830A5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C4C2AF-A04D-B092-3D2B-CF74BF06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08D07E-A9BB-C25A-F626-E6E2FF55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5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2BAF0-A434-4CAA-1C8C-2B6B990B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6EF19E-E101-9CBB-66F8-80D3656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90346C-340E-72F7-2AE4-A5C90AE9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15EC9D-AB7B-5BB4-E867-4354629B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44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4CFAF-1AB0-3386-CF7D-F411F996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DEF715-6081-B61C-0E74-AE49BC10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FA1BE2-F64F-DC58-6CB5-9A74CC59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2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54BE7-5DE3-9921-57C6-7D0EE2F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B84BD-9A54-7B5F-F8EE-E21C27C17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0F13F9-00C7-6957-A58A-EF2600E1F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C31324-AB86-82B1-56A5-96B08D15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063D8-46F8-DAA6-EBF1-6E9C7F6E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174032-CA17-0BEC-4182-EF5AF298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20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DA6AD-88AA-A231-FD7A-770325E1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3931D8-FE69-8141-105E-E4F133AEA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496C47-181B-0B3A-DBBB-6C30D1C0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484FAE-66F3-50A3-AFC5-C58230A5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C0E07B-8681-3023-CDFC-607BC23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8E912F-0FCC-85B1-B8D5-E984362D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9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ACE82D-3DBF-C63B-2E1E-29110CE3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37B2E3-709D-6548-FBC5-4E6D774A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B320CB-EF21-40B6-1A01-4C93A124D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DFF67D-2881-46C7-A871-754457E58B76}" type="datetimeFigureOut">
              <a:rPr lang="it-IT" smtClean="0"/>
              <a:t>02/04/25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E1396-32B9-EEE8-AD0E-19FA45E02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8111A-CDCB-3E03-71F0-92ADAACAD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44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ADB50EA8-8AD4-02C6-9386-E6CBF295EAF6}"/>
              </a:ext>
            </a:extLst>
          </p:cNvPr>
          <p:cNvSpPr/>
          <p:nvPr/>
        </p:nvSpPr>
        <p:spPr>
          <a:xfrm>
            <a:off x="-17958" y="0"/>
            <a:ext cx="12192000" cy="939567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5092BA3-B21D-92E9-255C-9CF1FAD9FC8B}"/>
              </a:ext>
            </a:extLst>
          </p:cNvPr>
          <p:cNvSpPr/>
          <p:nvPr/>
        </p:nvSpPr>
        <p:spPr>
          <a:xfrm>
            <a:off x="6949864" y="210264"/>
            <a:ext cx="5011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Area della Ricerca del CNR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Bologna, 3 aprile 2025</a:t>
            </a:r>
            <a:endParaRPr lang="it-IT" altLang="it-IT" sz="1400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5C89370-B90A-4C84-FBA2-2C4ADB5E86C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5" y="121641"/>
            <a:ext cx="3000298" cy="65183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42ADC4DE-C595-2D1F-E28D-6F7C79C716C3}"/>
              </a:ext>
            </a:extLst>
          </p:cNvPr>
          <p:cNvSpPr/>
          <p:nvPr/>
        </p:nvSpPr>
        <p:spPr>
          <a:xfrm>
            <a:off x="-17957" y="4710419"/>
            <a:ext cx="12192000" cy="2147581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88EECF0-0F5D-CC93-7C72-A22BC2345395}"/>
              </a:ext>
            </a:extLst>
          </p:cNvPr>
          <p:cNvSpPr/>
          <p:nvPr/>
        </p:nvSpPr>
        <p:spPr>
          <a:xfrm>
            <a:off x="819278" y="4936616"/>
            <a:ext cx="103242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altLang="it-IT" sz="20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Proposta di aggregazione post PNRR</a:t>
            </a:r>
          </a:p>
          <a:p>
            <a:pPr algn="ctr">
              <a:buNone/>
            </a:pPr>
            <a:endParaRPr lang="it-IT" altLang="it-IT" sz="2000" b="1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n-US" altLang="it-IT" sz="3200" b="1" dirty="0">
                <a:solidFill>
                  <a:srgbClr val="FFC000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CNR Research Infrastructures One Stop Shop</a:t>
            </a:r>
          </a:p>
          <a:p>
            <a:pPr algn="ctr">
              <a:buNone/>
            </a:pPr>
            <a:r>
              <a:rPr lang="it-IT" altLang="it-IT" sz="4000" b="1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CRIOSS</a:t>
            </a:r>
            <a:endParaRPr lang="it-IT" altLang="it-IT" sz="4000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B3DDC5E-6C87-6B9E-633A-EEFCDEF85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57" y="939567"/>
            <a:ext cx="12192000" cy="378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30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30823-D24C-0F87-CEE6-C18E03125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F05A7B0-C0C1-2D62-DFE3-EE1A8F89BC92}"/>
              </a:ext>
            </a:extLst>
          </p:cNvPr>
          <p:cNvSpPr/>
          <p:nvPr/>
        </p:nvSpPr>
        <p:spPr>
          <a:xfrm>
            <a:off x="0" y="314098"/>
            <a:ext cx="12192000" cy="939567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A2ACF5-027B-4041-88F6-2E72A00181F0}"/>
              </a:ext>
            </a:extLst>
          </p:cNvPr>
          <p:cNvSpPr txBox="1"/>
          <p:nvPr/>
        </p:nvSpPr>
        <p:spPr>
          <a:xfrm>
            <a:off x="585980" y="502515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Costs &amp; Revenues</a:t>
            </a:r>
            <a:endParaRPr lang="it-IT" sz="3200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D7DDFC3-AD5E-4711-B922-79A8D2274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444030"/>
              </p:ext>
            </p:extLst>
          </p:nvPr>
        </p:nvGraphicFramePr>
        <p:xfrm>
          <a:off x="355930" y="1823936"/>
          <a:ext cx="4636818" cy="216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409">
                  <a:extLst>
                    <a:ext uri="{9D8B030D-6E8A-4147-A177-3AD203B41FA5}">
                      <a16:colId xmlns:a16="http://schemas.microsoft.com/office/drawing/2014/main" val="1105964063"/>
                    </a:ext>
                  </a:extLst>
                </a:gridCol>
                <a:gridCol w="2318409">
                  <a:extLst>
                    <a:ext uri="{9D8B030D-6E8A-4147-A177-3AD203B41FA5}">
                      <a16:colId xmlns:a16="http://schemas.microsoft.com/office/drawing/2014/main" val="3786534878"/>
                    </a:ext>
                  </a:extLst>
                </a:gridCol>
              </a:tblGrid>
              <a:tr h="47349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COSTS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226159"/>
                  </a:ext>
                </a:extLst>
              </a:tr>
              <a:tr h="2671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it-IT" sz="1600" dirty="0"/>
                        <a:t>Running costs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it-IT" sz="1600" dirty="0"/>
                        <a:t>1.8 M€ / </a:t>
                      </a:r>
                      <a:r>
                        <a:rPr lang="it-IT" sz="1600" dirty="0" err="1"/>
                        <a:t>year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0204"/>
                  </a:ext>
                </a:extLst>
              </a:tr>
              <a:tr h="2671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it-IT" sz="1600" dirty="0" err="1"/>
                        <a:t>Maintenance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1.8 M€ / </a:t>
                      </a:r>
                      <a:r>
                        <a:rPr lang="it-IT" sz="1600" dirty="0" err="1"/>
                        <a:t>year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731148"/>
                  </a:ext>
                </a:extLst>
              </a:tr>
              <a:tr h="2671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it-IT" sz="1600" dirty="0"/>
                        <a:t>Investments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2.0 M€ /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445727"/>
                  </a:ext>
                </a:extLst>
              </a:tr>
              <a:tr h="2671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it-IT" sz="1600" dirty="0"/>
                        <a:t>Staff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1.3 M€ /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33639"/>
                  </a:ext>
                </a:extLst>
              </a:tr>
              <a:tr h="2671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it-IT" sz="1600" dirty="0" err="1"/>
                        <a:t>Personnel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1.8 M€ /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058064"/>
                  </a:ext>
                </a:extLst>
              </a:tr>
              <a:tr h="2671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it-IT" sz="1600" b="1" dirty="0"/>
                        <a:t>Total costs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8.7 M€/year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121662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BBE47D9D-4A2C-4100-2240-CF0C431AB168}"/>
              </a:ext>
            </a:extLst>
          </p:cNvPr>
          <p:cNvSpPr/>
          <p:nvPr/>
        </p:nvSpPr>
        <p:spPr>
          <a:xfrm>
            <a:off x="7060738" y="325857"/>
            <a:ext cx="5011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CRIOSS</a:t>
            </a:r>
            <a:b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Area della Ricerca del CNR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Bologna, 3 aprile 2025</a:t>
            </a:r>
            <a:endParaRPr lang="it-IT" altLang="it-IT" sz="1400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  <p:pic>
        <p:nvPicPr>
          <p:cNvPr id="3" name="Immagine 18">
            <a:extLst>
              <a:ext uri="{FF2B5EF4-FFF2-40B4-BE49-F238E27FC236}">
                <a16:creationId xmlns:a16="http://schemas.microsoft.com/office/drawing/2014/main" id="{06969130-8534-04D2-91BA-87DBFCDB7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80460" y="1908085"/>
            <a:ext cx="1223010" cy="3383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DAB234-0537-9016-D7F5-CA015547D01B}"/>
              </a:ext>
            </a:extLst>
          </p:cNvPr>
          <p:cNvSpPr txBox="1"/>
          <p:nvPr/>
        </p:nvSpPr>
        <p:spPr>
          <a:xfrm>
            <a:off x="355930" y="1321631"/>
            <a:ext cx="1148014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 preliminare di impatto su una struttura tipo di costi e ricavi per una IR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8952C2BD-B2DD-9A90-AEF8-8993BDDA9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776949"/>
              </p:ext>
            </p:extLst>
          </p:nvPr>
        </p:nvGraphicFramePr>
        <p:xfrm>
          <a:off x="355930" y="4060602"/>
          <a:ext cx="4636818" cy="254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80">
                  <a:extLst>
                    <a:ext uri="{9D8B030D-6E8A-4147-A177-3AD203B41FA5}">
                      <a16:colId xmlns:a16="http://schemas.microsoft.com/office/drawing/2014/main" val="1105964063"/>
                    </a:ext>
                  </a:extLst>
                </a:gridCol>
                <a:gridCol w="1720738">
                  <a:extLst>
                    <a:ext uri="{9D8B030D-6E8A-4147-A177-3AD203B41FA5}">
                      <a16:colId xmlns:a16="http://schemas.microsoft.com/office/drawing/2014/main" val="3786534878"/>
                    </a:ext>
                  </a:extLst>
                </a:gridCol>
              </a:tblGrid>
              <a:tr h="4771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REVENUES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226159"/>
                  </a:ext>
                </a:extLst>
              </a:tr>
              <a:tr h="298402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Cash Contribution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562 k</a:t>
                      </a:r>
                      <a:r>
                        <a:rPr lang="it-IT" sz="1600" dirty="0"/>
                        <a:t>€ / </a:t>
                      </a:r>
                      <a:r>
                        <a:rPr lang="it-IT" sz="1600" dirty="0" err="1"/>
                        <a:t>year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0204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Non-free Commercial Services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563 k</a:t>
                      </a:r>
                      <a:r>
                        <a:rPr lang="it-IT" sz="1600" dirty="0"/>
                        <a:t>€ / </a:t>
                      </a:r>
                      <a:r>
                        <a:rPr lang="it-IT" sz="1600" dirty="0" err="1"/>
                        <a:t>year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731148"/>
                  </a:ext>
                </a:extLst>
              </a:tr>
              <a:tr h="298402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Training Services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 k</a:t>
                      </a:r>
                      <a:r>
                        <a:rPr lang="it-IT" sz="1600" dirty="0"/>
                        <a:t>€ / </a:t>
                      </a:r>
                      <a:r>
                        <a:rPr lang="it-IT" sz="1600" dirty="0" err="1"/>
                        <a:t>year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445727"/>
                  </a:ext>
                </a:extLst>
              </a:tr>
              <a:tr h="298402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Know - how Valorisation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225 k</a:t>
                      </a:r>
                      <a:r>
                        <a:rPr lang="it-IT" sz="1600" dirty="0"/>
                        <a:t>€ / </a:t>
                      </a:r>
                      <a:r>
                        <a:rPr lang="it-IT" sz="1600" dirty="0" err="1"/>
                        <a:t>year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33639"/>
                  </a:ext>
                </a:extLst>
              </a:tr>
              <a:tr h="298402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Royalties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 k</a:t>
                      </a:r>
                      <a:r>
                        <a:rPr lang="it-IT" sz="1600" dirty="0"/>
                        <a:t>€ / </a:t>
                      </a:r>
                      <a:r>
                        <a:rPr lang="it-IT" sz="1600" dirty="0" err="1"/>
                        <a:t>year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058064"/>
                  </a:ext>
                </a:extLst>
              </a:tr>
              <a:tr h="298402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Competitive Projects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3.0 M€ / year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121662"/>
                  </a:ext>
                </a:extLst>
              </a:tr>
              <a:tr h="298402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it-IT" b="1" dirty="0"/>
                        <a:t>Total Revenues</a:t>
                      </a:r>
                      <a:endParaRPr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4.5 M€/year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569206"/>
                  </a:ext>
                </a:extLst>
              </a:tr>
            </a:tbl>
          </a:graphicData>
        </a:graphic>
      </p:graphicFrame>
      <p:pic>
        <p:nvPicPr>
          <p:cNvPr id="5" name="Immagine 18">
            <a:extLst>
              <a:ext uri="{FF2B5EF4-FFF2-40B4-BE49-F238E27FC236}">
                <a16:creationId xmlns:a16="http://schemas.microsoft.com/office/drawing/2014/main" id="{061EB677-8B05-18D2-6310-750F4393E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80460" y="4140276"/>
            <a:ext cx="1223010" cy="33836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9577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1A00A-0F36-C8E4-E482-57BE2D6E6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242F8A18-1730-07BB-9F2B-4973F17C4725}"/>
              </a:ext>
            </a:extLst>
          </p:cNvPr>
          <p:cNvSpPr/>
          <p:nvPr/>
        </p:nvSpPr>
        <p:spPr>
          <a:xfrm>
            <a:off x="0" y="314098"/>
            <a:ext cx="12192000" cy="939567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442E90B-F6FD-B71E-1CFF-4E18DCB42030}"/>
              </a:ext>
            </a:extLst>
          </p:cNvPr>
          <p:cNvSpPr txBox="1"/>
          <p:nvPr/>
        </p:nvSpPr>
        <p:spPr>
          <a:xfrm>
            <a:off x="585980" y="502515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Costs &amp; Revenues</a:t>
            </a:r>
            <a:endParaRPr lang="it-IT" sz="3200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84B2934F-D614-79A4-FDF4-9593A0318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619611"/>
              </p:ext>
            </p:extLst>
          </p:nvPr>
        </p:nvGraphicFramePr>
        <p:xfrm>
          <a:off x="355930" y="1823936"/>
          <a:ext cx="4636818" cy="216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409">
                  <a:extLst>
                    <a:ext uri="{9D8B030D-6E8A-4147-A177-3AD203B41FA5}">
                      <a16:colId xmlns:a16="http://schemas.microsoft.com/office/drawing/2014/main" val="1105964063"/>
                    </a:ext>
                  </a:extLst>
                </a:gridCol>
                <a:gridCol w="2318409">
                  <a:extLst>
                    <a:ext uri="{9D8B030D-6E8A-4147-A177-3AD203B41FA5}">
                      <a16:colId xmlns:a16="http://schemas.microsoft.com/office/drawing/2014/main" val="3786534878"/>
                    </a:ext>
                  </a:extLst>
                </a:gridCol>
              </a:tblGrid>
              <a:tr h="47349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COSTS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226159"/>
                  </a:ext>
                </a:extLst>
              </a:tr>
              <a:tr h="2671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it-IT" sz="1600" dirty="0"/>
                        <a:t>Running costs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it-IT" sz="1600" dirty="0"/>
                        <a:t>1.8 M€ / </a:t>
                      </a:r>
                      <a:r>
                        <a:rPr lang="it-IT" sz="1600" dirty="0" err="1"/>
                        <a:t>year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0204"/>
                  </a:ext>
                </a:extLst>
              </a:tr>
              <a:tr h="2671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it-IT" sz="1600" dirty="0" err="1"/>
                        <a:t>Maintenance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1.8 M€ / </a:t>
                      </a:r>
                      <a:r>
                        <a:rPr lang="it-IT" sz="1600" dirty="0" err="1"/>
                        <a:t>year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731148"/>
                  </a:ext>
                </a:extLst>
              </a:tr>
              <a:tr h="2671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it-IT" sz="1600" dirty="0"/>
                        <a:t>Investments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2.0 M€ /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445727"/>
                  </a:ext>
                </a:extLst>
              </a:tr>
              <a:tr h="2671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it-IT" sz="1600" dirty="0"/>
                        <a:t>Staff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1.3 M€ /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33639"/>
                  </a:ext>
                </a:extLst>
              </a:tr>
              <a:tr h="2671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it-IT" sz="1600" dirty="0" err="1"/>
                        <a:t>Personnel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1.8 M€ /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058064"/>
                  </a:ext>
                </a:extLst>
              </a:tr>
              <a:tr h="2671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it-IT" sz="1600" b="1" dirty="0"/>
                        <a:t>Total costs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8.7 M€/year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121662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F55B250F-285F-97D3-FD33-2A1F264D22EF}"/>
              </a:ext>
            </a:extLst>
          </p:cNvPr>
          <p:cNvSpPr/>
          <p:nvPr/>
        </p:nvSpPr>
        <p:spPr>
          <a:xfrm>
            <a:off x="7060738" y="325857"/>
            <a:ext cx="5011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CRIOSS</a:t>
            </a:r>
            <a:b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Area della Ricerca del CNR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Bologna, 3 aprile 2025</a:t>
            </a:r>
            <a:endParaRPr lang="it-IT" altLang="it-IT" sz="1400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  <p:pic>
        <p:nvPicPr>
          <p:cNvPr id="3" name="Immagine 18">
            <a:extLst>
              <a:ext uri="{FF2B5EF4-FFF2-40B4-BE49-F238E27FC236}">
                <a16:creationId xmlns:a16="http://schemas.microsoft.com/office/drawing/2014/main" id="{7E3DA26D-D8B7-E938-B0C8-93B89EAD9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80460" y="1908085"/>
            <a:ext cx="1223010" cy="3383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CF3695B-3441-67D2-1CCF-D2C3495B9952}"/>
              </a:ext>
            </a:extLst>
          </p:cNvPr>
          <p:cNvSpPr txBox="1"/>
          <p:nvPr/>
        </p:nvSpPr>
        <p:spPr>
          <a:xfrm>
            <a:off x="355930" y="1321631"/>
            <a:ext cx="1148014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 preliminare di impatto su una struttura tipo di costi e ricavi per una IR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A600FE5-F8BA-F92E-49E0-87F38D0FC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733745"/>
              </p:ext>
            </p:extLst>
          </p:nvPr>
        </p:nvGraphicFramePr>
        <p:xfrm>
          <a:off x="355930" y="4060602"/>
          <a:ext cx="4636818" cy="254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80">
                  <a:extLst>
                    <a:ext uri="{9D8B030D-6E8A-4147-A177-3AD203B41FA5}">
                      <a16:colId xmlns:a16="http://schemas.microsoft.com/office/drawing/2014/main" val="1105964063"/>
                    </a:ext>
                  </a:extLst>
                </a:gridCol>
                <a:gridCol w="1720738">
                  <a:extLst>
                    <a:ext uri="{9D8B030D-6E8A-4147-A177-3AD203B41FA5}">
                      <a16:colId xmlns:a16="http://schemas.microsoft.com/office/drawing/2014/main" val="3786534878"/>
                    </a:ext>
                  </a:extLst>
                </a:gridCol>
              </a:tblGrid>
              <a:tr h="4771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REVENUES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226159"/>
                  </a:ext>
                </a:extLst>
              </a:tr>
              <a:tr h="298402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Cash Contribution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562 k</a:t>
                      </a:r>
                      <a:r>
                        <a:rPr lang="it-IT" sz="1600" dirty="0"/>
                        <a:t>€ / </a:t>
                      </a:r>
                      <a:r>
                        <a:rPr lang="it-IT" sz="1600" dirty="0" err="1"/>
                        <a:t>year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0204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Non-free Commercial Services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563 k</a:t>
                      </a:r>
                      <a:r>
                        <a:rPr lang="it-IT" sz="1600" dirty="0"/>
                        <a:t>€ / </a:t>
                      </a:r>
                      <a:r>
                        <a:rPr lang="it-IT" sz="1600" dirty="0" err="1"/>
                        <a:t>year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731148"/>
                  </a:ext>
                </a:extLst>
              </a:tr>
              <a:tr h="298402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Training Services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 k</a:t>
                      </a:r>
                      <a:r>
                        <a:rPr lang="it-IT" sz="1600" dirty="0"/>
                        <a:t>€ / </a:t>
                      </a:r>
                      <a:r>
                        <a:rPr lang="it-IT" sz="1600" dirty="0" err="1"/>
                        <a:t>year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445727"/>
                  </a:ext>
                </a:extLst>
              </a:tr>
              <a:tr h="298402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Know - how Valorisation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225 k</a:t>
                      </a:r>
                      <a:r>
                        <a:rPr lang="it-IT" sz="1600" dirty="0"/>
                        <a:t>€ / </a:t>
                      </a:r>
                      <a:r>
                        <a:rPr lang="it-IT" sz="1600" dirty="0" err="1"/>
                        <a:t>year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33639"/>
                  </a:ext>
                </a:extLst>
              </a:tr>
              <a:tr h="298402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Royalties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 k</a:t>
                      </a:r>
                      <a:r>
                        <a:rPr lang="it-IT" sz="1600" dirty="0"/>
                        <a:t>€ / </a:t>
                      </a:r>
                      <a:r>
                        <a:rPr lang="it-IT" sz="1600" dirty="0" err="1"/>
                        <a:t>year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058064"/>
                  </a:ext>
                </a:extLst>
              </a:tr>
              <a:tr h="298402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Competitive Projects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3.0 M€ / year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121662"/>
                  </a:ext>
                </a:extLst>
              </a:tr>
              <a:tr h="298402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it-IT" b="1" dirty="0"/>
                        <a:t>Total Revenues</a:t>
                      </a:r>
                      <a:endParaRPr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4.5 M€/year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569206"/>
                  </a:ext>
                </a:extLst>
              </a:tr>
            </a:tbl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28338C01-1C18-205B-5943-68FD2265C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23942"/>
              </p:ext>
            </p:extLst>
          </p:nvPr>
        </p:nvGraphicFramePr>
        <p:xfrm>
          <a:off x="5153435" y="1310003"/>
          <a:ext cx="6918960" cy="5401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727">
                  <a:extLst>
                    <a:ext uri="{9D8B030D-6E8A-4147-A177-3AD203B41FA5}">
                      <a16:colId xmlns:a16="http://schemas.microsoft.com/office/drawing/2014/main" val="2160539172"/>
                    </a:ext>
                  </a:extLst>
                </a:gridCol>
                <a:gridCol w="1298198">
                  <a:extLst>
                    <a:ext uri="{9D8B030D-6E8A-4147-A177-3AD203B41FA5}">
                      <a16:colId xmlns:a16="http://schemas.microsoft.com/office/drawing/2014/main" val="396637811"/>
                    </a:ext>
                  </a:extLst>
                </a:gridCol>
                <a:gridCol w="1445035">
                  <a:extLst>
                    <a:ext uri="{9D8B030D-6E8A-4147-A177-3AD203B41FA5}">
                      <a16:colId xmlns:a16="http://schemas.microsoft.com/office/drawing/2014/main" val="687257747"/>
                    </a:ext>
                  </a:extLst>
                </a:gridCol>
              </a:tblGrid>
              <a:tr h="56861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it-IT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bg1"/>
                          </a:solidFill>
                        </a:rPr>
                        <a:t>Fonte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103894"/>
                  </a:ext>
                </a:extLst>
              </a:tr>
              <a:tr h="1286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PERSONALIZZAZIONE ESPERIENZA UTENTE/CLIENTE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Matching avanzato competenze/ richieste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Analisi di big data per insight strategici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Personalizzazione di soluzioni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+10% ÷ 15%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McKinsey, Gartner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111647"/>
                  </a:ext>
                </a:extLst>
              </a:tr>
              <a:tr h="808027">
                <a:tc>
                  <a:txBody>
                    <a:bodyPr/>
                    <a:lstStyle/>
                    <a:p>
                      <a:r>
                        <a:rPr lang="it-IT" sz="1600" b="1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ACQUISIZIONE NUOVI UTENTI/CLIENTI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Analisi predittiva, aumento del tasso di acquisizione di nuovi clienti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+5% ÷ 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Forrester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657747"/>
                  </a:ext>
                </a:extLst>
              </a:tr>
              <a:tr h="808027">
                <a:tc>
                  <a:txBody>
                    <a:bodyPr/>
                    <a:lstStyle/>
                    <a:p>
                      <a:r>
                        <a:rPr lang="it-IT" sz="1600" b="1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CAPITALIZZAZIONE DELLA CONOSCENZA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Efficiente KM, soluzioni più innovative più rapidamente, aumento della conoscenza</a:t>
                      </a:r>
                      <a:endParaRPr lang="it-IT" sz="1600" b="1" kern="1200" dirty="0">
                        <a:solidFill>
                          <a:srgbClr val="0432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+20%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Deloitte, PwC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701417"/>
                  </a:ext>
                </a:extLst>
              </a:tr>
              <a:tr h="808027">
                <a:tc>
                  <a:txBody>
                    <a:bodyPr/>
                    <a:lstStyle/>
                    <a:p>
                      <a:r>
                        <a:rPr lang="it-IT" sz="1600" b="1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FIDELIZZAZIONE UTENTI/CLIENTI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Interazioni personalizzate, rapide efficienti, aumento fidelizzazione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dirty="0">
                          <a:solidFill>
                            <a:schemeClr val="tx1"/>
                          </a:solidFill>
                        </a:rPr>
                        <a:t>+5%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Bain &amp; Company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839227"/>
                  </a:ext>
                </a:extLst>
              </a:tr>
              <a:tr h="1053011">
                <a:tc>
                  <a:txBody>
                    <a:bodyPr/>
                    <a:lstStyle/>
                    <a:p>
                      <a:r>
                        <a:rPr lang="it-IT" sz="1600" b="1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ATTRAZIONE DI FINANZIAMENTI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Efficiente KM, soluzioni più innovative più rapidamente, aumento della conoscenza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+10% ÷ 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Fonti varie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080766"/>
                  </a:ext>
                </a:extLst>
              </a:tr>
            </a:tbl>
          </a:graphicData>
        </a:graphic>
      </p:graphicFrame>
      <p:pic>
        <p:nvPicPr>
          <p:cNvPr id="5" name="Immagine 18">
            <a:extLst>
              <a:ext uri="{FF2B5EF4-FFF2-40B4-BE49-F238E27FC236}">
                <a16:creationId xmlns:a16="http://schemas.microsoft.com/office/drawing/2014/main" id="{5A2492F8-7EAD-CADA-1D58-BBEC5C47B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80460" y="4140276"/>
            <a:ext cx="1223010" cy="33836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8575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73098-7769-DBBB-949E-766129F5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1B737F76-5586-2065-7F82-7BBAEE860685}"/>
              </a:ext>
            </a:extLst>
          </p:cNvPr>
          <p:cNvSpPr/>
          <p:nvPr/>
        </p:nvSpPr>
        <p:spPr>
          <a:xfrm>
            <a:off x="0" y="273458"/>
            <a:ext cx="12192000" cy="939567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BD9667-BAF8-ED1B-0397-29C0C3997179}"/>
              </a:ext>
            </a:extLst>
          </p:cNvPr>
          <p:cNvSpPr txBox="1"/>
          <p:nvPr/>
        </p:nvSpPr>
        <p:spPr>
          <a:xfrm>
            <a:off x="439838" y="461875"/>
            <a:ext cx="9282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CRIOSS intende essere un framework flessibile</a:t>
            </a:r>
          </a:p>
        </p:txBody>
      </p:sp>
      <p:pic>
        <p:nvPicPr>
          <p:cNvPr id="7" name="Immagine 6" descr="Immagine che contiene testo, Biglietto Post-it&#10;&#10;Il contenuto generato dall'IA potrebbe non essere corretto.">
            <a:extLst>
              <a:ext uri="{FF2B5EF4-FFF2-40B4-BE49-F238E27FC236}">
                <a16:creationId xmlns:a16="http://schemas.microsoft.com/office/drawing/2014/main" id="{08735BF3-36C1-C36E-25E1-0A9CB4808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69" y="1269485"/>
            <a:ext cx="3046326" cy="304632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44718F5-BC2F-85DC-F1D6-3E27050C1C77}"/>
              </a:ext>
            </a:extLst>
          </p:cNvPr>
          <p:cNvSpPr/>
          <p:nvPr/>
        </p:nvSpPr>
        <p:spPr>
          <a:xfrm>
            <a:off x="7060738" y="285217"/>
            <a:ext cx="5011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CRIOSS</a:t>
            </a:r>
            <a:b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Area della Ricerca del CNR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Bologna, 3 aprile 2025</a:t>
            </a:r>
            <a:endParaRPr lang="it-IT" altLang="it-IT" sz="1400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506DAB5-F8C4-61F7-1E55-42B709BD3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997023"/>
              </p:ext>
            </p:extLst>
          </p:nvPr>
        </p:nvGraphicFramePr>
        <p:xfrm>
          <a:off x="266218" y="1259325"/>
          <a:ext cx="8599988" cy="2807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9988">
                  <a:extLst>
                    <a:ext uri="{9D8B030D-6E8A-4147-A177-3AD203B41FA5}">
                      <a16:colId xmlns:a16="http://schemas.microsoft.com/office/drawing/2014/main" val="1105964063"/>
                    </a:ext>
                  </a:extLst>
                </a:gridCol>
              </a:tblGrid>
              <a:tr h="480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Istanza di metodo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26159"/>
                  </a:ext>
                </a:extLst>
              </a:tr>
              <a:tr h="2228424"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Le IR sono al centro della sostenibilità post PNRR</a:t>
                      </a:r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E’ in corso una </a:t>
                      </a:r>
                      <a:r>
                        <a:rPr lang="it-IT" sz="2000" b="1" dirty="0"/>
                        <a:t>discontinuità</a:t>
                      </a:r>
                      <a:r>
                        <a:rPr lang="it-IT" sz="2000" dirty="0"/>
                        <a:t> nella generazione e condivisone della conoscenza, tramite </a:t>
                      </a:r>
                      <a:r>
                        <a:rPr lang="it-IT" sz="2000" b="1" dirty="0"/>
                        <a:t>ML</a:t>
                      </a:r>
                      <a:r>
                        <a:rPr lang="it-IT" sz="2000" dirty="0"/>
                        <a:t>, </a:t>
                      </a:r>
                      <a:r>
                        <a:rPr lang="it-IT" sz="2000" b="1" dirty="0"/>
                        <a:t>AI</a:t>
                      </a:r>
                      <a:r>
                        <a:rPr lang="it-IT" sz="2000" dirty="0"/>
                        <a:t>, </a:t>
                      </a:r>
                      <a:r>
                        <a:rPr lang="it-IT" sz="2000" b="1" dirty="0"/>
                        <a:t>NLP</a:t>
                      </a:r>
                      <a:r>
                        <a:rPr lang="it-IT" sz="2000" dirty="0"/>
                        <a:t>, </a:t>
                      </a:r>
                      <a:r>
                        <a:rPr lang="it-IT" sz="2000" b="1" dirty="0"/>
                        <a:t>KM</a:t>
                      </a:r>
                      <a:r>
                        <a:rPr lang="it-IT" sz="2000" dirty="0"/>
                        <a:t>.</a:t>
                      </a:r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I modelli e gli strumenti per unire IR e comunità di utenti potranno cambiare radicalmente </a:t>
                      </a:r>
                      <a:r>
                        <a:rPr lang="it-IT" sz="2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it-IT" sz="2000" dirty="0"/>
                        <a:t> </a:t>
                      </a:r>
                      <a:r>
                        <a:rPr lang="it-IT" sz="2000" b="1" dirty="0"/>
                        <a:t>rischioso essere </a:t>
                      </a:r>
                      <a:r>
                        <a:rPr lang="it-IT" sz="2000" b="1" i="1" dirty="0"/>
                        <a:t>follower</a:t>
                      </a:r>
                      <a:endParaRPr lang="it-IT" sz="2000" b="1" dirty="0"/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Oltre alle integrazioni verticali </a:t>
                      </a:r>
                      <a:r>
                        <a:rPr lang="it-IT" sz="2000" b="1" dirty="0"/>
                        <a:t>serve un’aggregazione orizzontale </a:t>
                      </a:r>
                      <a:r>
                        <a:rPr lang="it-IT" sz="2000" dirty="0"/>
                        <a:t>delle IR su temi strategici, per costituire un </a:t>
                      </a:r>
                      <a:r>
                        <a:rPr lang="it-IT" sz="2000" b="1" dirty="0"/>
                        <a:t>ecosistema della conoscenza </a:t>
                      </a:r>
                      <a:r>
                        <a:rPr lang="it-IT" sz="2000" b="0" dirty="0"/>
                        <a:t>che condivida con efficienza </a:t>
                      </a:r>
                      <a:r>
                        <a:rPr lang="it-IT" sz="2000" b="1" dirty="0">
                          <a:solidFill>
                            <a:srgbClr val="0432FF"/>
                          </a:solidFill>
                        </a:rPr>
                        <a:t>piattaforme</a:t>
                      </a:r>
                      <a:r>
                        <a:rPr lang="it-IT" sz="2000" b="0" dirty="0"/>
                        <a:t>, </a:t>
                      </a:r>
                      <a:r>
                        <a:rPr lang="it-IT" sz="2000" b="1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modelli</a:t>
                      </a:r>
                      <a:r>
                        <a:rPr lang="it-IT" sz="2000" b="0" dirty="0"/>
                        <a:t>, </a:t>
                      </a:r>
                      <a:r>
                        <a:rPr lang="it-IT" sz="2000" b="1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strumenti</a:t>
                      </a:r>
                      <a:r>
                        <a:rPr lang="it-IT" sz="2000" b="0" dirty="0"/>
                        <a:t>, </a:t>
                      </a:r>
                      <a:r>
                        <a:rPr lang="it-IT" sz="2000" b="1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prodotti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0204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6F923638-6837-2B0F-575D-970EC8F57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506273"/>
              </p:ext>
            </p:extLst>
          </p:nvPr>
        </p:nvGraphicFramePr>
        <p:xfrm>
          <a:off x="266216" y="4112992"/>
          <a:ext cx="8599988" cy="270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9988">
                  <a:extLst>
                    <a:ext uri="{9D8B030D-6E8A-4147-A177-3AD203B41FA5}">
                      <a16:colId xmlns:a16="http://schemas.microsoft.com/office/drawing/2014/main" val="1105964063"/>
                    </a:ext>
                  </a:extLst>
                </a:gridCol>
              </a:tblGrid>
              <a:tr h="369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Valore strategico trasversale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26159"/>
                  </a:ext>
                </a:extLst>
              </a:tr>
              <a:tr h="2236578"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Il concept può essere adattato a framework differenti</a:t>
                      </a:r>
                    </a:p>
                    <a:p>
                      <a:pPr marL="800100" lvl="1" indent="-342900">
                        <a:lnSpc>
                          <a:spcPts val="22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it-IT" sz="2000" dirty="0"/>
                        <a:t>un’azione autonoma di valore strategico</a:t>
                      </a:r>
                    </a:p>
                    <a:p>
                      <a:pPr marL="800100" lvl="1" indent="-342900">
                        <a:lnSpc>
                          <a:spcPts val="22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it-IT" sz="2000" dirty="0"/>
                        <a:t>un progetto Horizon</a:t>
                      </a:r>
                    </a:p>
                    <a:p>
                      <a:pPr marL="800100" lvl="1" indent="-342900">
                        <a:lnSpc>
                          <a:spcPts val="22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it-IT" sz="2000" dirty="0"/>
                        <a:t>un’azione trasversale che richiama/utilizza risorse dalle aggregazioni verticali</a:t>
                      </a:r>
                    </a:p>
                    <a:p>
                      <a:pPr marL="800100" lvl="1" indent="-342900">
                        <a:lnSpc>
                          <a:spcPts val="22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it-IT" sz="2000" dirty="0"/>
                        <a:t>Il cardine di un progetto di rafforzamento delle infrastrutture che segua i progetti IR PNRR, come già ripreso nei contenuti del nuovo bando PN RIC 2021-2027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0204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7621C2-5C59-8911-B057-A56565F20AF2}"/>
              </a:ext>
            </a:extLst>
          </p:cNvPr>
          <p:cNvSpPr txBox="1"/>
          <p:nvPr/>
        </p:nvSpPr>
        <p:spPr>
          <a:xfrm>
            <a:off x="9026069" y="4601159"/>
            <a:ext cx="304632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Artificiale Intelligence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Machine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NLP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Natural Language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Knowledge Management</a:t>
            </a:r>
          </a:p>
        </p:txBody>
      </p:sp>
    </p:spTree>
    <p:extLst>
      <p:ext uri="{BB962C8B-B14F-4D97-AF65-F5344CB8AC3E}">
        <p14:creationId xmlns:p14="http://schemas.microsoft.com/office/powerpoint/2010/main" val="211007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78D2303-6152-0962-2098-07CF85879EE7}"/>
              </a:ext>
            </a:extLst>
          </p:cNvPr>
          <p:cNvSpPr txBox="1"/>
          <p:nvPr/>
        </p:nvSpPr>
        <p:spPr>
          <a:xfrm>
            <a:off x="481029" y="484559"/>
            <a:ext cx="5074819" cy="4080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AI empowered Research Infrastructures: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4400" b="1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Enabling</a:t>
            </a:r>
            <a:r>
              <a:rPr lang="it-IT" sz="4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Advanced Knowledge </a:t>
            </a:r>
            <a:r>
              <a:rPr lang="it-IT" sz="4400" b="1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Ecosystems</a:t>
            </a:r>
            <a:endParaRPr lang="en-US" sz="4400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9D67D8-C040-8F9A-2DC5-4FC4A7087014}"/>
              </a:ext>
            </a:extLst>
          </p:cNvPr>
          <p:cNvSpPr txBox="1"/>
          <p:nvPr/>
        </p:nvSpPr>
        <p:spPr>
          <a:xfrm>
            <a:off x="1271266" y="6232317"/>
            <a:ext cx="232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Grazie per l’attenzione</a:t>
            </a:r>
          </a:p>
        </p:txBody>
      </p:sp>
      <p:pic>
        <p:nvPicPr>
          <p:cNvPr id="6" name="Immagine 5" descr="Immagine che contiene schermata, cerchio, spazio, Policromia&#10;&#10;Il contenuto generato dall'IA potrebbe non essere corretto.">
            <a:extLst>
              <a:ext uri="{FF2B5EF4-FFF2-40B4-BE49-F238E27FC236}">
                <a16:creationId xmlns:a16="http://schemas.microsoft.com/office/drawing/2014/main" id="{3D06A438-99CE-FCF7-E302-58B63DC4B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0" y="708995"/>
            <a:ext cx="5633268" cy="563326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9D016DE-CDA6-A4AA-3D7D-355312C5D075}"/>
              </a:ext>
            </a:extLst>
          </p:cNvPr>
          <p:cNvSpPr/>
          <p:nvPr/>
        </p:nvSpPr>
        <p:spPr>
          <a:xfrm>
            <a:off x="206064" y="4597799"/>
            <a:ext cx="44586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it-IT" altLang="it-IT" sz="1600" b="1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  <a:p>
            <a:pPr algn="ctr"/>
            <a:r>
              <a:rPr lang="it-IT" altLang="it-IT" sz="2400" b="1" dirty="0"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CRIOSS</a:t>
            </a:r>
            <a:endParaRPr lang="it-IT" altLang="it-IT" sz="2400" dirty="0"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n-US" altLang="it-IT" sz="2400" b="1" dirty="0">
                <a:solidFill>
                  <a:srgbClr val="FFC000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CNR Research Infrastructures One Stop Shop</a:t>
            </a:r>
          </a:p>
        </p:txBody>
      </p:sp>
      <p:pic>
        <p:nvPicPr>
          <p:cNvPr id="5" name="Elemento grafico 4" descr="Testa con ingranaggi contorno">
            <a:extLst>
              <a:ext uri="{FF2B5EF4-FFF2-40B4-BE49-F238E27FC236}">
                <a16:creationId xmlns:a16="http://schemas.microsoft.com/office/drawing/2014/main" id="{9E5C67F0-CB43-DA15-26BC-33F2289B1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037" y="1111212"/>
            <a:ext cx="5483840" cy="5483840"/>
          </a:xfrm>
          <a:prstGeom prst="rect">
            <a:avLst/>
          </a:prstGeom>
        </p:spPr>
      </p:pic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C9822637-8251-3EBE-35C3-F02D1C8C85C9}"/>
              </a:ext>
            </a:extLst>
          </p:cNvPr>
          <p:cNvSpPr/>
          <p:nvPr/>
        </p:nvSpPr>
        <p:spPr>
          <a:xfrm>
            <a:off x="6561252" y="884012"/>
            <a:ext cx="4472508" cy="5308489"/>
          </a:xfrm>
          <a:custGeom>
            <a:avLst/>
            <a:gdLst>
              <a:gd name="connsiteX0" fmla="*/ 675371 w 3886269"/>
              <a:gd name="connsiteY0" fmla="*/ 3167053 h 4612673"/>
              <a:gd name="connsiteX1" fmla="*/ 675371 w 3886269"/>
              <a:gd name="connsiteY1" fmla="*/ 4612674 h 4612673"/>
              <a:gd name="connsiteX2" fmla="*/ 2480468 w 3886269"/>
              <a:gd name="connsiteY2" fmla="*/ 4612674 h 4612673"/>
              <a:gd name="connsiteX3" fmla="*/ 2480468 w 3886269"/>
              <a:gd name="connsiteY3" fmla="*/ 3927194 h 4612673"/>
              <a:gd name="connsiteX4" fmla="*/ 2760372 w 3886269"/>
              <a:gd name="connsiteY4" fmla="*/ 3927194 h 4612673"/>
              <a:gd name="connsiteX5" fmla="*/ 3240208 w 3886269"/>
              <a:gd name="connsiteY5" fmla="*/ 3727262 h 4612673"/>
              <a:gd name="connsiteX6" fmla="*/ 3434428 w 3886269"/>
              <a:gd name="connsiteY6" fmla="*/ 3241714 h 4612673"/>
              <a:gd name="connsiteX7" fmla="*/ 3434428 w 3886269"/>
              <a:gd name="connsiteY7" fmla="*/ 2898974 h 4612673"/>
              <a:gd name="connsiteX8" fmla="*/ 3685770 w 3886269"/>
              <a:gd name="connsiteY8" fmla="*/ 2898974 h 4612673"/>
              <a:gd name="connsiteX9" fmla="*/ 3828579 w 3886269"/>
              <a:gd name="connsiteY9" fmla="*/ 2499110 h 4612673"/>
              <a:gd name="connsiteX10" fmla="*/ 3434428 w 3886269"/>
              <a:gd name="connsiteY10" fmla="*/ 1813630 h 4612673"/>
              <a:gd name="connsiteX11" fmla="*/ 3434428 w 3886269"/>
              <a:gd name="connsiteY11" fmla="*/ 1785069 h 4612673"/>
              <a:gd name="connsiteX12" fmla="*/ 1785043 w 3886269"/>
              <a:gd name="connsiteY12" fmla="*/ 1339 h 4612673"/>
              <a:gd name="connsiteX13" fmla="*/ 1315 w 3886269"/>
              <a:gd name="connsiteY13" fmla="*/ 1650720 h 4612673"/>
              <a:gd name="connsiteX14" fmla="*/ 1315 w 3886269"/>
              <a:gd name="connsiteY14" fmla="*/ 1785069 h 4612673"/>
              <a:gd name="connsiteX15" fmla="*/ 675371 w 3886269"/>
              <a:gd name="connsiteY15" fmla="*/ 3167053 h 4612673"/>
              <a:gd name="connsiteX16" fmla="*/ 899066 w 3886269"/>
              <a:gd name="connsiteY16" fmla="*/ 339963 h 4612673"/>
              <a:gd name="connsiteX17" fmla="*/ 3096760 w 3886269"/>
              <a:gd name="connsiteY17" fmla="*/ 899743 h 4612673"/>
              <a:gd name="connsiteX18" fmla="*/ 3320467 w 3886269"/>
              <a:gd name="connsiteY18" fmla="*/ 1780156 h 4612673"/>
              <a:gd name="connsiteX19" fmla="*/ 3320467 w 3886269"/>
              <a:gd name="connsiteY19" fmla="*/ 1843335 h 4612673"/>
              <a:gd name="connsiteX20" fmla="*/ 3335662 w 3886269"/>
              <a:gd name="connsiteY20" fmla="*/ 1869783 h 4612673"/>
              <a:gd name="connsiteX21" fmla="*/ 3729813 w 3886269"/>
              <a:gd name="connsiteY21" fmla="*/ 2555263 h 4612673"/>
              <a:gd name="connsiteX22" fmla="*/ 3731355 w 3886269"/>
              <a:gd name="connsiteY22" fmla="*/ 2557890 h 4612673"/>
              <a:gd name="connsiteX23" fmla="*/ 3733012 w 3886269"/>
              <a:gd name="connsiteY23" fmla="*/ 2560461 h 4612673"/>
              <a:gd name="connsiteX24" fmla="*/ 3761916 w 3886269"/>
              <a:gd name="connsiteY24" fmla="*/ 2721035 h 4612673"/>
              <a:gd name="connsiteX25" fmla="*/ 3678287 w 3886269"/>
              <a:gd name="connsiteY25" fmla="*/ 2783870 h 4612673"/>
              <a:gd name="connsiteX26" fmla="*/ 3320181 w 3886269"/>
              <a:gd name="connsiteY26" fmla="*/ 2783870 h 4612673"/>
              <a:gd name="connsiteX27" fmla="*/ 3320181 w 3886269"/>
              <a:gd name="connsiteY27" fmla="*/ 3240857 h 4612673"/>
              <a:gd name="connsiteX28" fmla="*/ 3159379 w 3886269"/>
              <a:gd name="connsiteY28" fmla="*/ 3645804 h 4612673"/>
              <a:gd name="connsiteX29" fmla="*/ 2760372 w 3886269"/>
              <a:gd name="connsiteY29" fmla="*/ 3812776 h 4612673"/>
              <a:gd name="connsiteX30" fmla="*/ 2366221 w 3886269"/>
              <a:gd name="connsiteY30" fmla="*/ 3812776 h 4612673"/>
              <a:gd name="connsiteX31" fmla="*/ 2366221 w 3886269"/>
              <a:gd name="connsiteY31" fmla="*/ 4498256 h 4612673"/>
              <a:gd name="connsiteX32" fmla="*/ 789617 w 3886269"/>
              <a:gd name="connsiteY32" fmla="*/ 4498256 h 4612673"/>
              <a:gd name="connsiteX33" fmla="*/ 789617 w 3886269"/>
              <a:gd name="connsiteY33" fmla="*/ 3111015 h 4612673"/>
              <a:gd name="connsiteX34" fmla="*/ 745290 w 3886269"/>
              <a:gd name="connsiteY34" fmla="*/ 3076742 h 4612673"/>
              <a:gd name="connsiteX35" fmla="*/ 115562 w 3886269"/>
              <a:gd name="connsiteY35" fmla="*/ 1784269 h 4612673"/>
              <a:gd name="connsiteX36" fmla="*/ 115562 w 3886269"/>
              <a:gd name="connsiteY36" fmla="*/ 1782212 h 4612673"/>
              <a:gd name="connsiteX37" fmla="*/ 115562 w 3886269"/>
              <a:gd name="connsiteY37" fmla="*/ 1780156 h 4612673"/>
              <a:gd name="connsiteX38" fmla="*/ 899123 w 3886269"/>
              <a:gd name="connsiteY38" fmla="*/ 339963 h 461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886269" h="4612673">
                <a:moveTo>
                  <a:pt x="675371" y="3167053"/>
                </a:moveTo>
                <a:lnTo>
                  <a:pt x="675371" y="4612674"/>
                </a:lnTo>
                <a:lnTo>
                  <a:pt x="2480468" y="4612674"/>
                </a:lnTo>
                <a:lnTo>
                  <a:pt x="2480468" y="3927194"/>
                </a:lnTo>
                <a:lnTo>
                  <a:pt x="2760372" y="3927194"/>
                </a:lnTo>
                <a:cubicBezTo>
                  <a:pt x="2940511" y="3926868"/>
                  <a:pt x="3113132" y="3854938"/>
                  <a:pt x="3240208" y="3727262"/>
                </a:cubicBezTo>
                <a:cubicBezTo>
                  <a:pt x="3365520" y="3596758"/>
                  <a:pt x="3435170" y="3422641"/>
                  <a:pt x="3434428" y="3241714"/>
                </a:cubicBezTo>
                <a:lnTo>
                  <a:pt x="3434428" y="2898974"/>
                </a:lnTo>
                <a:lnTo>
                  <a:pt x="3685770" y="2898974"/>
                </a:lnTo>
                <a:cubicBezTo>
                  <a:pt x="3834291" y="2881837"/>
                  <a:pt x="3965675" y="2710467"/>
                  <a:pt x="3828579" y="2499110"/>
                </a:cubicBezTo>
                <a:lnTo>
                  <a:pt x="3434428" y="1813630"/>
                </a:lnTo>
                <a:lnTo>
                  <a:pt x="3434428" y="1785069"/>
                </a:lnTo>
                <a:cubicBezTo>
                  <a:pt x="3471529" y="837038"/>
                  <a:pt x="2733073" y="38438"/>
                  <a:pt x="1785043" y="1339"/>
                </a:cubicBezTo>
                <a:cubicBezTo>
                  <a:pt x="837018" y="-35760"/>
                  <a:pt x="38417" y="702696"/>
                  <a:pt x="1315" y="1650720"/>
                </a:cubicBezTo>
                <a:cubicBezTo>
                  <a:pt x="-438" y="1695488"/>
                  <a:pt x="-438" y="1740301"/>
                  <a:pt x="1315" y="1785069"/>
                </a:cubicBezTo>
                <a:cubicBezTo>
                  <a:pt x="-656" y="2325375"/>
                  <a:pt x="248379" y="2835967"/>
                  <a:pt x="675371" y="3167053"/>
                </a:cubicBezTo>
                <a:close/>
                <a:moveTo>
                  <a:pt x="899066" y="339963"/>
                </a:moveTo>
                <a:cubicBezTo>
                  <a:pt x="1660520" y="-112334"/>
                  <a:pt x="2644463" y="138289"/>
                  <a:pt x="3096760" y="899743"/>
                </a:cubicBezTo>
                <a:cubicBezTo>
                  <a:pt x="3254626" y="1165520"/>
                  <a:pt x="3332314" y="1471256"/>
                  <a:pt x="3320467" y="1780156"/>
                </a:cubicBezTo>
                <a:lnTo>
                  <a:pt x="3320467" y="1843335"/>
                </a:lnTo>
                <a:lnTo>
                  <a:pt x="3335662" y="1869783"/>
                </a:lnTo>
                <a:lnTo>
                  <a:pt x="3729813" y="2555263"/>
                </a:lnTo>
                <a:lnTo>
                  <a:pt x="3731355" y="2557890"/>
                </a:lnTo>
                <a:lnTo>
                  <a:pt x="3733012" y="2560461"/>
                </a:lnTo>
                <a:cubicBezTo>
                  <a:pt x="3770102" y="2605228"/>
                  <a:pt x="3781063" y="2666139"/>
                  <a:pt x="3761916" y="2721035"/>
                </a:cubicBezTo>
                <a:cubicBezTo>
                  <a:pt x="3745716" y="2754166"/>
                  <a:pt x="3714623" y="2777535"/>
                  <a:pt x="3678287" y="2783870"/>
                </a:cubicBezTo>
                <a:lnTo>
                  <a:pt x="3320181" y="2783870"/>
                </a:lnTo>
                <a:lnTo>
                  <a:pt x="3320181" y="3240857"/>
                </a:lnTo>
                <a:cubicBezTo>
                  <a:pt x="3320792" y="3391520"/>
                  <a:pt x="3263184" y="3536601"/>
                  <a:pt x="3159379" y="3645804"/>
                </a:cubicBezTo>
                <a:cubicBezTo>
                  <a:pt x="3054038" y="3752551"/>
                  <a:pt x="2910344" y="3812684"/>
                  <a:pt x="2760372" y="3812776"/>
                </a:cubicBezTo>
                <a:lnTo>
                  <a:pt x="2366221" y="3812776"/>
                </a:lnTo>
                <a:lnTo>
                  <a:pt x="2366221" y="4498256"/>
                </a:lnTo>
                <a:lnTo>
                  <a:pt x="789617" y="4498256"/>
                </a:lnTo>
                <a:lnTo>
                  <a:pt x="789617" y="3111015"/>
                </a:lnTo>
                <a:lnTo>
                  <a:pt x="745290" y="3076742"/>
                </a:lnTo>
                <a:cubicBezTo>
                  <a:pt x="345318" y="2767687"/>
                  <a:pt x="112437" y="2289719"/>
                  <a:pt x="115562" y="1784269"/>
                </a:cubicBezTo>
                <a:lnTo>
                  <a:pt x="115562" y="1782212"/>
                </a:lnTo>
                <a:lnTo>
                  <a:pt x="115562" y="1780156"/>
                </a:lnTo>
                <a:cubicBezTo>
                  <a:pt x="92370" y="1192603"/>
                  <a:pt x="393216" y="639649"/>
                  <a:pt x="899123" y="339963"/>
                </a:cubicBezTo>
                <a:close/>
              </a:path>
            </a:pathLst>
          </a:custGeom>
          <a:solidFill>
            <a:schemeClr val="bg1">
              <a:lumMod val="85000"/>
              <a:alpha val="22000"/>
            </a:schemeClr>
          </a:solidFill>
          <a:ln w="57051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401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2AECEB3-9AE0-88F8-A37C-491163355DBA}"/>
              </a:ext>
            </a:extLst>
          </p:cNvPr>
          <p:cNvSpPr/>
          <p:nvPr/>
        </p:nvSpPr>
        <p:spPr>
          <a:xfrm>
            <a:off x="0" y="258902"/>
            <a:ext cx="12192000" cy="939567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4">
            <a:extLst>
              <a:ext uri="{FF2B5EF4-FFF2-40B4-BE49-F238E27FC236}">
                <a16:creationId xmlns:a16="http://schemas.microsoft.com/office/drawing/2014/main" id="{39D8D0B5-8FB6-B032-8945-4D651EBEB12F}"/>
              </a:ext>
            </a:extLst>
          </p:cNvPr>
          <p:cNvSpPr txBox="1">
            <a:spLocks/>
          </p:cNvSpPr>
          <p:nvPr/>
        </p:nvSpPr>
        <p:spPr>
          <a:xfrm>
            <a:off x="254642" y="155483"/>
            <a:ext cx="11817753" cy="849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>
                <a:solidFill>
                  <a:schemeClr val="bg1"/>
                </a:solidFill>
              </a:rPr>
              <a:t>Progettualità coinvolte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1CF729B1-5F62-E130-EB2D-5E2CD21AA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348"/>
              </p:ext>
            </p:extLst>
          </p:nvPr>
        </p:nvGraphicFramePr>
        <p:xfrm>
          <a:off x="365244" y="1590120"/>
          <a:ext cx="8292617" cy="3059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033">
                  <a:extLst>
                    <a:ext uri="{9D8B030D-6E8A-4147-A177-3AD203B41FA5}">
                      <a16:colId xmlns:a16="http://schemas.microsoft.com/office/drawing/2014/main" val="1326214900"/>
                    </a:ext>
                  </a:extLst>
                </a:gridCol>
                <a:gridCol w="2419109">
                  <a:extLst>
                    <a:ext uri="{9D8B030D-6E8A-4147-A177-3AD203B41FA5}">
                      <a16:colId xmlns:a16="http://schemas.microsoft.com/office/drawing/2014/main" val="1450239117"/>
                    </a:ext>
                  </a:extLst>
                </a:gridCol>
                <a:gridCol w="2708475">
                  <a:extLst>
                    <a:ext uri="{9D8B030D-6E8A-4147-A177-3AD203B41FA5}">
                      <a16:colId xmlns:a16="http://schemas.microsoft.com/office/drawing/2014/main" val="1931953614"/>
                    </a:ext>
                  </a:extLst>
                </a:gridCol>
              </a:tblGrid>
              <a:tr h="534229">
                <a:tc>
                  <a:txBody>
                    <a:bodyPr/>
                    <a:lstStyle/>
                    <a:p>
                      <a:r>
                        <a:rPr lang="it-IT" sz="2400" dirty="0"/>
                        <a:t>Progettualità</a:t>
                      </a:r>
                    </a:p>
                  </a:txBody>
                  <a:tcP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Finanziamento</a:t>
                      </a:r>
                    </a:p>
                  </a:txBody>
                  <a:tcP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Spoke</a:t>
                      </a:r>
                    </a:p>
                  </a:txBody>
                  <a:tcPr>
                    <a:solidFill>
                      <a:srgbClr val="00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597952"/>
                  </a:ext>
                </a:extLst>
              </a:tr>
              <a:tr h="534229">
                <a:tc>
                  <a:txBody>
                    <a:bodyPr/>
                    <a:lstStyle/>
                    <a:p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IR: </a:t>
                      </a:r>
                      <a:r>
                        <a:rPr lang="it-I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iENTRANCE@ENL 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45.048.999,24 €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260099"/>
                  </a:ext>
                </a:extLst>
              </a:tr>
              <a:tr h="534229">
                <a:tc>
                  <a:txBody>
                    <a:bodyPr/>
                    <a:lstStyle/>
                    <a:p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ITEC: </a:t>
                      </a:r>
                      <a:r>
                        <a:rPr lang="it-I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i-MATT 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27.710.521,78 €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752526"/>
                  </a:ext>
                </a:extLst>
              </a:tr>
              <a:tr h="922094">
                <a:tc>
                  <a:txBody>
                    <a:bodyPr/>
                    <a:lstStyle/>
                    <a:p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EI: </a:t>
                      </a:r>
                      <a:r>
                        <a:rPr lang="it-I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ECOSISTER </a:t>
                      </a:r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2.442.789,57 €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Spoke 1 (leader), Spoke 2, Spoke3, Spoke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504374"/>
                  </a:ext>
                </a:extLst>
              </a:tr>
              <a:tr h="534229">
                <a:tc>
                  <a:txBody>
                    <a:bodyPr/>
                    <a:lstStyle/>
                    <a:p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PNC: </a:t>
                      </a:r>
                      <a:r>
                        <a:rPr lang="it-I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DESIGN-IT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757.131,24 €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262755"/>
                  </a:ext>
                </a:extLst>
              </a:tr>
            </a:tbl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22E5CAEB-DE39-79E1-E901-78740FFA3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038" y="1608301"/>
            <a:ext cx="2963682" cy="71984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F295966-D88C-0C53-2BA0-26D1C8770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697" y="2601185"/>
            <a:ext cx="3033023" cy="82303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12011D57-AC87-45DE-449D-E32597604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697" y="3709944"/>
            <a:ext cx="2806836" cy="746712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257809E3-4910-F962-89B1-DF3A234A5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4488" y="5714378"/>
            <a:ext cx="5006774" cy="88399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1F81F1AA-E799-00DF-44B5-A1EF73A033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9954" y="5549856"/>
            <a:ext cx="1976281" cy="120505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1C8EDCC9-1991-0954-4C38-D2548D6417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1033" y="4567776"/>
            <a:ext cx="2568163" cy="1044030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1543A9CB-34B4-8CA9-7C3D-C36A1586F5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846" y="5581505"/>
            <a:ext cx="2972058" cy="1127858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B89EEF81-A593-B8D6-FF0A-59180DBC566E}"/>
              </a:ext>
            </a:extLst>
          </p:cNvPr>
          <p:cNvSpPr/>
          <p:nvPr/>
        </p:nvSpPr>
        <p:spPr>
          <a:xfrm>
            <a:off x="7060738" y="325857"/>
            <a:ext cx="5011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CRIOSS</a:t>
            </a:r>
            <a:b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Area della Ricerca del CNR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Bologna, 3 aprile 2025</a:t>
            </a:r>
            <a:endParaRPr lang="it-IT" altLang="it-IT" sz="1400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9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D9333-55B8-CF5D-8D94-B0FFDB11F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5817AF5C-E53D-E51B-8ACA-002D65176BDD}"/>
              </a:ext>
            </a:extLst>
          </p:cNvPr>
          <p:cNvSpPr/>
          <p:nvPr/>
        </p:nvSpPr>
        <p:spPr>
          <a:xfrm>
            <a:off x="0" y="258902"/>
            <a:ext cx="12192000" cy="939567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4">
            <a:extLst>
              <a:ext uri="{FF2B5EF4-FFF2-40B4-BE49-F238E27FC236}">
                <a16:creationId xmlns:a16="http://schemas.microsoft.com/office/drawing/2014/main" id="{96CF0861-C4BE-233F-DC77-99164A32A084}"/>
              </a:ext>
            </a:extLst>
          </p:cNvPr>
          <p:cNvSpPr txBox="1">
            <a:spLocks/>
          </p:cNvSpPr>
          <p:nvPr/>
        </p:nvSpPr>
        <p:spPr>
          <a:xfrm>
            <a:off x="254642" y="155483"/>
            <a:ext cx="11817753" cy="849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>
                <a:solidFill>
                  <a:schemeClr val="bg1"/>
                </a:solidFill>
              </a:rPr>
              <a:t>Progettualità coinvolte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75BB7CCA-91E7-0D69-8025-0544C61D2B5E}"/>
              </a:ext>
            </a:extLst>
          </p:cNvPr>
          <p:cNvGraphicFramePr>
            <a:graphicFrameLocks noGrp="1"/>
          </p:cNvGraphicFramePr>
          <p:nvPr/>
        </p:nvGraphicFramePr>
        <p:xfrm>
          <a:off x="365244" y="1590120"/>
          <a:ext cx="8292617" cy="3059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033">
                  <a:extLst>
                    <a:ext uri="{9D8B030D-6E8A-4147-A177-3AD203B41FA5}">
                      <a16:colId xmlns:a16="http://schemas.microsoft.com/office/drawing/2014/main" val="1326214900"/>
                    </a:ext>
                  </a:extLst>
                </a:gridCol>
                <a:gridCol w="2419109">
                  <a:extLst>
                    <a:ext uri="{9D8B030D-6E8A-4147-A177-3AD203B41FA5}">
                      <a16:colId xmlns:a16="http://schemas.microsoft.com/office/drawing/2014/main" val="1450239117"/>
                    </a:ext>
                  </a:extLst>
                </a:gridCol>
                <a:gridCol w="2708475">
                  <a:extLst>
                    <a:ext uri="{9D8B030D-6E8A-4147-A177-3AD203B41FA5}">
                      <a16:colId xmlns:a16="http://schemas.microsoft.com/office/drawing/2014/main" val="1931953614"/>
                    </a:ext>
                  </a:extLst>
                </a:gridCol>
              </a:tblGrid>
              <a:tr h="534229">
                <a:tc>
                  <a:txBody>
                    <a:bodyPr/>
                    <a:lstStyle/>
                    <a:p>
                      <a:r>
                        <a:rPr lang="it-IT" sz="2400" dirty="0"/>
                        <a:t>Progettualità</a:t>
                      </a:r>
                    </a:p>
                  </a:txBody>
                  <a:tcP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Finanziamento</a:t>
                      </a:r>
                    </a:p>
                  </a:txBody>
                  <a:tcPr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Spoke</a:t>
                      </a:r>
                    </a:p>
                  </a:txBody>
                  <a:tcPr>
                    <a:solidFill>
                      <a:srgbClr val="00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597952"/>
                  </a:ext>
                </a:extLst>
              </a:tr>
              <a:tr h="534229">
                <a:tc>
                  <a:txBody>
                    <a:bodyPr/>
                    <a:lstStyle/>
                    <a:p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IR: </a:t>
                      </a:r>
                      <a:r>
                        <a:rPr lang="it-I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iENTRANCE@ENL 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45.048.999,24 €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260099"/>
                  </a:ext>
                </a:extLst>
              </a:tr>
              <a:tr h="534229">
                <a:tc>
                  <a:txBody>
                    <a:bodyPr/>
                    <a:lstStyle/>
                    <a:p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ITEC: </a:t>
                      </a:r>
                      <a:r>
                        <a:rPr lang="it-I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i-MATT 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27.710.521,78 €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752526"/>
                  </a:ext>
                </a:extLst>
              </a:tr>
              <a:tr h="922094">
                <a:tc>
                  <a:txBody>
                    <a:bodyPr/>
                    <a:lstStyle/>
                    <a:p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EI: </a:t>
                      </a:r>
                      <a:r>
                        <a:rPr lang="it-I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ECOSISTER </a:t>
                      </a:r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2.442.789,57 €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Spoke 1 (leader), Spoke 2, Spoke3, Spoke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504374"/>
                  </a:ext>
                </a:extLst>
              </a:tr>
              <a:tr h="534229">
                <a:tc>
                  <a:txBody>
                    <a:bodyPr/>
                    <a:lstStyle/>
                    <a:p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PNC: </a:t>
                      </a:r>
                      <a:r>
                        <a:rPr lang="it-IT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DESIGN-IT</a:t>
                      </a:r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757.131,24 €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262755"/>
                  </a:ext>
                </a:extLst>
              </a:tr>
            </a:tbl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50A1A727-3B7C-B323-8AAF-5782C389A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038" y="1608301"/>
            <a:ext cx="2963682" cy="71984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80EFDBC-8BD8-A813-CC58-04FDD6DA7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697" y="2601185"/>
            <a:ext cx="3033023" cy="82303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08491FB5-BB96-47FB-D5CA-989B1A5E0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697" y="3709944"/>
            <a:ext cx="2806836" cy="746712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6EA9988C-5980-6CCB-B295-51CF60560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4488" y="5714378"/>
            <a:ext cx="5006774" cy="88399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C343E3B6-E74A-70E9-4727-D5F2414505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9954" y="5549856"/>
            <a:ext cx="1976281" cy="120505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D3ED1F24-8F92-E8AB-6501-D3326DD498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1033" y="4567776"/>
            <a:ext cx="2568163" cy="1044030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EB01C033-567D-7E22-191F-7B6E486887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846" y="5581505"/>
            <a:ext cx="2972058" cy="1127858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086FF4D9-BCAC-3E61-DBDD-3CA762A1684F}"/>
              </a:ext>
            </a:extLst>
          </p:cNvPr>
          <p:cNvSpPr/>
          <p:nvPr/>
        </p:nvSpPr>
        <p:spPr>
          <a:xfrm>
            <a:off x="7060738" y="325857"/>
            <a:ext cx="5011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CRIOSS</a:t>
            </a:r>
            <a:b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Area della Ricerca del CNR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Bologna, 3 aprile 2025</a:t>
            </a:r>
            <a:endParaRPr lang="it-IT" altLang="it-IT" sz="1400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4A371-F3B4-08AE-7105-3A3C1B57B5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1546" y="4876597"/>
            <a:ext cx="1427197" cy="473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ED9DF-5BB4-073F-44A3-A86F4371EB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902" y="4803392"/>
            <a:ext cx="1345763" cy="590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F2CBE2-F008-5D19-7B2F-A195CB9C8F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0640" y="4773501"/>
            <a:ext cx="990098" cy="628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9C73DD-B6DE-D166-D285-7048247F1B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2635" y="4857182"/>
            <a:ext cx="907337" cy="500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99DD52-3996-8EAE-E7E8-FD999B1B23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02931" y="4852804"/>
            <a:ext cx="1687892" cy="5050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E0AE1F-51AE-3E12-00B7-076E919AFDD0}"/>
              </a:ext>
            </a:extLst>
          </p:cNvPr>
          <p:cNvSpPr/>
          <p:nvPr/>
        </p:nvSpPr>
        <p:spPr>
          <a:xfrm>
            <a:off x="365244" y="4708953"/>
            <a:ext cx="8292617" cy="765597"/>
          </a:xfrm>
          <a:prstGeom prst="rect">
            <a:avLst/>
          </a:prstGeom>
          <a:noFill/>
          <a:ln>
            <a:solidFill>
              <a:srgbClr val="002C5C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18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0F6349-6066-B3C5-3EBD-3F8B76BE2128}"/>
              </a:ext>
            </a:extLst>
          </p:cNvPr>
          <p:cNvSpPr txBox="1"/>
          <p:nvPr/>
        </p:nvSpPr>
        <p:spPr>
          <a:xfrm>
            <a:off x="223017" y="1266649"/>
            <a:ext cx="833067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Opportunità storica PNRR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 chiamate a sostenibilità di lungo termine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Superamento della frammentazione, scarsa consapevolezza, difficoltà di trasferimento tecnologico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Saturazione dei mercati legati a modelli convenzionali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Disruption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nella generazione e gestione della conoscenza, spinta dalla AI (</a:t>
            </a:r>
            <a:r>
              <a:rPr lang="it-IT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opportunità e minaccia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Gestione avanzata della conoscenza aggregatore</a:t>
            </a:r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facto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Indispensabile sinergia, coordinamento, integrazione ed evoluzione delle IR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efficiente, resiliente e attrattivo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Ampliare il bacino di utenti (accademia, industria, PMI)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aggregato con AI per ottimizzare risorse e creare collaborazioni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Sviluppare Ecosistemi della Conoscenza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A3BBC49-F6FC-765F-E6FC-6BD1AB20CAC4}"/>
              </a:ext>
            </a:extLst>
          </p:cNvPr>
          <p:cNvSpPr/>
          <p:nvPr/>
        </p:nvSpPr>
        <p:spPr>
          <a:xfrm>
            <a:off x="0" y="258902"/>
            <a:ext cx="12192000" cy="939567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8CD037F0-51A7-21A6-DCF4-44B6D17B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1571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Missione</a:t>
            </a:r>
          </a:p>
        </p:txBody>
      </p:sp>
      <p:pic>
        <p:nvPicPr>
          <p:cNvPr id="6" name="Immagine 5" descr="Immagine che contiene luce&#10;&#10;Il contenuto generato dall'IA potrebbe non essere corretto.">
            <a:extLst>
              <a:ext uri="{FF2B5EF4-FFF2-40B4-BE49-F238E27FC236}">
                <a16:creationId xmlns:a16="http://schemas.microsoft.com/office/drawing/2014/main" id="{D8A93278-2FF4-38F5-279C-46F41F020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473" y="1487134"/>
            <a:ext cx="3691167" cy="477477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2AA153D-BD2B-498B-E142-4354750AB734}"/>
              </a:ext>
            </a:extLst>
          </p:cNvPr>
          <p:cNvSpPr/>
          <p:nvPr/>
        </p:nvSpPr>
        <p:spPr>
          <a:xfrm>
            <a:off x="7060738" y="325857"/>
            <a:ext cx="5011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CRIOSS</a:t>
            </a:r>
            <a:b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Area della Ricerca del CNR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Bologna, 3 aprile 2025</a:t>
            </a:r>
            <a:endParaRPr lang="it-IT" altLang="it-IT" sz="1400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3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A3BBC49-F6FC-765F-E6FC-6BD1AB20CAC4}"/>
              </a:ext>
            </a:extLst>
          </p:cNvPr>
          <p:cNvSpPr/>
          <p:nvPr/>
        </p:nvSpPr>
        <p:spPr>
          <a:xfrm>
            <a:off x="0" y="258902"/>
            <a:ext cx="12192000" cy="939567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8CD037F0-51A7-21A6-DCF4-44B6D17B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93627"/>
            <a:ext cx="10515600" cy="842238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Vision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35263A9-422A-4C58-2C34-33EF5D9BA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435900"/>
              </p:ext>
            </p:extLst>
          </p:nvPr>
        </p:nvGraphicFramePr>
        <p:xfrm>
          <a:off x="343192" y="1292235"/>
          <a:ext cx="11505616" cy="5486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740">
                  <a:extLst>
                    <a:ext uri="{9D8B030D-6E8A-4147-A177-3AD203B41FA5}">
                      <a16:colId xmlns:a16="http://schemas.microsoft.com/office/drawing/2014/main" val="1105964063"/>
                    </a:ext>
                  </a:extLst>
                </a:gridCol>
                <a:gridCol w="8965876">
                  <a:extLst>
                    <a:ext uri="{9D8B030D-6E8A-4147-A177-3AD203B41FA5}">
                      <a16:colId xmlns:a16="http://schemas.microsoft.com/office/drawing/2014/main" val="3906049901"/>
                    </a:ext>
                  </a:extLst>
                </a:gridCol>
              </a:tblGrid>
              <a:tr h="1134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Sostenibilità duratura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000" b="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Modelli innovativi di relazione con le comunità, riduzione delle barriere esistenti per il reperimento ed il trasferimento della conoscenza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000" b="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Diversificazione delle fonti di finanziamento e sinergie con l'ecosistema dell'innovazione.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26159"/>
                  </a:ext>
                </a:extLst>
              </a:tr>
              <a:tr h="1134965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it-IT" sz="28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Accesso inclusivo</a:t>
                      </a:r>
                      <a:endParaRPr lang="it-IT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Attenzione a comunità sotto servite e a progetti ad alto TRL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Abbattere le barriere tramite l'AI per un matching efficace e interazioni semplificate. </a:t>
                      </a:r>
                      <a:endParaRPr lang="it-IT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0204"/>
                  </a:ext>
                </a:extLst>
              </a:tr>
              <a:tr h="873049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it-IT" sz="28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Efficienza ottimizzata</a:t>
                      </a:r>
                      <a:endParaRPr lang="it-IT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Migliorare l'efficienza nell'uso delle risorse, snellire i processi operativi e ridurre i costi tramite la gestione intelligente dei dati e l'automazione. </a:t>
                      </a:r>
                      <a:endParaRPr lang="it-IT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731148"/>
                  </a:ext>
                </a:extLst>
              </a:tr>
              <a:tr h="1134965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it-IT" sz="28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Base utenti diversificata</a:t>
                      </a:r>
                      <a:endParaRPr lang="it-IT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Attrarre un ventaglio più ampio di utilizzatori, incluse PMI e aziende impegnate nello sviluppo di tecnologie avanzate, rendendo le IR più visibili, accessibili e comunicando il valore aggiunto che possono offrire. </a:t>
                      </a:r>
                      <a:endParaRPr lang="it-IT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445727"/>
                  </a:ext>
                </a:extLst>
              </a:tr>
              <a:tr h="1134965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it-IT" sz="28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Impatto amplificato</a:t>
                      </a:r>
                      <a:endParaRPr lang="it-IT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5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2000" kern="100" dirty="0"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Incrementare l'impatto scientifico (pubblicazioni, brevetti), tecnologico (innovazione, nuovi prodotti), economico (crescita, competitività) e sociale delle IR, facilitando il trasferimento tecnologico e la diffusione della conoscenza.</a:t>
                      </a:r>
                      <a:endParaRPr lang="it-IT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734600"/>
                  </a:ext>
                </a:extLst>
              </a:tr>
            </a:tbl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D6C1390B-40C7-7268-8D5A-5415FAFAE600}"/>
              </a:ext>
            </a:extLst>
          </p:cNvPr>
          <p:cNvSpPr/>
          <p:nvPr/>
        </p:nvSpPr>
        <p:spPr>
          <a:xfrm>
            <a:off x="7060738" y="325857"/>
            <a:ext cx="5011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CRIOSS</a:t>
            </a:r>
            <a:b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Area della Ricerca del CNR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Bologna, 3 aprile 2025</a:t>
            </a:r>
            <a:endParaRPr lang="it-IT" altLang="it-IT" sz="1400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7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FBE9A02-6983-E940-DEE1-D0E542BE5989}"/>
              </a:ext>
            </a:extLst>
          </p:cNvPr>
          <p:cNvSpPr/>
          <p:nvPr/>
        </p:nvSpPr>
        <p:spPr>
          <a:xfrm>
            <a:off x="0" y="258902"/>
            <a:ext cx="12192000" cy="939567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3048CA2-3E41-3106-EB02-85F61883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1571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SWOT </a:t>
            </a:r>
            <a:r>
              <a:rPr lang="it-IT" sz="3200" b="1" dirty="0" err="1">
                <a:solidFill>
                  <a:schemeClr val="bg1"/>
                </a:solidFill>
              </a:rPr>
              <a:t>analysis</a:t>
            </a:r>
            <a:endParaRPr lang="it-IT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A732A22-BB77-E6ED-234A-D369BB442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38607"/>
              </p:ext>
            </p:extLst>
          </p:nvPr>
        </p:nvGraphicFramePr>
        <p:xfrm>
          <a:off x="282962" y="1295800"/>
          <a:ext cx="11177518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242">
                  <a:extLst>
                    <a:ext uri="{9D8B030D-6E8A-4147-A177-3AD203B41FA5}">
                      <a16:colId xmlns:a16="http://schemas.microsoft.com/office/drawing/2014/main" val="1681818048"/>
                    </a:ext>
                  </a:extLst>
                </a:gridCol>
                <a:gridCol w="5315782">
                  <a:extLst>
                    <a:ext uri="{9D8B030D-6E8A-4147-A177-3AD203B41FA5}">
                      <a16:colId xmlns:a16="http://schemas.microsoft.com/office/drawing/2014/main" val="384473426"/>
                    </a:ext>
                  </a:extLst>
                </a:gridCol>
                <a:gridCol w="5232494">
                  <a:extLst>
                    <a:ext uri="{9D8B030D-6E8A-4147-A177-3AD203B41FA5}">
                      <a16:colId xmlns:a16="http://schemas.microsoft.com/office/drawing/2014/main" val="2269872435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it-IT" sz="3600" dirty="0">
                          <a:solidFill>
                            <a:srgbClr val="002C5C"/>
                          </a:solidFill>
                        </a:rPr>
                        <a:t>SWOT ANALYSIS</a:t>
                      </a: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Positive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Negative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1803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/>
                      <a:r>
                        <a:rPr lang="it-IT" sz="2400" b="1" dirty="0"/>
                        <a:t>PUNTI DI FORZA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Ricchezza risorse PNRR e dotazione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Utilizzo avanzato AI, knowledge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Dati FAIR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Possibilità di ottimizzare l'uso delle risorse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Visibilità, facilità di raggiungere comunità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Facilità di collaborazioni sinergiche/intersettoriali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/>
                      <a:r>
                        <a:rPr lang="it-IT" sz="2400" b="1" dirty="0"/>
                        <a:t>PUNTI DI DEBOLEZZA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b="0" dirty="0"/>
                        <a:t>Complessità, eterogeneità, integrazione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b="0" dirty="0"/>
                        <a:t>Governance aggregato eterogeneo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b="0" dirty="0"/>
                        <a:t>Resistenza al cambiamento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b="0" dirty="0"/>
                        <a:t>Ridotta consapevolezza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b="0" dirty="0"/>
                        <a:t>Investimenti iniziali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b="0" dirty="0"/>
                        <a:t>Nuove competenze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b="0" dirty="0"/>
                        <a:t>Dipendenza PNRR</a:t>
                      </a:r>
                      <a:endParaRPr lang="it-IT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6822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/>
                      <a:r>
                        <a:rPr lang="it-IT" sz="2400" b="1" dirty="0"/>
                        <a:t>OPPORTUNITÀ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Contesto internazionale, Open </a:t>
                      </a:r>
                      <a:r>
                        <a:rPr lang="it-IT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innovation</a:t>
                      </a:r>
                      <a:endParaRPr lang="it-IT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Nuove comunità vitali poco servire dalle 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Avanzamenti AI, concorrenza generà tool a buon mercato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 spot - collaborazioni internazionali</a:t>
                      </a:r>
                      <a:endParaRPr lang="it-IT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6700"/>
                      <a:r>
                        <a:rPr lang="it-IT" sz="2400" b="1" dirty="0">
                          <a:solidFill>
                            <a:schemeClr val="bg1"/>
                          </a:solidFill>
                        </a:rPr>
                        <a:t>MINACCE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Competizione risorse per IR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Incertezza economica globale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Disruption tecnologica nel campo della AI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Sicurezza dei dati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144878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B375F5F1-9778-50CC-BE89-B7D8DF557E08}"/>
              </a:ext>
            </a:extLst>
          </p:cNvPr>
          <p:cNvSpPr/>
          <p:nvPr/>
        </p:nvSpPr>
        <p:spPr>
          <a:xfrm>
            <a:off x="7060738" y="325857"/>
            <a:ext cx="5011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CRIOSS</a:t>
            </a:r>
            <a:b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Area della Ricerca del CNR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Bologna, 3 aprile 2025</a:t>
            </a:r>
            <a:endParaRPr lang="it-IT" altLang="it-IT" sz="1400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0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73098-7769-DBBB-949E-766129F5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1B737F76-5586-2065-7F82-7BBAEE860685}"/>
              </a:ext>
            </a:extLst>
          </p:cNvPr>
          <p:cNvSpPr/>
          <p:nvPr/>
        </p:nvSpPr>
        <p:spPr>
          <a:xfrm>
            <a:off x="0" y="314098"/>
            <a:ext cx="12192000" cy="939567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BD9667-BAF8-ED1B-0397-29C0C3997179}"/>
              </a:ext>
            </a:extLst>
          </p:cNvPr>
          <p:cNvSpPr txBox="1"/>
          <p:nvPr/>
        </p:nvSpPr>
        <p:spPr>
          <a:xfrm>
            <a:off x="585980" y="502515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Market </a:t>
            </a:r>
            <a:r>
              <a:rPr lang="it-IT" sz="3200" b="1" dirty="0" err="1">
                <a:solidFill>
                  <a:schemeClr val="bg1"/>
                </a:solidFill>
              </a:rPr>
              <a:t>overview</a:t>
            </a:r>
            <a:endParaRPr lang="it-IT" sz="3200" dirty="0"/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9A20572B-6DDB-91AE-7F8A-A8084CADD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53742"/>
              </p:ext>
            </p:extLst>
          </p:nvPr>
        </p:nvGraphicFramePr>
        <p:xfrm>
          <a:off x="614580" y="1361059"/>
          <a:ext cx="10708191" cy="537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8191">
                  <a:extLst>
                    <a:ext uri="{9D8B030D-6E8A-4147-A177-3AD203B41FA5}">
                      <a16:colId xmlns:a16="http://schemas.microsoft.com/office/drawing/2014/main" val="1105964063"/>
                    </a:ext>
                  </a:extLst>
                </a:gridCol>
              </a:tblGrid>
              <a:tr h="474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3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Market </a:t>
                      </a:r>
                      <a:r>
                        <a:rPr lang="it-IT" sz="2300" b="1" kern="1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Segments</a:t>
                      </a:r>
                      <a:endParaRPr lang="it-IT" sz="23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26159"/>
                  </a:ext>
                </a:extLst>
              </a:tr>
              <a:tr h="1375509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it-IT" sz="2300" b="1" dirty="0"/>
                        <a:t>Settore Privato:</a:t>
                      </a:r>
                      <a:r>
                        <a:rPr lang="it-IT" sz="2300" dirty="0"/>
                        <a:t> </a:t>
                      </a:r>
                    </a:p>
                    <a:p>
                      <a:pPr marL="342900" indent="-342900">
                        <a:lnSpc>
                          <a:spcPts val="2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300" dirty="0"/>
                        <a:t>Obiettivo: Esternalizzazione di R&amp;D per accelerare l'innovazione.</a:t>
                      </a:r>
                    </a:p>
                    <a:p>
                      <a:pPr marL="342900" indent="-342900">
                        <a:lnSpc>
                          <a:spcPts val="2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300" dirty="0"/>
                        <a:t>Necessità: Soluzioni cost-</a:t>
                      </a:r>
                      <a:r>
                        <a:rPr lang="it-IT" sz="2300" dirty="0" err="1"/>
                        <a:t>effective</a:t>
                      </a:r>
                      <a:r>
                        <a:rPr lang="it-IT" sz="2300" dirty="0"/>
                        <a:t>, collaborazioni strategiche, supporto per sviluppo ad alto TRL.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0204"/>
                  </a:ext>
                </a:extLst>
              </a:tr>
              <a:tr h="1693246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it-IT" sz="2300" b="1" dirty="0"/>
                        <a:t>Settore Accademico:</a:t>
                      </a:r>
                      <a:r>
                        <a:rPr lang="it-IT" sz="2300" dirty="0"/>
                        <a:t> </a:t>
                      </a:r>
                    </a:p>
                    <a:p>
                      <a:pPr marL="342900" indent="-342900">
                        <a:lnSpc>
                          <a:spcPts val="2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300" dirty="0"/>
                        <a:t>Obiettivo: Ampliare l'accesso a strumentazioni e competenze di frontiera.</a:t>
                      </a:r>
                    </a:p>
                    <a:p>
                      <a:pPr marL="342900" indent="-342900">
                        <a:lnSpc>
                          <a:spcPts val="2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300" dirty="0"/>
                        <a:t>Necessità: Facilitare la ricerca di base e applicata, promuovere collaborazioni interdisciplinari, supportare il trasferimento tecnologico.</a:t>
                      </a:r>
                    </a:p>
                    <a:p>
                      <a:pPr marL="342900" indent="-342900">
                        <a:lnSpc>
                          <a:spcPts val="2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300" dirty="0"/>
                        <a:t>Inclusione: Raggiungere ricercatori che non utilizzano le IR.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731148"/>
                  </a:ext>
                </a:extLst>
              </a:tr>
              <a:tr h="1693246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it-IT" sz="2300" b="1" dirty="0"/>
                        <a:t>Aggregazione di IR: Opportunità condivise:</a:t>
                      </a:r>
                      <a:r>
                        <a:rPr lang="it-IT" sz="2300" dirty="0"/>
                        <a:t> </a:t>
                      </a:r>
                    </a:p>
                    <a:p>
                      <a:pPr marL="342900" indent="-342900">
                        <a:lnSpc>
                          <a:spcPts val="2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300" dirty="0"/>
                        <a:t>Mercato in crescita grazie a open </a:t>
                      </a:r>
                      <a:r>
                        <a:rPr lang="it-IT" sz="2300" dirty="0" err="1"/>
                        <a:t>innovation</a:t>
                      </a:r>
                      <a:r>
                        <a:rPr lang="it-IT" sz="2300" dirty="0"/>
                        <a:t> e finanziamenti pubblico-privato.</a:t>
                      </a:r>
                    </a:p>
                    <a:p>
                      <a:pPr marL="342900" indent="-342900">
                        <a:lnSpc>
                          <a:spcPts val="2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300" dirty="0"/>
                        <a:t>Ottimizzazione delle risorse e potenziamento del trasferimento tecnologico.</a:t>
                      </a:r>
                    </a:p>
                    <a:p>
                      <a:pPr marL="342900" indent="-342900">
                        <a:lnSpc>
                          <a:spcPts val="26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300" dirty="0"/>
                        <a:t>Offerta integrata, e potenziata dall'AI, che offre gestione agile della conoscenza e matching efficiente.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445727"/>
                  </a:ext>
                </a:extLst>
              </a:tr>
            </a:tbl>
          </a:graphicData>
        </a:graphic>
      </p:graphicFrame>
      <p:sp>
        <p:nvSpPr>
          <p:cNvPr id="14" name="Rettangolo 13">
            <a:extLst>
              <a:ext uri="{FF2B5EF4-FFF2-40B4-BE49-F238E27FC236}">
                <a16:creationId xmlns:a16="http://schemas.microsoft.com/office/drawing/2014/main" id="{7EECC930-9345-031C-290C-CA4DCAE0D479}"/>
              </a:ext>
            </a:extLst>
          </p:cNvPr>
          <p:cNvSpPr/>
          <p:nvPr/>
        </p:nvSpPr>
        <p:spPr>
          <a:xfrm>
            <a:off x="7060738" y="325857"/>
            <a:ext cx="5011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CRIOSS</a:t>
            </a:r>
            <a:b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Area della Ricerca del CNR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Bologna, 3 aprile 2025</a:t>
            </a:r>
            <a:endParaRPr lang="it-IT" altLang="it-IT" sz="1400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9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73098-7769-DBBB-949E-766129F5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1B737F76-5586-2065-7F82-7BBAEE860685}"/>
              </a:ext>
            </a:extLst>
          </p:cNvPr>
          <p:cNvSpPr/>
          <p:nvPr/>
        </p:nvSpPr>
        <p:spPr>
          <a:xfrm>
            <a:off x="0" y="314098"/>
            <a:ext cx="12192000" cy="939567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BD9667-BAF8-ED1B-0397-29C0C3997179}"/>
              </a:ext>
            </a:extLst>
          </p:cNvPr>
          <p:cNvSpPr txBox="1"/>
          <p:nvPr/>
        </p:nvSpPr>
        <p:spPr>
          <a:xfrm>
            <a:off x="585980" y="502515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Stakeholders</a:t>
            </a:r>
            <a:endParaRPr lang="it-IT" sz="3200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368E9EE-AA05-9B11-5EE5-C7178EC2A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7208"/>
              </p:ext>
            </p:extLst>
          </p:nvPr>
        </p:nvGraphicFramePr>
        <p:xfrm>
          <a:off x="300942" y="1409850"/>
          <a:ext cx="5463251" cy="516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3251">
                  <a:extLst>
                    <a:ext uri="{9D8B030D-6E8A-4147-A177-3AD203B41FA5}">
                      <a16:colId xmlns:a16="http://schemas.microsoft.com/office/drawing/2014/main" val="1105964063"/>
                    </a:ext>
                  </a:extLst>
                </a:gridCol>
              </a:tblGrid>
              <a:tr h="417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Stakeholder Tematici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26159"/>
                  </a:ext>
                </a:extLst>
              </a:tr>
              <a:tr h="1134965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it-IT" sz="2000" b="1" dirty="0"/>
                        <a:t>Obiettivo:</a:t>
                      </a:r>
                      <a:r>
                        <a:rPr lang="it-IT" sz="2000" dirty="0"/>
                        <a:t> </a:t>
                      </a:r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Sviluppo di un modello innovativo di accesso alle infrastrutture.</a:t>
                      </a:r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Focus su scienza dei materiali per transizione energetica e economia circolare.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0204"/>
                  </a:ext>
                </a:extLst>
              </a:tr>
              <a:tr h="873049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it-IT" sz="2000" b="1" dirty="0"/>
                        <a:t>Stakeholder Pubblici:</a:t>
                      </a:r>
                      <a:r>
                        <a:rPr lang="it-IT" sz="2000" dirty="0"/>
                        <a:t> </a:t>
                      </a:r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Università degli Studi di Padova</a:t>
                      </a:r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ENEA</a:t>
                      </a:r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INFN</a:t>
                      </a:r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IIT</a:t>
                      </a:r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Fondazione Bruno Kessler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731148"/>
                  </a:ext>
                </a:extLst>
              </a:tr>
              <a:tr h="1134965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it-IT" sz="2000" b="1" dirty="0"/>
                        <a:t>Stakeholder Privati/Pubblici:</a:t>
                      </a:r>
                      <a:r>
                        <a:rPr lang="it-IT" sz="2000" dirty="0"/>
                        <a:t> </a:t>
                      </a:r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RSE S.p.A. (Ricerca sul Sistema Energetico)</a:t>
                      </a:r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RINA</a:t>
                      </a:r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Enel Green Power</a:t>
                      </a:r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GSE S.p.A.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4457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C324B9A-88DC-3431-89C2-7FECED88B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47706"/>
              </p:ext>
            </p:extLst>
          </p:nvPr>
        </p:nvGraphicFramePr>
        <p:xfrm>
          <a:off x="6308203" y="1409850"/>
          <a:ext cx="5463251" cy="5158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3251">
                  <a:extLst>
                    <a:ext uri="{9D8B030D-6E8A-4147-A177-3AD203B41FA5}">
                      <a16:colId xmlns:a16="http://schemas.microsoft.com/office/drawing/2014/main" val="1105964063"/>
                    </a:ext>
                  </a:extLst>
                </a:gridCol>
              </a:tblGrid>
              <a:tr h="417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Infrastrutture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26159"/>
                  </a:ext>
                </a:extLst>
              </a:tr>
              <a:tr h="1134965">
                <a:tc>
                  <a:txBody>
                    <a:bodyPr/>
                    <a:lstStyle/>
                    <a:p>
                      <a:pPr lvl="0"/>
                      <a:r>
                        <a:rPr lang="it-IT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Infrastrutture PNRR: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NFFA-DI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ECSSELLENT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IPHOQS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ITEC legati a  </a:t>
                      </a:r>
                      <a:r>
                        <a:rPr lang="it-IT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iENTRANCE@ENL</a:t>
                      </a:r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800100" lvl="3" indent="-342900" algn="l" defTabSz="914400" rtl="0" eaLnBrk="1" latinLnBrk="0" hangingPunct="1">
                        <a:lnSpc>
                          <a:spcPts val="2200"/>
                        </a:lnSpc>
                        <a:buFont typeface="Courier New" panose="02070309020205020404" pitchFamily="49" charset="0"/>
                        <a:buChar char="o"/>
                      </a:pPr>
                      <a:r>
                        <a:rPr lang="en-GB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CoSyET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Components and Systems for Energy Transition (IIT/Polito)</a:t>
                      </a:r>
                      <a:endParaRPr lang="it-I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0204"/>
                  </a:ext>
                </a:extLst>
              </a:tr>
              <a:tr h="873049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it-IT" sz="2000" b="1"/>
                        <a:t>Altre Infrastrutture:</a:t>
                      </a:r>
                      <a:r>
                        <a:rPr lang="it-IT" sz="2000"/>
                        <a:t> </a:t>
                      </a:r>
                      <a:endParaRPr lang="it-IT" sz="2000" dirty="0"/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 err="1"/>
                        <a:t>It-fab</a:t>
                      </a:r>
                      <a:endParaRPr lang="it-IT" sz="2000" dirty="0"/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EuroNanoLab</a:t>
                      </a:r>
                      <a:endParaRPr lang="it-I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e-DREAM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731148"/>
                  </a:ext>
                </a:extLst>
              </a:tr>
              <a:tr h="1134965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it-IT" sz="2000" b="1" dirty="0"/>
                        <a:t>Infrastrutture AI:</a:t>
                      </a:r>
                      <a:r>
                        <a:rPr lang="it-IT" sz="2000" dirty="0"/>
                        <a:t> </a:t>
                      </a:r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IT4LIA AI </a:t>
                      </a:r>
                      <a:r>
                        <a:rPr lang="it-IT" sz="2000" dirty="0" err="1"/>
                        <a:t>Factory</a:t>
                      </a:r>
                      <a:r>
                        <a:rPr lang="it-IT" sz="2000" dirty="0"/>
                        <a:t> (MUR)</a:t>
                      </a:r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/>
                        <a:t>DAMA – Tecnopolo Data Manifattura Emilia-Romagna</a:t>
                      </a:r>
                    </a:p>
                    <a:p>
                      <a:pPr marL="342900" indent="-34290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endParaRPr lang="it-IT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445727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76C4F31D-5E29-D0B1-FF82-DFE1F168452A}"/>
              </a:ext>
            </a:extLst>
          </p:cNvPr>
          <p:cNvSpPr/>
          <p:nvPr/>
        </p:nvSpPr>
        <p:spPr>
          <a:xfrm>
            <a:off x="7060738" y="325857"/>
            <a:ext cx="5011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CRIOSS</a:t>
            </a:r>
            <a:b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Area della Ricerca del CNR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Bologna, 3 aprile 2025</a:t>
            </a:r>
            <a:endParaRPr lang="it-IT" altLang="it-IT" sz="1400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6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0C2A3-D32C-B19C-036F-72047224E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0CA67D5-DF9B-0DD4-EEE1-36F2BD79FBE4}"/>
              </a:ext>
            </a:extLst>
          </p:cNvPr>
          <p:cNvSpPr/>
          <p:nvPr/>
        </p:nvSpPr>
        <p:spPr>
          <a:xfrm>
            <a:off x="0" y="314098"/>
            <a:ext cx="12192000" cy="939567"/>
          </a:xfrm>
          <a:prstGeom prst="rect">
            <a:avLst/>
          </a:prstGeom>
          <a:solidFill>
            <a:srgbClr val="00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B38E46A-E03E-0DE4-E892-F6D5D29E7B06}"/>
              </a:ext>
            </a:extLst>
          </p:cNvPr>
          <p:cNvSpPr txBox="1"/>
          <p:nvPr/>
        </p:nvSpPr>
        <p:spPr>
          <a:xfrm>
            <a:off x="585980" y="502515"/>
            <a:ext cx="6093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Costs &amp; Revenues</a:t>
            </a:r>
            <a:endParaRPr lang="it-IT" sz="3200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04BF18F-9854-853F-4216-99991FB82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142116"/>
              </p:ext>
            </p:extLst>
          </p:nvPr>
        </p:nvGraphicFramePr>
        <p:xfrm>
          <a:off x="355930" y="1823936"/>
          <a:ext cx="4636818" cy="216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409">
                  <a:extLst>
                    <a:ext uri="{9D8B030D-6E8A-4147-A177-3AD203B41FA5}">
                      <a16:colId xmlns:a16="http://schemas.microsoft.com/office/drawing/2014/main" val="1105964063"/>
                    </a:ext>
                  </a:extLst>
                </a:gridCol>
                <a:gridCol w="2318409">
                  <a:extLst>
                    <a:ext uri="{9D8B030D-6E8A-4147-A177-3AD203B41FA5}">
                      <a16:colId xmlns:a16="http://schemas.microsoft.com/office/drawing/2014/main" val="3786534878"/>
                    </a:ext>
                  </a:extLst>
                </a:gridCol>
              </a:tblGrid>
              <a:tr h="47349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COSTS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226159"/>
                  </a:ext>
                </a:extLst>
              </a:tr>
              <a:tr h="2671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it-IT" sz="1600" dirty="0"/>
                        <a:t>Running costs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</a:pPr>
                      <a:r>
                        <a:rPr lang="it-IT" sz="1600" dirty="0"/>
                        <a:t>1.8 M€ / </a:t>
                      </a:r>
                      <a:r>
                        <a:rPr lang="it-IT" sz="1600" dirty="0" err="1"/>
                        <a:t>year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0204"/>
                  </a:ext>
                </a:extLst>
              </a:tr>
              <a:tr h="2671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it-IT" sz="1600" dirty="0" err="1"/>
                        <a:t>Maintenance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1.8 M€ / </a:t>
                      </a:r>
                      <a:r>
                        <a:rPr lang="it-IT" sz="1600" dirty="0" err="1"/>
                        <a:t>year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731148"/>
                  </a:ext>
                </a:extLst>
              </a:tr>
              <a:tr h="2671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it-IT" sz="1600" dirty="0"/>
                        <a:t>Investments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2.0 M€ /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445727"/>
                  </a:ext>
                </a:extLst>
              </a:tr>
              <a:tr h="2671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it-IT" sz="1600" dirty="0"/>
                        <a:t>Staff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1.3 M€ /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33639"/>
                  </a:ext>
                </a:extLst>
              </a:tr>
              <a:tr h="2671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it-IT" sz="1600" dirty="0" err="1"/>
                        <a:t>Personnel</a:t>
                      </a:r>
                      <a:endParaRPr lang="it-IT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1.8 M€ / 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058064"/>
                  </a:ext>
                </a:extLst>
              </a:tr>
              <a:tr h="2671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it-IT" sz="1600" b="1" dirty="0"/>
                        <a:t>Total costs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8.7 M€/year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121662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09D415AD-33A0-130B-779D-A97CD815F446}"/>
              </a:ext>
            </a:extLst>
          </p:cNvPr>
          <p:cNvSpPr/>
          <p:nvPr/>
        </p:nvSpPr>
        <p:spPr>
          <a:xfrm>
            <a:off x="7060738" y="325857"/>
            <a:ext cx="5011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CRIOSS</a:t>
            </a:r>
            <a:b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</a:b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Area della Ricerca del CNR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Source Sans Pro" panose="020B0503030403020204" pitchFamily="34" charset="0"/>
                <a:ea typeface="Roboto" pitchFamily="2" charset="0"/>
                <a:cs typeface="Tahoma" panose="020B0604030504040204" pitchFamily="34" charset="0"/>
              </a:rPr>
              <a:t>Bologna, 3 aprile 2025</a:t>
            </a:r>
            <a:endParaRPr lang="it-IT" altLang="it-IT" sz="1400" dirty="0">
              <a:solidFill>
                <a:schemeClr val="bg1"/>
              </a:solidFill>
              <a:latin typeface="Source Sans Pro" panose="020B0503030403020204" pitchFamily="34" charset="0"/>
              <a:ea typeface="Roboto" pitchFamily="2" charset="0"/>
              <a:cs typeface="Tahoma" panose="020B0604030504040204" pitchFamily="34" charset="0"/>
            </a:endParaRPr>
          </a:p>
        </p:txBody>
      </p:sp>
      <p:pic>
        <p:nvPicPr>
          <p:cNvPr id="3" name="Immagine 18">
            <a:extLst>
              <a:ext uri="{FF2B5EF4-FFF2-40B4-BE49-F238E27FC236}">
                <a16:creationId xmlns:a16="http://schemas.microsoft.com/office/drawing/2014/main" id="{510CEE43-AF94-71D1-0673-C305E5F08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80460" y="1908085"/>
            <a:ext cx="1223010" cy="33836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B5C2FE-316B-F62C-B4DC-C7DFC548B4E8}"/>
              </a:ext>
            </a:extLst>
          </p:cNvPr>
          <p:cNvSpPr txBox="1"/>
          <p:nvPr/>
        </p:nvSpPr>
        <p:spPr>
          <a:xfrm>
            <a:off x="355930" y="1321631"/>
            <a:ext cx="1148014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 preliminare di impatto su una struttura tipo di costi e ricavi per una IR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4C5620F1-1E33-8F71-9C2C-930849364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37433"/>
              </p:ext>
            </p:extLst>
          </p:nvPr>
        </p:nvGraphicFramePr>
        <p:xfrm>
          <a:off x="355930" y="4060602"/>
          <a:ext cx="4636818" cy="254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080">
                  <a:extLst>
                    <a:ext uri="{9D8B030D-6E8A-4147-A177-3AD203B41FA5}">
                      <a16:colId xmlns:a16="http://schemas.microsoft.com/office/drawing/2014/main" val="1105964063"/>
                    </a:ext>
                  </a:extLst>
                </a:gridCol>
                <a:gridCol w="1720738">
                  <a:extLst>
                    <a:ext uri="{9D8B030D-6E8A-4147-A177-3AD203B41FA5}">
                      <a16:colId xmlns:a16="http://schemas.microsoft.com/office/drawing/2014/main" val="3786534878"/>
                    </a:ext>
                  </a:extLst>
                </a:gridCol>
              </a:tblGrid>
              <a:tr h="4771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REVENUES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226159"/>
                  </a:ext>
                </a:extLst>
              </a:tr>
              <a:tr h="298402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Cash Contribution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0204"/>
                  </a:ext>
                </a:extLst>
              </a:tr>
              <a:tr h="229540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Non-free Commercial Services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731148"/>
                  </a:ext>
                </a:extLst>
              </a:tr>
              <a:tr h="298402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Training Services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445727"/>
                  </a:ext>
                </a:extLst>
              </a:tr>
              <a:tr h="298402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Know - how Valorisation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33639"/>
                  </a:ext>
                </a:extLst>
              </a:tr>
              <a:tr h="298402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Royalties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058064"/>
                  </a:ext>
                </a:extLst>
              </a:tr>
              <a:tr h="298402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Competitive Projects</a:t>
                      </a:r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121662"/>
                  </a:ext>
                </a:extLst>
              </a:tr>
              <a:tr h="298402">
                <a:tc>
                  <a:txBody>
                    <a:bodyPr/>
                    <a:lstStyle/>
                    <a:p>
                      <a:pPr marL="0" algn="l" defTabSz="914400">
                        <a:lnSpc>
                          <a:spcPts val="1400"/>
                        </a:lnSpc>
                        <a:defRPr/>
                      </a:pPr>
                      <a:r>
                        <a:rPr lang="it-IT" b="1" dirty="0"/>
                        <a:t>Total Revenues</a:t>
                      </a:r>
                      <a:endParaRPr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</a:rPr>
                        <a:t>100 %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569206"/>
                  </a:ext>
                </a:extLst>
              </a:tr>
            </a:tbl>
          </a:graphicData>
        </a:graphic>
      </p:graphicFrame>
      <p:pic>
        <p:nvPicPr>
          <p:cNvPr id="5" name="Immagine 18">
            <a:extLst>
              <a:ext uri="{FF2B5EF4-FFF2-40B4-BE49-F238E27FC236}">
                <a16:creationId xmlns:a16="http://schemas.microsoft.com/office/drawing/2014/main" id="{71A04409-81B7-5406-0756-27EB18C04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80460" y="4140276"/>
            <a:ext cx="1223010" cy="33836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900367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B7F39E7BF08F4EAADA0C88AEEAE940" ma:contentTypeVersion="4" ma:contentTypeDescription="Creare un nuovo documento." ma:contentTypeScope="" ma:versionID="34e94dcbc811c8749cce4ae79e3b3e94">
  <xsd:schema xmlns:xsd="http://www.w3.org/2001/XMLSchema" xmlns:xs="http://www.w3.org/2001/XMLSchema" xmlns:p="http://schemas.microsoft.com/office/2006/metadata/properties" xmlns:ns2="ffb1c537-bcb0-4162-839b-e1a37c8e79a3" targetNamespace="http://schemas.microsoft.com/office/2006/metadata/properties" ma:root="true" ma:fieldsID="9805894722fc4e84d319edf532444908" ns2:_="">
    <xsd:import namespace="ffb1c537-bcb0-4162-839b-e1a37c8e79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1c537-bcb0-4162-839b-e1a37c8e7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2024D-821B-40E7-8349-B349E5E7378A}">
  <ds:schemaRefs>
    <ds:schemaRef ds:uri="http://purl.org/dc/dcmitype/"/>
    <ds:schemaRef ds:uri="ffb1c537-bcb0-4162-839b-e1a37c8e79a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C953AF3-C272-49DA-9694-F99EB1FF0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1c537-bcb0-4162-839b-e1a37c8e7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004142-5002-4CAD-A2A9-07F2C0E7E2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1436</Words>
  <Application>Microsoft Macintosh PowerPoint</Application>
  <PresentationFormat>Widescreen</PresentationFormat>
  <Paragraphs>293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Courier New</vt:lpstr>
      <vt:lpstr>Source Sans Pro</vt:lpstr>
      <vt:lpstr>Wingdings</vt:lpstr>
      <vt:lpstr>Tema di Office</vt:lpstr>
      <vt:lpstr>PowerPoint Presentation</vt:lpstr>
      <vt:lpstr>PowerPoint Presentation</vt:lpstr>
      <vt:lpstr>PowerPoint Presentation</vt:lpstr>
      <vt:lpstr>Missione</vt:lpstr>
      <vt:lpstr>Vision</vt:lpstr>
      <vt:lpstr>SWOT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RAGAZZI</dc:creator>
  <cp:lastModifiedBy>Vittorio Morandi</cp:lastModifiedBy>
  <cp:revision>167</cp:revision>
  <dcterms:created xsi:type="dcterms:W3CDTF">2024-12-30T12:13:18Z</dcterms:created>
  <dcterms:modified xsi:type="dcterms:W3CDTF">2025-04-03T04:48:34Z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0x0101002BB7F39E7BF08F4EAADA0C88AEEAE940</vt:lpwstr>
  </property>
</Properties>
</file>