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</p:sldMasterIdLst>
  <p:notesMasterIdLst>
    <p:notesMasterId r:id="rId18"/>
  </p:notesMasterIdLst>
  <p:sldIdLst>
    <p:sldId id="2862" r:id="rId5"/>
    <p:sldId id="2864" r:id="rId6"/>
    <p:sldId id="2890" r:id="rId7"/>
    <p:sldId id="2884" r:id="rId8"/>
    <p:sldId id="2886" r:id="rId9"/>
    <p:sldId id="2874" r:id="rId10"/>
    <p:sldId id="2867" r:id="rId11"/>
    <p:sldId id="2883" r:id="rId12"/>
    <p:sldId id="2892" r:id="rId13"/>
    <p:sldId id="2889" r:id="rId14"/>
    <p:sldId id="2895" r:id="rId15"/>
    <p:sldId id="2898" r:id="rId16"/>
    <p:sldId id="2896" r:id="rId17"/>
  </p:sldIdLst>
  <p:sldSz cx="12192000" cy="6858000"/>
  <p:notesSz cx="6858000" cy="9144000"/>
  <p:defaultTextStyle>
    <a:defPPr>
      <a:defRPr lang="it-IT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DA1"/>
    <a:srgbClr val="2965AF"/>
    <a:srgbClr val="01AAB5"/>
    <a:srgbClr val="97B4D3"/>
    <a:srgbClr val="E1EFE2"/>
    <a:srgbClr val="E1F0E2"/>
    <a:srgbClr val="EFE1EE"/>
    <a:srgbClr val="F7FCE5"/>
    <a:srgbClr val="757575"/>
    <a:srgbClr val="FAE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5"/>
    <p:restoredTop sz="75276"/>
  </p:normalViewPr>
  <p:slideViewPr>
    <p:cSldViewPr snapToGrid="0">
      <p:cViewPr>
        <p:scale>
          <a:sx n="80" d="100"/>
          <a:sy n="80" d="100"/>
        </p:scale>
        <p:origin x="1464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28/03/25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17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ACBF-4F3A-B3D6-EC6B-973CBF3AE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3DD6FD-08D6-08BC-C1B6-CEC268635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0A4D6D8-5FFF-ECA7-0814-428652323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BBC79-8A66-134E-7243-F410D0CF1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DF740-A57B-6514-1F55-3EAAE5E8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4E5B04-7858-6DCC-22FE-17FA0CAE2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57AE79-2FEF-A6F7-D013-310626F96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B06834-00D8-8290-BA68-718CC0375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45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EDB99-76F0-0721-0C09-64EA9271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E42D9B-2929-8E52-AFAD-2894DCEAC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263686-A79E-26B7-133B-3CAA974D3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4FC3AE-3E7F-238E-DDC8-8796156AA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12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1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55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804BF-FE5C-75CA-9D56-09537E652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B8452F7-9776-85E0-1510-09956478A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F9908E-2FBA-945F-3C29-186A4ED4F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240981-A23F-E442-6166-C7CF935C9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4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19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spc="-23" dirty="0">
              <a:solidFill>
                <a:srgbClr val="145DA0"/>
              </a:solidFill>
              <a:cs typeface="Poppin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94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i="0" dirty="0"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626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2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99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BD3E-3E6B-76B0-1C4E-E508BC29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238A324-756D-7010-ED64-3FAD8F48B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1A8C98-E34F-5511-7B78-914BA6BE7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1EE56A-178F-B573-0135-EE6F4A85C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39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84C8E-49CE-E24A-975B-1648B6AB7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F3ADA3-FA12-8D40-BB41-7EE1C33B6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7764D4-778B-5245-B184-0D93F752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02/04/25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B026B1-0384-8747-8C31-039C2539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4B45B0-D6DB-7F42-82D9-24CDC88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piè di pagina 10">
            <a:extLst>
              <a:ext uri="{FF2B5EF4-FFF2-40B4-BE49-F238E27FC236}">
                <a16:creationId xmlns:a16="http://schemas.microsoft.com/office/drawing/2014/main" id="{0C5E3143-BE0F-5789-11BE-9171189D940B}"/>
              </a:ext>
            </a:extLst>
          </p:cNvPr>
          <p:cNvSpPr txBox="1">
            <a:spLocks/>
          </p:cNvSpPr>
          <p:nvPr userDrawn="1"/>
        </p:nvSpPr>
        <p:spPr>
          <a:xfrm>
            <a:off x="187960" y="6429698"/>
            <a:ext cx="1630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Bologna - 03/04/2025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913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C4078-B002-0F4B-B84B-59F359E0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54B4B0-D8EC-784F-934B-1ABBAC842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7BDE0E-EEFA-DF4D-827F-41970366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444B12-82E8-394C-BD01-8FB27679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C76D7A-30BD-9749-B31F-4B69D180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84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105153-26EE-0C49-820C-BC3AB3AA7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A4E2BB-13F2-3F4C-9010-DC24C8DC7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14BAFA-23E6-8145-B423-6ED0DDA9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76D888-5DCD-5444-99EF-45ADFF55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61E10-89FD-8545-990C-C1D3AE02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99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49" y="1709740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Grazie per l’attenzione!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49" y="4589464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CC6C8F-8839-C545-8968-B87EBF43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B9237D-4558-5748-B47A-288D7A00C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BCBBC0-9D53-8842-872F-62558F5A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886A53-37D4-A34A-AB0D-AC20732B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273697-4DC4-134F-8EE7-F872D274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4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CB86F-194A-4149-92F5-410798EC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DEE1FE-F490-3B4E-BCC6-B6D474DB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82AED0-B2FB-184C-8CC4-2328B4A3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A16767-50D4-0E4C-BFE8-8C6CC74C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17D21B-60D6-CA4D-A8CD-F9093772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51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CC47E-CB41-F34B-B7B8-A56D7A50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3D63D-9566-7448-AFAA-7CE3BEADC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869C22-4801-AC41-8045-AA253498C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9235F-008D-A245-B0CA-5DA6CE05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A8FEB9-3C7D-3843-ABB3-3A36EB85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6C27D5-EA45-2F43-B58A-81C8D2B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08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67E430-92CD-A844-84E9-B253CFA1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4BB7B6-A079-EA45-A17F-E321F7305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FF36BA-7E19-DD43-820F-DFCE5A9DB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760158-D070-614D-B806-F62A4B2C5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567D149-3A26-9F46-8E4E-8FD95FEF3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601D08-FCB3-F34D-8A88-A7B1817D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9257FF7-3032-5546-84F0-FE0CFE87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1ED15DB-AE1A-1048-8314-7EECE1AC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14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06BD7-1F27-C348-B580-3E2514BC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A48D8A-B13A-C24D-B39D-F4541926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D64175-CE7B-E842-B54A-D9E4A2CF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6CA9F7A-F61C-8E49-BC04-9A58F787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B8DEF7D-D2F7-5F44-88F9-AAE0795B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247955-24E9-2743-A428-318B1E6E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E202A6-EA7A-6E45-923F-FE003785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05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32AA4-123A-1543-A1F1-8704CB1D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78FA27-7130-F04E-9D6F-A615A2E4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6999EF-E4DD-224D-880E-1510E6C8B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E0F30-C3BE-554F-821A-9AA74C26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E63C2E-A06C-0B4D-96ED-098AD2C5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C9E7EF-C2AE-5A4C-BA87-AAD9470B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51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BE746-390C-DE4C-AFA7-4DCA1631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CA54CB-47AA-C940-B2D0-0C29F43CE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33C245-9DDC-1A4A-8408-78AEAFC2E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06C3D2-81BC-9142-875B-362883B1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18B04F-C57D-1644-9B8D-FCA2365B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D95F83-3273-6544-9FE3-26B4DA46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69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D8B1AF1-C514-5043-BE45-5963E504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C20D8F-A712-F54C-9EDA-3D825BCA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0B2E98-4BF5-AA49-A658-59EC5ABFF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E421C-C0EE-744A-AF57-1E4CC1B9CC10}" type="datetimeFigureOut">
              <a:rPr lang="it-IT" smtClean="0"/>
              <a:t>01/04/25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6246EF-00C9-F746-8E25-27941628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17BBD2-9ADB-C24A-A2D0-B117D0944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879A1-C705-9A49-B6EC-6067101FB7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2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5.emf"/><Relationship Id="rId21" Type="http://schemas.openxmlformats.org/officeDocument/2006/relationships/image" Target="../media/image22.PNG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emf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brc.it/" TargetMode="External"/><Relationship Id="rId11" Type="http://schemas.openxmlformats.org/officeDocument/2006/relationships/image" Target="../media/image12.emf"/><Relationship Id="rId24" Type="http://schemas.openxmlformats.org/officeDocument/2006/relationships/image" Target="../media/image25.emf"/><Relationship Id="rId5" Type="http://schemas.openxmlformats.org/officeDocument/2006/relationships/image" Target="../media/image7.png"/><Relationship Id="rId15" Type="http://schemas.openxmlformats.org/officeDocument/2006/relationships/image" Target="../media/image16.emf"/><Relationship Id="rId23" Type="http://schemas.openxmlformats.org/officeDocument/2006/relationships/image" Target="../media/image24.jpg"/><Relationship Id="rId28" Type="http://schemas.openxmlformats.org/officeDocument/2006/relationships/image" Target="../media/image29.png"/><Relationship Id="rId10" Type="http://schemas.openxmlformats.org/officeDocument/2006/relationships/image" Target="../media/image11.emf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Relationship Id="rId22" Type="http://schemas.openxmlformats.org/officeDocument/2006/relationships/image" Target="../media/image23.jp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jpeg"/><Relationship Id="rId18" Type="http://schemas.openxmlformats.org/officeDocument/2006/relationships/image" Target="../media/image52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6.emf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6EF73-238F-D8F0-4C08-44817D9A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A2F8F42-6A5C-CE20-A334-6371A4A7F10A}"/>
              </a:ext>
            </a:extLst>
          </p:cNvPr>
          <p:cNvSpPr/>
          <p:nvPr/>
        </p:nvSpPr>
        <p:spPr>
          <a:xfrm>
            <a:off x="624" y="0"/>
            <a:ext cx="12192000" cy="5469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>
                <a:solidFill>
                  <a:prstClr val="white"/>
                </a:solidFill>
                <a:latin typeface="Calibri" panose="020F0502020204030204"/>
              </a:rPr>
              <a:t>Inserite immagine a</a:t>
            </a:r>
            <a:endParaRPr lang="it-IT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B7032C-F17B-9072-7324-56E736711D3F}"/>
              </a:ext>
            </a:extLst>
          </p:cNvPr>
          <p:cNvSpPr txBox="1"/>
          <p:nvPr/>
        </p:nvSpPr>
        <p:spPr>
          <a:xfrm>
            <a:off x="476314" y="5658154"/>
            <a:ext cx="1123937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ITINERIS – </a:t>
            </a:r>
            <a:r>
              <a:rPr lang="it-IT" sz="2800" i="1" dirty="0" err="1">
                <a:solidFill>
                  <a:srgbClr val="002060"/>
                </a:solidFill>
                <a:latin typeface="Calibri" panose="020F0502020204030204"/>
              </a:rPr>
              <a:t>Italian</a:t>
            </a: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002060"/>
                </a:solidFill>
                <a:latin typeface="Calibri" panose="020F0502020204030204"/>
              </a:rPr>
              <a:t>Integrated</a:t>
            </a: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  </a:t>
            </a:r>
            <a:r>
              <a:rPr lang="it-IT" sz="2800" i="1" dirty="0" err="1">
                <a:solidFill>
                  <a:srgbClr val="002060"/>
                </a:solidFill>
                <a:latin typeface="Calibri" panose="020F0502020204030204"/>
              </a:rPr>
              <a:t>Environmental</a:t>
            </a: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002060"/>
                </a:solidFill>
                <a:latin typeface="Calibri" panose="020F0502020204030204"/>
              </a:rPr>
              <a:t>Research</a:t>
            </a: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002060"/>
                </a:solidFill>
                <a:latin typeface="Calibri" panose="020F0502020204030204"/>
              </a:rPr>
              <a:t>Infrasrtructure</a:t>
            </a:r>
            <a:r>
              <a:rPr lang="it-IT" sz="2800" i="1" dirty="0">
                <a:solidFill>
                  <a:srgbClr val="002060"/>
                </a:solidFill>
                <a:latin typeface="Calibri" panose="020F0502020204030204"/>
              </a:rPr>
              <a:t> System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046162-EC55-EBB5-A02E-96E22B389234}"/>
              </a:ext>
            </a:extLst>
          </p:cNvPr>
          <p:cNvSpPr txBox="1"/>
          <p:nvPr/>
        </p:nvSpPr>
        <p:spPr>
          <a:xfrm>
            <a:off x="317904" y="1243865"/>
            <a:ext cx="4781605" cy="353943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prstClr val="white"/>
                </a:solidFill>
                <a:latin typeface="Century Gothic"/>
                <a:ea typeface="Roboto Slab Black"/>
              </a:rPr>
              <a:t>Gruppo di lavoro </a:t>
            </a:r>
          </a:p>
          <a:p>
            <a:pPr algn="ctr">
              <a:defRPr/>
            </a:pPr>
            <a:r>
              <a:rPr lang="it-IT" sz="2400" b="1" dirty="0">
                <a:solidFill>
                  <a:srgbClr val="0F283D"/>
                </a:solidFill>
                <a:latin typeface="Source Sans Pro"/>
                <a:ea typeface="Source Sans Pro"/>
              </a:rPr>
              <a:t>2° workshop  "Sostenibilità PNRR@CNR" della comunità scientifica CNR impegnata nei progetti PNRR (M4C2/M6/M2/PNC/IR)</a:t>
            </a:r>
          </a:p>
          <a:p>
            <a:pPr algn="ctr">
              <a:defRPr/>
            </a:pPr>
            <a:endParaRPr lang="it-IT" sz="1600" b="1" dirty="0">
              <a:solidFill>
                <a:srgbClr val="5B5D53"/>
              </a:solidFill>
              <a:latin typeface="Source Sans Pro"/>
              <a:ea typeface="Source Sans Pro"/>
            </a:endParaRPr>
          </a:p>
          <a:p>
            <a:pPr algn="ctr">
              <a:defRPr/>
            </a:pPr>
            <a:r>
              <a:rPr lang="it-IT" sz="1600" b="1" dirty="0">
                <a:solidFill>
                  <a:srgbClr val="5B5D53"/>
                </a:solidFill>
                <a:latin typeface="Source Sans Pro"/>
                <a:ea typeface="Source Sans Pro"/>
              </a:rPr>
              <a:t>3 aprile 2025</a:t>
            </a:r>
            <a:endParaRPr lang="it-IT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it-IT" sz="1600" b="1" dirty="0">
                <a:solidFill>
                  <a:srgbClr val="5B5D53"/>
                </a:solidFill>
                <a:latin typeface="Source Sans Pro"/>
                <a:ea typeface="Source Sans Pro"/>
              </a:rPr>
              <a:t>CNR - Area della Ricerca di Bologna</a:t>
            </a:r>
            <a:endParaRPr lang="it-IT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endParaRPr lang="it-IT" sz="2400" b="1" dirty="0">
              <a:solidFill>
                <a:srgbClr val="0F283D"/>
              </a:solidFill>
              <a:latin typeface="Source Sans Pro"/>
              <a:ea typeface="Source Sans Pro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5A5601-A229-5872-7FFB-9D26B61A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" t="25309" r="1149" b="28435"/>
          <a:stretch/>
        </p:blipFill>
        <p:spPr>
          <a:xfrm>
            <a:off x="624" y="908"/>
            <a:ext cx="12190752" cy="696707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31D4589B-9E34-9438-9B24-46809F90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6271" y="2539120"/>
            <a:ext cx="5779416" cy="9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8DDE-2DB8-684F-3454-43304916B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7FADFA-14A5-A1C2-2EC7-D47614B1CA25}"/>
              </a:ext>
            </a:extLst>
          </p:cNvPr>
          <p:cNvSpPr txBox="1"/>
          <p:nvPr/>
        </p:nvSpPr>
        <p:spPr>
          <a:xfrm>
            <a:off x="187960" y="1234030"/>
            <a:ext cx="11816079" cy="153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L'approccio sistemico e integrato di ITINERIS genera sinergie strategiche con altre iniziative, amplificando l'impatto della rete di IR e valorizzando la loro posizione </a:t>
            </a: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punto di riferimento e fattore abilitante per garantire la sostenibilità a lungo termine delle attività scientifiche.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None/>
            </a:pP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linea con questa visione, sono state attivate collaborazioni sinergiche con altre aggregazioni, concentrando gli sforzi congiunti su ambiti scientifici e tecnologici specifici, al fine di massimizzare l'impatto e l'efficacia delle iniziative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62E2122D-2338-5057-A11A-0C71CD472D4D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Sinergie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A08246B-5969-6C67-C969-53C086C04A8F}"/>
              </a:ext>
            </a:extLst>
          </p:cNvPr>
          <p:cNvSpPr/>
          <p:nvPr/>
        </p:nvSpPr>
        <p:spPr>
          <a:xfrm>
            <a:off x="701663" y="5697078"/>
            <a:ext cx="10788671" cy="658270"/>
          </a:xfrm>
          <a:prstGeom prst="roundRect">
            <a:avLst/>
          </a:prstGeom>
          <a:solidFill>
            <a:srgbClr val="135D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ITINERIS a servizio dell’ecosistema italiano della ricerca e dell’innovazione per affrontare le sfide globali in ambiti cruciali come il cambiamento climatico, la sostenibilità ambientale, la salute e la pianificazione territoriale.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4264C6-AA90-5F63-7F9B-0B36EC6B8BA4}"/>
              </a:ext>
            </a:extLst>
          </p:cNvPr>
          <p:cNvSpPr txBox="1"/>
          <p:nvPr/>
        </p:nvSpPr>
        <p:spPr>
          <a:xfrm>
            <a:off x="464295" y="2912606"/>
            <a:ext cx="7499350" cy="2408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u="sng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LINKBIO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accesso ai dati e servizi per aumentare lo stato delle conoscenze della biodiversità italiana in tutti gli ecosistemi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u="sng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LOTUS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accesso ai dati ambientali per sviluppare strategie innovative per rafforzare la salute cerebrale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u="sng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MIRCO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accesso a dati e servizi per sviluppare tecnologie per la mitigazione dei rischi e la sorveglianza del territorio e dell’ambiente</a:t>
            </a:r>
          </a:p>
        </p:txBody>
      </p:sp>
    </p:spTree>
    <p:extLst>
      <p:ext uri="{BB962C8B-B14F-4D97-AF65-F5344CB8AC3E}">
        <p14:creationId xmlns:p14="http://schemas.microsoft.com/office/powerpoint/2010/main" val="318957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9485B-23BD-FDE0-D4A5-B9AC5A9B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EDA219-1E3E-661F-35F3-24CC6EEAEF13}"/>
              </a:ext>
            </a:extLst>
          </p:cNvPr>
          <p:cNvSpPr txBox="1"/>
          <p:nvPr/>
        </p:nvSpPr>
        <p:spPr>
          <a:xfrm>
            <a:off x="187960" y="1234030"/>
            <a:ext cx="11816079" cy="413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it-IT" sz="1600" kern="0" dirty="0">
              <a:solidFill>
                <a:srgbClr val="156082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</a:rPr>
              <a:t>La governance e la sostenibilità finanziaria di ITINERIS HUB è incentrata sul consolidamento del suo ruolo come IR nazionale coordinata dal CNR ed al servizio dell’intero ecosistema scientifico italiano.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135DA1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</a:rPr>
              <a:t>ITINERIS HUB rappresenta lo strumento chiave per consolidare la rete tematica delle IR e garantire una struttura permanente, in grado di sostenere sinergie, continuità operativa e un impatto duraturo nel sistema italiano di ricerca e innovazione. </a:t>
            </a: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</a:rPr>
              <a:t>Una opportunità per rinsaldare il ruolo di primo piano del CNR nel coordinamento della ricerca ambientale in Italia e rafforzare la visibilità dell’Ente a livello internazionale. E modello scalabile. di riferimento anche per gli altri settori scientifici (H&amp;F, SCI, PSE,  ENE, ..).</a:t>
            </a: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</a:rPr>
              <a:t>ITINERIS HUB favorisce l'interazione tra gli utenti e le IR, valorizzando l’accessibilità e l’usabilità dei servizi e contribuendo al loro miglioramento continuo e supportando le strategia di sostenibilità delle IR.</a:t>
            </a:r>
          </a:p>
          <a:p>
            <a:pPr marL="285750" indent="-285750" algn="just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</a:rPr>
              <a:t>La sostenibilità di ITINERIS HUB non esaurisce la necessità di risorse a supporto dei nodi nazionali delle IR che partecipano alla rete tematica ITINERIS e di cui il CNR è capofila o partecipante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49D4EA21-EB9E-67CA-35AD-5B856A97CA04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Governance e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sostenibilità</a:t>
            </a:r>
            <a:endParaRPr lang="en-US" sz="3120" b="1" dirty="0">
              <a:solidFill>
                <a:srgbClr val="135DA1"/>
              </a:solidFill>
              <a:latin typeface="Montserrat Bol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96950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F81167-C682-0381-1CBE-00765C6C7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1">
            <a:extLst>
              <a:ext uri="{FF2B5EF4-FFF2-40B4-BE49-F238E27FC236}">
                <a16:creationId xmlns:a16="http://schemas.microsoft.com/office/drawing/2014/main" id="{24652063-1124-55B2-376E-766C2382DE15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Analisi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dei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costi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e funding model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AFEA66-1156-29D2-C263-A13AB18CCE77}"/>
              </a:ext>
            </a:extLst>
          </p:cNvPr>
          <p:cNvSpPr txBox="1"/>
          <p:nvPr/>
        </p:nvSpPr>
        <p:spPr>
          <a:xfrm>
            <a:off x="6386945" y="63553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kern="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*Ci si riferisce qui alla sostenibilità del solo ITINERIS HUB</a:t>
            </a:r>
            <a:r>
              <a:rPr lang="it-IT" i="1" dirty="0">
                <a:effectLst/>
              </a:rPr>
              <a:t> </a:t>
            </a:r>
            <a:endParaRPr lang="it-IT" i="1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BAFED7B-CF49-7978-D208-E6DB02D1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89" b="9095"/>
          <a:stretch/>
        </p:blipFill>
        <p:spPr>
          <a:xfrm>
            <a:off x="792630" y="1190419"/>
            <a:ext cx="4359184" cy="447716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22224FA-4845-B2A2-B0B0-6226FBAD8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304" y="1557061"/>
            <a:ext cx="6096000" cy="31168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2DEB92-FB49-D80B-D928-1A4141A04D6E}"/>
              </a:ext>
            </a:extLst>
          </p:cNvPr>
          <p:cNvSpPr txBox="1"/>
          <p:nvPr/>
        </p:nvSpPr>
        <p:spPr>
          <a:xfrm rot="16200000">
            <a:off x="3565002" y="3272582"/>
            <a:ext cx="659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40 FTE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4B0BB3-79D1-A755-87A3-B3212413C280}"/>
              </a:ext>
            </a:extLst>
          </p:cNvPr>
          <p:cNvSpPr txBox="1"/>
          <p:nvPr/>
        </p:nvSpPr>
        <p:spPr>
          <a:xfrm rot="16200000">
            <a:off x="4033381" y="3411081"/>
            <a:ext cx="659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30 FTE</a:t>
            </a:r>
          </a:p>
        </p:txBody>
      </p:sp>
    </p:spTree>
    <p:extLst>
      <p:ext uri="{BB962C8B-B14F-4D97-AF65-F5344CB8AC3E}">
        <p14:creationId xmlns:p14="http://schemas.microsoft.com/office/powerpoint/2010/main" val="288844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6DD5-BB4A-B39A-C8C1-F7CB551A3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9A328382-B40D-3288-FDC9-08613993E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6"/>
          <a:stretch/>
        </p:blipFill>
        <p:spPr bwMode="auto">
          <a:xfrm>
            <a:off x="8128182" y="4481406"/>
            <a:ext cx="1548159" cy="7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9EE6B465-B148-5632-ADFF-85E97D34B20E}"/>
              </a:ext>
            </a:extLst>
          </p:cNvPr>
          <p:cNvGrpSpPr/>
          <p:nvPr/>
        </p:nvGrpSpPr>
        <p:grpSpPr>
          <a:xfrm>
            <a:off x="10975706" y="4481409"/>
            <a:ext cx="1005403" cy="853521"/>
            <a:chOff x="7698352" y="4420605"/>
            <a:chExt cx="1005404" cy="853520"/>
          </a:xfrm>
        </p:grpSpPr>
        <p:pic>
          <p:nvPicPr>
            <p:cNvPr id="17" name="Picture 4" descr="File:1690643591twitter-x-logo-png.webp - Wikimedia Commons">
              <a:extLst>
                <a:ext uri="{FF2B5EF4-FFF2-40B4-BE49-F238E27FC236}">
                  <a16:creationId xmlns:a16="http://schemas.microsoft.com/office/drawing/2014/main" id="{99470BAC-D48A-5B2C-55A2-CDA79F118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468" y="4420605"/>
              <a:ext cx="540000" cy="540000"/>
            </a:xfrm>
            <a:prstGeom prst="roundRect">
              <a:avLst>
                <a:gd name="adj" fmla="val 12223"/>
              </a:avLst>
            </a:prstGeom>
            <a:noFill/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C2A9A70-755B-1850-2A73-823512C53879}"/>
                </a:ext>
              </a:extLst>
            </p:cNvPr>
            <p:cNvSpPr txBox="1"/>
            <p:nvPr/>
          </p:nvSpPr>
          <p:spPr>
            <a:xfrm>
              <a:off x="7698352" y="5012515"/>
              <a:ext cx="1005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Urbanist Thin" panose="020B0A04040200000203" pitchFamily="34" charset="77"/>
                  <a:ea typeface="Urbanist Thin" panose="020B0A04040200000203" pitchFamily="34" charset="77"/>
                  <a:cs typeface="Urbanist Thin" panose="020B0A04040200000203" pitchFamily="34" charset="77"/>
                </a:rPr>
                <a:t>@ITINERIS_RI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20C331BA-2245-CA18-3146-E2710A45EFB0}"/>
              </a:ext>
            </a:extLst>
          </p:cNvPr>
          <p:cNvGrpSpPr/>
          <p:nvPr/>
        </p:nvGrpSpPr>
        <p:grpSpPr>
          <a:xfrm>
            <a:off x="9818045" y="4481409"/>
            <a:ext cx="979755" cy="853521"/>
            <a:chOff x="6706813" y="4420605"/>
            <a:chExt cx="979755" cy="853520"/>
          </a:xfrm>
        </p:grpSpPr>
        <p:pic>
          <p:nvPicPr>
            <p:cNvPr id="19" name="Immagine 18" descr="Immagine che contiene farfalla, Falene e farfalle, creatività&#10;&#10;Il contenuto generato dall'IA potrebbe non essere corretto.">
              <a:extLst>
                <a:ext uri="{FF2B5EF4-FFF2-40B4-BE49-F238E27FC236}">
                  <a16:creationId xmlns:a16="http://schemas.microsoft.com/office/drawing/2014/main" id="{0016A566-3088-4CCC-9816-2E981426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6691" y="4420605"/>
              <a:ext cx="540000" cy="540000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C9ED239-CD75-CF76-8EF1-32178F710AC4}"/>
                </a:ext>
              </a:extLst>
            </p:cNvPr>
            <p:cNvSpPr txBox="1"/>
            <p:nvPr/>
          </p:nvSpPr>
          <p:spPr>
            <a:xfrm>
              <a:off x="6706813" y="5012515"/>
              <a:ext cx="9797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>
                  <a:latin typeface="Urbanist Thin" panose="020B0A04040200000203" pitchFamily="34" charset="77"/>
                  <a:ea typeface="Urbanist Thin" panose="020B0A04040200000203" pitchFamily="34" charset="77"/>
                  <a:cs typeface="Urbanist Thin" panose="020B0A04040200000203" pitchFamily="34" charset="77"/>
                </a:rPr>
                <a:t>@ITINERIS-RI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49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487C7-82D4-3DB6-DF51-696C5C2CD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30B5F9-7026-ACEC-C32A-7639B639C1F1}"/>
              </a:ext>
            </a:extLst>
          </p:cNvPr>
          <p:cNvSpPr txBox="1"/>
          <p:nvPr/>
        </p:nvSpPr>
        <p:spPr>
          <a:xfrm>
            <a:off x="187960" y="1390545"/>
            <a:ext cx="6827857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ITINERIS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è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la rete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tematica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che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unisce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nodi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nazionali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di 22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Infrastrutture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Ricerca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ambientali</a:t>
            </a:r>
            <a:endParaRPr lang="en-US" sz="1600" spc="-23" dirty="0">
              <a:solidFill>
                <a:srgbClr val="145DA0"/>
              </a:solidFill>
              <a:cs typeface="Poppins"/>
              <a:sym typeface="Arimo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6CA9EA7-B759-3D9E-B8F6-F13CF8FB2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1" y="502652"/>
            <a:ext cx="11895439" cy="518161"/>
          </a:xfrm>
        </p:spPr>
        <p:txBody>
          <a:bodyPr>
            <a:normAutofit fontScale="90000"/>
          </a:bodyPr>
          <a:lstStyle/>
          <a:p>
            <a:pPr algn="l"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ITINERIS - Italian integrated environmental research infrastructures system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D622F6-CF19-1B2D-71DC-DF6E190CDFC2}"/>
              </a:ext>
            </a:extLst>
          </p:cNvPr>
          <p:cNvSpPr txBox="1"/>
          <p:nvPr/>
        </p:nvSpPr>
        <p:spPr>
          <a:xfrm>
            <a:off x="140371" y="2529613"/>
            <a:ext cx="6875446" cy="153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ITINERIS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nasce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già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come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aggregazione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delle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IR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nel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settore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ambientale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, per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rispondere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all’esigenza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costruire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la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piattaforma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integrata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per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l’osservazione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e lo studio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dei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fenomeni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ambientali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che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spaziano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dalle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scienze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del mare,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alla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terra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solida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all’atmosfera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fino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alla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biodiversità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gli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ecosistemi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. 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6394B801-117F-A8C6-6D2D-DE0F93DF30D2}"/>
              </a:ext>
            </a:extLst>
          </p:cNvPr>
          <p:cNvGrpSpPr/>
          <p:nvPr/>
        </p:nvGrpSpPr>
        <p:grpSpPr>
          <a:xfrm>
            <a:off x="7237608" y="1423363"/>
            <a:ext cx="4807547" cy="3487583"/>
            <a:chOff x="7237609" y="1793103"/>
            <a:chExt cx="4807547" cy="3487583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0E0382D-2B4A-EDB4-9F86-C1A191F2C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3018" y="1795549"/>
              <a:ext cx="1135215" cy="513039"/>
            </a:xfrm>
            <a:prstGeom prst="rect">
              <a:avLst/>
            </a:prstGeom>
          </p:spPr>
        </p:pic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C2FF0DAC-B769-5272-1A6B-38DBFA764196}"/>
                </a:ext>
              </a:extLst>
            </p:cNvPr>
            <p:cNvSpPr/>
            <p:nvPr/>
          </p:nvSpPr>
          <p:spPr>
            <a:xfrm>
              <a:off x="10877395" y="1793103"/>
              <a:ext cx="1118076" cy="5096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1DA2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3" dirty="0"/>
            </a:p>
          </p:txBody>
        </p:sp>
        <p:pic>
          <p:nvPicPr>
            <p:cNvPr id="14" name="Immagine 13" descr="Immagine che contiene testo, schermata, Carattere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5A0E7CCC-72DB-5199-1203-7803D263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7940" y="1918043"/>
              <a:ext cx="1075941" cy="276688"/>
            </a:xfrm>
            <a:prstGeom prst="rect">
              <a:avLst/>
            </a:prstGeom>
          </p:spPr>
        </p:pic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8138AE44-F99B-C657-C5DB-33A0B2D2FD5B}"/>
                </a:ext>
              </a:extLst>
            </p:cNvPr>
            <p:cNvGrpSpPr/>
            <p:nvPr/>
          </p:nvGrpSpPr>
          <p:grpSpPr>
            <a:xfrm>
              <a:off x="7246177" y="2389731"/>
              <a:ext cx="1118076" cy="509620"/>
              <a:chOff x="1279692" y="23658720"/>
              <a:chExt cx="2153531" cy="1085986"/>
            </a:xfrm>
          </p:grpSpPr>
          <p:sp>
            <p:nvSpPr>
              <p:cNvPr id="16" name="Rettangolo con angoli arrotondati 15">
                <a:extLst>
                  <a:ext uri="{FF2B5EF4-FFF2-40B4-BE49-F238E27FC236}">
                    <a16:creationId xmlns:a16="http://schemas.microsoft.com/office/drawing/2014/main" id="{190B7DCA-E133-D20C-A71E-B1379AB5307E}"/>
                  </a:ext>
                </a:extLst>
              </p:cNvPr>
              <p:cNvSpPr/>
              <p:nvPr/>
            </p:nvSpPr>
            <p:spPr>
              <a:xfrm>
                <a:off x="1279692" y="23658720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17" name="Immagine 16" descr="Immagine che contiene Elementi grafici, Carattere, grafica, testo&#10;&#10;Il contenuto generato dall'IA potrebbe non essere corretto.">
                <a:extLst>
                  <a:ext uri="{FF2B5EF4-FFF2-40B4-BE49-F238E27FC236}">
                    <a16:creationId xmlns:a16="http://schemas.microsoft.com/office/drawing/2014/main" id="{C2CC573C-DBD4-BFD6-1D03-967597CB4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1565" y="23818285"/>
                <a:ext cx="1658888" cy="846033"/>
              </a:xfrm>
              <a:prstGeom prst="rect">
                <a:avLst/>
              </a:prstGeom>
            </p:spPr>
          </p:pic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DF24E98-D004-3F60-E7CC-41ED0B2306CC}"/>
                </a:ext>
              </a:extLst>
            </p:cNvPr>
            <p:cNvSpPr txBox="1"/>
            <p:nvPr/>
          </p:nvSpPr>
          <p:spPr>
            <a:xfrm>
              <a:off x="10251160" y="2027535"/>
              <a:ext cx="792941" cy="1411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317" b="1" dirty="0">
                  <a:solidFill>
                    <a:schemeClr val="bg1"/>
                  </a:solidFill>
                  <a:latin typeface="Helvetica" pitchFamily="2" charset="0"/>
                </a:rPr>
                <a:t>EMBRC-UP</a:t>
              </a:r>
              <a:endParaRPr lang="en-GB" sz="317" b="1" dirty="0">
                <a:solidFill>
                  <a:schemeClr val="bg1"/>
                </a:solidFill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0F44020-8277-36FB-D76A-CEE6A3E20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1451" y="2393534"/>
              <a:ext cx="1135215" cy="513039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C2839753-E243-C505-3E27-ABE1C463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2281" y="1795549"/>
              <a:ext cx="1135215" cy="51303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98A0FC2-8F31-C3B3-BA19-7D0A61AD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7609" y="3553934"/>
              <a:ext cx="1135215" cy="513039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172EF40-F441-F6CA-3C7A-DA876D083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62281" y="4154622"/>
              <a:ext cx="1135215" cy="513039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256A227D-04A9-00D7-F5DD-C30ABF56F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67690" y="3567186"/>
              <a:ext cx="1135215" cy="513039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92CFC296-FF66-000F-4BBE-833F33D1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99646" y="3575357"/>
              <a:ext cx="1135215" cy="50962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F84907E3-4FE2-3037-466B-F65B10C2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909941" y="4194047"/>
              <a:ext cx="1135215" cy="51303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C1231556-E6C0-7F44-5BD0-41492FAB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89047" y="2394459"/>
              <a:ext cx="1135215" cy="509621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52C589E7-1F12-62BF-D9F4-AD833CFD3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37609" y="2975086"/>
              <a:ext cx="1135215" cy="513039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BB0898F-3D84-285B-8B7F-1D248804D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73018" y="4177901"/>
              <a:ext cx="1135215" cy="513039"/>
            </a:xfrm>
            <a:prstGeom prst="rect">
              <a:avLst/>
            </a:prstGeom>
          </p:spPr>
        </p:pic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D42B6761-215A-DD11-5054-47E93C1D184C}"/>
                </a:ext>
              </a:extLst>
            </p:cNvPr>
            <p:cNvGrpSpPr/>
            <p:nvPr/>
          </p:nvGrpSpPr>
          <p:grpSpPr>
            <a:xfrm>
              <a:off x="7246177" y="1795547"/>
              <a:ext cx="1118076" cy="509620"/>
              <a:chOff x="1293760" y="22490498"/>
              <a:chExt cx="2153531" cy="1085986"/>
            </a:xfrm>
          </p:grpSpPr>
          <p:sp>
            <p:nvSpPr>
              <p:cNvPr id="30" name="Rettangolo con angoli arrotondati 29">
                <a:extLst>
                  <a:ext uri="{FF2B5EF4-FFF2-40B4-BE49-F238E27FC236}">
                    <a16:creationId xmlns:a16="http://schemas.microsoft.com/office/drawing/2014/main" id="{4852EA64-A1AA-5988-51CA-BB19AF4323FB}"/>
                  </a:ext>
                </a:extLst>
              </p:cNvPr>
              <p:cNvSpPr/>
              <p:nvPr/>
            </p:nvSpPr>
            <p:spPr>
              <a:xfrm>
                <a:off x="1293760" y="22490498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31" name="Immagine 30" descr="Immagine che contiene luna, cerchio, Elementi grafici&#10;&#10;Il contenuto generato dall'IA potrebbe non essere corretto.">
                <a:extLst>
                  <a:ext uri="{FF2B5EF4-FFF2-40B4-BE49-F238E27FC236}">
                    <a16:creationId xmlns:a16="http://schemas.microsoft.com/office/drawing/2014/main" id="{8574A6FC-9E58-9090-856C-10D64D36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72455" y="22537464"/>
                <a:ext cx="1617998" cy="973688"/>
              </a:xfrm>
              <a:prstGeom prst="rect">
                <a:avLst/>
              </a:prstGeom>
            </p:spPr>
          </p:pic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ABB3E9A0-1F3B-A268-F71E-68F767013386}"/>
                </a:ext>
              </a:extLst>
            </p:cNvPr>
            <p:cNvGrpSpPr/>
            <p:nvPr/>
          </p:nvGrpSpPr>
          <p:grpSpPr>
            <a:xfrm>
              <a:off x="9698106" y="2391981"/>
              <a:ext cx="1118076" cy="509620"/>
              <a:chOff x="3537534" y="23658286"/>
              <a:chExt cx="2153531" cy="1085986"/>
            </a:xfrm>
          </p:grpSpPr>
          <p:sp>
            <p:nvSpPr>
              <p:cNvPr id="33" name="Rettangolo con angoli arrotondati 32">
                <a:extLst>
                  <a:ext uri="{FF2B5EF4-FFF2-40B4-BE49-F238E27FC236}">
                    <a16:creationId xmlns:a16="http://schemas.microsoft.com/office/drawing/2014/main" id="{9AB7B2AB-2F4F-7D44-48EC-5AA6A3E1241F}"/>
                  </a:ext>
                </a:extLst>
              </p:cNvPr>
              <p:cNvSpPr/>
              <p:nvPr/>
            </p:nvSpPr>
            <p:spPr>
              <a:xfrm>
                <a:off x="3537534" y="23658286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34" name="Immagine 33" descr="Immagine che contiene Elementi grafici, Carattere, logo, testo&#10;&#10;Il contenuto generato dall'IA potrebbe non essere corretto.">
                <a:extLst>
                  <a:ext uri="{FF2B5EF4-FFF2-40B4-BE49-F238E27FC236}">
                    <a16:creationId xmlns:a16="http://schemas.microsoft.com/office/drawing/2014/main" id="{BB6CC38E-CA06-EB92-3AAC-537E37DE1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11469" y="23690525"/>
                <a:ext cx="894545" cy="974340"/>
              </a:xfrm>
              <a:prstGeom prst="rect">
                <a:avLst/>
              </a:prstGeom>
            </p:spPr>
          </p:pic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21F1BA34-D6F4-7009-0B2A-FB4633FB2EBD}"/>
                </a:ext>
              </a:extLst>
            </p:cNvPr>
            <p:cNvGrpSpPr/>
            <p:nvPr/>
          </p:nvGrpSpPr>
          <p:grpSpPr>
            <a:xfrm>
              <a:off x="9698106" y="2978189"/>
              <a:ext cx="1118076" cy="539679"/>
              <a:chOff x="5849087" y="24726563"/>
              <a:chExt cx="2153531" cy="1150039"/>
            </a:xfrm>
          </p:grpSpPr>
          <p:sp>
            <p:nvSpPr>
              <p:cNvPr id="36" name="Rettangolo con angoli arrotondati 35">
                <a:extLst>
                  <a:ext uri="{FF2B5EF4-FFF2-40B4-BE49-F238E27FC236}">
                    <a16:creationId xmlns:a16="http://schemas.microsoft.com/office/drawing/2014/main" id="{5F1CA891-68B6-0DD0-5F89-FCDE43EB1FB5}"/>
                  </a:ext>
                </a:extLst>
              </p:cNvPr>
              <p:cNvSpPr/>
              <p:nvPr/>
            </p:nvSpPr>
            <p:spPr>
              <a:xfrm>
                <a:off x="5849087" y="24726563"/>
                <a:ext cx="2153531" cy="115003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37" name="Immagine 36" descr="Immagine che contiene testo, Carattere, logo, grafica&#10;&#10;Il contenuto generato dall'IA potrebbe non essere corretto.">
                <a:extLst>
                  <a:ext uri="{FF2B5EF4-FFF2-40B4-BE49-F238E27FC236}">
                    <a16:creationId xmlns:a16="http://schemas.microsoft.com/office/drawing/2014/main" id="{87F97315-A9AC-49E8-168A-0F1FFB943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3145" y="25016780"/>
                <a:ext cx="1891120" cy="646332"/>
              </a:xfrm>
              <a:prstGeom prst="rect">
                <a:avLst/>
              </a:prstGeom>
            </p:spPr>
          </p:pic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8C22700F-F84A-0CB7-B140-B4A5C61720A3}"/>
                </a:ext>
              </a:extLst>
            </p:cNvPr>
            <p:cNvGrpSpPr/>
            <p:nvPr/>
          </p:nvGrpSpPr>
          <p:grpSpPr>
            <a:xfrm>
              <a:off x="10902119" y="2984130"/>
              <a:ext cx="1118076" cy="509620"/>
              <a:chOff x="8121520" y="24817238"/>
              <a:chExt cx="2153531" cy="1085986"/>
            </a:xfrm>
          </p:grpSpPr>
          <p:sp>
            <p:nvSpPr>
              <p:cNvPr id="39" name="Rettangolo con angoli arrotondati 38">
                <a:extLst>
                  <a:ext uri="{FF2B5EF4-FFF2-40B4-BE49-F238E27FC236}">
                    <a16:creationId xmlns:a16="http://schemas.microsoft.com/office/drawing/2014/main" id="{47E74612-3362-F83E-3CBE-3A3D7731A097}"/>
                  </a:ext>
                </a:extLst>
              </p:cNvPr>
              <p:cNvSpPr/>
              <p:nvPr/>
            </p:nvSpPr>
            <p:spPr>
              <a:xfrm>
                <a:off x="8121520" y="24817238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40" name="Immagine 39" descr="Immagine che contiene Carattere, Elementi grafici, testo, grafica&#10;&#10;Il contenuto generato dall'IA potrebbe non essere corretto.">
                <a:extLst>
                  <a:ext uri="{FF2B5EF4-FFF2-40B4-BE49-F238E27FC236}">
                    <a16:creationId xmlns:a16="http://schemas.microsoft.com/office/drawing/2014/main" id="{07EA44CF-872D-F42C-81CB-C42FA6424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38523" y="25045371"/>
                <a:ext cx="1856797" cy="683896"/>
              </a:xfrm>
              <a:prstGeom prst="rect">
                <a:avLst/>
              </a:prstGeom>
            </p:spPr>
          </p:pic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65009C08-C719-03B2-69CC-BF0685C81029}"/>
                </a:ext>
              </a:extLst>
            </p:cNvPr>
            <p:cNvGrpSpPr/>
            <p:nvPr/>
          </p:nvGrpSpPr>
          <p:grpSpPr>
            <a:xfrm>
              <a:off x="10918510" y="3587486"/>
              <a:ext cx="1118076" cy="509620"/>
              <a:chOff x="8111442" y="25975790"/>
              <a:chExt cx="2153531" cy="1085986"/>
            </a:xfrm>
          </p:grpSpPr>
          <p:sp>
            <p:nvSpPr>
              <p:cNvPr id="42" name="Rettangolo con angoli arrotondati 41">
                <a:extLst>
                  <a:ext uri="{FF2B5EF4-FFF2-40B4-BE49-F238E27FC236}">
                    <a16:creationId xmlns:a16="http://schemas.microsoft.com/office/drawing/2014/main" id="{9D3538BB-84B2-D6C7-1A2A-8BBC5BF8501F}"/>
                  </a:ext>
                </a:extLst>
              </p:cNvPr>
              <p:cNvSpPr/>
              <p:nvPr/>
            </p:nvSpPr>
            <p:spPr>
              <a:xfrm>
                <a:off x="8111442" y="25975790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43" name="Immagine 42" descr="Immagine che contiene nave, natante, trasporto, Architettura navale&#10;&#10;Il contenuto generato dall'IA potrebbe non essere corretto.">
                <a:extLst>
                  <a:ext uri="{FF2B5EF4-FFF2-40B4-BE49-F238E27FC236}">
                    <a16:creationId xmlns:a16="http://schemas.microsoft.com/office/drawing/2014/main" id="{BDCC3FD8-235F-CED2-5CF8-806233B4B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67537" y="26124722"/>
                <a:ext cx="1856798" cy="797718"/>
              </a:xfrm>
              <a:prstGeom prst="rect">
                <a:avLst/>
              </a:prstGeom>
            </p:spPr>
          </p:pic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B95E1943-6C63-24D8-A5C0-E1B4F696C791}"/>
                </a:ext>
              </a:extLst>
            </p:cNvPr>
            <p:cNvGrpSpPr/>
            <p:nvPr/>
          </p:nvGrpSpPr>
          <p:grpSpPr>
            <a:xfrm>
              <a:off x="7246177" y="4158041"/>
              <a:ext cx="1118076" cy="509620"/>
              <a:chOff x="1285083" y="27118603"/>
              <a:chExt cx="2153531" cy="1085986"/>
            </a:xfrm>
          </p:grpSpPr>
          <p:sp>
            <p:nvSpPr>
              <p:cNvPr id="45" name="Rettangolo con angoli arrotondati 44">
                <a:extLst>
                  <a:ext uri="{FF2B5EF4-FFF2-40B4-BE49-F238E27FC236}">
                    <a16:creationId xmlns:a16="http://schemas.microsoft.com/office/drawing/2014/main" id="{BD4AACAE-B01C-CC81-C0CA-0D8C4EF1BC3A}"/>
                  </a:ext>
                </a:extLst>
              </p:cNvPr>
              <p:cNvSpPr/>
              <p:nvPr/>
            </p:nvSpPr>
            <p:spPr>
              <a:xfrm>
                <a:off x="1285083" y="27118603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46" name="Immagine 45" descr="Immagine che contiene testo, Carattere, schermata, Blu elettrico&#10;&#10;Il contenuto generato dall'IA potrebbe non essere corretto.">
                <a:extLst>
                  <a:ext uri="{FF2B5EF4-FFF2-40B4-BE49-F238E27FC236}">
                    <a16:creationId xmlns:a16="http://schemas.microsoft.com/office/drawing/2014/main" id="{DE5B5D67-2145-473A-32BD-6F4F39F2C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68031" y="27353061"/>
                <a:ext cx="1966593" cy="607111"/>
              </a:xfrm>
              <a:prstGeom prst="rect">
                <a:avLst/>
              </a:prstGeom>
            </p:spPr>
          </p:pic>
        </p:grp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E5B11479-A93F-116F-F7FE-8FC1A53AE12D}"/>
                </a:ext>
              </a:extLst>
            </p:cNvPr>
            <p:cNvGrpSpPr/>
            <p:nvPr/>
          </p:nvGrpSpPr>
          <p:grpSpPr>
            <a:xfrm>
              <a:off x="8467269" y="2980117"/>
              <a:ext cx="1118076" cy="509620"/>
              <a:chOff x="3549686" y="24817238"/>
              <a:chExt cx="2153531" cy="1085986"/>
            </a:xfrm>
          </p:grpSpPr>
          <p:sp>
            <p:nvSpPr>
              <p:cNvPr id="48" name="Rettangolo con angoli arrotondati 47">
                <a:extLst>
                  <a:ext uri="{FF2B5EF4-FFF2-40B4-BE49-F238E27FC236}">
                    <a16:creationId xmlns:a16="http://schemas.microsoft.com/office/drawing/2014/main" id="{F8DBE8A8-B4E2-E962-FD66-BD1B389EC5A4}"/>
                  </a:ext>
                </a:extLst>
              </p:cNvPr>
              <p:cNvSpPr/>
              <p:nvPr/>
            </p:nvSpPr>
            <p:spPr>
              <a:xfrm>
                <a:off x="3549686" y="24817238"/>
                <a:ext cx="2153531" cy="10859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DA2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3" dirty="0"/>
              </a:p>
            </p:txBody>
          </p:sp>
          <p:pic>
            <p:nvPicPr>
              <p:cNvPr id="49" name="Immagine 48" descr="Immagine che contiene testo, logo, Carattere, Elementi grafici&#10;&#10;Il contenuto generato dall'IA potrebbe non essere corretto.">
                <a:extLst>
                  <a:ext uri="{FF2B5EF4-FFF2-40B4-BE49-F238E27FC236}">
                    <a16:creationId xmlns:a16="http://schemas.microsoft.com/office/drawing/2014/main" id="{C5D736A8-D980-3541-1453-70B511125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84466" y="24841665"/>
                <a:ext cx="1039516" cy="1039516"/>
              </a:xfrm>
              <a:prstGeom prst="rect">
                <a:avLst/>
              </a:prstGeom>
            </p:spPr>
          </p:pic>
        </p:grp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F4A53E78-10CC-35FA-D859-F813C7F1506A}"/>
                </a:ext>
              </a:extLst>
            </p:cNvPr>
            <p:cNvGrpSpPr/>
            <p:nvPr/>
          </p:nvGrpSpPr>
          <p:grpSpPr>
            <a:xfrm>
              <a:off x="7237609" y="4767647"/>
              <a:ext cx="1135215" cy="513039"/>
              <a:chOff x="1138127" y="30061890"/>
              <a:chExt cx="2186543" cy="1093272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C722C9BF-EF77-CA0C-24E4-910DC1A21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38127" y="30061890"/>
                <a:ext cx="2186543" cy="1093272"/>
              </a:xfrm>
              <a:prstGeom prst="rect">
                <a:avLst/>
              </a:prstGeom>
            </p:spPr>
          </p:pic>
          <p:pic>
            <p:nvPicPr>
              <p:cNvPr id="52" name="Immagine 51" descr="Immagine che contiene testo, Carattere, schermata, Elementi grafici&#10;&#10;Il contenuto generato dall'IA potrebbe non essere corretto.">
                <a:extLst>
                  <a:ext uri="{FF2B5EF4-FFF2-40B4-BE49-F238E27FC236}">
                    <a16:creationId xmlns:a16="http://schemas.microsoft.com/office/drawing/2014/main" id="{87CFC7FD-37BB-F8A8-D29B-B4A8534D2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34706" y="30156306"/>
                <a:ext cx="1393383" cy="901517"/>
              </a:xfrm>
              <a:prstGeom prst="rect">
                <a:avLst/>
              </a:prstGeom>
            </p:spPr>
          </p:pic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7B2760A2-5D17-5561-9AC0-527D09058860}"/>
                </a:ext>
              </a:extLst>
            </p:cNvPr>
            <p:cNvGrpSpPr/>
            <p:nvPr/>
          </p:nvGrpSpPr>
          <p:grpSpPr>
            <a:xfrm>
              <a:off x="8462281" y="4755310"/>
              <a:ext cx="1135215" cy="513039"/>
              <a:chOff x="3396593" y="30046810"/>
              <a:chExt cx="2186543" cy="1093273"/>
            </a:xfrm>
          </p:grpSpPr>
          <p:pic>
            <p:nvPicPr>
              <p:cNvPr id="54" name="Immagine 53">
                <a:extLst>
                  <a:ext uri="{FF2B5EF4-FFF2-40B4-BE49-F238E27FC236}">
                    <a16:creationId xmlns:a16="http://schemas.microsoft.com/office/drawing/2014/main" id="{613D5666-DF7C-F9C5-5040-CE8770520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96593" y="30046810"/>
                <a:ext cx="2186543" cy="1093273"/>
              </a:xfrm>
              <a:prstGeom prst="rect">
                <a:avLst/>
              </a:prstGeom>
            </p:spPr>
          </p:pic>
          <p:pic>
            <p:nvPicPr>
              <p:cNvPr id="55" name="Immagine 54" descr="Immagine che contiene testo, Carattere, logo, biglietto da visita&#10;&#10;Il contenuto generato dall'IA potrebbe non essere corretto.">
                <a:extLst>
                  <a:ext uri="{FF2B5EF4-FFF2-40B4-BE49-F238E27FC236}">
                    <a16:creationId xmlns:a16="http://schemas.microsoft.com/office/drawing/2014/main" id="{C958BD5C-AF56-6E62-8C26-5F178EEA3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7805" y="30226375"/>
                <a:ext cx="2030326" cy="761373"/>
              </a:xfrm>
              <a:prstGeom prst="rect">
                <a:avLst/>
              </a:prstGeom>
            </p:spPr>
          </p:pic>
        </p:grp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0DA6D707-7317-4A0E-9CCB-825A469A00A3}"/>
              </a:ext>
            </a:extLst>
          </p:cNvPr>
          <p:cNvGrpSpPr/>
          <p:nvPr/>
        </p:nvGrpSpPr>
        <p:grpSpPr>
          <a:xfrm>
            <a:off x="8182937" y="5166182"/>
            <a:ext cx="3572437" cy="893784"/>
            <a:chOff x="8182938" y="5535922"/>
            <a:chExt cx="3572437" cy="893784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6613408D-481B-DEB3-CF18-6A905290ABAC}"/>
                </a:ext>
              </a:extLst>
            </p:cNvPr>
            <p:cNvGrpSpPr/>
            <p:nvPr/>
          </p:nvGrpSpPr>
          <p:grpSpPr>
            <a:xfrm>
              <a:off x="8182938" y="6118375"/>
              <a:ext cx="1054055" cy="311331"/>
              <a:chOff x="5720211" y="8360099"/>
              <a:chExt cx="1183771" cy="367077"/>
            </a:xfrm>
          </p:grpSpPr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1E2B51FC-D7AA-E14B-B455-5560E5BE1FF2}"/>
                  </a:ext>
                </a:extLst>
              </p:cNvPr>
              <p:cNvSpPr/>
              <p:nvPr/>
            </p:nvSpPr>
            <p:spPr>
              <a:xfrm>
                <a:off x="5720211" y="8360099"/>
                <a:ext cx="1179258" cy="367077"/>
              </a:xfrm>
              <a:prstGeom prst="rect">
                <a:avLst/>
              </a:prstGeom>
              <a:solidFill>
                <a:srgbClr val="1E39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1" dirty="0"/>
              </a:p>
            </p:txBody>
          </p: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F9248521-C8BB-B296-E2AE-B1383FD3DDD4}"/>
                  </a:ext>
                </a:extLst>
              </p:cNvPr>
              <p:cNvSpPr txBox="1"/>
              <p:nvPr/>
            </p:nvSpPr>
            <p:spPr>
              <a:xfrm>
                <a:off x="6079575" y="8442252"/>
                <a:ext cx="824407" cy="2177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GB" sz="600" b="1" dirty="0">
                    <a:solidFill>
                      <a:schemeClr val="bg1"/>
                    </a:solidFill>
                    <a:latin typeface="Helvetica" pitchFamily="2" charset="0"/>
                  </a:rPr>
                  <a:t>EMBRC-UP</a:t>
                </a:r>
                <a:endParaRPr lang="en-GB" sz="600" b="1" dirty="0">
                  <a:solidFill>
                    <a:schemeClr val="bg1"/>
                  </a:solidFill>
                  <a:latin typeface="Helvetica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  <p:pic>
            <p:nvPicPr>
              <p:cNvPr id="59" name="Picture 6" descr="CNR – Istituto Nazionale di Ottica">
                <a:extLst>
                  <a:ext uri="{FF2B5EF4-FFF2-40B4-BE49-F238E27FC236}">
                    <a16:creationId xmlns:a16="http://schemas.microsoft.com/office/drawing/2014/main" id="{16B2405F-F758-D6A2-9D5E-90528603D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8354" y="8435912"/>
                <a:ext cx="215450" cy="215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05CEA336-9546-CCD7-0258-8130E703CB06}"/>
                </a:ext>
              </a:extLst>
            </p:cNvPr>
            <p:cNvSpPr/>
            <p:nvPr/>
          </p:nvSpPr>
          <p:spPr>
            <a:xfrm rot="16200000">
              <a:off x="9801060" y="5569655"/>
              <a:ext cx="331760" cy="264293"/>
            </a:xfrm>
            <a:custGeom>
              <a:avLst/>
              <a:gdLst/>
              <a:ahLst/>
              <a:cxnLst/>
              <a:rect l="l" t="t" r="r" b="b"/>
              <a:pathLst>
                <a:path w="7315200" h="3941064">
                  <a:moveTo>
                    <a:pt x="0" y="0"/>
                  </a:moveTo>
                  <a:lnTo>
                    <a:pt x="7315200" y="0"/>
                  </a:lnTo>
                  <a:lnTo>
                    <a:pt x="7315200" y="3941064"/>
                  </a:lnTo>
                  <a:lnTo>
                    <a:pt x="0" y="3941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GB" sz="133" dirty="0"/>
            </a:p>
          </p:txBody>
        </p: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F0C07D35-4400-4EC0-0867-227622C24872}"/>
                </a:ext>
              </a:extLst>
            </p:cNvPr>
            <p:cNvGrpSpPr/>
            <p:nvPr/>
          </p:nvGrpSpPr>
          <p:grpSpPr>
            <a:xfrm>
              <a:off x="10705338" y="6117213"/>
              <a:ext cx="1050037" cy="311331"/>
              <a:chOff x="8614130" y="7590591"/>
              <a:chExt cx="1179258" cy="367077"/>
            </a:xfrm>
          </p:grpSpPr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32041D35-B053-069A-563F-5A060440291E}"/>
                  </a:ext>
                </a:extLst>
              </p:cNvPr>
              <p:cNvSpPr/>
              <p:nvPr/>
            </p:nvSpPr>
            <p:spPr>
              <a:xfrm>
                <a:off x="8614130" y="7590591"/>
                <a:ext cx="1179258" cy="367077"/>
              </a:xfrm>
              <a:prstGeom prst="rect">
                <a:avLst/>
              </a:prstGeom>
              <a:solidFill>
                <a:srgbClr val="1E39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1" dirty="0"/>
              </a:p>
            </p:txBody>
          </p: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31BA05FC-D6A3-A201-7ED1-400C647B29D2}"/>
                  </a:ext>
                </a:extLst>
              </p:cNvPr>
              <p:cNvSpPr txBox="1"/>
              <p:nvPr/>
            </p:nvSpPr>
            <p:spPr>
              <a:xfrm>
                <a:off x="8853536" y="7665123"/>
                <a:ext cx="824408" cy="2177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600" b="1" dirty="0">
                    <a:solidFill>
                      <a:schemeClr val="bg1"/>
                    </a:solidFill>
                    <a:latin typeface="Helvetica" pitchFamily="2" charset="0"/>
                  </a:rPr>
                  <a:t>MEET</a:t>
                </a:r>
                <a:endParaRPr lang="en-GB" sz="600" b="1" dirty="0">
                  <a:solidFill>
                    <a:schemeClr val="bg1"/>
                  </a:solidFill>
                  <a:latin typeface="Helvetica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  <p:pic>
            <p:nvPicPr>
              <p:cNvPr id="64" name="Picture 6" descr="CNR – Istituto Nazionale di Ottica">
                <a:extLst>
                  <a:ext uri="{FF2B5EF4-FFF2-40B4-BE49-F238E27FC236}">
                    <a16:creationId xmlns:a16="http://schemas.microsoft.com/office/drawing/2014/main" id="{A283E9C8-4307-3ED7-3E8D-F3159F3D7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348" y="7666404"/>
                <a:ext cx="215450" cy="215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E7C2A0D9-1BD2-BE2C-81EB-81DB23476822}"/>
                </a:ext>
              </a:extLst>
            </p:cNvPr>
            <p:cNvGrpSpPr/>
            <p:nvPr/>
          </p:nvGrpSpPr>
          <p:grpSpPr>
            <a:xfrm>
              <a:off x="9446147" y="6118339"/>
              <a:ext cx="1050037" cy="311330"/>
              <a:chOff x="12250369" y="24465575"/>
              <a:chExt cx="1952225" cy="607685"/>
            </a:xfrm>
          </p:grpSpPr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DE41B635-F46A-641A-5CA0-D37932434553}"/>
                  </a:ext>
                </a:extLst>
              </p:cNvPr>
              <p:cNvSpPr/>
              <p:nvPr/>
            </p:nvSpPr>
            <p:spPr>
              <a:xfrm>
                <a:off x="12250369" y="24465575"/>
                <a:ext cx="1952225" cy="607685"/>
              </a:xfrm>
              <a:prstGeom prst="rect">
                <a:avLst/>
              </a:prstGeom>
              <a:solidFill>
                <a:srgbClr val="1E39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1" dirty="0"/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BFF83AF-B21A-1CC1-F03C-1389A902D2E4}"/>
                  </a:ext>
                </a:extLst>
              </p:cNvPr>
              <p:cNvSpPr txBox="1"/>
              <p:nvPr/>
            </p:nvSpPr>
            <p:spPr>
              <a:xfrm>
                <a:off x="12733502" y="24589199"/>
                <a:ext cx="1461622" cy="3604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GB" sz="600" b="1" dirty="0" err="1">
                    <a:solidFill>
                      <a:schemeClr val="bg1"/>
                    </a:solidFill>
                    <a:latin typeface="Helvetica" pitchFamily="2" charset="0"/>
                  </a:rPr>
                  <a:t>GeoSciences</a:t>
                </a:r>
                <a:r>
                  <a:rPr lang="en-GB" sz="600" b="1" dirty="0">
                    <a:solidFill>
                      <a:schemeClr val="bg1"/>
                    </a:solidFill>
                    <a:latin typeface="Helvetica" pitchFamily="2" charset="0"/>
                  </a:rPr>
                  <a:t> IR</a:t>
                </a:r>
                <a:endParaRPr lang="en-GB" sz="600" b="1" dirty="0">
                  <a:solidFill>
                    <a:schemeClr val="bg1"/>
                  </a:solidFill>
                  <a:latin typeface="Helvetica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  <p:pic>
            <p:nvPicPr>
              <p:cNvPr id="68" name="Picture 6" descr="CNR – Istituto Nazionale di Ottica">
                <a:extLst>
                  <a:ext uri="{FF2B5EF4-FFF2-40B4-BE49-F238E27FC236}">
                    <a16:creationId xmlns:a16="http://schemas.microsoft.com/office/drawing/2014/main" id="{D0E1782C-C5FA-8AC1-CCB0-4C686B6892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46323" y="24588835"/>
                <a:ext cx="356671" cy="356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8ABF7213-7B25-9E58-AA87-9CC2A76FB6C0}"/>
              </a:ext>
            </a:extLst>
          </p:cNvPr>
          <p:cNvSpPr txBox="1"/>
          <p:nvPr/>
        </p:nvSpPr>
        <p:spPr>
          <a:xfrm>
            <a:off x="140374" y="4329362"/>
            <a:ext cx="6875446" cy="153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L’aggregazione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ulteriore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delle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attività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CNR relative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agli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unici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progetti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IR PNRR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rilevanti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per il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settore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ambiente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(EMBRC-UP, Geosciences IR e MEET) ha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l’obiettivo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stimolare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la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creazione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sinergie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potenziare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la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ricerca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nelle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geoscienze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nella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Arimo"/>
              </a:rPr>
              <a:t>ricerca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Arimo"/>
              </a:rPr>
              <a:t> marina.</a:t>
            </a:r>
          </a:p>
        </p:txBody>
      </p:sp>
    </p:spTree>
    <p:extLst>
      <p:ext uri="{BB962C8B-B14F-4D97-AF65-F5344CB8AC3E}">
        <p14:creationId xmlns:p14="http://schemas.microsoft.com/office/powerpoint/2010/main" val="404997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D7955-0EA2-442D-AE2C-BCBEE9018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B203DED1-4595-7F99-C8F2-A469D861A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1" y="502652"/>
            <a:ext cx="11895439" cy="518161"/>
          </a:xfrm>
        </p:spPr>
        <p:txBody>
          <a:bodyPr>
            <a:normAutofit fontScale="90000"/>
          </a:bodyPr>
          <a:lstStyle/>
          <a:p>
            <a:pPr algn="l"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ITINERIS - Italian integrated environmental research infrastructures system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CB73B901-871E-20EB-3034-9E28C291B218}"/>
              </a:ext>
            </a:extLst>
          </p:cNvPr>
          <p:cNvGrpSpPr/>
          <p:nvPr/>
        </p:nvGrpSpPr>
        <p:grpSpPr>
          <a:xfrm>
            <a:off x="920207" y="2011307"/>
            <a:ext cx="1893899" cy="1696793"/>
            <a:chOff x="0" y="-28575"/>
            <a:chExt cx="577999" cy="560509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D036C5F3-3392-0677-FA94-E9880DF4AE9E}"/>
                </a:ext>
              </a:extLst>
            </p:cNvPr>
            <p:cNvSpPr/>
            <p:nvPr/>
          </p:nvSpPr>
          <p:spPr>
            <a:xfrm>
              <a:off x="0" y="0"/>
              <a:ext cx="577999" cy="531934"/>
            </a:xfrm>
            <a:custGeom>
              <a:avLst/>
              <a:gdLst/>
              <a:ahLst/>
              <a:cxnLst/>
              <a:rect l="l" t="t" r="r" b="b"/>
              <a:pathLst>
                <a:path w="577999" h="417746">
                  <a:moveTo>
                    <a:pt x="41996" y="0"/>
                  </a:moveTo>
                  <a:lnTo>
                    <a:pt x="536003" y="0"/>
                  </a:lnTo>
                  <a:cubicBezTo>
                    <a:pt x="547141" y="0"/>
                    <a:pt x="557823" y="4425"/>
                    <a:pt x="565698" y="12300"/>
                  </a:cubicBezTo>
                  <a:cubicBezTo>
                    <a:pt x="573574" y="20176"/>
                    <a:pt x="577999" y="30858"/>
                    <a:pt x="577999" y="41996"/>
                  </a:cubicBezTo>
                  <a:lnTo>
                    <a:pt x="577999" y="375749"/>
                  </a:lnTo>
                  <a:cubicBezTo>
                    <a:pt x="577999" y="386887"/>
                    <a:pt x="573574" y="397569"/>
                    <a:pt x="565698" y="405445"/>
                  </a:cubicBezTo>
                  <a:cubicBezTo>
                    <a:pt x="557823" y="413321"/>
                    <a:pt x="547141" y="417746"/>
                    <a:pt x="536003" y="417746"/>
                  </a:cubicBezTo>
                  <a:lnTo>
                    <a:pt x="41996" y="417746"/>
                  </a:lnTo>
                  <a:cubicBezTo>
                    <a:pt x="30858" y="417746"/>
                    <a:pt x="20176" y="413321"/>
                    <a:pt x="12300" y="405445"/>
                  </a:cubicBezTo>
                  <a:cubicBezTo>
                    <a:pt x="4425" y="397569"/>
                    <a:pt x="0" y="386887"/>
                    <a:pt x="0" y="375749"/>
                  </a:cubicBezTo>
                  <a:lnTo>
                    <a:pt x="0" y="41996"/>
                  </a:lnTo>
                  <a:cubicBezTo>
                    <a:pt x="0" y="30858"/>
                    <a:pt x="4425" y="20176"/>
                    <a:pt x="12300" y="12300"/>
                  </a:cubicBezTo>
                  <a:cubicBezTo>
                    <a:pt x="20176" y="4425"/>
                    <a:pt x="30858" y="0"/>
                    <a:pt x="41996" y="0"/>
                  </a:cubicBezTo>
                  <a:close/>
                </a:path>
              </a:pathLst>
            </a:custGeom>
            <a:solidFill>
              <a:srgbClr val="135DA1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710CEA25-148D-B2C5-8E50-1B99D5C82580}"/>
                </a:ext>
              </a:extLst>
            </p:cNvPr>
            <p:cNvSpPr txBox="1"/>
            <p:nvPr/>
          </p:nvSpPr>
          <p:spPr>
            <a:xfrm>
              <a:off x="0" y="-28575"/>
              <a:ext cx="577999" cy="446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DE03D280-B125-30A8-61CB-EEDB04AE12B5}"/>
              </a:ext>
            </a:extLst>
          </p:cNvPr>
          <p:cNvGrpSpPr/>
          <p:nvPr/>
        </p:nvGrpSpPr>
        <p:grpSpPr>
          <a:xfrm>
            <a:off x="3006071" y="2011308"/>
            <a:ext cx="1893899" cy="1696793"/>
            <a:chOff x="0" y="-28575"/>
            <a:chExt cx="577999" cy="56050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B8EC3190-F314-AD4F-0D41-FC385EA37924}"/>
                </a:ext>
              </a:extLst>
            </p:cNvPr>
            <p:cNvSpPr/>
            <p:nvPr/>
          </p:nvSpPr>
          <p:spPr>
            <a:xfrm>
              <a:off x="0" y="0"/>
              <a:ext cx="577999" cy="531934"/>
            </a:xfrm>
            <a:custGeom>
              <a:avLst/>
              <a:gdLst/>
              <a:ahLst/>
              <a:cxnLst/>
              <a:rect l="l" t="t" r="r" b="b"/>
              <a:pathLst>
                <a:path w="577999" h="417746">
                  <a:moveTo>
                    <a:pt x="41996" y="0"/>
                  </a:moveTo>
                  <a:lnTo>
                    <a:pt x="536003" y="0"/>
                  </a:lnTo>
                  <a:cubicBezTo>
                    <a:pt x="547141" y="0"/>
                    <a:pt x="557823" y="4425"/>
                    <a:pt x="565698" y="12300"/>
                  </a:cubicBezTo>
                  <a:cubicBezTo>
                    <a:pt x="573574" y="20176"/>
                    <a:pt x="577999" y="30858"/>
                    <a:pt x="577999" y="41996"/>
                  </a:cubicBezTo>
                  <a:lnTo>
                    <a:pt x="577999" y="375749"/>
                  </a:lnTo>
                  <a:cubicBezTo>
                    <a:pt x="577999" y="386887"/>
                    <a:pt x="573574" y="397569"/>
                    <a:pt x="565698" y="405445"/>
                  </a:cubicBezTo>
                  <a:cubicBezTo>
                    <a:pt x="557823" y="413321"/>
                    <a:pt x="547141" y="417746"/>
                    <a:pt x="536003" y="417746"/>
                  </a:cubicBezTo>
                  <a:lnTo>
                    <a:pt x="41996" y="417746"/>
                  </a:lnTo>
                  <a:cubicBezTo>
                    <a:pt x="30858" y="417746"/>
                    <a:pt x="20176" y="413321"/>
                    <a:pt x="12300" y="405445"/>
                  </a:cubicBezTo>
                  <a:cubicBezTo>
                    <a:pt x="4425" y="397569"/>
                    <a:pt x="0" y="386887"/>
                    <a:pt x="0" y="375749"/>
                  </a:cubicBezTo>
                  <a:lnTo>
                    <a:pt x="0" y="41996"/>
                  </a:lnTo>
                  <a:cubicBezTo>
                    <a:pt x="0" y="30858"/>
                    <a:pt x="4425" y="20176"/>
                    <a:pt x="12300" y="12300"/>
                  </a:cubicBezTo>
                  <a:cubicBezTo>
                    <a:pt x="20176" y="4425"/>
                    <a:pt x="30858" y="0"/>
                    <a:pt x="41996" y="0"/>
                  </a:cubicBezTo>
                  <a:close/>
                </a:path>
              </a:pathLst>
            </a:custGeom>
            <a:solidFill>
              <a:srgbClr val="135DA1"/>
            </a:solidFill>
          </p:spPr>
          <p:txBody>
            <a:bodyPr/>
            <a:lstStyle/>
            <a:p>
              <a:endParaRPr lang="it-IT" sz="1200" dirty="0">
                <a:solidFill>
                  <a:srgbClr val="FF0000"/>
                </a:solidFill>
                <a:highlight>
                  <a:srgbClr val="E1F0E2"/>
                </a:highlight>
              </a:endParaRPr>
            </a:p>
          </p:txBody>
        </p:sp>
        <p:sp>
          <p:nvSpPr>
            <p:cNvPr id="69" name="TextBox 13">
              <a:extLst>
                <a:ext uri="{FF2B5EF4-FFF2-40B4-BE49-F238E27FC236}">
                  <a16:creationId xmlns:a16="http://schemas.microsoft.com/office/drawing/2014/main" id="{28ED090B-B3E1-FFB3-8CC1-52620B31C73F}"/>
                </a:ext>
              </a:extLst>
            </p:cNvPr>
            <p:cNvSpPr txBox="1"/>
            <p:nvPr/>
          </p:nvSpPr>
          <p:spPr>
            <a:xfrm>
              <a:off x="0" y="-28575"/>
              <a:ext cx="577999" cy="446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grpSp>
        <p:nvGrpSpPr>
          <p:cNvPr id="71" name="Group 14">
            <a:extLst>
              <a:ext uri="{FF2B5EF4-FFF2-40B4-BE49-F238E27FC236}">
                <a16:creationId xmlns:a16="http://schemas.microsoft.com/office/drawing/2014/main" id="{B175AC2E-2BB0-682C-FD34-C22DDE8EDC62}"/>
              </a:ext>
            </a:extLst>
          </p:cNvPr>
          <p:cNvGrpSpPr/>
          <p:nvPr/>
        </p:nvGrpSpPr>
        <p:grpSpPr>
          <a:xfrm>
            <a:off x="5086606" y="2026699"/>
            <a:ext cx="1893899" cy="1662201"/>
            <a:chOff x="0" y="-28575"/>
            <a:chExt cx="577999" cy="549082"/>
          </a:xfrm>
        </p:grpSpPr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4CED8650-D2FE-54FE-2FF1-5A42EB8B83EA}"/>
                </a:ext>
              </a:extLst>
            </p:cNvPr>
            <p:cNvSpPr/>
            <p:nvPr/>
          </p:nvSpPr>
          <p:spPr>
            <a:xfrm>
              <a:off x="0" y="0"/>
              <a:ext cx="577999" cy="520507"/>
            </a:xfrm>
            <a:custGeom>
              <a:avLst/>
              <a:gdLst/>
              <a:ahLst/>
              <a:cxnLst/>
              <a:rect l="l" t="t" r="r" b="b"/>
              <a:pathLst>
                <a:path w="577999" h="417746">
                  <a:moveTo>
                    <a:pt x="41996" y="0"/>
                  </a:moveTo>
                  <a:lnTo>
                    <a:pt x="536003" y="0"/>
                  </a:lnTo>
                  <a:cubicBezTo>
                    <a:pt x="547141" y="0"/>
                    <a:pt x="557823" y="4425"/>
                    <a:pt x="565698" y="12300"/>
                  </a:cubicBezTo>
                  <a:cubicBezTo>
                    <a:pt x="573574" y="20176"/>
                    <a:pt x="577999" y="30858"/>
                    <a:pt x="577999" y="41996"/>
                  </a:cubicBezTo>
                  <a:lnTo>
                    <a:pt x="577999" y="375749"/>
                  </a:lnTo>
                  <a:cubicBezTo>
                    <a:pt x="577999" y="386887"/>
                    <a:pt x="573574" y="397569"/>
                    <a:pt x="565698" y="405445"/>
                  </a:cubicBezTo>
                  <a:cubicBezTo>
                    <a:pt x="557823" y="413321"/>
                    <a:pt x="547141" y="417746"/>
                    <a:pt x="536003" y="417746"/>
                  </a:cubicBezTo>
                  <a:lnTo>
                    <a:pt x="41996" y="417746"/>
                  </a:lnTo>
                  <a:cubicBezTo>
                    <a:pt x="30858" y="417746"/>
                    <a:pt x="20176" y="413321"/>
                    <a:pt x="12300" y="405445"/>
                  </a:cubicBezTo>
                  <a:cubicBezTo>
                    <a:pt x="4425" y="397569"/>
                    <a:pt x="0" y="386887"/>
                    <a:pt x="0" y="375749"/>
                  </a:cubicBezTo>
                  <a:lnTo>
                    <a:pt x="0" y="41996"/>
                  </a:lnTo>
                  <a:cubicBezTo>
                    <a:pt x="0" y="30858"/>
                    <a:pt x="4425" y="20176"/>
                    <a:pt x="12300" y="12300"/>
                  </a:cubicBezTo>
                  <a:cubicBezTo>
                    <a:pt x="20176" y="4425"/>
                    <a:pt x="30858" y="0"/>
                    <a:pt x="41996" y="0"/>
                  </a:cubicBezTo>
                  <a:close/>
                </a:path>
              </a:pathLst>
            </a:custGeom>
            <a:solidFill>
              <a:srgbClr val="135DA1"/>
            </a:solidFill>
          </p:spPr>
          <p:txBody>
            <a:bodyPr/>
            <a:lstStyle/>
            <a:p>
              <a:endParaRPr lang="it-IT" sz="1200" dirty="0">
                <a:solidFill>
                  <a:schemeClr val="bg1"/>
                </a:solidFill>
                <a:highlight>
                  <a:srgbClr val="E1F0E2"/>
                </a:highlight>
              </a:endParaRPr>
            </a:p>
          </p:txBody>
        </p:sp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85C0B1DC-9094-A074-7A70-4DBCAE9C8500}"/>
                </a:ext>
              </a:extLst>
            </p:cNvPr>
            <p:cNvSpPr txBox="1"/>
            <p:nvPr/>
          </p:nvSpPr>
          <p:spPr>
            <a:xfrm>
              <a:off x="0" y="-28575"/>
              <a:ext cx="577999" cy="446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30">
            <a:extLst>
              <a:ext uri="{FF2B5EF4-FFF2-40B4-BE49-F238E27FC236}">
                <a16:creationId xmlns:a16="http://schemas.microsoft.com/office/drawing/2014/main" id="{808B66B8-70AB-72B3-FE93-70FBEE2922F1}"/>
              </a:ext>
            </a:extLst>
          </p:cNvPr>
          <p:cNvGrpSpPr/>
          <p:nvPr/>
        </p:nvGrpSpPr>
        <p:grpSpPr>
          <a:xfrm>
            <a:off x="9247672" y="2011307"/>
            <a:ext cx="1893899" cy="1649868"/>
            <a:chOff x="0" y="-28575"/>
            <a:chExt cx="577999" cy="545008"/>
          </a:xfrm>
        </p:grpSpPr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2794D9B1-36CD-164E-C93F-CD96EC036DED}"/>
                </a:ext>
              </a:extLst>
            </p:cNvPr>
            <p:cNvSpPr/>
            <p:nvPr/>
          </p:nvSpPr>
          <p:spPr>
            <a:xfrm>
              <a:off x="0" y="0"/>
              <a:ext cx="577999" cy="516433"/>
            </a:xfrm>
            <a:custGeom>
              <a:avLst/>
              <a:gdLst/>
              <a:ahLst/>
              <a:cxnLst/>
              <a:rect l="l" t="t" r="r" b="b"/>
              <a:pathLst>
                <a:path w="577999" h="417746">
                  <a:moveTo>
                    <a:pt x="41996" y="0"/>
                  </a:moveTo>
                  <a:lnTo>
                    <a:pt x="536003" y="0"/>
                  </a:lnTo>
                  <a:cubicBezTo>
                    <a:pt x="547141" y="0"/>
                    <a:pt x="557823" y="4425"/>
                    <a:pt x="565698" y="12300"/>
                  </a:cubicBezTo>
                  <a:cubicBezTo>
                    <a:pt x="573574" y="20176"/>
                    <a:pt x="577999" y="30858"/>
                    <a:pt x="577999" y="41996"/>
                  </a:cubicBezTo>
                  <a:lnTo>
                    <a:pt x="577999" y="375749"/>
                  </a:lnTo>
                  <a:cubicBezTo>
                    <a:pt x="577999" y="386887"/>
                    <a:pt x="573574" y="397569"/>
                    <a:pt x="565698" y="405445"/>
                  </a:cubicBezTo>
                  <a:cubicBezTo>
                    <a:pt x="557823" y="413321"/>
                    <a:pt x="547141" y="417746"/>
                    <a:pt x="536003" y="417746"/>
                  </a:cubicBezTo>
                  <a:lnTo>
                    <a:pt x="41996" y="417746"/>
                  </a:lnTo>
                  <a:cubicBezTo>
                    <a:pt x="30858" y="417746"/>
                    <a:pt x="20176" y="413321"/>
                    <a:pt x="12300" y="405445"/>
                  </a:cubicBezTo>
                  <a:cubicBezTo>
                    <a:pt x="4425" y="397569"/>
                    <a:pt x="0" y="386887"/>
                    <a:pt x="0" y="375749"/>
                  </a:cubicBezTo>
                  <a:lnTo>
                    <a:pt x="0" y="41996"/>
                  </a:lnTo>
                  <a:cubicBezTo>
                    <a:pt x="0" y="30858"/>
                    <a:pt x="4425" y="20176"/>
                    <a:pt x="12300" y="12300"/>
                  </a:cubicBezTo>
                  <a:cubicBezTo>
                    <a:pt x="20176" y="4425"/>
                    <a:pt x="30858" y="0"/>
                    <a:pt x="41996" y="0"/>
                  </a:cubicBezTo>
                  <a:close/>
                </a:path>
              </a:pathLst>
            </a:custGeom>
            <a:solidFill>
              <a:srgbClr val="135DA1"/>
            </a:solidFill>
          </p:spPr>
          <p:txBody>
            <a:bodyPr/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78" name="TextBox 32">
              <a:extLst>
                <a:ext uri="{FF2B5EF4-FFF2-40B4-BE49-F238E27FC236}">
                  <a16:creationId xmlns:a16="http://schemas.microsoft.com/office/drawing/2014/main" id="{07C1DDEC-8D81-CA51-DCD2-560F249A799C}"/>
                </a:ext>
              </a:extLst>
            </p:cNvPr>
            <p:cNvSpPr txBox="1"/>
            <p:nvPr/>
          </p:nvSpPr>
          <p:spPr>
            <a:xfrm>
              <a:off x="0" y="-28575"/>
              <a:ext cx="577999" cy="446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</a:endParaRPr>
            </a:p>
          </p:txBody>
        </p:sp>
      </p:grpSp>
      <p:sp>
        <p:nvSpPr>
          <p:cNvPr id="79" name="TextBox 50">
            <a:extLst>
              <a:ext uri="{FF2B5EF4-FFF2-40B4-BE49-F238E27FC236}">
                <a16:creationId xmlns:a16="http://schemas.microsoft.com/office/drawing/2014/main" id="{EAF47676-7F75-5608-39AC-53DACBEA2082}"/>
              </a:ext>
            </a:extLst>
          </p:cNvPr>
          <p:cNvSpPr txBox="1"/>
          <p:nvPr/>
        </p:nvSpPr>
        <p:spPr>
          <a:xfrm>
            <a:off x="1112173" y="2195721"/>
            <a:ext cx="1088368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Istituti CNR</a:t>
            </a:r>
          </a:p>
        </p:txBody>
      </p:sp>
      <p:sp>
        <p:nvSpPr>
          <p:cNvPr id="80" name="TextBox 51">
            <a:extLst>
              <a:ext uri="{FF2B5EF4-FFF2-40B4-BE49-F238E27FC236}">
                <a16:creationId xmlns:a16="http://schemas.microsoft.com/office/drawing/2014/main" id="{69B3507A-CE61-DE43-855B-5B46C717B4CF}"/>
              </a:ext>
            </a:extLst>
          </p:cNvPr>
          <p:cNvSpPr txBox="1"/>
          <p:nvPr/>
        </p:nvSpPr>
        <p:spPr>
          <a:xfrm>
            <a:off x="3143585" y="2195721"/>
            <a:ext cx="14329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b="1" dirty="0" err="1">
                <a:solidFill>
                  <a:schemeClr val="bg1"/>
                </a:solidFill>
                <a:latin typeface="Inter Bold"/>
                <a:ea typeface="Inter Bold"/>
                <a:sym typeface="Inter Bold"/>
              </a:rPr>
              <a:t>Dipartimenti</a:t>
            </a:r>
            <a:endParaRPr lang="en-US" sz="1400" b="1" dirty="0">
              <a:solidFill>
                <a:schemeClr val="bg1"/>
              </a:solidFill>
              <a:latin typeface="Inter Bold"/>
              <a:ea typeface="Inter Bold"/>
              <a:sym typeface="Inter Bold"/>
            </a:endParaRPr>
          </a:p>
        </p:txBody>
      </p:sp>
      <p:sp>
        <p:nvSpPr>
          <p:cNvPr id="81" name="TextBox 52">
            <a:extLst>
              <a:ext uri="{FF2B5EF4-FFF2-40B4-BE49-F238E27FC236}">
                <a16:creationId xmlns:a16="http://schemas.microsoft.com/office/drawing/2014/main" id="{7C3E8492-1228-ED58-5F28-CD99A49D8955}"/>
              </a:ext>
            </a:extLst>
          </p:cNvPr>
          <p:cNvSpPr txBox="1"/>
          <p:nvPr/>
        </p:nvSpPr>
        <p:spPr>
          <a:xfrm>
            <a:off x="5223553" y="2202317"/>
            <a:ext cx="1893899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b="1" dirty="0" err="1">
                <a:solidFill>
                  <a:schemeClr val="bg1"/>
                </a:solidFill>
                <a:latin typeface="Inter Bold"/>
                <a:ea typeface="Inter Bold"/>
                <a:sym typeface="Inter Bold"/>
              </a:rPr>
              <a:t>Finanziamento</a:t>
            </a:r>
            <a:r>
              <a:rPr lang="en-US" sz="1400" b="1" dirty="0">
                <a:solidFill>
                  <a:schemeClr val="bg1"/>
                </a:solidFill>
                <a:latin typeface="Inter Bold"/>
                <a:ea typeface="Inter Bold"/>
                <a:sym typeface="Inter Bold"/>
              </a:rPr>
              <a:t> PNRR</a:t>
            </a:r>
          </a:p>
        </p:txBody>
      </p:sp>
      <p:sp>
        <p:nvSpPr>
          <p:cNvPr id="82" name="TextBox 53">
            <a:extLst>
              <a:ext uri="{FF2B5EF4-FFF2-40B4-BE49-F238E27FC236}">
                <a16:creationId xmlns:a16="http://schemas.microsoft.com/office/drawing/2014/main" id="{A8AF1D60-0628-927E-D2C3-8C541F7EF517}"/>
              </a:ext>
            </a:extLst>
          </p:cNvPr>
          <p:cNvSpPr txBox="1"/>
          <p:nvPr/>
        </p:nvSpPr>
        <p:spPr>
          <a:xfrm>
            <a:off x="9384620" y="2202317"/>
            <a:ext cx="1620003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b="1" dirty="0" err="1">
                <a:solidFill>
                  <a:schemeClr val="bg1"/>
                </a:solidFill>
                <a:latin typeface="Inter Bold"/>
                <a:ea typeface="Inter Bold"/>
                <a:sym typeface="Inter Bold"/>
              </a:rPr>
              <a:t>Pubblicazioni</a:t>
            </a:r>
            <a:endParaRPr lang="en-US" sz="1400" b="1" dirty="0">
              <a:solidFill>
                <a:schemeClr val="bg1"/>
              </a:solidFill>
              <a:latin typeface="Inter Bold"/>
              <a:ea typeface="Inter Bold"/>
              <a:sym typeface="Inter Bold"/>
            </a:endParaRPr>
          </a:p>
        </p:txBody>
      </p:sp>
      <p:sp>
        <p:nvSpPr>
          <p:cNvPr id="83" name="TextBox 54">
            <a:extLst>
              <a:ext uri="{FF2B5EF4-FFF2-40B4-BE49-F238E27FC236}">
                <a16:creationId xmlns:a16="http://schemas.microsoft.com/office/drawing/2014/main" id="{56929E30-BAEE-BE48-C15E-AE1A115AADF5}"/>
              </a:ext>
            </a:extLst>
          </p:cNvPr>
          <p:cNvSpPr txBox="1"/>
          <p:nvPr/>
        </p:nvSpPr>
        <p:spPr>
          <a:xfrm>
            <a:off x="1112173" y="2421895"/>
            <a:ext cx="1088452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2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15</a:t>
            </a:r>
          </a:p>
        </p:txBody>
      </p:sp>
      <p:sp>
        <p:nvSpPr>
          <p:cNvPr id="84" name="TextBox 55">
            <a:extLst>
              <a:ext uri="{FF2B5EF4-FFF2-40B4-BE49-F238E27FC236}">
                <a16:creationId xmlns:a16="http://schemas.microsoft.com/office/drawing/2014/main" id="{BB4BC155-9077-8D17-DD95-DE25F0C0A142}"/>
              </a:ext>
            </a:extLst>
          </p:cNvPr>
          <p:cNvSpPr txBox="1"/>
          <p:nvPr/>
        </p:nvSpPr>
        <p:spPr>
          <a:xfrm>
            <a:off x="3219702" y="2421895"/>
            <a:ext cx="1432901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2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id="85" name="TextBox 56">
            <a:extLst>
              <a:ext uri="{FF2B5EF4-FFF2-40B4-BE49-F238E27FC236}">
                <a16:creationId xmlns:a16="http://schemas.microsoft.com/office/drawing/2014/main" id="{6790E299-70FF-099F-6E0D-BBA349821DAB}"/>
              </a:ext>
            </a:extLst>
          </p:cNvPr>
          <p:cNvSpPr txBox="1"/>
          <p:nvPr/>
        </p:nvSpPr>
        <p:spPr>
          <a:xfrm>
            <a:off x="5277009" y="2421895"/>
            <a:ext cx="1615767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2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118 M€</a:t>
            </a:r>
          </a:p>
        </p:txBody>
      </p:sp>
      <p:sp>
        <p:nvSpPr>
          <p:cNvPr id="86" name="TextBox 57">
            <a:extLst>
              <a:ext uri="{FF2B5EF4-FFF2-40B4-BE49-F238E27FC236}">
                <a16:creationId xmlns:a16="http://schemas.microsoft.com/office/drawing/2014/main" id="{4AAB03A0-AD10-650D-9E46-CAC3807BE1F6}"/>
              </a:ext>
            </a:extLst>
          </p:cNvPr>
          <p:cNvSpPr txBox="1"/>
          <p:nvPr/>
        </p:nvSpPr>
        <p:spPr>
          <a:xfrm>
            <a:off x="9438077" y="2330834"/>
            <a:ext cx="1015881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2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315</a:t>
            </a:r>
          </a:p>
        </p:txBody>
      </p:sp>
      <p:sp>
        <p:nvSpPr>
          <p:cNvPr id="87" name="TextBox 64">
            <a:extLst>
              <a:ext uri="{FF2B5EF4-FFF2-40B4-BE49-F238E27FC236}">
                <a16:creationId xmlns:a16="http://schemas.microsoft.com/office/drawing/2014/main" id="{B4BA1900-D415-10E6-34B1-AF024123B9DE}"/>
              </a:ext>
            </a:extLst>
          </p:cNvPr>
          <p:cNvSpPr txBox="1"/>
          <p:nvPr/>
        </p:nvSpPr>
        <p:spPr>
          <a:xfrm>
            <a:off x="9438075" y="3028226"/>
            <a:ext cx="189012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6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203 </a:t>
            </a:r>
            <a:r>
              <a:rPr lang="en-US" sz="1600" dirty="0" err="1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su</a:t>
            </a:r>
            <a:r>
              <a:rPr lang="en-US" sz="16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 PE10  - Earth System Science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64305FBD-FA9A-5E99-D5EA-320A99D18D88}"/>
              </a:ext>
            </a:extLst>
          </p:cNvPr>
          <p:cNvSpPr txBox="1"/>
          <p:nvPr/>
        </p:nvSpPr>
        <p:spPr>
          <a:xfrm>
            <a:off x="965095" y="4090314"/>
            <a:ext cx="9475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kern="100" dirty="0">
                <a:solidFill>
                  <a:srgbClr val="135DA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IBBA,  IBBR,  IGAG, IGG, IMAA, IRET, IRSA, ISAC, ISMAR, ISP, IBE, IREA, IPSP, IRBIM, IAS</a:t>
            </a:r>
          </a:p>
        </p:txBody>
      </p:sp>
      <p:grpSp>
        <p:nvGrpSpPr>
          <p:cNvPr id="89" name="Group 30">
            <a:extLst>
              <a:ext uri="{FF2B5EF4-FFF2-40B4-BE49-F238E27FC236}">
                <a16:creationId xmlns:a16="http://schemas.microsoft.com/office/drawing/2014/main" id="{AE0561D1-007A-AB4F-EDBE-C9AB071AC13E}"/>
              </a:ext>
            </a:extLst>
          </p:cNvPr>
          <p:cNvGrpSpPr/>
          <p:nvPr/>
        </p:nvGrpSpPr>
        <p:grpSpPr>
          <a:xfrm>
            <a:off x="7167139" y="1998974"/>
            <a:ext cx="1893899" cy="1681403"/>
            <a:chOff x="0" y="-28575"/>
            <a:chExt cx="577999" cy="555425"/>
          </a:xfrm>
        </p:grpSpPr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CE9DF3A9-5DAC-F82E-BBE6-C287FB3747DF}"/>
                </a:ext>
              </a:extLst>
            </p:cNvPr>
            <p:cNvSpPr/>
            <p:nvPr/>
          </p:nvSpPr>
          <p:spPr>
            <a:xfrm>
              <a:off x="0" y="0"/>
              <a:ext cx="577999" cy="526850"/>
            </a:xfrm>
            <a:custGeom>
              <a:avLst/>
              <a:gdLst/>
              <a:ahLst/>
              <a:cxnLst/>
              <a:rect l="l" t="t" r="r" b="b"/>
              <a:pathLst>
                <a:path w="577999" h="417746">
                  <a:moveTo>
                    <a:pt x="41996" y="0"/>
                  </a:moveTo>
                  <a:lnTo>
                    <a:pt x="536003" y="0"/>
                  </a:lnTo>
                  <a:cubicBezTo>
                    <a:pt x="547141" y="0"/>
                    <a:pt x="557823" y="4425"/>
                    <a:pt x="565698" y="12300"/>
                  </a:cubicBezTo>
                  <a:cubicBezTo>
                    <a:pt x="573574" y="20176"/>
                    <a:pt x="577999" y="30858"/>
                    <a:pt x="577999" y="41996"/>
                  </a:cubicBezTo>
                  <a:lnTo>
                    <a:pt x="577999" y="375749"/>
                  </a:lnTo>
                  <a:cubicBezTo>
                    <a:pt x="577999" y="386887"/>
                    <a:pt x="573574" y="397569"/>
                    <a:pt x="565698" y="405445"/>
                  </a:cubicBezTo>
                  <a:cubicBezTo>
                    <a:pt x="557823" y="413321"/>
                    <a:pt x="547141" y="417746"/>
                    <a:pt x="536003" y="417746"/>
                  </a:cubicBezTo>
                  <a:lnTo>
                    <a:pt x="41996" y="417746"/>
                  </a:lnTo>
                  <a:cubicBezTo>
                    <a:pt x="30858" y="417746"/>
                    <a:pt x="20176" y="413321"/>
                    <a:pt x="12300" y="405445"/>
                  </a:cubicBezTo>
                  <a:cubicBezTo>
                    <a:pt x="4425" y="397569"/>
                    <a:pt x="0" y="386887"/>
                    <a:pt x="0" y="375749"/>
                  </a:cubicBezTo>
                  <a:lnTo>
                    <a:pt x="0" y="41996"/>
                  </a:lnTo>
                  <a:cubicBezTo>
                    <a:pt x="0" y="30858"/>
                    <a:pt x="4425" y="20176"/>
                    <a:pt x="12300" y="12300"/>
                  </a:cubicBezTo>
                  <a:cubicBezTo>
                    <a:pt x="20176" y="4425"/>
                    <a:pt x="30858" y="0"/>
                    <a:pt x="41996" y="0"/>
                  </a:cubicBezTo>
                  <a:close/>
                </a:path>
              </a:pathLst>
            </a:custGeom>
            <a:solidFill>
              <a:srgbClr val="135DA1"/>
            </a:solidFill>
          </p:spPr>
          <p:txBody>
            <a:bodyPr/>
            <a:lstStyle/>
            <a:p>
              <a:endParaRPr lang="it-IT" sz="1200">
                <a:solidFill>
                  <a:schemeClr val="bg1"/>
                </a:solidFill>
              </a:endParaRPr>
            </a:p>
          </p:txBody>
        </p:sp>
        <p:sp>
          <p:nvSpPr>
            <p:cNvPr id="91" name="TextBox 32">
              <a:extLst>
                <a:ext uri="{FF2B5EF4-FFF2-40B4-BE49-F238E27FC236}">
                  <a16:creationId xmlns:a16="http://schemas.microsoft.com/office/drawing/2014/main" id="{3B8F44CF-7A63-17A5-10DC-F4ECEF87620C}"/>
                </a:ext>
              </a:extLst>
            </p:cNvPr>
            <p:cNvSpPr txBox="1"/>
            <p:nvPr/>
          </p:nvSpPr>
          <p:spPr>
            <a:xfrm>
              <a:off x="0" y="-28575"/>
              <a:ext cx="577999" cy="446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solidFill>
                  <a:schemeClr val="bg1"/>
                </a:solidFill>
              </a:endParaRPr>
            </a:p>
          </p:txBody>
        </p:sp>
      </p:grpSp>
      <p:sp>
        <p:nvSpPr>
          <p:cNvPr id="92" name="TextBox 53">
            <a:extLst>
              <a:ext uri="{FF2B5EF4-FFF2-40B4-BE49-F238E27FC236}">
                <a16:creationId xmlns:a16="http://schemas.microsoft.com/office/drawing/2014/main" id="{283E9B14-4BCC-A62E-F757-9ACE7D8031F6}"/>
              </a:ext>
            </a:extLst>
          </p:cNvPr>
          <p:cNvSpPr txBox="1"/>
          <p:nvPr/>
        </p:nvSpPr>
        <p:spPr>
          <a:xfrm>
            <a:off x="7304086" y="2189984"/>
            <a:ext cx="1620003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b="1" dirty="0" err="1">
                <a:solidFill>
                  <a:schemeClr val="bg1"/>
                </a:solidFill>
                <a:latin typeface="Inter Bold"/>
                <a:ea typeface="Inter Bold"/>
                <a:sym typeface="Inter Bold"/>
              </a:rPr>
              <a:t>Personale</a:t>
            </a:r>
            <a:endParaRPr lang="en-US" sz="1400" b="1" dirty="0">
              <a:solidFill>
                <a:schemeClr val="bg1"/>
              </a:solidFill>
              <a:latin typeface="Inter Bold"/>
              <a:ea typeface="Inter Bold"/>
              <a:sym typeface="Inter Bold"/>
            </a:endParaRPr>
          </a:p>
        </p:txBody>
      </p:sp>
      <p:sp>
        <p:nvSpPr>
          <p:cNvPr id="93" name="TextBox 57">
            <a:extLst>
              <a:ext uri="{FF2B5EF4-FFF2-40B4-BE49-F238E27FC236}">
                <a16:creationId xmlns:a16="http://schemas.microsoft.com/office/drawing/2014/main" id="{F89C7A29-CD55-6AC8-1C07-4850B6D12196}"/>
              </a:ext>
            </a:extLst>
          </p:cNvPr>
          <p:cNvSpPr txBox="1"/>
          <p:nvPr/>
        </p:nvSpPr>
        <p:spPr>
          <a:xfrm>
            <a:off x="7361308" y="2512499"/>
            <a:ext cx="201453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&gt;400 TI</a:t>
            </a:r>
          </a:p>
          <a:p>
            <a:r>
              <a:rPr lang="en-US" sz="2800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150 TD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55A3B8B9-F850-9F5F-6004-C88C77598488}"/>
              </a:ext>
            </a:extLst>
          </p:cNvPr>
          <p:cNvSpPr txBox="1"/>
          <p:nvPr/>
        </p:nvSpPr>
        <p:spPr>
          <a:xfrm>
            <a:off x="3759272" y="2722536"/>
            <a:ext cx="893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chemeClr val="bg1"/>
                </a:solidFill>
                <a:latin typeface="Inter"/>
                <a:ea typeface="Inter"/>
              </a:rPr>
              <a:t>DSSTTA</a:t>
            </a:r>
          </a:p>
          <a:p>
            <a:r>
              <a:rPr lang="it-IT" sz="1600" dirty="0">
                <a:solidFill>
                  <a:schemeClr val="bg1"/>
                </a:solidFill>
                <a:latin typeface="Inter"/>
                <a:ea typeface="Inter"/>
              </a:rPr>
              <a:t>DISBA</a:t>
            </a:r>
          </a:p>
          <a:p>
            <a:pPr>
              <a:buNone/>
            </a:pPr>
            <a:r>
              <a:rPr lang="it-IT" sz="1600" dirty="0">
                <a:solidFill>
                  <a:schemeClr val="bg1"/>
                </a:solidFill>
                <a:latin typeface="Inter"/>
                <a:ea typeface="Inter"/>
              </a:rPr>
              <a:t>DIITET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544102C0-6ECA-6533-D693-0D5A0CFDB9F6}"/>
              </a:ext>
            </a:extLst>
          </p:cNvPr>
          <p:cNvSpPr txBox="1"/>
          <p:nvPr/>
        </p:nvSpPr>
        <p:spPr>
          <a:xfrm>
            <a:off x="1443399" y="2608625"/>
            <a:ext cx="842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1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37522" y="-1630601"/>
            <a:ext cx="10119201" cy="101192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960959" y="-966975"/>
            <a:ext cx="9254613" cy="92546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7876" y="1810803"/>
            <a:ext cx="4022242" cy="52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9"/>
              </a:lnSpc>
              <a:spcBef>
                <a:spcPct val="0"/>
              </a:spcBef>
            </a:pPr>
            <a:r>
              <a:rPr lang="en-US" sz="312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1548" y="2461947"/>
            <a:ext cx="4241910" cy="203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Creare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un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ecosistema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integrato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e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sinergico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delle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infrastrutture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di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ricerca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ambientali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italiane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,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valorizzandone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il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ruolo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superando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le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barriere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disciplinari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e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istituzionali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che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ostacolano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la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collaborazione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e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l’accesso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 </a:t>
            </a:r>
            <a:r>
              <a:rPr lang="en-US" spc="-29" dirty="0" err="1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aperto</a:t>
            </a:r>
            <a:r>
              <a:rPr lang="en-US" spc="-29" dirty="0">
                <a:solidFill>
                  <a:srgbClr val="FDFDFD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  <a:sym typeface="Poppins"/>
              </a:rPr>
              <a:t>. 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324EC6AF-7207-35FF-6EB5-A907B4CA64A4}"/>
              </a:ext>
            </a:extLst>
          </p:cNvPr>
          <p:cNvGrpSpPr/>
          <p:nvPr/>
        </p:nvGrpSpPr>
        <p:grpSpPr>
          <a:xfrm>
            <a:off x="5293654" y="281057"/>
            <a:ext cx="6374302" cy="5597290"/>
            <a:chOff x="5293654" y="281057"/>
            <a:chExt cx="6374302" cy="5597290"/>
          </a:xfrm>
        </p:grpSpPr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65E817EC-414C-F425-225F-D01AEDE4B872}"/>
                </a:ext>
              </a:extLst>
            </p:cNvPr>
            <p:cNvSpPr txBox="1"/>
            <p:nvPr/>
          </p:nvSpPr>
          <p:spPr>
            <a:xfrm>
              <a:off x="5600624" y="281057"/>
              <a:ext cx="4022242" cy="528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69"/>
                </a:lnSpc>
                <a:spcBef>
                  <a:spcPct val="0"/>
                </a:spcBef>
              </a:pPr>
              <a:r>
                <a:rPr lang="en-US" sz="3120" b="1" dirty="0">
                  <a:solidFill>
                    <a:srgbClr val="135DA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MISSION</a:t>
              </a: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C9F69B83-370E-9803-8953-A32D73A73563}"/>
                </a:ext>
              </a:extLst>
            </p:cNvPr>
            <p:cNvGrpSpPr/>
            <p:nvPr/>
          </p:nvGrpSpPr>
          <p:grpSpPr>
            <a:xfrm>
              <a:off x="5293654" y="966330"/>
              <a:ext cx="5675288" cy="1053430"/>
              <a:chOff x="5293654" y="966330"/>
              <a:chExt cx="5675288" cy="1053430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9F3CC563-FD18-7132-C4E3-01B0E7C1BEFA}"/>
                  </a:ext>
                </a:extLst>
              </p:cNvPr>
              <p:cNvGrpSpPr/>
              <p:nvPr/>
            </p:nvGrpSpPr>
            <p:grpSpPr>
              <a:xfrm>
                <a:off x="5293654" y="966330"/>
                <a:ext cx="5675288" cy="1053430"/>
                <a:chOff x="5293654" y="966330"/>
                <a:chExt cx="5675288" cy="105343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5745401" y="1178661"/>
                  <a:ext cx="379661" cy="37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256" h="1424256">
                      <a:moveTo>
                        <a:pt x="0" y="0"/>
                      </a:moveTo>
                      <a:lnTo>
                        <a:pt x="1424255" y="0"/>
                      </a:lnTo>
                      <a:lnTo>
                        <a:pt x="1424255" y="1424256"/>
                      </a:lnTo>
                      <a:lnTo>
                        <a:pt x="0" y="14242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6426550" y="966330"/>
                  <a:ext cx="4542392" cy="87203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1663"/>
                    </a:lnSpc>
                  </a:pP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Favorire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l'</a:t>
                  </a:r>
                  <a:r>
                    <a:rPr lang="en-US" sz="1600" b="1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approccio</a:t>
                  </a:r>
                  <a:r>
                    <a:rPr lang="en-US" sz="1600" b="1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b="1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sistemico</a:t>
                  </a:r>
                  <a:r>
                    <a:rPr lang="en-US" sz="1600" b="1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e multi-</a:t>
                  </a:r>
                  <a:r>
                    <a:rPr lang="en-US" sz="1600" b="1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disciplinare</a:t>
                  </a:r>
                  <a:r>
                    <a:rPr lang="en-US" sz="1600" b="1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per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una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comprensione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più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approfondita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dei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processi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ambientali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e per la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creazione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di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strategie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efficaci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ottimizzando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l'utilizzo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delle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 IR </a:t>
                  </a:r>
                  <a:r>
                    <a:rPr lang="en-US" sz="1600" spc="-23" dirty="0" err="1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ambientali</a:t>
                  </a:r>
                  <a:r>
                    <a: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ea typeface="Poppins"/>
                      <a:cs typeface="Calibri" panose="020F0502020204030204" pitchFamily="34" charset="0"/>
                      <a:sym typeface="Poppins"/>
                    </a:rPr>
                    <a:t>. </a:t>
                  </a:r>
                </a:p>
              </p:txBody>
            </p:sp>
            <p:grpSp>
              <p:nvGrpSpPr>
                <p:cNvPr id="22" name="Group 22"/>
                <p:cNvGrpSpPr/>
                <p:nvPr/>
              </p:nvGrpSpPr>
              <p:grpSpPr>
                <a:xfrm>
                  <a:off x="5293654" y="1770689"/>
                  <a:ext cx="252225" cy="249071"/>
                  <a:chOff x="76200" y="0"/>
                  <a:chExt cx="823092" cy="812800"/>
                </a:xfrm>
              </p:grpSpPr>
              <p:sp>
                <p:nvSpPr>
                  <p:cNvPr id="23" name="Freeform 23"/>
                  <p:cNvSpPr/>
                  <p:nvPr/>
                </p:nvSpPr>
                <p:spPr>
                  <a:xfrm>
                    <a:off x="86492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FDFDFD"/>
                  </a:solidFill>
                  <a:ln w="38100" cap="sq">
                    <a:solidFill>
                      <a:srgbClr val="00569E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it-IT" sz="1200"/>
                  </a:p>
                </p:txBody>
              </p:sp>
              <p:sp>
                <p:nvSpPr>
                  <p:cNvPr id="24" name="TextBox 24"/>
                  <p:cNvSpPr txBox="1"/>
                  <p:nvPr/>
                </p:nvSpPr>
                <p:spPr>
                  <a:xfrm>
                    <a:off x="76200" y="28575"/>
                    <a:ext cx="660400" cy="708025"/>
                  </a:xfrm>
                  <a:prstGeom prst="rect">
                    <a:avLst/>
                  </a:prstGeom>
                </p:spPr>
                <p:txBody>
                  <a:bodyPr lIns="0" tIns="0" rIns="0" bIns="0" rtlCol="0" anchor="ctr"/>
                  <a:lstStyle/>
                  <a:p>
                    <a:pPr algn="ctr">
                      <a:lnSpc>
                        <a:spcPts val="2427"/>
                      </a:lnSpc>
                    </a:pPr>
                    <a:endParaRPr sz="1200"/>
                  </a:p>
                </p:txBody>
              </p:sp>
            </p:grpSp>
          </p:grpSp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1EF81E74-6A29-5F7A-EC87-5CECA75FA9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6024" y="1506071"/>
                <a:ext cx="340000" cy="3047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F8D853D7-7CCB-D21E-4745-A5497AF1BA89}"/>
                </a:ext>
              </a:extLst>
            </p:cNvPr>
            <p:cNvGrpSpPr/>
            <p:nvPr/>
          </p:nvGrpSpPr>
          <p:grpSpPr>
            <a:xfrm>
              <a:off x="5543543" y="2319797"/>
              <a:ext cx="6124413" cy="872034"/>
              <a:chOff x="5543543" y="2319797"/>
              <a:chExt cx="6124413" cy="872034"/>
            </a:xfrm>
          </p:grpSpPr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6A8FCF53-4EFA-6B74-809A-641028D24323}"/>
                  </a:ext>
                </a:extLst>
              </p:cNvPr>
              <p:cNvGrpSpPr/>
              <p:nvPr/>
            </p:nvGrpSpPr>
            <p:grpSpPr>
              <a:xfrm>
                <a:off x="5543543" y="2319797"/>
                <a:ext cx="6124413" cy="872034"/>
                <a:chOff x="5543543" y="2319797"/>
                <a:chExt cx="6124413" cy="872034"/>
              </a:xfrm>
            </p:grpSpPr>
            <p:grpSp>
              <p:nvGrpSpPr>
                <p:cNvPr id="36" name="Gruppo 35">
                  <a:extLst>
                    <a:ext uri="{FF2B5EF4-FFF2-40B4-BE49-F238E27FC236}">
                      <a16:creationId xmlns:a16="http://schemas.microsoft.com/office/drawing/2014/main" id="{72556B30-4BFD-7602-263C-28739A683E80}"/>
                    </a:ext>
                  </a:extLst>
                </p:cNvPr>
                <p:cNvGrpSpPr/>
                <p:nvPr/>
              </p:nvGrpSpPr>
              <p:grpSpPr>
                <a:xfrm>
                  <a:off x="5543543" y="2319797"/>
                  <a:ext cx="6124413" cy="872034"/>
                  <a:chOff x="5543543" y="2319797"/>
                  <a:chExt cx="6124413" cy="872034"/>
                </a:xfrm>
              </p:grpSpPr>
              <p:sp>
                <p:nvSpPr>
                  <p:cNvPr id="14" name="TextBox 14"/>
                  <p:cNvSpPr txBox="1"/>
                  <p:nvPr/>
                </p:nvSpPr>
                <p:spPr>
                  <a:xfrm>
                    <a:off x="6694905" y="2319797"/>
                    <a:ext cx="4973051" cy="872034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1663"/>
                      </a:lnSpc>
                    </a:pP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Promuovere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l’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adozione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di standard e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protocolli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comuni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,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l’implementazione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di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piattaforme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digitali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avanzate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per la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gestione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e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l’analisi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dei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dati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, e lo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sviluppo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di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strumenti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innovativi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per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l’osservazione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e il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monitoraggio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ambientale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ea typeface="Poppins"/>
                        <a:cs typeface="Poppins"/>
                        <a:sym typeface="Poppins"/>
                      </a:rPr>
                      <a:t>.</a:t>
                    </a:r>
                  </a:p>
                </p:txBody>
              </p:sp>
              <p:grpSp>
                <p:nvGrpSpPr>
                  <p:cNvPr id="25" name="Group 25"/>
                  <p:cNvGrpSpPr/>
                  <p:nvPr/>
                </p:nvGrpSpPr>
                <p:grpSpPr>
                  <a:xfrm>
                    <a:off x="5543543" y="2786994"/>
                    <a:ext cx="249071" cy="249071"/>
                    <a:chOff x="0" y="0"/>
                    <a:chExt cx="812800" cy="812800"/>
                  </a:xfrm>
                </p:grpSpPr>
                <p:sp>
                  <p:nvSpPr>
                    <p:cNvPr id="26" name="Freeform 26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DFDFD"/>
                    </a:solidFill>
                    <a:ln w="38100" cap="sq">
                      <a:solidFill>
                        <a:srgbClr val="00569E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it-IT" sz="1200"/>
                    </a:p>
                  </p:txBody>
                </p:sp>
                <p:sp>
                  <p:nvSpPr>
                    <p:cNvPr id="27" name="TextBox 27"/>
                    <p:cNvSpPr txBox="1"/>
                    <p:nvPr/>
                  </p:nvSpPr>
                  <p:spPr>
                    <a:xfrm>
                      <a:off x="76200" y="28575"/>
                      <a:ext cx="660400" cy="70802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427"/>
                        </a:lnSpc>
                      </a:pPr>
                      <a:endParaRPr sz="1200"/>
                    </a:p>
                  </p:txBody>
                </p:sp>
              </p:grpSp>
            </p:grpSp>
            <p:sp>
              <p:nvSpPr>
                <p:cNvPr id="39" name="Freeform 10">
                  <a:extLst>
                    <a:ext uri="{FF2B5EF4-FFF2-40B4-BE49-F238E27FC236}">
                      <a16:creationId xmlns:a16="http://schemas.microsoft.com/office/drawing/2014/main" id="{EFD80F70-3EE6-9D0E-64D2-91CF53DFB2C5}"/>
                    </a:ext>
                  </a:extLst>
                </p:cNvPr>
                <p:cNvSpPr/>
                <p:nvPr/>
              </p:nvSpPr>
              <p:spPr>
                <a:xfrm>
                  <a:off x="6143035" y="2535806"/>
                  <a:ext cx="379661" cy="37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256" h="1424256">
                      <a:moveTo>
                        <a:pt x="0" y="0"/>
                      </a:moveTo>
                      <a:lnTo>
                        <a:pt x="1424255" y="0"/>
                      </a:lnTo>
                      <a:lnTo>
                        <a:pt x="1424255" y="1424256"/>
                      </a:lnTo>
                      <a:lnTo>
                        <a:pt x="0" y="14242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F442F4ED-57C7-8235-B3FF-64F4BD7A0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2824" y="2795180"/>
                <a:ext cx="356420" cy="1090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4F526E3B-8712-8453-879E-25E2201107A9}"/>
                </a:ext>
              </a:extLst>
            </p:cNvPr>
            <p:cNvGrpSpPr/>
            <p:nvPr/>
          </p:nvGrpSpPr>
          <p:grpSpPr>
            <a:xfrm>
              <a:off x="5539641" y="3660332"/>
              <a:ext cx="6128315" cy="872034"/>
              <a:chOff x="5539641" y="3660332"/>
              <a:chExt cx="6128315" cy="872034"/>
            </a:xfrm>
          </p:grpSpPr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8053A9F1-5EDB-5B52-2F82-B0A362E78FA0}"/>
                  </a:ext>
                </a:extLst>
              </p:cNvPr>
              <p:cNvGrpSpPr/>
              <p:nvPr/>
            </p:nvGrpSpPr>
            <p:grpSpPr>
              <a:xfrm>
                <a:off x="5539641" y="3660332"/>
                <a:ext cx="6128315" cy="872034"/>
                <a:chOff x="5539641" y="3660332"/>
                <a:chExt cx="6128315" cy="872034"/>
              </a:xfrm>
            </p:grpSpPr>
            <p:grpSp>
              <p:nvGrpSpPr>
                <p:cNvPr id="37" name="Gruppo 36">
                  <a:extLst>
                    <a:ext uri="{FF2B5EF4-FFF2-40B4-BE49-F238E27FC236}">
                      <a16:creationId xmlns:a16="http://schemas.microsoft.com/office/drawing/2014/main" id="{E6CEFBE9-D357-CE50-4085-12DA75D70BFE}"/>
                    </a:ext>
                  </a:extLst>
                </p:cNvPr>
                <p:cNvGrpSpPr/>
                <p:nvPr/>
              </p:nvGrpSpPr>
              <p:grpSpPr>
                <a:xfrm>
                  <a:off x="5539641" y="3660332"/>
                  <a:ext cx="6128315" cy="872034"/>
                  <a:chOff x="5539641" y="3660332"/>
                  <a:chExt cx="6128315" cy="872034"/>
                </a:xfrm>
              </p:grpSpPr>
              <p:sp>
                <p:nvSpPr>
                  <p:cNvPr id="17" name="TextBox 17"/>
                  <p:cNvSpPr txBox="1"/>
                  <p:nvPr/>
                </p:nvSpPr>
                <p:spPr>
                  <a:xfrm>
                    <a:off x="6694905" y="3660332"/>
                    <a:ext cx="4973051" cy="872034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1663"/>
                      </a:lnSpc>
                    </a:pP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Favorire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la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condivisione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di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dati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e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risultati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della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ricerca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, la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collaborazione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tra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ricercatori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/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istituzioni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/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settore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privato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abilitando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la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realizzazione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di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progetti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ambiziosi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e la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creazione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di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prototipi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ea typeface="Poppins"/>
                        <a:cs typeface="Calibri" panose="020F0502020204030204" pitchFamily="34" charset="0"/>
                        <a:sym typeface="Poppins"/>
                      </a:rPr>
                      <a:t> innovative.</a:t>
                    </a:r>
                  </a:p>
                </p:txBody>
              </p:sp>
              <p:grpSp>
                <p:nvGrpSpPr>
                  <p:cNvPr id="31" name="Group 31"/>
                  <p:cNvGrpSpPr/>
                  <p:nvPr/>
                </p:nvGrpSpPr>
                <p:grpSpPr>
                  <a:xfrm>
                    <a:off x="5539641" y="3840321"/>
                    <a:ext cx="249071" cy="249071"/>
                    <a:chOff x="0" y="0"/>
                    <a:chExt cx="812800" cy="812800"/>
                  </a:xfrm>
                </p:grpSpPr>
                <p:sp>
                  <p:nvSpPr>
                    <p:cNvPr id="32" name="Freeform 32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DFDFD"/>
                    </a:solidFill>
                    <a:ln w="38100" cap="sq">
                      <a:solidFill>
                        <a:srgbClr val="00569E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it-IT" sz="1200"/>
                    </a:p>
                  </p:txBody>
                </p:sp>
                <p:sp>
                  <p:nvSpPr>
                    <p:cNvPr id="33" name="TextBox 33"/>
                    <p:cNvSpPr txBox="1"/>
                    <p:nvPr/>
                  </p:nvSpPr>
                  <p:spPr>
                    <a:xfrm>
                      <a:off x="76200" y="28575"/>
                      <a:ext cx="660400" cy="70802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427"/>
                        </a:lnSpc>
                      </a:pPr>
                      <a:endParaRPr sz="1200"/>
                    </a:p>
                  </p:txBody>
                </p:sp>
              </p:grpSp>
            </p:grpSp>
            <p:sp>
              <p:nvSpPr>
                <p:cNvPr id="41" name="Freeform 10">
                  <a:extLst>
                    <a:ext uri="{FF2B5EF4-FFF2-40B4-BE49-F238E27FC236}">
                      <a16:creationId xmlns:a16="http://schemas.microsoft.com/office/drawing/2014/main" id="{58DB8A87-D97B-6381-F120-C511E311ED39}"/>
                    </a:ext>
                  </a:extLst>
                </p:cNvPr>
                <p:cNvSpPr/>
                <p:nvPr/>
              </p:nvSpPr>
              <p:spPr>
                <a:xfrm>
                  <a:off x="6141551" y="3898193"/>
                  <a:ext cx="379661" cy="37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256" h="1424256">
                      <a:moveTo>
                        <a:pt x="0" y="0"/>
                      </a:moveTo>
                      <a:lnTo>
                        <a:pt x="1424255" y="0"/>
                      </a:lnTo>
                      <a:lnTo>
                        <a:pt x="1424255" y="1424256"/>
                      </a:lnTo>
                      <a:lnTo>
                        <a:pt x="0" y="14242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61238AD6-020C-FEC8-7FFA-3B8855FC7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9596" y="3972223"/>
                <a:ext cx="349648" cy="938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E9AA8951-82EB-4111-4258-FBB9A5C84363}"/>
                </a:ext>
              </a:extLst>
            </p:cNvPr>
            <p:cNvGrpSpPr/>
            <p:nvPr/>
          </p:nvGrpSpPr>
          <p:grpSpPr>
            <a:xfrm>
              <a:off x="5296153" y="4935227"/>
              <a:ext cx="6207317" cy="943120"/>
              <a:chOff x="5296153" y="4935227"/>
              <a:chExt cx="6207317" cy="943120"/>
            </a:xfrm>
          </p:grpSpPr>
          <p:grpSp>
            <p:nvGrpSpPr>
              <p:cNvPr id="45" name="Gruppo 44">
                <a:extLst>
                  <a:ext uri="{FF2B5EF4-FFF2-40B4-BE49-F238E27FC236}">
                    <a16:creationId xmlns:a16="http://schemas.microsoft.com/office/drawing/2014/main" id="{13314212-47B3-7FA7-4DB1-5E3F60E87D25}"/>
                  </a:ext>
                </a:extLst>
              </p:cNvPr>
              <p:cNvGrpSpPr/>
              <p:nvPr/>
            </p:nvGrpSpPr>
            <p:grpSpPr>
              <a:xfrm>
                <a:off x="5296153" y="4935227"/>
                <a:ext cx="6207317" cy="943120"/>
                <a:chOff x="5296153" y="4935227"/>
                <a:chExt cx="6207317" cy="943120"/>
              </a:xfrm>
            </p:grpSpPr>
            <p:grpSp>
              <p:nvGrpSpPr>
                <p:cNvPr id="38" name="Gruppo 37">
                  <a:extLst>
                    <a:ext uri="{FF2B5EF4-FFF2-40B4-BE49-F238E27FC236}">
                      <a16:creationId xmlns:a16="http://schemas.microsoft.com/office/drawing/2014/main" id="{E15F0014-EB59-C58F-AB94-D6300BA6F3E3}"/>
                    </a:ext>
                  </a:extLst>
                </p:cNvPr>
                <p:cNvGrpSpPr/>
                <p:nvPr/>
              </p:nvGrpSpPr>
              <p:grpSpPr>
                <a:xfrm>
                  <a:off x="5296153" y="4935227"/>
                  <a:ext cx="6207317" cy="943120"/>
                  <a:chOff x="5296153" y="4935227"/>
                  <a:chExt cx="6207317" cy="943120"/>
                </a:xfrm>
              </p:grpSpPr>
              <p:sp>
                <p:nvSpPr>
                  <p:cNvPr id="20" name="TextBox 20"/>
                  <p:cNvSpPr txBox="1"/>
                  <p:nvPr/>
                </p:nvSpPr>
                <p:spPr>
                  <a:xfrm>
                    <a:off x="6228704" y="5139683"/>
                    <a:ext cx="5274766" cy="738664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237489" lvl="1"/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Istituire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un framework di accesso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nazionale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per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garantire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un 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accesso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integrato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e </a:t>
                    </a:r>
                    <a:r>
                      <a:rPr lang="en-US" sz="1600" b="1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multifunzionale</a:t>
                    </a:r>
                    <a:r>
                      <a:rPr lang="en-US" sz="1600" b="1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alle IR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ambientali</a:t>
                    </a:r>
                    <a:r>
                      <a:rPr lang="en-US" sz="1600" spc="-23" dirty="0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 </a:t>
                    </a:r>
                    <a:r>
                      <a:rPr lang="en-US" sz="1600" spc="-23" dirty="0" err="1">
                        <a:solidFill>
                          <a:srgbClr val="145D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TT Norms"/>
                      </a:rPr>
                      <a:t>italiane</a:t>
                    </a:r>
                    <a:endPara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TT Norms"/>
                    </a:endParaRPr>
                  </a:p>
                  <a:p>
                    <a:pPr marL="237489" lvl="1"/>
                    <a:endParaRPr lang="en-US" sz="1600" spc="-23" dirty="0">
                      <a:solidFill>
                        <a:srgbClr val="145D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TT Norms"/>
                    </a:endParaRPr>
                  </a:p>
                </p:txBody>
              </p:sp>
              <p:grpSp>
                <p:nvGrpSpPr>
                  <p:cNvPr id="28" name="Group 28"/>
                  <p:cNvGrpSpPr/>
                  <p:nvPr/>
                </p:nvGrpSpPr>
                <p:grpSpPr>
                  <a:xfrm>
                    <a:off x="5296153" y="4935227"/>
                    <a:ext cx="249071" cy="249071"/>
                    <a:chOff x="0" y="0"/>
                    <a:chExt cx="812800" cy="812800"/>
                  </a:xfrm>
                </p:grpSpPr>
                <p:sp>
                  <p:nvSpPr>
                    <p:cNvPr id="29" name="Freeform 29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DFDFD"/>
                    </a:solidFill>
                    <a:ln w="38100" cap="sq">
                      <a:solidFill>
                        <a:srgbClr val="00569E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it-IT" sz="1200"/>
                    </a:p>
                  </p:txBody>
                </p:sp>
                <p:sp>
                  <p:nvSpPr>
                    <p:cNvPr id="30" name="TextBox 30"/>
                    <p:cNvSpPr txBox="1"/>
                    <p:nvPr/>
                  </p:nvSpPr>
                  <p:spPr>
                    <a:xfrm>
                      <a:off x="76200" y="28575"/>
                      <a:ext cx="660400" cy="70802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427"/>
                        </a:lnSpc>
                      </a:pPr>
                      <a:endParaRPr sz="1200"/>
                    </a:p>
                  </p:txBody>
                </p:sp>
              </p:grpSp>
            </p:grpSp>
            <p:sp>
              <p:nvSpPr>
                <p:cNvPr id="44" name="Freeform 10">
                  <a:extLst>
                    <a:ext uri="{FF2B5EF4-FFF2-40B4-BE49-F238E27FC236}">
                      <a16:creationId xmlns:a16="http://schemas.microsoft.com/office/drawing/2014/main" id="{541C2C4B-FB63-514B-56A9-07F6E3863E76}"/>
                    </a:ext>
                  </a:extLst>
                </p:cNvPr>
                <p:cNvSpPr/>
                <p:nvPr/>
              </p:nvSpPr>
              <p:spPr>
                <a:xfrm>
                  <a:off x="5765361" y="5260580"/>
                  <a:ext cx="379661" cy="378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256" h="1424256">
                      <a:moveTo>
                        <a:pt x="0" y="0"/>
                      </a:moveTo>
                      <a:lnTo>
                        <a:pt x="1424255" y="0"/>
                      </a:lnTo>
                      <a:lnTo>
                        <a:pt x="1424255" y="1424256"/>
                      </a:lnTo>
                      <a:lnTo>
                        <a:pt x="0" y="14242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cxnSp>
            <p:nvCxnSpPr>
              <p:cNvPr id="59" name="Connettore 1 58">
                <a:extLst>
                  <a:ext uri="{FF2B5EF4-FFF2-40B4-BE49-F238E27FC236}">
                    <a16:creationId xmlns:a16="http://schemas.microsoft.com/office/drawing/2014/main" id="{B1A34FB3-B829-50E5-A63B-7BD987BE1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8531" y="5140595"/>
                <a:ext cx="317493" cy="2113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37DD-B716-B9D7-E36A-2B8BA9220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4F4B62-2B5D-0952-C37E-98E64F649807}"/>
              </a:ext>
            </a:extLst>
          </p:cNvPr>
          <p:cNvGrpSpPr/>
          <p:nvPr/>
        </p:nvGrpSpPr>
        <p:grpSpPr>
          <a:xfrm>
            <a:off x="65003" y="-7390899"/>
            <a:ext cx="12404034" cy="14265964"/>
            <a:chOff x="-186336" y="-38100"/>
            <a:chExt cx="5168916" cy="581377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9181898-12AC-FA45-5725-639EF39BE815}"/>
                </a:ext>
              </a:extLst>
            </p:cNvPr>
            <p:cNvSpPr/>
            <p:nvPr/>
          </p:nvSpPr>
          <p:spPr>
            <a:xfrm>
              <a:off x="-186336" y="3030778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it-IT" sz="120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A877129-26AD-1705-44FC-1821959DD99F}"/>
                </a:ext>
              </a:extLst>
            </p:cNvPr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489E30-D91A-5351-B70F-505BEE44EAD9}"/>
              </a:ext>
            </a:extLst>
          </p:cNvPr>
          <p:cNvSpPr txBox="1"/>
          <p:nvPr/>
        </p:nvSpPr>
        <p:spPr>
          <a:xfrm>
            <a:off x="550509" y="1277290"/>
            <a:ext cx="1095486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ITINERIS HUB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realizza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la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missione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di ITINERIS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creando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un </a:t>
            </a:r>
            <a:r>
              <a:rPr lang="en-US" spc="-23" dirty="0" err="1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unico</a:t>
            </a:r>
            <a:r>
              <a:rPr lang="en-US" spc="-23" dirty="0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 punto di accesso </a:t>
            </a:r>
            <a:r>
              <a:rPr lang="en-US" spc="-23" dirty="0" err="1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alla</a:t>
            </a:r>
            <a:r>
              <a:rPr lang="en-US" spc="-23" dirty="0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 rete di </a:t>
            </a:r>
            <a:r>
              <a:rPr lang="en-US" spc="-23" dirty="0" err="1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infrastrutture</a:t>
            </a:r>
            <a:r>
              <a:rPr lang="en-US" spc="-23" dirty="0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 di </a:t>
            </a:r>
            <a:r>
              <a:rPr lang="en-US" spc="-23" dirty="0" err="1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ricerca</a:t>
            </a:r>
            <a:r>
              <a:rPr lang="en-US" spc="-23" dirty="0">
                <a:solidFill>
                  <a:schemeClr val="bg1"/>
                </a:solidFill>
                <a:highlight>
                  <a:srgbClr val="135DA1"/>
                </a:highlight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ambientale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italiane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,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abilitando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studi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multidisciplinari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nei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domini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marini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,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atmosferici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,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della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biosfera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e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della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 terra </a:t>
            </a:r>
            <a:r>
              <a:rPr lang="en-US" spc="-23" dirty="0" err="1">
                <a:solidFill>
                  <a:srgbClr val="145DA0"/>
                </a:solidFill>
                <a:cs typeface="Poppins"/>
                <a:sym typeface="Quicksand"/>
              </a:rPr>
              <a:t>solida</a:t>
            </a:r>
            <a:r>
              <a:rPr lang="en-US" spc="-23" dirty="0">
                <a:solidFill>
                  <a:srgbClr val="145DA0"/>
                </a:solidFill>
                <a:cs typeface="Poppins"/>
                <a:sym typeface="Quicksand"/>
              </a:rPr>
              <a:t>.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31E26583-453A-1B4E-0A83-2191DC32F37E}"/>
              </a:ext>
            </a:extLst>
          </p:cNvPr>
          <p:cNvSpPr txBox="1"/>
          <p:nvPr/>
        </p:nvSpPr>
        <p:spPr>
          <a:xfrm>
            <a:off x="795130" y="4015765"/>
            <a:ext cx="2407445" cy="41579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85F75782-D139-5D3B-329D-4123D99DC14C}"/>
              </a:ext>
            </a:extLst>
          </p:cNvPr>
          <p:cNvSpPr txBox="1"/>
          <p:nvPr/>
        </p:nvSpPr>
        <p:spPr>
          <a:xfrm>
            <a:off x="6096909" y="4015765"/>
            <a:ext cx="2407445" cy="41579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92" name="Titolo 1">
            <a:extLst>
              <a:ext uri="{FF2B5EF4-FFF2-40B4-BE49-F238E27FC236}">
                <a16:creationId xmlns:a16="http://schemas.microsoft.com/office/drawing/2014/main" id="{42999433-EFDF-A106-716F-9649D4E77153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ITINERIS HUB</a:t>
            </a:r>
          </a:p>
        </p:txBody>
      </p: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82171A19-D920-BA6A-CE69-764E7669DD26}"/>
              </a:ext>
            </a:extLst>
          </p:cNvPr>
          <p:cNvGrpSpPr/>
          <p:nvPr/>
        </p:nvGrpSpPr>
        <p:grpSpPr>
          <a:xfrm>
            <a:off x="542930" y="2329181"/>
            <a:ext cx="9723151" cy="4200229"/>
            <a:chOff x="542930" y="2329181"/>
            <a:chExt cx="9723151" cy="4200229"/>
          </a:xfrm>
        </p:grpSpPr>
        <p:grpSp>
          <p:nvGrpSpPr>
            <p:cNvPr id="114" name="Gruppo 113">
              <a:extLst>
                <a:ext uri="{FF2B5EF4-FFF2-40B4-BE49-F238E27FC236}">
                  <a16:creationId xmlns:a16="http://schemas.microsoft.com/office/drawing/2014/main" id="{C717E520-1D92-A517-956F-D51BA8C320E1}"/>
                </a:ext>
              </a:extLst>
            </p:cNvPr>
            <p:cNvGrpSpPr/>
            <p:nvPr/>
          </p:nvGrpSpPr>
          <p:grpSpPr>
            <a:xfrm>
              <a:off x="542930" y="2329181"/>
              <a:ext cx="9723151" cy="4200229"/>
              <a:chOff x="532162" y="2316481"/>
              <a:chExt cx="9723151" cy="4200229"/>
            </a:xfrm>
          </p:grpSpPr>
          <p:grpSp>
            <p:nvGrpSpPr>
              <p:cNvPr id="93" name="Gruppo 92">
                <a:extLst>
                  <a:ext uri="{FF2B5EF4-FFF2-40B4-BE49-F238E27FC236}">
                    <a16:creationId xmlns:a16="http://schemas.microsoft.com/office/drawing/2014/main" id="{5A255261-49CE-1482-F740-223A3DF69D09}"/>
                  </a:ext>
                </a:extLst>
              </p:cNvPr>
              <p:cNvGrpSpPr/>
              <p:nvPr/>
            </p:nvGrpSpPr>
            <p:grpSpPr>
              <a:xfrm>
                <a:off x="532163" y="2316481"/>
                <a:ext cx="2914031" cy="922499"/>
                <a:chOff x="547645" y="1352456"/>
                <a:chExt cx="3082795" cy="1051508"/>
              </a:xfrm>
            </p:grpSpPr>
            <p:pic>
              <p:nvPicPr>
                <p:cNvPr id="94" name="Immagine 93">
                  <a:extLst>
                    <a:ext uri="{FF2B5EF4-FFF2-40B4-BE49-F238E27FC236}">
                      <a16:creationId xmlns:a16="http://schemas.microsoft.com/office/drawing/2014/main" id="{5E63051D-FDE1-E31E-26B8-AFC19E56D9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7645" y="1352456"/>
                  <a:ext cx="3082794" cy="1051508"/>
                </a:xfrm>
                <a:prstGeom prst="rect">
                  <a:avLst/>
                </a:prstGeom>
              </p:spPr>
            </p:pic>
            <p:sp>
              <p:nvSpPr>
                <p:cNvPr id="95" name="CasellaDiTesto 94">
                  <a:extLst>
                    <a:ext uri="{FF2B5EF4-FFF2-40B4-BE49-F238E27FC236}">
                      <a16:creationId xmlns:a16="http://schemas.microsoft.com/office/drawing/2014/main" id="{99B5EFE5-DFB0-24F6-3B12-F92D07441768}"/>
                    </a:ext>
                  </a:extLst>
                </p:cNvPr>
                <p:cNvSpPr txBox="1"/>
                <p:nvPr/>
              </p:nvSpPr>
              <p:spPr>
                <a:xfrm>
                  <a:off x="1491716" y="1745909"/>
                  <a:ext cx="213872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0" fontAlgn="ctr"/>
                  <a:r>
                    <a:rPr lang="it-IT" sz="1200" dirty="0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ITINERIS </a:t>
                  </a:r>
                  <a:r>
                    <a:rPr lang="it-IT" sz="1200" dirty="0" err="1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Catalogue</a:t>
                  </a:r>
                  <a:endPara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uppo 96">
                <a:extLst>
                  <a:ext uri="{FF2B5EF4-FFF2-40B4-BE49-F238E27FC236}">
                    <a16:creationId xmlns:a16="http://schemas.microsoft.com/office/drawing/2014/main" id="{7C1C80D8-B011-E55B-24DE-7C86048ADB67}"/>
                  </a:ext>
                </a:extLst>
              </p:cNvPr>
              <p:cNvGrpSpPr/>
              <p:nvPr/>
            </p:nvGrpSpPr>
            <p:grpSpPr>
              <a:xfrm>
                <a:off x="532162" y="3404209"/>
                <a:ext cx="2914031" cy="922499"/>
                <a:chOff x="547644" y="1352456"/>
                <a:chExt cx="3082795" cy="1051508"/>
              </a:xfrm>
            </p:grpSpPr>
            <p:pic>
              <p:nvPicPr>
                <p:cNvPr id="99" name="Immagine 98">
                  <a:extLst>
                    <a:ext uri="{FF2B5EF4-FFF2-40B4-BE49-F238E27FC236}">
                      <a16:creationId xmlns:a16="http://schemas.microsoft.com/office/drawing/2014/main" id="{3CF1F11E-E31A-CC82-FD65-960EEE6169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7644" y="1352456"/>
                  <a:ext cx="3082795" cy="1051508"/>
                </a:xfrm>
                <a:prstGeom prst="rect">
                  <a:avLst/>
                </a:prstGeom>
              </p:spPr>
            </p:pic>
            <p:sp>
              <p:nvSpPr>
                <p:cNvPr id="100" name="CasellaDiTesto 99">
                  <a:extLst>
                    <a:ext uri="{FF2B5EF4-FFF2-40B4-BE49-F238E27FC236}">
                      <a16:creationId xmlns:a16="http://schemas.microsoft.com/office/drawing/2014/main" id="{18978655-470B-FCC5-E24B-318619BB2F5A}"/>
                    </a:ext>
                  </a:extLst>
                </p:cNvPr>
                <p:cNvSpPr txBox="1"/>
                <p:nvPr/>
              </p:nvSpPr>
              <p:spPr>
                <a:xfrm>
                  <a:off x="1577145" y="1647377"/>
                  <a:ext cx="2011018" cy="5262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0" fontAlgn="ctr"/>
                  <a:r>
                    <a:rPr lang="it-IT" sz="1200" dirty="0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ITINERIS Virtual </a:t>
                  </a:r>
                  <a:r>
                    <a:rPr lang="it-IT" sz="1200" dirty="0" err="1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Research</a:t>
                  </a:r>
                  <a:r>
                    <a:rPr lang="it-IT" sz="1200" dirty="0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 Environment</a:t>
                  </a:r>
                </a:p>
              </p:txBody>
            </p:sp>
          </p:grpSp>
          <p:grpSp>
            <p:nvGrpSpPr>
              <p:cNvPr id="102" name="Gruppo 101">
                <a:extLst>
                  <a:ext uri="{FF2B5EF4-FFF2-40B4-BE49-F238E27FC236}">
                    <a16:creationId xmlns:a16="http://schemas.microsoft.com/office/drawing/2014/main" id="{0BE05423-C012-CE3E-7C3F-B02F00098C6D}"/>
                  </a:ext>
                </a:extLst>
              </p:cNvPr>
              <p:cNvGrpSpPr/>
              <p:nvPr/>
            </p:nvGrpSpPr>
            <p:grpSpPr>
              <a:xfrm>
                <a:off x="572361" y="5594211"/>
                <a:ext cx="2874070" cy="922499"/>
                <a:chOff x="590173" y="1369036"/>
                <a:chExt cx="3040520" cy="1051508"/>
              </a:xfrm>
            </p:grpSpPr>
            <p:pic>
              <p:nvPicPr>
                <p:cNvPr id="104" name="Immagine 103">
                  <a:extLst>
                    <a:ext uri="{FF2B5EF4-FFF2-40B4-BE49-F238E27FC236}">
                      <a16:creationId xmlns:a16="http://schemas.microsoft.com/office/drawing/2014/main" id="{B5A244CE-4F1B-3692-1625-762E03AAF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0173" y="1369036"/>
                  <a:ext cx="3040520" cy="1051508"/>
                </a:xfrm>
                <a:prstGeom prst="rect">
                  <a:avLst/>
                </a:prstGeom>
              </p:spPr>
            </p:pic>
            <p:sp>
              <p:nvSpPr>
                <p:cNvPr id="105" name="CasellaDiTesto 104">
                  <a:extLst>
                    <a:ext uri="{FF2B5EF4-FFF2-40B4-BE49-F238E27FC236}">
                      <a16:creationId xmlns:a16="http://schemas.microsoft.com/office/drawing/2014/main" id="{F954EF4D-84CB-62C7-99FB-E097B698A33E}"/>
                    </a:ext>
                  </a:extLst>
                </p:cNvPr>
                <p:cNvSpPr txBox="1"/>
                <p:nvPr/>
              </p:nvSpPr>
              <p:spPr>
                <a:xfrm>
                  <a:off x="1577146" y="1739709"/>
                  <a:ext cx="200048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0" fontAlgn="ctr"/>
                  <a:r>
                    <a:rPr lang="it-IT" sz="1200" dirty="0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ITINERIS Training Centre</a:t>
                  </a:r>
                </a:p>
              </p:txBody>
            </p:sp>
          </p:grpSp>
          <p:grpSp>
            <p:nvGrpSpPr>
              <p:cNvPr id="107" name="Gruppo 106">
                <a:extLst>
                  <a:ext uri="{FF2B5EF4-FFF2-40B4-BE49-F238E27FC236}">
                    <a16:creationId xmlns:a16="http://schemas.microsoft.com/office/drawing/2014/main" id="{103B4F3F-E7AB-1920-8117-A75D535DACEC}"/>
                  </a:ext>
                </a:extLst>
              </p:cNvPr>
              <p:cNvGrpSpPr/>
              <p:nvPr/>
            </p:nvGrpSpPr>
            <p:grpSpPr>
              <a:xfrm>
                <a:off x="561378" y="4491937"/>
                <a:ext cx="2874069" cy="922499"/>
                <a:chOff x="547644" y="1352456"/>
                <a:chExt cx="3040519" cy="1051508"/>
              </a:xfrm>
            </p:grpSpPr>
            <p:pic>
              <p:nvPicPr>
                <p:cNvPr id="109" name="Immagine 108">
                  <a:extLst>
                    <a:ext uri="{FF2B5EF4-FFF2-40B4-BE49-F238E27FC236}">
                      <a16:creationId xmlns:a16="http://schemas.microsoft.com/office/drawing/2014/main" id="{8A5D7BF1-D525-A25A-73C3-FE6A1914DC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7644" y="1352456"/>
                  <a:ext cx="3040519" cy="1051508"/>
                </a:xfrm>
                <a:prstGeom prst="rect">
                  <a:avLst/>
                </a:prstGeom>
              </p:spPr>
            </p:pic>
            <p:sp>
              <p:nvSpPr>
                <p:cNvPr id="110" name="CasellaDiTesto 109">
                  <a:extLst>
                    <a:ext uri="{FF2B5EF4-FFF2-40B4-BE49-F238E27FC236}">
                      <a16:creationId xmlns:a16="http://schemas.microsoft.com/office/drawing/2014/main" id="{5BFCADB3-CD2F-642A-5956-A9A013CFE1F4}"/>
                    </a:ext>
                  </a:extLst>
                </p:cNvPr>
                <p:cNvSpPr txBox="1"/>
                <p:nvPr/>
              </p:nvSpPr>
              <p:spPr>
                <a:xfrm>
                  <a:off x="1577145" y="1739447"/>
                  <a:ext cx="200048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0" fontAlgn="ctr"/>
                  <a:r>
                    <a:rPr lang="it-IT" sz="1200" dirty="0">
                      <a:solidFill>
                        <a:srgbClr val="757575"/>
                      </a:solidFill>
                      <a:latin typeface="Arial Nova" panose="020B0504020202020204" pitchFamily="34" charset="0"/>
                      <a:cs typeface="Calibri" panose="020F0502020204030204" pitchFamily="34" charset="0"/>
                    </a:rPr>
                    <a:t>ITINERIS Access Platform</a:t>
                  </a:r>
                </a:p>
              </p:txBody>
            </p:sp>
          </p:grpSp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30ADE8BD-B121-4A57-7360-857742623CBC}"/>
                  </a:ext>
                </a:extLst>
              </p:cNvPr>
              <p:cNvSpPr txBox="1"/>
              <p:nvPr/>
            </p:nvSpPr>
            <p:spPr>
              <a:xfrm>
                <a:off x="4324413" y="3147382"/>
                <a:ext cx="5930900" cy="1711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it-IT" sz="1800" spc="-23" dirty="0">
                    <a:solidFill>
                      <a:srgbClr val="145DA0"/>
                    </a:solidFill>
                    <a:cs typeface="Poppins"/>
                  </a:rPr>
                  <a:t>ITINERIS HUB non si limita a raccogliere dati e risorse, ma crea un ecosistema digitale integrato con interfacce facili da usare, funzioni avanzate e strumenti integrati per migliorare l'impatto della ricerca, la collaborazione e l'esperienza dell'utente.</a:t>
                </a:r>
              </a:p>
            </p:txBody>
          </p:sp>
        </p:grpSp>
        <p:sp>
          <p:nvSpPr>
            <p:cNvPr id="117" name="Freeform 2">
              <a:extLst>
                <a:ext uri="{FF2B5EF4-FFF2-40B4-BE49-F238E27FC236}">
                  <a16:creationId xmlns:a16="http://schemas.microsoft.com/office/drawing/2014/main" id="{C0A74505-AB5F-BC6D-C1F0-FFE2D1BB602B}"/>
                </a:ext>
              </a:extLst>
            </p:cNvPr>
            <p:cNvSpPr/>
            <p:nvPr/>
          </p:nvSpPr>
          <p:spPr>
            <a:xfrm>
              <a:off x="715792" y="2502291"/>
              <a:ext cx="829496" cy="678311"/>
            </a:xfrm>
            <a:custGeom>
              <a:avLst/>
              <a:gdLst/>
              <a:ahLst/>
              <a:cxnLst/>
              <a:rect l="l" t="t" r="r" b="b"/>
              <a:pathLst>
                <a:path w="2548515" h="2332539">
                  <a:moveTo>
                    <a:pt x="0" y="0"/>
                  </a:moveTo>
                  <a:lnTo>
                    <a:pt x="2548515" y="0"/>
                  </a:lnTo>
                  <a:lnTo>
                    <a:pt x="2548515" y="2332539"/>
                  </a:lnTo>
                  <a:lnTo>
                    <a:pt x="0" y="2332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8" name="Freeform 3">
              <a:extLst>
                <a:ext uri="{FF2B5EF4-FFF2-40B4-BE49-F238E27FC236}">
                  <a16:creationId xmlns:a16="http://schemas.microsoft.com/office/drawing/2014/main" id="{645A6B14-77A4-A531-B4C5-7BB393EDD964}"/>
                </a:ext>
              </a:extLst>
            </p:cNvPr>
            <p:cNvSpPr/>
            <p:nvPr/>
          </p:nvSpPr>
          <p:spPr>
            <a:xfrm>
              <a:off x="713461" y="3537146"/>
              <a:ext cx="817971" cy="726280"/>
            </a:xfrm>
            <a:custGeom>
              <a:avLst/>
              <a:gdLst/>
              <a:ahLst/>
              <a:cxnLst/>
              <a:rect l="l" t="t" r="r" b="b"/>
              <a:pathLst>
                <a:path w="2812536" h="2329132">
                  <a:moveTo>
                    <a:pt x="0" y="0"/>
                  </a:moveTo>
                  <a:lnTo>
                    <a:pt x="2812536" y="0"/>
                  </a:lnTo>
                  <a:lnTo>
                    <a:pt x="2812536" y="2329132"/>
                  </a:lnTo>
                  <a:lnTo>
                    <a:pt x="0" y="2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Freeform 4">
              <a:extLst>
                <a:ext uri="{FF2B5EF4-FFF2-40B4-BE49-F238E27FC236}">
                  <a16:creationId xmlns:a16="http://schemas.microsoft.com/office/drawing/2014/main" id="{A440DA37-5FDE-54C3-632A-FE98A9E91C16}"/>
                </a:ext>
              </a:extLst>
            </p:cNvPr>
            <p:cNvSpPr/>
            <p:nvPr/>
          </p:nvSpPr>
          <p:spPr>
            <a:xfrm>
              <a:off x="742016" y="4716176"/>
              <a:ext cx="863522" cy="530562"/>
            </a:xfrm>
            <a:custGeom>
              <a:avLst/>
              <a:gdLst/>
              <a:ahLst/>
              <a:cxnLst/>
              <a:rect l="l" t="t" r="r" b="b"/>
              <a:pathLst>
                <a:path w="4201613" h="2267537">
                  <a:moveTo>
                    <a:pt x="0" y="0"/>
                  </a:moveTo>
                  <a:lnTo>
                    <a:pt x="4201613" y="0"/>
                  </a:lnTo>
                  <a:lnTo>
                    <a:pt x="4201613" y="2267537"/>
                  </a:lnTo>
                  <a:lnTo>
                    <a:pt x="0" y="2267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0" name="Freeform 5">
              <a:extLst>
                <a:ext uri="{FF2B5EF4-FFF2-40B4-BE49-F238E27FC236}">
                  <a16:creationId xmlns:a16="http://schemas.microsoft.com/office/drawing/2014/main" id="{D51A0128-BE41-F303-5F03-672A59E81215}"/>
                </a:ext>
              </a:extLst>
            </p:cNvPr>
            <p:cNvSpPr/>
            <p:nvPr/>
          </p:nvSpPr>
          <p:spPr>
            <a:xfrm>
              <a:off x="755871" y="5725690"/>
              <a:ext cx="774055" cy="712234"/>
            </a:xfrm>
            <a:custGeom>
              <a:avLst/>
              <a:gdLst/>
              <a:ahLst/>
              <a:cxnLst/>
              <a:rect l="l" t="t" r="r" b="b"/>
              <a:pathLst>
                <a:path w="2812536" h="2329132">
                  <a:moveTo>
                    <a:pt x="0" y="0"/>
                  </a:moveTo>
                  <a:lnTo>
                    <a:pt x="2812537" y="0"/>
                  </a:lnTo>
                  <a:lnTo>
                    <a:pt x="2812537" y="2329131"/>
                  </a:lnTo>
                  <a:lnTo>
                    <a:pt x="0" y="2329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8600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3C4B8-63A5-6810-242E-5CEF98D3F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1">
            <a:extLst>
              <a:ext uri="{FF2B5EF4-FFF2-40B4-BE49-F238E27FC236}">
                <a16:creationId xmlns:a16="http://schemas.microsoft.com/office/drawing/2014/main" id="{5ACFCB34-F180-6654-5951-AD88DFBF0821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Offerta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di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dati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e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servizi</a:t>
            </a:r>
            <a:endParaRPr lang="en-US" sz="3120" b="1" dirty="0">
              <a:solidFill>
                <a:srgbClr val="135DA1"/>
              </a:solidFill>
              <a:latin typeface="Montserrat Bold"/>
              <a:sym typeface="TT Rounds Condensed"/>
            </a:endParaRP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F7F90E79-9AFD-432B-7E08-181B8A25723F}"/>
              </a:ext>
            </a:extLst>
          </p:cNvPr>
          <p:cNvSpPr txBox="1"/>
          <p:nvPr/>
        </p:nvSpPr>
        <p:spPr>
          <a:xfrm>
            <a:off x="3843295" y="1737909"/>
            <a:ext cx="7596776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Accesso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integrato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a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oltre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500.000 dataset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ambientali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delle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diverse IR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nazionali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metadati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infrastrutture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digitali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con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servizi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per la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FAIRness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(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rilascio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DOI,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servizi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terminologici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etc.).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E834D279-C185-8ED0-2ACD-A0D32C8E517E}"/>
              </a:ext>
            </a:extLst>
          </p:cNvPr>
          <p:cNvSpPr txBox="1"/>
          <p:nvPr/>
        </p:nvSpPr>
        <p:spPr>
          <a:xfrm>
            <a:off x="3843295" y="2826648"/>
            <a:ext cx="7596776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Ambienti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Ricerca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Virtuali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(VRE) per la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collaborazione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condivisione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analisi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modelli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complessi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su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specifiche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tematiche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.</a:t>
            </a:r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E7BBB442-7854-4F2C-17F4-E799C535CEFF}"/>
              </a:ext>
            </a:extLst>
          </p:cNvPr>
          <p:cNvSpPr txBox="1"/>
          <p:nvPr/>
        </p:nvSpPr>
        <p:spPr>
          <a:xfrm>
            <a:off x="3843295" y="5151856"/>
            <a:ext cx="7596776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Servizi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per capacity building,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corsi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formazione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su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strumentazione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tecniche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analisi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per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gli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operatori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delle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IR e per le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imprese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.</a:t>
            </a: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ED9B7807-BA76-93B4-F755-329BA50E1C66}"/>
              </a:ext>
            </a:extLst>
          </p:cNvPr>
          <p:cNvSpPr txBox="1"/>
          <p:nvPr/>
        </p:nvSpPr>
        <p:spPr>
          <a:xfrm>
            <a:off x="3843295" y="3902135"/>
            <a:ext cx="7596776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Accesso a facility,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osservatori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laboratori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specializzati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strumentazione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avanzata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navi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da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ricerca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.  Accesso a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servizi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analitici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,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validazione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servizi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di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trasferimento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tecnologico</a:t>
            </a:r>
            <a:r>
              <a:rPr lang="en-US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  <a:sym typeface="Quicksand"/>
              </a:rPr>
              <a:t>.</a:t>
            </a:r>
          </a:p>
        </p:txBody>
      </p: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4DAD1F4F-71CF-7148-4058-2F10D60BDF98}"/>
              </a:ext>
            </a:extLst>
          </p:cNvPr>
          <p:cNvGrpSpPr/>
          <p:nvPr/>
        </p:nvGrpSpPr>
        <p:grpSpPr>
          <a:xfrm>
            <a:off x="529075" y="1744473"/>
            <a:ext cx="2914269" cy="4200229"/>
            <a:chOff x="532162" y="2316481"/>
            <a:chExt cx="2914269" cy="4200229"/>
          </a:xfrm>
        </p:grpSpPr>
        <p:grpSp>
          <p:nvGrpSpPr>
            <p:cNvPr id="137" name="Gruppo 136">
              <a:extLst>
                <a:ext uri="{FF2B5EF4-FFF2-40B4-BE49-F238E27FC236}">
                  <a16:creationId xmlns:a16="http://schemas.microsoft.com/office/drawing/2014/main" id="{5B6AA920-4FD1-89BA-DDF1-CDCEDAF8C28F}"/>
                </a:ext>
              </a:extLst>
            </p:cNvPr>
            <p:cNvGrpSpPr/>
            <p:nvPr/>
          </p:nvGrpSpPr>
          <p:grpSpPr>
            <a:xfrm>
              <a:off x="532163" y="2316481"/>
              <a:ext cx="2914031" cy="922499"/>
              <a:chOff x="547645" y="1352456"/>
              <a:chExt cx="3082795" cy="1051508"/>
            </a:xfrm>
          </p:grpSpPr>
          <p:pic>
            <p:nvPicPr>
              <p:cNvPr id="148" name="Immagine 147">
                <a:extLst>
                  <a:ext uri="{FF2B5EF4-FFF2-40B4-BE49-F238E27FC236}">
                    <a16:creationId xmlns:a16="http://schemas.microsoft.com/office/drawing/2014/main" id="{C00F369D-CFFE-FBEA-CD8F-905D81CF7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645" y="1352456"/>
                <a:ext cx="3082794" cy="1051508"/>
              </a:xfrm>
              <a:prstGeom prst="rect">
                <a:avLst/>
              </a:prstGeom>
            </p:spPr>
          </p:pic>
          <p:sp>
            <p:nvSpPr>
              <p:cNvPr id="149" name="CasellaDiTesto 148">
                <a:extLst>
                  <a:ext uri="{FF2B5EF4-FFF2-40B4-BE49-F238E27FC236}">
                    <a16:creationId xmlns:a16="http://schemas.microsoft.com/office/drawing/2014/main" id="{1A9C5959-DC81-F7A3-7669-67FEBF623C53}"/>
                  </a:ext>
                </a:extLst>
              </p:cNvPr>
              <p:cNvSpPr txBox="1"/>
              <p:nvPr/>
            </p:nvSpPr>
            <p:spPr>
              <a:xfrm>
                <a:off x="1491716" y="1745909"/>
                <a:ext cx="213872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 fontAlgn="ctr"/>
                <a:r>
                  <a: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ITINERIS </a:t>
                </a:r>
                <a:r>
                  <a:rPr lang="it-IT" sz="1200" dirty="0" err="1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Catalogue</a:t>
                </a:r>
                <a:endParaRPr lang="it-IT" sz="1200" dirty="0">
                  <a:solidFill>
                    <a:srgbClr val="757575"/>
                  </a:solidFill>
                  <a:latin typeface="Arial Nova" panose="020B0504020202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8" name="Gruppo 137">
              <a:extLst>
                <a:ext uri="{FF2B5EF4-FFF2-40B4-BE49-F238E27FC236}">
                  <a16:creationId xmlns:a16="http://schemas.microsoft.com/office/drawing/2014/main" id="{032448F5-C0FC-DCE0-34EA-1C6ABB5606EC}"/>
                </a:ext>
              </a:extLst>
            </p:cNvPr>
            <p:cNvGrpSpPr/>
            <p:nvPr/>
          </p:nvGrpSpPr>
          <p:grpSpPr>
            <a:xfrm>
              <a:off x="532162" y="3404209"/>
              <a:ext cx="2914031" cy="922499"/>
              <a:chOff x="547644" y="1352456"/>
              <a:chExt cx="3082795" cy="1051508"/>
            </a:xfrm>
          </p:grpSpPr>
          <p:pic>
            <p:nvPicPr>
              <p:cNvPr id="146" name="Immagine 145">
                <a:extLst>
                  <a:ext uri="{FF2B5EF4-FFF2-40B4-BE49-F238E27FC236}">
                    <a16:creationId xmlns:a16="http://schemas.microsoft.com/office/drawing/2014/main" id="{B3B81BC0-505F-E45E-BB9D-9FBD536B3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644" y="1352456"/>
                <a:ext cx="3082795" cy="1051508"/>
              </a:xfrm>
              <a:prstGeom prst="rect">
                <a:avLst/>
              </a:prstGeom>
            </p:spPr>
          </p:pic>
          <p:sp>
            <p:nvSpPr>
              <p:cNvPr id="147" name="CasellaDiTesto 146">
                <a:extLst>
                  <a:ext uri="{FF2B5EF4-FFF2-40B4-BE49-F238E27FC236}">
                    <a16:creationId xmlns:a16="http://schemas.microsoft.com/office/drawing/2014/main" id="{FC14DA2D-3728-4112-484C-9441D1BA5FC1}"/>
                  </a:ext>
                </a:extLst>
              </p:cNvPr>
              <p:cNvSpPr txBox="1"/>
              <p:nvPr/>
            </p:nvSpPr>
            <p:spPr>
              <a:xfrm>
                <a:off x="1577145" y="1647377"/>
                <a:ext cx="2011018" cy="526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 fontAlgn="ctr"/>
                <a:r>
                  <a: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ITINERIS Virtual </a:t>
                </a:r>
                <a:r>
                  <a:rPr lang="it-IT" sz="1200" dirty="0" err="1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Research</a:t>
                </a:r>
                <a:r>
                  <a: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 Environment</a:t>
                </a:r>
              </a:p>
            </p:txBody>
          </p:sp>
        </p:grpSp>
        <p:grpSp>
          <p:nvGrpSpPr>
            <p:cNvPr id="139" name="Gruppo 138">
              <a:extLst>
                <a:ext uri="{FF2B5EF4-FFF2-40B4-BE49-F238E27FC236}">
                  <a16:creationId xmlns:a16="http://schemas.microsoft.com/office/drawing/2014/main" id="{D7DE2B7D-6055-42FF-9BE0-2AE9E6342B57}"/>
                </a:ext>
              </a:extLst>
            </p:cNvPr>
            <p:cNvGrpSpPr/>
            <p:nvPr/>
          </p:nvGrpSpPr>
          <p:grpSpPr>
            <a:xfrm>
              <a:off x="572361" y="5594211"/>
              <a:ext cx="2874070" cy="922499"/>
              <a:chOff x="590173" y="1369036"/>
              <a:chExt cx="3040520" cy="1051508"/>
            </a:xfrm>
          </p:grpSpPr>
          <p:pic>
            <p:nvPicPr>
              <p:cNvPr id="144" name="Immagine 143">
                <a:extLst>
                  <a:ext uri="{FF2B5EF4-FFF2-40B4-BE49-F238E27FC236}">
                    <a16:creationId xmlns:a16="http://schemas.microsoft.com/office/drawing/2014/main" id="{251F970D-F993-CBBE-5B0B-9A117792F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173" y="1369036"/>
                <a:ext cx="3040520" cy="1051508"/>
              </a:xfrm>
              <a:prstGeom prst="rect">
                <a:avLst/>
              </a:prstGeom>
            </p:spPr>
          </p:pic>
          <p:sp>
            <p:nvSpPr>
              <p:cNvPr id="145" name="CasellaDiTesto 144">
                <a:extLst>
                  <a:ext uri="{FF2B5EF4-FFF2-40B4-BE49-F238E27FC236}">
                    <a16:creationId xmlns:a16="http://schemas.microsoft.com/office/drawing/2014/main" id="{7D536DF8-00FB-C981-8E3C-896B94A13E95}"/>
                  </a:ext>
                </a:extLst>
              </p:cNvPr>
              <p:cNvSpPr txBox="1"/>
              <p:nvPr/>
            </p:nvSpPr>
            <p:spPr>
              <a:xfrm>
                <a:off x="1577146" y="1739709"/>
                <a:ext cx="200048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 fontAlgn="ctr"/>
                <a:r>
                  <a: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ITINERIS Training Centre</a:t>
                </a:r>
              </a:p>
            </p:txBody>
          </p:sp>
        </p:grpSp>
        <p:grpSp>
          <p:nvGrpSpPr>
            <p:cNvPr id="140" name="Gruppo 139">
              <a:extLst>
                <a:ext uri="{FF2B5EF4-FFF2-40B4-BE49-F238E27FC236}">
                  <a16:creationId xmlns:a16="http://schemas.microsoft.com/office/drawing/2014/main" id="{4192DD2B-706F-5B8D-9B3E-76776A52D269}"/>
                </a:ext>
              </a:extLst>
            </p:cNvPr>
            <p:cNvGrpSpPr/>
            <p:nvPr/>
          </p:nvGrpSpPr>
          <p:grpSpPr>
            <a:xfrm>
              <a:off x="561378" y="4491937"/>
              <a:ext cx="2874069" cy="922499"/>
              <a:chOff x="547644" y="1352456"/>
              <a:chExt cx="3040519" cy="1051508"/>
            </a:xfrm>
          </p:grpSpPr>
          <p:pic>
            <p:nvPicPr>
              <p:cNvPr id="142" name="Immagine 141">
                <a:extLst>
                  <a:ext uri="{FF2B5EF4-FFF2-40B4-BE49-F238E27FC236}">
                    <a16:creationId xmlns:a16="http://schemas.microsoft.com/office/drawing/2014/main" id="{F93BF387-6226-12D6-6307-573243034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644" y="1352456"/>
                <a:ext cx="3040519" cy="1051508"/>
              </a:xfrm>
              <a:prstGeom prst="rect">
                <a:avLst/>
              </a:prstGeom>
            </p:spPr>
          </p:pic>
          <p:sp>
            <p:nvSpPr>
              <p:cNvPr id="143" name="CasellaDiTesto 142">
                <a:extLst>
                  <a:ext uri="{FF2B5EF4-FFF2-40B4-BE49-F238E27FC236}">
                    <a16:creationId xmlns:a16="http://schemas.microsoft.com/office/drawing/2014/main" id="{0EC5020A-F1F4-14F0-3DBE-56D7528B28B0}"/>
                  </a:ext>
                </a:extLst>
              </p:cNvPr>
              <p:cNvSpPr txBox="1"/>
              <p:nvPr/>
            </p:nvSpPr>
            <p:spPr>
              <a:xfrm>
                <a:off x="1577145" y="1739447"/>
                <a:ext cx="200048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 fontAlgn="ctr"/>
                <a:r>
                  <a:rPr lang="it-IT" sz="1200" dirty="0">
                    <a:solidFill>
                      <a:srgbClr val="757575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ITINERIS Access Platform</a:t>
                </a:r>
              </a:p>
            </p:txBody>
          </p:sp>
        </p:grpSp>
      </p:grpSp>
      <p:sp>
        <p:nvSpPr>
          <p:cNvPr id="133" name="Freeform 2">
            <a:extLst>
              <a:ext uri="{FF2B5EF4-FFF2-40B4-BE49-F238E27FC236}">
                <a16:creationId xmlns:a16="http://schemas.microsoft.com/office/drawing/2014/main" id="{36776101-420C-C863-E3DC-43C42FC49F0D}"/>
              </a:ext>
            </a:extLst>
          </p:cNvPr>
          <p:cNvSpPr/>
          <p:nvPr/>
        </p:nvSpPr>
        <p:spPr>
          <a:xfrm>
            <a:off x="701937" y="1917583"/>
            <a:ext cx="829496" cy="678311"/>
          </a:xfrm>
          <a:custGeom>
            <a:avLst/>
            <a:gdLst/>
            <a:ahLst/>
            <a:cxnLst/>
            <a:rect l="l" t="t" r="r" b="b"/>
            <a:pathLst>
              <a:path w="2548515" h="2332539">
                <a:moveTo>
                  <a:pt x="0" y="0"/>
                </a:moveTo>
                <a:lnTo>
                  <a:pt x="2548515" y="0"/>
                </a:lnTo>
                <a:lnTo>
                  <a:pt x="2548515" y="2332539"/>
                </a:lnTo>
                <a:lnTo>
                  <a:pt x="0" y="2332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4" name="Freeform 3">
            <a:extLst>
              <a:ext uri="{FF2B5EF4-FFF2-40B4-BE49-F238E27FC236}">
                <a16:creationId xmlns:a16="http://schemas.microsoft.com/office/drawing/2014/main" id="{D68F2EF5-7313-530D-5D31-28F434CAB393}"/>
              </a:ext>
            </a:extLst>
          </p:cNvPr>
          <p:cNvSpPr/>
          <p:nvPr/>
        </p:nvSpPr>
        <p:spPr>
          <a:xfrm>
            <a:off x="699606" y="2952438"/>
            <a:ext cx="817971" cy="726280"/>
          </a:xfrm>
          <a:custGeom>
            <a:avLst/>
            <a:gdLst/>
            <a:ahLst/>
            <a:cxnLst/>
            <a:rect l="l" t="t" r="r" b="b"/>
            <a:pathLst>
              <a:path w="2812536" h="2329132">
                <a:moveTo>
                  <a:pt x="0" y="0"/>
                </a:moveTo>
                <a:lnTo>
                  <a:pt x="2812536" y="0"/>
                </a:lnTo>
                <a:lnTo>
                  <a:pt x="2812536" y="2329132"/>
                </a:lnTo>
                <a:lnTo>
                  <a:pt x="0" y="232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5" name="Freeform 4">
            <a:extLst>
              <a:ext uri="{FF2B5EF4-FFF2-40B4-BE49-F238E27FC236}">
                <a16:creationId xmlns:a16="http://schemas.microsoft.com/office/drawing/2014/main" id="{17C22628-1699-E762-FEA8-9DBAAA884957}"/>
              </a:ext>
            </a:extLst>
          </p:cNvPr>
          <p:cNvSpPr/>
          <p:nvPr/>
        </p:nvSpPr>
        <p:spPr>
          <a:xfrm>
            <a:off x="728161" y="4131468"/>
            <a:ext cx="863522" cy="530562"/>
          </a:xfrm>
          <a:custGeom>
            <a:avLst/>
            <a:gdLst/>
            <a:ahLst/>
            <a:cxnLst/>
            <a:rect l="l" t="t" r="r" b="b"/>
            <a:pathLst>
              <a:path w="4201613" h="2267537">
                <a:moveTo>
                  <a:pt x="0" y="0"/>
                </a:moveTo>
                <a:lnTo>
                  <a:pt x="4201613" y="0"/>
                </a:lnTo>
                <a:lnTo>
                  <a:pt x="4201613" y="2267537"/>
                </a:lnTo>
                <a:lnTo>
                  <a:pt x="0" y="2267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6" name="Freeform 5">
            <a:extLst>
              <a:ext uri="{FF2B5EF4-FFF2-40B4-BE49-F238E27FC236}">
                <a16:creationId xmlns:a16="http://schemas.microsoft.com/office/drawing/2014/main" id="{B76581BA-39FC-31E4-35C8-FC1B6F4E1568}"/>
              </a:ext>
            </a:extLst>
          </p:cNvPr>
          <p:cNvSpPr/>
          <p:nvPr/>
        </p:nvSpPr>
        <p:spPr>
          <a:xfrm>
            <a:off x="742016" y="5140982"/>
            <a:ext cx="774055" cy="712234"/>
          </a:xfrm>
          <a:custGeom>
            <a:avLst/>
            <a:gdLst/>
            <a:ahLst/>
            <a:cxnLst/>
            <a:rect l="l" t="t" r="r" b="b"/>
            <a:pathLst>
              <a:path w="2812536" h="2329132">
                <a:moveTo>
                  <a:pt x="0" y="0"/>
                </a:moveTo>
                <a:lnTo>
                  <a:pt x="2812537" y="0"/>
                </a:lnTo>
                <a:lnTo>
                  <a:pt x="2812537" y="2329131"/>
                </a:lnTo>
                <a:lnTo>
                  <a:pt x="0" y="2329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97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EC01E-1F4B-9FF1-EF5A-4FF1692C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852C20-E69D-7B5D-EB24-2DA06639A579}"/>
              </a:ext>
            </a:extLst>
          </p:cNvPr>
          <p:cNvSpPr txBox="1"/>
          <p:nvPr/>
        </p:nvSpPr>
        <p:spPr>
          <a:xfrm>
            <a:off x="471489" y="1760284"/>
            <a:ext cx="11244262" cy="423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>
              <a:latin typeface="Calibri Light" panose="020F0302020204030204" pitchFamily="34" charset="0"/>
              <a:ea typeface="Arimo"/>
              <a:cs typeface="Calibri Light" panose="020F0302020204030204" pitchFamily="34" charset="0"/>
              <a:sym typeface="Arimo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FDB2CB4E-53FC-481E-6D4A-7B4A2AF8248B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Framework di accesso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nazionale</a:t>
            </a:r>
            <a:endParaRPr lang="en-US" sz="3120" b="1" dirty="0">
              <a:solidFill>
                <a:srgbClr val="135DA1"/>
              </a:solidFill>
              <a:latin typeface="Montserrat Bold"/>
              <a:sym typeface="TT Rounds Condensed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2676543-C59C-05B6-003F-8C11BF306DC0}"/>
              </a:ext>
            </a:extLst>
          </p:cNvPr>
          <p:cNvSpPr txBox="1"/>
          <p:nvPr/>
        </p:nvSpPr>
        <p:spPr>
          <a:xfrm>
            <a:off x="513379" y="1320099"/>
            <a:ext cx="11165242" cy="79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L’utilizzo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questa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ampia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gamma di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risorse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è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regolato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dal framework di accesso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nazionale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disegnato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in ITINERIS per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garantire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un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approccio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integrato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multifunzionale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attraverso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diverse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modalità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di accesso: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fisico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remoto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,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virtuale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 e </a:t>
            </a:r>
            <a:r>
              <a:rPr lang="en-US" sz="1600" spc="-23" dirty="0" err="1">
                <a:solidFill>
                  <a:srgbClr val="145DA0"/>
                </a:solidFill>
                <a:cs typeface="Poppins"/>
                <a:sym typeface="Quicksand"/>
              </a:rPr>
              <a:t>ibrido</a:t>
            </a:r>
            <a:r>
              <a:rPr lang="en-US" sz="1600" spc="-23" dirty="0">
                <a:solidFill>
                  <a:srgbClr val="145DA0"/>
                </a:solidFill>
                <a:cs typeface="Poppins"/>
                <a:sym typeface="Quicksand"/>
              </a:rPr>
              <a:t>. 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5055446-88F4-75DD-8933-93C956266887}"/>
              </a:ext>
            </a:extLst>
          </p:cNvPr>
          <p:cNvSpPr txBox="1"/>
          <p:nvPr/>
        </p:nvSpPr>
        <p:spPr>
          <a:xfrm>
            <a:off x="-3093339" y="-533165"/>
            <a:ext cx="7519373" cy="7953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88E6579-C85D-EB64-64FA-EEC9A8140EAC}"/>
              </a:ext>
            </a:extLst>
          </p:cNvPr>
          <p:cNvGrpSpPr/>
          <p:nvPr/>
        </p:nvGrpSpPr>
        <p:grpSpPr>
          <a:xfrm>
            <a:off x="0" y="2589412"/>
            <a:ext cx="12259659" cy="1401918"/>
            <a:chOff x="0" y="2589412"/>
            <a:chExt cx="12259659" cy="1401918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35A33C8-6890-CCB9-EAE9-FBA8989537A0}"/>
                </a:ext>
              </a:extLst>
            </p:cNvPr>
            <p:cNvSpPr/>
            <p:nvPr/>
          </p:nvSpPr>
          <p:spPr>
            <a:xfrm>
              <a:off x="0" y="2589412"/>
              <a:ext cx="12192000" cy="1401918"/>
            </a:xfrm>
            <a:prstGeom prst="rect">
              <a:avLst/>
            </a:prstGeom>
            <a:solidFill>
              <a:srgbClr val="135DA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2" name="AutoShape 9">
              <a:extLst>
                <a:ext uri="{FF2B5EF4-FFF2-40B4-BE49-F238E27FC236}">
                  <a16:creationId xmlns:a16="http://schemas.microsoft.com/office/drawing/2014/main" id="{475426E1-C36E-5086-2E33-E2C8F3D75451}"/>
                </a:ext>
              </a:extLst>
            </p:cNvPr>
            <p:cNvSpPr/>
            <p:nvPr/>
          </p:nvSpPr>
          <p:spPr>
            <a:xfrm>
              <a:off x="3983864" y="3772363"/>
              <a:ext cx="2253242" cy="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3" name="AutoShape 15">
              <a:extLst>
                <a:ext uri="{FF2B5EF4-FFF2-40B4-BE49-F238E27FC236}">
                  <a16:creationId xmlns:a16="http://schemas.microsoft.com/office/drawing/2014/main" id="{1D86EBC4-7BC1-B701-EC24-2D792A746931}"/>
                </a:ext>
              </a:extLst>
            </p:cNvPr>
            <p:cNvSpPr/>
            <p:nvPr/>
          </p:nvSpPr>
          <p:spPr>
            <a:xfrm>
              <a:off x="7211047" y="3812374"/>
              <a:ext cx="1488430" cy="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5" name="AutoShape 21">
              <a:extLst>
                <a:ext uri="{FF2B5EF4-FFF2-40B4-BE49-F238E27FC236}">
                  <a16:creationId xmlns:a16="http://schemas.microsoft.com/office/drawing/2014/main" id="{D2F7F95B-4931-69B2-9DD9-89AEAE6E0BE9}"/>
                </a:ext>
              </a:extLst>
            </p:cNvPr>
            <p:cNvSpPr/>
            <p:nvPr/>
          </p:nvSpPr>
          <p:spPr>
            <a:xfrm>
              <a:off x="9334415" y="3812374"/>
              <a:ext cx="2482911" cy="0"/>
            </a:xfrm>
            <a:prstGeom prst="line">
              <a:avLst/>
            </a:prstGeom>
            <a:ln w="38100" cap="flat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5B70029F-96B7-2544-4D7C-5E24D219ECDD}"/>
                </a:ext>
              </a:extLst>
            </p:cNvPr>
            <p:cNvSpPr txBox="1"/>
            <p:nvPr/>
          </p:nvSpPr>
          <p:spPr>
            <a:xfrm>
              <a:off x="3844996" y="3377640"/>
              <a:ext cx="2530978" cy="394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6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Poppins Bold"/>
                  <a:cs typeface="Calibri" panose="020F0502020204030204" pitchFamily="34" charset="0"/>
                  <a:sym typeface="Poppins Bold"/>
                </a:rPr>
                <a:t>Data Management Plan</a:t>
              </a:r>
            </a:p>
          </p:txBody>
        </p:sp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20536634-0B83-68D9-B58E-720011EAAE32}"/>
                </a:ext>
              </a:extLst>
            </p:cNvPr>
            <p:cNvSpPr txBox="1"/>
            <p:nvPr/>
          </p:nvSpPr>
          <p:spPr>
            <a:xfrm>
              <a:off x="7008544" y="3377640"/>
              <a:ext cx="1893436" cy="3879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6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chemeClr val="bg1"/>
                  </a:solidFill>
                  <a:ea typeface="Poppins Bold"/>
                  <a:cs typeface="Poppins Bold"/>
                  <a:sym typeface="Poppins Bold"/>
                </a:rPr>
                <a:t>Access Policy</a:t>
              </a:r>
            </a:p>
          </p:txBody>
        </p:sp>
        <p:sp>
          <p:nvSpPr>
            <p:cNvPr id="10" name="TextBox 33">
              <a:extLst>
                <a:ext uri="{FF2B5EF4-FFF2-40B4-BE49-F238E27FC236}">
                  <a16:creationId xmlns:a16="http://schemas.microsoft.com/office/drawing/2014/main" id="{95A2BD86-E695-B867-51DD-550E7FF89F18}"/>
                </a:ext>
              </a:extLst>
            </p:cNvPr>
            <p:cNvSpPr txBox="1"/>
            <p:nvPr/>
          </p:nvSpPr>
          <p:spPr>
            <a:xfrm>
              <a:off x="8892084" y="3405520"/>
              <a:ext cx="3367575" cy="3879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6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chemeClr val="bg1"/>
                  </a:solidFill>
                  <a:ea typeface="Poppins Bold"/>
                  <a:cs typeface="Poppins Bold"/>
                  <a:sym typeface="Poppins Bold"/>
                </a:rPr>
                <a:t>Access Management Plan</a:t>
              </a:r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7A14D133-CCCC-B328-3AAF-F1B0CA00DC97}"/>
                </a:ext>
              </a:extLst>
            </p:cNvPr>
            <p:cNvSpPr/>
            <p:nvPr/>
          </p:nvSpPr>
          <p:spPr>
            <a:xfrm>
              <a:off x="7609603" y="2805149"/>
              <a:ext cx="691318" cy="701779"/>
            </a:xfrm>
            <a:custGeom>
              <a:avLst/>
              <a:gdLst/>
              <a:ahLst/>
              <a:cxnLst/>
              <a:rect l="l" t="t" r="r" b="b"/>
              <a:pathLst>
                <a:path w="728377" h="722004">
                  <a:moveTo>
                    <a:pt x="0" y="0"/>
                  </a:moveTo>
                  <a:lnTo>
                    <a:pt x="728377" y="0"/>
                  </a:lnTo>
                  <a:lnTo>
                    <a:pt x="728377" y="722004"/>
                  </a:lnTo>
                  <a:lnTo>
                    <a:pt x="0" y="722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8D0F150-E150-AD68-564E-E6D488B54686}"/>
                </a:ext>
              </a:extLst>
            </p:cNvPr>
            <p:cNvSpPr/>
            <p:nvPr/>
          </p:nvSpPr>
          <p:spPr>
            <a:xfrm>
              <a:off x="10146325" y="2794818"/>
              <a:ext cx="912200" cy="665569"/>
            </a:xfrm>
            <a:custGeom>
              <a:avLst/>
              <a:gdLst/>
              <a:ahLst/>
              <a:cxnLst/>
              <a:rect l="l" t="t" r="r" b="b"/>
              <a:pathLst>
                <a:path w="1043970" h="782977">
                  <a:moveTo>
                    <a:pt x="0" y="0"/>
                  </a:moveTo>
                  <a:lnTo>
                    <a:pt x="1043970" y="0"/>
                  </a:lnTo>
                  <a:lnTo>
                    <a:pt x="1043970" y="782978"/>
                  </a:lnTo>
                  <a:lnTo>
                    <a:pt x="0" y="782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01FE07D-5AAA-D3B5-F2E4-F4D86ABF5EBF}"/>
                </a:ext>
              </a:extLst>
            </p:cNvPr>
            <p:cNvSpPr/>
            <p:nvPr/>
          </p:nvSpPr>
          <p:spPr>
            <a:xfrm>
              <a:off x="4697016" y="2748137"/>
              <a:ext cx="826937" cy="701779"/>
            </a:xfrm>
            <a:custGeom>
              <a:avLst/>
              <a:gdLst/>
              <a:ahLst/>
              <a:cxnLst/>
              <a:rect l="l" t="t" r="r" b="b"/>
              <a:pathLst>
                <a:path w="722004" h="722004">
                  <a:moveTo>
                    <a:pt x="0" y="0"/>
                  </a:moveTo>
                  <a:lnTo>
                    <a:pt x="722003" y="0"/>
                  </a:lnTo>
                  <a:lnTo>
                    <a:pt x="722003" y="722004"/>
                  </a:lnTo>
                  <a:lnTo>
                    <a:pt x="0" y="722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600">
                <a:solidFill>
                  <a:schemeClr val="bg1"/>
                </a:solidFill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B1003D7-ACC7-AF77-7C19-B66131AFC7A0}"/>
                </a:ext>
              </a:extLst>
            </p:cNvPr>
            <p:cNvSpPr txBox="1"/>
            <p:nvPr/>
          </p:nvSpPr>
          <p:spPr>
            <a:xfrm>
              <a:off x="538589" y="3043661"/>
              <a:ext cx="28386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</a:rPr>
                <a:t>Gestione strutturata, trasparenza e fruibilità</a:t>
              </a: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327C571-2C06-3AC9-F202-AC7B0BEA415E}"/>
                </a:ext>
              </a:extLst>
            </p:cNvPr>
            <p:cNvSpPr/>
            <p:nvPr/>
          </p:nvSpPr>
          <p:spPr>
            <a:xfrm rot="5400000">
              <a:off x="3126863" y="3200800"/>
              <a:ext cx="365125" cy="332054"/>
            </a:xfrm>
            <a:custGeom>
              <a:avLst/>
              <a:gdLst/>
              <a:ahLst/>
              <a:cxnLst/>
              <a:rect l="l" t="t" r="r" b="b"/>
              <a:pathLst>
                <a:path w="510937" h="453341">
                  <a:moveTo>
                    <a:pt x="0" y="0"/>
                  </a:moveTo>
                  <a:lnTo>
                    <a:pt x="510937" y="0"/>
                  </a:lnTo>
                  <a:lnTo>
                    <a:pt x="510937" y="453341"/>
                  </a:lnTo>
                  <a:lnTo>
                    <a:pt x="0" y="45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sz="1600"/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6C315DA0-5FBB-B130-6959-D35228C89254}"/>
              </a:ext>
            </a:extLst>
          </p:cNvPr>
          <p:cNvSpPr txBox="1"/>
          <p:nvPr/>
        </p:nvSpPr>
        <p:spPr>
          <a:xfrm>
            <a:off x="-3093339" y="-533165"/>
            <a:ext cx="7519373" cy="795318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F1306D8D-D6B0-67E5-6C5F-443195F76652}"/>
              </a:ext>
            </a:extLst>
          </p:cNvPr>
          <p:cNvGrpSpPr/>
          <p:nvPr/>
        </p:nvGrpSpPr>
        <p:grpSpPr>
          <a:xfrm>
            <a:off x="398405" y="4273939"/>
            <a:ext cx="6593092" cy="2287309"/>
            <a:chOff x="129151" y="4269911"/>
            <a:chExt cx="6593092" cy="2287309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9103239E-361D-2EC5-41B1-82D69765E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79" y="4457336"/>
              <a:ext cx="3206708" cy="1934714"/>
            </a:xfrm>
            <a:prstGeom prst="rect">
              <a:avLst/>
            </a:prstGeom>
            <a:noFill/>
            <a:ln>
              <a:solidFill>
                <a:srgbClr val="135DA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EBEB5E5D-07BB-3D70-A205-D11B1A25F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9151" y="4269911"/>
              <a:ext cx="1135215" cy="5130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45" name="Picture 5" descr="Image">
              <a:extLst>
                <a:ext uri="{FF2B5EF4-FFF2-40B4-BE49-F238E27FC236}">
                  <a16:creationId xmlns:a16="http://schemas.microsoft.com/office/drawing/2014/main" id="{9D609165-8737-5F10-4279-2AF898FEF5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59"/>
            <a:stretch/>
          </p:blipFill>
          <p:spPr bwMode="auto">
            <a:xfrm>
              <a:off x="1541162" y="4751909"/>
              <a:ext cx="2863111" cy="1805311"/>
            </a:xfrm>
            <a:prstGeom prst="rect">
              <a:avLst/>
            </a:prstGeom>
            <a:noFill/>
            <a:ln w="19050">
              <a:solidFill>
                <a:srgbClr val="135DA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740680F3-091A-3952-7196-2F26E91E68EA}"/>
                </a:ext>
              </a:extLst>
            </p:cNvPr>
            <p:cNvSpPr/>
            <p:nvPr/>
          </p:nvSpPr>
          <p:spPr>
            <a:xfrm>
              <a:off x="1316994" y="4501408"/>
              <a:ext cx="1118076" cy="5096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1DA2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3" dirty="0"/>
            </a:p>
          </p:txBody>
        </p:sp>
        <p:pic>
          <p:nvPicPr>
            <p:cNvPr id="38" name="Immagine 37" descr="Immagine che contiene luna, cerchio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5CF7CEBB-2F5C-64F5-0B88-5B06A09E8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61688" y="4523448"/>
              <a:ext cx="840037" cy="456922"/>
            </a:xfrm>
            <a:prstGeom prst="rect">
              <a:avLst/>
            </a:prstGeom>
          </p:spPr>
        </p:pic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FE19CA39-F0E5-2F49-E969-DE61EC5D61A1}"/>
                </a:ext>
              </a:extLst>
            </p:cNvPr>
            <p:cNvSpPr/>
            <p:nvPr/>
          </p:nvSpPr>
          <p:spPr>
            <a:xfrm>
              <a:off x="4263812" y="4827476"/>
              <a:ext cx="2446753" cy="1368102"/>
            </a:xfrm>
            <a:custGeom>
              <a:avLst/>
              <a:gdLst/>
              <a:ahLst/>
              <a:cxnLst/>
              <a:rect l="l" t="t" r="r" b="b"/>
              <a:pathLst>
                <a:path w="2106826" h="2113092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97B4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C1C780CF-FC62-5A91-03D8-5A3B7EA30DD6}"/>
                </a:ext>
              </a:extLst>
            </p:cNvPr>
            <p:cNvGrpSpPr/>
            <p:nvPr/>
          </p:nvGrpSpPr>
          <p:grpSpPr>
            <a:xfrm>
              <a:off x="4263812" y="6161565"/>
              <a:ext cx="2458431" cy="395655"/>
              <a:chOff x="-10056" y="-38099"/>
              <a:chExt cx="2116882" cy="221584"/>
            </a:xfrm>
            <a:solidFill>
              <a:srgbClr val="135DA1"/>
            </a:solidFill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E12C8554-D482-8EC8-3E36-39CFE4E8FE16}"/>
                  </a:ext>
                </a:extLst>
              </p:cNvPr>
              <p:cNvSpPr/>
              <p:nvPr/>
            </p:nvSpPr>
            <p:spPr>
              <a:xfrm>
                <a:off x="0" y="-14224"/>
                <a:ext cx="2106826" cy="120127"/>
              </a:xfrm>
              <a:custGeom>
                <a:avLst/>
                <a:gdLst/>
                <a:ahLst/>
                <a:cxnLst/>
                <a:rect l="l" t="t" r="r" b="b"/>
                <a:pathLst>
                  <a:path w="2106826" h="120127">
                    <a:moveTo>
                      <a:pt x="0" y="0"/>
                    </a:moveTo>
                    <a:lnTo>
                      <a:pt x="2106826" y="0"/>
                    </a:lnTo>
                    <a:lnTo>
                      <a:pt x="2106826" y="120127"/>
                    </a:lnTo>
                    <a:lnTo>
                      <a:pt x="0" y="120127"/>
                    </a:lnTo>
                    <a:close/>
                  </a:path>
                </a:pathLst>
              </a:custGeom>
              <a:grpFill/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35CEF9D3-5221-8D4F-512E-62FB64890534}"/>
                  </a:ext>
                </a:extLst>
              </p:cNvPr>
              <p:cNvSpPr txBox="1"/>
              <p:nvPr/>
            </p:nvSpPr>
            <p:spPr>
              <a:xfrm>
                <a:off x="-10056" y="-38099"/>
                <a:ext cx="2116882" cy="221584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it-IT" sz="1600" i="1" spc="-40" dirty="0">
                    <a:solidFill>
                      <a:srgbClr val="FDFDFD"/>
                    </a:solidFill>
                    <a:cs typeface="Poppins"/>
                  </a:rPr>
                  <a:t>iniziative pilota in corso</a:t>
                </a:r>
                <a:endParaRPr sz="1600" i="1" spc="-40" dirty="0">
                  <a:solidFill>
                    <a:srgbClr val="FDFDFD"/>
                  </a:solidFill>
                  <a:cs typeface="Poppins"/>
                </a:endParaRPr>
              </a:p>
            </p:txBody>
          </p:sp>
        </p:grp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E8D9096C-41CD-67EE-F452-F683A5F4D7F9}"/>
                </a:ext>
              </a:extLst>
            </p:cNvPr>
            <p:cNvSpPr txBox="1"/>
            <p:nvPr/>
          </p:nvSpPr>
          <p:spPr>
            <a:xfrm>
              <a:off x="4289692" y="5685107"/>
              <a:ext cx="2370352" cy="323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3"/>
                </a:lnSpc>
                <a:spcBef>
                  <a:spcPct val="0"/>
                </a:spcBef>
              </a:pPr>
              <a:r>
                <a:rPr lang="en-US" sz="1600" u="none" strike="noStrike" spc="-40" dirty="0" err="1">
                  <a:solidFill>
                    <a:srgbClr val="FDFDFD"/>
                  </a:solidFill>
                  <a:ea typeface="Poppins"/>
                  <a:cs typeface="Poppins"/>
                  <a:sym typeface="Poppins"/>
                </a:rPr>
                <a:t>Unità</a:t>
              </a:r>
              <a:r>
                <a:rPr lang="en-US" sz="1600" u="none" strike="noStrike" spc="-40" dirty="0">
                  <a:solidFill>
                    <a:srgbClr val="FDFDFD"/>
                  </a:solidFill>
                  <a:ea typeface="Poppins"/>
                  <a:cs typeface="Poppins"/>
                  <a:sym typeface="Poppins"/>
                </a:rPr>
                <a:t> di accesso </a:t>
              </a:r>
              <a:r>
                <a:rPr lang="en-US" sz="1600" u="none" strike="noStrike" spc="-40" dirty="0" err="1">
                  <a:solidFill>
                    <a:srgbClr val="FDFDFD"/>
                  </a:solidFill>
                  <a:ea typeface="Poppins"/>
                  <a:cs typeface="Poppins"/>
                  <a:sym typeface="Poppins"/>
                </a:rPr>
                <a:t>già</a:t>
              </a:r>
              <a:r>
                <a:rPr lang="en-US" sz="1600" u="none" strike="noStrike" spc="-40" dirty="0">
                  <a:solidFill>
                    <a:srgbClr val="FDFDFD"/>
                  </a:solidFill>
                  <a:ea typeface="Poppins"/>
                  <a:cs typeface="Poppins"/>
                  <a:sym typeface="Poppins"/>
                </a:rPr>
                <a:t> </a:t>
              </a:r>
              <a:r>
                <a:rPr lang="en-US" sz="1600" u="none" strike="noStrike" spc="-40" dirty="0" err="1">
                  <a:solidFill>
                    <a:srgbClr val="FDFDFD"/>
                  </a:solidFill>
                  <a:ea typeface="Poppins"/>
                  <a:cs typeface="Poppins"/>
                  <a:sym typeface="Poppins"/>
                </a:rPr>
                <a:t>realizzate</a:t>
              </a:r>
              <a:endParaRPr lang="en-US" sz="1600" u="none" strike="noStrike" spc="-40" dirty="0">
                <a:solidFill>
                  <a:srgbClr val="FDFDFD"/>
                </a:solidFill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4" name="TextBox 7">
              <a:extLst>
                <a:ext uri="{FF2B5EF4-FFF2-40B4-BE49-F238E27FC236}">
                  <a16:creationId xmlns:a16="http://schemas.microsoft.com/office/drawing/2014/main" id="{B8B93D54-FDCB-5C2F-B8D5-84D67BCA9BC3}"/>
                </a:ext>
              </a:extLst>
            </p:cNvPr>
            <p:cNvSpPr txBox="1"/>
            <p:nvPr/>
          </p:nvSpPr>
          <p:spPr>
            <a:xfrm>
              <a:off x="4216821" y="4812997"/>
              <a:ext cx="2370352" cy="886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02"/>
                </a:lnSpc>
                <a:spcBef>
                  <a:spcPct val="0"/>
                </a:spcBef>
              </a:pPr>
              <a:r>
                <a:rPr lang="en-US" sz="4000" u="none" strike="noStrike" dirty="0">
                  <a:solidFill>
                    <a:srgbClr val="FDFDF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&gt;500</a:t>
              </a: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9D0B95B7-ECD5-3151-2558-D842787937AA}"/>
              </a:ext>
            </a:extLst>
          </p:cNvPr>
          <p:cNvGrpSpPr/>
          <p:nvPr/>
        </p:nvGrpSpPr>
        <p:grpSpPr>
          <a:xfrm>
            <a:off x="8032758" y="4772002"/>
            <a:ext cx="3778524" cy="1726905"/>
            <a:chOff x="8032758" y="4772002"/>
            <a:chExt cx="3778524" cy="1726905"/>
          </a:xfrm>
        </p:grpSpPr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A7EA6347-594F-D8E6-E630-1DC1BAD46A7C}"/>
                </a:ext>
              </a:extLst>
            </p:cNvPr>
            <p:cNvGrpSpPr/>
            <p:nvPr/>
          </p:nvGrpSpPr>
          <p:grpSpPr>
            <a:xfrm>
              <a:off x="8032758" y="4772002"/>
              <a:ext cx="3778524" cy="1726905"/>
              <a:chOff x="8228240" y="4854827"/>
              <a:chExt cx="3778524" cy="1726905"/>
            </a:xfrm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3B4BBCB0-A7A7-8C4D-3C3C-FF26E0A2998C}"/>
                  </a:ext>
                </a:extLst>
              </p:cNvPr>
              <p:cNvSpPr/>
              <p:nvPr/>
            </p:nvSpPr>
            <p:spPr>
              <a:xfrm>
                <a:off x="8228240" y="5159202"/>
                <a:ext cx="1135062" cy="1143449"/>
              </a:xfrm>
              <a:custGeom>
                <a:avLst/>
                <a:gdLst/>
                <a:ahLst/>
                <a:cxnLst/>
                <a:rect l="l" t="t" r="r" b="b"/>
                <a:pathLst>
                  <a:path w="1817612" h="2061210">
                    <a:moveTo>
                      <a:pt x="0" y="0"/>
                    </a:moveTo>
                    <a:lnTo>
                      <a:pt x="1817612" y="0"/>
                    </a:lnTo>
                    <a:lnTo>
                      <a:pt x="1817612" y="2061210"/>
                    </a:lnTo>
                    <a:lnTo>
                      <a:pt x="0" y="2061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DB80D383-0400-FDA3-CA75-F4393498EC0E}"/>
                  </a:ext>
                </a:extLst>
              </p:cNvPr>
              <p:cNvSpPr/>
              <p:nvPr/>
            </p:nvSpPr>
            <p:spPr>
              <a:xfrm>
                <a:off x="9547975" y="4901101"/>
                <a:ext cx="2446753" cy="1680631"/>
              </a:xfrm>
              <a:custGeom>
                <a:avLst/>
                <a:gdLst/>
                <a:ahLst/>
                <a:cxnLst/>
                <a:rect l="l" t="t" r="r" b="b"/>
                <a:pathLst>
                  <a:path w="2106826" h="2113092">
                    <a:moveTo>
                      <a:pt x="0" y="0"/>
                    </a:moveTo>
                    <a:lnTo>
                      <a:pt x="2106826" y="0"/>
                    </a:lnTo>
                    <a:lnTo>
                      <a:pt x="2106826" y="2113092"/>
                    </a:lnTo>
                    <a:lnTo>
                      <a:pt x="0" y="2113092"/>
                    </a:lnTo>
                    <a:close/>
                  </a:path>
                </a:pathLst>
              </a:custGeom>
              <a:solidFill>
                <a:srgbClr val="97B4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" name="TextBox 7">
                <a:extLst>
                  <a:ext uri="{FF2B5EF4-FFF2-40B4-BE49-F238E27FC236}">
                    <a16:creationId xmlns:a16="http://schemas.microsoft.com/office/drawing/2014/main" id="{DE0997B5-B16E-98C6-C193-F22C2F2ED7CE}"/>
                  </a:ext>
                </a:extLst>
              </p:cNvPr>
              <p:cNvSpPr txBox="1"/>
              <p:nvPr/>
            </p:nvSpPr>
            <p:spPr>
              <a:xfrm>
                <a:off x="9575806" y="4854827"/>
                <a:ext cx="2370352" cy="8865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7902"/>
                  </a:lnSpc>
                  <a:spcBef>
                    <a:spcPct val="0"/>
                  </a:spcBef>
                </a:pPr>
                <a:r>
                  <a:rPr lang="en-US" sz="4000" u="none" strike="noStrike" dirty="0">
                    <a:solidFill>
                      <a:srgbClr val="135DA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&gt;2000</a:t>
                </a:r>
              </a:p>
            </p:txBody>
          </p:sp>
          <p:sp>
            <p:nvSpPr>
              <p:cNvPr id="48" name="TextBox 6">
                <a:extLst>
                  <a:ext uri="{FF2B5EF4-FFF2-40B4-BE49-F238E27FC236}">
                    <a16:creationId xmlns:a16="http://schemas.microsoft.com/office/drawing/2014/main" id="{5876624F-8EF6-A09E-BDB5-F96BD5C25FE7}"/>
                  </a:ext>
                </a:extLst>
              </p:cNvPr>
              <p:cNvSpPr txBox="1"/>
              <p:nvPr/>
            </p:nvSpPr>
            <p:spPr>
              <a:xfrm>
                <a:off x="9636412" y="5670717"/>
                <a:ext cx="2370352" cy="3234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843"/>
                  </a:lnSpc>
                  <a:spcBef>
                    <a:spcPct val="0"/>
                  </a:spcBef>
                </a:pPr>
                <a:r>
                  <a:rPr lang="en-US" sz="1600" u="none" strike="noStrike" spc="-40" dirty="0" err="1">
                    <a:solidFill>
                      <a:srgbClr val="FDFDFD"/>
                    </a:solidFill>
                    <a:ea typeface="Poppins"/>
                    <a:cs typeface="Poppins"/>
                    <a:sym typeface="Poppins"/>
                  </a:rPr>
                  <a:t>accessi</a:t>
                </a:r>
                <a:r>
                  <a:rPr lang="en-US" sz="1600" spc="-40" dirty="0">
                    <a:solidFill>
                      <a:srgbClr val="FDFDFD"/>
                    </a:solidFill>
                    <a:ea typeface="Poppins"/>
                    <a:cs typeface="Poppins"/>
                    <a:sym typeface="Poppins"/>
                  </a:rPr>
                  <a:t>/anno</a:t>
                </a:r>
                <a:endParaRPr lang="en-US" sz="1600" u="none" strike="noStrike" spc="-40" dirty="0">
                  <a:solidFill>
                    <a:srgbClr val="FDFDFD"/>
                  </a:solidFill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AD356EE-0AE5-E507-481F-A91D19445DD0}"/>
                </a:ext>
              </a:extLst>
            </p:cNvPr>
            <p:cNvSpPr/>
            <p:nvPr/>
          </p:nvSpPr>
          <p:spPr>
            <a:xfrm>
              <a:off x="10146325" y="6010396"/>
              <a:ext cx="912200" cy="395655"/>
            </a:xfrm>
            <a:custGeom>
              <a:avLst/>
              <a:gdLst/>
              <a:ahLst/>
              <a:cxnLst/>
              <a:rect l="l" t="t" r="r" b="b"/>
              <a:pathLst>
                <a:path w="3665220" h="1960893">
                  <a:moveTo>
                    <a:pt x="0" y="0"/>
                  </a:moveTo>
                  <a:lnTo>
                    <a:pt x="3665220" y="0"/>
                  </a:lnTo>
                  <a:lnTo>
                    <a:pt x="3665220" y="1960893"/>
                  </a:lnTo>
                  <a:lnTo>
                    <a:pt x="0" y="1960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66945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ABF3-ACDC-B9D6-AB0D-40BDD9C4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7A923C-E925-A3A1-529E-05B4A4154BAE}"/>
              </a:ext>
            </a:extLst>
          </p:cNvPr>
          <p:cNvSpPr txBox="1"/>
          <p:nvPr/>
        </p:nvSpPr>
        <p:spPr>
          <a:xfrm>
            <a:off x="187960" y="1234030"/>
            <a:ext cx="11816079" cy="5224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ITINERIS opera in un mercato di riferimento ampio e diversificato. Le attività e i servizi offerti dall'aggregazione coinvolgono una vasta gamma di fruitori, sia a livello nazionale che internazionale: </a:t>
            </a:r>
          </a:p>
          <a:p>
            <a:pPr algn="just">
              <a:lnSpc>
                <a:spcPct val="150000"/>
              </a:lnSpc>
              <a:buNone/>
            </a:pPr>
            <a:endParaRPr lang="it-IT" sz="900" spc="-23" dirty="0">
              <a:solidFill>
                <a:srgbClr val="145D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Comunità scientifica e accademica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Enti, organizzazioni e università che beneficiano dell’accesso a dati e strumentazioni avanzate per condurre ricerca all’avanguardia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 pubblici e policy maker: 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es. Ministeri e Agenzie Governative (MASE, MUR, MIT, MSAL), Regioni, Province e Comuni; Organizzazioni Internazionali (UE, ONU, UNEP, OMS, IPCC); Organizzazioni di Protezione Civile; Enti di Standardizzazione e Normative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Organizzazioni e agenzie internazionali: 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es. programmi </a:t>
            </a:r>
            <a:r>
              <a:rPr lang="it-IT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iniziative della UE quali </a:t>
            </a:r>
            <a:r>
              <a:rPr lang="it-IT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Earth, Digital Twin Ocean;  agenzie spaziali quali ASI, ESA, EUMETSAT, NASA, JAXA; organizzazioni internazionali quali WMO, WCRP, GEO, GAW, GCOS, GOOS, GSO, FAO, Belmont Forum, EUCENTRE, EUREF, </a:t>
            </a:r>
            <a:r>
              <a:rPr lang="it-IT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Agency, AUSCOPE; nodo italiano di EOSC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Grandi imprese 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settori energetico, chimico, farmaceutico, agroalimentare e green economy, che mirano a sviluppare prodotti e innovazione basati su una migliore comprensione dei sistemi ambientali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Startup e PMI 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settori della </a:t>
            </a:r>
            <a:r>
              <a:rPr lang="it-IT" sz="1600" spc="-23" dirty="0" err="1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economy, blue economy e tecnologie di monitoraggio ambientale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1600" b="1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Soggetti privati/no-profit: </a:t>
            </a:r>
            <a:r>
              <a:rPr lang="it-IT" sz="1600" spc="-23" dirty="0">
                <a:solidFill>
                  <a:srgbClr val="145D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Fondazioni, ONG, associazioni e ordini professionali impegnati nella tutela ambientale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12212A36-CB81-7B46-376D-7DD23047C545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Mercato di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riferimento</a:t>
            </a:r>
            <a:endParaRPr lang="en-US" sz="3120" b="1" dirty="0">
              <a:solidFill>
                <a:srgbClr val="135DA1"/>
              </a:solidFill>
              <a:latin typeface="Montserrat Bol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0528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6E06-3935-7B4C-93C6-E4E9AB1DC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1">
            <a:extLst>
              <a:ext uri="{FF2B5EF4-FFF2-40B4-BE49-F238E27FC236}">
                <a16:creationId xmlns:a16="http://schemas.microsoft.com/office/drawing/2014/main" id="{2A7C534F-472D-3F06-52F0-7840EA93D23A}"/>
              </a:ext>
            </a:extLst>
          </p:cNvPr>
          <p:cNvSpPr txBox="1">
            <a:spLocks/>
          </p:cNvSpPr>
          <p:nvPr/>
        </p:nvSpPr>
        <p:spPr>
          <a:xfrm>
            <a:off x="296561" y="502652"/>
            <a:ext cx="11895439" cy="518161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56"/>
              </a:lnSpc>
            </a:pP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Analisi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degli</a:t>
            </a:r>
            <a:r>
              <a:rPr lang="en-US" sz="3120" b="1" dirty="0">
                <a:solidFill>
                  <a:srgbClr val="135DA1"/>
                </a:solidFill>
                <a:latin typeface="Montserrat Bold"/>
                <a:sym typeface="TT Rounds Condensed"/>
              </a:rPr>
              <a:t> stakeholders e </a:t>
            </a:r>
            <a:r>
              <a:rPr lang="en-US" sz="3120" b="1" dirty="0" err="1">
                <a:solidFill>
                  <a:srgbClr val="135DA1"/>
                </a:solidFill>
                <a:latin typeface="Montserrat Bold"/>
                <a:sym typeface="TT Rounds Condensed"/>
              </a:rPr>
              <a:t>ricadute</a:t>
            </a:r>
            <a:endParaRPr lang="en-US" sz="3120" b="1" dirty="0">
              <a:solidFill>
                <a:srgbClr val="135DA1"/>
              </a:solidFill>
              <a:latin typeface="Montserrat Bold"/>
              <a:sym typeface="TT Rounds Condensed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3224DA-529D-CE99-4060-40403A3BA7A3}"/>
              </a:ext>
            </a:extLst>
          </p:cNvPr>
          <p:cNvSpPr txBox="1"/>
          <p:nvPr/>
        </p:nvSpPr>
        <p:spPr>
          <a:xfrm>
            <a:off x="477982" y="3230773"/>
            <a:ext cx="11236036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Coinvolgimento strutturato e inclusivo in base al coinvolgimento operativo e influenza strategica </a:t>
            </a: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Dialogo efficace e 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s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oluzioni specifiche ai fabbisogni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ITINERIS HUB punto unico di accesso facilita l’interazione tra stakeholder e IR </a:t>
            </a: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Miglioramento continuo dei servizi </a:t>
            </a: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favorisce l'evoluzione costante delle IR, rispondendo alle esigenze emergenti e migliorando l'efficacia dei servizi offerti, contribuendo alle 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Wingdings" pitchFamily="2" charset="2"/>
              </a:rPr>
              <a:t>strategie di sostenibilità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ITINERIS HUB valorizza accesso e usabilità di servizi, laboratori e installazioni distribuiti su tutto il territorio nazionale --&gt; maggiore visibilità, 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potenziale creazione di nuove comunità di utenti</a:t>
            </a:r>
            <a:r>
              <a:rPr lang="it-IT" sz="1600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maggiori opportunità di collaborazioni e innovazione e </a:t>
            </a:r>
            <a:r>
              <a:rPr lang="it-IT" sz="1600" b="1" dirty="0">
                <a:solidFill>
                  <a:srgbClr val="135DA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impatto a livello territoriale e nazionale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DAB9DA7-AE2F-5B97-6065-9E9B2D780A41}"/>
              </a:ext>
            </a:extLst>
          </p:cNvPr>
          <p:cNvSpPr/>
          <p:nvPr/>
        </p:nvSpPr>
        <p:spPr>
          <a:xfrm>
            <a:off x="9042249" y="1239753"/>
            <a:ext cx="1220635" cy="1190177"/>
          </a:xfrm>
          <a:custGeom>
            <a:avLst/>
            <a:gdLst/>
            <a:ahLst/>
            <a:cxnLst/>
            <a:rect l="l" t="t" r="r" b="b"/>
            <a:pathLst>
              <a:path w="2061210" h="2061210">
                <a:moveTo>
                  <a:pt x="0" y="0"/>
                </a:moveTo>
                <a:lnTo>
                  <a:pt x="2061210" y="0"/>
                </a:lnTo>
                <a:lnTo>
                  <a:pt x="2061210" y="2061210"/>
                </a:lnTo>
                <a:lnTo>
                  <a:pt x="0" y="206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2F01DD65-112B-563A-6AD1-21A9EB08B226}"/>
              </a:ext>
            </a:extLst>
          </p:cNvPr>
          <p:cNvSpPr/>
          <p:nvPr/>
        </p:nvSpPr>
        <p:spPr>
          <a:xfrm>
            <a:off x="5452586" y="1155724"/>
            <a:ext cx="1231410" cy="1190177"/>
          </a:xfrm>
          <a:custGeom>
            <a:avLst/>
            <a:gdLst/>
            <a:ahLst/>
            <a:cxnLst/>
            <a:rect l="l" t="t" r="r" b="b"/>
            <a:pathLst>
              <a:path w="2079405" h="2061210">
                <a:moveTo>
                  <a:pt x="0" y="0"/>
                </a:moveTo>
                <a:lnTo>
                  <a:pt x="2079405" y="0"/>
                </a:lnTo>
                <a:lnTo>
                  <a:pt x="2079405" y="2061210"/>
                </a:lnTo>
                <a:lnTo>
                  <a:pt x="0" y="20612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3B7BE313-4DC2-72BB-6B30-AE703FBE99EA}"/>
              </a:ext>
            </a:extLst>
          </p:cNvPr>
          <p:cNvSpPr/>
          <p:nvPr/>
        </p:nvSpPr>
        <p:spPr>
          <a:xfrm>
            <a:off x="1608982" y="1302322"/>
            <a:ext cx="1342448" cy="1065038"/>
          </a:xfrm>
          <a:custGeom>
            <a:avLst/>
            <a:gdLst/>
            <a:ahLst/>
            <a:cxnLst/>
            <a:rect l="l" t="t" r="r" b="b"/>
            <a:pathLst>
              <a:path w="2576512" h="2061210">
                <a:moveTo>
                  <a:pt x="0" y="0"/>
                </a:moveTo>
                <a:lnTo>
                  <a:pt x="2576512" y="0"/>
                </a:lnTo>
                <a:lnTo>
                  <a:pt x="2576512" y="2061210"/>
                </a:lnTo>
                <a:lnTo>
                  <a:pt x="0" y="2061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ED9D82E7-CE5F-FC7A-B7DF-0225FF20D2BD}"/>
              </a:ext>
            </a:extLst>
          </p:cNvPr>
          <p:cNvSpPr txBox="1"/>
          <p:nvPr/>
        </p:nvSpPr>
        <p:spPr>
          <a:xfrm>
            <a:off x="1333488" y="2541374"/>
            <a:ext cx="1893436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1600" b="1" u="sng" dirty="0">
                <a:solidFill>
                  <a:srgbClr val="135DA1"/>
                </a:solidFill>
                <a:ea typeface="Poppins Bold"/>
                <a:cs typeface="Poppins Bold"/>
                <a:sym typeface="Poppins Bold"/>
              </a:rPr>
              <a:t>OPERATIVI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48A99A6C-7BEC-C3A8-4A3F-5FB3480A0CF5}"/>
              </a:ext>
            </a:extLst>
          </p:cNvPr>
          <p:cNvSpPr txBox="1"/>
          <p:nvPr/>
        </p:nvSpPr>
        <p:spPr>
          <a:xfrm>
            <a:off x="5059227" y="2541374"/>
            <a:ext cx="1893436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1600" b="1" u="sng" dirty="0">
                <a:solidFill>
                  <a:srgbClr val="135DA1"/>
                </a:solidFill>
                <a:ea typeface="Poppins Bold"/>
                <a:cs typeface="Poppins Bold"/>
                <a:sym typeface="Poppins Bold"/>
              </a:rPr>
              <a:t>STRATEGICI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B5D38B69-564A-FD69-0F4D-568C0A26FBB0}"/>
              </a:ext>
            </a:extLst>
          </p:cNvPr>
          <p:cNvSpPr txBox="1"/>
          <p:nvPr/>
        </p:nvSpPr>
        <p:spPr>
          <a:xfrm>
            <a:off x="8705848" y="2541374"/>
            <a:ext cx="1893436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1600" b="1" u="sng" dirty="0">
                <a:solidFill>
                  <a:srgbClr val="135DA1"/>
                </a:solidFill>
                <a:ea typeface="Poppins Bold"/>
                <a:cs typeface="Poppins Bold"/>
                <a:sym typeface="Poppins Bold"/>
              </a:rPr>
              <a:t>INFLUENZA</a:t>
            </a:r>
          </a:p>
        </p:txBody>
      </p:sp>
    </p:spTree>
    <p:extLst>
      <p:ext uri="{BB962C8B-B14F-4D97-AF65-F5344CB8AC3E}">
        <p14:creationId xmlns:p14="http://schemas.microsoft.com/office/powerpoint/2010/main" val="236621991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6" ma:contentTypeDescription="Creare un nuovo documento." ma:contentTypeScope="" ma:versionID="2747abbdee4ee6d5fae7012673b409e9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0cc93c3190d56d91b256a1d311ed501f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5C5662-B6FC-4107-A146-88D5F5C2F3B1}">
  <ds:schemaRefs>
    <ds:schemaRef ds:uri="69a4a238-3fae-4083-92ca-3afaf1d37d5d"/>
    <ds:schemaRef ds:uri="9b08eee6-615d-4e63-9743-e8be40a749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9b08eee6-615d-4e63-9743-e8be40a74995"/>
    <ds:schemaRef ds:uri="http://www.w3.org/XML/1998/namespace"/>
    <ds:schemaRef ds:uri="http://schemas.microsoft.com/office/infopath/2007/PartnerControls"/>
    <ds:schemaRef ds:uri="69a4a238-3fae-4083-92ca-3afaf1d37d5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17588</TotalTime>
  <Words>1412</Words>
  <Application>Microsoft Macintosh PowerPoint</Application>
  <PresentationFormat>Widescreen</PresentationFormat>
  <Paragraphs>117</Paragraphs>
  <Slides>13</Slides>
  <Notes>13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30" baseType="lpstr">
      <vt:lpstr>Aptos</vt:lpstr>
      <vt:lpstr>Arial</vt:lpstr>
      <vt:lpstr>Arial Nova</vt:lpstr>
      <vt:lpstr>Calibri</vt:lpstr>
      <vt:lpstr>Calibri Light</vt:lpstr>
      <vt:lpstr>Century Gothic</vt:lpstr>
      <vt:lpstr>Helvetica</vt:lpstr>
      <vt:lpstr>Inter</vt:lpstr>
      <vt:lpstr>Inter Bold</vt:lpstr>
      <vt:lpstr>Montserrat</vt:lpstr>
      <vt:lpstr>Montserrat Bold</vt:lpstr>
      <vt:lpstr>Poppins</vt:lpstr>
      <vt:lpstr>Poppins Bold</vt:lpstr>
      <vt:lpstr>Source Sans Pro</vt:lpstr>
      <vt:lpstr>Urbanist Thin</vt:lpstr>
      <vt:lpstr>Wingdings</vt:lpstr>
      <vt:lpstr>1_Tema di Office</vt:lpstr>
      <vt:lpstr>Presentazione standard di PowerPoint</vt:lpstr>
      <vt:lpstr>ITINERIS - Italian integrated environmental research infrastructures system</vt:lpstr>
      <vt:lpstr>ITINERIS - Italian integrated environmental research infrastructures system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Giuseppe Gargano</dc:creator>
  <cp:keywords/>
  <dc:description/>
  <cp:lastModifiedBy>GIUSEPPE GARGANO</cp:lastModifiedBy>
  <cp:revision>34</cp:revision>
  <dcterms:created xsi:type="dcterms:W3CDTF">2024-06-13T13:49:20Z</dcterms:created>
  <dcterms:modified xsi:type="dcterms:W3CDTF">2025-04-03T06:53:32Z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