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4" r:id="rId5"/>
    <p:sldId id="257" r:id="rId6"/>
    <p:sldId id="266" r:id="rId7"/>
    <p:sldId id="269" r:id="rId8"/>
    <p:sldId id="263" r:id="rId9"/>
    <p:sldId id="265" r:id="rId10"/>
    <p:sldId id="262" r:id="rId11"/>
    <p:sldId id="271" r:id="rId12"/>
    <p:sldId id="275" r:id="rId13"/>
    <p:sldId id="276" r:id="rId14"/>
    <p:sldId id="260" r:id="rId15"/>
    <p:sldId id="273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94369-9DDB-4AEE-9A1B-6ABC99B5CB43}" v="10" dt="2025-04-02T10:18:3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686AE-4A4E-4443-8D71-017EB16085E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A9B283B-7A76-4EA7-9E1C-AF39B849A9CA}">
      <dgm:prSet phldrT="[Testo]" phldr="1"/>
      <dgm:spPr/>
      <dgm:t>
        <a:bodyPr/>
        <a:lstStyle/>
        <a:p>
          <a:endParaRPr lang="it-IT"/>
        </a:p>
      </dgm:t>
    </dgm:pt>
    <dgm:pt modelId="{8F3E60D6-E09B-4789-9DC5-0CD025DE2161}" type="parTrans" cxnId="{7FB2A221-ACF2-4445-BEE1-291369971DD8}">
      <dgm:prSet/>
      <dgm:spPr/>
      <dgm:t>
        <a:bodyPr/>
        <a:lstStyle/>
        <a:p>
          <a:endParaRPr lang="it-IT"/>
        </a:p>
      </dgm:t>
    </dgm:pt>
    <dgm:pt modelId="{C547EB9D-B029-4639-AE73-13F2DCCDE466}" type="sibTrans" cxnId="{7FB2A221-ACF2-4445-BEE1-291369971DD8}">
      <dgm:prSet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</dgm:spPr>
      <dgm:t>
        <a:bodyPr/>
        <a:lstStyle/>
        <a:p>
          <a:endParaRPr lang="it-IT"/>
        </a:p>
      </dgm:t>
    </dgm:pt>
    <dgm:pt modelId="{4C8E9E12-4F6E-4587-AF52-9B2F0D532C1A}" type="pres">
      <dgm:prSet presAssocID="{174686AE-4A4E-4443-8D71-017EB16085EB}" presName="Name0" presStyleCnt="0">
        <dgm:presLayoutVars>
          <dgm:chMax val="7"/>
          <dgm:chPref val="7"/>
          <dgm:dir/>
        </dgm:presLayoutVars>
      </dgm:prSet>
      <dgm:spPr/>
    </dgm:pt>
    <dgm:pt modelId="{B3A63962-CBF8-4863-822A-E1C73E1CFE0A}" type="pres">
      <dgm:prSet presAssocID="{174686AE-4A4E-4443-8D71-017EB16085EB}" presName="Name1" presStyleCnt="0"/>
      <dgm:spPr/>
    </dgm:pt>
    <dgm:pt modelId="{3D29DAA2-D066-4A51-B244-D3A0BC3166D1}" type="pres">
      <dgm:prSet presAssocID="{C547EB9D-B029-4639-AE73-13F2DCCDE466}" presName="picture_1" presStyleCnt="0"/>
      <dgm:spPr/>
    </dgm:pt>
    <dgm:pt modelId="{6FE55462-12A9-4D98-A43D-17A5A181E2A8}" type="pres">
      <dgm:prSet presAssocID="{C547EB9D-B029-4639-AE73-13F2DCCDE466}" presName="pictureRepeatNode" presStyleLbl="alignImgPlace1" presStyleIdx="0" presStyleCnt="1" custScaleX="149178" custScaleY="144776" custLinFactX="-3938" custLinFactNeighborX="-100000" custLinFactNeighborY="25556"/>
      <dgm:spPr/>
    </dgm:pt>
    <dgm:pt modelId="{FA1DED21-4D59-42AA-AAD8-A644E12B720C}" type="pres">
      <dgm:prSet presAssocID="{4A9B283B-7A76-4EA7-9E1C-AF39B849A9CA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5359E13-4FD8-4386-92A5-B1FF3E822BF4}" type="presOf" srcId="{C547EB9D-B029-4639-AE73-13F2DCCDE466}" destId="{6FE55462-12A9-4D98-A43D-17A5A181E2A8}" srcOrd="0" destOrd="0" presId="urn:microsoft.com/office/officeart/2008/layout/CircularPictureCallout"/>
    <dgm:cxn modelId="{7FB2A221-ACF2-4445-BEE1-291369971DD8}" srcId="{174686AE-4A4E-4443-8D71-017EB16085EB}" destId="{4A9B283B-7A76-4EA7-9E1C-AF39B849A9CA}" srcOrd="0" destOrd="0" parTransId="{8F3E60D6-E09B-4789-9DC5-0CD025DE2161}" sibTransId="{C547EB9D-B029-4639-AE73-13F2DCCDE466}"/>
    <dgm:cxn modelId="{7989A35F-3478-4815-B15B-FC6AA09CE1FD}" type="presOf" srcId="{4A9B283B-7A76-4EA7-9E1C-AF39B849A9CA}" destId="{FA1DED21-4D59-42AA-AAD8-A644E12B720C}" srcOrd="0" destOrd="0" presId="urn:microsoft.com/office/officeart/2008/layout/CircularPictureCallout"/>
    <dgm:cxn modelId="{1F42A6F8-0EB0-42B9-93E2-72F54A568DF7}" type="presOf" srcId="{174686AE-4A4E-4443-8D71-017EB16085EB}" destId="{4C8E9E12-4F6E-4587-AF52-9B2F0D532C1A}" srcOrd="0" destOrd="0" presId="urn:microsoft.com/office/officeart/2008/layout/CircularPictureCallout"/>
    <dgm:cxn modelId="{3AFEBB34-BC0F-4BAE-A30B-817AD081F5D2}" type="presParOf" srcId="{4C8E9E12-4F6E-4587-AF52-9B2F0D532C1A}" destId="{B3A63962-CBF8-4863-822A-E1C73E1CFE0A}" srcOrd="0" destOrd="0" presId="urn:microsoft.com/office/officeart/2008/layout/CircularPictureCallout"/>
    <dgm:cxn modelId="{AED561C0-52D7-4297-9668-909618AC23F1}" type="presParOf" srcId="{B3A63962-CBF8-4863-822A-E1C73E1CFE0A}" destId="{3D29DAA2-D066-4A51-B244-D3A0BC3166D1}" srcOrd="0" destOrd="0" presId="urn:microsoft.com/office/officeart/2008/layout/CircularPictureCallout"/>
    <dgm:cxn modelId="{F38D2B7C-2850-4894-83FE-1C264B85C29B}" type="presParOf" srcId="{3D29DAA2-D066-4A51-B244-D3A0BC3166D1}" destId="{6FE55462-12A9-4D98-A43D-17A5A181E2A8}" srcOrd="0" destOrd="0" presId="urn:microsoft.com/office/officeart/2008/layout/CircularPictureCallout"/>
    <dgm:cxn modelId="{9E0DEDB0-A7D5-4144-A9D9-46CDDB7D01CE}" type="presParOf" srcId="{B3A63962-CBF8-4863-822A-E1C73E1CFE0A}" destId="{FA1DED21-4D59-42AA-AAD8-A644E12B720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5462-12A9-4D98-A43D-17A5A181E2A8}">
      <dsp:nvSpPr>
        <dsp:cNvPr id="0" name=""/>
        <dsp:cNvSpPr/>
      </dsp:nvSpPr>
      <dsp:spPr>
        <a:xfrm>
          <a:off x="0" y="54500"/>
          <a:ext cx="473160" cy="4591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DED21-4D59-42AA-AAD8-A644E12B720C}">
      <dsp:nvSpPr>
        <dsp:cNvPr id="0" name=""/>
        <dsp:cNvSpPr/>
      </dsp:nvSpPr>
      <dsp:spPr>
        <a:xfrm>
          <a:off x="215681" y="266682"/>
          <a:ext cx="202994" cy="1046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15681" y="266682"/>
        <a:ext cx="202994" cy="10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529C4-4C1C-4B41-87CF-D486E205CB5E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5E67-B3A7-4E61-AFFC-90583D5A3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68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scanyhealthecosystem.it/e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https://tuscanyhealthecosystem.it/en/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9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4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INNAGRIFOOD ha la </a:t>
            </a:r>
            <a:r>
              <a:rPr lang="it-IT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</a:t>
            </a:r>
            <a:r>
              <a:rPr lang="it-I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sviluppare soluzioni all’avanguardia per le imprese agroalimentari italiane puntando su integrazione di biotecnologie industriali, </a:t>
            </a:r>
            <a:r>
              <a:rPr lang="it-IT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bioeconomia</a:t>
            </a:r>
            <a:r>
              <a:rPr lang="it-I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circolare, digitalizzazione, ottimizzazione dell’uso di risorse biologiche, riduzione degli sprechi e modelli nutrizionali per un'alimentazione più sicura, bilanciata e personalizzata.  </a:t>
            </a:r>
            <a:endParaRPr lang="it-IT" b="0" i="0">
              <a:effectLst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92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/>
              <a:t>Ambiti</a:t>
            </a:r>
            <a:br>
              <a:rPr lang="it-IT"/>
            </a:br>
            <a:r>
              <a:rPr lang="en-US" b="1">
                <a:solidFill>
                  <a:srgbClr val="0070C0"/>
                </a:solidFill>
              </a:rPr>
              <a:t>LS2 Integrative Biology: from Genes and Genomes to Systems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LS4 Physiology in Health, Disease and Ageing</a:t>
            </a:r>
            <a:r>
              <a:rPr lang="en-US">
                <a:solidFill>
                  <a:srgbClr val="0070C0"/>
                </a:solidFill>
                <a:latin typeface="WordVisiCarriageReturn_MSFontService"/>
              </a:rPr>
              <a:t> </a:t>
            </a:r>
            <a:br>
              <a:rPr lang="en-US">
                <a:solidFill>
                  <a:srgbClr val="0070C0"/>
                </a:solidFill>
                <a:latin typeface="WordVisiCarriageReturn_MSFontService"/>
              </a:rPr>
            </a:br>
            <a:r>
              <a:rPr lang="en-US" b="1">
                <a:solidFill>
                  <a:srgbClr val="0070C0"/>
                </a:solidFill>
              </a:rPr>
              <a:t>LS8 Environmental Biology, Ecology and Evolution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LS9 Biotechnology and </a:t>
            </a:r>
            <a:r>
              <a:rPr lang="en-US" b="1" err="1">
                <a:solidFill>
                  <a:srgbClr val="0070C0"/>
                </a:solidFill>
              </a:rPr>
              <a:t>Biosystems</a:t>
            </a:r>
            <a:r>
              <a:rPr lang="en-US" b="1">
                <a:solidFill>
                  <a:srgbClr val="0070C0"/>
                </a:solidFill>
              </a:rPr>
              <a:t> Engineering</a:t>
            </a:r>
            <a:endParaRPr lang="en-US" b="0" i="0">
              <a:effectLst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0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62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3BBF4-3E85-759D-50C1-C5CF614E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4F402E-49B5-B24B-77F0-2223CEA7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6C7DF6C-C333-B6E3-D08E-C13D8B7D8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/>
              <a:t>Ambiti</a:t>
            </a:r>
            <a:br>
              <a:rPr lang="it-IT"/>
            </a:br>
            <a:r>
              <a:rPr lang="en-US" b="1">
                <a:solidFill>
                  <a:srgbClr val="0070C0"/>
                </a:solidFill>
              </a:rPr>
              <a:t>LS2 Integrative Biology: from Genes and Genomes to Systems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LS4 Physiology in Health, Disease and Ageing</a:t>
            </a:r>
            <a:r>
              <a:rPr lang="en-US">
                <a:solidFill>
                  <a:srgbClr val="0070C0"/>
                </a:solidFill>
                <a:latin typeface="WordVisiCarriageReturn_MSFontService"/>
              </a:rPr>
              <a:t> </a:t>
            </a:r>
            <a:br>
              <a:rPr lang="en-US">
                <a:solidFill>
                  <a:srgbClr val="0070C0"/>
                </a:solidFill>
                <a:latin typeface="WordVisiCarriageReturn_MSFontService"/>
              </a:rPr>
            </a:br>
            <a:r>
              <a:rPr lang="en-US" b="1">
                <a:solidFill>
                  <a:srgbClr val="0070C0"/>
                </a:solidFill>
              </a:rPr>
              <a:t>LS8 Environmental Biology, Ecology and Evolution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LS9 Biotechnology and </a:t>
            </a:r>
            <a:r>
              <a:rPr lang="en-US" b="1" err="1">
                <a:solidFill>
                  <a:srgbClr val="0070C0"/>
                </a:solidFill>
              </a:rPr>
              <a:t>Biosystems</a:t>
            </a:r>
            <a:r>
              <a:rPr lang="en-US" b="1">
                <a:solidFill>
                  <a:srgbClr val="0070C0"/>
                </a:solidFill>
              </a:rPr>
              <a:t> Engineering</a:t>
            </a:r>
            <a:endParaRPr lang="en-US" b="0" i="0">
              <a:effectLst/>
            </a:endParaRPr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D69558-0918-2EAB-CB9C-CF3A15B66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9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3BBF4-3E85-759D-50C1-C5CF614E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4F402E-49B5-B24B-77F0-2223CEA7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6C7DF6C-C333-B6E3-D08E-C13D8B7D8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/>
              <a:t>Ambiti</a:t>
            </a:r>
            <a:br>
              <a:rPr lang="it-IT"/>
            </a:br>
            <a:r>
              <a:rPr lang="en-US" b="1">
                <a:solidFill>
                  <a:srgbClr val="0070C0"/>
                </a:solidFill>
              </a:rPr>
              <a:t>LS2 Integrative Biology: from Genes and Genomes to Systems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LS4 Physiology in Health, Disease and Ageing</a:t>
            </a:r>
            <a:r>
              <a:rPr lang="en-US">
                <a:solidFill>
                  <a:srgbClr val="0070C0"/>
                </a:solidFill>
                <a:latin typeface="WordVisiCarriageReturn_MSFontService"/>
              </a:rPr>
              <a:t> </a:t>
            </a:r>
            <a:br>
              <a:rPr lang="en-US">
                <a:solidFill>
                  <a:srgbClr val="0070C0"/>
                </a:solidFill>
                <a:latin typeface="WordVisiCarriageReturn_MSFontService"/>
              </a:rPr>
            </a:br>
            <a:r>
              <a:rPr lang="en-US" b="1">
                <a:solidFill>
                  <a:srgbClr val="0070C0"/>
                </a:solidFill>
              </a:rPr>
              <a:t>LS8 Environmental Biology, Ecology and Evolution</a:t>
            </a:r>
            <a:r>
              <a:rPr lang="en-US">
                <a:solidFill>
                  <a:srgbClr val="0070C0"/>
                </a:solidFill>
              </a:rPr>
              <a:t>  </a:t>
            </a:r>
            <a:endParaRPr lang="en-US"/>
          </a:p>
          <a:p>
            <a:pPr fontAlgn="base"/>
            <a:r>
              <a:rPr lang="en-US" b="1">
                <a:solidFill>
                  <a:srgbClr val="0070C0"/>
                </a:solidFill>
              </a:rPr>
              <a:t>LS9 Biotechnology and </a:t>
            </a:r>
            <a:r>
              <a:rPr lang="en-US" b="1" err="1">
                <a:solidFill>
                  <a:srgbClr val="0070C0"/>
                </a:solidFill>
              </a:rPr>
              <a:t>Biosystems</a:t>
            </a:r>
            <a:r>
              <a:rPr lang="en-US" b="1">
                <a:solidFill>
                  <a:srgbClr val="0070C0"/>
                </a:solidFill>
              </a:rPr>
              <a:t> Engineering</a:t>
            </a:r>
            <a:endParaRPr lang="en-US" b="0" i="0">
              <a:effectLst/>
            </a:endParaRPr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D69558-0918-2EAB-CB9C-CF3A15B66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65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5E67-B3A7-4E61-AFFC-90583D5A324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15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arattere, schermata, Blu elettri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B67D3205-8E4A-46DA-44D6-4046FBFC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11"/>
            <a:ext cx="12192000" cy="6963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99D58B-1C08-4DD1-D2AB-EE160BBB4934}"/>
              </a:ext>
            </a:extLst>
          </p:cNvPr>
          <p:cNvSpPr txBox="1"/>
          <p:nvPr/>
        </p:nvSpPr>
        <p:spPr>
          <a:xfrm>
            <a:off x="320831" y="1564796"/>
            <a:ext cx="513022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>
                <a:solidFill>
                  <a:srgbClr val="0F283D"/>
                </a:solidFill>
                <a:latin typeface="Source Sans Pro"/>
                <a:ea typeface="Source Sans Pro"/>
              </a:rPr>
              <a:t>2° workshop  "Sostenibilità PNRR@CNR" della comunità scientifica CNR impegnata nei progetti PNRR (M4C2/M6/M2/PNC/IR)</a:t>
            </a:r>
            <a:endParaRPr lang="it-IT" sz="2000"/>
          </a:p>
          <a:p>
            <a:pPr algn="ctr"/>
            <a:r>
              <a:rPr lang="it-IT" b="1">
                <a:solidFill>
                  <a:srgbClr val="5B5D53"/>
                </a:solidFill>
                <a:latin typeface="Source Sans Pro"/>
                <a:ea typeface="Source Sans Pro"/>
              </a:rPr>
              <a:t>3 aprile 2025</a:t>
            </a:r>
            <a:endParaRPr lang="it-IT" sz="2000"/>
          </a:p>
          <a:p>
            <a:pPr algn="ctr"/>
            <a:r>
              <a:rPr lang="it-IT" b="1">
                <a:solidFill>
                  <a:srgbClr val="5B5D53"/>
                </a:solidFill>
                <a:latin typeface="Source Sans Pro"/>
                <a:ea typeface="Source Sans Pro"/>
              </a:rPr>
              <a:t>CNR - Area della Ricerca di Bologna</a:t>
            </a:r>
            <a:endParaRPr lang="it-IT" sz="2000"/>
          </a:p>
          <a:p>
            <a:pPr algn="l"/>
            <a:endParaRPr lang="it-IT" sz="2000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6FF9EDC-E1D9-7E99-74F7-FB72AA8E4FFB}"/>
              </a:ext>
            </a:extLst>
          </p:cNvPr>
          <p:cNvCxnSpPr/>
          <p:nvPr/>
        </p:nvCxnSpPr>
        <p:spPr>
          <a:xfrm>
            <a:off x="0" y="5308170"/>
            <a:ext cx="12192000" cy="929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Immagine che contiene Carattere, testo, Elementi grafici, ner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34DC70E-3162-0E5F-6995-8C18608B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00" y="6281657"/>
            <a:ext cx="2543175" cy="5715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B11CF5A-BCD6-0222-1A9A-C6CB4CC01EA1}"/>
              </a:ext>
            </a:extLst>
          </p:cNvPr>
          <p:cNvSpPr txBox="1"/>
          <p:nvPr/>
        </p:nvSpPr>
        <p:spPr>
          <a:xfrm>
            <a:off x="1610716" y="5386481"/>
            <a:ext cx="896441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ptos Display"/>
                <a:ea typeface="Source Sans Pro"/>
              </a:rPr>
              <a:t>Innovation for a Sustainable Agri-food Chain </a:t>
            </a:r>
            <a:br>
              <a:rPr lang="en-US" sz="3400" b="1" dirty="0">
                <a:solidFill>
                  <a:srgbClr val="000000"/>
                </a:solidFill>
                <a:latin typeface="Aptos Display"/>
                <a:ea typeface="Source Sans Pro"/>
              </a:rPr>
            </a:br>
            <a:r>
              <a:rPr lang="en-US" sz="3400" b="1" dirty="0">
                <a:solidFill>
                  <a:srgbClr val="000000"/>
                </a:solidFill>
                <a:latin typeface="Aptos Display"/>
                <a:ea typeface="Source Sans Pro"/>
              </a:rPr>
              <a:t>INNAGRIFOOD</a:t>
            </a:r>
            <a:endParaRPr lang="en-US" sz="3400" dirty="0">
              <a:solidFill>
                <a:srgbClr val="000000"/>
              </a:solidFill>
              <a:latin typeface="Aptos Display"/>
            </a:endParaRPr>
          </a:p>
          <a:p>
            <a:pPr algn="l"/>
            <a:endParaRPr lang="it-IT" sz="2000" dirty="0"/>
          </a:p>
        </p:txBody>
      </p:sp>
      <p:pic>
        <p:nvPicPr>
          <p:cNvPr id="36" name="Picture 2" descr="OnFoods (Research and innovation network on food and nutrition  Sustainability, Safety and Security – Working ON Foods) – Istituto per i  Sistemi Biologici">
            <a:extLst>
              <a:ext uri="{FF2B5EF4-FFF2-40B4-BE49-F238E27FC236}">
                <a16:creationId xmlns:a16="http://schemas.microsoft.com/office/drawing/2014/main" id="{85A59496-0C74-2CB9-E2B7-53280645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 r="-1" b="3021"/>
          <a:stretch/>
        </p:blipFill>
        <p:spPr bwMode="auto">
          <a:xfrm>
            <a:off x="8581785" y="750733"/>
            <a:ext cx="3530309" cy="17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37" descr="Immagine che contiene testo, Carattere, Elementi grafici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A58B6A2-9383-4CC0-79CB-7658E8533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055" y="3483584"/>
            <a:ext cx="1912575" cy="955995"/>
          </a:xfrm>
          <a:prstGeom prst="rect">
            <a:avLst/>
          </a:prstGeom>
        </p:spPr>
      </p:pic>
      <p:pic>
        <p:nvPicPr>
          <p:cNvPr id="40" name="Immagine 39" descr="Immagine che contiene Elementi grafici, simbolo, cerchio, ar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EDBE96CE-5DAB-7817-98E9-BE1D91A57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862" y="937898"/>
            <a:ext cx="2025088" cy="1253795"/>
          </a:xfrm>
          <a:prstGeom prst="rect">
            <a:avLst/>
          </a:prstGeom>
        </p:spPr>
      </p:pic>
      <p:pic>
        <p:nvPicPr>
          <p:cNvPr id="42" name="Immagine 41" descr="Immagine che contiene Carattere, testo, Elementi grafici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4272E7CA-7A00-A734-0A8B-66CEF9032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02" y="3997482"/>
            <a:ext cx="2065874" cy="442097"/>
          </a:xfrm>
          <a:prstGeom prst="rect">
            <a:avLst/>
          </a:prstGeom>
        </p:spPr>
      </p:pic>
      <p:pic>
        <p:nvPicPr>
          <p:cNvPr id="44" name="Immagine 43" descr="Immagine che contiene schermata, Elementi grafici, cerchio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9AC3615-4A7E-6E0A-F70B-3343F8B0D6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49" y="3308009"/>
            <a:ext cx="2011680" cy="1131570"/>
          </a:xfrm>
          <a:prstGeom prst="rect">
            <a:avLst/>
          </a:prstGeom>
        </p:spPr>
      </p:pic>
      <p:pic>
        <p:nvPicPr>
          <p:cNvPr id="46" name="Immagine 45" descr="Immagine che contiene testo, Carattere, logo, Elementi grafici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868981C0-BF56-73FC-0D82-0E2E953B4B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51" y="2478390"/>
            <a:ext cx="1438659" cy="612649"/>
          </a:xfrm>
          <a:prstGeom prst="rect">
            <a:avLst/>
          </a:prstGeom>
        </p:spPr>
      </p:pic>
      <p:pic>
        <p:nvPicPr>
          <p:cNvPr id="48" name="Picture 13" descr="Immagine che contiene testo, Carattere, logo, Elementi grafici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B9C0D6F1-5C0A-BB28-59E2-28D4A1A44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7756" y="2529993"/>
            <a:ext cx="1891062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FAF6-398E-1BE5-989D-A0103730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>
            <a:extLst>
              <a:ext uri="{FF2B5EF4-FFF2-40B4-BE49-F238E27FC236}">
                <a16:creationId xmlns:a16="http://schemas.microsoft.com/office/drawing/2014/main" id="{8DEF6DC5-036A-DB6F-268C-AF52377609BA}"/>
              </a:ext>
            </a:extLst>
          </p:cNvPr>
          <p:cNvSpPr txBox="1"/>
          <p:nvPr/>
        </p:nvSpPr>
        <p:spPr>
          <a:xfrm>
            <a:off x="522984" y="778278"/>
            <a:ext cx="4597656" cy="56701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dirty="0" err="1"/>
              <a:t>Players</a:t>
            </a:r>
            <a:r>
              <a:rPr lang="it-IT" dirty="0"/>
              <a:t> </a:t>
            </a:r>
            <a:r>
              <a:rPr lang="it-IT" b="0" dirty="0"/>
              <a:t>affermati e supportati da azioni di </a:t>
            </a:r>
            <a:r>
              <a:rPr lang="it-IT" b="0" dirty="0" err="1"/>
              <a:t>clusterizzazione</a:t>
            </a:r>
            <a:r>
              <a:rPr lang="it-IT" b="0" dirty="0"/>
              <a:t> strategiche, es. collaborazione tra </a:t>
            </a:r>
            <a:r>
              <a:rPr lang="it-IT" dirty="0"/>
              <a:t>AGRITECH e ONFOODS, e </a:t>
            </a:r>
            <a:r>
              <a:rPr lang="it-IT" dirty="0" err="1"/>
              <a:t>CLuster</a:t>
            </a:r>
            <a:r>
              <a:rPr lang="it-IT" dirty="0"/>
              <a:t> CL.A.N. </a:t>
            </a:r>
            <a:br>
              <a:rPr lang="it-IT" dirty="0"/>
            </a:br>
            <a:br>
              <a:rPr lang="it-IT" dirty="0"/>
            </a:br>
            <a:endParaRPr lang="it-IT" dirty="0"/>
          </a:p>
          <a:p>
            <a:r>
              <a:rPr lang="it-IT" i="1" dirty="0"/>
              <a:t>Centri di Ricerca e Infrastrutture Tecnologiche nazionali</a:t>
            </a:r>
            <a:r>
              <a:rPr lang="it-IT" dirty="0"/>
              <a:t> </a:t>
            </a:r>
          </a:p>
          <a:p>
            <a:pPr lvl="0"/>
            <a:endParaRPr lang="it-IT" b="0" dirty="0"/>
          </a:p>
          <a:p>
            <a:pPr lvl="0"/>
            <a:r>
              <a:rPr lang="it-IT" b="0" dirty="0"/>
              <a:t>ENEA – Divisione Biotecnologie e Agroindustria, ente attivo nello sviluppo di biotecnologie per la sostenibilità agroalimentare </a:t>
            </a:r>
          </a:p>
          <a:p>
            <a:pPr lvl="0"/>
            <a:endParaRPr lang="it-IT" b="0" dirty="0"/>
          </a:p>
          <a:p>
            <a:pPr lvl="0"/>
            <a:r>
              <a:rPr lang="it-IT" b="0" dirty="0"/>
              <a:t>CREA, quale centro di riferimento nazionale per la ricerca e l’innovazione in campo agricolo e agroindustriale. </a:t>
            </a:r>
          </a:p>
          <a:p>
            <a:pPr lvl="0"/>
            <a:endParaRPr lang="it-IT" b="0" dirty="0"/>
          </a:p>
          <a:p>
            <a:pPr lvl="0"/>
            <a:r>
              <a:rPr lang="it-IT" b="0" dirty="0"/>
              <a:t>Altre università italiane con dipartimenti </a:t>
            </a:r>
            <a:r>
              <a:rPr lang="it-IT" b="0" dirty="0" err="1"/>
              <a:t>bio</a:t>
            </a:r>
            <a:r>
              <a:rPr lang="it-IT" b="0" dirty="0"/>
              <a:t>-agroalimentari e centri tecnologici (es. CESMA, CETMA, ecc.)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6B061AB-1EDE-EA17-0620-10D98C9C0879}"/>
              </a:ext>
            </a:extLst>
          </p:cNvPr>
          <p:cNvSpPr/>
          <p:nvPr/>
        </p:nvSpPr>
        <p:spPr>
          <a:xfrm>
            <a:off x="5481558" y="1451895"/>
            <a:ext cx="385884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br>
              <a:rPr lang="it-IT" sz="1200" dirty="0">
                <a:solidFill>
                  <a:srgbClr val="0070C0"/>
                </a:solidFill>
              </a:rPr>
            </a:br>
            <a:endParaRPr lang="it-IT" sz="1200" baseline="30000">
              <a:solidFill>
                <a:srgbClr val="0070C0"/>
              </a:solidFill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A569B043-117C-9DE5-86A5-349AE489DCED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Competitors</a:t>
            </a:r>
            <a:endParaRPr lang="it-IT" sz="2400" dirty="0"/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0597B935-6E18-87A9-6EEB-F33D5E41A498}"/>
              </a:ext>
            </a:extLst>
          </p:cNvPr>
          <p:cNvSpPr txBox="1"/>
          <p:nvPr/>
        </p:nvSpPr>
        <p:spPr>
          <a:xfrm>
            <a:off x="5481558" y="1016703"/>
            <a:ext cx="5146096" cy="173664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Grandi Player Industriali e Start-up Innovative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ctr"/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Nestlé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Research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Center (NRC) </a:t>
            </a:r>
          </a:p>
          <a:p>
            <a:pPr algn="ctr"/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Unilever’s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Foods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Innovation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Centre </a:t>
            </a:r>
          </a:p>
          <a:p>
            <a:pPr algn="ctr"/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Start-up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nel settore biotecnologico e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food-tech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1477A39D-9BFD-AFBE-B9E4-240B9255F992}"/>
              </a:ext>
            </a:extLst>
          </p:cNvPr>
          <p:cNvSpPr txBox="1"/>
          <p:nvPr/>
        </p:nvSpPr>
        <p:spPr>
          <a:xfrm>
            <a:off x="5481558" y="3203734"/>
            <a:ext cx="5146096" cy="309872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it-IT" b="1" dirty="0"/>
              <a:t>Piattaforme ed Infrastrutture Europee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METROFOOD-RI: infrastruttura di ricerca per la qualità e autenticità degli alimenti  </a:t>
            </a:r>
          </a:p>
          <a:p>
            <a:endParaRPr lang="it-IT" dirty="0"/>
          </a:p>
          <a:p>
            <a:r>
              <a:rPr lang="it-IT" dirty="0" err="1"/>
              <a:t>Biovale</a:t>
            </a:r>
            <a:r>
              <a:rPr lang="it-IT" dirty="0"/>
              <a:t> (UK) e </a:t>
            </a:r>
            <a:r>
              <a:rPr lang="it-IT" dirty="0" err="1"/>
              <a:t>AgriFoodTech</a:t>
            </a:r>
            <a:r>
              <a:rPr lang="it-IT" dirty="0"/>
              <a:t> (NL), cluster che promuovono </a:t>
            </a:r>
            <a:r>
              <a:rPr lang="it-IT" dirty="0" err="1"/>
              <a:t>bioeconomia</a:t>
            </a:r>
            <a:r>
              <a:rPr lang="it-IT" dirty="0"/>
              <a:t> e tecnologie agroalimentari. </a:t>
            </a:r>
          </a:p>
          <a:p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Enti di ricerca come INRAE, </a:t>
            </a:r>
            <a:r>
              <a:rPr lang="it-IT" dirty="0" err="1"/>
              <a:t>Fraunhofer</a:t>
            </a:r>
            <a:r>
              <a:rPr lang="it-IT" dirty="0"/>
              <a:t>, WUR, CNRS, </a:t>
            </a:r>
            <a:r>
              <a:rPr lang="it-IT" dirty="0" err="1"/>
              <a:t>Helmholtz</a:t>
            </a:r>
            <a:r>
              <a:rPr lang="it-IT" dirty="0"/>
              <a:t>, etc.  </a:t>
            </a:r>
          </a:p>
        </p:txBody>
      </p:sp>
    </p:spTree>
    <p:extLst>
      <p:ext uri="{BB962C8B-B14F-4D97-AF65-F5344CB8AC3E}">
        <p14:creationId xmlns:p14="http://schemas.microsoft.com/office/powerpoint/2010/main" val="390994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147547" y="1773702"/>
            <a:ext cx="3786379" cy="31668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/>
              <a:t>Grandi aziende: </a:t>
            </a:r>
            <a:r>
              <a:rPr lang="it-IT" sz="1200" dirty="0"/>
              <a:t>e.g. </a:t>
            </a:r>
            <a:r>
              <a:rPr lang="it-IT" sz="1200" i="1" dirty="0"/>
              <a:t>Barilla, Casillo, De Longhi, CIRFOOD </a:t>
            </a:r>
            <a:r>
              <a:rPr lang="it-IT" sz="1200" dirty="0"/>
              <a:t>→ nuove tecnologie per migliorare qualità e tracciabilità</a:t>
            </a:r>
          </a:p>
          <a:p>
            <a:endParaRPr lang="it-IT" sz="1200" dirty="0"/>
          </a:p>
          <a:p>
            <a:r>
              <a:rPr lang="it-IT" sz="1200" b="1" dirty="0"/>
              <a:t>PMI e Cooperative agricole</a:t>
            </a:r>
            <a:r>
              <a:rPr lang="it-IT" sz="1200" dirty="0"/>
              <a:t>: e.g. </a:t>
            </a:r>
            <a:r>
              <a:rPr lang="it-IT" sz="1200" i="1" dirty="0" err="1"/>
              <a:t>Ortogourmet</a:t>
            </a:r>
            <a:r>
              <a:rPr lang="it-IT" sz="1200" i="1" dirty="0"/>
              <a:t>, Consorzi Agrari d’Italia</a:t>
            </a:r>
            <a:r>
              <a:rPr lang="it-IT" sz="1200" dirty="0"/>
              <a:t> → uso di tecnologie per l’agricoltura sostenibile</a:t>
            </a:r>
          </a:p>
          <a:p>
            <a:endParaRPr lang="it-IT" sz="1200" dirty="0"/>
          </a:p>
          <a:p>
            <a:r>
              <a:rPr lang="it-IT" sz="1200" b="1" dirty="0"/>
              <a:t>Produttori di ingredienti funzionali e alternative proteiche</a:t>
            </a:r>
            <a:r>
              <a:rPr lang="it-IT" sz="1200" dirty="0"/>
              <a:t> → sviluppo di alimenti personalizzati e biofortificati</a:t>
            </a:r>
          </a:p>
          <a:p>
            <a:endParaRPr lang="it-IT" sz="1200" b="1" dirty="0"/>
          </a:p>
          <a:p>
            <a:r>
              <a:rPr lang="it-IT" sz="1200" b="1" dirty="0"/>
              <a:t>FAO, CIHEAM, WUR, CNRS, INRAE, Fraunhofer, Helmholtz, CREA, ENEA, ISPRA, INRIM, etc.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384639" y="1776911"/>
            <a:ext cx="3515394" cy="335411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endParaRPr lang="it-IT" sz="1200" b="1"/>
          </a:p>
          <a:p>
            <a:pPr lvl="0" algn="just"/>
            <a:r>
              <a:rPr lang="it-IT" sz="1200" b="1"/>
              <a:t>CDP Venture Capital</a:t>
            </a:r>
            <a:r>
              <a:rPr lang="it-IT" sz="1200"/>
              <a:t> (Cassa Depositi e Prestiti) – già partner di </a:t>
            </a:r>
            <a:r>
              <a:rPr lang="it-IT" sz="1200" b="1"/>
              <a:t>CN Agritech</a:t>
            </a:r>
            <a:r>
              <a:rPr lang="it-IT" sz="1200"/>
              <a:t>, per startup e spin-off</a:t>
            </a:r>
          </a:p>
          <a:p>
            <a:pPr lvl="0" algn="just"/>
            <a:endParaRPr lang="it-IT" sz="1200"/>
          </a:p>
          <a:p>
            <a:pPr lvl="0" algn="just"/>
            <a:r>
              <a:rPr lang="en-US" sz="1200" b="1"/>
              <a:t>EIT Food</a:t>
            </a:r>
            <a:r>
              <a:rPr lang="en-US" sz="1200"/>
              <a:t> (European Institute of Innovation and Technology) per </a:t>
            </a:r>
            <a:r>
              <a:rPr lang="en-US" sz="1200" err="1"/>
              <a:t>soluzioni</a:t>
            </a:r>
            <a:r>
              <a:rPr lang="en-US" sz="1200"/>
              <a:t>  innovative technology-driven </a:t>
            </a:r>
            <a:r>
              <a:rPr lang="en-US" sz="1200" err="1"/>
              <a:t>nel</a:t>
            </a:r>
            <a:r>
              <a:rPr lang="en-US" sz="1200"/>
              <a:t> food tech</a:t>
            </a:r>
          </a:p>
          <a:p>
            <a:pPr lvl="0" algn="just"/>
            <a:endParaRPr lang="en-US" sz="1200"/>
          </a:p>
          <a:p>
            <a:pPr lvl="0" algn="just"/>
            <a:r>
              <a:rPr lang="it-IT" sz="1200" b="1"/>
              <a:t>Programmi europei</a:t>
            </a:r>
            <a:r>
              <a:rPr lang="it-IT" sz="1200"/>
              <a:t> (Horizon Europe, FP10, PRIMA, Interreg), per azioni di innovazione e trasferimento tecnologico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it-IT" sz="1100"/>
          </a:p>
        </p:txBody>
      </p:sp>
      <p:sp>
        <p:nvSpPr>
          <p:cNvPr id="6" name="Rettangolo arrotondato 5"/>
          <p:cNvSpPr/>
          <p:nvPr/>
        </p:nvSpPr>
        <p:spPr>
          <a:xfrm>
            <a:off x="8181440" y="1759885"/>
            <a:ext cx="3629103" cy="316682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/>
              <a:t>Commissione ENVI - Parlamento Europeo</a:t>
            </a:r>
            <a:r>
              <a:rPr lang="it-IT" sz="1200" dirty="0"/>
              <a:t> </a:t>
            </a:r>
            <a:br>
              <a:rPr lang="it-IT" sz="1200" dirty="0"/>
            </a:br>
            <a:r>
              <a:rPr lang="it-IT" sz="1200" b="1" dirty="0"/>
              <a:t>EFSA </a:t>
            </a:r>
            <a:r>
              <a:rPr lang="it-IT" sz="1200" dirty="0"/>
              <a:t>→ regolamentazione su sicurezza </a:t>
            </a:r>
          </a:p>
          <a:p>
            <a:r>
              <a:rPr lang="it-IT" sz="1200" dirty="0"/>
              <a:t>alimentare e nuovi ingredienti</a:t>
            </a:r>
          </a:p>
          <a:p>
            <a:endParaRPr lang="it-IT" sz="1200" b="1" dirty="0"/>
          </a:p>
          <a:p>
            <a:r>
              <a:rPr lang="it-IT" sz="1200" b="1" dirty="0"/>
              <a:t>MASAF </a:t>
            </a:r>
            <a:r>
              <a:rPr lang="it-IT" sz="1200" dirty="0"/>
              <a:t> → supporto per modelli agricoli sostenibili</a:t>
            </a:r>
          </a:p>
          <a:p>
            <a:endParaRPr lang="it-IT" sz="1200" b="1" dirty="0"/>
          </a:p>
          <a:p>
            <a:r>
              <a:rPr lang="it-IT" sz="1200" b="1" dirty="0"/>
              <a:t>MIMIT</a:t>
            </a:r>
            <a:r>
              <a:rPr lang="it-IT" sz="1200" dirty="0"/>
              <a:t> → valorizzazione di produzioni italiane</a:t>
            </a:r>
          </a:p>
          <a:p>
            <a:r>
              <a:rPr lang="it-IT" sz="1200" b="1" dirty="0"/>
              <a:t>Regioni e Agenzie per l’Innovazione </a:t>
            </a:r>
            <a:r>
              <a:rPr lang="it-IT" sz="1200" dirty="0"/>
              <a:t>→ finanziamenti e progetti pilota su scala locale.</a:t>
            </a:r>
          </a:p>
          <a:p>
            <a:endParaRPr lang="it-IT" sz="1200" b="1" dirty="0"/>
          </a:p>
          <a:p>
            <a:r>
              <a:rPr lang="it-IT" sz="1200" b="1" dirty="0"/>
              <a:t>Distretti agroalimentari e Cluster nazionali, GAL, </a:t>
            </a:r>
            <a:r>
              <a:rPr lang="it-IT" sz="1200" b="1" dirty="0" err="1"/>
              <a:t>Agrifood</a:t>
            </a:r>
            <a:r>
              <a:rPr lang="it-IT" sz="1200" b="1" dirty="0"/>
              <a:t> Nazionale - EU </a:t>
            </a:r>
            <a:r>
              <a:rPr lang="it-IT" sz="1200" b="1" dirty="0" err="1"/>
              <a:t>Food</a:t>
            </a:r>
            <a:r>
              <a:rPr lang="it-IT" sz="1200" b="1" dirty="0"/>
              <a:t> </a:t>
            </a:r>
            <a:r>
              <a:rPr lang="it-IT" sz="1200" b="1" dirty="0" err="1"/>
              <a:t>Safety</a:t>
            </a:r>
            <a:r>
              <a:rPr lang="it-IT" sz="1200" b="1" dirty="0"/>
              <a:t> Platform</a:t>
            </a:r>
          </a:p>
          <a:p>
            <a:endParaRPr lang="it-IT" sz="1200" b="1" dirty="0"/>
          </a:p>
        </p:txBody>
      </p:sp>
      <p:sp>
        <p:nvSpPr>
          <p:cNvPr id="10" name="Rettangolo 9"/>
          <p:cNvSpPr/>
          <p:nvPr/>
        </p:nvSpPr>
        <p:spPr>
          <a:xfrm>
            <a:off x="4568967" y="1077402"/>
            <a:ext cx="302358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Attori dell’innovazione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181440" y="1065518"/>
            <a:ext cx="376417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Attori pubblici/policy maker </a:t>
            </a:r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60155359-6D56-254F-A761-F0BFCFF9D040}"/>
              </a:ext>
            </a:extLst>
          </p:cNvPr>
          <p:cNvSpPr/>
          <p:nvPr/>
        </p:nvSpPr>
        <p:spPr>
          <a:xfrm>
            <a:off x="1046821" y="965946"/>
            <a:ext cx="24877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Investitori/fonti di finanziamento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91CF2-6C59-D3B9-9244-3FA74000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2" y="975915"/>
            <a:ext cx="327799" cy="3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4F2325-1DA7-9505-289D-46AE5F1C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27" y="554307"/>
            <a:ext cx="323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613222-3CD2-EFAA-8A27-7539BAD9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6" y="1714014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07C93FF-CFC8-9956-E990-0E941C23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47" y="1704489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VG, Vettoriale - Business Partner Alla Ricerca Di Icona Lineare. Ricerca  Di Investitori. Puntare Sull'illustrazione Sottile Linea Stretta Di Mano.  Simbolo Di Contorno Accordo Commerciale. Disegno Di Contorno Isolato  Vettoriale. Image 85455224">
            <a:extLst>
              <a:ext uri="{FF2B5EF4-FFF2-40B4-BE49-F238E27FC236}">
                <a16:creationId xmlns:a16="http://schemas.microsoft.com/office/drawing/2014/main" id="{16B8CB2F-A7C4-3A2E-31C3-D28EE2D9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40" y="1695784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Stakeholder / Ecosistema dell’innovazione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208693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6">
            <a:extLst>
              <a:ext uri="{FF2B5EF4-FFF2-40B4-BE49-F238E27FC236}">
                <a16:creationId xmlns:a16="http://schemas.microsoft.com/office/drawing/2014/main" id="{B362A2F8-FC4A-92D2-D8EF-90946BF5E498}"/>
              </a:ext>
            </a:extLst>
          </p:cNvPr>
          <p:cNvSpPr txBox="1"/>
          <p:nvPr/>
        </p:nvSpPr>
        <p:spPr>
          <a:xfrm>
            <a:off x="3735387" y="1038341"/>
            <a:ext cx="3661606" cy="15222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it-IT" sz="1600"/>
          </a:p>
        </p:txBody>
      </p:sp>
      <p:sp>
        <p:nvSpPr>
          <p:cNvPr id="22" name="CasellaDiTesto 6">
            <a:extLst>
              <a:ext uri="{FF2B5EF4-FFF2-40B4-BE49-F238E27FC236}">
                <a16:creationId xmlns:a16="http://schemas.microsoft.com/office/drawing/2014/main" id="{59EEA314-B562-EBA6-D400-1BE3523633B8}"/>
              </a:ext>
            </a:extLst>
          </p:cNvPr>
          <p:cNvSpPr txBox="1"/>
          <p:nvPr/>
        </p:nvSpPr>
        <p:spPr>
          <a:xfrm>
            <a:off x="8250944" y="1348786"/>
            <a:ext cx="3661606" cy="15222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it-IT" sz="1600"/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8FF078D2-C06E-2136-6B53-0CDD5576A079}"/>
              </a:ext>
            </a:extLst>
          </p:cNvPr>
          <p:cNvSpPr txBox="1"/>
          <p:nvPr/>
        </p:nvSpPr>
        <p:spPr>
          <a:xfrm>
            <a:off x="8250943" y="3427822"/>
            <a:ext cx="3661606" cy="15222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it-IT" sz="1600"/>
          </a:p>
        </p:txBody>
      </p:sp>
      <p:sp>
        <p:nvSpPr>
          <p:cNvPr id="24" name="CasellaDiTesto 6">
            <a:extLst>
              <a:ext uri="{FF2B5EF4-FFF2-40B4-BE49-F238E27FC236}">
                <a16:creationId xmlns:a16="http://schemas.microsoft.com/office/drawing/2014/main" id="{67685F0E-4DC1-047F-FBE4-E944C33A7F6A}"/>
              </a:ext>
            </a:extLst>
          </p:cNvPr>
          <p:cNvSpPr txBox="1"/>
          <p:nvPr/>
        </p:nvSpPr>
        <p:spPr>
          <a:xfrm>
            <a:off x="3735387" y="4641377"/>
            <a:ext cx="3661606" cy="15222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it-IT" sz="1600"/>
          </a:p>
        </p:txBody>
      </p:sp>
      <p:sp>
        <p:nvSpPr>
          <p:cNvPr id="25" name="CasellaDiTesto 6">
            <a:extLst>
              <a:ext uri="{FF2B5EF4-FFF2-40B4-BE49-F238E27FC236}">
                <a16:creationId xmlns:a16="http://schemas.microsoft.com/office/drawing/2014/main" id="{29CEE700-BE7D-A18C-B4F5-D0C63C32CC5E}"/>
              </a:ext>
            </a:extLst>
          </p:cNvPr>
          <p:cNvSpPr txBox="1"/>
          <p:nvPr/>
        </p:nvSpPr>
        <p:spPr>
          <a:xfrm>
            <a:off x="3735387" y="2839859"/>
            <a:ext cx="3661606" cy="1522275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it-IT" sz="1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3576A-7071-0BDE-A0D2-2CE7412D72F8}"/>
              </a:ext>
            </a:extLst>
          </p:cNvPr>
          <p:cNvSpPr>
            <a:spLocks noGrp="1"/>
          </p:cNvSpPr>
          <p:nvPr/>
        </p:nvSpPr>
        <p:spPr>
          <a:xfrm>
            <a:off x="-325459" y="-605635"/>
            <a:ext cx="11629813" cy="4995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endParaRPr lang="it-IT" sz="1600" b="1"/>
          </a:p>
          <a:p>
            <a:pPr>
              <a:buNone/>
            </a:pPr>
            <a:endParaRPr lang="it-IT" sz="1600" b="1"/>
          </a:p>
          <a:p>
            <a:pPr>
              <a:buNone/>
            </a:pPr>
            <a:endParaRPr lang="it-IT" sz="1600" b="1"/>
          </a:p>
          <a:p>
            <a:pPr marL="0" indent="0">
              <a:buNone/>
            </a:pPr>
            <a:endParaRPr lang="it-IT" sz="1600"/>
          </a:p>
          <a:p>
            <a:pPr marL="0" indent="0">
              <a:buNone/>
            </a:pPr>
            <a:endParaRPr lang="it-IT"/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/>
              <a:t>Modello di </a:t>
            </a:r>
            <a:r>
              <a:rPr lang="it-IT" sz="2400" b="1" err="1"/>
              <a:t>Governance</a:t>
            </a:r>
            <a:endParaRPr lang="it-IT" sz="2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F81CBC-7311-FB5A-F44A-69066672426B}"/>
              </a:ext>
            </a:extLst>
          </p:cNvPr>
          <p:cNvSpPr txBox="1"/>
          <p:nvPr/>
        </p:nvSpPr>
        <p:spPr>
          <a:xfrm>
            <a:off x="3849078" y="1159426"/>
            <a:ext cx="33358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>
                <a:solidFill>
                  <a:srgbClr val="0070C0"/>
                </a:solidFill>
                <a:latin typeface="Arial"/>
                <a:cs typeface="Arial"/>
              </a:rPr>
              <a:t>Assemblea Generale</a:t>
            </a:r>
            <a:endParaRPr lang="it-IT" sz="2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D5DFA9-6501-EB8A-6CD1-54644FD5A39A}"/>
              </a:ext>
            </a:extLst>
          </p:cNvPr>
          <p:cNvSpPr txBox="1"/>
          <p:nvPr/>
        </p:nvSpPr>
        <p:spPr>
          <a:xfrm>
            <a:off x="4114837" y="1798694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Responsabili per il CNR delle Infrastrutture di Ricerca + </a:t>
            </a:r>
            <a:br>
              <a:rPr lang="it-IT" sz="110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Direttori di Istituti CNR</a:t>
            </a:r>
          </a:p>
          <a:p>
            <a:pPr algn="ctr"/>
            <a:endParaRPr lang="it-IT" sz="110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DAB91A-6BD2-CBA1-E802-1B9684FE26E1}"/>
              </a:ext>
            </a:extLst>
          </p:cNvPr>
          <p:cNvSpPr txBox="1"/>
          <p:nvPr/>
        </p:nvSpPr>
        <p:spPr>
          <a:xfrm>
            <a:off x="4244190" y="2880984"/>
            <a:ext cx="25785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>
                <a:solidFill>
                  <a:srgbClr val="0070C0"/>
                </a:solidFill>
                <a:latin typeface="Arial"/>
                <a:cs typeface="Arial"/>
              </a:rPr>
              <a:t>Comitato di Gestione</a:t>
            </a:r>
            <a:endParaRPr lang="it-IT" sz="24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3A37A5-D00B-1992-9C5C-7A9D3F114D65}"/>
              </a:ext>
            </a:extLst>
          </p:cNvPr>
          <p:cNvSpPr txBox="1"/>
          <p:nvPr/>
        </p:nvSpPr>
        <p:spPr>
          <a:xfrm>
            <a:off x="4114837" y="3501438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Coordinatori Spoke tematici + Responsabili scientifici IR + Direttore operativo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63DF99-5600-BD85-31C3-B67FCECB7A12}"/>
              </a:ext>
            </a:extLst>
          </p:cNvPr>
          <p:cNvSpPr txBox="1"/>
          <p:nvPr/>
        </p:nvSpPr>
        <p:spPr>
          <a:xfrm>
            <a:off x="4371189" y="4738945"/>
            <a:ext cx="23386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>
                <a:solidFill>
                  <a:srgbClr val="0070C0"/>
                </a:solidFill>
                <a:latin typeface="Arial"/>
                <a:cs typeface="Arial"/>
              </a:rPr>
              <a:t>Management Board</a:t>
            </a:r>
            <a:endParaRPr lang="it-IT" sz="24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AA0A0D-46B9-0859-845E-106030D6509E}"/>
              </a:ext>
            </a:extLst>
          </p:cNvPr>
          <p:cNvSpPr txBox="1"/>
          <p:nvPr/>
        </p:nvSpPr>
        <p:spPr>
          <a:xfrm>
            <a:off x="4088967" y="5401732"/>
            <a:ext cx="2794938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Direttore operativo,  Manager IR, </a:t>
            </a:r>
            <a:endParaRPr lang="it-IT">
              <a:solidFill>
                <a:srgbClr val="000000"/>
              </a:solidFill>
              <a:latin typeface="Aptos" panose="02110004020202020204"/>
              <a:cs typeface="Arial"/>
            </a:endParaRPr>
          </a:p>
          <a:p>
            <a:pPr algn="ctr"/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Manager dell'Innovazione,   responsabili gestionali ed amministrativi</a:t>
            </a:r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C55EA6-E954-F6F8-94A7-87E360981B4C}"/>
              </a:ext>
            </a:extLst>
          </p:cNvPr>
          <p:cNvSpPr txBox="1"/>
          <p:nvPr/>
        </p:nvSpPr>
        <p:spPr>
          <a:xfrm>
            <a:off x="8477956" y="1568215"/>
            <a:ext cx="33358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b="1">
                <a:solidFill>
                  <a:srgbClr val="0070C0"/>
                </a:solidFill>
                <a:latin typeface="Arial"/>
                <a:cs typeface="Arial"/>
              </a:rPr>
              <a:t>Vision &amp; Tech Advisory Board</a:t>
            </a:r>
            <a:endParaRPr lang="it-IT"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2CE943-533F-9B74-988C-4582A65F3838}"/>
              </a:ext>
            </a:extLst>
          </p:cNvPr>
          <p:cNvSpPr txBox="1"/>
          <p:nvPr/>
        </p:nvSpPr>
        <p:spPr>
          <a:xfrm>
            <a:off x="9522178" y="2146770"/>
            <a:ext cx="1501423" cy="4402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Esperti scientifici e industriali</a:t>
            </a: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A4466F-EE44-F406-B7B0-228A99FD5869}"/>
              </a:ext>
            </a:extLst>
          </p:cNvPr>
          <p:cNvSpPr txBox="1"/>
          <p:nvPr/>
        </p:nvSpPr>
        <p:spPr>
          <a:xfrm>
            <a:off x="8261586" y="3647252"/>
            <a:ext cx="37639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 b="1">
                <a:solidFill>
                  <a:srgbClr val="0070C0"/>
                </a:solidFill>
                <a:latin typeface="Arial"/>
                <a:cs typeface="Arial"/>
              </a:rPr>
              <a:t>Ethics, Data &amp; IPR Advisory Board</a:t>
            </a:r>
            <a:endParaRPr lang="it-IT" sz="240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DF2D82-FFD6-AC54-919F-DD19FEE38A58}"/>
              </a:ext>
            </a:extLst>
          </p:cNvPr>
          <p:cNvSpPr txBox="1"/>
          <p:nvPr/>
        </p:nvSpPr>
        <p:spPr>
          <a:xfrm>
            <a:off x="3736189" y="1427103"/>
            <a:ext cx="36698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i="1">
                <a:solidFill>
                  <a:srgbClr val="0070C0"/>
                </a:solidFill>
                <a:latin typeface="Arial"/>
                <a:cs typeface="Arial"/>
              </a:rPr>
              <a:t>strategie generali, alleanze e scelte finanziarie</a:t>
            </a:r>
            <a:endParaRPr lang="it-IT" i="1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374B95A-48F3-BEA9-AADC-74EF6D6D7FFC}"/>
              </a:ext>
            </a:extLst>
          </p:cNvPr>
          <p:cNvSpPr txBox="1"/>
          <p:nvPr/>
        </p:nvSpPr>
        <p:spPr>
          <a:xfrm>
            <a:off x="3900819" y="3167472"/>
            <a:ext cx="317123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i="1">
                <a:solidFill>
                  <a:srgbClr val="0070C0"/>
                </a:solidFill>
                <a:latin typeface="Arial"/>
                <a:cs typeface="Arial"/>
              </a:rPr>
              <a:t>pianificazione annuale e monitoraggio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3CEF723-015E-2481-2C39-271ED452F41B}"/>
              </a:ext>
            </a:extLst>
          </p:cNvPr>
          <p:cNvSpPr txBox="1"/>
          <p:nvPr/>
        </p:nvSpPr>
        <p:spPr>
          <a:xfrm>
            <a:off x="3992541" y="5030140"/>
            <a:ext cx="29877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i="1">
                <a:solidFill>
                  <a:srgbClr val="0070C0"/>
                </a:solidFill>
                <a:latin typeface="Arial"/>
                <a:cs typeface="Arial"/>
              </a:rPr>
              <a:t>gestione operativa e amministrativa</a:t>
            </a:r>
            <a:endParaRPr lang="it-IT" i="1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A5C3C2-E82D-9DE5-7EE2-4E688DACB59A}"/>
              </a:ext>
            </a:extLst>
          </p:cNvPr>
          <p:cNvSpPr txBox="1"/>
          <p:nvPr/>
        </p:nvSpPr>
        <p:spPr>
          <a:xfrm>
            <a:off x="9169400" y="184573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i="1">
                <a:solidFill>
                  <a:srgbClr val="0070C0"/>
                </a:solidFill>
                <a:latin typeface="Arial"/>
                <a:cs typeface="Arial"/>
              </a:rPr>
              <a:t>innovazione e networking</a:t>
            </a:r>
            <a:endParaRPr lang="it-IT" i="1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E54AAA6-C89E-3A93-ECC4-004350A8D640}"/>
              </a:ext>
            </a:extLst>
          </p:cNvPr>
          <p:cNvSpPr txBox="1"/>
          <p:nvPr/>
        </p:nvSpPr>
        <p:spPr>
          <a:xfrm>
            <a:off x="9028289" y="3957697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 i="1">
                <a:solidFill>
                  <a:srgbClr val="0070C0"/>
                </a:solidFill>
                <a:latin typeface="Arial"/>
                <a:cs typeface="Arial"/>
              </a:rPr>
              <a:t>normative e regolamentazion</a:t>
            </a:r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i</a:t>
            </a:r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A7A16DF-A6F2-C970-4AC7-E3B98AE2AC86}"/>
              </a:ext>
            </a:extLst>
          </p:cNvPr>
          <p:cNvSpPr txBox="1"/>
          <p:nvPr/>
        </p:nvSpPr>
        <p:spPr>
          <a:xfrm>
            <a:off x="9743252" y="4211696"/>
            <a:ext cx="219286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100">
                <a:solidFill>
                  <a:srgbClr val="0070C0"/>
                </a:solidFill>
                <a:latin typeface="Arial"/>
                <a:cs typeface="Arial"/>
              </a:rPr>
              <a:t>Esperti etica, proprietà intellettuale e dati</a:t>
            </a:r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B3BF526-BCAE-234E-F739-F887A72E8236}"/>
              </a:ext>
            </a:extLst>
          </p:cNvPr>
          <p:cNvSpPr txBox="1">
            <a:spLocks/>
          </p:cNvSpPr>
          <p:nvPr/>
        </p:nvSpPr>
        <p:spPr>
          <a:xfrm>
            <a:off x="189314" y="1559866"/>
            <a:ext cx="3459523" cy="32021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800" b="1"/>
            </a:br>
            <a:endParaRPr lang="it-IT"/>
          </a:p>
          <a:p>
            <a:r>
              <a:rPr lang="en-US" sz="3400" b="1"/>
              <a:t>INNAGRIFOOD</a:t>
            </a:r>
            <a:endParaRPr lang="en-US"/>
          </a:p>
          <a:p>
            <a:endParaRPr lang="en-US" sz="3400" b="1"/>
          </a:p>
          <a:p>
            <a:r>
              <a:rPr lang="en-US" sz="2900" b="1"/>
              <a:t>Innovation for a Sustainable </a:t>
            </a:r>
            <a:br>
              <a:rPr lang="en-US" sz="2900" b="1"/>
            </a:br>
            <a:r>
              <a:rPr lang="en-US" sz="2900" b="1"/>
              <a:t>Agri-food Chain </a:t>
            </a:r>
            <a:endParaRPr lang="en-US" sz="2900"/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63062106-C1D3-B211-999B-85D7E7FEB67F}"/>
              </a:ext>
            </a:extLst>
          </p:cNvPr>
          <p:cNvCxnSpPr/>
          <p:nvPr/>
        </p:nvCxnSpPr>
        <p:spPr>
          <a:xfrm>
            <a:off x="7366000" y="1919111"/>
            <a:ext cx="846666" cy="47977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A33AE2C5-13F1-15CF-5EB3-FB04DAEFF2B4}"/>
              </a:ext>
            </a:extLst>
          </p:cNvPr>
          <p:cNvCxnSpPr>
            <a:cxnSpLocks/>
          </p:cNvCxnSpPr>
          <p:nvPr/>
        </p:nvCxnSpPr>
        <p:spPr>
          <a:xfrm flipV="1">
            <a:off x="7394222" y="4313295"/>
            <a:ext cx="799629" cy="8560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7701A68-1287-8224-630C-659DC0850DAD}"/>
              </a:ext>
            </a:extLst>
          </p:cNvPr>
          <p:cNvCxnSpPr/>
          <p:nvPr/>
        </p:nvCxnSpPr>
        <p:spPr>
          <a:xfrm flipH="1">
            <a:off x="5456294" y="4365037"/>
            <a:ext cx="2" cy="272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3CDA8E71-0BA0-DD49-1AD3-C4F5B6AFE8EF}"/>
              </a:ext>
            </a:extLst>
          </p:cNvPr>
          <p:cNvCxnSpPr>
            <a:cxnSpLocks/>
          </p:cNvCxnSpPr>
          <p:nvPr/>
        </p:nvCxnSpPr>
        <p:spPr>
          <a:xfrm flipH="1">
            <a:off x="5409257" y="2601148"/>
            <a:ext cx="2" cy="272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1A764D21-FCDE-DEAD-62A0-16B6A809F1DC}"/>
              </a:ext>
            </a:extLst>
          </p:cNvPr>
          <p:cNvCxnSpPr>
            <a:cxnSpLocks/>
          </p:cNvCxnSpPr>
          <p:nvPr/>
        </p:nvCxnSpPr>
        <p:spPr>
          <a:xfrm flipH="1">
            <a:off x="10061220" y="3024481"/>
            <a:ext cx="2" cy="272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D4A25302-2CAA-BCE6-3A4C-C2C62587CC8F}"/>
              </a:ext>
            </a:extLst>
          </p:cNvPr>
          <p:cNvCxnSpPr>
            <a:cxnSpLocks/>
          </p:cNvCxnSpPr>
          <p:nvPr/>
        </p:nvCxnSpPr>
        <p:spPr>
          <a:xfrm flipV="1">
            <a:off x="7370705" y="2398888"/>
            <a:ext cx="827850" cy="124177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7406EED-2692-0946-B219-23D36EE8AC04}"/>
              </a:ext>
            </a:extLst>
          </p:cNvPr>
          <p:cNvCxnSpPr>
            <a:cxnSpLocks/>
          </p:cNvCxnSpPr>
          <p:nvPr/>
        </p:nvCxnSpPr>
        <p:spPr>
          <a:xfrm flipV="1">
            <a:off x="7478889" y="3922887"/>
            <a:ext cx="625589" cy="94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E0E61-1D40-BDAD-6918-FEE81AC20965}"/>
              </a:ext>
            </a:extLst>
          </p:cNvPr>
          <p:cNvSpPr txBox="1"/>
          <p:nvPr/>
        </p:nvSpPr>
        <p:spPr>
          <a:xfrm>
            <a:off x="3371850" y="471488"/>
            <a:ext cx="4598567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Grazie a:</a:t>
            </a:r>
          </a:p>
          <a:p>
            <a:endParaRPr lang="it-IT" dirty="0"/>
          </a:p>
          <a:p>
            <a:r>
              <a:rPr lang="it-IT" sz="2400" b="1" dirty="0"/>
              <a:t>Cinzia Giannini</a:t>
            </a:r>
          </a:p>
          <a:p>
            <a:r>
              <a:rPr lang="it-IT" sz="2400" b="1" dirty="0"/>
              <a:t>Michele Saviano</a:t>
            </a:r>
          </a:p>
          <a:p>
            <a:endParaRPr lang="it-IT" sz="2400" b="1" dirty="0"/>
          </a:p>
          <a:p>
            <a:r>
              <a:rPr lang="it-IT" sz="2400" b="1" dirty="0"/>
              <a:t>Silvana Moscatelli</a:t>
            </a:r>
          </a:p>
          <a:p>
            <a:r>
              <a:rPr lang="it-IT" sz="2400" b="1" dirty="0"/>
              <a:t>Beatrice </a:t>
            </a:r>
            <a:r>
              <a:rPr lang="it-IT" sz="2400" b="1" dirty="0" err="1"/>
              <a:t>Cobucci</a:t>
            </a:r>
            <a:r>
              <a:rPr lang="it-IT" sz="2400" b="1" dirty="0"/>
              <a:t> Ponzano</a:t>
            </a:r>
          </a:p>
          <a:p>
            <a:endParaRPr lang="it-IT" sz="2400" b="1" dirty="0"/>
          </a:p>
          <a:p>
            <a:r>
              <a:rPr lang="it-IT" sz="2400" b="1" dirty="0"/>
              <a:t>Laura Baroncelli</a:t>
            </a:r>
          </a:p>
          <a:p>
            <a:r>
              <a:rPr lang="it-IT" sz="2400" b="1" dirty="0"/>
              <a:t>Michela Fagiolini</a:t>
            </a:r>
          </a:p>
          <a:p>
            <a:endParaRPr lang="it-IT" sz="2400" b="1" dirty="0"/>
          </a:p>
          <a:p>
            <a:r>
              <a:rPr lang="it-IT" sz="2400" b="1" dirty="0"/>
              <a:t>Nunzia Maria Cito</a:t>
            </a:r>
          </a:p>
          <a:p>
            <a:r>
              <a:rPr lang="it-IT" sz="2400" b="1" dirty="0"/>
              <a:t>Veronica Maria Teresa Lattanzio</a:t>
            </a:r>
          </a:p>
          <a:p>
            <a:r>
              <a:rPr lang="it-IT" sz="2400" b="1" dirty="0"/>
              <a:t>Marco Montemurro</a:t>
            </a:r>
          </a:p>
          <a:p>
            <a:r>
              <a:rPr lang="it-IT" sz="2400" b="1" dirty="0"/>
              <a:t>Giancarlo Perrone</a:t>
            </a:r>
          </a:p>
          <a:p>
            <a:r>
              <a:rPr lang="it-IT" sz="2400" b="1" dirty="0"/>
              <a:t>Francesco Serio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48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208"/>
            <a:ext cx="12222480" cy="719735"/>
          </a:xfrm>
          <a:solidFill>
            <a:schemeClr val="accent1"/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Valore potenziale di INNAGRIFOOD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464" y="1046626"/>
            <a:ext cx="3475675" cy="58129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it-IT" sz="1600" dirty="0"/>
            </a:br>
            <a:r>
              <a:rPr lang="it-IT" sz="1600" dirty="0"/>
              <a:t>CN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20,1  ML finanziamento </a:t>
            </a:r>
            <a:br>
              <a:rPr lang="it-IT" sz="1600" dirty="0"/>
            </a:br>
            <a:r>
              <a:rPr lang="it-IT" sz="1600" dirty="0"/>
              <a:t>19 istituti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spoke 1 leader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PE</a:t>
            </a:r>
            <a:br>
              <a:rPr lang="it-IT" sz="1600" dirty="0"/>
            </a:br>
            <a:r>
              <a:rPr lang="it-IT" sz="1600" dirty="0"/>
              <a:t>9,21 ML finanziamento</a:t>
            </a:r>
            <a:br>
              <a:rPr lang="it-IT" sz="1600" dirty="0"/>
            </a:br>
            <a:r>
              <a:rPr lang="it-IT" sz="1600" dirty="0"/>
              <a:t>10 Istituti</a:t>
            </a:r>
            <a:br>
              <a:rPr lang="it-IT" sz="1600" dirty="0"/>
            </a:br>
            <a:r>
              <a:rPr lang="it-IT" sz="1600" dirty="0"/>
              <a:t>spoke 2 leader </a:t>
            </a:r>
            <a:endParaRPr lang="it-IT" dirty="0"/>
          </a:p>
          <a:p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1600" dirty="0"/>
              <a:t>PE</a:t>
            </a:r>
            <a:br>
              <a:rPr lang="it-IT" sz="1600" dirty="0"/>
            </a:br>
            <a:r>
              <a:rPr lang="it-IT" sz="1600" dirty="0"/>
              <a:t>1,53 ML finanziamento</a:t>
            </a:r>
            <a:br>
              <a:rPr lang="it-IT" sz="1600" dirty="0"/>
            </a:br>
            <a:r>
              <a:rPr lang="it-IT" sz="1600" dirty="0"/>
              <a:t>2 Istituti</a:t>
            </a:r>
            <a:endParaRPr lang="it-IT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EI</a:t>
            </a:r>
            <a:br>
              <a:rPr lang="it-IT" sz="1600" dirty="0"/>
            </a:br>
            <a:r>
              <a:rPr lang="it-IT" sz="1600" dirty="0"/>
              <a:t>0,66 ML finanziamento</a:t>
            </a:r>
            <a:br>
              <a:rPr lang="it-IT" sz="1600" dirty="0"/>
            </a:br>
            <a:r>
              <a:rPr lang="it-IT" sz="1600" dirty="0"/>
              <a:t>1 Istituto</a:t>
            </a:r>
            <a:endParaRPr lang="it-IT" dirty="0"/>
          </a:p>
          <a:p>
            <a:pPr marL="0" indent="0">
              <a:buNone/>
            </a:pPr>
            <a:endParaRPr lang="it-IT" sz="16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EC40276-A585-EA72-5F6A-E943550D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30547"/>
              </p:ext>
            </p:extLst>
          </p:nvPr>
        </p:nvGraphicFramePr>
        <p:xfrm>
          <a:off x="5996246" y="949377"/>
          <a:ext cx="5813609" cy="1543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0928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52346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Ruolo CNR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 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IBBR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ISAFOM, IBBA, IBPM, IBE, ISP, IMEM, ISA, ISPAAM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IBE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ISPA, IREA, IRET, IBB, ISTC, ISAFOM, ISSMC, IBBR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IPSP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IBBR, IBE, IBBA, ISAFOM, ISPAAM, ISB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244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ISAFOM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u="none" strike="noStrike">
                          <a:effectLst/>
                        </a:rPr>
                        <a:t>ISPA, IBE, ISPAAM,IBBA, ISA, IBBR, IPSP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ISPA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SCITEC, INO, ISPAAM, IRET, IBE, IBBA, IBBR, IFN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08614BD3-0B4D-0983-F391-574BC255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22632"/>
              </p:ext>
            </p:extLst>
          </p:nvPr>
        </p:nvGraphicFramePr>
        <p:xfrm>
          <a:off x="6010970" y="2968850"/>
          <a:ext cx="5813608" cy="134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153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0009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Ruolo CNR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1" u="none" strike="noStrike" err="1">
                          <a:effectLst/>
                        </a:rPr>
                        <a:t>Spoke</a:t>
                      </a:r>
                      <a:r>
                        <a:rPr lang="it-IT" sz="1050" b="1" u="none" strike="noStrike">
                          <a:effectLst/>
                        </a:rPr>
                        <a:t> leader 2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>
                          <a:effectLst/>
                        </a:rPr>
                        <a:t> ISPA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IBE, IPSP, IBBA, IBBR, ISAFOM, ISPAAM, ISB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IPSP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ISPA, ISAFOM, IBBR, ISB, ISA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ISPAAM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ISPA, IBBA, IBE, IBBR, ISAFOM, ICB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ISA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IBBA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 ISPA, ISPAAM, IPSP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Elementi grafici, simbolo, cerchio, ar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82330BD-8C07-AC88-157B-1E2728F9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1" y="1310500"/>
            <a:ext cx="1449920" cy="897691"/>
          </a:xfrm>
          <a:prstGeom prst="rect">
            <a:avLst/>
          </a:prstGeom>
        </p:spPr>
      </p:pic>
      <p:pic>
        <p:nvPicPr>
          <p:cNvPr id="8" name="Picture 2" descr="OnFoods (Research and innovation network on food and nutrition  Sustainability, Safety and Security – Working ON Foods) – Istituto per i  Sistemi Biologici">
            <a:extLst>
              <a:ext uri="{FF2B5EF4-FFF2-40B4-BE49-F238E27FC236}">
                <a16:creationId xmlns:a16="http://schemas.microsoft.com/office/drawing/2014/main" id="{1FCE2DF1-9FB1-C86C-54FE-FD6579FB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" y="3065813"/>
            <a:ext cx="1618865" cy="9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3546324" y="3549798"/>
            <a:ext cx="2084482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293007" y="2151076"/>
            <a:ext cx="3357634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508928" y="4900228"/>
            <a:ext cx="1134769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6" y="4956432"/>
            <a:ext cx="1438659" cy="612649"/>
          </a:xfrm>
          <a:prstGeom prst="rect">
            <a:avLst/>
          </a:prstGeom>
        </p:spPr>
      </p:pic>
      <p:graphicFrame>
        <p:nvGraphicFramePr>
          <p:cNvPr id="15" name="Tabella 5">
            <a:extLst>
              <a:ext uri="{FF2B5EF4-FFF2-40B4-BE49-F238E27FC236}">
                <a16:creationId xmlns:a16="http://schemas.microsoft.com/office/drawing/2014/main" id="{08614BD3-0B4D-0983-F391-574BC255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34118"/>
              </p:ext>
            </p:extLst>
          </p:nvPr>
        </p:nvGraphicFramePr>
        <p:xfrm>
          <a:off x="5996247" y="4706211"/>
          <a:ext cx="5813608" cy="66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153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0009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Ruolo 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Istituto Capofila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Istituti partecipanti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Affiliato spoke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 dirty="0">
                          <a:solidFill>
                            <a:schemeClr val="lt1"/>
                          </a:solidFill>
                          <a:effectLst/>
                          <a:latin typeface="Aptos"/>
                        </a:rPr>
                        <a:t>Affiliato spoke 8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lang="it-IT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ISPA</a:t>
                      </a:r>
                      <a:endParaRPr lang="it-IT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81F5004-6383-28FF-2D17-8064D803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89" y="6073590"/>
            <a:ext cx="1891062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208"/>
            <a:ext cx="12222480" cy="719735"/>
          </a:xfrm>
          <a:solidFill>
            <a:schemeClr val="accent1"/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Valore potenziale di INNAGRIFOOD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892" y="1021948"/>
            <a:ext cx="3003962" cy="5619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IR</a:t>
            </a:r>
            <a:br>
              <a:rPr lang="it-IT" sz="1600" dirty="0"/>
            </a:br>
            <a:r>
              <a:rPr lang="it-IT" sz="1600" dirty="0"/>
              <a:t>4,3  ML finanziamento  </a:t>
            </a:r>
            <a:br>
              <a:rPr lang="it-IT" sz="1600" dirty="0"/>
            </a:br>
            <a:r>
              <a:rPr lang="it-IT" sz="1600" dirty="0"/>
              <a:t>6 istituti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WP2 leader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IR</a:t>
            </a:r>
            <a:br>
              <a:rPr lang="it-IT" sz="1600" dirty="0"/>
            </a:br>
            <a:r>
              <a:rPr lang="it-IT" sz="1600" dirty="0"/>
              <a:t>8,6 ML finanziamento  </a:t>
            </a:r>
            <a:br>
              <a:rPr lang="it-IT" sz="1600" dirty="0"/>
            </a:br>
            <a:r>
              <a:rPr lang="it-IT" sz="1600" dirty="0"/>
              <a:t>4 istituti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WP4, 5, 6, 8 leader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IR in PNRR ITINERIS </a:t>
            </a:r>
            <a:endParaRPr lang="en-US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/>
              <a:t>5,1 ML finanziamento  </a:t>
            </a:r>
            <a:br>
              <a:rPr lang="it-IT" sz="1600" dirty="0"/>
            </a:br>
            <a:r>
              <a:rPr lang="it-IT" sz="1600" dirty="0"/>
              <a:t>2 istituti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CNR capofila PNRR ITINERIS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60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080B7081-2F9D-E994-7465-4D6F33B9E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38984"/>
              </p:ext>
            </p:extLst>
          </p:nvPr>
        </p:nvGraphicFramePr>
        <p:xfrm>
          <a:off x="6052852" y="872708"/>
          <a:ext cx="5843057" cy="1531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382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3195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Ruolo CNR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04788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Partecipante WP1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>
                          <a:effectLst/>
                        </a:rPr>
                        <a:t> ISPA 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ISA, IBBA, ICB, IRSA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ISA, IBBA, ICB, IRSA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834222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Responsabile WP2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185738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Partecipante WP3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ISA, IBBA, ICB, IRSA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4562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Partecipante WP4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ISA, IBBA, ICB, IRSA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693224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>
                          <a:effectLst/>
                        </a:rPr>
                        <a:t>Partecipante WP5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9865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IPSP, ISA, IBBA, ICB, IRSA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55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>
                          <a:effectLst/>
                        </a:rPr>
                        <a:t>Partecipante WP6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439845"/>
                  </a:ext>
                </a:extLst>
              </a:tr>
            </a:tbl>
          </a:graphicData>
        </a:graphic>
      </p:graphicFrame>
      <p:pic>
        <p:nvPicPr>
          <p:cNvPr id="9" name="Picture 6" descr="Direzione Ricerca">
            <a:extLst>
              <a:ext uri="{FF2B5EF4-FFF2-40B4-BE49-F238E27FC236}">
                <a16:creationId xmlns:a16="http://schemas.microsoft.com/office/drawing/2014/main" id="{1A4D05B5-4B58-DD4B-DF39-04413DB8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59" y="1019228"/>
            <a:ext cx="2605828" cy="13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3050419" y="4227132"/>
            <a:ext cx="2580387" cy="34492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293007" y="2211552"/>
            <a:ext cx="3357634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503707" y="5712197"/>
            <a:ext cx="1134769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" y="3572938"/>
            <a:ext cx="2065874" cy="44209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" y="5363791"/>
            <a:ext cx="2011680" cy="1131570"/>
          </a:xfrm>
          <a:prstGeom prst="rect">
            <a:avLst/>
          </a:prstGeom>
        </p:spPr>
      </p:pic>
      <p:graphicFrame>
        <p:nvGraphicFramePr>
          <p:cNvPr id="17" name="Tabella 5">
            <a:extLst>
              <a:ext uri="{FF2B5EF4-FFF2-40B4-BE49-F238E27FC236}">
                <a16:creationId xmlns:a16="http://schemas.microsoft.com/office/drawing/2014/main" id="{08614BD3-0B4D-0983-F391-574BC255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52539"/>
              </p:ext>
            </p:extLst>
          </p:nvPr>
        </p:nvGraphicFramePr>
        <p:xfrm>
          <a:off x="6073656" y="5676248"/>
          <a:ext cx="5813608" cy="43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153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0009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Ruolo CNR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 kern="1200">
                          <a:solidFill>
                            <a:srgbClr val="FFFFFF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Partecipante WP6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IBBA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</a:tbl>
          </a:graphicData>
        </a:graphic>
      </p:graphicFrame>
      <p:graphicFrame>
        <p:nvGraphicFramePr>
          <p:cNvPr id="18" name="Tabella 5">
            <a:extLst>
              <a:ext uri="{FF2B5EF4-FFF2-40B4-BE49-F238E27FC236}">
                <a16:creationId xmlns:a16="http://schemas.microsoft.com/office/drawing/2014/main" id="{08614BD3-0B4D-0983-F391-574BC255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67210"/>
              </p:ext>
            </p:extLst>
          </p:nvPr>
        </p:nvGraphicFramePr>
        <p:xfrm>
          <a:off x="6078010" y="3150810"/>
          <a:ext cx="5813610" cy="166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6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1539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0009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000" u="none" strike="noStrike">
                        <a:effectLst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1000" u="none" strike="noStrike">
                        <a:effectLst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1000" u="none" strike="noStrike">
                        <a:effectLst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4006424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Ruolo CNR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Istituto Capofila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Istituti partecipanti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Partecipante WP2</a:t>
                      </a:r>
                      <a:endParaRPr lang="it-IT"/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Partecipante WP3</a:t>
                      </a:r>
                      <a:endParaRPr lang="it-IT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IBPM, ICB, IPCB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Responsabile WP4</a:t>
                      </a:r>
                      <a:endParaRPr lang="it-IT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Responsabile WP5</a:t>
                      </a:r>
                      <a:endParaRPr lang="it-IT"/>
                    </a:p>
                  </a:txBody>
                  <a:tcPr marL="9524" marR="9524" marT="9524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0538037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Responsabile WP6</a:t>
                      </a:r>
                      <a:endParaRPr lang="it-IT"/>
                    </a:p>
                  </a:txBody>
                  <a:tcPr marL="9524" marR="9524" marT="9524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34021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Responsabile WP8</a:t>
                      </a:r>
                      <a:endParaRPr lang="it-IT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</a:tbl>
          </a:graphicData>
        </a:graphic>
      </p:graphicFrame>
      <p:pic>
        <p:nvPicPr>
          <p:cNvPr id="4" name="Immagine 3" descr="Progetto PNRR ITINERIS - INFN Sezione di Bari">
            <a:extLst>
              <a:ext uri="{FF2B5EF4-FFF2-40B4-BE49-F238E27FC236}">
                <a16:creationId xmlns:a16="http://schemas.microsoft.com/office/drawing/2014/main" id="{1EEB3F47-9A5E-5F55-0711-E0B4B22E8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38" y="5891213"/>
            <a:ext cx="1736725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0" y="-62208"/>
            <a:ext cx="12222480" cy="7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/>
              <a:t>Vision #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965EFD91-EC2F-656E-1F66-55CD767B68F2}"/>
              </a:ext>
            </a:extLst>
          </p:cNvPr>
          <p:cNvSpPr txBox="1"/>
          <p:nvPr/>
        </p:nvSpPr>
        <p:spPr>
          <a:xfrm>
            <a:off x="1739864" y="906172"/>
            <a:ext cx="9063198" cy="4086225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it-IT" b="1" dirty="0"/>
              <a:t>INNAGRIFOOD</a:t>
            </a:r>
            <a:r>
              <a:rPr lang="it-IT" dirty="0"/>
              <a:t> vuole diventare </a:t>
            </a:r>
            <a:br>
              <a:rPr lang="it-IT" dirty="0"/>
            </a:br>
            <a:r>
              <a:rPr lang="it-IT" dirty="0"/>
              <a:t>un’</a:t>
            </a:r>
            <a:r>
              <a:rPr lang="it-IT" b="1" dirty="0"/>
              <a:t>aggregazione </a:t>
            </a:r>
            <a:r>
              <a:rPr lang="it-IT" dirty="0"/>
              <a:t>di riferimento nella </a:t>
            </a:r>
            <a:br>
              <a:rPr lang="it-IT" dirty="0"/>
            </a:br>
            <a:r>
              <a:rPr lang="it-IT" b="1" dirty="0"/>
              <a:t>ricerca avanzata e servizi ad alto contenuto tecnologico,</a:t>
            </a:r>
            <a:r>
              <a:rPr lang="it-IT" dirty="0"/>
              <a:t> </a:t>
            </a:r>
          </a:p>
          <a:p>
            <a:pPr algn="ctr" fontAlgn="base"/>
            <a:r>
              <a:rPr lang="it-IT" dirty="0"/>
              <a:t>in grado di affermare la </a:t>
            </a:r>
            <a:br>
              <a:rPr lang="it-IT" dirty="0"/>
            </a:br>
            <a:r>
              <a:rPr lang="it-IT" b="1" dirty="0"/>
              <a:t>leadership scientifica e tecnologica del CNR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nella </a:t>
            </a:r>
            <a:r>
              <a:rPr lang="it-IT" b="1" dirty="0"/>
              <a:t>bioeconomia circolare e nelle biotecnologie applicate</a:t>
            </a:r>
            <a:r>
              <a:rPr lang="it-IT" dirty="0"/>
              <a:t>, </a:t>
            </a:r>
          </a:p>
          <a:p>
            <a:pPr algn="ctr" fontAlgn="base"/>
            <a:r>
              <a:rPr lang="it-IT" dirty="0"/>
              <a:t>per abilitare e supportare </a:t>
            </a:r>
            <a:br>
              <a:rPr lang="it-IT" dirty="0"/>
            </a:br>
            <a:r>
              <a:rPr lang="it-IT" dirty="0"/>
              <a:t>l’evoluzione sistema </a:t>
            </a:r>
            <a:r>
              <a:rPr lang="it-IT" b="1" dirty="0"/>
              <a:t>agroalimentare italiano</a:t>
            </a:r>
            <a:r>
              <a:rPr lang="it-IT" dirty="0"/>
              <a:t>.</a:t>
            </a:r>
          </a:p>
          <a:p>
            <a:pPr algn="ctr" fontAlgn="base"/>
            <a:r>
              <a:rPr lang="it-IT" dirty="0"/>
              <a:t> </a:t>
            </a:r>
          </a:p>
          <a:p>
            <a:pPr algn="ctr" fontAlgn="base"/>
            <a:r>
              <a:rPr lang="it-IT" dirty="0"/>
              <a:t>Vuole renderlo più resiliente, competitivo, circolare, </a:t>
            </a:r>
          </a:p>
          <a:p>
            <a:pPr algn="ctr" fontAlgn="base"/>
            <a:r>
              <a:rPr lang="it-IT" dirty="0"/>
              <a:t>affrontando esigenze emergenti come la definizione dei fattori di stress ambientale, l’evoluzione dei consumi alimentari verso scelte più salutistiche e l'invecchiamento della popolazione. 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30480" y="6396560"/>
            <a:ext cx="12222480" cy="46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/>
              <a:t>Innovazione agro-alimentare per una nutrizione sostenibile</a:t>
            </a:r>
            <a:endParaRPr lang="it-IT" sz="2400"/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FE21BCA6-C39B-E419-CBBC-5D772ECD3FFE}"/>
              </a:ext>
            </a:extLst>
          </p:cNvPr>
          <p:cNvSpPr txBox="1"/>
          <p:nvPr/>
        </p:nvSpPr>
        <p:spPr>
          <a:xfrm>
            <a:off x="1739863" y="5175790"/>
            <a:ext cx="9063198" cy="10215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/>
              <a:t>Parole chiave di INNAGRIFOOD</a:t>
            </a:r>
          </a:p>
          <a:p>
            <a:pPr algn="ctr"/>
            <a:r>
              <a:rPr lang="it-IT" dirty="0"/>
              <a:t>Risorse microbiche, biotecnologie, qualità e sicurezza alimentari, modelli nutrizionali, sostenibilità, valorizzazione scarti, </a:t>
            </a:r>
          </a:p>
        </p:txBody>
      </p:sp>
    </p:spTree>
    <p:extLst>
      <p:ext uri="{BB962C8B-B14F-4D97-AF65-F5344CB8AC3E}">
        <p14:creationId xmlns:p14="http://schemas.microsoft.com/office/powerpoint/2010/main" val="216988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6469" y="2076692"/>
            <a:ext cx="10085977" cy="274231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just" fontAlgn="base">
              <a:buNone/>
            </a:pPr>
            <a:r>
              <a:rPr lang="it-IT" sz="1800">
                <a:solidFill>
                  <a:schemeClr val="dk1"/>
                </a:solidFill>
              </a:rPr>
              <a:t>FOCUS: integrazione di </a:t>
            </a:r>
          </a:p>
          <a:p>
            <a:pPr marL="0" algn="just" fontAlgn="base"/>
            <a:r>
              <a:rPr lang="it-IT" sz="1800" b="1">
                <a:solidFill>
                  <a:schemeClr val="dk1"/>
                </a:solidFill>
              </a:rPr>
              <a:t>biotecnologie industriali </a:t>
            </a:r>
          </a:p>
          <a:p>
            <a:pPr marL="0" algn="just" fontAlgn="base"/>
            <a:r>
              <a:rPr lang="it-IT" sz="1800" b="1"/>
              <a:t>bioeconomia circolare</a:t>
            </a:r>
          </a:p>
          <a:p>
            <a:pPr marL="0" algn="just" fontAlgn="base"/>
            <a:r>
              <a:rPr lang="it-IT" sz="1800" b="1">
                <a:solidFill>
                  <a:schemeClr val="dk1"/>
                </a:solidFill>
              </a:rPr>
              <a:t>digitalizzazione</a:t>
            </a:r>
          </a:p>
          <a:p>
            <a:pPr marL="0" algn="just" fontAlgn="base"/>
            <a:r>
              <a:rPr lang="it-IT" sz="1800" b="1"/>
              <a:t>tecnologie omiche</a:t>
            </a:r>
            <a:r>
              <a:rPr lang="it-IT" sz="1800"/>
              <a:t> </a:t>
            </a:r>
          </a:p>
          <a:p>
            <a:pPr marL="0" indent="0" algn="just" fontAlgn="base">
              <a:buNone/>
            </a:pPr>
            <a:r>
              <a:rPr lang="it-IT" sz="1800"/>
              <a:t>per ottimizzare l’uso delle risorse biologiche, ridurre gli sprechi e favorire modelli nutrizionali più sicuri e personalizzati p</a:t>
            </a:r>
            <a:r>
              <a:rPr lang="it-IT" sz="1800">
                <a:solidFill>
                  <a:schemeClr val="tx1"/>
                </a:solidFill>
              </a:rPr>
              <a:t>er un'alimentazione bilanciata e personalizzata.  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0" y="-62208"/>
            <a:ext cx="12222480" cy="7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err="1"/>
              <a:t>Mission</a:t>
            </a:r>
            <a:r>
              <a:rPr lang="it-IT" sz="2800" b="1"/>
              <a:t> #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965EFD91-EC2F-656E-1F66-55CD767B68F2}"/>
              </a:ext>
            </a:extLst>
          </p:cNvPr>
          <p:cNvSpPr txBox="1"/>
          <p:nvPr/>
        </p:nvSpPr>
        <p:spPr>
          <a:xfrm>
            <a:off x="1133567" y="832050"/>
            <a:ext cx="10088879" cy="102155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dirty="0"/>
              <a:t>Sviluppare </a:t>
            </a:r>
            <a:r>
              <a:rPr lang="it-IT" b="1" dirty="0"/>
              <a:t>soluzioni innovative </a:t>
            </a:r>
            <a:r>
              <a:rPr lang="it-IT" dirty="0"/>
              <a:t>per le imprese agroalimentari italiane, per migliorare </a:t>
            </a:r>
            <a:r>
              <a:rPr lang="it-IT" b="1" dirty="0"/>
              <a:t>qualità</a:t>
            </a:r>
            <a:r>
              <a:rPr lang="it-IT" dirty="0"/>
              <a:t>, </a:t>
            </a:r>
            <a:r>
              <a:rPr lang="it-IT" b="1" dirty="0"/>
              <a:t>sostenibilità</a:t>
            </a:r>
            <a:r>
              <a:rPr lang="it-IT" dirty="0"/>
              <a:t>, </a:t>
            </a:r>
            <a:r>
              <a:rPr lang="it-IT" b="1" dirty="0"/>
              <a:t>tracciabilità</a:t>
            </a:r>
            <a:r>
              <a:rPr lang="it-IT" dirty="0"/>
              <a:t>, </a:t>
            </a:r>
            <a:r>
              <a:rPr lang="it-IT" b="1" dirty="0"/>
              <a:t>sicurezza </a:t>
            </a:r>
            <a:r>
              <a:rPr lang="it-IT" dirty="0"/>
              <a:t>e</a:t>
            </a:r>
            <a:r>
              <a:rPr lang="it-IT" b="1" dirty="0"/>
              <a:t> nutrizione </a:t>
            </a:r>
            <a:r>
              <a:rPr lang="it-IT" dirty="0"/>
              <a:t>connesse alle produzioni agroalimentari, lungo tutta la filiera, e garantire cibo nutriente, sano e sostenibile.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F9008E-A8F4-EA5B-EF1A-5BFD2EF4F591}"/>
              </a:ext>
            </a:extLst>
          </p:cNvPr>
          <p:cNvSpPr txBox="1"/>
          <p:nvPr/>
        </p:nvSpPr>
        <p:spPr>
          <a:xfrm>
            <a:off x="1133566" y="5029097"/>
            <a:ext cx="10088879" cy="163449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/>
              <a:t>Ambiti disciplinari prevalenti di INNAGRIFOOD:</a:t>
            </a:r>
          </a:p>
          <a:p>
            <a:pPr algn="just"/>
            <a:r>
              <a:rPr lang="it-IT"/>
              <a:t>LS2: Integrative </a:t>
            </a:r>
            <a:r>
              <a:rPr lang="it-IT" err="1"/>
              <a:t>Biology</a:t>
            </a:r>
            <a:r>
              <a:rPr lang="it-IT"/>
              <a:t>: from </a:t>
            </a:r>
            <a:r>
              <a:rPr lang="it-IT" err="1"/>
              <a:t>Genes</a:t>
            </a:r>
            <a:r>
              <a:rPr lang="it-IT"/>
              <a:t> and </a:t>
            </a:r>
            <a:r>
              <a:rPr lang="it-IT" err="1"/>
              <a:t>Genomes</a:t>
            </a:r>
            <a:r>
              <a:rPr lang="it-IT"/>
              <a:t> to Systems</a:t>
            </a:r>
          </a:p>
          <a:p>
            <a:pPr algn="just"/>
            <a:r>
              <a:rPr lang="it-IT"/>
              <a:t>LS4: </a:t>
            </a:r>
            <a:r>
              <a:rPr lang="it-IT" err="1"/>
              <a:t>Physiology</a:t>
            </a:r>
            <a:r>
              <a:rPr lang="it-IT"/>
              <a:t> in Health, </a:t>
            </a:r>
            <a:r>
              <a:rPr lang="it-IT" err="1"/>
              <a:t>Disease</a:t>
            </a:r>
            <a:r>
              <a:rPr lang="it-IT"/>
              <a:t> and </a:t>
            </a:r>
            <a:r>
              <a:rPr lang="it-IT" err="1"/>
              <a:t>Ageing</a:t>
            </a:r>
          </a:p>
          <a:p>
            <a:pPr algn="just"/>
            <a:r>
              <a:rPr lang="it-IT"/>
              <a:t>LS8: </a:t>
            </a:r>
            <a:r>
              <a:rPr lang="it-IT" err="1"/>
              <a:t>Environmental</a:t>
            </a:r>
            <a:r>
              <a:rPr lang="it-IT"/>
              <a:t> </a:t>
            </a:r>
            <a:r>
              <a:rPr lang="it-IT" err="1"/>
              <a:t>Biology</a:t>
            </a:r>
            <a:r>
              <a:rPr lang="it-IT"/>
              <a:t>, </a:t>
            </a:r>
            <a:r>
              <a:rPr lang="it-IT" err="1"/>
              <a:t>Ecology</a:t>
            </a:r>
            <a:r>
              <a:rPr lang="it-IT"/>
              <a:t> and </a:t>
            </a:r>
            <a:r>
              <a:rPr lang="it-IT" err="1"/>
              <a:t>Evolution</a:t>
            </a:r>
            <a:endParaRPr lang="it-IT"/>
          </a:p>
          <a:p>
            <a:pPr algn="just"/>
            <a:r>
              <a:rPr lang="it-IT"/>
              <a:t>LS9: </a:t>
            </a:r>
            <a:r>
              <a:rPr lang="it-IT" err="1"/>
              <a:t>Biotechnology</a:t>
            </a:r>
            <a:r>
              <a:rPr lang="it-IT"/>
              <a:t> and </a:t>
            </a:r>
            <a:r>
              <a:rPr lang="it-IT" err="1"/>
              <a:t>Biosystems</a:t>
            </a:r>
            <a:r>
              <a:rPr lang="it-IT"/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11080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>
                <a16:creationId xmlns:a16="http://schemas.microsoft.com/office/drawing/2014/main" id="{965EFD91-EC2F-656E-1F66-55CD767B68F2}"/>
              </a:ext>
            </a:extLst>
          </p:cNvPr>
          <p:cNvSpPr txBox="1"/>
          <p:nvPr/>
        </p:nvSpPr>
        <p:spPr>
          <a:xfrm>
            <a:off x="4182514" y="738304"/>
            <a:ext cx="6704950" cy="6640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/>
              <a:t>Identificazione e caratterizzazione di microrganismi e biomasse per migliorare la produttività e la sostenibilità delle filiere agroalimentari (</a:t>
            </a:r>
            <a:r>
              <a:rPr lang="it-IT" sz="1100" b="1" i="1"/>
              <a:t>MIRRI</a:t>
            </a:r>
            <a:r>
              <a:rPr lang="it-IT" sz="1100" i="1"/>
              <a:t>)</a:t>
            </a:r>
            <a:endParaRPr lang="it-IT" sz="1400" i="1"/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3BF868F3-F3F2-AC22-BDAB-133F3AB32005}"/>
              </a:ext>
            </a:extLst>
          </p:cNvPr>
          <p:cNvSpPr txBox="1"/>
          <p:nvPr/>
        </p:nvSpPr>
        <p:spPr>
          <a:xfrm>
            <a:off x="4157957" y="1523102"/>
            <a:ext cx="6729507" cy="6640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/>
              <a:t>Riduzione degli scarti e valorizzazione dei sottoprodotti: servizi per lo sviluppo di </a:t>
            </a:r>
            <a:r>
              <a:rPr lang="it-IT" sz="1100" i="1" err="1"/>
              <a:t>bioprocessi</a:t>
            </a:r>
            <a:r>
              <a:rPr lang="it-IT" sz="1100" i="1"/>
              <a:t> innovativi, trasformazione di scarti e residui agroindustriali in nuovi ingredienti, e materiali </a:t>
            </a:r>
            <a:r>
              <a:rPr lang="it-IT" sz="1100" i="1" err="1"/>
              <a:t>bio-based</a:t>
            </a:r>
            <a:r>
              <a:rPr lang="it-IT" sz="1100" i="1"/>
              <a:t> (</a:t>
            </a:r>
            <a:r>
              <a:rPr lang="it-IT" sz="1100" b="1" i="1"/>
              <a:t>IBISBA</a:t>
            </a:r>
            <a:r>
              <a:rPr lang="it-IT" sz="1100" i="1"/>
              <a:t>)  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8AE2DBE6-72EE-BFCF-3AC3-06CD3B2311C1}"/>
              </a:ext>
            </a:extLst>
          </p:cNvPr>
          <p:cNvSpPr txBox="1"/>
          <p:nvPr/>
        </p:nvSpPr>
        <p:spPr>
          <a:xfrm>
            <a:off x="4174449" y="5665633"/>
            <a:ext cx="6740090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/>
              <a:t>Nuovi paradigmi di nutrizione personalizzata, sfruttando approcci di </a:t>
            </a:r>
            <a:r>
              <a:rPr lang="it-IT" sz="1100" i="1" dirty="0" err="1"/>
              <a:t>metabolomica</a:t>
            </a:r>
            <a:r>
              <a:rPr lang="it-IT" sz="1100" i="1" dirty="0"/>
              <a:t> e nutrigenomica,  e valutazione dell’impatto dell’</a:t>
            </a:r>
            <a:r>
              <a:rPr lang="it-IT" sz="1100" i="1" dirty="0" err="1"/>
              <a:t>esposoma</a:t>
            </a:r>
            <a:r>
              <a:rPr lang="it-IT" sz="1100" i="1" dirty="0"/>
              <a:t>. Spoke coordinato in sinergia con l’aggregazione </a:t>
            </a:r>
            <a:r>
              <a:rPr lang="it-IT" sz="1100" b="1" i="1" dirty="0"/>
              <a:t>LOTUS</a:t>
            </a:r>
            <a:r>
              <a:rPr lang="it-IT" sz="1100" i="1" dirty="0"/>
              <a:t>  </a:t>
            </a: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5B35F551-AFA3-3823-CFE8-2C57D207013F}"/>
              </a:ext>
            </a:extLst>
          </p:cNvPr>
          <p:cNvSpPr txBox="1"/>
          <p:nvPr/>
        </p:nvSpPr>
        <p:spPr>
          <a:xfrm>
            <a:off x="4182514" y="3523852"/>
            <a:ext cx="6636577" cy="6640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/>
              <a:t>Integrazione di biotecnologie industriali, biologia sintetica e bioingegneria, per sistemi di produzione più efficienti a basso impatto ambientale (</a:t>
            </a:r>
            <a:r>
              <a:rPr lang="it-IT" sz="1100" b="1" i="1"/>
              <a:t>IBISBA e ITACA.SB</a:t>
            </a:r>
            <a:r>
              <a:rPr lang="it-IT" sz="1100" i="1"/>
              <a:t>)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645" y="910904"/>
            <a:ext cx="12043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it-IT"/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4602" y="-4174"/>
            <a:ext cx="12193996" cy="65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 </a:t>
            </a:r>
          </a:p>
          <a:p>
            <a:pPr algn="just"/>
            <a:r>
              <a:rPr lang="it-IT" sz="1200" dirty="0">
                <a:solidFill>
                  <a:schemeClr val="bg1"/>
                </a:solidFill>
              </a:rPr>
              <a:t>		</a:t>
            </a:r>
            <a:r>
              <a:rPr lang="it-IT" sz="1800" b="1" dirty="0"/>
              <a:t>SPOKE</a:t>
            </a:r>
            <a:r>
              <a:rPr lang="it-IT" sz="1200" dirty="0">
                <a:solidFill>
                  <a:schemeClr val="bg1"/>
                </a:solidFill>
              </a:rPr>
              <a:t>		                 </a:t>
            </a:r>
            <a:r>
              <a:rPr lang="it-IT" sz="1400" b="1" dirty="0">
                <a:solidFill>
                  <a:schemeClr val="bg1"/>
                </a:solidFill>
              </a:rPr>
              <a:t>Ambiti nei quali le infrastrutture coinvolte sono considerate elemento abilitante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915376" y="1661015"/>
            <a:ext cx="238827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Economia circolare​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344227" y="4619592"/>
            <a:ext cx="35305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Tracciabilità, sicurezza alimentare, nuove metodologie per la valorizzazione dei prodotti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08400" y="5680694"/>
            <a:ext cx="32022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Modelli nutrizionali e alimentazione personalizzata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06102" y="2402080"/>
            <a:ext cx="40068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Miglioramento di proprietà </a:t>
            </a:r>
            <a:br>
              <a:rPr lang="it-IT" sz="1200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nutrizionali, tecnologiche e sensoriali delle produzioni agroalimentari​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1002" y="5785155"/>
            <a:ext cx="367074" cy="313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graphicFrame>
        <p:nvGraphicFramePr>
          <p:cNvPr id="44" name="Diagramma 43"/>
          <p:cNvGraphicFramePr/>
          <p:nvPr>
            <p:extLst>
              <p:ext uri="{D42A27DB-BD31-4B8C-83A1-F6EECF244321}">
                <p14:modId xmlns:p14="http://schemas.microsoft.com/office/powerpoint/2010/main" val="751115061"/>
              </p:ext>
            </p:extLst>
          </p:nvPr>
        </p:nvGraphicFramePr>
        <p:xfrm>
          <a:off x="10677199" y="3621011"/>
          <a:ext cx="634357" cy="5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CasellaDiTesto 7">
            <a:extLst>
              <a:ext uri="{FF2B5EF4-FFF2-40B4-BE49-F238E27FC236}">
                <a16:creationId xmlns:a16="http://schemas.microsoft.com/office/drawing/2014/main" id="{3BF868F3-F3F2-AC22-BDAB-133F3AB32005}"/>
              </a:ext>
            </a:extLst>
          </p:cNvPr>
          <p:cNvSpPr txBox="1"/>
          <p:nvPr/>
        </p:nvSpPr>
        <p:spPr>
          <a:xfrm>
            <a:off x="4182514" y="2488813"/>
            <a:ext cx="6732025" cy="6640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/>
              <a:t>Ottimizzazione di fermentazioni, biotrasformazioni e ingredienti funzionali, sviluppo di  protocolli biotecnologici migliorando qualità e valore nutrizionale (</a:t>
            </a:r>
            <a:r>
              <a:rPr lang="it-IT" sz="1100" b="1" i="1"/>
              <a:t>MIRRI e IBISBA</a:t>
            </a:r>
            <a:r>
              <a:rPr lang="it-IT" sz="1100" i="1"/>
              <a:t>)</a:t>
            </a:r>
          </a:p>
        </p:txBody>
      </p:sp>
      <p:sp>
        <p:nvSpPr>
          <p:cNvPr id="35" name="CasellaDiTesto 7">
            <a:extLst>
              <a:ext uri="{FF2B5EF4-FFF2-40B4-BE49-F238E27FC236}">
                <a16:creationId xmlns:a16="http://schemas.microsoft.com/office/drawing/2014/main" id="{3BF868F3-F3F2-AC22-BDAB-133F3AB32005}"/>
              </a:ext>
            </a:extLst>
          </p:cNvPr>
          <p:cNvSpPr txBox="1"/>
          <p:nvPr/>
        </p:nvSpPr>
        <p:spPr>
          <a:xfrm>
            <a:off x="4189441" y="4607815"/>
            <a:ext cx="6698023" cy="6640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>
              <a:defRPr sz="1100"/>
            </a:lvl1pPr>
          </a:lstStyle>
          <a:p>
            <a:r>
              <a:rPr lang="it-IT" i="1"/>
              <a:t>Soluzioni avanzate per il monitoraggio lungo la filiera, sfruttando tecnologie digitali, intelligenza artificiale (</a:t>
            </a:r>
            <a:r>
              <a:rPr lang="it-IT" b="1" i="1"/>
              <a:t>ITACA.SB</a:t>
            </a:r>
            <a:r>
              <a:rPr lang="it-IT" i="1"/>
              <a:t>) e analisi </a:t>
            </a:r>
            <a:r>
              <a:rPr lang="it-IT" i="1" err="1"/>
              <a:t>metabolomiche</a:t>
            </a:r>
            <a:r>
              <a:rPr lang="it-IT" i="1"/>
              <a:t> (</a:t>
            </a:r>
            <a:r>
              <a:rPr lang="it-IT" b="1" i="1"/>
              <a:t>MIRRI</a:t>
            </a:r>
            <a:r>
              <a:rPr lang="it-IT" i="1"/>
              <a:t>) 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558050" y="856702"/>
            <a:ext cx="310292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Valorizzazione delle risorse microbiche, vegetali e animali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0760" y="3467689"/>
            <a:ext cx="35375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Sviluppo di nuove tecnologie sostenibili per il miglioramento di produzioni agroalimentari</a:t>
            </a: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622" t="16183" r="19414" b="2487"/>
          <a:stretch/>
        </p:blipFill>
        <p:spPr>
          <a:xfrm>
            <a:off x="10744003" y="4834151"/>
            <a:ext cx="417545" cy="309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857" t="19007" r="18600" b="17375"/>
          <a:stretch/>
        </p:blipFill>
        <p:spPr>
          <a:xfrm>
            <a:off x="10677199" y="2655300"/>
            <a:ext cx="382192" cy="365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3107" y="1625175"/>
            <a:ext cx="484349" cy="476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Diffused/>
                    </a14:imgEffect>
                    <a14:imgEffect>
                      <a14:colorTemperature colorTemp="5900"/>
                    </a14:imgEffect>
                    <a14:imgEffect>
                      <a14:saturation sat="36000"/>
                    </a14:imgEffect>
                  </a14:imgLayer>
                </a14:imgProps>
              </a:ext>
            </a:extLst>
          </a:blip>
          <a:srcRect l="24653" t="16866" r="20137" b="16846"/>
          <a:stretch/>
        </p:blipFill>
        <p:spPr>
          <a:xfrm>
            <a:off x="10633107" y="770690"/>
            <a:ext cx="540705" cy="6109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602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/>
              <a:t>Servizi e risorse</a:t>
            </a:r>
            <a:endParaRPr lang="it-IT" sz="240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0E363CC-6CE6-08D2-A020-3B1B69BA41AD}"/>
              </a:ext>
            </a:extLst>
          </p:cNvPr>
          <p:cNvSpPr/>
          <p:nvPr/>
        </p:nvSpPr>
        <p:spPr>
          <a:xfrm>
            <a:off x="287529" y="1567508"/>
            <a:ext cx="4678053" cy="20500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Servizi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legati alla preservazione della biodiversità microbica comprensivo di isolamento, identificazione e caratterizzazione delle colture (analisi omiche)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Distribuzione a enti di ricerca/accademia e aziende di ceppi</a:t>
            </a:r>
          </a:p>
          <a:p>
            <a:pPr algn="ctr"/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Risorse: 6 FTE </a:t>
            </a:r>
          </a:p>
        </p:txBody>
      </p:sp>
      <p:pic>
        <p:nvPicPr>
          <p:cNvPr id="10" name="Picture 6" descr="Direzione Ricerca">
            <a:extLst>
              <a:ext uri="{FF2B5EF4-FFF2-40B4-BE49-F238E27FC236}">
                <a16:creationId xmlns:a16="http://schemas.microsoft.com/office/drawing/2014/main" id="{69DF9F81-41C3-1661-6785-405E6931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6" y="317705"/>
            <a:ext cx="3379923" cy="17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Immagine che contiene Carattere, testo, Elementi grafici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1BD6D600-D7B1-889D-0C09-AB100DF40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90" y="3949926"/>
            <a:ext cx="2065874" cy="442097"/>
          </a:xfrm>
          <a:prstGeom prst="rect">
            <a:avLst/>
          </a:prstGeom>
        </p:spPr>
      </p:pic>
      <p:pic>
        <p:nvPicPr>
          <p:cNvPr id="17" name="Immagine 16" descr="Immagine che contiene schermata, Elementi grafici, cerchio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8B80704-F8EC-4376-BE48-1B4EFCB711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89" y="624273"/>
            <a:ext cx="2011680" cy="113157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D14664AE-59DB-9EFC-24A8-D109CE44B679}"/>
              </a:ext>
            </a:extLst>
          </p:cNvPr>
          <p:cNvSpPr/>
          <p:nvPr/>
        </p:nvSpPr>
        <p:spPr>
          <a:xfrm>
            <a:off x="6879434" y="1567508"/>
            <a:ext cx="5083300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Servizi avanzati di biotecnologie industriali principalmente legati alla valorizzazione di scarti e sottoprodotti agroalimentari.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Screening e ingegnerizzazione enzimi e microrganismi</a:t>
            </a: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Analisi omiche (metagenomica, trascrittomica, proteomica,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metabolomica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 avanzate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Risorse: 5 FTE 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FB77380-5402-BE0C-FB40-B5DF0DB1BB13}"/>
              </a:ext>
            </a:extLst>
          </p:cNvPr>
          <p:cNvSpPr/>
          <p:nvPr/>
        </p:nvSpPr>
        <p:spPr>
          <a:xfrm>
            <a:off x="3347625" y="4530841"/>
            <a:ext cx="5083300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Servizi legati alla caratterizzazione di molecole di differente tipologie (e.g. proteine, oligosaccaridi) tramite analisi chimico/fisiche avanzate (e.g. spettrometria di massa, cristallografia a raggi X, etc.)</a:t>
            </a: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Tecnologie digitali </a:t>
            </a:r>
          </a:p>
          <a:p>
            <a:pPr algn="ctr"/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Risorse: 6.5 FTE 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/>
              <a:t>Ipotesi di Budget</a:t>
            </a:r>
            <a:endParaRPr lang="it-IT" sz="2400"/>
          </a:p>
        </p:txBody>
      </p:sp>
      <p:pic>
        <p:nvPicPr>
          <p:cNvPr id="4" name="Picture 6" descr="Direzione Ricerca">
            <a:extLst>
              <a:ext uri="{FF2B5EF4-FFF2-40B4-BE49-F238E27FC236}">
                <a16:creationId xmlns:a16="http://schemas.microsoft.com/office/drawing/2014/main" id="{098576EC-2BE2-1B45-CEB6-4C16FB41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1" y="305609"/>
            <a:ext cx="2605828" cy="13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Carattere, testo, Elementi grafici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2B9D871-90BF-09B7-BB39-2A71D7FB9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77" y="780973"/>
            <a:ext cx="2065874" cy="442097"/>
          </a:xfrm>
          <a:prstGeom prst="rect">
            <a:avLst/>
          </a:prstGeom>
        </p:spPr>
      </p:pic>
      <p:pic>
        <p:nvPicPr>
          <p:cNvPr id="9" name="Immagine 8" descr="Immagine che contiene schermata, Elementi grafici, cerchio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ED552DA-30F1-63EC-1F32-3A8C1A8F22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41" y="442843"/>
            <a:ext cx="2011680" cy="1131570"/>
          </a:xfrm>
          <a:prstGeom prst="rect">
            <a:avLst/>
          </a:prstGeom>
        </p:spPr>
      </p:pic>
      <p:sp>
        <p:nvSpPr>
          <p:cNvPr id="11" name="CasellaDiTesto 6">
            <a:extLst>
              <a:ext uri="{FF2B5EF4-FFF2-40B4-BE49-F238E27FC236}">
                <a16:creationId xmlns:a16="http://schemas.microsoft.com/office/drawing/2014/main" id="{1F75921B-4F09-C033-DFB4-F58F4DBCD410}"/>
              </a:ext>
            </a:extLst>
          </p:cNvPr>
          <p:cNvSpPr txBox="1"/>
          <p:nvPr/>
        </p:nvSpPr>
        <p:spPr>
          <a:xfrm>
            <a:off x="141758" y="1569860"/>
            <a:ext cx="3666309" cy="119181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sz="1600"/>
              <a:t>Running cost: 35 k</a:t>
            </a:r>
          </a:p>
          <a:p>
            <a:pPr algn="just"/>
            <a:r>
              <a:rPr lang="it-IT" sz="1600"/>
              <a:t>Manutenzione strumentazione: 120 k</a:t>
            </a:r>
          </a:p>
          <a:p>
            <a:pPr algn="just"/>
            <a:r>
              <a:rPr lang="it-IT" sz="1600"/>
              <a:t>Consumabili: 100 k</a:t>
            </a:r>
          </a:p>
          <a:p>
            <a:pPr algn="just"/>
            <a:r>
              <a:rPr lang="it-IT" sz="1600"/>
              <a:t>Personale (TI + TD): 825 k</a:t>
            </a: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C4D9C2CC-5618-141B-0DE4-81B7F416C009}"/>
              </a:ext>
            </a:extLst>
          </p:cNvPr>
          <p:cNvSpPr txBox="1"/>
          <p:nvPr/>
        </p:nvSpPr>
        <p:spPr>
          <a:xfrm>
            <a:off x="4423471" y="1569858"/>
            <a:ext cx="3569546" cy="119181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sz="1600"/>
              <a:t>Running cost: 30 k</a:t>
            </a:r>
          </a:p>
          <a:p>
            <a:pPr algn="just"/>
            <a:r>
              <a:rPr lang="it-IT" sz="1600"/>
              <a:t>Manutenzione strumentazione: 160 k</a:t>
            </a:r>
          </a:p>
          <a:p>
            <a:pPr algn="just"/>
            <a:r>
              <a:rPr lang="it-IT" sz="1600"/>
              <a:t>Consumabili: 120 k</a:t>
            </a:r>
          </a:p>
          <a:p>
            <a:pPr algn="just"/>
            <a:r>
              <a:rPr lang="it-IT" sz="1600"/>
              <a:t>Personale (TI + TD): 913 k</a:t>
            </a: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EACA3927-18D9-4D74-2A3B-A4E0132F8AFE}"/>
              </a:ext>
            </a:extLst>
          </p:cNvPr>
          <p:cNvSpPr txBox="1"/>
          <p:nvPr/>
        </p:nvSpPr>
        <p:spPr>
          <a:xfrm>
            <a:off x="8535851" y="1533571"/>
            <a:ext cx="3545357" cy="1225868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sz="1600"/>
              <a:t>Running cost: 100 k</a:t>
            </a:r>
          </a:p>
          <a:p>
            <a:pPr algn="just"/>
            <a:r>
              <a:rPr lang="it-IT" sz="1600"/>
              <a:t>Manutenzione strumentazione: 100 k</a:t>
            </a:r>
          </a:p>
          <a:p>
            <a:pPr algn="just"/>
            <a:r>
              <a:rPr lang="it-IT" sz="1600"/>
              <a:t>Consumabili: 200 k</a:t>
            </a:r>
          </a:p>
          <a:p>
            <a:pPr algn="just"/>
            <a:r>
              <a:rPr lang="it-IT" sz="1600"/>
              <a:t>Personale (TI + TD): 620 k</a:t>
            </a: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0F130834-52E3-0F09-9B6C-BC2EF116D08B}"/>
              </a:ext>
            </a:extLst>
          </p:cNvPr>
          <p:cNvSpPr txBox="1"/>
          <p:nvPr/>
        </p:nvSpPr>
        <p:spPr>
          <a:xfrm>
            <a:off x="1374113" y="4495887"/>
            <a:ext cx="4198499" cy="163449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b="1" dirty="0"/>
              <a:t>COSTI -&gt; tot 26,2 M</a:t>
            </a:r>
          </a:p>
          <a:p>
            <a:pPr algn="just"/>
            <a:r>
              <a:rPr lang="it-IT" dirty="0"/>
              <a:t>Running cost: 2 M</a:t>
            </a:r>
          </a:p>
          <a:p>
            <a:pPr algn="just"/>
            <a:r>
              <a:rPr lang="it-IT" dirty="0"/>
              <a:t>Manutenzione strumentazione: 7 M</a:t>
            </a:r>
          </a:p>
          <a:p>
            <a:pPr algn="just"/>
            <a:r>
              <a:rPr lang="it-IT" dirty="0"/>
              <a:t>Consumabili: 7 M</a:t>
            </a:r>
          </a:p>
          <a:p>
            <a:pPr algn="just"/>
            <a:r>
              <a:rPr lang="it-IT" dirty="0"/>
              <a:t>Personale (TD): 10,2 M</a:t>
            </a: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9AA0CCE9-D020-2BD6-85C8-3B06129AD05F}"/>
              </a:ext>
            </a:extLst>
          </p:cNvPr>
          <p:cNvSpPr txBox="1"/>
          <p:nvPr/>
        </p:nvSpPr>
        <p:spPr>
          <a:xfrm>
            <a:off x="7204058" y="4364382"/>
            <a:ext cx="4198499" cy="224742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it-IT" b="1"/>
              <a:t>RICAVI -&gt; tot 18,8 M</a:t>
            </a:r>
          </a:p>
          <a:p>
            <a:pPr algn="just"/>
            <a:r>
              <a:rPr lang="it-IT"/>
              <a:t>Contributi partners: 100 k</a:t>
            </a:r>
          </a:p>
          <a:p>
            <a:pPr algn="just"/>
            <a:r>
              <a:rPr lang="it-IT"/>
              <a:t>Erogazione servizi: 310 k</a:t>
            </a:r>
          </a:p>
          <a:p>
            <a:pPr algn="just"/>
            <a:r>
              <a:rPr lang="it-IT"/>
              <a:t>Alta formazione: 180 k</a:t>
            </a:r>
          </a:p>
          <a:p>
            <a:pPr algn="just"/>
            <a:r>
              <a:rPr lang="it-IT"/>
              <a:t>Accordi con imprese: 3,7 M</a:t>
            </a:r>
          </a:p>
          <a:p>
            <a:pPr algn="just"/>
            <a:r>
              <a:rPr lang="it-IT"/>
              <a:t>Finanziamenti ordinari: 2 M</a:t>
            </a:r>
          </a:p>
          <a:p>
            <a:pPr algn="just"/>
            <a:r>
              <a:rPr lang="it-IT"/>
              <a:t>Finanziamenti da bandi: 12,5 M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EA96868-37E7-1F27-2214-511DDEDB35A6}"/>
              </a:ext>
            </a:extLst>
          </p:cNvPr>
          <p:cNvSpPr txBox="1">
            <a:spLocks/>
          </p:cNvSpPr>
          <p:nvPr/>
        </p:nvSpPr>
        <p:spPr>
          <a:xfrm>
            <a:off x="1628648" y="3026077"/>
            <a:ext cx="9161755" cy="122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/>
              <a:t>Innovation for a Sustainable Agri-food Chain </a:t>
            </a:r>
            <a:br>
              <a:rPr lang="en-US" sz="3800" b="1"/>
            </a:br>
            <a:r>
              <a:rPr lang="en-US" sz="3800" b="1"/>
              <a:t>(INNAGRIFOOD)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7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FAF6-398E-1BE5-989D-A0103730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>
            <a:extLst>
              <a:ext uri="{FF2B5EF4-FFF2-40B4-BE49-F238E27FC236}">
                <a16:creationId xmlns:a16="http://schemas.microsoft.com/office/drawing/2014/main" id="{8DEF6DC5-036A-DB6F-268C-AF52377609BA}"/>
              </a:ext>
            </a:extLst>
          </p:cNvPr>
          <p:cNvSpPr txBox="1"/>
          <p:nvPr/>
        </p:nvSpPr>
        <p:spPr>
          <a:xfrm>
            <a:off x="522984" y="539742"/>
            <a:ext cx="4205771" cy="364355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dirty="0"/>
              <a:t>Settore agroalimentare italiano: </a:t>
            </a:r>
          </a:p>
          <a:p>
            <a:r>
              <a:rPr lang="it-IT" b="0" dirty="0"/>
              <a:t>comparto chiave dell’economia nazionale, </a:t>
            </a:r>
          </a:p>
          <a:p>
            <a:r>
              <a:rPr lang="it-IT" b="0" dirty="0"/>
              <a:t>valore di oltre </a:t>
            </a:r>
            <a:r>
              <a:rPr lang="it-IT" dirty="0"/>
              <a:t>600 miliardi di euro</a:t>
            </a:r>
            <a:r>
              <a:rPr lang="it-IT" b="0" dirty="0"/>
              <a:t>, </a:t>
            </a:r>
          </a:p>
          <a:p>
            <a:r>
              <a:rPr lang="it-IT" b="0" dirty="0"/>
              <a:t>pari a circa </a:t>
            </a:r>
            <a:r>
              <a:rPr lang="it-IT" dirty="0"/>
              <a:t>il 25% del PIL </a:t>
            </a:r>
            <a:r>
              <a:rPr lang="it-IT" b="0" dirty="0"/>
              <a:t>nazionale – </a:t>
            </a:r>
          </a:p>
          <a:p>
            <a:r>
              <a:rPr lang="it-IT" b="0" dirty="0"/>
              <a:t> </a:t>
            </a:r>
            <a:br>
              <a:rPr lang="it-IT" b="0" dirty="0"/>
            </a:br>
            <a:r>
              <a:rPr lang="it-IT" b="0" dirty="0"/>
              <a:t>l'agricoltura rappresenta l'11% del totale</a:t>
            </a:r>
            <a:br>
              <a:rPr lang="it-IT" b="0" dirty="0"/>
            </a:br>
            <a:endParaRPr lang="it-IT" b="0" dirty="0"/>
          </a:p>
          <a:p>
            <a:r>
              <a:rPr lang="it-IT" dirty="0"/>
              <a:t>Tasso di crescita </a:t>
            </a:r>
            <a:r>
              <a:rPr lang="it-IT" b="0" dirty="0"/>
              <a:t>CAGR* previsto del </a:t>
            </a:r>
            <a:r>
              <a:rPr lang="it-IT" dirty="0"/>
              <a:t>16.5%</a:t>
            </a:r>
            <a:r>
              <a:rPr lang="it-IT" b="0" dirty="0"/>
              <a:t> dal 2025 al 2030, </a:t>
            </a:r>
            <a:br>
              <a:rPr lang="it-IT" b="0" dirty="0"/>
            </a:br>
            <a:r>
              <a:rPr lang="it-IT" b="0" dirty="0"/>
              <a:t>spinto dalle preoccupazioni sulla sicurezza alimentare e dalla domanda di soluzioni agricole sostenibili. 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6B061AB-1EDE-EA17-0620-10D98C9C0879}"/>
              </a:ext>
            </a:extLst>
          </p:cNvPr>
          <p:cNvSpPr/>
          <p:nvPr/>
        </p:nvSpPr>
        <p:spPr>
          <a:xfrm>
            <a:off x="5481558" y="1451895"/>
            <a:ext cx="385884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br>
              <a:rPr lang="it-IT" sz="1200" dirty="0">
                <a:solidFill>
                  <a:srgbClr val="0070C0"/>
                </a:solidFill>
              </a:rPr>
            </a:br>
            <a:endParaRPr lang="it-IT" sz="1200" baseline="30000">
              <a:solidFill>
                <a:srgbClr val="0070C0"/>
              </a:solidFill>
            </a:endParaRP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A569B043-117C-9DE5-86A5-349AE489DCED}"/>
              </a:ext>
            </a:extLst>
          </p:cNvPr>
          <p:cNvSpPr txBox="1">
            <a:spLocks/>
          </p:cNvSpPr>
          <p:nvPr/>
        </p:nvSpPr>
        <p:spPr>
          <a:xfrm>
            <a:off x="-30480" y="0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/>
              <a:t>Market Analysis</a:t>
            </a:r>
            <a:endParaRPr lang="it-IT" sz="2400"/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0597B935-6E18-87A9-6EEB-F33D5E41A498}"/>
              </a:ext>
            </a:extLst>
          </p:cNvPr>
          <p:cNvSpPr txBox="1"/>
          <p:nvPr/>
        </p:nvSpPr>
        <p:spPr>
          <a:xfrm>
            <a:off x="5295830" y="539742"/>
            <a:ext cx="5146096" cy="2349579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Settore bioeconomia &gt;&gt;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it-IT" sz="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fatturato annuo di circa 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330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miliardi di euro,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it-IT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2 milioni di persone impiegate, </a:t>
            </a:r>
            <a:br>
              <a:rPr lang="it-IT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previsione crescita del 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15% entro il 2030 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</a:rPr>
              <a:t>attraverso innovazione e sostenibilità</a:t>
            </a:r>
            <a:endParaRPr lang="it-IT" sz="800" baseline="30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it-IT" sz="12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Biotecnologie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</a:rPr>
              <a:t>alimentari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b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Tasso di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crescita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CAGR (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tasso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annuo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crescita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composto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) del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10%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dal 2023 al 2032, 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guidato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dalla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popolarità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dei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prodotti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a base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vegetale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e 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dall'inclinazione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verso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fonti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proteiche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rgbClr val="0070C0"/>
                </a:solidFill>
              </a:rPr>
              <a:t>alternative </a:t>
            </a:r>
            <a:endParaRPr lang="it-IT" sz="1600" i="1" dirty="0"/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1477A39D-9BFD-AFBE-B9E4-240B9255F992}"/>
              </a:ext>
            </a:extLst>
          </p:cNvPr>
          <p:cNvSpPr txBox="1"/>
          <p:nvPr/>
        </p:nvSpPr>
        <p:spPr>
          <a:xfrm>
            <a:off x="5295830" y="2898926"/>
            <a:ext cx="5146096" cy="13280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Il food tech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è ad alto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potenziale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sviluppo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, con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investimenti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orientati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vs </a:t>
            </a:r>
          </a:p>
          <a:p>
            <a:pPr algn="ctr"/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Digital Food,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cibi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ingredienti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innovativi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start up con un focus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su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tecnologie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come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agricoltura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precisione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produzione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ingredienti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innovativi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nuovi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modelli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coltivazione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produzione</a:t>
            </a:r>
            <a:r>
              <a:rPr lang="en-US" sz="12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accent4">
                    <a:lumMod val="75000"/>
                  </a:schemeClr>
                </a:solidFill>
              </a:rPr>
              <a:t>alimentare</a:t>
            </a:r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53493" y="4287309"/>
            <a:ext cx="9788433" cy="2485787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 dirty="0">
                <a:solidFill>
                  <a:schemeClr val="accent4">
                    <a:lumMod val="75000"/>
                  </a:schemeClr>
                </a:solidFill>
              </a:rPr>
              <a:t>Domanda di biotecnologie </a:t>
            </a:r>
            <a:br>
              <a:rPr lang="it-IT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maggiore interesse del mercato verso soluzioni innovative e sostenibili, per la crescente richiesta di prodotti alimentari sicuri e sostenibili da parte dei consumatori</a:t>
            </a:r>
          </a:p>
          <a:p>
            <a:br>
              <a:rPr lang="it-IT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La richiesta di biotecnologie proviene da parte di: </a:t>
            </a:r>
            <a:br>
              <a:rPr lang="it-IT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it-IT" sz="1400" i="1" dirty="0">
                <a:solidFill>
                  <a:schemeClr val="accent4">
                    <a:lumMod val="75000"/>
                  </a:schemeClr>
                </a:solidFill>
              </a:rPr>
              <a:t>aziende agricole e zootecniche 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- per aumentare la produttività e migliorare la resistenza delle colture </a:t>
            </a:r>
            <a:br>
              <a:rPr lang="it-IT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it-IT" sz="1400" i="1" dirty="0">
                <a:solidFill>
                  <a:schemeClr val="accent4">
                    <a:lumMod val="75000"/>
                  </a:schemeClr>
                </a:solidFill>
              </a:rPr>
              <a:t>industria alimentare  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- per il miglioramento di qualità e la sostenibilità dei prodotti</a:t>
            </a:r>
          </a:p>
          <a:p>
            <a:r>
              <a:rPr lang="it-IT" sz="1400" i="1" dirty="0">
                <a:solidFill>
                  <a:schemeClr val="accent4">
                    <a:lumMod val="75000"/>
                  </a:schemeClr>
                </a:solidFill>
              </a:rPr>
              <a:t>- startup e imprese innovative- </a:t>
            </a:r>
            <a:r>
              <a:rPr lang="it-IT" sz="1400" dirty="0">
                <a:solidFill>
                  <a:schemeClr val="accent4">
                    <a:lumMod val="75000"/>
                  </a:schemeClr>
                </a:solidFill>
              </a:rPr>
              <a:t>per lo sviluppo ed applicazione di tecnologie avanzate per nuovi prodotti/processi. </a:t>
            </a:r>
            <a:br>
              <a:rPr lang="it-IT" sz="1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400" i="1" dirty="0">
                <a:solidFill>
                  <a:schemeClr val="accent4">
                    <a:lumMod val="75000"/>
                  </a:schemeClr>
                </a:solidFill>
              </a:rPr>
              <a:t>Le biotecnologie sono viste come strumenti chiave per migliorare la sostenibilità del settore agricolo, riducendo l'impatto ambientale e aumentando la resilienza delle colture.  </a:t>
            </a:r>
          </a:p>
        </p:txBody>
      </p:sp>
    </p:spTree>
    <p:extLst>
      <p:ext uri="{BB962C8B-B14F-4D97-AF65-F5344CB8AC3E}">
        <p14:creationId xmlns:p14="http://schemas.microsoft.com/office/powerpoint/2010/main" val="425104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5539A8141E8745907713DE8D39672B" ma:contentTypeVersion="6" ma:contentTypeDescription="Creare un nuovo documento." ma:contentTypeScope="" ma:versionID="d10fbe67b7c6a5da181644bdbb3a5ee1">
  <xsd:schema xmlns:xsd="http://www.w3.org/2001/XMLSchema" xmlns:xs="http://www.w3.org/2001/XMLSchema" xmlns:p="http://schemas.microsoft.com/office/2006/metadata/properties" xmlns:ns3="2a38f595-d7ca-4f98-af1d-affcad7c06fc" targetNamespace="http://schemas.microsoft.com/office/2006/metadata/properties" ma:root="true" ma:fieldsID="8b8d128476f1fbec3d473c979b5bcee0" ns3:_="">
    <xsd:import namespace="2a38f595-d7ca-4f98-af1d-affcad7c06f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8f595-d7ca-4f98-af1d-affcad7c06f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38f595-d7ca-4f98-af1d-affcad7c06fc" xsi:nil="true"/>
  </documentManagement>
</p:properties>
</file>

<file path=customXml/itemProps1.xml><?xml version="1.0" encoding="utf-8"?>
<ds:datastoreItem xmlns:ds="http://schemas.openxmlformats.org/officeDocument/2006/customXml" ds:itemID="{642C5A3D-3D01-41DF-91F3-F45643BCE587}">
  <ds:schemaRefs>
    <ds:schemaRef ds:uri="2a38f595-d7ca-4f98-af1d-affcad7c06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http://schemas.microsoft.com/office/2006/metadata/properties"/>
    <ds:schemaRef ds:uri="http://purl.org/dc/terms/"/>
    <ds:schemaRef ds:uri="2a38f595-d7ca-4f98-af1d-affcad7c06fc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2101</Words>
  <Application>Microsoft Office PowerPoint</Application>
  <PresentationFormat>Widescreen</PresentationFormat>
  <Paragraphs>316</Paragraphs>
  <Slides>13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Source Sans Pro</vt:lpstr>
      <vt:lpstr>Verdana</vt:lpstr>
      <vt:lpstr>WordVisiCarriageReturn_MSFontService</vt:lpstr>
      <vt:lpstr>Tema di Office</vt:lpstr>
      <vt:lpstr>Presentazione standard di PowerPoint</vt:lpstr>
      <vt:lpstr>Valore potenziale di INNAGRIFOOD</vt:lpstr>
      <vt:lpstr>Valore potenziale di INNAGRIFOOD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Aggregazione (ipotesi di aggregazione  scientifica di progettualità PNRR in essere)</dc:title>
  <dc:creator>LAURA RAGAZZI</dc:creator>
  <cp:lastModifiedBy>ANTONIO MORETTI</cp:lastModifiedBy>
  <cp:revision>133</cp:revision>
  <dcterms:created xsi:type="dcterms:W3CDTF">2024-12-30T12:13:18Z</dcterms:created>
  <dcterms:modified xsi:type="dcterms:W3CDTF">2025-04-02T18:10:12Z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0x010100985539A8141E8745907713DE8D39672B</vt:lpwstr>
  </property>
</Properties>
</file>