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82" r:id="rId3"/>
    <p:sldId id="283" r:id="rId4"/>
    <p:sldId id="296" r:id="rId5"/>
    <p:sldId id="285" r:id="rId6"/>
    <p:sldId id="286" r:id="rId7"/>
    <p:sldId id="287" r:id="rId8"/>
    <p:sldId id="293" r:id="rId9"/>
    <p:sldId id="294" r:id="rId10"/>
    <p:sldId id="295" r:id="rId11"/>
    <p:sldId id="265" r:id="rId12"/>
    <p:sldId id="272" r:id="rId13"/>
    <p:sldId id="288" r:id="rId14"/>
    <p:sldId id="289" r:id="rId15"/>
    <p:sldId id="280" r:id="rId16"/>
  </p:sldIdLst>
  <p:sldSz cx="9144000" cy="5143500" type="screen16x9"/>
  <p:notesSz cx="6858000" cy="9144000"/>
  <p:defaultTextStyle>
    <a:defPPr>
      <a:defRPr lang="it-IT"/>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719C"/>
    <a:srgbClr val="CCFFFF"/>
    <a:srgbClr val="FFFFCC"/>
    <a:srgbClr val="CCFFCC"/>
    <a:srgbClr val="AADAE0"/>
    <a:srgbClr val="5B9BD5"/>
    <a:srgbClr val="FFFFFF"/>
    <a:srgbClr val="000000"/>
    <a:srgbClr val="009999"/>
    <a:srgbClr val="B17E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77" autoAdjust="0"/>
    <p:restoredTop sz="94660"/>
  </p:normalViewPr>
  <p:slideViewPr>
    <p:cSldViewPr snapToGrid="0">
      <p:cViewPr varScale="1">
        <p:scale>
          <a:sx n="158" d="100"/>
          <a:sy n="158" d="100"/>
        </p:scale>
        <p:origin x="-462" y="-90"/>
      </p:cViewPr>
      <p:guideLst>
        <p:guide orient="horz" pos="162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it-IT"/>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it-IT"/>
          </a:p>
        </p:txBody>
      </p:sp>
      <p:sp>
        <p:nvSpPr>
          <p:cNvPr id="4" name="Date Placeholder 3"/>
          <p:cNvSpPr>
            <a:spLocks noGrp="1"/>
          </p:cNvSpPr>
          <p:nvPr>
            <p:ph type="dt" sz="half" idx="10"/>
          </p:nvPr>
        </p:nvSpPr>
        <p:spPr/>
        <p:txBody>
          <a:bodyPr/>
          <a:lstStyle/>
          <a:p>
            <a:fld id="{24E7DE8E-6F67-4202-852E-143202FB9BA8}" type="datetimeFigureOut">
              <a:rPr lang="it-IT" smtClean="0"/>
              <a:t>03/04/2025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2882BF3-1E22-4233-BC2E-B4D765E7342A}" type="slidenum">
              <a:rPr lang="it-IT" smtClean="0"/>
              <a:t>‹#›</a:t>
            </a:fld>
            <a:endParaRPr lang="it-IT"/>
          </a:p>
        </p:txBody>
      </p:sp>
    </p:spTree>
    <p:extLst>
      <p:ext uri="{BB962C8B-B14F-4D97-AF65-F5344CB8AC3E}">
        <p14:creationId xmlns:p14="http://schemas.microsoft.com/office/powerpoint/2010/main" val="167353195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fld id="{24E7DE8E-6F67-4202-852E-143202FB9BA8}" type="datetimeFigureOut">
              <a:rPr lang="it-IT" smtClean="0"/>
              <a:t>03/04/2025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2882BF3-1E22-4233-BC2E-B4D765E7342A}" type="slidenum">
              <a:rPr lang="it-IT" smtClean="0"/>
              <a:t>‹#›</a:t>
            </a:fld>
            <a:endParaRPr lang="it-IT"/>
          </a:p>
        </p:txBody>
      </p:sp>
    </p:spTree>
    <p:extLst>
      <p:ext uri="{BB962C8B-B14F-4D97-AF65-F5344CB8AC3E}">
        <p14:creationId xmlns:p14="http://schemas.microsoft.com/office/powerpoint/2010/main" val="3938623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628652" y="273845"/>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fld id="{24E7DE8E-6F67-4202-852E-143202FB9BA8}" type="datetimeFigureOut">
              <a:rPr lang="it-IT" smtClean="0"/>
              <a:t>03/04/2025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2882BF3-1E22-4233-BC2E-B4D765E7342A}" type="slidenum">
              <a:rPr lang="it-IT" smtClean="0"/>
              <a:t>‹#›</a:t>
            </a:fld>
            <a:endParaRPr lang="it-IT"/>
          </a:p>
        </p:txBody>
      </p:sp>
    </p:spTree>
    <p:extLst>
      <p:ext uri="{BB962C8B-B14F-4D97-AF65-F5344CB8AC3E}">
        <p14:creationId xmlns:p14="http://schemas.microsoft.com/office/powerpoint/2010/main" val="2885594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제목 슬라이드">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01540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사용자 지정 레이아웃">
    <p:spTree>
      <p:nvGrpSpPr>
        <p:cNvPr id="1" name=""/>
        <p:cNvGrpSpPr/>
        <p:nvPr/>
      </p:nvGrpSpPr>
      <p:grpSpPr>
        <a:xfrm>
          <a:off x="0" y="0"/>
          <a:ext cx="0" cy="0"/>
          <a:chOff x="0" y="0"/>
          <a:chExt cx="0" cy="0"/>
        </a:xfrm>
      </p:grpSpPr>
      <p:sp>
        <p:nvSpPr>
          <p:cNvPr id="6" name="그림 개체 틀 5">
            <a:extLst>
              <a:ext uri="{FF2B5EF4-FFF2-40B4-BE49-F238E27FC236}">
                <a16:creationId xmlns:a16="http://schemas.microsoft.com/office/drawing/2014/main" xmlns="" id="{B3EED5B5-1A55-BDBA-F145-6D47539985EE}"/>
              </a:ext>
            </a:extLst>
          </p:cNvPr>
          <p:cNvSpPr>
            <a:spLocks noGrp="1"/>
          </p:cNvSpPr>
          <p:nvPr>
            <p:ph type="pic" sz="quarter" idx="10"/>
          </p:nvPr>
        </p:nvSpPr>
        <p:spPr>
          <a:xfrm>
            <a:off x="3" y="1"/>
            <a:ext cx="9143999" cy="2499851"/>
          </a:xfrm>
        </p:spPr>
        <p:txBody>
          <a:bodyPr/>
          <a:lstStyle/>
          <a:p>
            <a:endParaRPr kumimoji="1" lang="x-none" altLang="en-US"/>
          </a:p>
        </p:txBody>
      </p:sp>
    </p:spTree>
    <p:extLst>
      <p:ext uri="{BB962C8B-B14F-4D97-AF65-F5344CB8AC3E}">
        <p14:creationId xmlns:p14="http://schemas.microsoft.com/office/powerpoint/2010/main" val="228764717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제목 슬라이드">
    <p:spTree>
      <p:nvGrpSpPr>
        <p:cNvPr id="1" name=""/>
        <p:cNvGrpSpPr/>
        <p:nvPr/>
      </p:nvGrpSpPr>
      <p:grpSpPr>
        <a:xfrm>
          <a:off x="0" y="0"/>
          <a:ext cx="0" cy="0"/>
          <a:chOff x="0" y="0"/>
          <a:chExt cx="0" cy="0"/>
        </a:xfrm>
      </p:grpSpPr>
      <p:sp>
        <p:nvSpPr>
          <p:cNvPr id="8" name="그림 개체 틀 7">
            <a:extLst>
              <a:ext uri="{FF2B5EF4-FFF2-40B4-BE49-F238E27FC236}">
                <a16:creationId xmlns:a16="http://schemas.microsoft.com/office/drawing/2014/main" xmlns="" id="{F8C4A925-4E5D-46E0-8011-2A5417DE2901}"/>
              </a:ext>
            </a:extLst>
          </p:cNvPr>
          <p:cNvSpPr>
            <a:spLocks noGrp="1"/>
          </p:cNvSpPr>
          <p:nvPr>
            <p:ph type="pic" sz="quarter" idx="13"/>
          </p:nvPr>
        </p:nvSpPr>
        <p:spPr>
          <a:xfrm>
            <a:off x="0" y="0"/>
            <a:ext cx="9144000" cy="5143500"/>
          </a:xfrm>
        </p:spPr>
        <p:txBody>
          <a:bodyPr/>
          <a:lstStyle/>
          <a:p>
            <a:endParaRPr lang="ko-KR" altLang="en-US"/>
          </a:p>
        </p:txBody>
      </p:sp>
      <p:sp>
        <p:nvSpPr>
          <p:cNvPr id="4" name="날짜 개체 틀 3">
            <a:extLst>
              <a:ext uri="{FF2B5EF4-FFF2-40B4-BE49-F238E27FC236}">
                <a16:creationId xmlns:a16="http://schemas.microsoft.com/office/drawing/2014/main" xmlns="" id="{7EB5352A-8EFE-4D66-A338-C1C6075CB77A}"/>
              </a:ext>
            </a:extLst>
          </p:cNvPr>
          <p:cNvSpPr>
            <a:spLocks noGrp="1"/>
          </p:cNvSpPr>
          <p:nvPr>
            <p:ph type="dt" sz="half" idx="10"/>
          </p:nvPr>
        </p:nvSpPr>
        <p:spPr/>
        <p:txBody>
          <a:bodyPr/>
          <a:lstStyle/>
          <a:p>
            <a:fld id="{EE65B060-BBCB-4C2C-BEC7-F842C33D0FE8}" type="datetimeFigureOut">
              <a:rPr lang="ko-KR" altLang="en-US" smtClean="0"/>
              <a:t>2025-04-03</a:t>
            </a:fld>
            <a:endParaRPr lang="ko-KR" altLang="en-US"/>
          </a:p>
        </p:txBody>
      </p:sp>
      <p:sp>
        <p:nvSpPr>
          <p:cNvPr id="5" name="바닥글 개체 틀 4">
            <a:extLst>
              <a:ext uri="{FF2B5EF4-FFF2-40B4-BE49-F238E27FC236}">
                <a16:creationId xmlns:a16="http://schemas.microsoft.com/office/drawing/2014/main" xmlns="" id="{13867D57-70C0-400D-AA19-E5D39DC068A6}"/>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xmlns="" id="{B702219C-79AF-4478-9955-61A5AD946186}"/>
              </a:ext>
            </a:extLst>
          </p:cNvPr>
          <p:cNvSpPr>
            <a:spLocks noGrp="1"/>
          </p:cNvSpPr>
          <p:nvPr>
            <p:ph type="sldNum" sz="quarter" idx="12"/>
          </p:nvPr>
        </p:nvSpPr>
        <p:spPr/>
        <p:txBody>
          <a:bodyPr/>
          <a:lstStyle/>
          <a:p>
            <a:fld id="{833C710A-1029-4C2D-85A2-68B2A6CDF7FA}" type="slidenum">
              <a:rPr lang="ko-KR" altLang="en-US" smtClean="0"/>
              <a:t>‹#›</a:t>
            </a:fld>
            <a:endParaRPr lang="ko-KR" altLang="en-US"/>
          </a:p>
        </p:txBody>
      </p:sp>
    </p:spTree>
    <p:extLst>
      <p:ext uri="{BB962C8B-B14F-4D97-AF65-F5344CB8AC3E}">
        <p14:creationId xmlns:p14="http://schemas.microsoft.com/office/powerpoint/2010/main" val="1551587004"/>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fld id="{24E7DE8E-6F67-4202-852E-143202FB9BA8}" type="datetimeFigureOut">
              <a:rPr lang="it-IT" smtClean="0"/>
              <a:t>03/04/2025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2882BF3-1E22-4233-BC2E-B4D765E7342A}" type="slidenum">
              <a:rPr lang="it-IT" smtClean="0"/>
              <a:t>‹#›</a:t>
            </a:fld>
            <a:endParaRPr lang="it-IT"/>
          </a:p>
        </p:txBody>
      </p:sp>
    </p:spTree>
    <p:extLst>
      <p:ext uri="{BB962C8B-B14F-4D97-AF65-F5344CB8AC3E}">
        <p14:creationId xmlns:p14="http://schemas.microsoft.com/office/powerpoint/2010/main" val="335786960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smtClean="0"/>
              <a:t>Click to edit Master title style</a:t>
            </a:r>
            <a:endParaRPr lang="it-IT"/>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4E7DE8E-6F67-4202-852E-143202FB9BA8}" type="datetimeFigureOut">
              <a:rPr lang="it-IT" smtClean="0"/>
              <a:t>03/04/2025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2882BF3-1E22-4233-BC2E-B4D765E7342A}" type="slidenum">
              <a:rPr lang="it-IT" smtClean="0"/>
              <a:t>‹#›</a:t>
            </a:fld>
            <a:endParaRPr lang="it-IT"/>
          </a:p>
        </p:txBody>
      </p:sp>
    </p:spTree>
    <p:extLst>
      <p:ext uri="{BB962C8B-B14F-4D97-AF65-F5344CB8AC3E}">
        <p14:creationId xmlns:p14="http://schemas.microsoft.com/office/powerpoint/2010/main" val="120105840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Date Placeholder 4"/>
          <p:cNvSpPr>
            <a:spLocks noGrp="1"/>
          </p:cNvSpPr>
          <p:nvPr>
            <p:ph type="dt" sz="half" idx="10"/>
          </p:nvPr>
        </p:nvSpPr>
        <p:spPr/>
        <p:txBody>
          <a:bodyPr/>
          <a:lstStyle/>
          <a:p>
            <a:fld id="{24E7DE8E-6F67-4202-852E-143202FB9BA8}" type="datetimeFigureOut">
              <a:rPr lang="it-IT" smtClean="0"/>
              <a:t>03/04/2025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02882BF3-1E22-4233-BC2E-B4D765E7342A}" type="slidenum">
              <a:rPr lang="it-IT" smtClean="0"/>
              <a:t>‹#›</a:t>
            </a:fld>
            <a:endParaRPr lang="it-IT"/>
          </a:p>
        </p:txBody>
      </p:sp>
    </p:spTree>
    <p:extLst>
      <p:ext uri="{BB962C8B-B14F-4D97-AF65-F5344CB8AC3E}">
        <p14:creationId xmlns:p14="http://schemas.microsoft.com/office/powerpoint/2010/main" val="42929454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it-IT"/>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7"/>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2" y="1878807"/>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Date Placeholder 6"/>
          <p:cNvSpPr>
            <a:spLocks noGrp="1"/>
          </p:cNvSpPr>
          <p:nvPr>
            <p:ph type="dt" sz="half" idx="10"/>
          </p:nvPr>
        </p:nvSpPr>
        <p:spPr/>
        <p:txBody>
          <a:bodyPr/>
          <a:lstStyle/>
          <a:p>
            <a:fld id="{24E7DE8E-6F67-4202-852E-143202FB9BA8}" type="datetimeFigureOut">
              <a:rPr lang="it-IT" smtClean="0"/>
              <a:t>03/04/2025</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02882BF3-1E22-4233-BC2E-B4D765E7342A}" type="slidenum">
              <a:rPr lang="it-IT" smtClean="0"/>
              <a:t>‹#›</a:t>
            </a:fld>
            <a:endParaRPr lang="it-IT"/>
          </a:p>
        </p:txBody>
      </p:sp>
    </p:spTree>
    <p:extLst>
      <p:ext uri="{BB962C8B-B14F-4D97-AF65-F5344CB8AC3E}">
        <p14:creationId xmlns:p14="http://schemas.microsoft.com/office/powerpoint/2010/main" val="17918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Date Placeholder 2"/>
          <p:cNvSpPr>
            <a:spLocks noGrp="1"/>
          </p:cNvSpPr>
          <p:nvPr>
            <p:ph type="dt" sz="half" idx="10"/>
          </p:nvPr>
        </p:nvSpPr>
        <p:spPr/>
        <p:txBody>
          <a:bodyPr/>
          <a:lstStyle/>
          <a:p>
            <a:fld id="{24E7DE8E-6F67-4202-852E-143202FB9BA8}" type="datetimeFigureOut">
              <a:rPr lang="it-IT" smtClean="0"/>
              <a:t>03/04/2025</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02882BF3-1E22-4233-BC2E-B4D765E7342A}" type="slidenum">
              <a:rPr lang="it-IT" smtClean="0"/>
              <a:t>‹#›</a:t>
            </a:fld>
            <a:endParaRPr lang="it-IT"/>
          </a:p>
        </p:txBody>
      </p:sp>
    </p:spTree>
    <p:extLst>
      <p:ext uri="{BB962C8B-B14F-4D97-AF65-F5344CB8AC3E}">
        <p14:creationId xmlns:p14="http://schemas.microsoft.com/office/powerpoint/2010/main" val="2136313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7DE8E-6F67-4202-852E-143202FB9BA8}" type="datetimeFigureOut">
              <a:rPr lang="it-IT" smtClean="0"/>
              <a:t>03/04/2025</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02882BF3-1E22-4233-BC2E-B4D765E7342A}" type="slidenum">
              <a:rPr lang="it-IT" smtClean="0"/>
              <a:t>‹#›</a:t>
            </a:fld>
            <a:endParaRPr lang="it-IT"/>
          </a:p>
        </p:txBody>
      </p:sp>
    </p:spTree>
    <p:extLst>
      <p:ext uri="{BB962C8B-B14F-4D97-AF65-F5344CB8AC3E}">
        <p14:creationId xmlns:p14="http://schemas.microsoft.com/office/powerpoint/2010/main" val="240740298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it-IT"/>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Edit Master text styles</a:t>
            </a:r>
          </a:p>
        </p:txBody>
      </p:sp>
      <p:sp>
        <p:nvSpPr>
          <p:cNvPr id="5" name="Date Placeholder 4"/>
          <p:cNvSpPr>
            <a:spLocks noGrp="1"/>
          </p:cNvSpPr>
          <p:nvPr>
            <p:ph type="dt" sz="half" idx="10"/>
          </p:nvPr>
        </p:nvSpPr>
        <p:spPr/>
        <p:txBody>
          <a:bodyPr/>
          <a:lstStyle/>
          <a:p>
            <a:fld id="{24E7DE8E-6F67-4202-852E-143202FB9BA8}" type="datetimeFigureOut">
              <a:rPr lang="it-IT" smtClean="0"/>
              <a:t>03/04/2025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02882BF3-1E22-4233-BC2E-B4D765E7342A}" type="slidenum">
              <a:rPr lang="it-IT" smtClean="0"/>
              <a:t>‹#›</a:t>
            </a:fld>
            <a:endParaRPr lang="it-IT"/>
          </a:p>
        </p:txBody>
      </p:sp>
    </p:spTree>
    <p:extLst>
      <p:ext uri="{BB962C8B-B14F-4D97-AF65-F5344CB8AC3E}">
        <p14:creationId xmlns:p14="http://schemas.microsoft.com/office/powerpoint/2010/main" val="313563516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it-IT"/>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it-IT"/>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Edit Master text styles</a:t>
            </a:r>
          </a:p>
        </p:txBody>
      </p:sp>
      <p:sp>
        <p:nvSpPr>
          <p:cNvPr id="5" name="Date Placeholder 4"/>
          <p:cNvSpPr>
            <a:spLocks noGrp="1"/>
          </p:cNvSpPr>
          <p:nvPr>
            <p:ph type="dt" sz="half" idx="10"/>
          </p:nvPr>
        </p:nvSpPr>
        <p:spPr/>
        <p:txBody>
          <a:bodyPr/>
          <a:lstStyle/>
          <a:p>
            <a:fld id="{24E7DE8E-6F67-4202-852E-143202FB9BA8}" type="datetimeFigureOut">
              <a:rPr lang="it-IT" smtClean="0"/>
              <a:t>03/04/2025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02882BF3-1E22-4233-BC2E-B4D765E7342A}" type="slidenum">
              <a:rPr lang="it-IT" smtClean="0"/>
              <a:t>‹#›</a:t>
            </a:fld>
            <a:endParaRPr lang="it-IT"/>
          </a:p>
        </p:txBody>
      </p:sp>
    </p:spTree>
    <p:extLst>
      <p:ext uri="{BB962C8B-B14F-4D97-AF65-F5344CB8AC3E}">
        <p14:creationId xmlns:p14="http://schemas.microsoft.com/office/powerpoint/2010/main" val="389288827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dirty="0" smtClean="0"/>
              <a:t>Click to edit Master title style</a:t>
            </a:r>
            <a:endParaRPr lang="it-IT" dirty="0"/>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2"/>
          </p:nvPr>
        </p:nvSpPr>
        <p:spPr>
          <a:xfrm>
            <a:off x="628650" y="4767264"/>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24E7DE8E-6F67-4202-852E-143202FB9BA8}" type="datetimeFigureOut">
              <a:rPr lang="it-IT" smtClean="0"/>
              <a:t>03/04/2025</a:t>
            </a:fld>
            <a:endParaRPr lang="it-IT"/>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02882BF3-1E22-4233-BC2E-B4D765E7342A}" type="slidenum">
              <a:rPr lang="it-IT" smtClean="0"/>
              <a:t>‹#›</a:t>
            </a:fld>
            <a:endParaRPr lang="it-IT"/>
          </a:p>
        </p:txBody>
      </p:sp>
      <p:sp>
        <p:nvSpPr>
          <p:cNvPr id="8" name="TextBox 7">
            <a:extLst>
              <a:ext uri="{FF2B5EF4-FFF2-40B4-BE49-F238E27FC236}">
                <a16:creationId xmlns:a16="http://schemas.microsoft.com/office/drawing/2014/main" xmlns="" id="{D04C10FD-D02A-7F90-C901-48B49B10C25C}"/>
              </a:ext>
            </a:extLst>
          </p:cNvPr>
          <p:cNvSpPr txBox="1"/>
          <p:nvPr userDrawn="1"/>
        </p:nvSpPr>
        <p:spPr>
          <a:xfrm>
            <a:off x="-1" y="2"/>
            <a:ext cx="3805414" cy="346249"/>
          </a:xfrm>
          <a:prstGeom prst="rect">
            <a:avLst/>
          </a:prstGeom>
          <a:noFill/>
        </p:spPr>
        <p:txBody>
          <a:bodyPr wrap="square" lIns="68580" tIns="34290" rIns="68580" bIns="34290" rtlCol="0">
            <a:spAutoFit/>
          </a:bodyPr>
          <a:lstStyle>
            <a:defPPr>
              <a:defRPr lang="x-none"/>
            </a:defPPr>
            <a:lvl1pPr>
              <a:defRPr sz="1400">
                <a:solidFill>
                  <a:schemeClr val="bg1">
                    <a:lumMod val="50000"/>
                  </a:schemeClr>
                </a:solidFill>
                <a:latin typeface="Pretendard SemiBold" panose="02000703000000020004" pitchFamily="50" charset="-127"/>
                <a:ea typeface="Pretendard SemiBold" panose="02000703000000020004" pitchFamily="50" charset="-127"/>
                <a:cs typeface="Pretendard SemiBold" panose="02000703000000020004" pitchFamily="50" charset="-127"/>
              </a:defRPr>
            </a:lvl1pPr>
          </a:lstStyle>
          <a:p>
            <a:r>
              <a:rPr lang="en-GB" altLang="ko-KR" sz="900" i="0" dirty="0">
                <a:solidFill>
                  <a:schemeClr val="tx1"/>
                </a:solidFill>
                <a:latin typeface="+mn-lt"/>
              </a:rPr>
              <a:t>Workshop </a:t>
            </a:r>
            <a:r>
              <a:rPr lang="it-IT" altLang="ko-KR" sz="900" i="0" dirty="0">
                <a:solidFill>
                  <a:schemeClr val="tx1"/>
                </a:solidFill>
                <a:latin typeface="+mn-lt"/>
              </a:rPr>
              <a:t>su “Sostenibilità PNRR@CNR”, </a:t>
            </a:r>
            <a:r>
              <a:rPr lang="it-IT" altLang="ko-KR" sz="900" i="0" dirty="0" smtClean="0">
                <a:solidFill>
                  <a:schemeClr val="tx1"/>
                </a:solidFill>
                <a:latin typeface="+mn-lt"/>
              </a:rPr>
              <a:t>Bologna, 03/04/2025 </a:t>
            </a:r>
          </a:p>
          <a:p>
            <a:r>
              <a:rPr lang="it-IT" altLang="ko-KR" sz="900" i="0" dirty="0" smtClean="0">
                <a:solidFill>
                  <a:schemeClr val="tx1"/>
                </a:solidFill>
                <a:latin typeface="+mn-lt"/>
              </a:rPr>
              <a:t>Aggregazione RIFF - Business Analysis</a:t>
            </a:r>
            <a:endParaRPr lang="it-IT" altLang="ko-KR" sz="900" i="0" dirty="0">
              <a:solidFill>
                <a:schemeClr val="tx1"/>
              </a:solidFill>
              <a:latin typeface="+mn-lt"/>
            </a:endParaRPr>
          </a:p>
        </p:txBody>
      </p:sp>
      <p:sp>
        <p:nvSpPr>
          <p:cNvPr id="9" name="TextBox 8">
            <a:extLst>
              <a:ext uri="{FF2B5EF4-FFF2-40B4-BE49-F238E27FC236}">
                <a16:creationId xmlns:a16="http://schemas.microsoft.com/office/drawing/2014/main" xmlns="" id="{D04C10FD-D02A-7F90-C901-48B49B10C25C}"/>
              </a:ext>
            </a:extLst>
          </p:cNvPr>
          <p:cNvSpPr txBox="1"/>
          <p:nvPr userDrawn="1"/>
        </p:nvSpPr>
        <p:spPr>
          <a:xfrm>
            <a:off x="5338586" y="4981917"/>
            <a:ext cx="3805414" cy="161583"/>
          </a:xfrm>
          <a:prstGeom prst="rect">
            <a:avLst/>
          </a:prstGeom>
          <a:noFill/>
        </p:spPr>
        <p:txBody>
          <a:bodyPr wrap="square" lIns="68580" tIns="34290" rIns="68580" bIns="34290" rtlCol="0">
            <a:spAutoFit/>
          </a:bodyPr>
          <a:lstStyle>
            <a:defPPr>
              <a:defRPr lang="x-none"/>
            </a:defPPr>
            <a:lvl1pPr>
              <a:defRPr sz="1400">
                <a:solidFill>
                  <a:schemeClr val="bg1">
                    <a:lumMod val="50000"/>
                  </a:schemeClr>
                </a:solidFill>
                <a:latin typeface="Pretendard SemiBold" panose="02000703000000020004" pitchFamily="50" charset="-127"/>
                <a:ea typeface="Pretendard SemiBold" panose="02000703000000020004" pitchFamily="50" charset="-127"/>
                <a:cs typeface="Pretendard SemiBold" panose="02000703000000020004" pitchFamily="50" charset="-127"/>
              </a:defRPr>
            </a:lvl1pPr>
          </a:lstStyle>
          <a:p>
            <a:pPr algn="r"/>
            <a:r>
              <a:rPr lang="it-IT" altLang="ko-KR" sz="600" i="0" dirty="0" smtClean="0">
                <a:solidFill>
                  <a:schemeClr val="tx1"/>
                </a:solidFill>
                <a:latin typeface="+mn-lt"/>
              </a:rPr>
              <a:t>Slide </a:t>
            </a:r>
            <a:fld id="{D78FD49C-2DF6-4738-8B91-935AD15469F9}" type="slidenum">
              <a:rPr lang="it-IT" altLang="ko-KR" sz="600" i="0" smtClean="0">
                <a:solidFill>
                  <a:schemeClr val="tx1"/>
                </a:solidFill>
                <a:latin typeface="+mn-lt"/>
              </a:rPr>
              <a:t>‹#›</a:t>
            </a:fld>
            <a:r>
              <a:rPr lang="it-IT" altLang="ko-KR" sz="600" i="0" dirty="0" smtClean="0">
                <a:solidFill>
                  <a:schemeClr val="tx1"/>
                </a:solidFill>
                <a:latin typeface="+mn-lt"/>
              </a:rPr>
              <a:t>/15</a:t>
            </a:r>
            <a:endParaRPr lang="it-IT" altLang="ko-KR" sz="600" i="0" dirty="0">
              <a:solidFill>
                <a:schemeClr val="tx1"/>
              </a:solidFill>
              <a:latin typeface="+mn-lt"/>
            </a:endParaRPr>
          </a:p>
        </p:txBody>
      </p:sp>
    </p:spTree>
    <p:extLst>
      <p:ext uri="{BB962C8B-B14F-4D97-AF65-F5344CB8AC3E}">
        <p14:creationId xmlns:p14="http://schemas.microsoft.com/office/powerpoint/2010/main" val="41985609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it-IT"/>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42.emf"/><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jpeg"/><Relationship Id="rId3" Type="http://schemas.openxmlformats.org/officeDocument/2006/relationships/image" Target="../media/image39.png"/><Relationship Id="rId21" Type="http://schemas.openxmlformats.org/officeDocument/2006/relationships/image" Target="../media/image55.emf"/><Relationship Id="rId7" Type="http://schemas.openxmlformats.org/officeDocument/2006/relationships/image" Target="../media/image41.emf"/><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png"/><Relationship Id="rId2" Type="http://schemas.openxmlformats.org/officeDocument/2006/relationships/image" Target="../media/image38.emf"/><Relationship Id="rId16" Type="http://schemas.openxmlformats.org/officeDocument/2006/relationships/image" Target="../media/image50.png"/><Relationship Id="rId20" Type="http://schemas.openxmlformats.org/officeDocument/2006/relationships/image" Target="../media/image54.jpeg"/><Relationship Id="rId29" Type="http://schemas.openxmlformats.org/officeDocument/2006/relationships/image" Target="../media/image63.png"/><Relationship Id="rId1" Type="http://schemas.openxmlformats.org/officeDocument/2006/relationships/slideLayout" Target="../slideLayouts/slideLayout13.xml"/><Relationship Id="rId6" Type="http://schemas.microsoft.com/office/2007/relationships/hdphoto" Target="../media/hdphoto3.wdp"/><Relationship Id="rId11" Type="http://schemas.openxmlformats.org/officeDocument/2006/relationships/image" Target="../media/image45.png"/><Relationship Id="rId24" Type="http://schemas.openxmlformats.org/officeDocument/2006/relationships/image" Target="../media/image58.jpeg"/><Relationship Id="rId5" Type="http://schemas.openxmlformats.org/officeDocument/2006/relationships/image" Target="../media/image7.png"/><Relationship Id="rId15" Type="http://schemas.openxmlformats.org/officeDocument/2006/relationships/image" Target="../media/image49.png"/><Relationship Id="rId23" Type="http://schemas.openxmlformats.org/officeDocument/2006/relationships/image" Target="../media/image57.png"/><Relationship Id="rId28" Type="http://schemas.openxmlformats.org/officeDocument/2006/relationships/image" Target="../media/image62.png"/><Relationship Id="rId10" Type="http://schemas.openxmlformats.org/officeDocument/2006/relationships/image" Target="../media/image44.jpeg"/><Relationship Id="rId19" Type="http://schemas.openxmlformats.org/officeDocument/2006/relationships/image" Target="../media/image53.png"/><Relationship Id="rId31" Type="http://schemas.openxmlformats.org/officeDocument/2006/relationships/image" Target="../media/image65.png"/><Relationship Id="rId4" Type="http://schemas.openxmlformats.org/officeDocument/2006/relationships/image" Target="../media/image40.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 Id="rId30" Type="http://schemas.openxmlformats.org/officeDocument/2006/relationships/image" Target="../media/image64.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15.jpeg"/><Relationship Id="rId3" Type="http://schemas.microsoft.com/office/2007/relationships/hdphoto" Target="../media/hdphoto3.wdp"/><Relationship Id="rId7" Type="http://schemas.openxmlformats.org/officeDocument/2006/relationships/image" Target="../media/image14.gif"/><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3.gif"/><Relationship Id="rId11"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18.jpeg"/><Relationship Id="rId4" Type="http://schemas.openxmlformats.org/officeDocument/2006/relationships/image" Target="../media/image66.png"/><Relationship Id="rId9"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4.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6.gif"/><Relationship Id="rId3" Type="http://schemas.openxmlformats.org/officeDocument/2006/relationships/image" Target="../media/image10.png"/><Relationship Id="rId7" Type="http://schemas.openxmlformats.org/officeDocument/2006/relationships/image" Target="../media/image12.jpeg"/><Relationship Id="rId12" Type="http://schemas.openxmlformats.org/officeDocument/2006/relationships/image" Target="../media/image15.jpe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11.jpeg"/><Relationship Id="rId11" Type="http://schemas.openxmlformats.org/officeDocument/2006/relationships/image" Target="../media/image14.gif"/><Relationship Id="rId5" Type="http://schemas.openxmlformats.org/officeDocument/2006/relationships/hyperlink" Target="http://www.igi.cnr.it/" TargetMode="External"/><Relationship Id="rId15" Type="http://schemas.openxmlformats.org/officeDocument/2006/relationships/image" Target="../media/image18.jpeg"/><Relationship Id="rId10" Type="http://schemas.openxmlformats.org/officeDocument/2006/relationships/image" Target="../media/image13.gif"/><Relationship Id="rId4" Type="http://schemas.microsoft.com/office/2007/relationships/hdphoto" Target="../media/hdphoto4.wdp"/><Relationship Id="rId9" Type="http://schemas.microsoft.com/office/2007/relationships/hdphoto" Target="../media/hdphoto3.wdp"/><Relationship Id="rId14" Type="http://schemas.openxmlformats.org/officeDocument/2006/relationships/image" Target="../media/image17.jpe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jpe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png"/><Relationship Id="rId7" Type="http://schemas.microsoft.com/office/2007/relationships/hdphoto" Target="../media/hdphoto5.wdp"/><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25.png"/><Relationship Id="rId11" Type="http://schemas.microsoft.com/office/2007/relationships/hdphoto" Target="../media/hdphoto6.wdp"/><Relationship Id="rId5" Type="http://schemas.openxmlformats.org/officeDocument/2006/relationships/image" Target="../media/image24.png"/><Relationship Id="rId10" Type="http://schemas.openxmlformats.org/officeDocument/2006/relationships/image" Target="../media/image28.png"/><Relationship Id="rId4" Type="http://schemas.microsoft.com/office/2007/relationships/hdphoto" Target="../media/hdphoto3.wdp"/><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7.png"/><Relationship Id="rId7" Type="http://schemas.openxmlformats.org/officeDocument/2006/relationships/hyperlink" Target="http://ilil.ino.cnr.it/" TargetMode="External"/><Relationship Id="rId2" Type="http://schemas.openxmlformats.org/officeDocument/2006/relationships/slideLayout" Target="../slideLayouts/slideLayout12.xml"/><Relationship Id="rId1" Type="http://schemas.openxmlformats.org/officeDocument/2006/relationships/tags" Target="../tags/tag4.xml"/><Relationship Id="rId6" Type="http://schemas.microsoft.com/office/2007/relationships/hdphoto" Target="../media/hdphoto7.wdp"/><Relationship Id="rId5" Type="http://schemas.openxmlformats.org/officeDocument/2006/relationships/image" Target="../media/image29.png"/><Relationship Id="rId4" Type="http://schemas.microsoft.com/office/2007/relationships/hdphoto" Target="../media/hdphoto3.wdp"/><Relationship Id="rId9" Type="http://schemas.openxmlformats.org/officeDocument/2006/relationships/image" Target="../media/image31.tiff"/></Relationships>
</file>

<file path=ppt/slides/_rels/slide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7.png"/><Relationship Id="rId7" Type="http://schemas.openxmlformats.org/officeDocument/2006/relationships/image" Target="../media/image34.jpeg"/><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jpeg"/><Relationship Id="rId4" Type="http://schemas.microsoft.com/office/2007/relationships/hdphoto" Target="../media/hdphoto3.wdp"/><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133498" y="1378920"/>
            <a:ext cx="3145102" cy="3145102"/>
            <a:chOff x="6133498" y="1378920"/>
            <a:chExt cx="3145102" cy="3145102"/>
          </a:xfrm>
        </p:grpSpPr>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6133498" y="1378920"/>
              <a:ext cx="3145102" cy="3145102"/>
            </a:xfrm>
            <a:prstGeom prst="rect">
              <a:avLst/>
            </a:prstGeom>
          </p:spPr>
        </p:pic>
        <p:sp>
          <p:nvSpPr>
            <p:cNvPr id="21" name="Oval 20"/>
            <p:cNvSpPr/>
            <p:nvPr/>
          </p:nvSpPr>
          <p:spPr>
            <a:xfrm>
              <a:off x="7513710" y="2028961"/>
              <a:ext cx="102942" cy="10294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Oval 36"/>
            <p:cNvSpPr/>
            <p:nvPr/>
          </p:nvSpPr>
          <p:spPr>
            <a:xfrm>
              <a:off x="7136683" y="2117872"/>
              <a:ext cx="102942" cy="10294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Oval 37"/>
            <p:cNvSpPr/>
            <p:nvPr/>
          </p:nvSpPr>
          <p:spPr>
            <a:xfrm>
              <a:off x="8331510" y="3137674"/>
              <a:ext cx="102942" cy="10294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Oval 38"/>
            <p:cNvSpPr/>
            <p:nvPr/>
          </p:nvSpPr>
          <p:spPr>
            <a:xfrm>
              <a:off x="6967582" y="2347023"/>
              <a:ext cx="102942" cy="10294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5" name="Oval 74"/>
            <p:cNvSpPr/>
            <p:nvPr/>
          </p:nvSpPr>
          <p:spPr>
            <a:xfrm>
              <a:off x="8062265" y="3165219"/>
              <a:ext cx="102942" cy="10294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6" name="Oval 75"/>
            <p:cNvSpPr/>
            <p:nvPr/>
          </p:nvSpPr>
          <p:spPr>
            <a:xfrm>
              <a:off x="7959323" y="3113747"/>
              <a:ext cx="102942" cy="10294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Oval 41"/>
            <p:cNvSpPr/>
            <p:nvPr/>
          </p:nvSpPr>
          <p:spPr>
            <a:xfrm>
              <a:off x="7382496" y="2666206"/>
              <a:ext cx="102942" cy="10294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Oval 40"/>
            <p:cNvSpPr/>
            <p:nvPr/>
          </p:nvSpPr>
          <p:spPr>
            <a:xfrm>
              <a:off x="8113736" y="3843640"/>
              <a:ext cx="102943" cy="1029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Oval 46"/>
            <p:cNvSpPr/>
            <p:nvPr/>
          </p:nvSpPr>
          <p:spPr>
            <a:xfrm>
              <a:off x="7759846" y="3831785"/>
              <a:ext cx="102943" cy="1029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 name="Oval 47"/>
            <p:cNvSpPr/>
            <p:nvPr/>
          </p:nvSpPr>
          <p:spPr>
            <a:xfrm>
              <a:off x="6864640" y="2131904"/>
              <a:ext cx="102943" cy="1029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 name="Rectangle 2"/>
          <p:cNvSpPr/>
          <p:nvPr/>
        </p:nvSpPr>
        <p:spPr>
          <a:xfrm>
            <a:off x="-9424" y="0"/>
            <a:ext cx="9153424" cy="40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it-IT"/>
          </a:p>
        </p:txBody>
      </p:sp>
      <p:pic>
        <p:nvPicPr>
          <p:cNvPr id="43" name="Picture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8" y="0"/>
            <a:ext cx="5278928" cy="5200305"/>
          </a:xfrm>
          <a:prstGeom prst="rect">
            <a:avLst/>
          </a:prstGeom>
          <a:ln>
            <a:noFill/>
          </a:ln>
          <a:effectLst>
            <a:outerShdw blurRad="190500" algn="tl" rotWithShape="0">
              <a:srgbClr val="000000">
                <a:alpha val="70000"/>
              </a:srgbClr>
            </a:outerShdw>
          </a:effectLst>
        </p:spPr>
      </p:pic>
      <p:sp>
        <p:nvSpPr>
          <p:cNvPr id="36" name="직사각형 35">
            <a:extLst>
              <a:ext uri="{FF2B5EF4-FFF2-40B4-BE49-F238E27FC236}">
                <a16:creationId xmlns:a16="http://schemas.microsoft.com/office/drawing/2014/main" xmlns="" id="{516BB451-6F74-81F9-F958-49FA96FC44A7}"/>
              </a:ext>
            </a:extLst>
          </p:cNvPr>
          <p:cNvSpPr/>
          <p:nvPr/>
        </p:nvSpPr>
        <p:spPr>
          <a:xfrm>
            <a:off x="3811668" y="-164923"/>
            <a:ext cx="1646397" cy="536522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ko-KR" altLang="en-US">
              <a:latin typeface="Pretendard" panose="02000503000000020004" pitchFamily="2" charset="-127"/>
              <a:ea typeface="Pretendard" panose="02000503000000020004" pitchFamily="2" charset="-127"/>
              <a:cs typeface="Pretendard" panose="02000503000000020004" pitchFamily="2" charset="-127"/>
            </a:endParaRPr>
          </a:p>
        </p:txBody>
      </p:sp>
      <p:sp>
        <p:nvSpPr>
          <p:cNvPr id="28" name="타원 22">
            <a:extLst>
              <a:ext uri="{FF2B5EF4-FFF2-40B4-BE49-F238E27FC236}">
                <a16:creationId xmlns:a16="http://schemas.microsoft.com/office/drawing/2014/main" xmlns="" id="{FA6C5E35-1A76-4BD6-5EC1-12346C092B1F}"/>
              </a:ext>
            </a:extLst>
          </p:cNvPr>
          <p:cNvSpPr/>
          <p:nvPr/>
        </p:nvSpPr>
        <p:spPr>
          <a:xfrm>
            <a:off x="3973219" y="3174276"/>
            <a:ext cx="1350060" cy="135005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ko-KR" altLang="en-US">
              <a:latin typeface="Pretendard" panose="02000503000000020004" pitchFamily="2" charset="-127"/>
              <a:ea typeface="Pretendard" panose="02000503000000020004" pitchFamily="2" charset="-127"/>
              <a:cs typeface="Pretendard" panose="02000503000000020004" pitchFamily="2" charset="-127"/>
            </a:endParaRPr>
          </a:p>
        </p:txBody>
      </p:sp>
      <p:sp>
        <p:nvSpPr>
          <p:cNvPr id="22" name="타원 21">
            <a:extLst>
              <a:ext uri="{FF2B5EF4-FFF2-40B4-BE49-F238E27FC236}">
                <a16:creationId xmlns:a16="http://schemas.microsoft.com/office/drawing/2014/main" xmlns="" id="{DCBDA326-CE9A-A133-F244-2EBE8ED8BA70}"/>
              </a:ext>
            </a:extLst>
          </p:cNvPr>
          <p:cNvSpPr/>
          <p:nvPr/>
        </p:nvSpPr>
        <p:spPr>
          <a:xfrm>
            <a:off x="3973219" y="1231402"/>
            <a:ext cx="1350060" cy="1350057"/>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342900"/>
            <a:endParaRPr kumimoji="1" lang="ko-KR" altLang="en-US">
              <a:solidFill>
                <a:srgbClr val="FFFFFF"/>
              </a:solidFill>
              <a:latin typeface="Calibri"/>
              <a:ea typeface="맑은 고딕"/>
            </a:endParaRPr>
          </a:p>
        </p:txBody>
      </p:sp>
      <p:sp>
        <p:nvSpPr>
          <p:cNvPr id="23" name="타원 22">
            <a:extLst>
              <a:ext uri="{FF2B5EF4-FFF2-40B4-BE49-F238E27FC236}">
                <a16:creationId xmlns:a16="http://schemas.microsoft.com/office/drawing/2014/main" xmlns="" id="{FA6C5E35-1A76-4BD6-5EC1-12346C092B1F}"/>
              </a:ext>
            </a:extLst>
          </p:cNvPr>
          <p:cNvSpPr/>
          <p:nvPr/>
        </p:nvSpPr>
        <p:spPr>
          <a:xfrm>
            <a:off x="3973219" y="2288346"/>
            <a:ext cx="1350060" cy="135005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ko-KR" altLang="en-US">
              <a:latin typeface="Pretendard" panose="02000503000000020004" pitchFamily="2" charset="-127"/>
              <a:ea typeface="Pretendard" panose="02000503000000020004" pitchFamily="2" charset="-127"/>
              <a:cs typeface="Pretendard" panose="02000503000000020004" pitchFamily="2" charset="-127"/>
            </a:endParaRPr>
          </a:p>
        </p:txBody>
      </p:sp>
      <p:sp>
        <p:nvSpPr>
          <p:cNvPr id="34" name="직사각형 33">
            <a:extLst>
              <a:ext uri="{FF2B5EF4-FFF2-40B4-BE49-F238E27FC236}">
                <a16:creationId xmlns:a16="http://schemas.microsoft.com/office/drawing/2014/main" xmlns="" id="{B186086F-3A85-DE84-1C83-A9B2DF078218}"/>
              </a:ext>
            </a:extLst>
          </p:cNvPr>
          <p:cNvSpPr/>
          <p:nvPr/>
        </p:nvSpPr>
        <p:spPr>
          <a:xfrm>
            <a:off x="3981816" y="1653217"/>
            <a:ext cx="1332871" cy="484748"/>
          </a:xfrm>
          <a:prstGeom prst="rect">
            <a:avLst/>
          </a:prstGeom>
        </p:spPr>
        <p:txBody>
          <a:bodyPr wrap="square" lIns="68580" tIns="34290" rIns="68580" bIns="34290">
            <a:spAutoFit/>
          </a:bodyPr>
          <a:lstStyle/>
          <a:p>
            <a:pPr algn="ctr"/>
            <a:r>
              <a:rPr kumimoji="1" lang="en-US" altLang="x-none" sz="1200" b="1" dirty="0">
                <a:solidFill>
                  <a:schemeClr val="bg1"/>
                </a:solidFill>
                <a:ea typeface="Pretendard SemiBold" panose="02000703000000020004" pitchFamily="50" charset="-127"/>
                <a:cs typeface="Pretendard SemiBold" panose="02000703000000020004" pitchFamily="50" charset="-127"/>
              </a:rPr>
              <a:t>FUSIONE </a:t>
            </a:r>
            <a:br>
              <a:rPr kumimoji="1" lang="en-US" altLang="x-none" sz="1200" b="1" dirty="0">
                <a:solidFill>
                  <a:schemeClr val="bg1"/>
                </a:solidFill>
                <a:ea typeface="Pretendard SemiBold" panose="02000703000000020004" pitchFamily="50" charset="-127"/>
                <a:cs typeface="Pretendard SemiBold" panose="02000703000000020004" pitchFamily="50" charset="-127"/>
              </a:rPr>
            </a:br>
            <a:r>
              <a:rPr kumimoji="1" lang="en-US" altLang="x-none" sz="1500" b="1" dirty="0">
                <a:solidFill>
                  <a:schemeClr val="bg1"/>
                </a:solidFill>
                <a:ea typeface="Pretendard SemiBold" panose="02000703000000020004" pitchFamily="50" charset="-127"/>
                <a:cs typeface="Pretendard SemiBold" panose="02000703000000020004" pitchFamily="50" charset="-127"/>
              </a:rPr>
              <a:t>INERZIALE</a:t>
            </a:r>
          </a:p>
        </p:txBody>
      </p:sp>
      <p:sp>
        <p:nvSpPr>
          <p:cNvPr id="35" name="직사각형 34">
            <a:extLst>
              <a:ext uri="{FF2B5EF4-FFF2-40B4-BE49-F238E27FC236}">
                <a16:creationId xmlns:a16="http://schemas.microsoft.com/office/drawing/2014/main" xmlns="" id="{68E0A7DE-F829-BD48-3B80-47F2A6CEA009}"/>
              </a:ext>
            </a:extLst>
          </p:cNvPr>
          <p:cNvSpPr/>
          <p:nvPr/>
        </p:nvSpPr>
        <p:spPr>
          <a:xfrm>
            <a:off x="4084186" y="2696008"/>
            <a:ext cx="1128129" cy="484748"/>
          </a:xfrm>
          <a:prstGeom prst="rect">
            <a:avLst/>
          </a:prstGeom>
        </p:spPr>
        <p:txBody>
          <a:bodyPr wrap="square" lIns="68580" tIns="34290" rIns="68580" bIns="34290">
            <a:spAutoFit/>
          </a:bodyPr>
          <a:lstStyle/>
          <a:p>
            <a:pPr algn="ctr"/>
            <a:r>
              <a:rPr kumimoji="1" lang="en-US" altLang="x-none" sz="1200" b="1" dirty="0">
                <a:solidFill>
                  <a:schemeClr val="bg1"/>
                </a:solidFill>
                <a:ea typeface="Pretendard SemiBold" panose="02000703000000020004" pitchFamily="50" charset="-127"/>
                <a:cs typeface="Pretendard SemiBold" panose="02000703000000020004" pitchFamily="50" charset="-127"/>
              </a:rPr>
              <a:t>FUSIONE </a:t>
            </a:r>
            <a:r>
              <a:rPr kumimoji="1" lang="en-US" altLang="x-none" sz="1500" b="1" dirty="0">
                <a:solidFill>
                  <a:schemeClr val="bg1"/>
                </a:solidFill>
                <a:ea typeface="Pretendard SemiBold" panose="02000703000000020004" pitchFamily="50" charset="-127"/>
                <a:cs typeface="Pretendard SemiBold" panose="02000703000000020004" pitchFamily="50" charset="-127"/>
              </a:rPr>
              <a:t>MAGNETICA</a:t>
            </a: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5356" y="91476"/>
            <a:ext cx="1147948" cy="731677"/>
          </a:xfrm>
          <a:prstGeom prst="rect">
            <a:avLst/>
          </a:prstGeom>
        </p:spPr>
      </p:pic>
      <p:sp>
        <p:nvSpPr>
          <p:cNvPr id="40" name="TextBox 39"/>
          <p:cNvSpPr txBox="1"/>
          <p:nvPr/>
        </p:nvSpPr>
        <p:spPr>
          <a:xfrm>
            <a:off x="6644782" y="4308067"/>
            <a:ext cx="2436019" cy="207749"/>
          </a:xfrm>
          <a:prstGeom prst="rect">
            <a:avLst/>
          </a:prstGeom>
          <a:noFill/>
        </p:spPr>
        <p:txBody>
          <a:bodyPr wrap="square" lIns="68580" tIns="34290" rIns="68580" bIns="34290" rtlCol="0">
            <a:spAutoFit/>
          </a:bodyPr>
          <a:lstStyle/>
          <a:p>
            <a:pPr algn="ctr"/>
            <a:r>
              <a:rPr lang="en-GB" sz="900" spc="225" dirty="0" err="1"/>
              <a:t>Distribuzione</a:t>
            </a:r>
            <a:r>
              <a:rPr lang="en-GB" sz="900" spc="225" dirty="0"/>
              <a:t> </a:t>
            </a:r>
            <a:r>
              <a:rPr lang="en-GB" sz="900" spc="225" dirty="0" err="1"/>
              <a:t>delle</a:t>
            </a:r>
            <a:r>
              <a:rPr lang="en-GB" sz="900" spc="225" dirty="0"/>
              <a:t> </a:t>
            </a:r>
            <a:r>
              <a:rPr lang="en-GB" sz="900" spc="225" dirty="0" err="1"/>
              <a:t>sedi</a:t>
            </a:r>
            <a:r>
              <a:rPr lang="en-GB" sz="900" spc="225" dirty="0"/>
              <a:t> </a:t>
            </a:r>
            <a:r>
              <a:rPr lang="en-GB" sz="900" spc="225" dirty="0" err="1"/>
              <a:t>R</a:t>
            </a:r>
            <a:r>
              <a:rPr lang="en-GB" sz="900" spc="225" dirty="0" err="1">
                <a:solidFill>
                  <a:srgbClr val="FF0000"/>
                </a:solidFill>
              </a:rPr>
              <a:t>i</a:t>
            </a:r>
            <a:r>
              <a:rPr lang="en-GB" sz="900" spc="225" dirty="0" err="1"/>
              <a:t>FF</a:t>
            </a:r>
            <a:endParaRPr lang="it-IT" sz="900" spc="225" dirty="0"/>
          </a:p>
        </p:txBody>
      </p:sp>
      <p:sp>
        <p:nvSpPr>
          <p:cNvPr id="2" name="TextBox 1"/>
          <p:cNvSpPr txBox="1"/>
          <p:nvPr/>
        </p:nvSpPr>
        <p:spPr>
          <a:xfrm>
            <a:off x="5467261" y="2726124"/>
            <a:ext cx="1421007" cy="284693"/>
          </a:xfrm>
          <a:prstGeom prst="rect">
            <a:avLst/>
          </a:prstGeom>
          <a:noFill/>
        </p:spPr>
        <p:txBody>
          <a:bodyPr wrap="square" lIns="68580" tIns="34290" rIns="68580" bIns="34290" rtlCol="0">
            <a:spAutoFit/>
          </a:bodyPr>
          <a:lstStyle/>
          <a:p>
            <a:r>
              <a:rPr lang="en-GB" b="1" dirty="0">
                <a:solidFill>
                  <a:srgbClr val="00B0F0"/>
                </a:solidFill>
              </a:rPr>
              <a:t>IR  NEFERTARI</a:t>
            </a:r>
            <a:endParaRPr lang="it-IT" b="1" dirty="0">
              <a:solidFill>
                <a:srgbClr val="00B0F0"/>
              </a:solidFill>
            </a:endParaRPr>
          </a:p>
        </p:txBody>
      </p:sp>
      <p:sp>
        <p:nvSpPr>
          <p:cNvPr id="44" name="TextBox 43"/>
          <p:cNvSpPr txBox="1"/>
          <p:nvPr/>
        </p:nvSpPr>
        <p:spPr>
          <a:xfrm>
            <a:off x="5477227" y="2979331"/>
            <a:ext cx="674902" cy="284693"/>
          </a:xfrm>
          <a:prstGeom prst="rect">
            <a:avLst/>
          </a:prstGeom>
          <a:noFill/>
        </p:spPr>
        <p:txBody>
          <a:bodyPr wrap="square" lIns="68580" tIns="34290" rIns="68580" bIns="34290" rtlCol="0">
            <a:spAutoFit/>
          </a:bodyPr>
          <a:lstStyle/>
          <a:p>
            <a:r>
              <a:rPr lang="en-GB" b="1" dirty="0">
                <a:solidFill>
                  <a:srgbClr val="00B0F0"/>
                </a:solidFill>
              </a:rPr>
              <a:t>IR- </a:t>
            </a:r>
            <a:r>
              <a:rPr lang="en-GB" b="1" dirty="0" smtClean="0">
                <a:solidFill>
                  <a:srgbClr val="00B0F0"/>
                </a:solidFill>
              </a:rPr>
              <a:t>IRIS</a:t>
            </a:r>
            <a:endParaRPr lang="it-IT" b="1" dirty="0">
              <a:solidFill>
                <a:srgbClr val="00B0F0"/>
              </a:solidFill>
            </a:endParaRPr>
          </a:p>
        </p:txBody>
      </p:sp>
      <p:sp>
        <p:nvSpPr>
          <p:cNvPr id="30" name="Rectangle 29"/>
          <p:cNvSpPr/>
          <p:nvPr/>
        </p:nvSpPr>
        <p:spPr>
          <a:xfrm>
            <a:off x="5467259" y="1672380"/>
            <a:ext cx="1165910" cy="284693"/>
          </a:xfrm>
          <a:prstGeom prst="rect">
            <a:avLst/>
          </a:prstGeom>
        </p:spPr>
        <p:txBody>
          <a:bodyPr wrap="square" lIns="68580" tIns="34290" rIns="68580" bIns="34290">
            <a:spAutoFit/>
          </a:bodyPr>
          <a:lstStyle/>
          <a:p>
            <a:r>
              <a:rPr lang="it-IT" b="1" dirty="0">
                <a:solidFill>
                  <a:schemeClr val="accent4">
                    <a:lumMod val="75000"/>
                  </a:schemeClr>
                </a:solidFill>
              </a:rPr>
              <a:t>IR I-PHOQS</a:t>
            </a:r>
          </a:p>
        </p:txBody>
      </p:sp>
      <p:sp>
        <p:nvSpPr>
          <p:cNvPr id="56" name="Rectangle 55"/>
          <p:cNvSpPr/>
          <p:nvPr/>
        </p:nvSpPr>
        <p:spPr>
          <a:xfrm>
            <a:off x="5474044" y="1931079"/>
            <a:ext cx="964428" cy="284693"/>
          </a:xfrm>
          <a:prstGeom prst="rect">
            <a:avLst/>
          </a:prstGeom>
        </p:spPr>
        <p:txBody>
          <a:bodyPr wrap="square" lIns="68580" tIns="34290" rIns="68580" bIns="34290">
            <a:spAutoFit/>
          </a:bodyPr>
          <a:lstStyle/>
          <a:p>
            <a:r>
              <a:rPr lang="it-IT" b="1" dirty="0">
                <a:solidFill>
                  <a:schemeClr val="accent4">
                    <a:lumMod val="75000"/>
                  </a:schemeClr>
                </a:solidFill>
              </a:rPr>
              <a:t>IR </a:t>
            </a:r>
            <a:r>
              <a:rPr lang="it-IT" b="1" dirty="0" err="1">
                <a:solidFill>
                  <a:schemeClr val="accent4">
                    <a:lumMod val="75000"/>
                  </a:schemeClr>
                </a:solidFill>
              </a:rPr>
              <a:t>EuAPS</a:t>
            </a:r>
            <a:endParaRPr lang="it-IT" b="1" dirty="0">
              <a:solidFill>
                <a:schemeClr val="accent4">
                  <a:lumMod val="75000"/>
                </a:schemeClr>
              </a:solidFill>
            </a:endParaRPr>
          </a:p>
        </p:txBody>
      </p:sp>
      <p:sp>
        <p:nvSpPr>
          <p:cNvPr id="45" name="TextBox 44"/>
          <p:cNvSpPr txBox="1"/>
          <p:nvPr/>
        </p:nvSpPr>
        <p:spPr>
          <a:xfrm>
            <a:off x="5483468" y="147058"/>
            <a:ext cx="3660532" cy="1146468"/>
          </a:xfrm>
          <a:prstGeom prst="rect">
            <a:avLst/>
          </a:prstGeom>
          <a:noFill/>
        </p:spPr>
        <p:txBody>
          <a:bodyPr wrap="square" lIns="68580" tIns="34290" rIns="68580" bIns="34290" rtlCol="0">
            <a:spAutoFit/>
          </a:bodyPr>
          <a:lstStyle/>
          <a:p>
            <a:pPr algn="ctr"/>
            <a:r>
              <a:rPr lang="en-GB" sz="2400" spc="225" dirty="0" err="1"/>
              <a:t>R</a:t>
            </a:r>
            <a:r>
              <a:rPr lang="en-GB" sz="2400" spc="225" dirty="0" err="1">
                <a:solidFill>
                  <a:srgbClr val="FF0000"/>
                </a:solidFill>
              </a:rPr>
              <a:t>i</a:t>
            </a:r>
            <a:r>
              <a:rPr lang="en-GB" sz="2400" spc="225" dirty="0" err="1"/>
              <a:t>FF</a:t>
            </a:r>
            <a:r>
              <a:rPr lang="en-GB" sz="1800" spc="225" dirty="0"/>
              <a:t> </a:t>
            </a:r>
            <a:endParaRPr lang="en-GB" sz="1800" spc="225" dirty="0" smtClean="0"/>
          </a:p>
          <a:p>
            <a:pPr algn="ctr"/>
            <a:r>
              <a:rPr lang="en-GB" sz="1800" spc="225" dirty="0" err="1" smtClean="0"/>
              <a:t>coinvolge</a:t>
            </a:r>
            <a:r>
              <a:rPr lang="en-GB" sz="1800" spc="225" smtClean="0"/>
              <a:t> </a:t>
            </a:r>
            <a:r>
              <a:rPr lang="en-GB" sz="2000" spc="225" smtClean="0"/>
              <a:t>5</a:t>
            </a:r>
            <a:r>
              <a:rPr lang="en-GB" sz="1800" spc="225" dirty="0"/>
              <a:t> </a:t>
            </a:r>
            <a:r>
              <a:rPr lang="en-GB" sz="1800" spc="225" smtClean="0"/>
              <a:t>progettualit</a:t>
            </a:r>
            <a:r>
              <a:rPr lang="en-GB" sz="1800" spc="450" smtClean="0"/>
              <a:t>à</a:t>
            </a:r>
            <a:r>
              <a:rPr lang="en-GB" sz="1800" spc="450" dirty="0" smtClean="0"/>
              <a:t> </a:t>
            </a:r>
            <a:r>
              <a:rPr lang="en-GB" sz="1800" spc="450" dirty="0" smtClean="0"/>
              <a:t/>
            </a:r>
            <a:br>
              <a:rPr lang="en-GB" sz="1800" spc="450" dirty="0" smtClean="0"/>
            </a:br>
            <a:r>
              <a:rPr lang="en-GB" sz="2600" spc="450" dirty="0" smtClean="0"/>
              <a:t>CNR </a:t>
            </a:r>
            <a:r>
              <a:rPr lang="en-GB" sz="2600" spc="450" dirty="0"/>
              <a:t>PNRR</a:t>
            </a:r>
            <a:endParaRPr lang="it-IT" sz="2600" spc="450" dirty="0"/>
          </a:p>
        </p:txBody>
      </p:sp>
      <p:sp>
        <p:nvSpPr>
          <p:cNvPr id="4" name="TextBox 3"/>
          <p:cNvSpPr txBox="1"/>
          <p:nvPr/>
        </p:nvSpPr>
        <p:spPr>
          <a:xfrm>
            <a:off x="151593" y="1177942"/>
            <a:ext cx="2502092" cy="253916"/>
          </a:xfrm>
          <a:prstGeom prst="rect">
            <a:avLst/>
          </a:prstGeom>
          <a:noFill/>
        </p:spPr>
        <p:txBody>
          <a:bodyPr wrap="square" lIns="68580" tIns="34290" rIns="68580" bIns="34290" rtlCol="0">
            <a:spAutoFit/>
          </a:bodyPr>
          <a:lstStyle/>
          <a:p>
            <a:endParaRPr lang="it-IT" sz="1200" dirty="0">
              <a:solidFill>
                <a:schemeClr val="bg1"/>
              </a:solidFill>
            </a:endParaRPr>
          </a:p>
        </p:txBody>
      </p:sp>
      <p:sp>
        <p:nvSpPr>
          <p:cNvPr id="31" name="직사각형 34">
            <a:extLst>
              <a:ext uri="{FF2B5EF4-FFF2-40B4-BE49-F238E27FC236}">
                <a16:creationId xmlns:a16="http://schemas.microsoft.com/office/drawing/2014/main" xmlns="" id="{68E0A7DE-F829-BD48-3B80-47F2A6CEA009}"/>
              </a:ext>
            </a:extLst>
          </p:cNvPr>
          <p:cNvSpPr/>
          <p:nvPr/>
        </p:nvSpPr>
        <p:spPr>
          <a:xfrm>
            <a:off x="4084186" y="3637644"/>
            <a:ext cx="1128129" cy="623248"/>
          </a:xfrm>
          <a:prstGeom prst="rect">
            <a:avLst/>
          </a:prstGeom>
        </p:spPr>
        <p:txBody>
          <a:bodyPr wrap="square" lIns="68580" tIns="34290" rIns="68580" bIns="34290">
            <a:spAutoFit/>
          </a:bodyPr>
          <a:lstStyle/>
          <a:p>
            <a:pPr algn="ctr"/>
            <a:r>
              <a:rPr kumimoji="1" lang="en-US" altLang="x-none" sz="1200" b="1" dirty="0" err="1">
                <a:solidFill>
                  <a:schemeClr val="bg1"/>
                </a:solidFill>
                <a:ea typeface="Pretendard SemiBold" panose="02000703000000020004" pitchFamily="50" charset="-127"/>
                <a:cs typeface="Pretendard SemiBold" panose="02000703000000020004" pitchFamily="50" charset="-127"/>
              </a:rPr>
              <a:t>Studi</a:t>
            </a:r>
            <a:r>
              <a:rPr kumimoji="1" lang="en-US" altLang="x-none" sz="1200" b="1" dirty="0">
                <a:solidFill>
                  <a:schemeClr val="bg1"/>
                </a:solidFill>
                <a:ea typeface="Pretendard SemiBold" panose="02000703000000020004" pitchFamily="50" charset="-127"/>
                <a:cs typeface="Pretendard SemiBold" panose="02000703000000020004" pitchFamily="50" charset="-127"/>
              </a:rPr>
              <a:t/>
            </a:r>
            <a:br>
              <a:rPr kumimoji="1" lang="en-US" altLang="x-none" sz="1200" b="1" dirty="0">
                <a:solidFill>
                  <a:schemeClr val="bg1"/>
                </a:solidFill>
                <a:ea typeface="Pretendard SemiBold" panose="02000703000000020004" pitchFamily="50" charset="-127"/>
                <a:cs typeface="Pretendard SemiBold" panose="02000703000000020004" pitchFamily="50" charset="-127"/>
              </a:rPr>
            </a:br>
            <a:r>
              <a:rPr kumimoji="1" lang="en-US" altLang="x-none" sz="1200" b="1" dirty="0">
                <a:solidFill>
                  <a:schemeClr val="bg1"/>
                </a:solidFill>
                <a:ea typeface="Pretendard SemiBold" panose="02000703000000020004" pitchFamily="50" charset="-127"/>
                <a:cs typeface="Pretendard SemiBold" panose="02000703000000020004" pitchFamily="50" charset="-127"/>
              </a:rPr>
              <a:t>SOCIO ECONOMICI</a:t>
            </a:r>
            <a:endParaRPr kumimoji="1" lang="en-US" altLang="x-none" sz="1500" b="1" dirty="0">
              <a:solidFill>
                <a:schemeClr val="bg1"/>
              </a:solidFill>
              <a:ea typeface="Pretendard SemiBold" panose="02000703000000020004" pitchFamily="50" charset="-127"/>
              <a:cs typeface="Pretendard SemiBold" panose="02000703000000020004" pitchFamily="50" charset="-127"/>
            </a:endParaRPr>
          </a:p>
        </p:txBody>
      </p:sp>
      <p:sp>
        <p:nvSpPr>
          <p:cNvPr id="32" name="TextBox 31"/>
          <p:cNvSpPr txBox="1"/>
          <p:nvPr/>
        </p:nvSpPr>
        <p:spPr>
          <a:xfrm>
            <a:off x="5455359" y="3710804"/>
            <a:ext cx="1160687" cy="284693"/>
          </a:xfrm>
          <a:prstGeom prst="rect">
            <a:avLst/>
          </a:prstGeom>
          <a:noFill/>
        </p:spPr>
        <p:txBody>
          <a:bodyPr wrap="square" lIns="68580" tIns="34290" rIns="68580" bIns="34290" rtlCol="0">
            <a:spAutoFit/>
          </a:bodyPr>
          <a:lstStyle/>
          <a:p>
            <a:r>
              <a:rPr lang="en-GB" b="1" dirty="0" smtClean="0">
                <a:solidFill>
                  <a:schemeClr val="bg1">
                    <a:lumMod val="50000"/>
                  </a:schemeClr>
                </a:solidFill>
              </a:rPr>
              <a:t>IR  FOSSR</a:t>
            </a:r>
            <a:r>
              <a:rPr lang="en-GB" b="1" dirty="0" smtClean="0">
                <a:solidFill>
                  <a:srgbClr val="00B0F0"/>
                </a:solidFill>
              </a:rPr>
              <a:t> </a:t>
            </a:r>
            <a:endParaRPr lang="it-IT" dirty="0">
              <a:solidFill>
                <a:schemeClr val="bg1">
                  <a:lumMod val="50000"/>
                </a:schemeClr>
              </a:solidFill>
            </a:endParaRPr>
          </a:p>
        </p:txBody>
      </p:sp>
      <p:grpSp>
        <p:nvGrpSpPr>
          <p:cNvPr id="49" name="Group 48"/>
          <p:cNvGrpSpPr/>
          <p:nvPr/>
        </p:nvGrpSpPr>
        <p:grpSpPr>
          <a:xfrm>
            <a:off x="-9424" y="4570306"/>
            <a:ext cx="9144000" cy="573195"/>
            <a:chOff x="0" y="160421"/>
            <a:chExt cx="12192000" cy="764260"/>
          </a:xfrm>
        </p:grpSpPr>
        <p:pic>
          <p:nvPicPr>
            <p:cNvPr id="50" name="Immagine 21">
              <a:extLst>
                <a:ext uri="{FF2B5EF4-FFF2-40B4-BE49-F238E27FC236}">
                  <a16:creationId xmlns:a16="http://schemas.microsoft.com/office/drawing/2014/main" xmlns="" id="{05C8ED0B-EDF3-4C3A-92D1-A4F9DD64EA11}"/>
                </a:ext>
              </a:extLst>
            </p:cNvPr>
            <p:cNvPicPr>
              <a:picLocks noChangeAspect="1"/>
            </p:cNvPicPr>
            <p:nvPr/>
          </p:nvPicPr>
          <p:blipFill rotWithShape="1">
            <a:blip r:embed="rId5"/>
            <a:srcRect t="17993" b="19321"/>
            <a:stretch/>
          </p:blipFill>
          <p:spPr>
            <a:xfrm>
              <a:off x="0" y="160421"/>
              <a:ext cx="12192000" cy="764260"/>
            </a:xfrm>
            <a:prstGeom prst="rect">
              <a:avLst/>
            </a:prstGeom>
          </p:spPr>
        </p:pic>
        <p:pic>
          <p:nvPicPr>
            <p:cNvPr id="51" name="Picture 50"/>
            <p:cNvPicPr>
              <a:picLocks noChangeAspect="1"/>
            </p:cNvPicPr>
            <p:nvPr/>
          </p:nvPicPr>
          <p:blipFill>
            <a:blip r:embed="rId6" cstate="print">
              <a:clrChange>
                <a:clrFrom>
                  <a:srgbClr val="000000">
                    <a:alpha val="0"/>
                  </a:srgbClr>
                </a:clrFrom>
                <a:clrTo>
                  <a:srgbClr val="000000">
                    <a:alpha val="0"/>
                  </a:srgbClr>
                </a:clrTo>
              </a:clrChange>
              <a:lum bright="70000" contrast="-70000"/>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9883254" y="298562"/>
              <a:ext cx="1895694" cy="504174"/>
            </a:xfrm>
            <a:prstGeom prst="rect">
              <a:avLst/>
            </a:prstGeom>
            <a:ln>
              <a:noFill/>
            </a:ln>
          </p:spPr>
        </p:pic>
      </p:grpSp>
      <p:sp>
        <p:nvSpPr>
          <p:cNvPr id="52" name="TextBox 51">
            <a:extLst>
              <a:ext uri="{FF2B5EF4-FFF2-40B4-BE49-F238E27FC236}">
                <a16:creationId xmlns:a16="http://schemas.microsoft.com/office/drawing/2014/main" xmlns="" id="{D04C10FD-D02A-7F90-C901-48B49B10C25C}"/>
              </a:ext>
            </a:extLst>
          </p:cNvPr>
          <p:cNvSpPr txBox="1"/>
          <p:nvPr/>
        </p:nvSpPr>
        <p:spPr>
          <a:xfrm>
            <a:off x="-1" y="2"/>
            <a:ext cx="3805414" cy="223138"/>
          </a:xfrm>
          <a:prstGeom prst="rect">
            <a:avLst/>
          </a:prstGeom>
          <a:noFill/>
        </p:spPr>
        <p:txBody>
          <a:bodyPr wrap="square" lIns="68580" tIns="34290" rIns="68580" bIns="34290" rtlCol="0">
            <a:spAutoFit/>
          </a:bodyPr>
          <a:lstStyle>
            <a:defPPr>
              <a:defRPr lang="x-none"/>
            </a:defPPr>
            <a:lvl1pPr>
              <a:defRPr sz="1400">
                <a:solidFill>
                  <a:schemeClr val="bg1">
                    <a:lumMod val="50000"/>
                  </a:schemeClr>
                </a:solidFill>
                <a:latin typeface="Pretendard SemiBold" panose="02000703000000020004" pitchFamily="50" charset="-127"/>
                <a:ea typeface="Pretendard SemiBold" panose="02000703000000020004" pitchFamily="50" charset="-127"/>
                <a:cs typeface="Pretendard SemiBold" panose="02000703000000020004" pitchFamily="50" charset="-127"/>
              </a:defRPr>
            </a:lvl1pPr>
          </a:lstStyle>
          <a:p>
            <a:pPr algn="ctr"/>
            <a:r>
              <a:rPr lang="en-GB" altLang="ko-KR" sz="1000" dirty="0" smtClean="0">
                <a:solidFill>
                  <a:schemeClr val="bg1"/>
                </a:solidFill>
                <a:latin typeface="+mn-lt"/>
              </a:rPr>
              <a:t>2° Workshop </a:t>
            </a:r>
            <a:r>
              <a:rPr lang="it-IT" altLang="ko-KR" sz="1000" dirty="0">
                <a:solidFill>
                  <a:schemeClr val="bg1"/>
                </a:solidFill>
                <a:latin typeface="+mn-lt"/>
              </a:rPr>
              <a:t>su “Sostenibilità PNRR@CNR”, Bologna, 03/04/2025</a:t>
            </a:r>
          </a:p>
        </p:txBody>
      </p:sp>
      <p:sp>
        <p:nvSpPr>
          <p:cNvPr id="53" name="TextBox 52">
            <a:extLst>
              <a:ext uri="{FF2B5EF4-FFF2-40B4-BE49-F238E27FC236}">
                <a16:creationId xmlns:a16="http://schemas.microsoft.com/office/drawing/2014/main" xmlns="" id="{0E071723-8DBB-AD58-7713-39637FA264FB}"/>
              </a:ext>
            </a:extLst>
          </p:cNvPr>
          <p:cNvSpPr txBox="1"/>
          <p:nvPr/>
        </p:nvSpPr>
        <p:spPr>
          <a:xfrm>
            <a:off x="-17021" y="1196812"/>
            <a:ext cx="3876360" cy="2162130"/>
          </a:xfrm>
          <a:prstGeom prst="rect">
            <a:avLst/>
          </a:prstGeom>
          <a:solidFill>
            <a:srgbClr val="FFFFFF">
              <a:alpha val="23137"/>
            </a:srgbClr>
          </a:solidFill>
        </p:spPr>
        <p:txBody>
          <a:bodyPr wrap="square" lIns="68580" tIns="34290" rIns="68580" bIns="34290" anchor="ctr">
            <a:spAutoFit/>
          </a:bodyPr>
          <a:lstStyle/>
          <a:p>
            <a:pPr marL="135731" algn="ctr"/>
            <a:r>
              <a:rPr lang="en-US" altLang="en-US" sz="1800" b="1" dirty="0">
                <a:solidFill>
                  <a:schemeClr val="bg1"/>
                </a:solidFill>
                <a:ea typeface="Pretendard SemiBold" panose="02000703000000020004" pitchFamily="50" charset="-127"/>
                <a:cs typeface="Pretendard SemiBold" panose="02000703000000020004" pitchFamily="50" charset="-127"/>
              </a:rPr>
              <a:t>Research </a:t>
            </a:r>
            <a:r>
              <a:rPr lang="en-US" altLang="en-US" sz="1800" b="1" dirty="0">
                <a:solidFill>
                  <a:srgbClr val="FF0000"/>
                </a:solidFill>
                <a:ea typeface="Pretendard SemiBold" panose="02000703000000020004" pitchFamily="50" charset="-127"/>
                <a:cs typeface="Pretendard SemiBold" panose="02000703000000020004" pitchFamily="50" charset="-127"/>
              </a:rPr>
              <a:t>I</a:t>
            </a:r>
            <a:r>
              <a:rPr lang="en-US" altLang="en-US" sz="1800" b="1" dirty="0">
                <a:solidFill>
                  <a:schemeClr val="bg1"/>
                </a:solidFill>
                <a:ea typeface="Pretendard SemiBold" panose="02000703000000020004" pitchFamily="50" charset="-127"/>
                <a:cs typeface="Pretendard SemiBold" panose="02000703000000020004" pitchFamily="50" charset="-127"/>
              </a:rPr>
              <a:t>nfrastructures For Fusion </a:t>
            </a:r>
          </a:p>
          <a:p>
            <a:pPr marL="135731" algn="ctr"/>
            <a:r>
              <a:rPr lang="en-US" altLang="en-US" sz="6000" b="1" dirty="0" err="1">
                <a:solidFill>
                  <a:schemeClr val="bg1"/>
                </a:solidFill>
                <a:effectLst>
                  <a:outerShdw blurRad="38100" dist="38100" dir="2700000" algn="tl">
                    <a:srgbClr val="000000">
                      <a:alpha val="43137"/>
                    </a:srgbClr>
                  </a:outerShdw>
                </a:effectLst>
                <a:latin typeface="+mj-lt"/>
                <a:ea typeface="Pretendard SemiBold" panose="02000703000000020004" pitchFamily="50" charset="-127"/>
                <a:cs typeface="Pretendard SemiBold" panose="02000703000000020004" pitchFamily="50" charset="-127"/>
              </a:rPr>
              <a:t>R</a:t>
            </a:r>
            <a:r>
              <a:rPr lang="en-US" altLang="en-US" sz="6000" b="1" dirty="0" err="1">
                <a:solidFill>
                  <a:srgbClr val="FF0000"/>
                </a:solidFill>
                <a:effectLst>
                  <a:outerShdw blurRad="38100" dist="38100" dir="2700000" algn="tl">
                    <a:srgbClr val="000000">
                      <a:alpha val="43137"/>
                    </a:srgbClr>
                  </a:outerShdw>
                </a:effectLst>
                <a:latin typeface="+mj-lt"/>
                <a:ea typeface="Pretendard SemiBold" panose="02000703000000020004" pitchFamily="50" charset="-127"/>
                <a:cs typeface="Pretendard SemiBold" panose="02000703000000020004" pitchFamily="50" charset="-127"/>
              </a:rPr>
              <a:t>i</a:t>
            </a:r>
            <a:r>
              <a:rPr lang="en-US" altLang="en-US" sz="6000" b="1" dirty="0" err="1">
                <a:solidFill>
                  <a:schemeClr val="bg1"/>
                </a:solidFill>
                <a:effectLst>
                  <a:outerShdw blurRad="38100" dist="38100" dir="2700000" algn="tl">
                    <a:srgbClr val="000000">
                      <a:alpha val="43137"/>
                    </a:srgbClr>
                  </a:outerShdw>
                </a:effectLst>
                <a:latin typeface="+mj-lt"/>
                <a:ea typeface="Pretendard SemiBold" panose="02000703000000020004" pitchFamily="50" charset="-127"/>
                <a:cs typeface="Pretendard SemiBold" panose="02000703000000020004" pitchFamily="50" charset="-127"/>
              </a:rPr>
              <a:t>FF</a:t>
            </a:r>
            <a:endParaRPr lang="en-US" altLang="en-US" sz="6000" b="1" dirty="0">
              <a:solidFill>
                <a:schemeClr val="bg1"/>
              </a:solidFill>
              <a:effectLst>
                <a:outerShdw blurRad="38100" dist="38100" dir="2700000" algn="tl">
                  <a:srgbClr val="000000">
                    <a:alpha val="43137"/>
                  </a:srgbClr>
                </a:outerShdw>
              </a:effectLst>
              <a:latin typeface="+mj-lt"/>
              <a:ea typeface="Pretendard SemiBold" panose="02000703000000020004" pitchFamily="50" charset="-127"/>
              <a:cs typeface="Pretendard SemiBold" panose="02000703000000020004" pitchFamily="50" charset="-127"/>
            </a:endParaRPr>
          </a:p>
          <a:p>
            <a:pPr marL="135731" algn="ctr"/>
            <a:endParaRPr lang="it-IT" altLang="en-US" sz="900" dirty="0">
              <a:solidFill>
                <a:schemeClr val="bg1"/>
              </a:solidFill>
              <a:effectLst>
                <a:outerShdw blurRad="38100" dist="38100" dir="2700000" algn="tl">
                  <a:srgbClr val="000000">
                    <a:alpha val="43137"/>
                  </a:srgbClr>
                </a:outerShdw>
              </a:effectLst>
              <a:ea typeface="Pretendard SemiBold" panose="02000703000000020004" pitchFamily="50" charset="-127"/>
              <a:cs typeface="Pretendard SemiBold" panose="02000703000000020004" pitchFamily="50" charset="-127"/>
            </a:endParaRPr>
          </a:p>
          <a:p>
            <a:pPr marL="135731" algn="ctr"/>
            <a:r>
              <a:rPr lang="it-IT" altLang="en-US" sz="900" dirty="0">
                <a:solidFill>
                  <a:schemeClr val="bg1"/>
                </a:solidFill>
                <a:effectLst>
                  <a:outerShdw blurRad="38100" dist="38100" dir="2700000" algn="tl">
                    <a:srgbClr val="000000">
                      <a:alpha val="43137"/>
                    </a:srgbClr>
                  </a:outerShdw>
                </a:effectLst>
                <a:ea typeface="Pretendard SemiBold" panose="02000703000000020004" pitchFamily="50" charset="-127"/>
                <a:cs typeface="Pretendard SemiBold" panose="02000703000000020004" pitchFamily="50" charset="-127"/>
              </a:rPr>
              <a:t>Aggregazione</a:t>
            </a:r>
            <a:r>
              <a:rPr lang="it-IT" altLang="en-US" sz="1100" dirty="0">
                <a:solidFill>
                  <a:schemeClr val="bg1"/>
                </a:solidFill>
                <a:effectLst>
                  <a:outerShdw blurRad="38100" dist="38100" dir="2700000" algn="tl">
                    <a:srgbClr val="000000">
                      <a:alpha val="43137"/>
                    </a:srgbClr>
                  </a:outerShdw>
                </a:effectLst>
                <a:ea typeface="Pretendard SemiBold" panose="02000703000000020004" pitchFamily="50" charset="-127"/>
                <a:cs typeface="Pretendard SemiBold" panose="02000703000000020004" pitchFamily="50" charset="-127"/>
              </a:rPr>
              <a:t> per la</a:t>
            </a:r>
          </a:p>
          <a:p>
            <a:pPr marL="135731" algn="ctr"/>
            <a:r>
              <a:rPr lang="it-IT" altLang="en-US" sz="2700" spc="450" dirty="0">
                <a:solidFill>
                  <a:schemeClr val="bg1"/>
                </a:solidFill>
                <a:effectLst>
                  <a:outerShdw blurRad="38100" dist="38100" dir="2700000" algn="tl">
                    <a:srgbClr val="000000">
                      <a:alpha val="43137"/>
                    </a:srgbClr>
                  </a:outerShdw>
                </a:effectLst>
                <a:ea typeface="Pretendard SemiBold" panose="02000703000000020004" pitchFamily="50" charset="-127"/>
                <a:cs typeface="Pretendard SemiBold" panose="02000703000000020004" pitchFamily="50" charset="-127"/>
              </a:rPr>
              <a:t>Fusione</a:t>
            </a:r>
          </a:p>
          <a:p>
            <a:pPr marL="135731" algn="ctr"/>
            <a:r>
              <a:rPr lang="en-GB" altLang="en-US" sz="1100" b="1" spc="450" dirty="0">
                <a:solidFill>
                  <a:schemeClr val="bg1"/>
                </a:solidFill>
                <a:effectLst>
                  <a:outerShdw blurRad="38100" dist="38100" dir="2700000" algn="tl">
                    <a:srgbClr val="000000">
                      <a:alpha val="43137"/>
                    </a:srgbClr>
                  </a:outerShdw>
                </a:effectLst>
                <a:ea typeface="Pretendard SemiBold" panose="02000703000000020004" pitchFamily="50" charset="-127"/>
                <a:cs typeface="Pretendard SemiBold" panose="02000703000000020004" pitchFamily="50" charset="-127"/>
              </a:rPr>
              <a:t>PER UN FUTURO SOSTENIBILE</a:t>
            </a:r>
            <a:endParaRPr lang="it-IT" altLang="en-US" sz="1100" dirty="0">
              <a:solidFill>
                <a:schemeClr val="bg1"/>
              </a:solidFill>
              <a:effectLst>
                <a:outerShdw blurRad="38100" dist="38100" dir="2700000" algn="tl">
                  <a:srgbClr val="000000">
                    <a:alpha val="43137"/>
                  </a:srgbClr>
                </a:outerShdw>
              </a:effectLst>
              <a:ea typeface="Pretendard SemiBold" panose="02000703000000020004" pitchFamily="50" charset="-127"/>
              <a:cs typeface="Pretendard SemiBold" panose="02000703000000020004" pitchFamily="50" charset="-127"/>
            </a:endParaRPr>
          </a:p>
        </p:txBody>
      </p:sp>
    </p:spTree>
    <p:extLst>
      <p:ext uri="{BB962C8B-B14F-4D97-AF65-F5344CB8AC3E}">
        <p14:creationId xmlns:p14="http://schemas.microsoft.com/office/powerpoint/2010/main" val="380093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500"/>
                                        <p:tgtEl>
                                          <p:spTgt spid="52"/>
                                        </p:tgtEl>
                                      </p:cBhvr>
                                    </p:animEffect>
                                  </p:childTnLst>
                                </p:cTn>
                              </p:par>
                              <p:par>
                                <p:cTn id="14" presetID="10" presetClass="entr" presetSubtype="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par>
                                <p:cTn id="17" presetID="10"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nodeType="withEffect">
                                  <p:stCondLst>
                                    <p:cond delay="0"/>
                                  </p:stCondLst>
                                  <p:childTnLst>
                                    <p:set>
                                      <p:cBhvr>
                                        <p:cTn id="21" dur="1" fill="hold">
                                          <p:stCondLst>
                                            <p:cond delay="0"/>
                                          </p:stCondLst>
                                        </p:cTn>
                                        <p:tgtEl>
                                          <p:spTgt spid="53">
                                            <p:txEl>
                                              <p:pRg st="0" end="0"/>
                                            </p:txEl>
                                          </p:spTgt>
                                        </p:tgtEl>
                                        <p:attrNameLst>
                                          <p:attrName>style.visibility</p:attrName>
                                        </p:attrNameLst>
                                      </p:cBhvr>
                                      <p:to>
                                        <p:strVal val="visible"/>
                                      </p:to>
                                    </p:set>
                                    <p:animEffect transition="in" filter="fade">
                                      <p:cBhvr>
                                        <p:cTn id="22" dur="500"/>
                                        <p:tgtEl>
                                          <p:spTgt spid="53">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3">
                                            <p:txEl>
                                              <p:pRg st="1" end="1"/>
                                            </p:txEl>
                                          </p:spTgt>
                                        </p:tgtEl>
                                        <p:attrNameLst>
                                          <p:attrName>style.visibility</p:attrName>
                                        </p:attrNameLst>
                                      </p:cBhvr>
                                      <p:to>
                                        <p:strVal val="visible"/>
                                      </p:to>
                                    </p:set>
                                    <p:animEffect transition="in" filter="fade">
                                      <p:cBhvr>
                                        <p:cTn id="25" dur="500"/>
                                        <p:tgtEl>
                                          <p:spTgt spid="53">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3">
                                            <p:txEl>
                                              <p:pRg st="3" end="3"/>
                                            </p:txEl>
                                          </p:spTgt>
                                        </p:tgtEl>
                                        <p:attrNameLst>
                                          <p:attrName>style.visibility</p:attrName>
                                        </p:attrNameLst>
                                      </p:cBhvr>
                                      <p:to>
                                        <p:strVal val="visible"/>
                                      </p:to>
                                    </p:set>
                                    <p:animEffect transition="in" filter="fade">
                                      <p:cBhvr>
                                        <p:cTn id="28" dur="500"/>
                                        <p:tgtEl>
                                          <p:spTgt spid="53">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3">
                                            <p:txEl>
                                              <p:pRg st="4" end="4"/>
                                            </p:txEl>
                                          </p:spTgt>
                                        </p:tgtEl>
                                        <p:attrNameLst>
                                          <p:attrName>style.visibility</p:attrName>
                                        </p:attrNameLst>
                                      </p:cBhvr>
                                      <p:to>
                                        <p:strVal val="visible"/>
                                      </p:to>
                                    </p:set>
                                    <p:animEffect transition="in" filter="fade">
                                      <p:cBhvr>
                                        <p:cTn id="31" dur="500"/>
                                        <p:tgtEl>
                                          <p:spTgt spid="53">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3">
                                            <p:txEl>
                                              <p:pRg st="5" end="5"/>
                                            </p:txEl>
                                          </p:spTgt>
                                        </p:tgtEl>
                                        <p:attrNameLst>
                                          <p:attrName>style.visibility</p:attrName>
                                        </p:attrNameLst>
                                      </p:cBhvr>
                                      <p:to>
                                        <p:strVal val="visible"/>
                                      </p:to>
                                    </p:set>
                                    <p:animEffect transition="in" filter="fade">
                                      <p:cBhvr>
                                        <p:cTn id="34" dur="500"/>
                                        <p:tgtEl>
                                          <p:spTgt spid="5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10" presetClass="entr" presetSubtype="0" fill="hold" grpId="0" nodeType="withEffect">
                                  <p:stCondLst>
                                    <p:cond delay="25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par>
                                <p:cTn id="43" presetID="10" presetClass="entr" presetSubtype="0" fill="hold" grpId="0" nodeType="withEffect">
                                  <p:stCondLst>
                                    <p:cond delay="25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par>
                                <p:cTn id="46" presetID="10" presetClass="entr" presetSubtype="0" fill="hold" grpId="0" nodeType="withEffect">
                                  <p:stCondLst>
                                    <p:cond delay="25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par>
                                <p:cTn id="49" presetID="10" presetClass="entr" presetSubtype="0" fill="hold" grpId="0" nodeType="withEffect">
                                  <p:stCondLst>
                                    <p:cond delay="25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par>
                                <p:cTn id="52" presetID="10" presetClass="entr" presetSubtype="0" fill="hold" grpId="0" nodeType="withEffect">
                                  <p:stCondLst>
                                    <p:cond delay="25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childTnLst>
                          </p:cTn>
                        </p:par>
                        <p:par>
                          <p:cTn id="55" fill="hold">
                            <p:stCondLst>
                              <p:cond delay="750"/>
                            </p:stCondLst>
                            <p:childTnLst>
                              <p:par>
                                <p:cTn id="56" presetID="10" presetClass="entr" presetSubtype="0" fill="hold" grpId="0" nodeType="afterEffect">
                                  <p:stCondLst>
                                    <p:cond delay="250"/>
                                  </p:stCondLst>
                                  <p:childTnLst>
                                    <p:set>
                                      <p:cBhvr>
                                        <p:cTn id="57" dur="1" fill="hold">
                                          <p:stCondLst>
                                            <p:cond delay="0"/>
                                          </p:stCondLst>
                                        </p:cTn>
                                        <p:tgtEl>
                                          <p:spTgt spid="45"/>
                                        </p:tgtEl>
                                        <p:attrNameLst>
                                          <p:attrName>style.visibility</p:attrName>
                                        </p:attrNameLst>
                                      </p:cBhvr>
                                      <p:to>
                                        <p:strVal val="visible"/>
                                      </p:to>
                                    </p:set>
                                    <p:animEffect transition="in" filter="fade">
                                      <p:cBhvr>
                                        <p:cTn id="58" dur="1000"/>
                                        <p:tgtEl>
                                          <p:spTgt spid="45"/>
                                        </p:tgtEl>
                                      </p:cBhvr>
                                    </p:animEffect>
                                  </p:childTnLst>
                                </p:cTn>
                              </p:par>
                              <p:par>
                                <p:cTn id="59" presetID="10" presetClass="entr" presetSubtype="0" fill="hold" grpId="0" nodeType="withEffect">
                                  <p:stCondLst>
                                    <p:cond delay="25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1000"/>
                                        <p:tgtEl>
                                          <p:spTgt spid="30"/>
                                        </p:tgtEl>
                                      </p:cBhvr>
                                    </p:animEffect>
                                  </p:childTnLst>
                                </p:cTn>
                              </p:par>
                              <p:par>
                                <p:cTn id="62" presetID="10" presetClass="entr" presetSubtype="0" fill="hold" grpId="0" nodeType="withEffect">
                                  <p:stCondLst>
                                    <p:cond delay="250"/>
                                  </p:stCondLst>
                                  <p:childTnLst>
                                    <p:set>
                                      <p:cBhvr>
                                        <p:cTn id="63" dur="1" fill="hold">
                                          <p:stCondLst>
                                            <p:cond delay="0"/>
                                          </p:stCondLst>
                                        </p:cTn>
                                        <p:tgtEl>
                                          <p:spTgt spid="56"/>
                                        </p:tgtEl>
                                        <p:attrNameLst>
                                          <p:attrName>style.visibility</p:attrName>
                                        </p:attrNameLst>
                                      </p:cBhvr>
                                      <p:to>
                                        <p:strVal val="visible"/>
                                      </p:to>
                                    </p:set>
                                    <p:animEffect transition="in" filter="fade">
                                      <p:cBhvr>
                                        <p:cTn id="64" dur="1000"/>
                                        <p:tgtEl>
                                          <p:spTgt spid="56"/>
                                        </p:tgtEl>
                                      </p:cBhvr>
                                    </p:animEffect>
                                  </p:childTnLst>
                                </p:cTn>
                              </p:par>
                              <p:par>
                                <p:cTn id="65" presetID="10" presetClass="entr" presetSubtype="0" fill="hold" grpId="0" nodeType="withEffect">
                                  <p:stCondLst>
                                    <p:cond delay="250"/>
                                  </p:stCondLst>
                                  <p:childTnLst>
                                    <p:set>
                                      <p:cBhvr>
                                        <p:cTn id="66" dur="1" fill="hold">
                                          <p:stCondLst>
                                            <p:cond delay="0"/>
                                          </p:stCondLst>
                                        </p:cTn>
                                        <p:tgtEl>
                                          <p:spTgt spid="2"/>
                                        </p:tgtEl>
                                        <p:attrNameLst>
                                          <p:attrName>style.visibility</p:attrName>
                                        </p:attrNameLst>
                                      </p:cBhvr>
                                      <p:to>
                                        <p:strVal val="visible"/>
                                      </p:to>
                                    </p:set>
                                    <p:animEffect transition="in" filter="fade">
                                      <p:cBhvr>
                                        <p:cTn id="67" dur="1000"/>
                                        <p:tgtEl>
                                          <p:spTgt spid="2"/>
                                        </p:tgtEl>
                                      </p:cBhvr>
                                    </p:animEffect>
                                  </p:childTnLst>
                                </p:cTn>
                              </p:par>
                              <p:par>
                                <p:cTn id="68" presetID="10" presetClass="entr" presetSubtype="0" fill="hold" grpId="0" nodeType="withEffect">
                                  <p:stCondLst>
                                    <p:cond delay="25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1000"/>
                                        <p:tgtEl>
                                          <p:spTgt spid="44"/>
                                        </p:tgtEl>
                                      </p:cBhvr>
                                    </p:animEffect>
                                  </p:childTnLst>
                                </p:cTn>
                              </p:par>
                              <p:par>
                                <p:cTn id="71" presetID="10" presetClass="entr" presetSubtype="0" fill="hold" grpId="0" nodeType="withEffect">
                                  <p:stCondLst>
                                    <p:cond delay="25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1000"/>
                                        <p:tgtEl>
                                          <p:spTgt spid="32"/>
                                        </p:tgtEl>
                                      </p:cBhvr>
                                    </p:animEffect>
                                  </p:childTnLst>
                                </p:cTn>
                              </p:par>
                              <p:par>
                                <p:cTn id="74" presetID="10" presetClass="entr" presetSubtype="0" fill="hold" nodeType="withEffect">
                                  <p:stCondLst>
                                    <p:cond delay="250"/>
                                  </p:stCondLst>
                                  <p:childTnLst>
                                    <p:set>
                                      <p:cBhvr>
                                        <p:cTn id="75" dur="1" fill="hold">
                                          <p:stCondLst>
                                            <p:cond delay="0"/>
                                          </p:stCondLst>
                                        </p:cTn>
                                        <p:tgtEl>
                                          <p:spTgt spid="6"/>
                                        </p:tgtEl>
                                        <p:attrNameLst>
                                          <p:attrName>style.visibility</p:attrName>
                                        </p:attrNameLst>
                                      </p:cBhvr>
                                      <p:to>
                                        <p:strVal val="visible"/>
                                      </p:to>
                                    </p:set>
                                    <p:animEffect transition="in" filter="fade">
                                      <p:cBhvr>
                                        <p:cTn id="76" dur="1000"/>
                                        <p:tgtEl>
                                          <p:spTgt spid="6"/>
                                        </p:tgtEl>
                                      </p:cBhvr>
                                    </p:animEffect>
                                  </p:childTnLst>
                                </p:cTn>
                              </p:par>
                              <p:par>
                                <p:cTn id="77" presetID="10" presetClass="entr" presetSubtype="0" fill="hold" grpId="0" nodeType="withEffect">
                                  <p:stCondLst>
                                    <p:cond delay="250"/>
                                  </p:stCondLst>
                                  <p:childTnLst>
                                    <p:set>
                                      <p:cBhvr>
                                        <p:cTn id="78" dur="1" fill="hold">
                                          <p:stCondLst>
                                            <p:cond delay="0"/>
                                          </p:stCondLst>
                                        </p:cTn>
                                        <p:tgtEl>
                                          <p:spTgt spid="40"/>
                                        </p:tgtEl>
                                        <p:attrNameLst>
                                          <p:attrName>style.visibility</p:attrName>
                                        </p:attrNameLst>
                                      </p:cBhvr>
                                      <p:to>
                                        <p:strVal val="visible"/>
                                      </p:to>
                                    </p:set>
                                    <p:animEffect transition="in" filter="fade">
                                      <p:cBhvr>
                                        <p:cTn id="79"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8" grpId="0" animBg="1"/>
      <p:bldP spid="22" grpId="0" animBg="1"/>
      <p:bldP spid="23" grpId="0" animBg="1"/>
      <p:bldP spid="34" grpId="0"/>
      <p:bldP spid="35" grpId="0"/>
      <p:bldP spid="40" grpId="0"/>
      <p:bldP spid="2" grpId="0"/>
      <p:bldP spid="44" grpId="0"/>
      <p:bldP spid="30" grpId="0"/>
      <p:bldP spid="56" grpId="0"/>
      <p:bldP spid="45" grpId="0"/>
      <p:bldP spid="31" grpId="0"/>
      <p:bldP spid="32" grpId="0"/>
      <p:bldP spid="5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그림 개체 틀 3">
            <a:extLst>
              <a:ext uri="{FF2B5EF4-FFF2-40B4-BE49-F238E27FC236}">
                <a16:creationId xmlns:a16="http://schemas.microsoft.com/office/drawing/2014/main" xmlns="" id="{5D4C1E0A-2775-E569-70DD-D42BB66098EA}"/>
              </a:ext>
            </a:extLst>
          </p:cNvPr>
          <p:cNvPicPr>
            <a:picLocks noChangeAspect="1"/>
          </p:cNvPicPr>
          <p:nvPr/>
        </p:nvPicPr>
        <p:blipFill>
          <a:blip r:embed="rId2">
            <a:extLst/>
          </a:blip>
          <a:srcRect t="12066" b="12066"/>
          <a:stretch>
            <a:fillRect/>
          </a:stretch>
        </p:blipFill>
        <p:spPr>
          <a:xfrm>
            <a:off x="0" y="-22625"/>
            <a:ext cx="9143999" cy="1094672"/>
          </a:xfrm>
          <a:prstGeom prst="rect">
            <a:avLst/>
          </a:prstGeom>
        </p:spPr>
      </p:pic>
      <p:sp>
        <p:nvSpPr>
          <p:cNvPr id="5" name="TextBox 4">
            <a:extLst>
              <a:ext uri="{FF2B5EF4-FFF2-40B4-BE49-F238E27FC236}">
                <a16:creationId xmlns:a16="http://schemas.microsoft.com/office/drawing/2014/main" xmlns="" id="{DC18A25B-BF22-710C-12E7-2B311326ECA8}"/>
              </a:ext>
            </a:extLst>
          </p:cNvPr>
          <p:cNvSpPr txBox="1"/>
          <p:nvPr/>
        </p:nvSpPr>
        <p:spPr>
          <a:xfrm>
            <a:off x="941124" y="180134"/>
            <a:ext cx="8573072" cy="577081"/>
          </a:xfrm>
          <a:prstGeom prst="rect">
            <a:avLst/>
          </a:prstGeom>
          <a:noFill/>
        </p:spPr>
        <p:txBody>
          <a:bodyPr wrap="square" lIns="68580" tIns="34290" rIns="68580" bIns="34290">
            <a:spAutoFit/>
          </a:bodyPr>
          <a:lstStyle/>
          <a:p>
            <a:pPr>
              <a:spcBef>
                <a:spcPts val="750"/>
              </a:spcBef>
            </a:pPr>
            <a:r>
              <a:rPr lang="en-US" altLang="en-US" sz="3300" b="1" dirty="0" err="1">
                <a:solidFill>
                  <a:schemeClr val="bg1"/>
                </a:solidFill>
                <a:effectLst>
                  <a:outerShdw blurRad="38100" dist="38100" dir="2700000" algn="tl">
                    <a:srgbClr val="000000">
                      <a:alpha val="43137"/>
                    </a:srgbClr>
                  </a:outerShdw>
                </a:effectLst>
                <a:ea typeface="Pretendard SemiBold" panose="02000703000000020004" pitchFamily="50" charset="-127"/>
                <a:cs typeface="Pretendard SemiBold" panose="02000703000000020004" pitchFamily="50" charset="-127"/>
              </a:rPr>
              <a:t>R</a:t>
            </a:r>
            <a:r>
              <a:rPr lang="en-US" altLang="en-US" sz="3300" b="1" dirty="0" err="1">
                <a:solidFill>
                  <a:srgbClr val="FF0000"/>
                </a:solidFill>
                <a:effectLst>
                  <a:outerShdw blurRad="38100" dist="38100" dir="2700000" algn="tl">
                    <a:srgbClr val="000000">
                      <a:alpha val="43137"/>
                    </a:srgbClr>
                  </a:outerShdw>
                </a:effectLst>
                <a:ea typeface="Pretendard SemiBold" panose="02000703000000020004" pitchFamily="50" charset="-127"/>
                <a:cs typeface="Pretendard SemiBold" panose="02000703000000020004" pitchFamily="50" charset="-127"/>
              </a:rPr>
              <a:t>i</a:t>
            </a:r>
            <a:r>
              <a:rPr lang="en-US" altLang="en-US" sz="3300" b="1" dirty="0" err="1">
                <a:solidFill>
                  <a:schemeClr val="bg1"/>
                </a:solidFill>
                <a:effectLst>
                  <a:outerShdw blurRad="38100" dist="38100" dir="2700000" algn="tl">
                    <a:srgbClr val="000000">
                      <a:alpha val="43137"/>
                    </a:srgbClr>
                  </a:outerShdw>
                </a:effectLst>
                <a:ea typeface="Pretendard SemiBold" panose="02000703000000020004" pitchFamily="50" charset="-127"/>
                <a:cs typeface="Pretendard SemiBold" panose="02000703000000020004" pitchFamily="50" charset="-127"/>
              </a:rPr>
              <a:t>FF</a:t>
            </a:r>
            <a:r>
              <a:rPr lang="en-US" altLang="en-US" sz="2100" dirty="0">
                <a:latin typeface="+mj-lt"/>
                <a:ea typeface="Pretendard SemiBold" panose="02000703000000020004" pitchFamily="50" charset="-127"/>
                <a:cs typeface="Pretendard SemiBold" panose="02000703000000020004" pitchFamily="50" charset="-127"/>
              </a:rPr>
              <a:t>       </a:t>
            </a:r>
            <a:r>
              <a:rPr lang="en-US" altLang="en-US" sz="2100" dirty="0">
                <a:solidFill>
                  <a:srgbClr val="FF0000"/>
                </a:solidFill>
                <a:latin typeface="+mj-lt"/>
                <a:ea typeface="Pretendard SemiBold" panose="02000703000000020004" pitchFamily="50" charset="-127"/>
                <a:cs typeface="Pretendard SemiBold" panose="02000703000000020004" pitchFamily="50" charset="-127"/>
              </a:rPr>
              <a:t>COSTI</a:t>
            </a:r>
            <a:r>
              <a:rPr lang="en-US" altLang="en-US" sz="2100" dirty="0">
                <a:latin typeface="+mj-lt"/>
                <a:ea typeface="Pretendard SemiBold" panose="02000703000000020004" pitchFamily="50" charset="-127"/>
                <a:cs typeface="Pretendard SemiBold" panose="02000703000000020004" pitchFamily="50" charset="-127"/>
              </a:rPr>
              <a:t> PER </a:t>
            </a:r>
            <a:r>
              <a:rPr lang="en-US" altLang="en-US" sz="2100" dirty="0">
                <a:solidFill>
                  <a:srgbClr val="FF0000"/>
                </a:solidFill>
                <a:latin typeface="+mj-lt"/>
                <a:ea typeface="Pretendard SemiBold" panose="02000703000000020004" pitchFamily="50" charset="-127"/>
                <a:cs typeface="Pretendard SemiBold" panose="02000703000000020004" pitchFamily="50" charset="-127"/>
              </a:rPr>
              <a:t>INVESTIMENTI</a:t>
            </a:r>
            <a:r>
              <a:rPr lang="en-US" altLang="en-US" sz="2100" dirty="0">
                <a:latin typeface="+mj-lt"/>
                <a:ea typeface="Pretendard SemiBold" panose="02000703000000020004" pitchFamily="50" charset="-127"/>
                <a:cs typeface="Pretendard SemiBold" panose="02000703000000020004" pitchFamily="50" charset="-127"/>
              </a:rPr>
              <a:t>  </a:t>
            </a:r>
            <a:r>
              <a:rPr lang="en-US" altLang="en-US" sz="2100" dirty="0" err="1">
                <a:latin typeface="+mj-lt"/>
                <a:ea typeface="Pretendard SemiBold" panose="02000703000000020004" pitchFamily="50" charset="-127"/>
                <a:cs typeface="Pretendard SemiBold" panose="02000703000000020004" pitchFamily="50" charset="-127"/>
              </a:rPr>
              <a:t>previsti</a:t>
            </a:r>
            <a:r>
              <a:rPr lang="en-US" altLang="en-US" sz="2100" dirty="0">
                <a:latin typeface="+mj-lt"/>
                <a:ea typeface="Pretendard SemiBold" panose="02000703000000020004" pitchFamily="50" charset="-127"/>
                <a:cs typeface="Pretendard SemiBold" panose="02000703000000020004" pitchFamily="50" charset="-127"/>
              </a:rPr>
              <a:t> </a:t>
            </a:r>
            <a:r>
              <a:rPr lang="en-US" altLang="en-US" sz="2100" dirty="0" err="1">
                <a:latin typeface="+mj-lt"/>
                <a:ea typeface="Pretendard SemiBold" panose="02000703000000020004" pitchFamily="50" charset="-127"/>
                <a:cs typeface="Pretendard SemiBold" panose="02000703000000020004" pitchFamily="50" charset="-127"/>
              </a:rPr>
              <a:t>nel</a:t>
            </a:r>
            <a:r>
              <a:rPr lang="en-US" altLang="en-US" sz="2100" dirty="0">
                <a:latin typeface="+mj-lt"/>
                <a:ea typeface="Pretendard SemiBold" panose="02000703000000020004" pitchFamily="50" charset="-127"/>
                <a:cs typeface="Pretendard SemiBold" panose="02000703000000020004" pitchFamily="50" charset="-127"/>
              </a:rPr>
              <a:t> </a:t>
            </a:r>
            <a:r>
              <a:rPr lang="en-US" altLang="en-US" sz="2100" dirty="0" smtClean="0">
                <a:latin typeface="+mj-lt"/>
                <a:ea typeface="Pretendard SemiBold" panose="02000703000000020004" pitchFamily="50" charset="-127"/>
                <a:cs typeface="Pretendard SemiBold" panose="02000703000000020004" pitchFamily="50" charset="-127"/>
              </a:rPr>
              <a:t>2026 </a:t>
            </a:r>
            <a:r>
              <a:rPr lang="en-US" altLang="en-US" sz="2100" dirty="0">
                <a:latin typeface="+mj-lt"/>
                <a:ea typeface="Pretendard SemiBold" panose="02000703000000020004" pitchFamily="50" charset="-127"/>
                <a:cs typeface="Pretendard SemiBold" panose="02000703000000020004" pitchFamily="50" charset="-127"/>
              </a:rPr>
              <a:t>– 2035</a:t>
            </a:r>
            <a:endParaRPr lang="x-none" altLang="en-US" sz="1500" dirty="0">
              <a:latin typeface="+mj-lt"/>
              <a:ea typeface="Pretendard SemiBold" panose="02000703000000020004" pitchFamily="50" charset="-127"/>
              <a:cs typeface="Pretendard SemiBold" panose="02000703000000020004" pitchFamily="50" charset="-127"/>
            </a:endParaRPr>
          </a:p>
        </p:txBody>
      </p:sp>
      <p:sp>
        <p:nvSpPr>
          <p:cNvPr id="8" name="Rectangle 7"/>
          <p:cNvSpPr/>
          <p:nvPr/>
        </p:nvSpPr>
        <p:spPr>
          <a:xfrm>
            <a:off x="3207161" y="687574"/>
            <a:ext cx="3113096" cy="284693"/>
          </a:xfrm>
          <a:prstGeom prst="rect">
            <a:avLst/>
          </a:prstGeom>
        </p:spPr>
        <p:txBody>
          <a:bodyPr wrap="none" lIns="68580" tIns="34290" rIns="68580" bIns="34290">
            <a:spAutoFit/>
          </a:bodyPr>
          <a:lstStyle/>
          <a:p>
            <a:pPr>
              <a:spcBef>
                <a:spcPts val="750"/>
              </a:spcBef>
            </a:pPr>
            <a:r>
              <a:rPr lang="en-US" altLang="en-US" dirty="0">
                <a:ea typeface="Pretendard SemiBold" panose="02000703000000020004" pitchFamily="50" charset="-127"/>
                <a:cs typeface="Pretendard SemiBold" panose="02000703000000020004" pitchFamily="50" charset="-127"/>
              </a:rPr>
              <a:t>per </a:t>
            </a:r>
            <a:r>
              <a:rPr lang="en-US" altLang="en-US" dirty="0" err="1">
                <a:ea typeface="Pretendard SemiBold" panose="02000703000000020004" pitchFamily="50" charset="-127"/>
                <a:cs typeface="Pretendard SemiBold" panose="02000703000000020004" pitchFamily="50" charset="-127"/>
              </a:rPr>
              <a:t>avanzare</a:t>
            </a:r>
            <a:r>
              <a:rPr lang="en-US" altLang="en-US" dirty="0">
                <a:ea typeface="Pretendard SemiBold" panose="02000703000000020004" pitchFamily="50" charset="-127"/>
                <a:cs typeface="Pretendard SemiBold" panose="02000703000000020004" pitchFamily="50" charset="-127"/>
              </a:rPr>
              <a:t> </a:t>
            </a:r>
            <a:r>
              <a:rPr lang="en-US" altLang="en-US" dirty="0" err="1">
                <a:ea typeface="Pretendard SemiBold" panose="02000703000000020004" pitchFamily="50" charset="-127"/>
                <a:cs typeface="Pretendard SemiBold" panose="02000703000000020004" pitchFamily="50" charset="-127"/>
              </a:rPr>
              <a:t>nella</a:t>
            </a:r>
            <a:r>
              <a:rPr lang="en-US" altLang="en-US" dirty="0">
                <a:ea typeface="Pretendard SemiBold" panose="02000703000000020004" pitchFamily="50" charset="-127"/>
                <a:cs typeface="Pretendard SemiBold" panose="02000703000000020004" pitchFamily="50" charset="-127"/>
              </a:rPr>
              <a:t> </a:t>
            </a:r>
            <a:r>
              <a:rPr lang="en-US" altLang="en-US" dirty="0" err="1">
                <a:ea typeface="Pretendard SemiBold" panose="02000703000000020004" pitchFamily="50" charset="-127"/>
                <a:cs typeface="Pretendard SemiBold" panose="02000703000000020004" pitchFamily="50" charset="-127"/>
              </a:rPr>
              <a:t>ricerca</a:t>
            </a:r>
            <a:r>
              <a:rPr lang="en-US" altLang="en-US" dirty="0">
                <a:ea typeface="Pretendard SemiBold" panose="02000703000000020004" pitchFamily="50" charset="-127"/>
                <a:cs typeface="Pretendard SemiBold" panose="02000703000000020004" pitchFamily="50" charset="-127"/>
              </a:rPr>
              <a:t> </a:t>
            </a:r>
            <a:r>
              <a:rPr lang="en-US" altLang="en-US" dirty="0" err="1">
                <a:ea typeface="Pretendard SemiBold" panose="02000703000000020004" pitchFamily="50" charset="-127"/>
                <a:cs typeface="Pretendard SemiBold" panose="02000703000000020004" pitchFamily="50" charset="-127"/>
              </a:rPr>
              <a:t>sulla</a:t>
            </a:r>
            <a:r>
              <a:rPr lang="en-US" altLang="en-US" dirty="0">
                <a:ea typeface="Pretendard SemiBold" panose="02000703000000020004" pitchFamily="50" charset="-127"/>
                <a:cs typeface="Pretendard SemiBold" panose="02000703000000020004" pitchFamily="50" charset="-127"/>
              </a:rPr>
              <a:t> </a:t>
            </a:r>
            <a:r>
              <a:rPr lang="en-US" altLang="en-US" b="1" dirty="0" smtClean="0">
                <a:solidFill>
                  <a:srgbClr val="FF0000"/>
                </a:solidFill>
                <a:ea typeface="Pretendard SemiBold" panose="02000703000000020004" pitchFamily="50" charset="-127"/>
                <a:cs typeface="Pretendard SemiBold" panose="02000703000000020004" pitchFamily="50" charset="-127"/>
              </a:rPr>
              <a:t>FUSIONE</a:t>
            </a:r>
            <a:r>
              <a:rPr lang="en-US" altLang="en-US" dirty="0" smtClean="0">
                <a:ea typeface="Pretendard SemiBold" panose="02000703000000020004" pitchFamily="50" charset="-127"/>
                <a:cs typeface="Pretendard SemiBold" panose="02000703000000020004" pitchFamily="50" charset="-127"/>
              </a:rPr>
              <a:t> </a:t>
            </a:r>
            <a:endParaRPr lang="x-none" altLang="en-US" dirty="0">
              <a:ea typeface="Pretendard SemiBold" panose="02000703000000020004" pitchFamily="50" charset="-127"/>
              <a:cs typeface="Pretendard SemiBold" panose="02000703000000020004" pitchFamily="50" charset="-127"/>
            </a:endParaRPr>
          </a:p>
        </p:txBody>
      </p:sp>
      <p:sp>
        <p:nvSpPr>
          <p:cNvPr id="9" name="Rectangle 8"/>
          <p:cNvSpPr/>
          <p:nvPr/>
        </p:nvSpPr>
        <p:spPr>
          <a:xfrm>
            <a:off x="2139312" y="2959948"/>
            <a:ext cx="50400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t-IT"/>
          </a:p>
        </p:txBody>
      </p:sp>
      <p:sp>
        <p:nvSpPr>
          <p:cNvPr id="10" name="TextBox 9"/>
          <p:cNvSpPr txBox="1"/>
          <p:nvPr/>
        </p:nvSpPr>
        <p:spPr>
          <a:xfrm>
            <a:off x="2139315" y="2984469"/>
            <a:ext cx="678425" cy="284693"/>
          </a:xfrm>
          <a:prstGeom prst="rect">
            <a:avLst/>
          </a:prstGeom>
          <a:noFill/>
        </p:spPr>
        <p:txBody>
          <a:bodyPr wrap="square" lIns="68580" tIns="34290" rIns="68580" bIns="34290" rtlCol="0">
            <a:spAutoFit/>
          </a:bodyPr>
          <a:lstStyle/>
          <a:p>
            <a:r>
              <a:rPr lang="en-GB" dirty="0" smtClean="0"/>
              <a:t>2026</a:t>
            </a:r>
            <a:endParaRPr lang="it-IT" dirty="0"/>
          </a:p>
        </p:txBody>
      </p:sp>
      <p:sp>
        <p:nvSpPr>
          <p:cNvPr id="11" name="TextBox 10"/>
          <p:cNvSpPr txBox="1"/>
          <p:nvPr/>
        </p:nvSpPr>
        <p:spPr>
          <a:xfrm>
            <a:off x="6463168" y="2984469"/>
            <a:ext cx="678425" cy="284693"/>
          </a:xfrm>
          <a:prstGeom prst="rect">
            <a:avLst/>
          </a:prstGeom>
          <a:noFill/>
        </p:spPr>
        <p:txBody>
          <a:bodyPr wrap="square" lIns="68580" tIns="34290" rIns="68580" bIns="34290" rtlCol="0">
            <a:spAutoFit/>
          </a:bodyPr>
          <a:lstStyle/>
          <a:p>
            <a:pPr algn="r"/>
            <a:r>
              <a:rPr lang="en-GB" dirty="0" smtClean="0"/>
              <a:t>2035</a:t>
            </a:r>
            <a:endParaRPr lang="it-IT" dirty="0"/>
          </a:p>
        </p:txBody>
      </p:sp>
      <p:cxnSp>
        <p:nvCxnSpPr>
          <p:cNvPr id="13" name="Straight Connector 12"/>
          <p:cNvCxnSpPr>
            <a:stCxn id="9" idx="0"/>
            <a:endCxn id="9" idx="2"/>
          </p:cNvCxnSpPr>
          <p:nvPr/>
        </p:nvCxnSpPr>
        <p:spPr>
          <a:xfrm>
            <a:off x="4659312" y="2959948"/>
            <a:ext cx="0" cy="72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139311" y="1998312"/>
            <a:ext cx="2520000" cy="715581"/>
          </a:xfrm>
          <a:prstGeom prst="rect">
            <a:avLst/>
          </a:prstGeom>
          <a:noFill/>
        </p:spPr>
        <p:txBody>
          <a:bodyPr wrap="square" lIns="68580" tIns="34290" rIns="68580" bIns="34290" rtlCol="0">
            <a:spAutoFit/>
          </a:bodyPr>
          <a:lstStyle/>
          <a:p>
            <a:pPr algn="ctr"/>
            <a:r>
              <a:rPr lang="en-GB" dirty="0" smtClean="0">
                <a:latin typeface="+mj-lt"/>
              </a:rPr>
              <a:t>Dai </a:t>
            </a:r>
            <a:r>
              <a:rPr lang="en-GB" dirty="0" err="1" smtClean="0">
                <a:latin typeface="+mj-lt"/>
              </a:rPr>
              <a:t>risultati</a:t>
            </a:r>
            <a:r>
              <a:rPr lang="en-GB" dirty="0" smtClean="0">
                <a:latin typeface="+mj-lt"/>
              </a:rPr>
              <a:t> </a:t>
            </a:r>
            <a:r>
              <a:rPr lang="en-GB" dirty="0" err="1" smtClean="0">
                <a:latin typeface="+mj-lt"/>
              </a:rPr>
              <a:t>dei</a:t>
            </a:r>
            <a:r>
              <a:rPr lang="en-GB" dirty="0" smtClean="0">
                <a:latin typeface="+mj-lt"/>
              </a:rPr>
              <a:t> </a:t>
            </a:r>
            <a:r>
              <a:rPr lang="en-GB" dirty="0" err="1" smtClean="0">
                <a:latin typeface="+mj-lt"/>
              </a:rPr>
              <a:t>primi</a:t>
            </a:r>
            <a:r>
              <a:rPr lang="en-GB" dirty="0" smtClean="0">
                <a:latin typeface="+mj-lt"/>
              </a:rPr>
              <a:t> 5 </a:t>
            </a:r>
            <a:r>
              <a:rPr lang="en-GB" dirty="0" err="1" smtClean="0">
                <a:latin typeface="+mj-lt"/>
              </a:rPr>
              <a:t>anni</a:t>
            </a:r>
            <a:r>
              <a:rPr lang="en-GB" dirty="0" smtClean="0">
                <a:latin typeface="+mj-lt"/>
              </a:rPr>
              <a:t> di </a:t>
            </a:r>
            <a:r>
              <a:rPr lang="en-GB" dirty="0" err="1" smtClean="0">
                <a:latin typeface="+mj-lt"/>
              </a:rPr>
              <a:t>sperimentazione</a:t>
            </a:r>
            <a:r>
              <a:rPr lang="en-GB" dirty="0" smtClean="0">
                <a:latin typeface="+mj-lt"/>
              </a:rPr>
              <a:t>                            a </a:t>
            </a:r>
            <a:r>
              <a:rPr lang="en-GB" dirty="0" err="1" smtClean="0">
                <a:latin typeface="+mj-lt"/>
              </a:rPr>
              <a:t>nuovi</a:t>
            </a:r>
            <a:r>
              <a:rPr lang="en-GB" dirty="0" smtClean="0">
                <a:latin typeface="+mj-lt"/>
              </a:rPr>
              <a:t> </a:t>
            </a:r>
            <a:r>
              <a:rPr lang="en-GB" dirty="0" err="1" smtClean="0">
                <a:latin typeface="+mj-lt"/>
              </a:rPr>
              <a:t>sviluppi</a:t>
            </a:r>
            <a:r>
              <a:rPr lang="en-GB" dirty="0" smtClean="0">
                <a:latin typeface="+mj-lt"/>
              </a:rPr>
              <a:t> </a:t>
            </a:r>
            <a:r>
              <a:rPr lang="en-GB" dirty="0" err="1" smtClean="0">
                <a:latin typeface="+mj-lt"/>
              </a:rPr>
              <a:t>delle</a:t>
            </a:r>
            <a:r>
              <a:rPr lang="en-GB" dirty="0" smtClean="0">
                <a:latin typeface="+mj-lt"/>
              </a:rPr>
              <a:t> IR </a:t>
            </a:r>
            <a:endParaRPr lang="it-IT" dirty="0">
              <a:latin typeface="+mj-lt"/>
            </a:endParaRPr>
          </a:p>
        </p:txBody>
      </p:sp>
      <p:sp>
        <p:nvSpPr>
          <p:cNvPr id="19" name="Rectangle 18"/>
          <p:cNvSpPr/>
          <p:nvPr/>
        </p:nvSpPr>
        <p:spPr>
          <a:xfrm>
            <a:off x="4659312" y="2022120"/>
            <a:ext cx="2520000" cy="6710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GB" sz="1600" b="1" dirty="0" smtClean="0">
                <a:sym typeface="Symbol" panose="05050102010706020507" pitchFamily="18" charset="2"/>
              </a:rPr>
              <a:t> 35</a:t>
            </a:r>
            <a:r>
              <a:rPr lang="en-GB" sz="1600" b="1" dirty="0" smtClean="0"/>
              <a:t> M</a:t>
            </a:r>
            <a:r>
              <a:rPr lang="en-GB" sz="1600" b="1" dirty="0"/>
              <a:t>€  </a:t>
            </a:r>
            <a:r>
              <a:rPr lang="en-GB" sz="1600" dirty="0" smtClean="0"/>
              <a:t>per </a:t>
            </a:r>
            <a:r>
              <a:rPr lang="en-GB" sz="1600" dirty="0" err="1" smtClean="0"/>
              <a:t>investimenti</a:t>
            </a:r>
            <a:endParaRPr lang="it-IT" sz="1600" dirty="0"/>
          </a:p>
        </p:txBody>
      </p:sp>
      <p:sp>
        <p:nvSpPr>
          <p:cNvPr id="20" name="TextBox 19"/>
          <p:cNvSpPr txBox="1"/>
          <p:nvPr/>
        </p:nvSpPr>
        <p:spPr>
          <a:xfrm>
            <a:off x="950675" y="2875983"/>
            <a:ext cx="1120878" cy="223138"/>
          </a:xfrm>
          <a:prstGeom prst="rect">
            <a:avLst/>
          </a:prstGeom>
          <a:noFill/>
        </p:spPr>
        <p:txBody>
          <a:bodyPr wrap="square" lIns="68580" tIns="34290" rIns="68580" bIns="34290" rtlCol="0">
            <a:spAutoFit/>
          </a:bodyPr>
          <a:lstStyle/>
          <a:p>
            <a:pPr algn="r"/>
            <a:r>
              <a:rPr lang="en-GB" sz="1000" dirty="0" err="1" smtClean="0"/>
              <a:t>funzionamento</a:t>
            </a:r>
            <a:endParaRPr lang="it-IT" sz="1000" dirty="0"/>
          </a:p>
        </p:txBody>
      </p:sp>
      <p:sp>
        <p:nvSpPr>
          <p:cNvPr id="22" name="Curved Down Arrow 21"/>
          <p:cNvSpPr/>
          <p:nvPr/>
        </p:nvSpPr>
        <p:spPr>
          <a:xfrm>
            <a:off x="3266734" y="1378899"/>
            <a:ext cx="2731598" cy="48306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t-IT">
              <a:solidFill>
                <a:schemeClr val="tx1"/>
              </a:solidFill>
            </a:endParaRPr>
          </a:p>
        </p:txBody>
      </p:sp>
      <p:sp>
        <p:nvSpPr>
          <p:cNvPr id="25" name="TextBox 24"/>
          <p:cNvSpPr txBox="1"/>
          <p:nvPr/>
        </p:nvSpPr>
        <p:spPr>
          <a:xfrm>
            <a:off x="1789133" y="3627669"/>
            <a:ext cx="1421007" cy="284693"/>
          </a:xfrm>
          <a:prstGeom prst="rect">
            <a:avLst/>
          </a:prstGeom>
          <a:noFill/>
        </p:spPr>
        <p:txBody>
          <a:bodyPr wrap="square" lIns="68580" tIns="34290" rIns="68580" bIns="34290" rtlCol="0">
            <a:spAutoFit/>
          </a:bodyPr>
          <a:lstStyle/>
          <a:p>
            <a:pPr algn="ctr"/>
            <a:r>
              <a:rPr lang="en-GB" b="1" dirty="0" smtClean="0">
                <a:solidFill>
                  <a:srgbClr val="00B0F0"/>
                </a:solidFill>
              </a:rPr>
              <a:t>NEFERTARI</a:t>
            </a:r>
            <a:endParaRPr lang="it-IT" b="1" dirty="0">
              <a:solidFill>
                <a:srgbClr val="00B0F0"/>
              </a:solidFill>
            </a:endParaRPr>
          </a:p>
        </p:txBody>
      </p:sp>
      <p:sp>
        <p:nvSpPr>
          <p:cNvPr id="26" name="TextBox 25"/>
          <p:cNvSpPr txBox="1"/>
          <p:nvPr/>
        </p:nvSpPr>
        <p:spPr>
          <a:xfrm>
            <a:off x="3462430" y="3627669"/>
            <a:ext cx="914346" cy="284693"/>
          </a:xfrm>
          <a:prstGeom prst="rect">
            <a:avLst/>
          </a:prstGeom>
          <a:noFill/>
        </p:spPr>
        <p:txBody>
          <a:bodyPr wrap="square" lIns="68580" tIns="34290" rIns="68580" bIns="34290" rtlCol="0">
            <a:spAutoFit/>
          </a:bodyPr>
          <a:lstStyle/>
          <a:p>
            <a:pPr algn="ctr"/>
            <a:r>
              <a:rPr lang="en-GB" b="1" dirty="0" smtClean="0">
                <a:solidFill>
                  <a:srgbClr val="00B0F0"/>
                </a:solidFill>
              </a:rPr>
              <a:t>IRIS-SPIN</a:t>
            </a:r>
            <a:endParaRPr lang="it-IT" b="1" dirty="0">
              <a:solidFill>
                <a:srgbClr val="00B0F0"/>
              </a:solidFill>
            </a:endParaRPr>
          </a:p>
        </p:txBody>
      </p:sp>
      <p:sp>
        <p:nvSpPr>
          <p:cNvPr id="27" name="Rectangle 26"/>
          <p:cNvSpPr/>
          <p:nvPr/>
        </p:nvSpPr>
        <p:spPr>
          <a:xfrm>
            <a:off x="4531023" y="3627669"/>
            <a:ext cx="1467309" cy="284693"/>
          </a:xfrm>
          <a:prstGeom prst="rect">
            <a:avLst/>
          </a:prstGeom>
        </p:spPr>
        <p:txBody>
          <a:bodyPr wrap="square" lIns="68580" tIns="34290" rIns="68580" bIns="34290">
            <a:spAutoFit/>
          </a:bodyPr>
          <a:lstStyle/>
          <a:p>
            <a:pPr algn="ctr"/>
            <a:r>
              <a:rPr lang="it-IT" b="1" dirty="0" smtClean="0">
                <a:solidFill>
                  <a:schemeClr val="accent4">
                    <a:lumMod val="75000"/>
                  </a:schemeClr>
                </a:solidFill>
              </a:rPr>
              <a:t>IPHOQS-INO</a:t>
            </a:r>
            <a:endParaRPr lang="it-IT" b="1" dirty="0">
              <a:solidFill>
                <a:schemeClr val="accent4">
                  <a:lumMod val="75000"/>
                </a:schemeClr>
              </a:solidFill>
            </a:endParaRPr>
          </a:p>
        </p:txBody>
      </p:sp>
      <p:sp>
        <p:nvSpPr>
          <p:cNvPr id="29" name="TextBox 28"/>
          <p:cNvSpPr txBox="1"/>
          <p:nvPr/>
        </p:nvSpPr>
        <p:spPr>
          <a:xfrm>
            <a:off x="6071480" y="3627669"/>
            <a:ext cx="1160687" cy="284693"/>
          </a:xfrm>
          <a:prstGeom prst="rect">
            <a:avLst/>
          </a:prstGeom>
          <a:noFill/>
        </p:spPr>
        <p:txBody>
          <a:bodyPr wrap="square" lIns="68580" tIns="34290" rIns="68580" bIns="34290" rtlCol="0">
            <a:spAutoFit/>
          </a:bodyPr>
          <a:lstStyle/>
          <a:p>
            <a:pPr algn="ctr"/>
            <a:r>
              <a:rPr lang="en-GB" b="1" dirty="0" smtClean="0">
                <a:solidFill>
                  <a:schemeClr val="bg1">
                    <a:lumMod val="50000"/>
                  </a:schemeClr>
                </a:solidFill>
              </a:rPr>
              <a:t>FOSSR</a:t>
            </a:r>
            <a:r>
              <a:rPr lang="en-GB" b="1" dirty="0" smtClean="0">
                <a:solidFill>
                  <a:srgbClr val="00B0F0"/>
                </a:solidFill>
              </a:rPr>
              <a:t> </a:t>
            </a:r>
            <a:endParaRPr lang="it-IT" dirty="0">
              <a:solidFill>
                <a:schemeClr val="bg1">
                  <a:lumMod val="50000"/>
                </a:schemeClr>
              </a:solidFill>
            </a:endParaRPr>
          </a:p>
        </p:txBody>
      </p:sp>
      <p:sp>
        <p:nvSpPr>
          <p:cNvPr id="31" name="TextBox 30"/>
          <p:cNvSpPr txBox="1"/>
          <p:nvPr/>
        </p:nvSpPr>
        <p:spPr>
          <a:xfrm>
            <a:off x="0" y="3910646"/>
            <a:ext cx="1862380" cy="438582"/>
          </a:xfrm>
          <a:prstGeom prst="rect">
            <a:avLst/>
          </a:prstGeom>
          <a:noFill/>
        </p:spPr>
        <p:txBody>
          <a:bodyPr wrap="square" lIns="68580" tIns="34290" rIns="68580" bIns="34290" rtlCol="0">
            <a:spAutoFit/>
          </a:bodyPr>
          <a:lstStyle/>
          <a:p>
            <a:pPr algn="r"/>
            <a:r>
              <a:rPr lang="en-GB" sz="1200" dirty="0" err="1" smtClean="0">
                <a:latin typeface="+mj-lt"/>
              </a:rPr>
              <a:t>Costi</a:t>
            </a:r>
            <a:r>
              <a:rPr lang="en-GB" sz="1200" dirty="0" smtClean="0">
                <a:latin typeface="+mj-lt"/>
              </a:rPr>
              <a:t> per </a:t>
            </a:r>
            <a:r>
              <a:rPr lang="en-GB" sz="1200" dirty="0" err="1" smtClean="0">
                <a:latin typeface="+mj-lt"/>
              </a:rPr>
              <a:t>Investimenti</a:t>
            </a:r>
            <a:r>
              <a:rPr lang="en-GB" sz="1200" dirty="0" smtClean="0">
                <a:latin typeface="+mj-lt"/>
              </a:rPr>
              <a:t> </a:t>
            </a:r>
          </a:p>
          <a:p>
            <a:pPr algn="r"/>
            <a:r>
              <a:rPr lang="en-GB" sz="1200" dirty="0" smtClean="0">
                <a:latin typeface="+mj-lt"/>
              </a:rPr>
              <a:t>(</a:t>
            </a:r>
            <a:r>
              <a:rPr lang="en-GB" sz="1200" dirty="0" err="1" smtClean="0">
                <a:latin typeface="+mj-lt"/>
              </a:rPr>
              <a:t>nel</a:t>
            </a:r>
            <a:r>
              <a:rPr lang="en-GB" sz="1200" dirty="0" smtClean="0">
                <a:latin typeface="+mj-lt"/>
              </a:rPr>
              <a:t> </a:t>
            </a:r>
            <a:r>
              <a:rPr lang="en-GB" sz="1200" dirty="0" err="1" smtClean="0">
                <a:latin typeface="+mj-lt"/>
              </a:rPr>
              <a:t>decennio</a:t>
            </a:r>
            <a:r>
              <a:rPr lang="en-GB" sz="1200" dirty="0" smtClean="0">
                <a:latin typeface="+mj-lt"/>
              </a:rPr>
              <a:t>)</a:t>
            </a:r>
            <a:endParaRPr lang="it-IT" sz="1200" dirty="0">
              <a:latin typeface="+mj-lt"/>
            </a:endParaRPr>
          </a:p>
        </p:txBody>
      </p:sp>
      <p:cxnSp>
        <p:nvCxnSpPr>
          <p:cNvPr id="34" name="Straight Connector 33"/>
          <p:cNvCxnSpPr/>
          <p:nvPr/>
        </p:nvCxnSpPr>
        <p:spPr>
          <a:xfrm flipV="1">
            <a:off x="719245" y="3490153"/>
            <a:ext cx="7624320" cy="4829"/>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2252849" y="4012659"/>
            <a:ext cx="773265" cy="253916"/>
          </a:xfrm>
          <a:prstGeom prst="rect">
            <a:avLst/>
          </a:prstGeom>
          <a:noFill/>
        </p:spPr>
        <p:txBody>
          <a:bodyPr wrap="square" lIns="68580" tIns="34290" rIns="68580" bIns="34290" rtlCol="0">
            <a:spAutoFit/>
          </a:bodyPr>
          <a:lstStyle/>
          <a:p>
            <a:r>
              <a:rPr lang="en-GB" sz="1200" dirty="0" smtClean="0"/>
              <a:t>33 M€  *</a:t>
            </a:r>
            <a:endParaRPr lang="it-IT" sz="1200" dirty="0"/>
          </a:p>
        </p:txBody>
      </p:sp>
      <p:sp>
        <p:nvSpPr>
          <p:cNvPr id="39" name="TextBox 38"/>
          <p:cNvSpPr txBox="1"/>
          <p:nvPr/>
        </p:nvSpPr>
        <p:spPr>
          <a:xfrm>
            <a:off x="3637534" y="4021890"/>
            <a:ext cx="564137" cy="253916"/>
          </a:xfrm>
          <a:prstGeom prst="rect">
            <a:avLst/>
          </a:prstGeom>
          <a:noFill/>
        </p:spPr>
        <p:txBody>
          <a:bodyPr wrap="square" lIns="68580" tIns="34290" rIns="68580" bIns="34290" rtlCol="0">
            <a:spAutoFit/>
          </a:bodyPr>
          <a:lstStyle/>
          <a:p>
            <a:pPr algn="ctr"/>
            <a:r>
              <a:rPr lang="en-GB" sz="1200" i="1" dirty="0" smtClean="0"/>
              <a:t>(</a:t>
            </a:r>
            <a:r>
              <a:rPr lang="en-GB" sz="1200" i="1" dirty="0" err="1" smtClean="0"/>
              <a:t>tbd</a:t>
            </a:r>
            <a:r>
              <a:rPr lang="en-GB" sz="1200" i="1" dirty="0" smtClean="0"/>
              <a:t>)</a:t>
            </a:r>
            <a:endParaRPr lang="it-IT" sz="1200" i="1" dirty="0"/>
          </a:p>
        </p:txBody>
      </p:sp>
      <p:sp>
        <p:nvSpPr>
          <p:cNvPr id="42" name="TextBox 41"/>
          <p:cNvSpPr txBox="1"/>
          <p:nvPr/>
        </p:nvSpPr>
        <p:spPr>
          <a:xfrm>
            <a:off x="4858719" y="3986771"/>
            <a:ext cx="906363" cy="253916"/>
          </a:xfrm>
          <a:prstGeom prst="rect">
            <a:avLst/>
          </a:prstGeom>
          <a:noFill/>
        </p:spPr>
        <p:txBody>
          <a:bodyPr wrap="square" lIns="68580" tIns="34290" rIns="68580" bIns="34290" rtlCol="0">
            <a:spAutoFit/>
          </a:bodyPr>
          <a:lstStyle/>
          <a:p>
            <a:r>
              <a:rPr lang="en-GB" sz="1200" dirty="0" smtClean="0"/>
              <a:t>2,5 </a:t>
            </a:r>
            <a:r>
              <a:rPr lang="en-GB" sz="1200" dirty="0"/>
              <a:t>M</a:t>
            </a:r>
            <a:r>
              <a:rPr lang="en-GB" sz="1200" dirty="0" smtClean="0"/>
              <a:t>€  **</a:t>
            </a:r>
            <a:endParaRPr lang="it-IT" sz="1200" dirty="0"/>
          </a:p>
        </p:txBody>
      </p:sp>
      <p:sp>
        <p:nvSpPr>
          <p:cNvPr id="48" name="TextBox 47"/>
          <p:cNvSpPr txBox="1"/>
          <p:nvPr/>
        </p:nvSpPr>
        <p:spPr>
          <a:xfrm>
            <a:off x="6376502" y="3985016"/>
            <a:ext cx="564137" cy="253916"/>
          </a:xfrm>
          <a:prstGeom prst="rect">
            <a:avLst/>
          </a:prstGeom>
          <a:noFill/>
        </p:spPr>
        <p:txBody>
          <a:bodyPr wrap="square" lIns="68580" tIns="34290" rIns="68580" bIns="34290" rtlCol="0">
            <a:spAutoFit/>
          </a:bodyPr>
          <a:lstStyle/>
          <a:p>
            <a:pPr algn="ctr"/>
            <a:r>
              <a:rPr lang="en-GB" sz="1200" i="1" dirty="0"/>
              <a:t>(</a:t>
            </a:r>
            <a:r>
              <a:rPr lang="en-GB" sz="1200" i="1" dirty="0" err="1"/>
              <a:t>tbd</a:t>
            </a:r>
            <a:r>
              <a:rPr lang="en-GB" sz="1200" i="1" dirty="0" smtClean="0"/>
              <a:t>)</a:t>
            </a:r>
            <a:endParaRPr lang="it-IT" sz="1200" i="1" dirty="0"/>
          </a:p>
        </p:txBody>
      </p:sp>
      <p:sp>
        <p:nvSpPr>
          <p:cNvPr id="3" name="Rectangle 2"/>
          <p:cNvSpPr/>
          <p:nvPr/>
        </p:nvSpPr>
        <p:spPr>
          <a:xfrm>
            <a:off x="4718032" y="4463371"/>
            <a:ext cx="1976823" cy="246221"/>
          </a:xfrm>
          <a:prstGeom prst="rect">
            <a:avLst/>
          </a:prstGeom>
        </p:spPr>
        <p:txBody>
          <a:bodyPr wrap="none">
            <a:spAutoFit/>
          </a:bodyPr>
          <a:lstStyle/>
          <a:p>
            <a:pPr algn="ctr"/>
            <a:r>
              <a:rPr lang="it-IT" sz="1000" i="1" dirty="0" smtClean="0"/>
              <a:t>**   Estensione </a:t>
            </a:r>
            <a:r>
              <a:rPr lang="it-IT" sz="1000" i="1" dirty="0"/>
              <a:t>bunker sotterraneo</a:t>
            </a:r>
          </a:p>
        </p:txBody>
      </p:sp>
      <p:sp>
        <p:nvSpPr>
          <p:cNvPr id="33" name="Rectangle 32"/>
          <p:cNvSpPr/>
          <p:nvPr/>
        </p:nvSpPr>
        <p:spPr>
          <a:xfrm>
            <a:off x="1073464" y="4430151"/>
            <a:ext cx="4191214" cy="430887"/>
          </a:xfrm>
          <a:prstGeom prst="rect">
            <a:avLst/>
          </a:prstGeom>
        </p:spPr>
        <p:txBody>
          <a:bodyPr wrap="square" lIns="0" rIns="0">
            <a:spAutoFit/>
          </a:bodyPr>
          <a:lstStyle/>
          <a:p>
            <a:pPr marL="171450" indent="-171450">
              <a:buFont typeface="Arial" charset="0"/>
              <a:buChar char="•"/>
            </a:pPr>
            <a:r>
              <a:rPr lang="it-IT" sz="1100" i="1" dirty="0" smtClean="0"/>
              <a:t>Nuovi materiali di prima parete di RFX-mod2  +  </a:t>
            </a:r>
          </a:p>
          <a:p>
            <a:pPr marL="177800" indent="-177800"/>
            <a:r>
              <a:rPr lang="it-IT" sz="1100" i="1" dirty="0" smtClean="0"/>
              <a:t>	Aumento delle prestazioni avvolgimenti magnetici</a:t>
            </a:r>
            <a:endParaRPr lang="it-IT" sz="1100" i="1" dirty="0"/>
          </a:p>
        </p:txBody>
      </p:sp>
    </p:spTree>
    <p:extLst>
      <p:ext uri="{BB962C8B-B14F-4D97-AF65-F5344CB8AC3E}">
        <p14:creationId xmlns:p14="http://schemas.microsoft.com/office/powerpoint/2010/main" val="399499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1000"/>
                                        <p:tgtEl>
                                          <p:spTgt spid="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500"/>
                                        <p:tgtEl>
                                          <p:spTgt spid="4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childTnLst>
                          </p:cTn>
                        </p:par>
                        <p:par>
                          <p:cTn id="50" fill="hold">
                            <p:stCondLst>
                              <p:cond delay="5500"/>
                            </p:stCondLst>
                            <p:childTnLst>
                              <p:par>
                                <p:cTn id="51" presetID="10" presetClass="entr" presetSubtype="0" fill="hold" grpId="0" nodeType="after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1000"/>
                                        <p:tgtEl>
                                          <p:spTgt spid="2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animBg="1"/>
      <p:bldP spid="22" grpId="0" animBg="1"/>
      <p:bldP spid="25" grpId="0"/>
      <p:bldP spid="26" grpId="0"/>
      <p:bldP spid="27" grpId="0"/>
      <p:bldP spid="29" grpId="0"/>
      <p:bldP spid="31" grpId="0"/>
      <p:bldP spid="36" grpId="0"/>
      <p:bldP spid="39" grpId="0"/>
      <p:bldP spid="42" grpId="0"/>
      <p:bldP spid="48" grpId="0"/>
      <p:bldP spid="3"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xmlns="" id="{4A21ED08-DDB3-4786-99F2-8943CC943ADD}"/>
              </a:ext>
            </a:extLst>
          </p:cNvPr>
          <p:cNvPicPr>
            <a:picLocks noChangeAspect="1"/>
          </p:cNvPicPr>
          <p:nvPr/>
        </p:nvPicPr>
        <p:blipFill>
          <a:blip r:embed="rId2"/>
          <a:stretch>
            <a:fillRect/>
          </a:stretch>
        </p:blipFill>
        <p:spPr>
          <a:xfrm>
            <a:off x="5400266" y="2586725"/>
            <a:ext cx="1108942" cy="646380"/>
          </a:xfrm>
          <a:prstGeom prst="rect">
            <a:avLst/>
          </a:prstGeom>
        </p:spPr>
      </p:pic>
      <p:sp>
        <p:nvSpPr>
          <p:cNvPr id="52" name="Rectangle 51"/>
          <p:cNvSpPr/>
          <p:nvPr/>
        </p:nvSpPr>
        <p:spPr>
          <a:xfrm rot="10800000">
            <a:off x="-1" y="1265295"/>
            <a:ext cx="570246" cy="3741048"/>
          </a:xfrm>
          <a:prstGeom prst="rect">
            <a:avLst/>
          </a:prstGeom>
          <a:gradFill>
            <a:gsLst>
              <a:gs pos="0">
                <a:schemeClr val="accent1">
                  <a:lumMod val="5000"/>
                  <a:lumOff val="95000"/>
                  <a:alpha val="70000"/>
                </a:schemeClr>
              </a:gs>
              <a:gs pos="0">
                <a:schemeClr val="accent4">
                  <a:lumMod val="75000"/>
                </a:schemeClr>
              </a:gs>
              <a:gs pos="39000">
                <a:schemeClr val="accent1">
                  <a:lumMod val="45000"/>
                  <a:lumOff val="55000"/>
                </a:schemeClr>
              </a:gs>
              <a:gs pos="100000">
                <a:srgbClr val="00B0F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pic>
        <p:nvPicPr>
          <p:cNvPr id="44" name="Picture 43">
            <a:extLst>
              <a:ext uri="{FF2B5EF4-FFF2-40B4-BE49-F238E27FC236}">
                <a16:creationId xmlns:a16="http://schemas.microsoft.com/office/drawing/2014/main" xmlns="" id="{1BF5C03C-63CA-418F-A2AA-9ACA8F6DA024}"/>
              </a:ext>
            </a:extLst>
          </p:cNvPr>
          <p:cNvPicPr>
            <a:picLocks noChangeAspect="1"/>
          </p:cNvPicPr>
          <p:nvPr/>
        </p:nvPicPr>
        <p:blipFill>
          <a:blip r:embed="rId3"/>
          <a:stretch>
            <a:fillRect/>
          </a:stretch>
        </p:blipFill>
        <p:spPr>
          <a:xfrm>
            <a:off x="6361067" y="4168959"/>
            <a:ext cx="793053" cy="445697"/>
          </a:xfrm>
          <a:prstGeom prst="rect">
            <a:avLst/>
          </a:prstGeom>
        </p:spPr>
      </p:pic>
      <p:pic>
        <p:nvPicPr>
          <p:cNvPr id="35" name="Picture 34">
            <a:extLst>
              <a:ext uri="{FF2B5EF4-FFF2-40B4-BE49-F238E27FC236}">
                <a16:creationId xmlns:a16="http://schemas.microsoft.com/office/drawing/2014/main" xmlns="" id="{D4407DCA-814C-44B2-BC35-5D4E56BCD8E3}"/>
              </a:ext>
            </a:extLst>
          </p:cNvPr>
          <p:cNvPicPr>
            <a:picLocks noChangeAspect="1"/>
          </p:cNvPicPr>
          <p:nvPr/>
        </p:nvPicPr>
        <p:blipFill>
          <a:blip r:embed="rId4"/>
          <a:stretch>
            <a:fillRect/>
          </a:stretch>
        </p:blipFill>
        <p:spPr>
          <a:xfrm>
            <a:off x="3018458" y="3564709"/>
            <a:ext cx="829344" cy="829344"/>
          </a:xfrm>
          <a:prstGeom prst="rect">
            <a:avLst/>
          </a:prstGeom>
        </p:spPr>
      </p:pic>
      <p:sp>
        <p:nvSpPr>
          <p:cNvPr id="48" name="Rounded Rectangle 47"/>
          <p:cNvSpPr/>
          <p:nvPr/>
        </p:nvSpPr>
        <p:spPr>
          <a:xfrm>
            <a:off x="2902131" y="1278778"/>
            <a:ext cx="5967219" cy="748866"/>
          </a:xfrm>
          <a:prstGeom prst="round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t-IT"/>
          </a:p>
        </p:txBody>
      </p:sp>
      <p:sp>
        <p:nvSpPr>
          <p:cNvPr id="50" name="TextBox 49"/>
          <p:cNvSpPr txBox="1"/>
          <p:nvPr/>
        </p:nvSpPr>
        <p:spPr>
          <a:xfrm>
            <a:off x="2940930" y="1265296"/>
            <a:ext cx="2193458" cy="315471"/>
          </a:xfrm>
          <a:prstGeom prst="rect">
            <a:avLst/>
          </a:prstGeom>
          <a:noFill/>
        </p:spPr>
        <p:txBody>
          <a:bodyPr wrap="square" lIns="68580" tIns="34290" rIns="68580" bIns="34290" rtlCol="0">
            <a:spAutoFit/>
          </a:bodyPr>
          <a:lstStyle/>
          <a:p>
            <a:r>
              <a:rPr lang="en-GB" sz="1600" dirty="0" err="1" smtClean="0">
                <a:latin typeface="+mj-lt"/>
              </a:rPr>
              <a:t>Mondiale</a:t>
            </a:r>
            <a:endParaRPr lang="it-IT" sz="1600" dirty="0">
              <a:latin typeface="+mj-lt"/>
            </a:endParaRPr>
          </a:p>
        </p:txBody>
      </p:sp>
      <p:pic>
        <p:nvPicPr>
          <p:cNvPr id="54" name="그림 개체 틀 3">
            <a:extLst>
              <a:ext uri="{FF2B5EF4-FFF2-40B4-BE49-F238E27FC236}">
                <a16:creationId xmlns:a16="http://schemas.microsoft.com/office/drawing/2014/main" xmlns="" id="{5D4C1E0A-2775-E569-70DD-D42BB66098EA}"/>
              </a:ext>
            </a:extLst>
          </p:cNvPr>
          <p:cNvPicPr>
            <a:picLocks noGrp="1" noChangeAspect="1"/>
          </p:cNvPicPr>
          <p:nvPr>
            <p:ph type="pic" sz="quarter" idx="10"/>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Lst>
          </a:blip>
          <a:srcRect t="8547" b="45139"/>
          <a:stretch/>
        </p:blipFill>
        <p:spPr>
          <a:xfrm>
            <a:off x="-2" y="0"/>
            <a:ext cx="9143999" cy="1108558"/>
          </a:xfrm>
        </p:spPr>
      </p:pic>
      <p:sp>
        <p:nvSpPr>
          <p:cNvPr id="55" name="TextBox 54">
            <a:extLst>
              <a:ext uri="{FF2B5EF4-FFF2-40B4-BE49-F238E27FC236}">
                <a16:creationId xmlns:a16="http://schemas.microsoft.com/office/drawing/2014/main" xmlns="" id="{DC18A25B-BF22-710C-12E7-2B311326ECA8}"/>
              </a:ext>
            </a:extLst>
          </p:cNvPr>
          <p:cNvSpPr txBox="1"/>
          <p:nvPr/>
        </p:nvSpPr>
        <p:spPr>
          <a:xfrm>
            <a:off x="557926" y="185458"/>
            <a:ext cx="8004428" cy="577081"/>
          </a:xfrm>
          <a:prstGeom prst="rect">
            <a:avLst/>
          </a:prstGeom>
          <a:noFill/>
        </p:spPr>
        <p:txBody>
          <a:bodyPr wrap="square" lIns="68580" tIns="34290" rIns="68580" bIns="34290">
            <a:spAutoFit/>
          </a:bodyPr>
          <a:lstStyle/>
          <a:p>
            <a:pPr>
              <a:spcBef>
                <a:spcPts val="750"/>
              </a:spcBef>
            </a:pPr>
            <a:r>
              <a:rPr lang="en-US" altLang="en-US" sz="3300" b="1" dirty="0" err="1">
                <a:solidFill>
                  <a:schemeClr val="bg1"/>
                </a:solidFill>
                <a:effectLst>
                  <a:outerShdw blurRad="38100" dist="38100" dir="2700000" algn="tl">
                    <a:srgbClr val="000000">
                      <a:alpha val="43137"/>
                    </a:srgbClr>
                  </a:outerShdw>
                </a:effectLst>
                <a:ea typeface="Pretendard SemiBold" panose="02000703000000020004" pitchFamily="50" charset="-127"/>
                <a:cs typeface="Pretendard SemiBold" panose="02000703000000020004" pitchFamily="50" charset="-127"/>
              </a:rPr>
              <a:t>R</a:t>
            </a:r>
            <a:r>
              <a:rPr lang="en-US" altLang="en-US" sz="3300" b="1" dirty="0" err="1">
                <a:solidFill>
                  <a:srgbClr val="FF0000"/>
                </a:solidFill>
                <a:effectLst>
                  <a:outerShdw blurRad="38100" dist="38100" dir="2700000" algn="tl">
                    <a:srgbClr val="000000">
                      <a:alpha val="43137"/>
                    </a:srgbClr>
                  </a:outerShdw>
                </a:effectLst>
                <a:ea typeface="Pretendard SemiBold" panose="02000703000000020004" pitchFamily="50" charset="-127"/>
                <a:cs typeface="Pretendard SemiBold" panose="02000703000000020004" pitchFamily="50" charset="-127"/>
              </a:rPr>
              <a:t>i</a:t>
            </a:r>
            <a:r>
              <a:rPr lang="en-US" altLang="en-US" sz="3300" b="1" dirty="0" err="1">
                <a:solidFill>
                  <a:schemeClr val="bg1"/>
                </a:solidFill>
                <a:effectLst>
                  <a:outerShdw blurRad="38100" dist="38100" dir="2700000" algn="tl">
                    <a:srgbClr val="000000">
                      <a:alpha val="43137"/>
                    </a:srgbClr>
                  </a:outerShdw>
                </a:effectLst>
                <a:ea typeface="Pretendard SemiBold" panose="02000703000000020004" pitchFamily="50" charset="-127"/>
                <a:cs typeface="Pretendard SemiBold" panose="02000703000000020004" pitchFamily="50" charset="-127"/>
              </a:rPr>
              <a:t>FF</a:t>
            </a:r>
            <a:r>
              <a:rPr lang="en-US" altLang="en-US" sz="2100" dirty="0">
                <a:latin typeface="+mj-lt"/>
                <a:ea typeface="Pretendard SemiBold" panose="02000703000000020004" pitchFamily="50" charset="-127"/>
                <a:cs typeface="Pretendard SemiBold" panose="02000703000000020004" pitchFamily="50" charset="-127"/>
              </a:rPr>
              <a:t>       </a:t>
            </a:r>
            <a:r>
              <a:rPr lang="en-US" altLang="en-US" sz="2100" dirty="0" err="1" smtClean="0">
                <a:solidFill>
                  <a:srgbClr val="FF0000"/>
                </a:solidFill>
                <a:latin typeface="+mj-lt"/>
                <a:ea typeface="Pretendard SemiBold" panose="02000703000000020004" pitchFamily="50" charset="-127"/>
                <a:cs typeface="Pretendard SemiBold" panose="02000703000000020004" pitchFamily="50" charset="-127"/>
              </a:rPr>
              <a:t>Stahekolder</a:t>
            </a:r>
            <a:r>
              <a:rPr lang="en-US" altLang="en-US" sz="2100" dirty="0" smtClean="0">
                <a:solidFill>
                  <a:srgbClr val="FF0000"/>
                </a:solidFill>
                <a:latin typeface="+mj-lt"/>
                <a:ea typeface="Pretendard SemiBold" panose="02000703000000020004" pitchFamily="50" charset="-127"/>
                <a:cs typeface="Pretendard SemiBold" panose="02000703000000020004" pitchFamily="50" charset="-127"/>
              </a:rPr>
              <a:t> mapping &amp; Market analysis</a:t>
            </a:r>
            <a:endParaRPr lang="x-none" altLang="en-US" sz="1500" dirty="0">
              <a:latin typeface="+mj-lt"/>
              <a:ea typeface="Pretendard SemiBold" panose="02000703000000020004" pitchFamily="50" charset="-127"/>
              <a:cs typeface="Pretendard SemiBold" panose="02000703000000020004" pitchFamily="50" charset="-127"/>
            </a:endParaRPr>
          </a:p>
        </p:txBody>
      </p:sp>
      <p:sp>
        <p:nvSpPr>
          <p:cNvPr id="58" name="Rounded Rectangle 57"/>
          <p:cNvSpPr/>
          <p:nvPr/>
        </p:nvSpPr>
        <p:spPr>
          <a:xfrm>
            <a:off x="2902131" y="3374710"/>
            <a:ext cx="5967219" cy="1662113"/>
          </a:xfrm>
          <a:prstGeom prst="round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t-IT"/>
          </a:p>
        </p:txBody>
      </p:sp>
      <p:sp>
        <p:nvSpPr>
          <p:cNvPr id="59" name="TextBox 58"/>
          <p:cNvSpPr txBox="1"/>
          <p:nvPr/>
        </p:nvSpPr>
        <p:spPr>
          <a:xfrm>
            <a:off x="2940930" y="3365582"/>
            <a:ext cx="2193458" cy="284693"/>
          </a:xfrm>
          <a:prstGeom prst="rect">
            <a:avLst/>
          </a:prstGeom>
          <a:noFill/>
        </p:spPr>
        <p:txBody>
          <a:bodyPr wrap="square" lIns="68580" tIns="34290" rIns="68580" bIns="34290" rtlCol="0">
            <a:spAutoFit/>
          </a:bodyPr>
          <a:lstStyle/>
          <a:p>
            <a:pPr algn="ctr"/>
            <a:r>
              <a:rPr lang="en-GB" dirty="0" err="1" smtClean="0">
                <a:latin typeface="+mj-lt"/>
              </a:rPr>
              <a:t>Industria</a:t>
            </a:r>
            <a:r>
              <a:rPr lang="en-GB" dirty="0" smtClean="0">
                <a:latin typeface="+mj-lt"/>
              </a:rPr>
              <a:t> e </a:t>
            </a:r>
            <a:r>
              <a:rPr lang="en-GB" dirty="0" err="1" smtClean="0">
                <a:latin typeface="+mj-lt"/>
              </a:rPr>
              <a:t>iniziative</a:t>
            </a:r>
            <a:r>
              <a:rPr lang="en-GB" dirty="0" smtClean="0">
                <a:latin typeface="+mj-lt"/>
              </a:rPr>
              <a:t> private</a:t>
            </a:r>
            <a:endParaRPr lang="it-IT" dirty="0">
              <a:latin typeface="+mj-lt"/>
            </a:endParaRPr>
          </a:p>
        </p:txBody>
      </p:sp>
      <p:pic>
        <p:nvPicPr>
          <p:cNvPr id="70" name="Picture 69">
            <a:extLst>
              <a:ext uri="{FF2B5EF4-FFF2-40B4-BE49-F238E27FC236}">
                <a16:creationId xmlns:a16="http://schemas.microsoft.com/office/drawing/2014/main" xmlns="" id="{F1E4FB79-8CB6-4955-94AD-67F0E4F1BBD2}"/>
              </a:ext>
            </a:extLst>
          </p:cNvPr>
          <p:cNvPicPr>
            <a:picLocks noChangeAspect="1"/>
          </p:cNvPicPr>
          <p:nvPr/>
        </p:nvPicPr>
        <p:blipFill>
          <a:blip r:embed="rId7"/>
          <a:stretch>
            <a:fillRect/>
          </a:stretch>
        </p:blipFill>
        <p:spPr>
          <a:xfrm>
            <a:off x="4481727" y="1490894"/>
            <a:ext cx="901867" cy="430264"/>
          </a:xfrm>
          <a:prstGeom prst="rect">
            <a:avLst/>
          </a:prstGeom>
        </p:spPr>
      </p:pic>
      <p:pic>
        <p:nvPicPr>
          <p:cNvPr id="71" name="Picture 70">
            <a:extLst>
              <a:ext uri="{FF2B5EF4-FFF2-40B4-BE49-F238E27FC236}">
                <a16:creationId xmlns:a16="http://schemas.microsoft.com/office/drawing/2014/main" xmlns="" id="{92410BFF-A758-4E42-838A-1C9398ED91A1}"/>
              </a:ext>
            </a:extLst>
          </p:cNvPr>
          <p:cNvPicPr>
            <a:picLocks noChangeAspect="1"/>
          </p:cNvPicPr>
          <p:nvPr/>
        </p:nvPicPr>
        <p:blipFill>
          <a:blip r:embed="rId8"/>
          <a:stretch>
            <a:fillRect/>
          </a:stretch>
        </p:blipFill>
        <p:spPr>
          <a:xfrm>
            <a:off x="5493167" y="1502390"/>
            <a:ext cx="971481" cy="418768"/>
          </a:xfrm>
          <a:prstGeom prst="rect">
            <a:avLst/>
          </a:prstGeom>
        </p:spPr>
      </p:pic>
      <p:pic>
        <p:nvPicPr>
          <p:cNvPr id="4" name="Picture 3"/>
          <p:cNvPicPr>
            <a:picLocks noChangeAspect="1"/>
          </p:cNvPicPr>
          <p:nvPr/>
        </p:nvPicPr>
        <p:blipFill rotWithShape="1">
          <a:blip r:embed="rId9">
            <a:extLst>
              <a:ext uri="{28A0092B-C50C-407E-A947-70E740481C1C}">
                <a14:useLocalDpi xmlns:a14="http://schemas.microsoft.com/office/drawing/2010/main" val="0"/>
              </a:ext>
            </a:extLst>
          </a:blip>
          <a:srcRect l="10299" t="16298" r="6075" b="10597"/>
          <a:stretch/>
        </p:blipFill>
        <p:spPr>
          <a:xfrm>
            <a:off x="7736898" y="1407318"/>
            <a:ext cx="940005" cy="523308"/>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29051" y="1403897"/>
            <a:ext cx="1104415" cy="552910"/>
          </a:xfrm>
          <a:prstGeom prst="rect">
            <a:avLst/>
          </a:prstGeom>
        </p:spPr>
      </p:pic>
      <p:pic>
        <p:nvPicPr>
          <p:cNvPr id="36" name="Picture 35">
            <a:extLst>
              <a:ext uri="{FF2B5EF4-FFF2-40B4-BE49-F238E27FC236}">
                <a16:creationId xmlns:a16="http://schemas.microsoft.com/office/drawing/2014/main" xmlns="" id="{DAD2C130-ED98-475C-A95E-EBDC4D513A0C}"/>
              </a:ext>
            </a:extLst>
          </p:cNvPr>
          <p:cNvPicPr>
            <a:picLocks noChangeAspect="1"/>
          </p:cNvPicPr>
          <p:nvPr/>
        </p:nvPicPr>
        <p:blipFill rotWithShape="1">
          <a:blip r:embed="rId11"/>
          <a:srcRect t="27858" b="28453"/>
          <a:stretch/>
        </p:blipFill>
        <p:spPr>
          <a:xfrm>
            <a:off x="4785205" y="4252613"/>
            <a:ext cx="951873" cy="415857"/>
          </a:xfrm>
          <a:prstGeom prst="rect">
            <a:avLst/>
          </a:prstGeom>
        </p:spPr>
      </p:pic>
      <p:pic>
        <p:nvPicPr>
          <p:cNvPr id="37" name="Picture 36">
            <a:extLst>
              <a:ext uri="{FF2B5EF4-FFF2-40B4-BE49-F238E27FC236}">
                <a16:creationId xmlns:a16="http://schemas.microsoft.com/office/drawing/2014/main" xmlns="" id="{03C90453-505F-43B0-95B6-F7FD46DDEA7C}"/>
              </a:ext>
            </a:extLst>
          </p:cNvPr>
          <p:cNvPicPr>
            <a:picLocks noChangeAspect="1"/>
          </p:cNvPicPr>
          <p:nvPr/>
        </p:nvPicPr>
        <p:blipFill>
          <a:blip r:embed="rId12"/>
          <a:stretch>
            <a:fillRect/>
          </a:stretch>
        </p:blipFill>
        <p:spPr>
          <a:xfrm>
            <a:off x="4611937" y="4613143"/>
            <a:ext cx="1913320" cy="360672"/>
          </a:xfrm>
          <a:prstGeom prst="rect">
            <a:avLst/>
          </a:prstGeom>
        </p:spPr>
      </p:pic>
      <p:pic>
        <p:nvPicPr>
          <p:cNvPr id="39" name="Picture 38">
            <a:extLst>
              <a:ext uri="{FF2B5EF4-FFF2-40B4-BE49-F238E27FC236}">
                <a16:creationId xmlns:a16="http://schemas.microsoft.com/office/drawing/2014/main" xmlns="" id="{0A6C7EF6-191A-47C5-BE9E-695BF8C23E87}"/>
              </a:ext>
            </a:extLst>
          </p:cNvPr>
          <p:cNvPicPr>
            <a:picLocks noChangeAspect="1"/>
          </p:cNvPicPr>
          <p:nvPr/>
        </p:nvPicPr>
        <p:blipFill>
          <a:blip r:embed="rId13"/>
          <a:stretch>
            <a:fillRect/>
          </a:stretch>
        </p:blipFill>
        <p:spPr>
          <a:xfrm>
            <a:off x="8137735" y="3518299"/>
            <a:ext cx="461082" cy="461082"/>
          </a:xfrm>
          <a:prstGeom prst="rect">
            <a:avLst/>
          </a:prstGeom>
        </p:spPr>
      </p:pic>
      <p:pic>
        <p:nvPicPr>
          <p:cNvPr id="40" name="Picture 39">
            <a:extLst>
              <a:ext uri="{FF2B5EF4-FFF2-40B4-BE49-F238E27FC236}">
                <a16:creationId xmlns:a16="http://schemas.microsoft.com/office/drawing/2014/main" xmlns="" id="{7EEC4BD6-0E24-41DE-9BB7-6EEA403399A8}"/>
              </a:ext>
            </a:extLst>
          </p:cNvPr>
          <p:cNvPicPr>
            <a:picLocks noChangeAspect="1"/>
          </p:cNvPicPr>
          <p:nvPr/>
        </p:nvPicPr>
        <p:blipFill>
          <a:blip r:embed="rId14"/>
          <a:stretch>
            <a:fillRect/>
          </a:stretch>
        </p:blipFill>
        <p:spPr>
          <a:xfrm>
            <a:off x="5842020" y="3869225"/>
            <a:ext cx="410066" cy="410066"/>
          </a:xfrm>
          <a:prstGeom prst="rect">
            <a:avLst/>
          </a:prstGeom>
        </p:spPr>
      </p:pic>
      <p:pic>
        <p:nvPicPr>
          <p:cNvPr id="41" name="Picture 40">
            <a:extLst>
              <a:ext uri="{FF2B5EF4-FFF2-40B4-BE49-F238E27FC236}">
                <a16:creationId xmlns:a16="http://schemas.microsoft.com/office/drawing/2014/main" xmlns="" id="{C8F88246-CCA9-4E12-836A-58C40808CD34}"/>
              </a:ext>
            </a:extLst>
          </p:cNvPr>
          <p:cNvPicPr>
            <a:picLocks noChangeAspect="1"/>
          </p:cNvPicPr>
          <p:nvPr/>
        </p:nvPicPr>
        <p:blipFill>
          <a:blip r:embed="rId15"/>
          <a:stretch>
            <a:fillRect/>
          </a:stretch>
        </p:blipFill>
        <p:spPr>
          <a:xfrm>
            <a:off x="4508582" y="3793150"/>
            <a:ext cx="438106" cy="438106"/>
          </a:xfrm>
          <a:prstGeom prst="rect">
            <a:avLst/>
          </a:prstGeom>
        </p:spPr>
      </p:pic>
      <p:pic>
        <p:nvPicPr>
          <p:cNvPr id="42" name="Picture 41">
            <a:extLst>
              <a:ext uri="{FF2B5EF4-FFF2-40B4-BE49-F238E27FC236}">
                <a16:creationId xmlns:a16="http://schemas.microsoft.com/office/drawing/2014/main" xmlns="" id="{FCECFA36-9986-4D40-A916-C02648755B4D}"/>
              </a:ext>
            </a:extLst>
          </p:cNvPr>
          <p:cNvPicPr>
            <a:picLocks noChangeAspect="1"/>
          </p:cNvPicPr>
          <p:nvPr/>
        </p:nvPicPr>
        <p:blipFill>
          <a:blip r:embed="rId16"/>
          <a:stretch>
            <a:fillRect/>
          </a:stretch>
        </p:blipFill>
        <p:spPr>
          <a:xfrm>
            <a:off x="3864236" y="4127145"/>
            <a:ext cx="446517" cy="446517"/>
          </a:xfrm>
          <a:prstGeom prst="rect">
            <a:avLst/>
          </a:prstGeom>
        </p:spPr>
      </p:pic>
      <p:pic>
        <p:nvPicPr>
          <p:cNvPr id="43" name="Picture 42">
            <a:extLst>
              <a:ext uri="{FF2B5EF4-FFF2-40B4-BE49-F238E27FC236}">
                <a16:creationId xmlns:a16="http://schemas.microsoft.com/office/drawing/2014/main" xmlns="" id="{674220CD-8F24-4616-BD0D-DD60941F4E59}"/>
              </a:ext>
            </a:extLst>
          </p:cNvPr>
          <p:cNvPicPr>
            <a:picLocks noChangeAspect="1"/>
          </p:cNvPicPr>
          <p:nvPr/>
        </p:nvPicPr>
        <p:blipFill>
          <a:blip r:embed="rId17">
            <a:clrChange>
              <a:clrFrom>
                <a:srgbClr val="000000"/>
              </a:clrFrom>
              <a:clrTo>
                <a:srgbClr val="000000">
                  <a:alpha val="0"/>
                </a:srgbClr>
              </a:clrTo>
            </a:clrChange>
          </a:blip>
          <a:stretch>
            <a:fillRect/>
          </a:stretch>
        </p:blipFill>
        <p:spPr>
          <a:xfrm>
            <a:off x="6628439" y="3481956"/>
            <a:ext cx="427482" cy="419826"/>
          </a:xfrm>
          <a:prstGeom prst="rect">
            <a:avLst/>
          </a:prstGeom>
        </p:spPr>
      </p:pic>
      <p:pic>
        <p:nvPicPr>
          <p:cNvPr id="45" name="Picture 44">
            <a:extLst>
              <a:ext uri="{FF2B5EF4-FFF2-40B4-BE49-F238E27FC236}">
                <a16:creationId xmlns:a16="http://schemas.microsoft.com/office/drawing/2014/main" xmlns="" id="{7353C2C1-EA16-46C3-AD33-BA5EEDC74B0E}"/>
              </a:ext>
            </a:extLst>
          </p:cNvPr>
          <p:cNvPicPr>
            <a:picLocks noChangeAspect="1"/>
          </p:cNvPicPr>
          <p:nvPr/>
        </p:nvPicPr>
        <p:blipFill>
          <a:blip r:embed="rId18">
            <a:clrChange>
              <a:clrFrom>
                <a:srgbClr val="000000"/>
              </a:clrFrom>
              <a:clrTo>
                <a:srgbClr val="000000">
                  <a:alpha val="0"/>
                </a:srgbClr>
              </a:clrTo>
            </a:clrChange>
          </a:blip>
          <a:stretch>
            <a:fillRect/>
          </a:stretch>
        </p:blipFill>
        <p:spPr>
          <a:xfrm>
            <a:off x="3162489" y="4722747"/>
            <a:ext cx="1310333" cy="231492"/>
          </a:xfrm>
          <a:prstGeom prst="rect">
            <a:avLst/>
          </a:prstGeom>
        </p:spPr>
      </p:pic>
      <p:pic>
        <p:nvPicPr>
          <p:cNvPr id="46" name="Picture 45">
            <a:extLst>
              <a:ext uri="{FF2B5EF4-FFF2-40B4-BE49-F238E27FC236}">
                <a16:creationId xmlns:a16="http://schemas.microsoft.com/office/drawing/2014/main" xmlns="" id="{D25DB561-8C42-4E97-AE49-C36E5752CCAE}"/>
              </a:ext>
            </a:extLst>
          </p:cNvPr>
          <p:cNvPicPr>
            <a:picLocks noChangeAspect="1"/>
          </p:cNvPicPr>
          <p:nvPr/>
        </p:nvPicPr>
        <p:blipFill>
          <a:blip r:embed="rId19"/>
          <a:stretch>
            <a:fillRect/>
          </a:stretch>
        </p:blipFill>
        <p:spPr>
          <a:xfrm>
            <a:off x="6632469" y="2551045"/>
            <a:ext cx="949965" cy="393679"/>
          </a:xfrm>
          <a:prstGeom prst="rect">
            <a:avLst/>
          </a:prstGeom>
        </p:spPr>
      </p:pic>
      <p:pic>
        <p:nvPicPr>
          <p:cNvPr id="47" name="Picture 2" descr="M.U.R. - YouTube"/>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206524" y="2172080"/>
            <a:ext cx="542778" cy="542778"/>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2902132" y="2113003"/>
            <a:ext cx="5967218" cy="1184994"/>
          </a:xfrm>
          <a:prstGeom prst="round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t-IT"/>
          </a:p>
        </p:txBody>
      </p:sp>
      <p:sp>
        <p:nvSpPr>
          <p:cNvPr id="3" name="TextBox 2"/>
          <p:cNvSpPr txBox="1"/>
          <p:nvPr/>
        </p:nvSpPr>
        <p:spPr>
          <a:xfrm>
            <a:off x="2940930" y="2082782"/>
            <a:ext cx="2901090" cy="315471"/>
          </a:xfrm>
          <a:prstGeom prst="rect">
            <a:avLst/>
          </a:prstGeom>
          <a:noFill/>
        </p:spPr>
        <p:txBody>
          <a:bodyPr wrap="square" lIns="68580" tIns="34290" rIns="68580" bIns="34290" rtlCol="0">
            <a:spAutoFit/>
          </a:bodyPr>
          <a:lstStyle/>
          <a:p>
            <a:r>
              <a:rPr lang="en-GB" sz="1600" dirty="0" err="1" smtClean="0">
                <a:latin typeface="+mj-lt"/>
              </a:rPr>
              <a:t>Europeo</a:t>
            </a:r>
            <a:r>
              <a:rPr lang="en-GB" sz="1600" dirty="0" smtClean="0">
                <a:latin typeface="+mj-lt"/>
              </a:rPr>
              <a:t> e </a:t>
            </a:r>
            <a:r>
              <a:rPr lang="en-GB" sz="1600" dirty="0" err="1" smtClean="0">
                <a:latin typeface="+mj-lt"/>
              </a:rPr>
              <a:t>nazionale</a:t>
            </a:r>
            <a:endParaRPr lang="it-IT" sz="1600" dirty="0">
              <a:latin typeface="+mj-lt"/>
            </a:endParaRPr>
          </a:p>
        </p:txBody>
      </p:sp>
      <p:pic>
        <p:nvPicPr>
          <p:cNvPr id="69" name="Picture 68">
            <a:extLst>
              <a:ext uri="{FF2B5EF4-FFF2-40B4-BE49-F238E27FC236}">
                <a16:creationId xmlns:a16="http://schemas.microsoft.com/office/drawing/2014/main" xmlns="" id="{81145825-D24F-4608-8DAA-A5C87FDE84F3}"/>
              </a:ext>
            </a:extLst>
          </p:cNvPr>
          <p:cNvPicPr>
            <a:picLocks noChangeAspect="1"/>
          </p:cNvPicPr>
          <p:nvPr/>
        </p:nvPicPr>
        <p:blipFill>
          <a:blip r:embed="rId21"/>
          <a:stretch>
            <a:fillRect/>
          </a:stretch>
        </p:blipFill>
        <p:spPr>
          <a:xfrm>
            <a:off x="3018458" y="2427964"/>
            <a:ext cx="1383787" cy="422404"/>
          </a:xfrm>
          <a:prstGeom prst="rect">
            <a:avLst/>
          </a:prstGeom>
        </p:spPr>
      </p:pic>
      <p:pic>
        <p:nvPicPr>
          <p:cNvPr id="1026" name="Picture 2" descr="DTT-Project"/>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637760" y="2409675"/>
            <a:ext cx="382973" cy="38297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xmlns="" id="{624F87CD-C725-4F1F-A9B2-D70F65453518}"/>
              </a:ext>
            </a:extLst>
          </p:cNvPr>
          <p:cNvPicPr>
            <a:picLocks noChangeAspect="1"/>
          </p:cNvPicPr>
          <p:nvPr/>
        </p:nvPicPr>
        <p:blipFill>
          <a:blip r:embed="rId23">
            <a:clrChange>
              <a:clrFrom>
                <a:srgbClr val="000000"/>
              </a:clrFrom>
              <a:clrTo>
                <a:srgbClr val="000000">
                  <a:alpha val="0"/>
                </a:srgbClr>
              </a:clrTo>
            </a:clrChange>
          </a:blip>
          <a:stretch>
            <a:fillRect/>
          </a:stretch>
        </p:blipFill>
        <p:spPr>
          <a:xfrm>
            <a:off x="3509606" y="2827248"/>
            <a:ext cx="1653684" cy="381253"/>
          </a:xfrm>
          <a:prstGeom prst="rect">
            <a:avLst/>
          </a:prstGeom>
        </p:spPr>
      </p:pic>
      <p:pic>
        <p:nvPicPr>
          <p:cNvPr id="57" name="Picture 4" descr="logo-regione-puglia - Confcommercio Lecce"/>
          <p:cNvPicPr>
            <a:picLocks noChangeAspect="1" noChangeArrowheads="1"/>
          </p:cNvPicPr>
          <p:nvPr/>
        </p:nvPicPr>
        <p:blipFill>
          <a:blip r:embed="rId24"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7794790" y="2206926"/>
            <a:ext cx="685891" cy="58572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xmlns="" id="{1D14A352-943C-4AC5-B850-D9ABADC8373C}"/>
              </a:ext>
            </a:extLst>
          </p:cNvPr>
          <p:cNvPicPr>
            <a:picLocks noChangeAspect="1"/>
          </p:cNvPicPr>
          <p:nvPr/>
        </p:nvPicPr>
        <p:blipFill>
          <a:blip r:embed="rId25">
            <a:clrChange>
              <a:clrFrom>
                <a:srgbClr val="000000"/>
              </a:clrFrom>
              <a:clrTo>
                <a:srgbClr val="000000">
                  <a:alpha val="0"/>
                </a:srgbClr>
              </a:clrTo>
            </a:clrChange>
          </a:blip>
          <a:stretch>
            <a:fillRect/>
          </a:stretch>
        </p:blipFill>
        <p:spPr>
          <a:xfrm>
            <a:off x="6348087" y="2224953"/>
            <a:ext cx="1415668" cy="274640"/>
          </a:xfrm>
          <a:prstGeom prst="rect">
            <a:avLst/>
          </a:prstGeom>
        </p:spPr>
      </p:pic>
      <p:pic>
        <p:nvPicPr>
          <p:cNvPr id="61" name="Picture 2" descr="Regione Veneto: COVID-19 negli ambienti di lavoro | FEINAR ..."/>
          <p:cNvPicPr>
            <a:picLocks noChangeAspect="1" noChangeArrowheads="1"/>
          </p:cNvPicPr>
          <p:nvPr/>
        </p:nvPicPr>
        <p:blipFill rotWithShape="1">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t="36566" b="39890"/>
          <a:stretch/>
        </p:blipFill>
        <p:spPr bwMode="auto">
          <a:xfrm>
            <a:off x="7134294" y="2894395"/>
            <a:ext cx="1778102" cy="314106"/>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xmlns="" id="{99ADFDE2-D66D-4006-B8CA-E207BDB61670}"/>
              </a:ext>
            </a:extLst>
          </p:cNvPr>
          <p:cNvPicPr>
            <a:picLocks noChangeAspect="1"/>
          </p:cNvPicPr>
          <p:nvPr/>
        </p:nvPicPr>
        <p:blipFill>
          <a:blip r:embed="rId27"/>
          <a:stretch>
            <a:fillRect/>
          </a:stretch>
        </p:blipFill>
        <p:spPr>
          <a:xfrm>
            <a:off x="7375782" y="3408981"/>
            <a:ext cx="529199" cy="648000"/>
          </a:xfrm>
          <a:prstGeom prst="rect">
            <a:avLst/>
          </a:prstGeom>
        </p:spPr>
      </p:pic>
      <p:pic>
        <p:nvPicPr>
          <p:cNvPr id="2050" name="Picture 2" descr="https://www.rse-web.it/wp-content/uploads/2024/01/cropped-logo_rse_2022.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5173280" y="3502839"/>
            <a:ext cx="1268201" cy="28335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96966" y="2120157"/>
            <a:ext cx="2148063" cy="2031325"/>
          </a:xfrm>
          <a:prstGeom prst="rect">
            <a:avLst/>
          </a:prstGeom>
          <a:solidFill>
            <a:srgbClr val="00B0F0">
              <a:alpha val="30000"/>
            </a:srgbClr>
          </a:solidFill>
        </p:spPr>
        <p:txBody>
          <a:bodyPr wrap="square">
            <a:spAutoFit/>
          </a:bodyPr>
          <a:lstStyle/>
          <a:p>
            <a:pPr algn="ctr"/>
            <a:r>
              <a:rPr lang="en-US" altLang="en-US" spc="200" dirty="0">
                <a:ea typeface="Pretendard SemiBold" panose="02000703000000020004" pitchFamily="50" charset="-127"/>
                <a:cs typeface="Pretendard SemiBold" panose="02000703000000020004" pitchFamily="50" charset="-127"/>
              </a:rPr>
              <a:t>Stakeholder </a:t>
            </a:r>
          </a:p>
          <a:p>
            <a:pPr algn="ctr"/>
            <a:r>
              <a:rPr lang="en-US" altLang="en-US" b="1" spc="200" dirty="0">
                <a:ea typeface="Pretendard SemiBold" panose="02000703000000020004" pitchFamily="50" charset="-127"/>
                <a:cs typeface="Pretendard SemiBold" panose="02000703000000020004" pitchFamily="50" charset="-127"/>
              </a:rPr>
              <a:t>per la </a:t>
            </a:r>
            <a:r>
              <a:rPr lang="en-US" altLang="en-US" b="1" spc="200" dirty="0" err="1">
                <a:ea typeface="Pretendard SemiBold" panose="02000703000000020004" pitchFamily="50" charset="-127"/>
                <a:cs typeface="Pretendard SemiBold" panose="02000703000000020004" pitchFamily="50" charset="-127"/>
              </a:rPr>
              <a:t>sostenibilità</a:t>
            </a:r>
            <a:r>
              <a:rPr lang="en-US" altLang="en-US" spc="200" dirty="0">
                <a:ea typeface="Pretendard SemiBold" panose="02000703000000020004" pitchFamily="50" charset="-127"/>
                <a:cs typeface="Pretendard SemiBold" panose="02000703000000020004" pitchFamily="50" charset="-127"/>
              </a:rPr>
              <a:t> </a:t>
            </a:r>
            <a:r>
              <a:rPr lang="en-US" altLang="en-US" spc="200" dirty="0" err="1">
                <a:ea typeface="Pretendard SemiBold" panose="02000703000000020004" pitchFamily="50" charset="-127"/>
                <a:cs typeface="Pretendard SemiBold" panose="02000703000000020004" pitchFamily="50" charset="-127"/>
              </a:rPr>
              <a:t>dell’aggregazione</a:t>
            </a:r>
            <a:r>
              <a:rPr lang="en-US" altLang="en-US" spc="200" dirty="0">
                <a:solidFill>
                  <a:srgbClr val="FF0000"/>
                </a:solidFill>
                <a:ea typeface="Pretendard SemiBold" panose="02000703000000020004" pitchFamily="50" charset="-127"/>
                <a:cs typeface="Pretendard SemiBold" panose="02000703000000020004" pitchFamily="50" charset="-127"/>
              </a:rPr>
              <a:t> </a:t>
            </a:r>
            <a:endParaRPr lang="it-IT" altLang="en-US" spc="200" dirty="0" smtClean="0"/>
          </a:p>
          <a:p>
            <a:pPr algn="ctr"/>
            <a:endParaRPr lang="it-IT" dirty="0" smtClean="0"/>
          </a:p>
          <a:p>
            <a:pPr marL="92075" indent="-92075">
              <a:buFont typeface="Arial" panose="020B0604020202020204" pitchFamily="34" charset="0"/>
              <a:buChar char="•"/>
            </a:pPr>
            <a:r>
              <a:rPr lang="it-IT" dirty="0" smtClean="0"/>
              <a:t>Istituzioni </a:t>
            </a:r>
          </a:p>
          <a:p>
            <a:pPr marL="92075" indent="-92075">
              <a:buFont typeface="Arial" panose="020B0604020202020204" pitchFamily="34" charset="0"/>
              <a:buChar char="•"/>
            </a:pPr>
            <a:r>
              <a:rPr lang="it-IT" dirty="0" smtClean="0"/>
              <a:t>Organismi </a:t>
            </a:r>
            <a:r>
              <a:rPr lang="it-IT" dirty="0"/>
              <a:t>di </a:t>
            </a:r>
            <a:r>
              <a:rPr lang="it-IT" dirty="0" smtClean="0"/>
              <a:t>ricerca</a:t>
            </a:r>
          </a:p>
          <a:p>
            <a:pPr marL="92075" indent="-92075">
              <a:buFont typeface="Arial" panose="020B0604020202020204" pitchFamily="34" charset="0"/>
              <a:buChar char="•"/>
            </a:pPr>
            <a:r>
              <a:rPr lang="it-IT" dirty="0" smtClean="0"/>
              <a:t>Imprese private</a:t>
            </a:r>
          </a:p>
          <a:p>
            <a:pPr marL="92075" indent="-92075">
              <a:buFont typeface="Arial" panose="020B0604020202020204" pitchFamily="34" charset="0"/>
              <a:buChar char="•"/>
            </a:pPr>
            <a:r>
              <a:rPr lang="it-IT" dirty="0" smtClean="0"/>
              <a:t>Start-up</a:t>
            </a:r>
          </a:p>
          <a:p>
            <a:endParaRPr lang="it-IT" dirty="0"/>
          </a:p>
        </p:txBody>
      </p:sp>
      <p:pic>
        <p:nvPicPr>
          <p:cNvPr id="2053" name="Picture 5"/>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69453" y="4722747"/>
            <a:ext cx="1080000" cy="275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7471593" y="4224630"/>
            <a:ext cx="866775" cy="3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8086524" y="4721414"/>
            <a:ext cx="563503" cy="23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803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25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1250" fill="hold"/>
                                        <p:tgtEl>
                                          <p:spTgt spid="52"/>
                                        </p:tgtEl>
                                        <p:attrNameLst>
                                          <p:attrName>ppt_x</p:attrName>
                                        </p:attrNameLst>
                                      </p:cBhvr>
                                      <p:tavLst>
                                        <p:tav tm="0">
                                          <p:val>
                                            <p:strVal val="#ppt_x"/>
                                          </p:val>
                                        </p:tav>
                                        <p:tav tm="100000">
                                          <p:val>
                                            <p:strVal val="#ppt_x"/>
                                          </p:val>
                                        </p:tav>
                                      </p:tavLst>
                                    </p:anim>
                                    <p:anim calcmode="lin" valueType="num">
                                      <p:cBhvr additive="base">
                                        <p:cTn id="8" dur="1250" fill="hold"/>
                                        <p:tgtEl>
                                          <p:spTgt spid="52"/>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25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1250"/>
                                        <p:tgtEl>
                                          <p:spTgt spid="5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500"/>
                                        <p:tgtEl>
                                          <p:spTgt spid="48"/>
                                        </p:tgtEl>
                                      </p:cBhvr>
                                    </p:animEffect>
                                  </p:childTnLst>
                                </p:cTn>
                              </p:par>
                            </p:childTnLst>
                          </p:cTn>
                        </p:par>
                        <p:par>
                          <p:cTn id="21" fill="hold">
                            <p:stCondLst>
                              <p:cond delay="3500"/>
                            </p:stCondLst>
                            <p:childTnLst>
                              <p:par>
                                <p:cTn id="22" presetID="10" presetClass="entr" presetSubtype="0" fill="hold" grpId="0" nodeType="afterEffect">
                                  <p:stCondLst>
                                    <p:cond delay="25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250"/>
                                        <p:tgtEl>
                                          <p:spTgt spid="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250"/>
                                        <p:tgtEl>
                                          <p:spTgt spid="2"/>
                                        </p:tgtEl>
                                      </p:cBhvr>
                                    </p:animEffect>
                                  </p:childTnLst>
                                </p:cTn>
                              </p:par>
                            </p:childTnLst>
                          </p:cTn>
                        </p:par>
                        <p:par>
                          <p:cTn id="28" fill="hold">
                            <p:stCondLst>
                              <p:cond delay="5000"/>
                            </p:stCondLst>
                            <p:childTnLst>
                              <p:par>
                                <p:cTn id="29" presetID="10" presetClass="entr" presetSubtype="0" fill="hold" grpId="0"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1250"/>
                                        <p:tgtEl>
                                          <p:spTgt spid="5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fade">
                                      <p:cBhvr>
                                        <p:cTn id="34" dur="1000"/>
                                        <p:tgtEl>
                                          <p:spTgt spid="59"/>
                                        </p:tgtEl>
                                      </p:cBhvr>
                                    </p:animEffect>
                                  </p:childTnLst>
                                </p:cTn>
                              </p:par>
                            </p:childTnLst>
                          </p:cTn>
                        </p:par>
                        <p:par>
                          <p:cTn id="35" fill="hold">
                            <p:stCondLst>
                              <p:cond delay="6250"/>
                            </p:stCondLst>
                            <p:childTnLst>
                              <p:par>
                                <p:cTn id="36" presetID="2" presetClass="entr" presetSubtype="4" fill="hold" nodeType="afterEffect">
                                  <p:stCondLst>
                                    <p:cond delay="250"/>
                                  </p:stCondLst>
                                  <p:childTnLst>
                                    <p:set>
                                      <p:cBhvr>
                                        <p:cTn id="37" dur="1" fill="hold">
                                          <p:stCondLst>
                                            <p:cond delay="0"/>
                                          </p:stCondLst>
                                        </p:cTn>
                                        <p:tgtEl>
                                          <p:spTgt spid="70"/>
                                        </p:tgtEl>
                                        <p:attrNameLst>
                                          <p:attrName>style.visibility</p:attrName>
                                        </p:attrNameLst>
                                      </p:cBhvr>
                                      <p:to>
                                        <p:strVal val="visible"/>
                                      </p:to>
                                    </p:set>
                                    <p:anim calcmode="lin" valueType="num">
                                      <p:cBhvr additive="base">
                                        <p:cTn id="38" dur="1250" fill="hold"/>
                                        <p:tgtEl>
                                          <p:spTgt spid="70"/>
                                        </p:tgtEl>
                                        <p:attrNameLst>
                                          <p:attrName>ppt_x</p:attrName>
                                        </p:attrNameLst>
                                      </p:cBhvr>
                                      <p:tavLst>
                                        <p:tav tm="0">
                                          <p:val>
                                            <p:strVal val="#ppt_x"/>
                                          </p:val>
                                        </p:tav>
                                        <p:tav tm="100000">
                                          <p:val>
                                            <p:strVal val="#ppt_x"/>
                                          </p:val>
                                        </p:tav>
                                      </p:tavLst>
                                    </p:anim>
                                    <p:anim calcmode="lin" valueType="num">
                                      <p:cBhvr additive="base">
                                        <p:cTn id="39" dur="1250" fill="hold"/>
                                        <p:tgtEl>
                                          <p:spTgt spid="70"/>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250"/>
                                  </p:stCondLst>
                                  <p:childTnLst>
                                    <p:set>
                                      <p:cBhvr>
                                        <p:cTn id="41" dur="1" fill="hold">
                                          <p:stCondLst>
                                            <p:cond delay="0"/>
                                          </p:stCondLst>
                                        </p:cTn>
                                        <p:tgtEl>
                                          <p:spTgt spid="71"/>
                                        </p:tgtEl>
                                        <p:attrNameLst>
                                          <p:attrName>style.visibility</p:attrName>
                                        </p:attrNameLst>
                                      </p:cBhvr>
                                      <p:to>
                                        <p:strVal val="visible"/>
                                      </p:to>
                                    </p:set>
                                    <p:anim calcmode="lin" valueType="num">
                                      <p:cBhvr additive="base">
                                        <p:cTn id="42" dur="1250" fill="hold"/>
                                        <p:tgtEl>
                                          <p:spTgt spid="71"/>
                                        </p:tgtEl>
                                        <p:attrNameLst>
                                          <p:attrName>ppt_x</p:attrName>
                                        </p:attrNameLst>
                                      </p:cBhvr>
                                      <p:tavLst>
                                        <p:tav tm="0">
                                          <p:val>
                                            <p:strVal val="#ppt_x"/>
                                          </p:val>
                                        </p:tav>
                                        <p:tav tm="100000">
                                          <p:val>
                                            <p:strVal val="#ppt_x"/>
                                          </p:val>
                                        </p:tav>
                                      </p:tavLst>
                                    </p:anim>
                                    <p:anim calcmode="lin" valueType="num">
                                      <p:cBhvr additive="base">
                                        <p:cTn id="43" dur="1250" fill="hold"/>
                                        <p:tgtEl>
                                          <p:spTgt spid="71"/>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250"/>
                                  </p:stCondLst>
                                  <p:childTnLst>
                                    <p:set>
                                      <p:cBhvr>
                                        <p:cTn id="45" dur="1" fill="hold">
                                          <p:stCondLst>
                                            <p:cond delay="0"/>
                                          </p:stCondLst>
                                        </p:cTn>
                                        <p:tgtEl>
                                          <p:spTgt spid="7"/>
                                        </p:tgtEl>
                                        <p:attrNameLst>
                                          <p:attrName>style.visibility</p:attrName>
                                        </p:attrNameLst>
                                      </p:cBhvr>
                                      <p:to>
                                        <p:strVal val="visible"/>
                                      </p:to>
                                    </p:set>
                                    <p:anim calcmode="lin" valueType="num">
                                      <p:cBhvr additive="base">
                                        <p:cTn id="46" dur="1250" fill="hold"/>
                                        <p:tgtEl>
                                          <p:spTgt spid="7"/>
                                        </p:tgtEl>
                                        <p:attrNameLst>
                                          <p:attrName>ppt_x</p:attrName>
                                        </p:attrNameLst>
                                      </p:cBhvr>
                                      <p:tavLst>
                                        <p:tav tm="0">
                                          <p:val>
                                            <p:strVal val="#ppt_x"/>
                                          </p:val>
                                        </p:tav>
                                        <p:tav tm="100000">
                                          <p:val>
                                            <p:strVal val="#ppt_x"/>
                                          </p:val>
                                        </p:tav>
                                      </p:tavLst>
                                    </p:anim>
                                    <p:anim calcmode="lin" valueType="num">
                                      <p:cBhvr additive="base">
                                        <p:cTn id="47" dur="1250" fill="hold"/>
                                        <p:tgtEl>
                                          <p:spTgt spid="7"/>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250"/>
                                  </p:stCondLst>
                                  <p:childTnLst>
                                    <p:set>
                                      <p:cBhvr>
                                        <p:cTn id="49" dur="1" fill="hold">
                                          <p:stCondLst>
                                            <p:cond delay="0"/>
                                          </p:stCondLst>
                                        </p:cTn>
                                        <p:tgtEl>
                                          <p:spTgt spid="4"/>
                                        </p:tgtEl>
                                        <p:attrNameLst>
                                          <p:attrName>style.visibility</p:attrName>
                                        </p:attrNameLst>
                                      </p:cBhvr>
                                      <p:to>
                                        <p:strVal val="visible"/>
                                      </p:to>
                                    </p:set>
                                    <p:anim calcmode="lin" valueType="num">
                                      <p:cBhvr additive="base">
                                        <p:cTn id="50" dur="1250" fill="hold"/>
                                        <p:tgtEl>
                                          <p:spTgt spid="4"/>
                                        </p:tgtEl>
                                        <p:attrNameLst>
                                          <p:attrName>ppt_x</p:attrName>
                                        </p:attrNameLst>
                                      </p:cBhvr>
                                      <p:tavLst>
                                        <p:tav tm="0">
                                          <p:val>
                                            <p:strVal val="#ppt_x"/>
                                          </p:val>
                                        </p:tav>
                                        <p:tav tm="100000">
                                          <p:val>
                                            <p:strVal val="#ppt_x"/>
                                          </p:val>
                                        </p:tav>
                                      </p:tavLst>
                                    </p:anim>
                                    <p:anim calcmode="lin" valueType="num">
                                      <p:cBhvr additive="base">
                                        <p:cTn id="51" dur="1250" fill="hold"/>
                                        <p:tgtEl>
                                          <p:spTgt spid="4"/>
                                        </p:tgtEl>
                                        <p:attrNameLst>
                                          <p:attrName>ppt_y</p:attrName>
                                        </p:attrNameLst>
                                      </p:cBhvr>
                                      <p:tavLst>
                                        <p:tav tm="0">
                                          <p:val>
                                            <p:strVal val="1+#ppt_h/2"/>
                                          </p:val>
                                        </p:tav>
                                        <p:tav tm="100000">
                                          <p:val>
                                            <p:strVal val="#ppt_y"/>
                                          </p:val>
                                        </p:tav>
                                      </p:tavLst>
                                    </p:anim>
                                  </p:childTnLst>
                                </p:cTn>
                              </p:par>
                            </p:childTnLst>
                          </p:cTn>
                        </p:par>
                        <p:par>
                          <p:cTn id="52" fill="hold">
                            <p:stCondLst>
                              <p:cond delay="7750"/>
                            </p:stCondLst>
                            <p:childTnLst>
                              <p:par>
                                <p:cTn id="53" presetID="2" presetClass="entr" presetSubtype="4" fill="hold" nodeType="afterEffect">
                                  <p:stCondLst>
                                    <p:cond delay="250"/>
                                  </p:stCondLst>
                                  <p:childTnLst>
                                    <p:set>
                                      <p:cBhvr>
                                        <p:cTn id="54" dur="1" fill="hold">
                                          <p:stCondLst>
                                            <p:cond delay="0"/>
                                          </p:stCondLst>
                                        </p:cTn>
                                        <p:tgtEl>
                                          <p:spTgt spid="69"/>
                                        </p:tgtEl>
                                        <p:attrNameLst>
                                          <p:attrName>style.visibility</p:attrName>
                                        </p:attrNameLst>
                                      </p:cBhvr>
                                      <p:to>
                                        <p:strVal val="visible"/>
                                      </p:to>
                                    </p:set>
                                    <p:anim calcmode="lin" valueType="num">
                                      <p:cBhvr additive="base">
                                        <p:cTn id="55" dur="1250" fill="hold"/>
                                        <p:tgtEl>
                                          <p:spTgt spid="69"/>
                                        </p:tgtEl>
                                        <p:attrNameLst>
                                          <p:attrName>ppt_x</p:attrName>
                                        </p:attrNameLst>
                                      </p:cBhvr>
                                      <p:tavLst>
                                        <p:tav tm="0">
                                          <p:val>
                                            <p:strVal val="#ppt_x"/>
                                          </p:val>
                                        </p:tav>
                                        <p:tav tm="100000">
                                          <p:val>
                                            <p:strVal val="#ppt_x"/>
                                          </p:val>
                                        </p:tav>
                                      </p:tavLst>
                                    </p:anim>
                                    <p:anim calcmode="lin" valueType="num">
                                      <p:cBhvr additive="base">
                                        <p:cTn id="56" dur="1250" fill="hold"/>
                                        <p:tgtEl>
                                          <p:spTgt spid="69"/>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026"/>
                                        </p:tgtEl>
                                        <p:attrNameLst>
                                          <p:attrName>style.visibility</p:attrName>
                                        </p:attrNameLst>
                                      </p:cBhvr>
                                      <p:to>
                                        <p:strVal val="visible"/>
                                      </p:to>
                                    </p:set>
                                    <p:anim calcmode="lin" valueType="num">
                                      <p:cBhvr additive="base">
                                        <p:cTn id="59" dur="1250" fill="hold"/>
                                        <p:tgtEl>
                                          <p:spTgt spid="1026"/>
                                        </p:tgtEl>
                                        <p:attrNameLst>
                                          <p:attrName>ppt_x</p:attrName>
                                        </p:attrNameLst>
                                      </p:cBhvr>
                                      <p:tavLst>
                                        <p:tav tm="0">
                                          <p:val>
                                            <p:strVal val="#ppt_x"/>
                                          </p:val>
                                        </p:tav>
                                        <p:tav tm="100000">
                                          <p:val>
                                            <p:strVal val="#ppt_x"/>
                                          </p:val>
                                        </p:tav>
                                      </p:tavLst>
                                    </p:anim>
                                    <p:anim calcmode="lin" valueType="num">
                                      <p:cBhvr additive="base">
                                        <p:cTn id="60" dur="1250" fill="hold"/>
                                        <p:tgtEl>
                                          <p:spTgt spid="1026"/>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47"/>
                                        </p:tgtEl>
                                        <p:attrNameLst>
                                          <p:attrName>style.visibility</p:attrName>
                                        </p:attrNameLst>
                                      </p:cBhvr>
                                      <p:to>
                                        <p:strVal val="visible"/>
                                      </p:to>
                                    </p:set>
                                    <p:anim calcmode="lin" valueType="num">
                                      <p:cBhvr additive="base">
                                        <p:cTn id="63" dur="1250" fill="hold"/>
                                        <p:tgtEl>
                                          <p:spTgt spid="47"/>
                                        </p:tgtEl>
                                        <p:attrNameLst>
                                          <p:attrName>ppt_x</p:attrName>
                                        </p:attrNameLst>
                                      </p:cBhvr>
                                      <p:tavLst>
                                        <p:tav tm="0">
                                          <p:val>
                                            <p:strVal val="#ppt_x"/>
                                          </p:val>
                                        </p:tav>
                                        <p:tav tm="100000">
                                          <p:val>
                                            <p:strVal val="#ppt_x"/>
                                          </p:val>
                                        </p:tav>
                                      </p:tavLst>
                                    </p:anim>
                                    <p:anim calcmode="lin" valueType="num">
                                      <p:cBhvr additive="base">
                                        <p:cTn id="64" dur="1250" fill="hold"/>
                                        <p:tgtEl>
                                          <p:spTgt spid="47"/>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250"/>
                                  </p:stCondLst>
                                  <p:childTnLst>
                                    <p:set>
                                      <p:cBhvr>
                                        <p:cTn id="66" dur="1" fill="hold">
                                          <p:stCondLst>
                                            <p:cond delay="0"/>
                                          </p:stCondLst>
                                        </p:cTn>
                                        <p:tgtEl>
                                          <p:spTgt spid="51"/>
                                        </p:tgtEl>
                                        <p:attrNameLst>
                                          <p:attrName>style.visibility</p:attrName>
                                        </p:attrNameLst>
                                      </p:cBhvr>
                                      <p:to>
                                        <p:strVal val="visible"/>
                                      </p:to>
                                    </p:set>
                                    <p:anim calcmode="lin" valueType="num">
                                      <p:cBhvr additive="base">
                                        <p:cTn id="67" dur="1250" fill="hold"/>
                                        <p:tgtEl>
                                          <p:spTgt spid="51"/>
                                        </p:tgtEl>
                                        <p:attrNameLst>
                                          <p:attrName>ppt_x</p:attrName>
                                        </p:attrNameLst>
                                      </p:cBhvr>
                                      <p:tavLst>
                                        <p:tav tm="0">
                                          <p:val>
                                            <p:strVal val="#ppt_x"/>
                                          </p:val>
                                        </p:tav>
                                        <p:tav tm="100000">
                                          <p:val>
                                            <p:strVal val="#ppt_x"/>
                                          </p:val>
                                        </p:tav>
                                      </p:tavLst>
                                    </p:anim>
                                    <p:anim calcmode="lin" valueType="num">
                                      <p:cBhvr additive="base">
                                        <p:cTn id="68" dur="1250" fill="hold"/>
                                        <p:tgtEl>
                                          <p:spTgt spid="51"/>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250"/>
                                  </p:stCondLst>
                                  <p:childTnLst>
                                    <p:set>
                                      <p:cBhvr>
                                        <p:cTn id="70" dur="1" fill="hold">
                                          <p:stCondLst>
                                            <p:cond delay="0"/>
                                          </p:stCondLst>
                                        </p:cTn>
                                        <p:tgtEl>
                                          <p:spTgt spid="49"/>
                                        </p:tgtEl>
                                        <p:attrNameLst>
                                          <p:attrName>style.visibility</p:attrName>
                                        </p:attrNameLst>
                                      </p:cBhvr>
                                      <p:to>
                                        <p:strVal val="visible"/>
                                      </p:to>
                                    </p:set>
                                    <p:anim calcmode="lin" valueType="num">
                                      <p:cBhvr additive="base">
                                        <p:cTn id="71" dur="1250" fill="hold"/>
                                        <p:tgtEl>
                                          <p:spTgt spid="49"/>
                                        </p:tgtEl>
                                        <p:attrNameLst>
                                          <p:attrName>ppt_x</p:attrName>
                                        </p:attrNameLst>
                                      </p:cBhvr>
                                      <p:tavLst>
                                        <p:tav tm="0">
                                          <p:val>
                                            <p:strVal val="#ppt_x"/>
                                          </p:val>
                                        </p:tav>
                                        <p:tav tm="100000">
                                          <p:val>
                                            <p:strVal val="#ppt_x"/>
                                          </p:val>
                                        </p:tav>
                                      </p:tavLst>
                                    </p:anim>
                                    <p:anim calcmode="lin" valueType="num">
                                      <p:cBhvr additive="base">
                                        <p:cTn id="72" dur="1250" fill="hold"/>
                                        <p:tgtEl>
                                          <p:spTgt spid="49"/>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250"/>
                                  </p:stCondLst>
                                  <p:childTnLst>
                                    <p:set>
                                      <p:cBhvr>
                                        <p:cTn id="74" dur="1" fill="hold">
                                          <p:stCondLst>
                                            <p:cond delay="0"/>
                                          </p:stCondLst>
                                        </p:cTn>
                                        <p:tgtEl>
                                          <p:spTgt spid="61"/>
                                        </p:tgtEl>
                                        <p:attrNameLst>
                                          <p:attrName>style.visibility</p:attrName>
                                        </p:attrNameLst>
                                      </p:cBhvr>
                                      <p:to>
                                        <p:strVal val="visible"/>
                                      </p:to>
                                    </p:set>
                                    <p:anim calcmode="lin" valueType="num">
                                      <p:cBhvr additive="base">
                                        <p:cTn id="75" dur="1250" fill="hold"/>
                                        <p:tgtEl>
                                          <p:spTgt spid="61"/>
                                        </p:tgtEl>
                                        <p:attrNameLst>
                                          <p:attrName>ppt_x</p:attrName>
                                        </p:attrNameLst>
                                      </p:cBhvr>
                                      <p:tavLst>
                                        <p:tav tm="0">
                                          <p:val>
                                            <p:strVal val="#ppt_x"/>
                                          </p:val>
                                        </p:tav>
                                        <p:tav tm="100000">
                                          <p:val>
                                            <p:strVal val="#ppt_x"/>
                                          </p:val>
                                        </p:tav>
                                      </p:tavLst>
                                    </p:anim>
                                    <p:anim calcmode="lin" valueType="num">
                                      <p:cBhvr additive="base">
                                        <p:cTn id="76" dur="1250" fill="hold"/>
                                        <p:tgtEl>
                                          <p:spTgt spid="61"/>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250"/>
                                  </p:stCondLst>
                                  <p:childTnLst>
                                    <p:set>
                                      <p:cBhvr>
                                        <p:cTn id="78" dur="1" fill="hold">
                                          <p:stCondLst>
                                            <p:cond delay="0"/>
                                          </p:stCondLst>
                                        </p:cTn>
                                        <p:tgtEl>
                                          <p:spTgt spid="60"/>
                                        </p:tgtEl>
                                        <p:attrNameLst>
                                          <p:attrName>style.visibility</p:attrName>
                                        </p:attrNameLst>
                                      </p:cBhvr>
                                      <p:to>
                                        <p:strVal val="visible"/>
                                      </p:to>
                                    </p:set>
                                    <p:anim calcmode="lin" valueType="num">
                                      <p:cBhvr additive="base">
                                        <p:cTn id="79" dur="1250" fill="hold"/>
                                        <p:tgtEl>
                                          <p:spTgt spid="60"/>
                                        </p:tgtEl>
                                        <p:attrNameLst>
                                          <p:attrName>ppt_x</p:attrName>
                                        </p:attrNameLst>
                                      </p:cBhvr>
                                      <p:tavLst>
                                        <p:tav tm="0">
                                          <p:val>
                                            <p:strVal val="#ppt_x"/>
                                          </p:val>
                                        </p:tav>
                                        <p:tav tm="100000">
                                          <p:val>
                                            <p:strVal val="#ppt_x"/>
                                          </p:val>
                                        </p:tav>
                                      </p:tavLst>
                                    </p:anim>
                                    <p:anim calcmode="lin" valueType="num">
                                      <p:cBhvr additive="base">
                                        <p:cTn id="80" dur="1250" fill="hold"/>
                                        <p:tgtEl>
                                          <p:spTgt spid="60"/>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250"/>
                                  </p:stCondLst>
                                  <p:childTnLst>
                                    <p:set>
                                      <p:cBhvr>
                                        <p:cTn id="82" dur="1" fill="hold">
                                          <p:stCondLst>
                                            <p:cond delay="0"/>
                                          </p:stCondLst>
                                        </p:cTn>
                                        <p:tgtEl>
                                          <p:spTgt spid="46"/>
                                        </p:tgtEl>
                                        <p:attrNameLst>
                                          <p:attrName>style.visibility</p:attrName>
                                        </p:attrNameLst>
                                      </p:cBhvr>
                                      <p:to>
                                        <p:strVal val="visible"/>
                                      </p:to>
                                    </p:set>
                                    <p:anim calcmode="lin" valueType="num">
                                      <p:cBhvr additive="base">
                                        <p:cTn id="83" dur="1250" fill="hold"/>
                                        <p:tgtEl>
                                          <p:spTgt spid="46"/>
                                        </p:tgtEl>
                                        <p:attrNameLst>
                                          <p:attrName>ppt_x</p:attrName>
                                        </p:attrNameLst>
                                      </p:cBhvr>
                                      <p:tavLst>
                                        <p:tav tm="0">
                                          <p:val>
                                            <p:strVal val="#ppt_x"/>
                                          </p:val>
                                        </p:tav>
                                        <p:tav tm="100000">
                                          <p:val>
                                            <p:strVal val="#ppt_x"/>
                                          </p:val>
                                        </p:tav>
                                      </p:tavLst>
                                    </p:anim>
                                    <p:anim calcmode="lin" valueType="num">
                                      <p:cBhvr additive="base">
                                        <p:cTn id="84" dur="1250" fill="hold"/>
                                        <p:tgtEl>
                                          <p:spTgt spid="46"/>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250"/>
                                  </p:stCondLst>
                                  <p:childTnLst>
                                    <p:set>
                                      <p:cBhvr>
                                        <p:cTn id="86" dur="1" fill="hold">
                                          <p:stCondLst>
                                            <p:cond delay="0"/>
                                          </p:stCondLst>
                                        </p:cTn>
                                        <p:tgtEl>
                                          <p:spTgt spid="57"/>
                                        </p:tgtEl>
                                        <p:attrNameLst>
                                          <p:attrName>style.visibility</p:attrName>
                                        </p:attrNameLst>
                                      </p:cBhvr>
                                      <p:to>
                                        <p:strVal val="visible"/>
                                      </p:to>
                                    </p:set>
                                    <p:anim calcmode="lin" valueType="num">
                                      <p:cBhvr additive="base">
                                        <p:cTn id="87" dur="1250" fill="hold"/>
                                        <p:tgtEl>
                                          <p:spTgt spid="57"/>
                                        </p:tgtEl>
                                        <p:attrNameLst>
                                          <p:attrName>ppt_x</p:attrName>
                                        </p:attrNameLst>
                                      </p:cBhvr>
                                      <p:tavLst>
                                        <p:tav tm="0">
                                          <p:val>
                                            <p:strVal val="#ppt_x"/>
                                          </p:val>
                                        </p:tav>
                                        <p:tav tm="100000">
                                          <p:val>
                                            <p:strVal val="#ppt_x"/>
                                          </p:val>
                                        </p:tav>
                                      </p:tavLst>
                                    </p:anim>
                                    <p:anim calcmode="lin" valueType="num">
                                      <p:cBhvr additive="base">
                                        <p:cTn id="88" dur="1250" fill="hold"/>
                                        <p:tgtEl>
                                          <p:spTgt spid="57"/>
                                        </p:tgtEl>
                                        <p:attrNameLst>
                                          <p:attrName>ppt_y</p:attrName>
                                        </p:attrNameLst>
                                      </p:cBhvr>
                                      <p:tavLst>
                                        <p:tav tm="0">
                                          <p:val>
                                            <p:strVal val="1+#ppt_h/2"/>
                                          </p:val>
                                        </p:tav>
                                        <p:tav tm="100000">
                                          <p:val>
                                            <p:strVal val="#ppt_y"/>
                                          </p:val>
                                        </p:tav>
                                      </p:tavLst>
                                    </p:anim>
                                  </p:childTnLst>
                                </p:cTn>
                              </p:par>
                            </p:childTnLst>
                          </p:cTn>
                        </p:par>
                        <p:par>
                          <p:cTn id="89" fill="hold">
                            <p:stCondLst>
                              <p:cond delay="9250"/>
                            </p:stCondLst>
                            <p:childTnLst>
                              <p:par>
                                <p:cTn id="90" presetID="2" presetClass="entr" presetSubtype="4" fill="hold" nodeType="afterEffect">
                                  <p:stCondLst>
                                    <p:cond delay="0"/>
                                  </p:stCondLst>
                                  <p:childTnLst>
                                    <p:set>
                                      <p:cBhvr>
                                        <p:cTn id="91" dur="1" fill="hold">
                                          <p:stCondLst>
                                            <p:cond delay="0"/>
                                          </p:stCondLst>
                                        </p:cTn>
                                        <p:tgtEl>
                                          <p:spTgt spid="35"/>
                                        </p:tgtEl>
                                        <p:attrNameLst>
                                          <p:attrName>style.visibility</p:attrName>
                                        </p:attrNameLst>
                                      </p:cBhvr>
                                      <p:to>
                                        <p:strVal val="visible"/>
                                      </p:to>
                                    </p:set>
                                    <p:anim calcmode="lin" valueType="num">
                                      <p:cBhvr additive="base">
                                        <p:cTn id="92" dur="1250" fill="hold"/>
                                        <p:tgtEl>
                                          <p:spTgt spid="35"/>
                                        </p:tgtEl>
                                        <p:attrNameLst>
                                          <p:attrName>ppt_x</p:attrName>
                                        </p:attrNameLst>
                                      </p:cBhvr>
                                      <p:tavLst>
                                        <p:tav tm="0">
                                          <p:val>
                                            <p:strVal val="#ppt_x"/>
                                          </p:val>
                                        </p:tav>
                                        <p:tav tm="100000">
                                          <p:val>
                                            <p:strVal val="#ppt_x"/>
                                          </p:val>
                                        </p:tav>
                                      </p:tavLst>
                                    </p:anim>
                                    <p:anim calcmode="lin" valueType="num">
                                      <p:cBhvr additive="base">
                                        <p:cTn id="93" dur="1250" fill="hold"/>
                                        <p:tgtEl>
                                          <p:spTgt spid="35"/>
                                        </p:tgtEl>
                                        <p:attrNameLst>
                                          <p:attrName>ppt_y</p:attrName>
                                        </p:attrNameLst>
                                      </p:cBhvr>
                                      <p:tavLst>
                                        <p:tav tm="0">
                                          <p:val>
                                            <p:strVal val="1+#ppt_h/2"/>
                                          </p:val>
                                        </p:tav>
                                        <p:tav tm="100000">
                                          <p:val>
                                            <p:strVal val="#ppt_y"/>
                                          </p:val>
                                        </p:tav>
                                      </p:tavLst>
                                    </p:anim>
                                  </p:childTnLst>
                                </p:cTn>
                              </p:par>
                              <p:par>
                                <p:cTn id="94" presetID="2" presetClass="entr" presetSubtype="4" fill="hold" nodeType="withEffect">
                                  <p:stCondLst>
                                    <p:cond delay="250"/>
                                  </p:stCondLst>
                                  <p:childTnLst>
                                    <p:set>
                                      <p:cBhvr>
                                        <p:cTn id="95" dur="1" fill="hold">
                                          <p:stCondLst>
                                            <p:cond delay="0"/>
                                          </p:stCondLst>
                                        </p:cTn>
                                        <p:tgtEl>
                                          <p:spTgt spid="42"/>
                                        </p:tgtEl>
                                        <p:attrNameLst>
                                          <p:attrName>style.visibility</p:attrName>
                                        </p:attrNameLst>
                                      </p:cBhvr>
                                      <p:to>
                                        <p:strVal val="visible"/>
                                      </p:to>
                                    </p:set>
                                    <p:anim calcmode="lin" valueType="num">
                                      <p:cBhvr additive="base">
                                        <p:cTn id="96" dur="1250" fill="hold"/>
                                        <p:tgtEl>
                                          <p:spTgt spid="42"/>
                                        </p:tgtEl>
                                        <p:attrNameLst>
                                          <p:attrName>ppt_x</p:attrName>
                                        </p:attrNameLst>
                                      </p:cBhvr>
                                      <p:tavLst>
                                        <p:tav tm="0">
                                          <p:val>
                                            <p:strVal val="#ppt_x"/>
                                          </p:val>
                                        </p:tav>
                                        <p:tav tm="100000">
                                          <p:val>
                                            <p:strVal val="#ppt_x"/>
                                          </p:val>
                                        </p:tav>
                                      </p:tavLst>
                                    </p:anim>
                                    <p:anim calcmode="lin" valueType="num">
                                      <p:cBhvr additive="base">
                                        <p:cTn id="97" dur="1250" fill="hold"/>
                                        <p:tgtEl>
                                          <p:spTgt spid="42"/>
                                        </p:tgtEl>
                                        <p:attrNameLst>
                                          <p:attrName>ppt_y</p:attrName>
                                        </p:attrNameLst>
                                      </p:cBhvr>
                                      <p:tavLst>
                                        <p:tav tm="0">
                                          <p:val>
                                            <p:strVal val="1+#ppt_h/2"/>
                                          </p:val>
                                        </p:tav>
                                        <p:tav tm="100000">
                                          <p:val>
                                            <p:strVal val="#ppt_y"/>
                                          </p:val>
                                        </p:tav>
                                      </p:tavLst>
                                    </p:anim>
                                  </p:childTnLst>
                                </p:cTn>
                              </p:par>
                              <p:par>
                                <p:cTn id="98" presetID="2" presetClass="entr" presetSubtype="4" fill="hold" nodeType="withEffect">
                                  <p:stCondLst>
                                    <p:cond delay="250"/>
                                  </p:stCondLst>
                                  <p:childTnLst>
                                    <p:set>
                                      <p:cBhvr>
                                        <p:cTn id="99" dur="1" fill="hold">
                                          <p:stCondLst>
                                            <p:cond delay="0"/>
                                          </p:stCondLst>
                                        </p:cTn>
                                        <p:tgtEl>
                                          <p:spTgt spid="45"/>
                                        </p:tgtEl>
                                        <p:attrNameLst>
                                          <p:attrName>style.visibility</p:attrName>
                                        </p:attrNameLst>
                                      </p:cBhvr>
                                      <p:to>
                                        <p:strVal val="visible"/>
                                      </p:to>
                                    </p:set>
                                    <p:anim calcmode="lin" valueType="num">
                                      <p:cBhvr additive="base">
                                        <p:cTn id="100" dur="1250" fill="hold"/>
                                        <p:tgtEl>
                                          <p:spTgt spid="45"/>
                                        </p:tgtEl>
                                        <p:attrNameLst>
                                          <p:attrName>ppt_x</p:attrName>
                                        </p:attrNameLst>
                                      </p:cBhvr>
                                      <p:tavLst>
                                        <p:tav tm="0">
                                          <p:val>
                                            <p:strVal val="#ppt_x"/>
                                          </p:val>
                                        </p:tav>
                                        <p:tav tm="100000">
                                          <p:val>
                                            <p:strVal val="#ppt_x"/>
                                          </p:val>
                                        </p:tav>
                                      </p:tavLst>
                                    </p:anim>
                                    <p:anim calcmode="lin" valueType="num">
                                      <p:cBhvr additive="base">
                                        <p:cTn id="101" dur="1250" fill="hold"/>
                                        <p:tgtEl>
                                          <p:spTgt spid="45"/>
                                        </p:tgtEl>
                                        <p:attrNameLst>
                                          <p:attrName>ppt_y</p:attrName>
                                        </p:attrNameLst>
                                      </p:cBhvr>
                                      <p:tavLst>
                                        <p:tav tm="0">
                                          <p:val>
                                            <p:strVal val="1+#ppt_h/2"/>
                                          </p:val>
                                        </p:tav>
                                        <p:tav tm="100000">
                                          <p:val>
                                            <p:strVal val="#ppt_y"/>
                                          </p:val>
                                        </p:tav>
                                      </p:tavLst>
                                    </p:anim>
                                  </p:childTnLst>
                                </p:cTn>
                              </p:par>
                              <p:par>
                                <p:cTn id="102" presetID="2" presetClass="entr" presetSubtype="4" fill="hold" nodeType="withEffect">
                                  <p:stCondLst>
                                    <p:cond delay="250"/>
                                  </p:stCondLst>
                                  <p:childTnLst>
                                    <p:set>
                                      <p:cBhvr>
                                        <p:cTn id="103" dur="1" fill="hold">
                                          <p:stCondLst>
                                            <p:cond delay="0"/>
                                          </p:stCondLst>
                                        </p:cTn>
                                        <p:tgtEl>
                                          <p:spTgt spid="41"/>
                                        </p:tgtEl>
                                        <p:attrNameLst>
                                          <p:attrName>style.visibility</p:attrName>
                                        </p:attrNameLst>
                                      </p:cBhvr>
                                      <p:to>
                                        <p:strVal val="visible"/>
                                      </p:to>
                                    </p:set>
                                    <p:anim calcmode="lin" valueType="num">
                                      <p:cBhvr additive="base">
                                        <p:cTn id="104" dur="1250" fill="hold"/>
                                        <p:tgtEl>
                                          <p:spTgt spid="41"/>
                                        </p:tgtEl>
                                        <p:attrNameLst>
                                          <p:attrName>ppt_x</p:attrName>
                                        </p:attrNameLst>
                                      </p:cBhvr>
                                      <p:tavLst>
                                        <p:tav tm="0">
                                          <p:val>
                                            <p:strVal val="#ppt_x"/>
                                          </p:val>
                                        </p:tav>
                                        <p:tav tm="100000">
                                          <p:val>
                                            <p:strVal val="#ppt_x"/>
                                          </p:val>
                                        </p:tav>
                                      </p:tavLst>
                                    </p:anim>
                                    <p:anim calcmode="lin" valueType="num">
                                      <p:cBhvr additive="base">
                                        <p:cTn id="105" dur="1250" fill="hold"/>
                                        <p:tgtEl>
                                          <p:spTgt spid="41"/>
                                        </p:tgtEl>
                                        <p:attrNameLst>
                                          <p:attrName>ppt_y</p:attrName>
                                        </p:attrNameLst>
                                      </p:cBhvr>
                                      <p:tavLst>
                                        <p:tav tm="0">
                                          <p:val>
                                            <p:strVal val="1+#ppt_h/2"/>
                                          </p:val>
                                        </p:tav>
                                        <p:tav tm="100000">
                                          <p:val>
                                            <p:strVal val="#ppt_y"/>
                                          </p:val>
                                        </p:tav>
                                      </p:tavLst>
                                    </p:anim>
                                  </p:childTnLst>
                                </p:cTn>
                              </p:par>
                              <p:par>
                                <p:cTn id="106" presetID="2" presetClass="entr" presetSubtype="4" fill="hold" nodeType="withEffect">
                                  <p:stCondLst>
                                    <p:cond delay="250"/>
                                  </p:stCondLst>
                                  <p:childTnLst>
                                    <p:set>
                                      <p:cBhvr>
                                        <p:cTn id="107" dur="1" fill="hold">
                                          <p:stCondLst>
                                            <p:cond delay="0"/>
                                          </p:stCondLst>
                                        </p:cTn>
                                        <p:tgtEl>
                                          <p:spTgt spid="36"/>
                                        </p:tgtEl>
                                        <p:attrNameLst>
                                          <p:attrName>style.visibility</p:attrName>
                                        </p:attrNameLst>
                                      </p:cBhvr>
                                      <p:to>
                                        <p:strVal val="visible"/>
                                      </p:to>
                                    </p:set>
                                    <p:anim calcmode="lin" valueType="num">
                                      <p:cBhvr additive="base">
                                        <p:cTn id="108" dur="1250" fill="hold"/>
                                        <p:tgtEl>
                                          <p:spTgt spid="36"/>
                                        </p:tgtEl>
                                        <p:attrNameLst>
                                          <p:attrName>ppt_x</p:attrName>
                                        </p:attrNameLst>
                                      </p:cBhvr>
                                      <p:tavLst>
                                        <p:tav tm="0">
                                          <p:val>
                                            <p:strVal val="#ppt_x"/>
                                          </p:val>
                                        </p:tav>
                                        <p:tav tm="100000">
                                          <p:val>
                                            <p:strVal val="#ppt_x"/>
                                          </p:val>
                                        </p:tav>
                                      </p:tavLst>
                                    </p:anim>
                                    <p:anim calcmode="lin" valueType="num">
                                      <p:cBhvr additive="base">
                                        <p:cTn id="109" dur="1250" fill="hold"/>
                                        <p:tgtEl>
                                          <p:spTgt spid="36"/>
                                        </p:tgtEl>
                                        <p:attrNameLst>
                                          <p:attrName>ppt_y</p:attrName>
                                        </p:attrNameLst>
                                      </p:cBhvr>
                                      <p:tavLst>
                                        <p:tav tm="0">
                                          <p:val>
                                            <p:strVal val="1+#ppt_h/2"/>
                                          </p:val>
                                        </p:tav>
                                        <p:tav tm="100000">
                                          <p:val>
                                            <p:strVal val="#ppt_y"/>
                                          </p:val>
                                        </p:tav>
                                      </p:tavLst>
                                    </p:anim>
                                  </p:childTnLst>
                                </p:cTn>
                              </p:par>
                              <p:par>
                                <p:cTn id="110" presetID="2" presetClass="entr" presetSubtype="4" fill="hold" nodeType="withEffect">
                                  <p:stCondLst>
                                    <p:cond delay="250"/>
                                  </p:stCondLst>
                                  <p:childTnLst>
                                    <p:set>
                                      <p:cBhvr>
                                        <p:cTn id="111" dur="1" fill="hold">
                                          <p:stCondLst>
                                            <p:cond delay="0"/>
                                          </p:stCondLst>
                                        </p:cTn>
                                        <p:tgtEl>
                                          <p:spTgt spid="37"/>
                                        </p:tgtEl>
                                        <p:attrNameLst>
                                          <p:attrName>style.visibility</p:attrName>
                                        </p:attrNameLst>
                                      </p:cBhvr>
                                      <p:to>
                                        <p:strVal val="visible"/>
                                      </p:to>
                                    </p:set>
                                    <p:anim calcmode="lin" valueType="num">
                                      <p:cBhvr additive="base">
                                        <p:cTn id="112" dur="1250" fill="hold"/>
                                        <p:tgtEl>
                                          <p:spTgt spid="37"/>
                                        </p:tgtEl>
                                        <p:attrNameLst>
                                          <p:attrName>ppt_x</p:attrName>
                                        </p:attrNameLst>
                                      </p:cBhvr>
                                      <p:tavLst>
                                        <p:tav tm="0">
                                          <p:val>
                                            <p:strVal val="#ppt_x"/>
                                          </p:val>
                                        </p:tav>
                                        <p:tav tm="100000">
                                          <p:val>
                                            <p:strVal val="#ppt_x"/>
                                          </p:val>
                                        </p:tav>
                                      </p:tavLst>
                                    </p:anim>
                                    <p:anim calcmode="lin" valueType="num">
                                      <p:cBhvr additive="base">
                                        <p:cTn id="113" dur="1250" fill="hold"/>
                                        <p:tgtEl>
                                          <p:spTgt spid="37"/>
                                        </p:tgtEl>
                                        <p:attrNameLst>
                                          <p:attrName>ppt_y</p:attrName>
                                        </p:attrNameLst>
                                      </p:cBhvr>
                                      <p:tavLst>
                                        <p:tav tm="0">
                                          <p:val>
                                            <p:strVal val="1+#ppt_h/2"/>
                                          </p:val>
                                        </p:tav>
                                        <p:tav tm="100000">
                                          <p:val>
                                            <p:strVal val="#ppt_y"/>
                                          </p:val>
                                        </p:tav>
                                      </p:tavLst>
                                    </p:anim>
                                  </p:childTnLst>
                                </p:cTn>
                              </p:par>
                              <p:par>
                                <p:cTn id="114" presetID="2" presetClass="entr" presetSubtype="4" fill="hold" nodeType="withEffect">
                                  <p:stCondLst>
                                    <p:cond delay="250"/>
                                  </p:stCondLst>
                                  <p:childTnLst>
                                    <p:set>
                                      <p:cBhvr>
                                        <p:cTn id="115" dur="1" fill="hold">
                                          <p:stCondLst>
                                            <p:cond delay="0"/>
                                          </p:stCondLst>
                                        </p:cTn>
                                        <p:tgtEl>
                                          <p:spTgt spid="40"/>
                                        </p:tgtEl>
                                        <p:attrNameLst>
                                          <p:attrName>style.visibility</p:attrName>
                                        </p:attrNameLst>
                                      </p:cBhvr>
                                      <p:to>
                                        <p:strVal val="visible"/>
                                      </p:to>
                                    </p:set>
                                    <p:anim calcmode="lin" valueType="num">
                                      <p:cBhvr additive="base">
                                        <p:cTn id="116" dur="1250" fill="hold"/>
                                        <p:tgtEl>
                                          <p:spTgt spid="40"/>
                                        </p:tgtEl>
                                        <p:attrNameLst>
                                          <p:attrName>ppt_x</p:attrName>
                                        </p:attrNameLst>
                                      </p:cBhvr>
                                      <p:tavLst>
                                        <p:tav tm="0">
                                          <p:val>
                                            <p:strVal val="#ppt_x"/>
                                          </p:val>
                                        </p:tav>
                                        <p:tav tm="100000">
                                          <p:val>
                                            <p:strVal val="#ppt_x"/>
                                          </p:val>
                                        </p:tav>
                                      </p:tavLst>
                                    </p:anim>
                                    <p:anim calcmode="lin" valueType="num">
                                      <p:cBhvr additive="base">
                                        <p:cTn id="117" dur="1250" fill="hold"/>
                                        <p:tgtEl>
                                          <p:spTgt spid="40"/>
                                        </p:tgtEl>
                                        <p:attrNameLst>
                                          <p:attrName>ppt_y</p:attrName>
                                        </p:attrNameLst>
                                      </p:cBhvr>
                                      <p:tavLst>
                                        <p:tav tm="0">
                                          <p:val>
                                            <p:strVal val="1+#ppt_h/2"/>
                                          </p:val>
                                        </p:tav>
                                        <p:tav tm="100000">
                                          <p:val>
                                            <p:strVal val="#ppt_y"/>
                                          </p:val>
                                        </p:tav>
                                      </p:tavLst>
                                    </p:anim>
                                  </p:childTnLst>
                                </p:cTn>
                              </p:par>
                              <p:par>
                                <p:cTn id="118" presetID="2" presetClass="entr" presetSubtype="4" fill="hold" nodeType="withEffect">
                                  <p:stCondLst>
                                    <p:cond delay="250"/>
                                  </p:stCondLst>
                                  <p:childTnLst>
                                    <p:set>
                                      <p:cBhvr>
                                        <p:cTn id="119" dur="1" fill="hold">
                                          <p:stCondLst>
                                            <p:cond delay="0"/>
                                          </p:stCondLst>
                                        </p:cTn>
                                        <p:tgtEl>
                                          <p:spTgt spid="43"/>
                                        </p:tgtEl>
                                        <p:attrNameLst>
                                          <p:attrName>style.visibility</p:attrName>
                                        </p:attrNameLst>
                                      </p:cBhvr>
                                      <p:to>
                                        <p:strVal val="visible"/>
                                      </p:to>
                                    </p:set>
                                    <p:anim calcmode="lin" valueType="num">
                                      <p:cBhvr additive="base">
                                        <p:cTn id="120" dur="1250" fill="hold"/>
                                        <p:tgtEl>
                                          <p:spTgt spid="43"/>
                                        </p:tgtEl>
                                        <p:attrNameLst>
                                          <p:attrName>ppt_x</p:attrName>
                                        </p:attrNameLst>
                                      </p:cBhvr>
                                      <p:tavLst>
                                        <p:tav tm="0">
                                          <p:val>
                                            <p:strVal val="#ppt_x"/>
                                          </p:val>
                                        </p:tav>
                                        <p:tav tm="100000">
                                          <p:val>
                                            <p:strVal val="#ppt_x"/>
                                          </p:val>
                                        </p:tav>
                                      </p:tavLst>
                                    </p:anim>
                                    <p:anim calcmode="lin" valueType="num">
                                      <p:cBhvr additive="base">
                                        <p:cTn id="121" dur="1250" fill="hold"/>
                                        <p:tgtEl>
                                          <p:spTgt spid="43"/>
                                        </p:tgtEl>
                                        <p:attrNameLst>
                                          <p:attrName>ppt_y</p:attrName>
                                        </p:attrNameLst>
                                      </p:cBhvr>
                                      <p:tavLst>
                                        <p:tav tm="0">
                                          <p:val>
                                            <p:strVal val="1+#ppt_h/2"/>
                                          </p:val>
                                        </p:tav>
                                        <p:tav tm="100000">
                                          <p:val>
                                            <p:strVal val="#ppt_y"/>
                                          </p:val>
                                        </p:tav>
                                      </p:tavLst>
                                    </p:anim>
                                  </p:childTnLst>
                                </p:cTn>
                              </p:par>
                              <p:par>
                                <p:cTn id="122" presetID="2" presetClass="entr" presetSubtype="4" fill="hold" nodeType="withEffect">
                                  <p:stCondLst>
                                    <p:cond delay="250"/>
                                  </p:stCondLst>
                                  <p:childTnLst>
                                    <p:set>
                                      <p:cBhvr>
                                        <p:cTn id="123" dur="1" fill="hold">
                                          <p:stCondLst>
                                            <p:cond delay="0"/>
                                          </p:stCondLst>
                                        </p:cTn>
                                        <p:tgtEl>
                                          <p:spTgt spid="44"/>
                                        </p:tgtEl>
                                        <p:attrNameLst>
                                          <p:attrName>style.visibility</p:attrName>
                                        </p:attrNameLst>
                                      </p:cBhvr>
                                      <p:to>
                                        <p:strVal val="visible"/>
                                      </p:to>
                                    </p:set>
                                    <p:anim calcmode="lin" valueType="num">
                                      <p:cBhvr additive="base">
                                        <p:cTn id="124" dur="1250" fill="hold"/>
                                        <p:tgtEl>
                                          <p:spTgt spid="44"/>
                                        </p:tgtEl>
                                        <p:attrNameLst>
                                          <p:attrName>ppt_x</p:attrName>
                                        </p:attrNameLst>
                                      </p:cBhvr>
                                      <p:tavLst>
                                        <p:tav tm="0">
                                          <p:val>
                                            <p:strVal val="#ppt_x"/>
                                          </p:val>
                                        </p:tav>
                                        <p:tav tm="100000">
                                          <p:val>
                                            <p:strVal val="#ppt_x"/>
                                          </p:val>
                                        </p:tav>
                                      </p:tavLst>
                                    </p:anim>
                                    <p:anim calcmode="lin" valueType="num">
                                      <p:cBhvr additive="base">
                                        <p:cTn id="125" dur="1250" fill="hold"/>
                                        <p:tgtEl>
                                          <p:spTgt spid="44"/>
                                        </p:tgtEl>
                                        <p:attrNameLst>
                                          <p:attrName>ppt_y</p:attrName>
                                        </p:attrNameLst>
                                      </p:cBhvr>
                                      <p:tavLst>
                                        <p:tav tm="0">
                                          <p:val>
                                            <p:strVal val="1+#ppt_h/2"/>
                                          </p:val>
                                        </p:tav>
                                        <p:tav tm="100000">
                                          <p:val>
                                            <p:strVal val="#ppt_y"/>
                                          </p:val>
                                        </p:tav>
                                      </p:tavLst>
                                    </p:anim>
                                  </p:childTnLst>
                                </p:cTn>
                              </p:par>
                              <p:par>
                                <p:cTn id="126" presetID="2" presetClass="entr" presetSubtype="4" fill="hold" nodeType="withEffect">
                                  <p:stCondLst>
                                    <p:cond delay="250"/>
                                  </p:stCondLst>
                                  <p:childTnLst>
                                    <p:set>
                                      <p:cBhvr>
                                        <p:cTn id="127" dur="1" fill="hold">
                                          <p:stCondLst>
                                            <p:cond delay="0"/>
                                          </p:stCondLst>
                                        </p:cTn>
                                        <p:tgtEl>
                                          <p:spTgt spid="39"/>
                                        </p:tgtEl>
                                        <p:attrNameLst>
                                          <p:attrName>style.visibility</p:attrName>
                                        </p:attrNameLst>
                                      </p:cBhvr>
                                      <p:to>
                                        <p:strVal val="visible"/>
                                      </p:to>
                                    </p:set>
                                    <p:anim calcmode="lin" valueType="num">
                                      <p:cBhvr additive="base">
                                        <p:cTn id="128" dur="1250" fill="hold"/>
                                        <p:tgtEl>
                                          <p:spTgt spid="39"/>
                                        </p:tgtEl>
                                        <p:attrNameLst>
                                          <p:attrName>ppt_x</p:attrName>
                                        </p:attrNameLst>
                                      </p:cBhvr>
                                      <p:tavLst>
                                        <p:tav tm="0">
                                          <p:val>
                                            <p:strVal val="#ppt_x"/>
                                          </p:val>
                                        </p:tav>
                                        <p:tav tm="100000">
                                          <p:val>
                                            <p:strVal val="#ppt_x"/>
                                          </p:val>
                                        </p:tav>
                                      </p:tavLst>
                                    </p:anim>
                                    <p:anim calcmode="lin" valueType="num">
                                      <p:cBhvr additive="base">
                                        <p:cTn id="129" dur="1250" fill="hold"/>
                                        <p:tgtEl>
                                          <p:spTgt spid="39"/>
                                        </p:tgtEl>
                                        <p:attrNameLst>
                                          <p:attrName>ppt_y</p:attrName>
                                        </p:attrNameLst>
                                      </p:cBhvr>
                                      <p:tavLst>
                                        <p:tav tm="0">
                                          <p:val>
                                            <p:strVal val="1+#ppt_h/2"/>
                                          </p:val>
                                        </p:tav>
                                        <p:tav tm="100000">
                                          <p:val>
                                            <p:strVal val="#ppt_y"/>
                                          </p:val>
                                        </p:tav>
                                      </p:tavLst>
                                    </p:anim>
                                  </p:childTnLst>
                                </p:cTn>
                              </p:par>
                              <p:par>
                                <p:cTn id="130" presetID="2" presetClass="entr" presetSubtype="4" fill="hold" nodeType="withEffect">
                                  <p:stCondLst>
                                    <p:cond delay="250"/>
                                  </p:stCondLst>
                                  <p:childTnLst>
                                    <p:set>
                                      <p:cBhvr>
                                        <p:cTn id="131" dur="1" fill="hold">
                                          <p:stCondLst>
                                            <p:cond delay="0"/>
                                          </p:stCondLst>
                                        </p:cTn>
                                        <p:tgtEl>
                                          <p:spTgt spid="64"/>
                                        </p:tgtEl>
                                        <p:attrNameLst>
                                          <p:attrName>style.visibility</p:attrName>
                                        </p:attrNameLst>
                                      </p:cBhvr>
                                      <p:to>
                                        <p:strVal val="visible"/>
                                      </p:to>
                                    </p:set>
                                    <p:anim calcmode="lin" valueType="num">
                                      <p:cBhvr additive="base">
                                        <p:cTn id="132" dur="1250" fill="hold"/>
                                        <p:tgtEl>
                                          <p:spTgt spid="64"/>
                                        </p:tgtEl>
                                        <p:attrNameLst>
                                          <p:attrName>ppt_x</p:attrName>
                                        </p:attrNameLst>
                                      </p:cBhvr>
                                      <p:tavLst>
                                        <p:tav tm="0">
                                          <p:val>
                                            <p:strVal val="#ppt_x"/>
                                          </p:val>
                                        </p:tav>
                                        <p:tav tm="100000">
                                          <p:val>
                                            <p:strVal val="#ppt_x"/>
                                          </p:val>
                                        </p:tav>
                                      </p:tavLst>
                                    </p:anim>
                                    <p:anim calcmode="lin" valueType="num">
                                      <p:cBhvr additive="base">
                                        <p:cTn id="133" dur="1250" fill="hold"/>
                                        <p:tgtEl>
                                          <p:spTgt spid="64"/>
                                        </p:tgtEl>
                                        <p:attrNameLst>
                                          <p:attrName>ppt_y</p:attrName>
                                        </p:attrNameLst>
                                      </p:cBhvr>
                                      <p:tavLst>
                                        <p:tav tm="0">
                                          <p:val>
                                            <p:strVal val="1+#ppt_h/2"/>
                                          </p:val>
                                        </p:tav>
                                        <p:tav tm="100000">
                                          <p:val>
                                            <p:strVal val="#ppt_y"/>
                                          </p:val>
                                        </p:tav>
                                      </p:tavLst>
                                    </p:anim>
                                  </p:childTnLst>
                                </p:cTn>
                              </p:par>
                              <p:par>
                                <p:cTn id="134" presetID="2" presetClass="entr" presetSubtype="4" fill="hold" nodeType="withEffect">
                                  <p:stCondLst>
                                    <p:cond delay="250"/>
                                  </p:stCondLst>
                                  <p:childTnLst>
                                    <p:set>
                                      <p:cBhvr>
                                        <p:cTn id="135" dur="1" fill="hold">
                                          <p:stCondLst>
                                            <p:cond delay="0"/>
                                          </p:stCondLst>
                                        </p:cTn>
                                        <p:tgtEl>
                                          <p:spTgt spid="2050"/>
                                        </p:tgtEl>
                                        <p:attrNameLst>
                                          <p:attrName>style.visibility</p:attrName>
                                        </p:attrNameLst>
                                      </p:cBhvr>
                                      <p:to>
                                        <p:strVal val="visible"/>
                                      </p:to>
                                    </p:set>
                                    <p:anim calcmode="lin" valueType="num">
                                      <p:cBhvr additive="base">
                                        <p:cTn id="136" dur="1250" fill="hold"/>
                                        <p:tgtEl>
                                          <p:spTgt spid="2050"/>
                                        </p:tgtEl>
                                        <p:attrNameLst>
                                          <p:attrName>ppt_x</p:attrName>
                                        </p:attrNameLst>
                                      </p:cBhvr>
                                      <p:tavLst>
                                        <p:tav tm="0">
                                          <p:val>
                                            <p:strVal val="#ppt_x"/>
                                          </p:val>
                                        </p:tav>
                                        <p:tav tm="100000">
                                          <p:val>
                                            <p:strVal val="#ppt_x"/>
                                          </p:val>
                                        </p:tav>
                                      </p:tavLst>
                                    </p:anim>
                                    <p:anim calcmode="lin" valueType="num">
                                      <p:cBhvr additive="base">
                                        <p:cTn id="137" dur="1250" fill="hold"/>
                                        <p:tgtEl>
                                          <p:spTgt spid="2050"/>
                                        </p:tgtEl>
                                        <p:attrNameLst>
                                          <p:attrName>ppt_y</p:attrName>
                                        </p:attrNameLst>
                                      </p:cBhvr>
                                      <p:tavLst>
                                        <p:tav tm="0">
                                          <p:val>
                                            <p:strVal val="1+#ppt_h/2"/>
                                          </p:val>
                                        </p:tav>
                                        <p:tav tm="100000">
                                          <p:val>
                                            <p:strVal val="#ppt_y"/>
                                          </p:val>
                                        </p:tav>
                                      </p:tavLst>
                                    </p:anim>
                                  </p:childTnLst>
                                </p:cTn>
                              </p:par>
                              <p:par>
                                <p:cTn id="138" presetID="2" presetClass="entr" presetSubtype="4" fill="hold" nodeType="withEffect">
                                  <p:stCondLst>
                                    <p:cond delay="250"/>
                                  </p:stCondLst>
                                  <p:childTnLst>
                                    <p:set>
                                      <p:cBhvr>
                                        <p:cTn id="139" dur="1" fill="hold">
                                          <p:stCondLst>
                                            <p:cond delay="0"/>
                                          </p:stCondLst>
                                        </p:cTn>
                                        <p:tgtEl>
                                          <p:spTgt spid="2057"/>
                                        </p:tgtEl>
                                        <p:attrNameLst>
                                          <p:attrName>style.visibility</p:attrName>
                                        </p:attrNameLst>
                                      </p:cBhvr>
                                      <p:to>
                                        <p:strVal val="visible"/>
                                      </p:to>
                                    </p:set>
                                    <p:anim calcmode="lin" valueType="num">
                                      <p:cBhvr additive="base">
                                        <p:cTn id="140" dur="1250" fill="hold"/>
                                        <p:tgtEl>
                                          <p:spTgt spid="2057"/>
                                        </p:tgtEl>
                                        <p:attrNameLst>
                                          <p:attrName>ppt_x</p:attrName>
                                        </p:attrNameLst>
                                      </p:cBhvr>
                                      <p:tavLst>
                                        <p:tav tm="0">
                                          <p:val>
                                            <p:strVal val="#ppt_x"/>
                                          </p:val>
                                        </p:tav>
                                        <p:tav tm="100000">
                                          <p:val>
                                            <p:strVal val="#ppt_x"/>
                                          </p:val>
                                        </p:tav>
                                      </p:tavLst>
                                    </p:anim>
                                    <p:anim calcmode="lin" valueType="num">
                                      <p:cBhvr additive="base">
                                        <p:cTn id="141" dur="1250" fill="hold"/>
                                        <p:tgtEl>
                                          <p:spTgt spid="2057"/>
                                        </p:tgtEl>
                                        <p:attrNameLst>
                                          <p:attrName>ppt_y</p:attrName>
                                        </p:attrNameLst>
                                      </p:cBhvr>
                                      <p:tavLst>
                                        <p:tav tm="0">
                                          <p:val>
                                            <p:strVal val="1+#ppt_h/2"/>
                                          </p:val>
                                        </p:tav>
                                        <p:tav tm="100000">
                                          <p:val>
                                            <p:strVal val="#ppt_y"/>
                                          </p:val>
                                        </p:tav>
                                      </p:tavLst>
                                    </p:anim>
                                  </p:childTnLst>
                                </p:cTn>
                              </p:par>
                              <p:par>
                                <p:cTn id="142" presetID="2" presetClass="entr" presetSubtype="4" fill="hold" nodeType="withEffect">
                                  <p:stCondLst>
                                    <p:cond delay="250"/>
                                  </p:stCondLst>
                                  <p:childTnLst>
                                    <p:set>
                                      <p:cBhvr>
                                        <p:cTn id="143" dur="1" fill="hold">
                                          <p:stCondLst>
                                            <p:cond delay="0"/>
                                          </p:stCondLst>
                                        </p:cTn>
                                        <p:tgtEl>
                                          <p:spTgt spid="2053"/>
                                        </p:tgtEl>
                                        <p:attrNameLst>
                                          <p:attrName>style.visibility</p:attrName>
                                        </p:attrNameLst>
                                      </p:cBhvr>
                                      <p:to>
                                        <p:strVal val="visible"/>
                                      </p:to>
                                    </p:set>
                                    <p:anim calcmode="lin" valueType="num">
                                      <p:cBhvr additive="base">
                                        <p:cTn id="144" dur="1250" fill="hold"/>
                                        <p:tgtEl>
                                          <p:spTgt spid="2053"/>
                                        </p:tgtEl>
                                        <p:attrNameLst>
                                          <p:attrName>ppt_x</p:attrName>
                                        </p:attrNameLst>
                                      </p:cBhvr>
                                      <p:tavLst>
                                        <p:tav tm="0">
                                          <p:val>
                                            <p:strVal val="#ppt_x"/>
                                          </p:val>
                                        </p:tav>
                                        <p:tav tm="100000">
                                          <p:val>
                                            <p:strVal val="#ppt_x"/>
                                          </p:val>
                                        </p:tav>
                                      </p:tavLst>
                                    </p:anim>
                                    <p:anim calcmode="lin" valueType="num">
                                      <p:cBhvr additive="base">
                                        <p:cTn id="145" dur="1250" fill="hold"/>
                                        <p:tgtEl>
                                          <p:spTgt spid="2053"/>
                                        </p:tgtEl>
                                        <p:attrNameLst>
                                          <p:attrName>ppt_y</p:attrName>
                                        </p:attrNameLst>
                                      </p:cBhvr>
                                      <p:tavLst>
                                        <p:tav tm="0">
                                          <p:val>
                                            <p:strVal val="1+#ppt_h/2"/>
                                          </p:val>
                                        </p:tav>
                                        <p:tav tm="100000">
                                          <p:val>
                                            <p:strVal val="#ppt_y"/>
                                          </p:val>
                                        </p:tav>
                                      </p:tavLst>
                                    </p:anim>
                                  </p:childTnLst>
                                </p:cTn>
                              </p:par>
                              <p:par>
                                <p:cTn id="146" presetID="2" presetClass="entr" presetSubtype="4" fill="hold" nodeType="withEffect">
                                  <p:stCondLst>
                                    <p:cond delay="250"/>
                                  </p:stCondLst>
                                  <p:childTnLst>
                                    <p:set>
                                      <p:cBhvr>
                                        <p:cTn id="147" dur="1" fill="hold">
                                          <p:stCondLst>
                                            <p:cond delay="0"/>
                                          </p:stCondLst>
                                        </p:cTn>
                                        <p:tgtEl>
                                          <p:spTgt spid="2058"/>
                                        </p:tgtEl>
                                        <p:attrNameLst>
                                          <p:attrName>style.visibility</p:attrName>
                                        </p:attrNameLst>
                                      </p:cBhvr>
                                      <p:to>
                                        <p:strVal val="visible"/>
                                      </p:to>
                                    </p:set>
                                    <p:anim calcmode="lin" valueType="num">
                                      <p:cBhvr additive="base">
                                        <p:cTn id="148" dur="1250" fill="hold"/>
                                        <p:tgtEl>
                                          <p:spTgt spid="2058"/>
                                        </p:tgtEl>
                                        <p:attrNameLst>
                                          <p:attrName>ppt_x</p:attrName>
                                        </p:attrNameLst>
                                      </p:cBhvr>
                                      <p:tavLst>
                                        <p:tav tm="0">
                                          <p:val>
                                            <p:strVal val="#ppt_x"/>
                                          </p:val>
                                        </p:tav>
                                        <p:tav tm="100000">
                                          <p:val>
                                            <p:strVal val="#ppt_x"/>
                                          </p:val>
                                        </p:tav>
                                      </p:tavLst>
                                    </p:anim>
                                    <p:anim calcmode="lin" valueType="num">
                                      <p:cBhvr additive="base">
                                        <p:cTn id="149" dur="1250" fill="hold"/>
                                        <p:tgtEl>
                                          <p:spTgt spid="20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48" grpId="0" animBg="1"/>
      <p:bldP spid="50" grpId="0"/>
      <p:bldP spid="58" grpId="0" animBg="1"/>
      <p:bldP spid="59" grpId="0"/>
      <p:bldP spid="2" grpId="0" animBg="1"/>
      <p:bldP spid="3"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개체 틀 3">
            <a:extLst>
              <a:ext uri="{FF2B5EF4-FFF2-40B4-BE49-F238E27FC236}">
                <a16:creationId xmlns:a16="http://schemas.microsoft.com/office/drawing/2014/main" xmlns="" id="{5D4C1E0A-2775-E569-70DD-D42BB66098E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rcRect t="12066" b="12066"/>
          <a:stretch>
            <a:fillRect/>
          </a:stretch>
        </p:blipFill>
        <p:spPr>
          <a:xfrm>
            <a:off x="1" y="-4896"/>
            <a:ext cx="9143999" cy="1094672"/>
          </a:xfrm>
          <a:prstGeom prst="rect">
            <a:avLst/>
          </a:prstGeom>
        </p:spPr>
      </p:pic>
      <p:sp>
        <p:nvSpPr>
          <p:cNvPr id="5" name="TextBox 4">
            <a:extLst>
              <a:ext uri="{FF2B5EF4-FFF2-40B4-BE49-F238E27FC236}">
                <a16:creationId xmlns:a16="http://schemas.microsoft.com/office/drawing/2014/main" xmlns="" id="{DC18A25B-BF22-710C-12E7-2B311326ECA8}"/>
              </a:ext>
            </a:extLst>
          </p:cNvPr>
          <p:cNvSpPr txBox="1"/>
          <p:nvPr/>
        </p:nvSpPr>
        <p:spPr>
          <a:xfrm>
            <a:off x="941125" y="197863"/>
            <a:ext cx="8573072" cy="577081"/>
          </a:xfrm>
          <a:prstGeom prst="rect">
            <a:avLst/>
          </a:prstGeom>
          <a:noFill/>
          <a:ln>
            <a:noFill/>
          </a:ln>
        </p:spPr>
        <p:txBody>
          <a:bodyPr wrap="square" lIns="68580" tIns="34290" rIns="68580" bIns="34290">
            <a:spAutoFit/>
          </a:bodyPr>
          <a:lstStyle/>
          <a:p>
            <a:pPr>
              <a:spcBef>
                <a:spcPts val="750"/>
              </a:spcBef>
            </a:pPr>
            <a:r>
              <a:rPr lang="en-US" altLang="en-US" sz="3300" b="1" dirty="0" err="1">
                <a:solidFill>
                  <a:schemeClr val="bg1"/>
                </a:solidFill>
                <a:effectLst>
                  <a:outerShdw blurRad="38100" dist="38100" dir="2700000" algn="tl">
                    <a:srgbClr val="000000">
                      <a:alpha val="43137"/>
                    </a:srgbClr>
                  </a:outerShdw>
                </a:effectLst>
                <a:ea typeface="Pretendard SemiBold" panose="02000703000000020004" pitchFamily="50" charset="-127"/>
                <a:cs typeface="Pretendard SemiBold" panose="02000703000000020004" pitchFamily="50" charset="-127"/>
              </a:rPr>
              <a:t>R</a:t>
            </a:r>
            <a:r>
              <a:rPr lang="en-US" altLang="en-US" sz="3300" b="1" dirty="0" err="1">
                <a:solidFill>
                  <a:srgbClr val="FF0000"/>
                </a:solidFill>
                <a:effectLst>
                  <a:outerShdw blurRad="38100" dist="38100" dir="2700000" algn="tl">
                    <a:srgbClr val="000000">
                      <a:alpha val="43137"/>
                    </a:srgbClr>
                  </a:outerShdw>
                </a:effectLst>
                <a:ea typeface="Pretendard SemiBold" panose="02000703000000020004" pitchFamily="50" charset="-127"/>
                <a:cs typeface="Pretendard SemiBold" panose="02000703000000020004" pitchFamily="50" charset="-127"/>
              </a:rPr>
              <a:t>i</a:t>
            </a:r>
            <a:r>
              <a:rPr lang="en-US" altLang="en-US" sz="3300" b="1" dirty="0" err="1">
                <a:solidFill>
                  <a:schemeClr val="bg1"/>
                </a:solidFill>
                <a:effectLst>
                  <a:outerShdw blurRad="38100" dist="38100" dir="2700000" algn="tl">
                    <a:srgbClr val="000000">
                      <a:alpha val="43137"/>
                    </a:srgbClr>
                  </a:outerShdw>
                </a:effectLst>
                <a:ea typeface="Pretendard SemiBold" panose="02000703000000020004" pitchFamily="50" charset="-127"/>
                <a:cs typeface="Pretendard SemiBold" panose="02000703000000020004" pitchFamily="50" charset="-127"/>
              </a:rPr>
              <a:t>FF</a:t>
            </a:r>
            <a:r>
              <a:rPr lang="en-US" altLang="en-US" sz="2100" dirty="0">
                <a:latin typeface="+mj-lt"/>
                <a:ea typeface="Pretendard SemiBold" panose="02000703000000020004" pitchFamily="50" charset="-127"/>
                <a:cs typeface="Pretendard SemiBold" panose="02000703000000020004" pitchFamily="50" charset="-127"/>
              </a:rPr>
              <a:t>       COSTI e </a:t>
            </a:r>
            <a:r>
              <a:rPr lang="en-US" altLang="en-US" sz="2100" dirty="0">
                <a:solidFill>
                  <a:srgbClr val="FF0000"/>
                </a:solidFill>
                <a:latin typeface="+mj-lt"/>
                <a:ea typeface="Pretendard SemiBold" panose="02000703000000020004" pitchFamily="50" charset="-127"/>
                <a:cs typeface="Pretendard SemiBold" panose="02000703000000020004" pitchFamily="50" charset="-127"/>
              </a:rPr>
              <a:t>RICAVI</a:t>
            </a:r>
            <a:r>
              <a:rPr lang="en-US" altLang="en-US" sz="2100" dirty="0">
                <a:latin typeface="+mj-lt"/>
                <a:ea typeface="Pretendard SemiBold" panose="02000703000000020004" pitchFamily="50" charset="-127"/>
                <a:cs typeface="Pretendard SemiBold" panose="02000703000000020004" pitchFamily="50" charset="-127"/>
              </a:rPr>
              <a:t> </a:t>
            </a:r>
            <a:r>
              <a:rPr lang="en-US" altLang="en-US" sz="2100" dirty="0" err="1">
                <a:latin typeface="+mj-lt"/>
                <a:ea typeface="Pretendard SemiBold" panose="02000703000000020004" pitchFamily="50" charset="-127"/>
                <a:cs typeface="Pretendard SemiBold" panose="02000703000000020004" pitchFamily="50" charset="-127"/>
              </a:rPr>
              <a:t>annui</a:t>
            </a:r>
            <a:r>
              <a:rPr lang="en-US" altLang="en-US" sz="2100" dirty="0">
                <a:latin typeface="+mj-lt"/>
                <a:ea typeface="Pretendard SemiBold" panose="02000703000000020004" pitchFamily="50" charset="-127"/>
                <a:cs typeface="Pretendard SemiBold" panose="02000703000000020004" pitchFamily="50" charset="-127"/>
              </a:rPr>
              <a:t> </a:t>
            </a:r>
            <a:r>
              <a:rPr lang="en-US" altLang="en-US" sz="2100" dirty="0" err="1">
                <a:latin typeface="+mj-lt"/>
                <a:ea typeface="Pretendard SemiBold" panose="02000703000000020004" pitchFamily="50" charset="-127"/>
                <a:cs typeface="Pretendard SemiBold" panose="02000703000000020004" pitchFamily="50" charset="-127"/>
              </a:rPr>
              <a:t>nel</a:t>
            </a:r>
            <a:r>
              <a:rPr lang="en-US" altLang="en-US" sz="2100" dirty="0">
                <a:latin typeface="+mj-lt"/>
                <a:ea typeface="Pretendard SemiBold" panose="02000703000000020004" pitchFamily="50" charset="-127"/>
                <a:cs typeface="Pretendard SemiBold" panose="02000703000000020004" pitchFamily="50" charset="-127"/>
              </a:rPr>
              <a:t> </a:t>
            </a:r>
            <a:r>
              <a:rPr lang="en-US" altLang="en-US" sz="2100" dirty="0" smtClean="0">
                <a:latin typeface="+mj-lt"/>
                <a:ea typeface="Pretendard SemiBold" panose="02000703000000020004" pitchFamily="50" charset="-127"/>
                <a:cs typeface="Pretendard SemiBold" panose="02000703000000020004" pitchFamily="50" charset="-127"/>
              </a:rPr>
              <a:t>2026 </a:t>
            </a:r>
            <a:r>
              <a:rPr lang="en-US" altLang="en-US" sz="2100" dirty="0">
                <a:latin typeface="+mj-lt"/>
                <a:ea typeface="Pretendard SemiBold" panose="02000703000000020004" pitchFamily="50" charset="-127"/>
                <a:cs typeface="Pretendard SemiBold" panose="02000703000000020004" pitchFamily="50" charset="-127"/>
              </a:rPr>
              <a:t>– 2035</a:t>
            </a:r>
            <a:endParaRPr lang="x-none" altLang="en-US" sz="1500" dirty="0">
              <a:latin typeface="+mj-lt"/>
              <a:ea typeface="Pretendard SemiBold" panose="02000703000000020004" pitchFamily="50" charset="-127"/>
              <a:cs typeface="Pretendard SemiBold" panose="02000703000000020004" pitchFamily="50" charset="-127"/>
            </a:endParaRPr>
          </a:p>
        </p:txBody>
      </p:sp>
      <p:sp>
        <p:nvSpPr>
          <p:cNvPr id="8" name="Rectangle 7"/>
          <p:cNvSpPr/>
          <p:nvPr/>
        </p:nvSpPr>
        <p:spPr>
          <a:xfrm>
            <a:off x="3015452" y="705303"/>
            <a:ext cx="3113096" cy="284693"/>
          </a:xfrm>
          <a:prstGeom prst="rect">
            <a:avLst/>
          </a:prstGeom>
        </p:spPr>
        <p:txBody>
          <a:bodyPr wrap="none" lIns="68580" tIns="34290" rIns="68580" bIns="34290">
            <a:spAutoFit/>
          </a:bodyPr>
          <a:lstStyle/>
          <a:p>
            <a:pPr>
              <a:spcBef>
                <a:spcPts val="750"/>
              </a:spcBef>
            </a:pPr>
            <a:r>
              <a:rPr lang="en-US" altLang="en-US" dirty="0">
                <a:ea typeface="Pretendard SemiBold" panose="02000703000000020004" pitchFamily="50" charset="-127"/>
                <a:cs typeface="Pretendard SemiBold" panose="02000703000000020004" pitchFamily="50" charset="-127"/>
              </a:rPr>
              <a:t>per </a:t>
            </a:r>
            <a:r>
              <a:rPr lang="en-US" altLang="en-US" dirty="0" err="1">
                <a:ea typeface="Pretendard SemiBold" panose="02000703000000020004" pitchFamily="50" charset="-127"/>
                <a:cs typeface="Pretendard SemiBold" panose="02000703000000020004" pitchFamily="50" charset="-127"/>
              </a:rPr>
              <a:t>avanzare</a:t>
            </a:r>
            <a:r>
              <a:rPr lang="en-US" altLang="en-US" dirty="0">
                <a:ea typeface="Pretendard SemiBold" panose="02000703000000020004" pitchFamily="50" charset="-127"/>
                <a:cs typeface="Pretendard SemiBold" panose="02000703000000020004" pitchFamily="50" charset="-127"/>
              </a:rPr>
              <a:t> </a:t>
            </a:r>
            <a:r>
              <a:rPr lang="en-US" altLang="en-US" dirty="0" err="1">
                <a:ea typeface="Pretendard SemiBold" panose="02000703000000020004" pitchFamily="50" charset="-127"/>
                <a:cs typeface="Pretendard SemiBold" panose="02000703000000020004" pitchFamily="50" charset="-127"/>
              </a:rPr>
              <a:t>nella</a:t>
            </a:r>
            <a:r>
              <a:rPr lang="en-US" altLang="en-US" dirty="0">
                <a:ea typeface="Pretendard SemiBold" panose="02000703000000020004" pitchFamily="50" charset="-127"/>
                <a:cs typeface="Pretendard SemiBold" panose="02000703000000020004" pitchFamily="50" charset="-127"/>
              </a:rPr>
              <a:t> </a:t>
            </a:r>
            <a:r>
              <a:rPr lang="en-US" altLang="en-US" dirty="0" err="1">
                <a:ea typeface="Pretendard SemiBold" panose="02000703000000020004" pitchFamily="50" charset="-127"/>
                <a:cs typeface="Pretendard SemiBold" panose="02000703000000020004" pitchFamily="50" charset="-127"/>
              </a:rPr>
              <a:t>ricerca</a:t>
            </a:r>
            <a:r>
              <a:rPr lang="en-US" altLang="en-US" dirty="0">
                <a:ea typeface="Pretendard SemiBold" panose="02000703000000020004" pitchFamily="50" charset="-127"/>
                <a:cs typeface="Pretendard SemiBold" panose="02000703000000020004" pitchFamily="50" charset="-127"/>
              </a:rPr>
              <a:t> </a:t>
            </a:r>
            <a:r>
              <a:rPr lang="en-US" altLang="en-US" dirty="0" err="1">
                <a:ea typeface="Pretendard SemiBold" panose="02000703000000020004" pitchFamily="50" charset="-127"/>
                <a:cs typeface="Pretendard SemiBold" panose="02000703000000020004" pitchFamily="50" charset="-127"/>
              </a:rPr>
              <a:t>sulla</a:t>
            </a:r>
            <a:r>
              <a:rPr lang="en-US" altLang="en-US" dirty="0">
                <a:ea typeface="Pretendard SemiBold" panose="02000703000000020004" pitchFamily="50" charset="-127"/>
                <a:cs typeface="Pretendard SemiBold" panose="02000703000000020004" pitchFamily="50" charset="-127"/>
              </a:rPr>
              <a:t> </a:t>
            </a:r>
            <a:r>
              <a:rPr lang="en-US" altLang="en-US" b="1" dirty="0" smtClean="0">
                <a:solidFill>
                  <a:srgbClr val="FF0000"/>
                </a:solidFill>
                <a:ea typeface="Pretendard SemiBold" panose="02000703000000020004" pitchFamily="50" charset="-127"/>
                <a:cs typeface="Pretendard SemiBold" panose="02000703000000020004" pitchFamily="50" charset="-127"/>
              </a:rPr>
              <a:t>FUSIONE</a:t>
            </a:r>
            <a:r>
              <a:rPr lang="en-US" altLang="en-US" dirty="0" smtClean="0">
                <a:ea typeface="Pretendard SemiBold" panose="02000703000000020004" pitchFamily="50" charset="-127"/>
                <a:cs typeface="Pretendard SemiBold" panose="02000703000000020004" pitchFamily="50" charset="-127"/>
              </a:rPr>
              <a:t> </a:t>
            </a:r>
            <a:endParaRPr lang="x-none" altLang="en-US" dirty="0">
              <a:ea typeface="Pretendard SemiBold" panose="02000703000000020004" pitchFamily="50" charset="-127"/>
              <a:cs typeface="Pretendard SemiBold" panose="02000703000000020004" pitchFamily="50" charset="-127"/>
            </a:endParaRPr>
          </a:p>
        </p:txBody>
      </p:sp>
      <p:sp>
        <p:nvSpPr>
          <p:cNvPr id="13" name="TextBox 12"/>
          <p:cNvSpPr txBox="1"/>
          <p:nvPr/>
        </p:nvSpPr>
        <p:spPr>
          <a:xfrm>
            <a:off x="332419" y="2083696"/>
            <a:ext cx="3591845" cy="238527"/>
          </a:xfrm>
          <a:prstGeom prst="rect">
            <a:avLst/>
          </a:prstGeom>
          <a:noFill/>
        </p:spPr>
        <p:txBody>
          <a:bodyPr wrap="square" lIns="68580" tIns="34290" rIns="68580" bIns="34290" rtlCol="0">
            <a:spAutoFit/>
          </a:bodyPr>
          <a:lstStyle/>
          <a:p>
            <a:r>
              <a:rPr lang="en-GB" sz="1100" b="1" dirty="0" err="1"/>
              <a:t>Accordi</a:t>
            </a:r>
            <a:r>
              <a:rPr lang="en-GB" sz="1100" b="1" dirty="0"/>
              <a:t> </a:t>
            </a:r>
            <a:r>
              <a:rPr lang="en-GB" sz="1100" b="1" dirty="0" err="1"/>
              <a:t>onerosi</a:t>
            </a:r>
            <a:r>
              <a:rPr lang="en-GB" sz="1100" b="1" dirty="0"/>
              <a:t> con </a:t>
            </a:r>
            <a:r>
              <a:rPr lang="en-GB" sz="1100" b="1" dirty="0" err="1"/>
              <a:t>imprese</a:t>
            </a:r>
            <a:r>
              <a:rPr lang="en-GB" sz="1100" b="1" dirty="0"/>
              <a:t> per </a:t>
            </a:r>
            <a:r>
              <a:rPr lang="en-GB" sz="1100" b="1" dirty="0" err="1"/>
              <a:t>valorizzazione</a:t>
            </a:r>
            <a:r>
              <a:rPr lang="en-GB" sz="1100" b="1" dirty="0"/>
              <a:t> Know-how	</a:t>
            </a:r>
            <a:endParaRPr lang="it-IT" sz="1100" b="1" dirty="0">
              <a:solidFill>
                <a:srgbClr val="FF0000"/>
              </a:solidFill>
            </a:endParaRPr>
          </a:p>
        </p:txBody>
      </p:sp>
      <p:grpSp>
        <p:nvGrpSpPr>
          <p:cNvPr id="32" name="Group 31"/>
          <p:cNvGrpSpPr/>
          <p:nvPr/>
        </p:nvGrpSpPr>
        <p:grpSpPr>
          <a:xfrm>
            <a:off x="332418" y="1398089"/>
            <a:ext cx="4089643" cy="3316112"/>
            <a:chOff x="332418" y="1398089"/>
            <a:chExt cx="4089643" cy="3316112"/>
          </a:xfrm>
        </p:grpSpPr>
        <p:sp>
          <p:nvSpPr>
            <p:cNvPr id="10" name="TextBox 9"/>
            <p:cNvSpPr txBox="1"/>
            <p:nvPr/>
          </p:nvSpPr>
          <p:spPr>
            <a:xfrm>
              <a:off x="332420" y="1398089"/>
              <a:ext cx="4002344" cy="284693"/>
            </a:xfrm>
            <a:prstGeom prst="rect">
              <a:avLst/>
            </a:prstGeom>
            <a:solidFill>
              <a:srgbClr val="5B9BD5"/>
            </a:solidFill>
          </p:spPr>
          <p:txBody>
            <a:bodyPr wrap="square" lIns="68580" tIns="34290" rIns="68580" bIns="34290" rtlCol="0">
              <a:spAutoFit/>
            </a:bodyPr>
            <a:lstStyle/>
            <a:p>
              <a:r>
                <a:rPr lang="en-GB" dirty="0" smtClean="0">
                  <a:solidFill>
                    <a:schemeClr val="bg1"/>
                  </a:solidFill>
                </a:rPr>
                <a:t>RICAVI /anno  (</a:t>
              </a:r>
              <a:r>
                <a:rPr lang="en-GB" dirty="0" err="1" smtClean="0">
                  <a:solidFill>
                    <a:schemeClr val="bg1"/>
                  </a:solidFill>
                </a:rPr>
                <a:t>potenziali</a:t>
              </a:r>
              <a:r>
                <a:rPr lang="en-GB" dirty="0" smtClean="0">
                  <a:solidFill>
                    <a:schemeClr val="bg1"/>
                  </a:solidFill>
                </a:rPr>
                <a:t>)  </a:t>
              </a:r>
              <a:endParaRPr lang="it-IT" dirty="0">
                <a:solidFill>
                  <a:schemeClr val="bg1"/>
                </a:solidFill>
              </a:endParaRPr>
            </a:p>
          </p:txBody>
        </p:sp>
        <p:sp>
          <p:nvSpPr>
            <p:cNvPr id="3" name="TextBox 2"/>
            <p:cNvSpPr txBox="1"/>
            <p:nvPr/>
          </p:nvSpPr>
          <p:spPr>
            <a:xfrm>
              <a:off x="332419" y="1770938"/>
              <a:ext cx="4002344" cy="253916"/>
            </a:xfrm>
            <a:prstGeom prst="rect">
              <a:avLst/>
            </a:prstGeom>
            <a:noFill/>
          </p:spPr>
          <p:txBody>
            <a:bodyPr wrap="square" lIns="68580" tIns="34290" rIns="68580" bIns="34290" rtlCol="0">
              <a:spAutoFit/>
            </a:bodyPr>
            <a:lstStyle/>
            <a:p>
              <a:pPr>
                <a:tabLst>
                  <a:tab pos="3856038" algn="r"/>
                </a:tabLst>
              </a:pPr>
              <a:r>
                <a:rPr lang="en-GB" sz="1100" b="1" dirty="0" err="1"/>
                <a:t>Erogazione</a:t>
              </a:r>
              <a:r>
                <a:rPr lang="en-GB" sz="1100" b="1" dirty="0"/>
                <a:t> </a:t>
              </a:r>
              <a:r>
                <a:rPr lang="en-GB" sz="1100" b="1" dirty="0" err="1"/>
                <a:t>servizi</a:t>
              </a:r>
              <a:r>
                <a:rPr lang="en-GB" sz="1100" b="1" dirty="0"/>
                <a:t> “NO free access” </a:t>
              </a:r>
              <a:r>
                <a:rPr lang="en-GB" sz="1100" b="1" dirty="0">
                  <a:solidFill>
                    <a:srgbClr val="FF0000"/>
                  </a:solidFill>
                </a:rPr>
                <a:t>	</a:t>
              </a:r>
              <a:r>
                <a:rPr lang="en-GB" sz="1100" dirty="0" smtClean="0">
                  <a:solidFill>
                    <a:srgbClr val="FF0000"/>
                  </a:solidFill>
                </a:rPr>
                <a:t>(</a:t>
              </a:r>
              <a:r>
                <a:rPr lang="en-GB" sz="1200" dirty="0" err="1" smtClean="0">
                  <a:solidFill>
                    <a:srgbClr val="FF0000"/>
                  </a:solidFill>
                </a:rPr>
                <a:t>tbd</a:t>
              </a:r>
              <a:r>
                <a:rPr lang="en-GB" sz="1200" dirty="0" smtClean="0">
                  <a:solidFill>
                    <a:srgbClr val="FF0000"/>
                  </a:solidFill>
                </a:rPr>
                <a:t>)</a:t>
              </a:r>
              <a:endParaRPr lang="it-IT" sz="1100" dirty="0">
                <a:solidFill>
                  <a:srgbClr val="FF0000"/>
                </a:solidFill>
              </a:endParaRPr>
            </a:p>
          </p:txBody>
        </p:sp>
        <p:sp>
          <p:nvSpPr>
            <p:cNvPr id="15" name="TextBox 14"/>
            <p:cNvSpPr txBox="1"/>
            <p:nvPr/>
          </p:nvSpPr>
          <p:spPr>
            <a:xfrm>
              <a:off x="332418" y="2444146"/>
              <a:ext cx="4089643" cy="407804"/>
            </a:xfrm>
            <a:prstGeom prst="rect">
              <a:avLst/>
            </a:prstGeom>
            <a:noFill/>
          </p:spPr>
          <p:txBody>
            <a:bodyPr wrap="square" lIns="68580" tIns="34290" rIns="68580" bIns="34290" rtlCol="0">
              <a:spAutoFit/>
            </a:bodyPr>
            <a:lstStyle/>
            <a:p>
              <a:pPr>
                <a:tabLst>
                  <a:tab pos="1341438" algn="l"/>
                </a:tabLst>
              </a:pPr>
              <a:r>
                <a:rPr lang="en-GB" sz="1100" b="1" dirty="0" err="1"/>
                <a:t>Finanziamenti</a:t>
              </a:r>
              <a:r>
                <a:rPr lang="en-GB" sz="1100" b="1" dirty="0"/>
                <a:t> </a:t>
              </a:r>
              <a:r>
                <a:rPr lang="en-GB" sz="1100" b="1" dirty="0" err="1"/>
                <a:t>ordinari</a:t>
              </a:r>
              <a:r>
                <a:rPr lang="en-GB" sz="1100" b="1" dirty="0"/>
                <a:t> </a:t>
              </a:r>
              <a:r>
                <a:rPr lang="en-GB" sz="1100" b="1" dirty="0" err="1"/>
                <a:t>governativi</a:t>
              </a:r>
              <a:r>
                <a:rPr lang="en-GB" sz="1100" b="1" dirty="0"/>
                <a:t> </a:t>
              </a:r>
              <a:br>
                <a:rPr lang="en-GB" sz="1100" b="1" dirty="0"/>
              </a:br>
              <a:r>
                <a:rPr lang="en-GB" sz="1100" dirty="0"/>
                <a:t>- </a:t>
              </a:r>
              <a:r>
                <a:rPr lang="en-GB" sz="1100" dirty="0" err="1"/>
                <a:t>spese</a:t>
              </a:r>
              <a:r>
                <a:rPr lang="en-GB" sz="1100" dirty="0"/>
                <a:t> di </a:t>
              </a:r>
              <a:r>
                <a:rPr lang="en-GB" sz="1100" dirty="0" err="1" smtClean="0"/>
                <a:t>personale</a:t>
              </a:r>
              <a:r>
                <a:rPr lang="en-GB" sz="1100" dirty="0" smtClean="0"/>
                <a:t>    	</a:t>
              </a:r>
            </a:p>
          </p:txBody>
        </p:sp>
        <p:sp>
          <p:nvSpPr>
            <p:cNvPr id="16" name="TextBox 15"/>
            <p:cNvSpPr txBox="1"/>
            <p:nvPr/>
          </p:nvSpPr>
          <p:spPr>
            <a:xfrm>
              <a:off x="332422" y="2899653"/>
              <a:ext cx="3509536" cy="900246"/>
            </a:xfrm>
            <a:prstGeom prst="rect">
              <a:avLst/>
            </a:prstGeom>
            <a:noFill/>
          </p:spPr>
          <p:txBody>
            <a:bodyPr wrap="square" lIns="68580" tIns="34290" rIns="68580" bIns="34290" rtlCol="0">
              <a:spAutoFit/>
            </a:bodyPr>
            <a:lstStyle/>
            <a:p>
              <a:pPr marL="198835" indent="-198835">
                <a:tabLst>
                  <a:tab pos="1341835" algn="l"/>
                </a:tabLst>
              </a:pPr>
              <a:r>
                <a:rPr lang="en-GB" sz="1100" b="1" dirty="0" err="1"/>
                <a:t>Finanziamenti</a:t>
              </a:r>
              <a:r>
                <a:rPr lang="en-GB" sz="1100" b="1" dirty="0"/>
                <a:t> </a:t>
              </a:r>
              <a:r>
                <a:rPr lang="en-GB" sz="1100" b="1" dirty="0" err="1"/>
                <a:t>esterni</a:t>
              </a:r>
              <a:r>
                <a:rPr lang="en-GB" sz="1100" b="1" dirty="0"/>
                <a:t> / </a:t>
              </a:r>
              <a:r>
                <a:rPr lang="en-GB" sz="1100" b="1" dirty="0" err="1"/>
                <a:t>bandi</a:t>
              </a:r>
              <a:r>
                <a:rPr lang="en-GB" sz="1100" b="1" dirty="0"/>
                <a:t> inter-</a:t>
              </a:r>
              <a:r>
                <a:rPr lang="en-GB" sz="1100" b="1" dirty="0" err="1"/>
                <a:t>nazionali</a:t>
              </a:r>
              <a:endParaRPr lang="en-GB" sz="1100" b="1" dirty="0"/>
            </a:p>
            <a:p>
              <a:pPr marL="198835" indent="-198835">
                <a:buFontTx/>
                <a:buChar char="-"/>
                <a:tabLst>
                  <a:tab pos="1341835" algn="l"/>
                  <a:tab pos="3768329" algn="r"/>
                </a:tabLst>
              </a:pPr>
              <a:r>
                <a:rPr lang="en-GB" sz="1100" dirty="0" err="1" smtClean="0"/>
                <a:t>EUROfusion</a:t>
              </a:r>
              <a:r>
                <a:rPr lang="en-GB" sz="1100" dirty="0"/>
                <a:t>		</a:t>
              </a:r>
              <a:r>
                <a:rPr lang="en-GB" sz="1100" b="1" dirty="0"/>
                <a:t> </a:t>
              </a:r>
              <a:endParaRPr lang="en-GB" sz="1100" b="1" dirty="0" smtClean="0"/>
            </a:p>
            <a:p>
              <a:pPr marL="198835" indent="-198835">
                <a:spcBef>
                  <a:spcPts val="600"/>
                </a:spcBef>
                <a:buFontTx/>
                <a:buChar char="-"/>
                <a:tabLst>
                  <a:tab pos="1341835" algn="l"/>
                  <a:tab pos="3768329" algn="r"/>
                </a:tabLst>
              </a:pPr>
              <a:r>
                <a:rPr lang="en-GB" sz="1100" dirty="0" smtClean="0"/>
                <a:t>Mission </a:t>
              </a:r>
              <a:r>
                <a:rPr lang="en-GB" sz="1100" dirty="0"/>
                <a:t>Innovation  (3 </a:t>
              </a:r>
              <a:r>
                <a:rPr lang="en-GB" sz="1100" dirty="0" err="1"/>
                <a:t>anni</a:t>
              </a:r>
              <a:r>
                <a:rPr lang="en-GB" sz="1100" dirty="0"/>
                <a:t>)   	</a:t>
              </a:r>
              <a:endParaRPr lang="en-GB" sz="1100" b="1" dirty="0">
                <a:solidFill>
                  <a:srgbClr val="FF0000"/>
                </a:solidFill>
              </a:endParaRPr>
            </a:p>
            <a:p>
              <a:pPr marL="214313" indent="-214313">
                <a:spcBef>
                  <a:spcPts val="600"/>
                </a:spcBef>
                <a:buFontTx/>
                <a:buChar char="-"/>
                <a:tabLst>
                  <a:tab pos="1341835" algn="l"/>
                  <a:tab pos="3768329" algn="r"/>
                </a:tabLst>
              </a:pPr>
              <a:r>
                <a:rPr lang="en-GB" sz="1100" dirty="0" err="1"/>
                <a:t>Bandi</a:t>
              </a:r>
              <a:r>
                <a:rPr lang="en-GB" sz="1100" dirty="0"/>
                <a:t> </a:t>
              </a:r>
              <a:r>
                <a:rPr lang="en-GB" sz="1100" dirty="0" err="1"/>
                <a:t>nazionali</a:t>
              </a:r>
              <a:r>
                <a:rPr lang="en-GB" sz="1100" dirty="0"/>
                <a:t> (PRIN – FIS)	</a:t>
              </a:r>
              <a:endParaRPr lang="en-GB" sz="1100" b="1" dirty="0">
                <a:solidFill>
                  <a:srgbClr val="FF0000"/>
                </a:solidFill>
              </a:endParaRPr>
            </a:p>
          </p:txBody>
        </p:sp>
        <p:sp>
          <p:nvSpPr>
            <p:cNvPr id="17" name="TextBox 16"/>
            <p:cNvSpPr txBox="1"/>
            <p:nvPr/>
          </p:nvSpPr>
          <p:spPr>
            <a:xfrm>
              <a:off x="332420" y="3844732"/>
              <a:ext cx="4036161" cy="869469"/>
            </a:xfrm>
            <a:prstGeom prst="rect">
              <a:avLst/>
            </a:prstGeom>
            <a:noFill/>
          </p:spPr>
          <p:txBody>
            <a:bodyPr wrap="square" lIns="68580" tIns="34290" rIns="68580" bIns="34290" rtlCol="0">
              <a:spAutoFit/>
            </a:bodyPr>
            <a:lstStyle/>
            <a:p>
              <a:pPr>
                <a:tabLst>
                  <a:tab pos="3856038" algn="r"/>
                </a:tabLst>
              </a:pPr>
              <a:r>
                <a:rPr lang="en-GB" sz="1100" b="1" dirty="0"/>
                <a:t>Royalties da </a:t>
              </a:r>
              <a:r>
                <a:rPr lang="en-GB" sz="1100" b="1" dirty="0" err="1" smtClean="0"/>
                <a:t>brevetti</a:t>
              </a:r>
              <a:r>
                <a:rPr lang="en-GB" sz="1100" b="1" dirty="0" smtClean="0"/>
                <a:t>	</a:t>
              </a:r>
              <a:r>
                <a:rPr lang="en-GB" sz="1200" dirty="0" smtClean="0">
                  <a:solidFill>
                    <a:srgbClr val="FF0000"/>
                  </a:solidFill>
                </a:rPr>
                <a:t>(</a:t>
              </a:r>
              <a:r>
                <a:rPr lang="en-GB" sz="1200" dirty="0" err="1" smtClean="0">
                  <a:solidFill>
                    <a:srgbClr val="FF0000"/>
                  </a:solidFill>
                </a:rPr>
                <a:t>tbd</a:t>
              </a:r>
              <a:r>
                <a:rPr lang="en-GB" sz="1200" dirty="0" smtClean="0">
                  <a:solidFill>
                    <a:srgbClr val="FF0000"/>
                  </a:solidFill>
                </a:rPr>
                <a:t>)</a:t>
              </a:r>
            </a:p>
            <a:p>
              <a:pPr>
                <a:tabLst>
                  <a:tab pos="3856038" algn="r"/>
                </a:tabLst>
              </a:pPr>
              <a:endParaRPr lang="en-GB" sz="1200" b="1" dirty="0">
                <a:solidFill>
                  <a:srgbClr val="FF0000"/>
                </a:solidFill>
              </a:endParaRPr>
            </a:p>
            <a:p>
              <a:pPr algn="ctr">
                <a:tabLst>
                  <a:tab pos="3856038" algn="r"/>
                </a:tabLst>
              </a:pPr>
              <a:r>
                <a:rPr lang="en-GB" sz="1200" b="1" dirty="0" smtClean="0">
                  <a:solidFill>
                    <a:srgbClr val="FF0000"/>
                  </a:solidFill>
                </a:rPr>
                <a:t>------------------------------------------------------------------------------------</a:t>
              </a:r>
            </a:p>
            <a:p>
              <a:pPr>
                <a:tabLst>
                  <a:tab pos="3856038" algn="r"/>
                </a:tabLst>
              </a:pPr>
              <a:r>
                <a:rPr lang="en-GB" b="1" dirty="0" smtClean="0">
                  <a:solidFill>
                    <a:srgbClr val="FF0000"/>
                  </a:solidFill>
                </a:rPr>
                <a:t>RICAVI TOTALI:   	14 </a:t>
              </a:r>
              <a:r>
                <a:rPr lang="en-GB" b="1" dirty="0">
                  <a:solidFill>
                    <a:srgbClr val="FF0000"/>
                  </a:solidFill>
                </a:rPr>
                <a:t>M€  </a:t>
              </a:r>
              <a:endParaRPr lang="it-IT" b="1" dirty="0">
                <a:solidFill>
                  <a:srgbClr val="FF0000"/>
                </a:solidFill>
              </a:endParaRPr>
            </a:p>
          </p:txBody>
        </p:sp>
        <p:sp>
          <p:nvSpPr>
            <p:cNvPr id="21" name="TextBox 20"/>
            <p:cNvSpPr txBox="1"/>
            <p:nvPr/>
          </p:nvSpPr>
          <p:spPr>
            <a:xfrm>
              <a:off x="3638536" y="2056082"/>
              <a:ext cx="730045" cy="307777"/>
            </a:xfrm>
            <a:prstGeom prst="rect">
              <a:avLst/>
            </a:prstGeom>
            <a:noFill/>
          </p:spPr>
          <p:txBody>
            <a:bodyPr wrap="square" rtlCol="0">
              <a:spAutoFit/>
            </a:bodyPr>
            <a:lstStyle/>
            <a:p>
              <a:pPr algn="r"/>
              <a:r>
                <a:rPr lang="en-GB" dirty="0" smtClean="0">
                  <a:solidFill>
                    <a:srgbClr val="FF0000"/>
                  </a:solidFill>
                </a:rPr>
                <a:t>1 M€</a:t>
              </a:r>
              <a:endParaRPr lang="it-IT" dirty="0">
                <a:solidFill>
                  <a:srgbClr val="FF0000"/>
                </a:solidFill>
              </a:endParaRPr>
            </a:p>
          </p:txBody>
        </p:sp>
        <p:sp>
          <p:nvSpPr>
            <p:cNvPr id="23" name="TextBox 22"/>
            <p:cNvSpPr txBox="1"/>
            <p:nvPr/>
          </p:nvSpPr>
          <p:spPr>
            <a:xfrm>
              <a:off x="3638536" y="2521946"/>
              <a:ext cx="730045" cy="307777"/>
            </a:xfrm>
            <a:prstGeom prst="rect">
              <a:avLst/>
            </a:prstGeom>
            <a:noFill/>
          </p:spPr>
          <p:txBody>
            <a:bodyPr wrap="square" rtlCol="0">
              <a:spAutoFit/>
            </a:bodyPr>
            <a:lstStyle/>
            <a:p>
              <a:pPr algn="r"/>
              <a:r>
                <a:rPr lang="en-GB" dirty="0" smtClean="0">
                  <a:solidFill>
                    <a:srgbClr val="FF0000"/>
                  </a:solidFill>
                </a:rPr>
                <a:t>8 M€</a:t>
              </a:r>
              <a:endParaRPr lang="it-IT" dirty="0">
                <a:solidFill>
                  <a:srgbClr val="FF0000"/>
                </a:solidFill>
              </a:endParaRPr>
            </a:p>
          </p:txBody>
        </p:sp>
        <p:sp>
          <p:nvSpPr>
            <p:cNvPr id="25" name="TextBox 24"/>
            <p:cNvSpPr txBox="1"/>
            <p:nvPr/>
          </p:nvSpPr>
          <p:spPr>
            <a:xfrm>
              <a:off x="3638536" y="3011302"/>
              <a:ext cx="730045" cy="307777"/>
            </a:xfrm>
            <a:prstGeom prst="rect">
              <a:avLst/>
            </a:prstGeom>
            <a:noFill/>
          </p:spPr>
          <p:txBody>
            <a:bodyPr wrap="square" rtlCol="0">
              <a:spAutoFit/>
            </a:bodyPr>
            <a:lstStyle/>
            <a:p>
              <a:pPr algn="r"/>
              <a:r>
                <a:rPr lang="en-GB" dirty="0" smtClean="0">
                  <a:solidFill>
                    <a:srgbClr val="FF0000"/>
                  </a:solidFill>
                </a:rPr>
                <a:t>1 M€</a:t>
              </a:r>
              <a:endParaRPr lang="it-IT" dirty="0">
                <a:solidFill>
                  <a:srgbClr val="FF0000"/>
                </a:solidFill>
              </a:endParaRPr>
            </a:p>
          </p:txBody>
        </p:sp>
        <p:sp>
          <p:nvSpPr>
            <p:cNvPr id="26" name="TextBox 25"/>
            <p:cNvSpPr txBox="1"/>
            <p:nvPr/>
          </p:nvSpPr>
          <p:spPr>
            <a:xfrm>
              <a:off x="3638536" y="3266933"/>
              <a:ext cx="730045" cy="307777"/>
            </a:xfrm>
            <a:prstGeom prst="rect">
              <a:avLst/>
            </a:prstGeom>
            <a:noFill/>
          </p:spPr>
          <p:txBody>
            <a:bodyPr wrap="square" rtlCol="0">
              <a:spAutoFit/>
            </a:bodyPr>
            <a:lstStyle/>
            <a:p>
              <a:pPr algn="r"/>
              <a:r>
                <a:rPr lang="en-GB" dirty="0" smtClean="0">
                  <a:solidFill>
                    <a:srgbClr val="FF0000"/>
                  </a:solidFill>
                </a:rPr>
                <a:t>3 M€</a:t>
              </a:r>
              <a:endParaRPr lang="it-IT" dirty="0">
                <a:solidFill>
                  <a:srgbClr val="FF0000"/>
                </a:solidFill>
              </a:endParaRPr>
            </a:p>
          </p:txBody>
        </p:sp>
        <p:sp>
          <p:nvSpPr>
            <p:cNvPr id="27" name="TextBox 26"/>
            <p:cNvSpPr txBox="1"/>
            <p:nvPr/>
          </p:nvSpPr>
          <p:spPr>
            <a:xfrm>
              <a:off x="3638536" y="3522204"/>
              <a:ext cx="730045" cy="307777"/>
            </a:xfrm>
            <a:prstGeom prst="rect">
              <a:avLst/>
            </a:prstGeom>
            <a:noFill/>
          </p:spPr>
          <p:txBody>
            <a:bodyPr wrap="square" rtlCol="0">
              <a:spAutoFit/>
            </a:bodyPr>
            <a:lstStyle/>
            <a:p>
              <a:pPr algn="r"/>
              <a:r>
                <a:rPr lang="en-GB" dirty="0" smtClean="0">
                  <a:solidFill>
                    <a:srgbClr val="FF0000"/>
                  </a:solidFill>
                </a:rPr>
                <a:t>1 M€</a:t>
              </a:r>
              <a:endParaRPr lang="it-IT" dirty="0">
                <a:solidFill>
                  <a:srgbClr val="FF0000"/>
                </a:solidFill>
              </a:endParaRPr>
            </a:p>
          </p:txBody>
        </p:sp>
      </p:grpSp>
      <p:grpSp>
        <p:nvGrpSpPr>
          <p:cNvPr id="33" name="Group 32"/>
          <p:cNvGrpSpPr/>
          <p:nvPr/>
        </p:nvGrpSpPr>
        <p:grpSpPr>
          <a:xfrm>
            <a:off x="4755276" y="1390469"/>
            <a:ext cx="4210165" cy="3646351"/>
            <a:chOff x="4755276" y="1398089"/>
            <a:chExt cx="4210165" cy="3518419"/>
          </a:xfrm>
        </p:grpSpPr>
        <p:sp>
          <p:nvSpPr>
            <p:cNvPr id="2" name="TextBox 1"/>
            <p:cNvSpPr txBox="1"/>
            <p:nvPr/>
          </p:nvSpPr>
          <p:spPr>
            <a:xfrm>
              <a:off x="5172753" y="2056314"/>
              <a:ext cx="3792688" cy="2654573"/>
            </a:xfrm>
            <a:prstGeom prst="rect">
              <a:avLst/>
            </a:prstGeom>
            <a:noFill/>
          </p:spPr>
          <p:txBody>
            <a:bodyPr wrap="square" lIns="68580" tIns="34290" rIns="68580" bIns="34290" rtlCol="0">
              <a:spAutoFit/>
            </a:bodyPr>
            <a:lstStyle/>
            <a:p>
              <a:pPr>
                <a:tabLst>
                  <a:tab pos="3314700" algn="r"/>
                </a:tabLst>
              </a:pPr>
              <a:r>
                <a:rPr lang="en-GB" dirty="0" smtClean="0"/>
                <a:t>COSTI per </a:t>
              </a:r>
              <a:r>
                <a:rPr lang="en-GB" dirty="0" err="1" smtClean="0"/>
                <a:t>funzionamento</a:t>
              </a:r>
              <a:r>
                <a:rPr lang="en-GB" dirty="0" smtClean="0"/>
                <a:t>:	</a:t>
              </a:r>
              <a:r>
                <a:rPr lang="en-GB" b="1" dirty="0" smtClean="0"/>
                <a:t>6     M€</a:t>
              </a:r>
            </a:p>
            <a:p>
              <a:pPr>
                <a:tabLst>
                  <a:tab pos="3314700" algn="r"/>
                </a:tabLst>
              </a:pPr>
              <a:endParaRPr lang="en-GB" b="1" dirty="0" smtClean="0"/>
            </a:p>
            <a:p>
              <a:pPr>
                <a:tabLst>
                  <a:tab pos="3314700" algn="r"/>
                </a:tabLst>
              </a:pPr>
              <a:endParaRPr lang="en-GB" b="1" dirty="0"/>
            </a:p>
            <a:p>
              <a:pPr>
                <a:tabLst>
                  <a:tab pos="3314700" algn="r"/>
                </a:tabLst>
              </a:pPr>
              <a:r>
                <a:rPr lang="en-GB" dirty="0" smtClean="0"/>
                <a:t>COSTI di </a:t>
              </a:r>
              <a:r>
                <a:rPr lang="en-GB" dirty="0" err="1" smtClean="0"/>
                <a:t>personale</a:t>
              </a:r>
              <a:r>
                <a:rPr lang="en-GB" dirty="0" smtClean="0"/>
                <a:t>:	</a:t>
              </a:r>
              <a:r>
                <a:rPr lang="en-GB" b="1" dirty="0" smtClean="0"/>
                <a:t>8     M€</a:t>
              </a:r>
            </a:p>
            <a:p>
              <a:pPr>
                <a:tabLst>
                  <a:tab pos="3314700" algn="r"/>
                </a:tabLst>
              </a:pPr>
              <a:endParaRPr lang="en-GB" dirty="0" smtClean="0"/>
            </a:p>
            <a:p>
              <a:pPr>
                <a:tabLst>
                  <a:tab pos="3314700" algn="r"/>
                </a:tabLst>
              </a:pPr>
              <a:endParaRPr lang="en-GB" dirty="0"/>
            </a:p>
            <a:p>
              <a:pPr>
                <a:tabLst>
                  <a:tab pos="3314700" algn="r"/>
                  <a:tab pos="3406775" algn="l"/>
                </a:tabLst>
              </a:pPr>
              <a:r>
                <a:rPr lang="en-GB" dirty="0" smtClean="0"/>
                <a:t>COSTI  per </a:t>
              </a:r>
              <a:r>
                <a:rPr lang="en-GB" dirty="0" err="1" smtClean="0"/>
                <a:t>nuovi</a:t>
              </a:r>
              <a:r>
                <a:rPr lang="en-GB" dirty="0" smtClean="0"/>
                <a:t> </a:t>
              </a:r>
              <a:r>
                <a:rPr lang="en-GB" dirty="0" err="1" smtClean="0"/>
                <a:t>investimenti</a:t>
              </a:r>
              <a:r>
                <a:rPr lang="en-GB" dirty="0" smtClean="0"/>
                <a:t>:	</a:t>
              </a:r>
              <a:r>
                <a:rPr lang="en-GB" b="1" dirty="0" smtClean="0"/>
                <a:t>3,5 M€</a:t>
              </a:r>
              <a:r>
                <a:rPr lang="en-GB" b="1" dirty="0"/>
                <a:t>	</a:t>
              </a:r>
              <a:r>
                <a:rPr lang="en-GB" b="1" dirty="0" smtClean="0"/>
                <a:t>(*)</a:t>
              </a:r>
            </a:p>
            <a:p>
              <a:pPr>
                <a:tabLst>
                  <a:tab pos="3314700" algn="r"/>
                  <a:tab pos="3406775" algn="l"/>
                </a:tabLst>
              </a:pPr>
              <a:endParaRPr lang="en-GB" b="1" dirty="0" smtClean="0"/>
            </a:p>
            <a:p>
              <a:pPr>
                <a:tabLst>
                  <a:tab pos="3314700" algn="r"/>
                  <a:tab pos="3406775" algn="l"/>
                </a:tabLst>
              </a:pPr>
              <a:endParaRPr lang="en-GB" b="1" dirty="0"/>
            </a:p>
            <a:p>
              <a:pPr>
                <a:tabLst>
                  <a:tab pos="3314700" algn="r"/>
                  <a:tab pos="3406775" algn="l"/>
                </a:tabLst>
              </a:pPr>
              <a:endParaRPr lang="en-GB" b="1" dirty="0" smtClean="0"/>
            </a:p>
            <a:p>
              <a:pPr>
                <a:tabLst>
                  <a:tab pos="3314700" algn="r"/>
                  <a:tab pos="3406775" algn="l"/>
                </a:tabLst>
              </a:pPr>
              <a:r>
                <a:rPr lang="en-GB" b="1" dirty="0" smtClean="0"/>
                <a:t>-------------------------------------------------------------------</a:t>
              </a:r>
            </a:p>
            <a:p>
              <a:pPr>
                <a:tabLst>
                  <a:tab pos="3314700" algn="r"/>
                </a:tabLst>
              </a:pPr>
              <a:r>
                <a:rPr lang="en-GB" b="1" dirty="0" smtClean="0"/>
                <a:t>COSTI TOTALI:	17,5 M€	(*)</a:t>
              </a:r>
            </a:p>
          </p:txBody>
        </p:sp>
        <p:sp>
          <p:nvSpPr>
            <p:cNvPr id="29" name="TextBox 28"/>
            <p:cNvSpPr txBox="1"/>
            <p:nvPr/>
          </p:nvSpPr>
          <p:spPr>
            <a:xfrm>
              <a:off x="4755276" y="1398089"/>
              <a:ext cx="4210165" cy="284693"/>
            </a:xfrm>
            <a:prstGeom prst="rect">
              <a:avLst/>
            </a:prstGeom>
            <a:solidFill>
              <a:srgbClr val="5B9BD5"/>
            </a:solidFill>
          </p:spPr>
          <p:txBody>
            <a:bodyPr wrap="square" lIns="68580" tIns="34290" rIns="68580" bIns="34290" rtlCol="0">
              <a:spAutoFit/>
            </a:bodyPr>
            <a:lstStyle/>
            <a:p>
              <a:r>
                <a:rPr lang="en-GB" dirty="0" smtClean="0">
                  <a:solidFill>
                    <a:schemeClr val="bg1"/>
                  </a:solidFill>
                </a:rPr>
                <a:t>COSTI /anno</a:t>
              </a:r>
              <a:endParaRPr lang="it-IT" dirty="0">
                <a:solidFill>
                  <a:schemeClr val="bg1"/>
                </a:solidFill>
              </a:endParaRPr>
            </a:p>
          </p:txBody>
        </p:sp>
        <p:sp>
          <p:nvSpPr>
            <p:cNvPr id="31" name="TextBox 30"/>
            <p:cNvSpPr txBox="1"/>
            <p:nvPr/>
          </p:nvSpPr>
          <p:spPr>
            <a:xfrm>
              <a:off x="5172753" y="4639509"/>
              <a:ext cx="3067665" cy="276999"/>
            </a:xfrm>
            <a:prstGeom prst="rect">
              <a:avLst/>
            </a:prstGeom>
            <a:noFill/>
          </p:spPr>
          <p:txBody>
            <a:bodyPr wrap="square" rtlCol="0">
              <a:spAutoFit/>
            </a:bodyPr>
            <a:lstStyle/>
            <a:p>
              <a:r>
                <a:rPr lang="en-GB" sz="1200" dirty="0" smtClean="0"/>
                <a:t>(*) </a:t>
              </a:r>
              <a:r>
                <a:rPr lang="en-GB" sz="1200" dirty="0" err="1" smtClean="0"/>
                <a:t>impegni</a:t>
              </a:r>
              <a:r>
                <a:rPr lang="en-GB" sz="1200" dirty="0" smtClean="0"/>
                <a:t> a </a:t>
              </a:r>
              <a:r>
                <a:rPr lang="en-GB" sz="1200" dirty="0" err="1" smtClean="0"/>
                <a:t>valle</a:t>
              </a:r>
              <a:r>
                <a:rPr lang="en-GB" sz="1200" dirty="0" smtClean="0"/>
                <a:t> di </a:t>
              </a:r>
              <a:r>
                <a:rPr lang="en-GB" sz="1200" dirty="0" err="1" smtClean="0"/>
                <a:t>accertamento</a:t>
              </a:r>
              <a:endParaRPr lang="it-IT" sz="1200" dirty="0"/>
            </a:p>
          </p:txBody>
        </p:sp>
      </p:grpSp>
    </p:spTree>
    <p:extLst>
      <p:ext uri="{BB962C8B-B14F-4D97-AF65-F5344CB8AC3E}">
        <p14:creationId xmlns:p14="http://schemas.microsoft.com/office/powerpoint/2010/main" val="167502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nodeType="withEffect">
                                  <p:stCondLst>
                                    <p:cond delay="50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그림 개체 틀 3">
            <a:extLst>
              <a:ext uri="{FF2B5EF4-FFF2-40B4-BE49-F238E27FC236}">
                <a16:creationId xmlns:a16="http://schemas.microsoft.com/office/drawing/2014/main" xmlns="" id="{5D4C1E0A-2775-E569-70DD-D42BB66098E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rcRect t="12066" b="12066"/>
          <a:stretch>
            <a:fillRect/>
          </a:stretch>
        </p:blipFill>
        <p:spPr>
          <a:xfrm>
            <a:off x="0" y="0"/>
            <a:ext cx="9143999" cy="1094672"/>
          </a:xfrm>
          <a:prstGeom prst="rect">
            <a:avLst/>
          </a:prstGeom>
        </p:spPr>
      </p:pic>
      <p:grpSp>
        <p:nvGrpSpPr>
          <p:cNvPr id="10" name="그룹 9">
            <a:extLst>
              <a:ext uri="{FF2B5EF4-FFF2-40B4-BE49-F238E27FC236}">
                <a16:creationId xmlns:a16="http://schemas.microsoft.com/office/drawing/2014/main" xmlns="" id="{12A5B219-3BE3-4E70-87BE-0787D6D66DCA}"/>
              </a:ext>
            </a:extLst>
          </p:cNvPr>
          <p:cNvGrpSpPr/>
          <p:nvPr/>
        </p:nvGrpSpPr>
        <p:grpSpPr>
          <a:xfrm>
            <a:off x="1245611" y="1736691"/>
            <a:ext cx="6174091" cy="646331"/>
            <a:chOff x="1000661" y="2871151"/>
            <a:chExt cx="2409825" cy="861772"/>
          </a:xfrm>
        </p:grpSpPr>
        <p:sp>
          <p:nvSpPr>
            <p:cNvPr id="11" name="TextBox 10">
              <a:extLst>
                <a:ext uri="{FF2B5EF4-FFF2-40B4-BE49-F238E27FC236}">
                  <a16:creationId xmlns:a16="http://schemas.microsoft.com/office/drawing/2014/main" xmlns="" id="{EE7D311A-A46F-4D88-BE3C-A7E4A85AE8C6}"/>
                </a:ext>
              </a:extLst>
            </p:cNvPr>
            <p:cNvSpPr txBox="1"/>
            <p:nvPr/>
          </p:nvSpPr>
          <p:spPr>
            <a:xfrm>
              <a:off x="1000661" y="3281519"/>
              <a:ext cx="2324100" cy="451404"/>
            </a:xfrm>
            <a:prstGeom prst="rect">
              <a:avLst/>
            </a:prstGeom>
            <a:noFill/>
          </p:spPr>
          <p:txBody>
            <a:bodyPr wrap="square" rtlCol="0">
              <a:spAutoFit/>
            </a:bodyPr>
            <a:lstStyle/>
            <a:p>
              <a:pPr>
                <a:spcBef>
                  <a:spcPts val="600"/>
                </a:spcBef>
                <a:tabLst>
                  <a:tab pos="2152650" algn="l"/>
                </a:tabLst>
              </a:pPr>
              <a:r>
                <a:rPr lang="it-IT" sz="1600" b="1" dirty="0" smtClean="0"/>
                <a:t>157</a:t>
              </a:r>
              <a:r>
                <a:rPr lang="it-IT" sz="1200" dirty="0" smtClean="0"/>
                <a:t>   (tematiche fusione)     +     </a:t>
              </a:r>
              <a:r>
                <a:rPr lang="it-IT" sz="1600" b="1" dirty="0" smtClean="0"/>
                <a:t>137</a:t>
              </a:r>
              <a:r>
                <a:rPr lang="it-IT" sz="1200" dirty="0" smtClean="0"/>
                <a:t>   (tematiche socio-economiche)</a:t>
              </a:r>
              <a:endParaRPr lang="it-IT" sz="1200" dirty="0"/>
            </a:p>
          </p:txBody>
        </p:sp>
        <p:sp>
          <p:nvSpPr>
            <p:cNvPr id="12" name="TextBox 11">
              <a:extLst>
                <a:ext uri="{FF2B5EF4-FFF2-40B4-BE49-F238E27FC236}">
                  <a16:creationId xmlns:a16="http://schemas.microsoft.com/office/drawing/2014/main" xmlns="" id="{6E3AC4AA-AE7C-46F8-BFD6-4C2FDD558934}"/>
                </a:ext>
              </a:extLst>
            </p:cNvPr>
            <p:cNvSpPr txBox="1"/>
            <p:nvPr/>
          </p:nvSpPr>
          <p:spPr>
            <a:xfrm>
              <a:off x="1000661" y="2871151"/>
              <a:ext cx="2409825" cy="410369"/>
            </a:xfrm>
            <a:prstGeom prst="rect">
              <a:avLst/>
            </a:prstGeom>
            <a:noFill/>
          </p:spPr>
          <p:txBody>
            <a:bodyPr wrap="square" rtlCol="0">
              <a:spAutoFit/>
            </a:bodyPr>
            <a:lstStyle/>
            <a:p>
              <a:r>
                <a:rPr lang="en-GB" altLang="ko-KR" b="1" dirty="0" err="1" smtClean="0">
                  <a:solidFill>
                    <a:schemeClr val="accent1">
                      <a:lumMod val="50000"/>
                    </a:schemeClr>
                  </a:solidFill>
                </a:rPr>
                <a:t>Articoli</a:t>
              </a:r>
              <a:r>
                <a:rPr lang="en-GB" altLang="ko-KR" b="1" dirty="0" smtClean="0">
                  <a:solidFill>
                    <a:schemeClr val="accent1">
                      <a:lumMod val="50000"/>
                    </a:schemeClr>
                  </a:solidFill>
                </a:rPr>
                <a:t> </a:t>
              </a:r>
              <a:r>
                <a:rPr lang="en-GB" altLang="ko-KR" b="1" dirty="0" err="1" smtClean="0">
                  <a:solidFill>
                    <a:schemeClr val="accent1">
                      <a:lumMod val="50000"/>
                    </a:schemeClr>
                  </a:solidFill>
                </a:rPr>
                <a:t>scientifici</a:t>
              </a:r>
              <a:endParaRPr lang="ko-KR" altLang="en-US" b="1" dirty="0">
                <a:solidFill>
                  <a:schemeClr val="accent1">
                    <a:lumMod val="50000"/>
                  </a:schemeClr>
                </a:solidFill>
              </a:endParaRPr>
            </a:p>
          </p:txBody>
        </p:sp>
      </p:grpSp>
      <p:grpSp>
        <p:nvGrpSpPr>
          <p:cNvPr id="14" name="그룹 13">
            <a:extLst>
              <a:ext uri="{FF2B5EF4-FFF2-40B4-BE49-F238E27FC236}">
                <a16:creationId xmlns:a16="http://schemas.microsoft.com/office/drawing/2014/main" xmlns="" id="{329FC1EE-BC72-4257-BD4F-24CEA8DB5BE9}"/>
              </a:ext>
            </a:extLst>
          </p:cNvPr>
          <p:cNvGrpSpPr/>
          <p:nvPr/>
        </p:nvGrpSpPr>
        <p:grpSpPr>
          <a:xfrm>
            <a:off x="1245611" y="2675523"/>
            <a:ext cx="6923027" cy="646331"/>
            <a:chOff x="1000661" y="2799336"/>
            <a:chExt cx="2409825" cy="861774"/>
          </a:xfrm>
        </p:grpSpPr>
        <p:sp>
          <p:nvSpPr>
            <p:cNvPr id="15" name="TextBox 14">
              <a:extLst>
                <a:ext uri="{FF2B5EF4-FFF2-40B4-BE49-F238E27FC236}">
                  <a16:creationId xmlns:a16="http://schemas.microsoft.com/office/drawing/2014/main" xmlns="" id="{237A0BF0-6834-47D8-9E68-F83EF01509EA}"/>
                </a:ext>
              </a:extLst>
            </p:cNvPr>
            <p:cNvSpPr txBox="1"/>
            <p:nvPr/>
          </p:nvSpPr>
          <p:spPr>
            <a:xfrm>
              <a:off x="1000662" y="3209705"/>
              <a:ext cx="2324100" cy="451405"/>
            </a:xfrm>
            <a:prstGeom prst="rect">
              <a:avLst/>
            </a:prstGeom>
            <a:noFill/>
          </p:spPr>
          <p:txBody>
            <a:bodyPr wrap="square" rtlCol="0">
              <a:spAutoFit/>
            </a:bodyPr>
            <a:lstStyle/>
            <a:p>
              <a:pPr>
                <a:spcBef>
                  <a:spcPts val="600"/>
                </a:spcBef>
                <a:tabLst>
                  <a:tab pos="2152650" algn="l"/>
                </a:tabLst>
              </a:pPr>
              <a:r>
                <a:rPr lang="it-IT" sz="1600" b="1" dirty="0"/>
                <a:t>11</a:t>
              </a:r>
              <a:r>
                <a:rPr lang="it-IT" sz="1200" dirty="0"/>
                <a:t> </a:t>
              </a:r>
              <a:r>
                <a:rPr lang="it-IT" sz="1200" dirty="0" smtClean="0"/>
                <a:t>  depositati </a:t>
              </a:r>
              <a:r>
                <a:rPr lang="it-IT" sz="1200" dirty="0"/>
                <a:t>o in fase di </a:t>
              </a:r>
              <a:r>
                <a:rPr lang="it-IT" sz="1200" dirty="0" smtClean="0"/>
                <a:t>valutazione </a:t>
              </a:r>
              <a:endParaRPr lang="it-IT" sz="1200" dirty="0"/>
            </a:p>
          </p:txBody>
        </p:sp>
        <p:sp>
          <p:nvSpPr>
            <p:cNvPr id="16" name="TextBox 15">
              <a:extLst>
                <a:ext uri="{FF2B5EF4-FFF2-40B4-BE49-F238E27FC236}">
                  <a16:creationId xmlns:a16="http://schemas.microsoft.com/office/drawing/2014/main" xmlns="" id="{3DB09742-FDB1-4847-8A4D-A794DC0357CE}"/>
                </a:ext>
              </a:extLst>
            </p:cNvPr>
            <p:cNvSpPr txBox="1"/>
            <p:nvPr/>
          </p:nvSpPr>
          <p:spPr>
            <a:xfrm>
              <a:off x="1000661" y="2799336"/>
              <a:ext cx="2409825" cy="410369"/>
            </a:xfrm>
            <a:prstGeom prst="rect">
              <a:avLst/>
            </a:prstGeom>
            <a:noFill/>
          </p:spPr>
          <p:txBody>
            <a:bodyPr wrap="square" rtlCol="0">
              <a:spAutoFit/>
            </a:bodyPr>
            <a:lstStyle/>
            <a:p>
              <a:r>
                <a:rPr lang="en-GB" altLang="ko-KR" b="1" dirty="0" err="1" smtClean="0">
                  <a:solidFill>
                    <a:schemeClr val="accent1">
                      <a:lumMod val="50000"/>
                    </a:schemeClr>
                  </a:solidFill>
                </a:rPr>
                <a:t>Brevetti</a:t>
              </a:r>
              <a:endParaRPr lang="ko-KR" altLang="en-US" b="1" dirty="0">
                <a:solidFill>
                  <a:schemeClr val="accent1">
                    <a:lumMod val="50000"/>
                  </a:schemeClr>
                </a:solidFill>
              </a:endParaRPr>
            </a:p>
          </p:txBody>
        </p:sp>
      </p:grpSp>
      <p:grpSp>
        <p:nvGrpSpPr>
          <p:cNvPr id="19" name="그룹 9">
            <a:extLst>
              <a:ext uri="{FF2B5EF4-FFF2-40B4-BE49-F238E27FC236}">
                <a16:creationId xmlns:a16="http://schemas.microsoft.com/office/drawing/2014/main" xmlns="" id="{12A5B219-3BE3-4E70-87BE-0787D6D66DCA}"/>
              </a:ext>
            </a:extLst>
          </p:cNvPr>
          <p:cNvGrpSpPr/>
          <p:nvPr/>
        </p:nvGrpSpPr>
        <p:grpSpPr>
          <a:xfrm>
            <a:off x="1245611" y="3676029"/>
            <a:ext cx="6923027" cy="715581"/>
            <a:chOff x="1000661" y="2871151"/>
            <a:chExt cx="2409825" cy="954106"/>
          </a:xfrm>
        </p:grpSpPr>
        <p:sp>
          <p:nvSpPr>
            <p:cNvPr id="20" name="TextBox 19">
              <a:extLst>
                <a:ext uri="{FF2B5EF4-FFF2-40B4-BE49-F238E27FC236}">
                  <a16:creationId xmlns:a16="http://schemas.microsoft.com/office/drawing/2014/main" xmlns="" id="{EE7D311A-A46F-4D88-BE3C-A7E4A85AE8C6}"/>
                </a:ext>
              </a:extLst>
            </p:cNvPr>
            <p:cNvSpPr txBox="1"/>
            <p:nvPr/>
          </p:nvSpPr>
          <p:spPr>
            <a:xfrm>
              <a:off x="1000662" y="3209705"/>
              <a:ext cx="2324100" cy="615552"/>
            </a:xfrm>
            <a:prstGeom prst="rect">
              <a:avLst/>
            </a:prstGeom>
            <a:noFill/>
          </p:spPr>
          <p:txBody>
            <a:bodyPr wrap="square" rtlCol="0">
              <a:spAutoFit/>
            </a:bodyPr>
            <a:lstStyle/>
            <a:p>
              <a:pPr>
                <a:lnSpc>
                  <a:spcPct val="150000"/>
                </a:lnSpc>
              </a:pPr>
              <a:r>
                <a:rPr lang="en-US" altLang="ko-KR" sz="1600" b="1" dirty="0" smtClean="0">
                  <a:cs typeface="Arial" panose="020B0604020202020204" pitchFamily="34" charset="0"/>
                </a:rPr>
                <a:t>1</a:t>
              </a:r>
              <a:r>
                <a:rPr lang="en-US" altLang="ko-KR" sz="1200" dirty="0" smtClean="0">
                  <a:cs typeface="Arial" panose="020B0604020202020204" pitchFamily="34" charset="0"/>
                </a:rPr>
                <a:t>  </a:t>
              </a:r>
              <a:r>
                <a:rPr lang="en-US" altLang="ko-KR" sz="1200" dirty="0" err="1" smtClean="0">
                  <a:cs typeface="Arial" panose="020B0604020202020204" pitchFamily="34" charset="0"/>
                </a:rPr>
                <a:t>su</a:t>
              </a:r>
              <a:r>
                <a:rPr lang="en-US" altLang="ko-KR" sz="1200" dirty="0" smtClean="0">
                  <a:cs typeface="Arial" panose="020B0604020202020204" pitchFamily="34" charset="0"/>
                </a:rPr>
                <a:t> </a:t>
              </a:r>
              <a:r>
                <a:rPr lang="en-US" altLang="ko-KR" sz="1200" dirty="0" err="1" smtClean="0">
                  <a:cs typeface="Arial" panose="020B0604020202020204" pitchFamily="34" charset="0"/>
                </a:rPr>
                <a:t>plasmi</a:t>
              </a:r>
              <a:r>
                <a:rPr lang="en-US" altLang="ko-KR" sz="1200" dirty="0" smtClean="0">
                  <a:cs typeface="Arial" panose="020B0604020202020204" pitchFamily="34" charset="0"/>
                </a:rPr>
                <a:t> a </a:t>
              </a:r>
              <a:r>
                <a:rPr lang="en-US" altLang="ko-KR" sz="1200" dirty="0" err="1" smtClean="0">
                  <a:cs typeface="Arial" panose="020B0604020202020204" pitchFamily="34" charset="0"/>
                </a:rPr>
                <a:t>basse</a:t>
              </a:r>
              <a:r>
                <a:rPr lang="en-US" altLang="ko-KR" sz="1200" dirty="0" smtClean="0">
                  <a:cs typeface="Arial" panose="020B0604020202020204" pitchFamily="34" charset="0"/>
                </a:rPr>
                <a:t> temperature per </a:t>
              </a:r>
              <a:r>
                <a:rPr lang="en-US" altLang="ko-KR" sz="1200" dirty="0" err="1" smtClean="0">
                  <a:cs typeface="Arial" panose="020B0604020202020204" pitchFamily="34" charset="0"/>
                </a:rPr>
                <a:t>uso</a:t>
              </a:r>
              <a:r>
                <a:rPr lang="en-US" altLang="ko-KR" sz="1200" dirty="0" smtClean="0">
                  <a:cs typeface="Arial" panose="020B0604020202020204" pitchFamily="34" charset="0"/>
                </a:rPr>
                <a:t> </a:t>
              </a:r>
              <a:r>
                <a:rPr lang="en-US" altLang="ko-KR" sz="1200" dirty="0" err="1" smtClean="0">
                  <a:cs typeface="Arial" panose="020B0604020202020204" pitchFamily="34" charset="0"/>
                </a:rPr>
                <a:t>oftalmico</a:t>
              </a:r>
              <a:endParaRPr lang="ko-KR" altLang="en-US" sz="1200" dirty="0">
                <a:cs typeface="Arial" panose="020B0604020202020204" pitchFamily="34" charset="0"/>
              </a:endParaRPr>
            </a:p>
          </p:txBody>
        </p:sp>
        <p:sp>
          <p:nvSpPr>
            <p:cNvPr id="21" name="TextBox 20">
              <a:extLst>
                <a:ext uri="{FF2B5EF4-FFF2-40B4-BE49-F238E27FC236}">
                  <a16:creationId xmlns:a16="http://schemas.microsoft.com/office/drawing/2014/main" xmlns="" id="{6E3AC4AA-AE7C-46F8-BFD6-4C2FDD558934}"/>
                </a:ext>
              </a:extLst>
            </p:cNvPr>
            <p:cNvSpPr txBox="1"/>
            <p:nvPr/>
          </p:nvSpPr>
          <p:spPr>
            <a:xfrm>
              <a:off x="1000661" y="2871151"/>
              <a:ext cx="2409825" cy="410369"/>
            </a:xfrm>
            <a:prstGeom prst="rect">
              <a:avLst/>
            </a:prstGeom>
            <a:noFill/>
          </p:spPr>
          <p:txBody>
            <a:bodyPr wrap="square" rtlCol="0">
              <a:spAutoFit/>
            </a:bodyPr>
            <a:lstStyle/>
            <a:p>
              <a:r>
                <a:rPr lang="en-GB" altLang="ko-KR" b="1" dirty="0" smtClean="0">
                  <a:solidFill>
                    <a:schemeClr val="accent1">
                      <a:lumMod val="50000"/>
                    </a:schemeClr>
                  </a:solidFill>
                </a:rPr>
                <a:t>Spin off</a:t>
              </a:r>
              <a:endParaRPr lang="ko-KR" altLang="en-US" b="1" dirty="0">
                <a:solidFill>
                  <a:schemeClr val="accent1">
                    <a:lumMod val="50000"/>
                  </a:schemeClr>
                </a:solidFill>
              </a:endParaRPr>
            </a:p>
          </p:txBody>
        </p:sp>
      </p:grpSp>
      <p:sp>
        <p:nvSpPr>
          <p:cNvPr id="35" name="TextBox 34">
            <a:extLst>
              <a:ext uri="{FF2B5EF4-FFF2-40B4-BE49-F238E27FC236}">
                <a16:creationId xmlns:a16="http://schemas.microsoft.com/office/drawing/2014/main" xmlns="" id="{DC18A25B-BF22-710C-12E7-2B311326ECA8}"/>
              </a:ext>
            </a:extLst>
          </p:cNvPr>
          <p:cNvSpPr txBox="1"/>
          <p:nvPr/>
        </p:nvSpPr>
        <p:spPr>
          <a:xfrm>
            <a:off x="1245612" y="144889"/>
            <a:ext cx="6440753" cy="577081"/>
          </a:xfrm>
          <a:prstGeom prst="rect">
            <a:avLst/>
          </a:prstGeom>
          <a:noFill/>
        </p:spPr>
        <p:txBody>
          <a:bodyPr wrap="square" lIns="68580" tIns="34290" rIns="68580" bIns="34290">
            <a:spAutoFit/>
          </a:bodyPr>
          <a:lstStyle/>
          <a:p>
            <a:pPr>
              <a:spcBef>
                <a:spcPts val="750"/>
              </a:spcBef>
            </a:pPr>
            <a:r>
              <a:rPr lang="en-US" altLang="en-US" sz="3300" b="1" dirty="0" err="1">
                <a:solidFill>
                  <a:schemeClr val="bg1"/>
                </a:solidFill>
                <a:effectLst>
                  <a:outerShdw blurRad="38100" dist="38100" dir="2700000" algn="tl">
                    <a:srgbClr val="000000">
                      <a:alpha val="43137"/>
                    </a:srgbClr>
                  </a:outerShdw>
                </a:effectLst>
                <a:ea typeface="Pretendard SemiBold" panose="02000703000000020004" pitchFamily="50" charset="-127"/>
                <a:cs typeface="Pretendard SemiBold" panose="02000703000000020004" pitchFamily="50" charset="-127"/>
              </a:rPr>
              <a:t>R</a:t>
            </a:r>
            <a:r>
              <a:rPr lang="en-US" altLang="en-US" sz="3300" b="1" dirty="0" err="1">
                <a:solidFill>
                  <a:srgbClr val="FF0000"/>
                </a:solidFill>
                <a:effectLst>
                  <a:outerShdw blurRad="38100" dist="38100" dir="2700000" algn="tl">
                    <a:srgbClr val="000000">
                      <a:alpha val="43137"/>
                    </a:srgbClr>
                  </a:outerShdw>
                </a:effectLst>
                <a:ea typeface="Pretendard SemiBold" panose="02000703000000020004" pitchFamily="50" charset="-127"/>
                <a:cs typeface="Pretendard SemiBold" panose="02000703000000020004" pitchFamily="50" charset="-127"/>
              </a:rPr>
              <a:t>i</a:t>
            </a:r>
            <a:r>
              <a:rPr lang="en-US" altLang="en-US" sz="3300" b="1" dirty="0" err="1">
                <a:solidFill>
                  <a:schemeClr val="bg1"/>
                </a:solidFill>
                <a:effectLst>
                  <a:outerShdw blurRad="38100" dist="38100" dir="2700000" algn="tl">
                    <a:srgbClr val="000000">
                      <a:alpha val="43137"/>
                    </a:srgbClr>
                  </a:outerShdw>
                </a:effectLst>
                <a:ea typeface="Pretendard SemiBold" panose="02000703000000020004" pitchFamily="50" charset="-127"/>
                <a:cs typeface="Pretendard SemiBold" panose="02000703000000020004" pitchFamily="50" charset="-127"/>
              </a:rPr>
              <a:t>FF</a:t>
            </a:r>
            <a:r>
              <a:rPr lang="en-US" altLang="en-US" sz="2100" dirty="0">
                <a:latin typeface="+mj-lt"/>
                <a:ea typeface="Pretendard SemiBold" panose="02000703000000020004" pitchFamily="50" charset="-127"/>
                <a:cs typeface="Pretendard SemiBold" panose="02000703000000020004" pitchFamily="50" charset="-127"/>
              </a:rPr>
              <a:t>       </a:t>
            </a:r>
            <a:r>
              <a:rPr lang="en-US" altLang="en-US" sz="2100" dirty="0" err="1" smtClean="0">
                <a:solidFill>
                  <a:srgbClr val="FF0000"/>
                </a:solidFill>
                <a:latin typeface="+mj-lt"/>
                <a:ea typeface="Pretendard SemiBold" panose="02000703000000020004" pitchFamily="50" charset="-127"/>
                <a:cs typeface="Pretendard SemiBold" panose="02000703000000020004" pitchFamily="50" charset="-127"/>
              </a:rPr>
              <a:t>risultati</a:t>
            </a:r>
            <a:r>
              <a:rPr lang="en-US" altLang="en-US" sz="2100" dirty="0" smtClean="0">
                <a:solidFill>
                  <a:srgbClr val="FF0000"/>
                </a:solidFill>
                <a:latin typeface="+mj-lt"/>
                <a:ea typeface="Pretendard SemiBold" panose="02000703000000020004" pitchFamily="50" charset="-127"/>
                <a:cs typeface="Pretendard SemiBold" panose="02000703000000020004" pitchFamily="50" charset="-127"/>
              </a:rPr>
              <a:t> </a:t>
            </a:r>
            <a:r>
              <a:rPr lang="en-US" altLang="en-US" sz="2100" dirty="0" err="1" smtClean="0">
                <a:solidFill>
                  <a:srgbClr val="FF0000"/>
                </a:solidFill>
                <a:latin typeface="+mj-lt"/>
                <a:ea typeface="Pretendard SemiBold" panose="02000703000000020004" pitchFamily="50" charset="-127"/>
                <a:cs typeface="Pretendard SemiBold" panose="02000703000000020004" pitchFamily="50" charset="-127"/>
              </a:rPr>
              <a:t>raggiunti</a:t>
            </a:r>
            <a:r>
              <a:rPr lang="en-US" altLang="en-US" sz="2100" dirty="0" smtClean="0">
                <a:solidFill>
                  <a:srgbClr val="FF0000"/>
                </a:solidFill>
                <a:latin typeface="+mj-lt"/>
                <a:ea typeface="Pretendard SemiBold" panose="02000703000000020004" pitchFamily="50" charset="-127"/>
                <a:cs typeface="Pretendard SemiBold" panose="02000703000000020004" pitchFamily="50" charset="-127"/>
              </a:rPr>
              <a:t> </a:t>
            </a:r>
            <a:r>
              <a:rPr lang="en-US" altLang="en-US" sz="2100" dirty="0" err="1" smtClean="0">
                <a:latin typeface="+mj-lt"/>
                <a:ea typeface="Pretendard SemiBold" panose="02000703000000020004" pitchFamily="50" charset="-127"/>
                <a:cs typeface="Pretendard SemiBold" panose="02000703000000020004" pitchFamily="50" charset="-127"/>
              </a:rPr>
              <a:t>dei</a:t>
            </a:r>
            <a:r>
              <a:rPr lang="en-US" altLang="en-US" sz="2100" dirty="0" smtClean="0">
                <a:latin typeface="+mj-lt"/>
                <a:ea typeface="Pretendard SemiBold" panose="02000703000000020004" pitchFamily="50" charset="-127"/>
                <a:cs typeface="Pretendard SemiBold" panose="02000703000000020004" pitchFamily="50" charset="-127"/>
              </a:rPr>
              <a:t> </a:t>
            </a:r>
            <a:r>
              <a:rPr lang="en-US" altLang="en-US" sz="2100" dirty="0" err="1" smtClean="0">
                <a:latin typeface="+mj-lt"/>
                <a:ea typeface="Pretendard SemiBold" panose="02000703000000020004" pitchFamily="50" charset="-127"/>
                <a:cs typeface="Pretendard SemiBold" panose="02000703000000020004" pitchFamily="50" charset="-127"/>
              </a:rPr>
              <a:t>progetti</a:t>
            </a:r>
            <a:r>
              <a:rPr lang="en-US" altLang="en-US" sz="2100" dirty="0" smtClean="0">
                <a:latin typeface="+mj-lt"/>
                <a:ea typeface="Pretendard SemiBold" panose="02000703000000020004" pitchFamily="50" charset="-127"/>
                <a:cs typeface="Pretendard SemiBold" panose="02000703000000020004" pitchFamily="50" charset="-127"/>
              </a:rPr>
              <a:t> </a:t>
            </a:r>
            <a:r>
              <a:rPr lang="en-US" altLang="en-US" sz="2100" dirty="0" err="1" smtClean="0">
                <a:latin typeface="+mj-lt"/>
                <a:ea typeface="Pretendard SemiBold" panose="02000703000000020004" pitchFamily="50" charset="-127"/>
                <a:cs typeface="Pretendard SemiBold" panose="02000703000000020004" pitchFamily="50" charset="-127"/>
              </a:rPr>
              <a:t>aggregati</a:t>
            </a:r>
            <a:endParaRPr lang="x-none" altLang="en-US" sz="2100" dirty="0">
              <a:latin typeface="+mj-lt"/>
              <a:ea typeface="Pretendard SemiBold" panose="02000703000000020004" pitchFamily="50" charset="-127"/>
              <a:cs typeface="Pretendard SemiBold" panose="02000703000000020004" pitchFamily="50" charset="-127"/>
            </a:endParaRPr>
          </a:p>
        </p:txBody>
      </p:sp>
      <p:sp>
        <p:nvSpPr>
          <p:cNvPr id="37" name="Rectangle 36"/>
          <p:cNvSpPr/>
          <p:nvPr/>
        </p:nvSpPr>
        <p:spPr>
          <a:xfrm>
            <a:off x="3015452" y="666078"/>
            <a:ext cx="3113096" cy="284693"/>
          </a:xfrm>
          <a:prstGeom prst="rect">
            <a:avLst/>
          </a:prstGeom>
        </p:spPr>
        <p:txBody>
          <a:bodyPr wrap="none" lIns="68580" tIns="34290" rIns="68580" bIns="34290">
            <a:spAutoFit/>
          </a:bodyPr>
          <a:lstStyle/>
          <a:p>
            <a:pPr>
              <a:spcBef>
                <a:spcPts val="750"/>
              </a:spcBef>
            </a:pPr>
            <a:r>
              <a:rPr lang="en-US" altLang="en-US" dirty="0">
                <a:ea typeface="Pretendard SemiBold" panose="02000703000000020004" pitchFamily="50" charset="-127"/>
                <a:cs typeface="Pretendard SemiBold" panose="02000703000000020004" pitchFamily="50" charset="-127"/>
              </a:rPr>
              <a:t>per </a:t>
            </a:r>
            <a:r>
              <a:rPr lang="en-US" altLang="en-US" dirty="0" err="1">
                <a:ea typeface="Pretendard SemiBold" panose="02000703000000020004" pitchFamily="50" charset="-127"/>
                <a:cs typeface="Pretendard SemiBold" panose="02000703000000020004" pitchFamily="50" charset="-127"/>
              </a:rPr>
              <a:t>avanzare</a:t>
            </a:r>
            <a:r>
              <a:rPr lang="en-US" altLang="en-US" dirty="0">
                <a:ea typeface="Pretendard SemiBold" panose="02000703000000020004" pitchFamily="50" charset="-127"/>
                <a:cs typeface="Pretendard SemiBold" panose="02000703000000020004" pitchFamily="50" charset="-127"/>
              </a:rPr>
              <a:t> </a:t>
            </a:r>
            <a:r>
              <a:rPr lang="en-US" altLang="en-US" dirty="0" err="1">
                <a:ea typeface="Pretendard SemiBold" panose="02000703000000020004" pitchFamily="50" charset="-127"/>
                <a:cs typeface="Pretendard SemiBold" panose="02000703000000020004" pitchFamily="50" charset="-127"/>
              </a:rPr>
              <a:t>nella</a:t>
            </a:r>
            <a:r>
              <a:rPr lang="en-US" altLang="en-US" dirty="0">
                <a:ea typeface="Pretendard SemiBold" panose="02000703000000020004" pitchFamily="50" charset="-127"/>
                <a:cs typeface="Pretendard SemiBold" panose="02000703000000020004" pitchFamily="50" charset="-127"/>
              </a:rPr>
              <a:t> </a:t>
            </a:r>
            <a:r>
              <a:rPr lang="en-US" altLang="en-US" dirty="0" err="1">
                <a:ea typeface="Pretendard SemiBold" panose="02000703000000020004" pitchFamily="50" charset="-127"/>
                <a:cs typeface="Pretendard SemiBold" panose="02000703000000020004" pitchFamily="50" charset="-127"/>
              </a:rPr>
              <a:t>ricerca</a:t>
            </a:r>
            <a:r>
              <a:rPr lang="en-US" altLang="en-US" dirty="0">
                <a:ea typeface="Pretendard SemiBold" panose="02000703000000020004" pitchFamily="50" charset="-127"/>
                <a:cs typeface="Pretendard SemiBold" panose="02000703000000020004" pitchFamily="50" charset="-127"/>
              </a:rPr>
              <a:t> </a:t>
            </a:r>
            <a:r>
              <a:rPr lang="en-US" altLang="en-US" dirty="0" err="1">
                <a:ea typeface="Pretendard SemiBold" panose="02000703000000020004" pitchFamily="50" charset="-127"/>
                <a:cs typeface="Pretendard SemiBold" panose="02000703000000020004" pitchFamily="50" charset="-127"/>
              </a:rPr>
              <a:t>sulla</a:t>
            </a:r>
            <a:r>
              <a:rPr lang="en-US" altLang="en-US" dirty="0">
                <a:ea typeface="Pretendard SemiBold" panose="02000703000000020004" pitchFamily="50" charset="-127"/>
                <a:cs typeface="Pretendard SemiBold" panose="02000703000000020004" pitchFamily="50" charset="-127"/>
              </a:rPr>
              <a:t> </a:t>
            </a:r>
            <a:r>
              <a:rPr lang="en-US" altLang="en-US" b="1" dirty="0" smtClean="0">
                <a:solidFill>
                  <a:srgbClr val="FF0000"/>
                </a:solidFill>
                <a:ea typeface="Pretendard SemiBold" panose="02000703000000020004" pitchFamily="50" charset="-127"/>
                <a:cs typeface="Pretendard SemiBold" panose="02000703000000020004" pitchFamily="50" charset="-127"/>
              </a:rPr>
              <a:t>FUSIONE</a:t>
            </a:r>
            <a:r>
              <a:rPr lang="en-US" altLang="en-US" dirty="0" smtClean="0">
                <a:ea typeface="Pretendard SemiBold" panose="02000703000000020004" pitchFamily="50" charset="-127"/>
                <a:cs typeface="Pretendard SemiBold" panose="02000703000000020004" pitchFamily="50" charset="-127"/>
              </a:rPr>
              <a:t> </a:t>
            </a:r>
            <a:endParaRPr lang="x-none" altLang="en-US" dirty="0">
              <a:ea typeface="Pretendard SemiBold" panose="02000703000000020004" pitchFamily="50" charset="-127"/>
              <a:cs typeface="Pretendard SemiBold" panose="02000703000000020004" pitchFamily="50" charset="-127"/>
            </a:endParaRPr>
          </a:p>
        </p:txBody>
      </p:sp>
    </p:spTree>
    <p:extLst>
      <p:ext uri="{BB962C8B-B14F-4D97-AF65-F5344CB8AC3E}">
        <p14:creationId xmlns:p14="http://schemas.microsoft.com/office/powerpoint/2010/main" val="1859766754"/>
      </p:ext>
    </p:extLst>
  </p:cSld>
  <p:clrMapOvr>
    <a:masterClrMapping/>
  </p:clrMapOvr>
  <mc:AlternateContent xmlns:mc="http://schemas.openxmlformats.org/markup-compatibility/2006" xmlns:p14="http://schemas.microsoft.com/office/powerpoint/2010/main">
    <mc:Choice Requires="p14">
      <p:transition spd="med" p14:dur="700" advTm="14000">
        <p:fade/>
      </p:transition>
    </mc:Choice>
    <mc:Fallback xmlns="">
      <p:transition spd="med"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Right)">
                                      <p:cBhvr>
                                        <p:cTn id="7" dur="1250"/>
                                        <p:tgtEl>
                                          <p:spTgt spid="10"/>
                                        </p:tgtEl>
                                      </p:cBhvr>
                                    </p:animEffect>
                                  </p:childTnLst>
                                </p:cTn>
                              </p:par>
                            </p:childTnLst>
                          </p:cTn>
                        </p:par>
                        <p:par>
                          <p:cTn id="8" fill="hold">
                            <p:stCondLst>
                              <p:cond delay="1250"/>
                            </p:stCondLst>
                            <p:childTnLst>
                              <p:par>
                                <p:cTn id="9" presetID="18" presetClass="entr" presetSubtype="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strips(downRight)">
                                      <p:cBhvr>
                                        <p:cTn id="11" dur="1250"/>
                                        <p:tgtEl>
                                          <p:spTgt spid="14"/>
                                        </p:tgtEl>
                                      </p:cBhvr>
                                    </p:animEffect>
                                  </p:childTnLst>
                                </p:cTn>
                              </p:par>
                            </p:childTnLst>
                          </p:cTn>
                        </p:par>
                        <p:par>
                          <p:cTn id="12" fill="hold">
                            <p:stCondLst>
                              <p:cond delay="2500"/>
                            </p:stCondLst>
                            <p:childTnLst>
                              <p:par>
                                <p:cTn id="13" presetID="18" presetClass="entr" presetSubtype="6"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strips(downRight)">
                                      <p:cBhvr>
                                        <p:cTn id="15" dur="1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그림 개체 틀 3">
            <a:extLst>
              <a:ext uri="{FF2B5EF4-FFF2-40B4-BE49-F238E27FC236}">
                <a16:creationId xmlns:a16="http://schemas.microsoft.com/office/drawing/2014/main" xmlns="" id="{5D4C1E0A-2775-E569-70DD-D42BB66098E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rcRect t="12066" b="12066"/>
          <a:stretch>
            <a:fillRect/>
          </a:stretch>
        </p:blipFill>
        <p:spPr>
          <a:xfrm>
            <a:off x="0" y="0"/>
            <a:ext cx="9143999" cy="1094672"/>
          </a:xfrm>
          <a:prstGeom prst="rect">
            <a:avLst/>
          </a:prstGeom>
        </p:spPr>
      </p:pic>
      <p:grpSp>
        <p:nvGrpSpPr>
          <p:cNvPr id="23" name="그룹 13">
            <a:extLst>
              <a:ext uri="{FF2B5EF4-FFF2-40B4-BE49-F238E27FC236}">
                <a16:creationId xmlns:a16="http://schemas.microsoft.com/office/drawing/2014/main" xmlns="" id="{329FC1EE-BC72-4257-BD4F-24CEA8DB5BE9}"/>
              </a:ext>
            </a:extLst>
          </p:cNvPr>
          <p:cNvGrpSpPr/>
          <p:nvPr/>
        </p:nvGrpSpPr>
        <p:grpSpPr>
          <a:xfrm>
            <a:off x="796619" y="1575374"/>
            <a:ext cx="4924454" cy="715581"/>
            <a:chOff x="1000661" y="2871151"/>
            <a:chExt cx="2409825" cy="954106"/>
          </a:xfrm>
        </p:grpSpPr>
        <p:sp>
          <p:nvSpPr>
            <p:cNvPr id="24" name="TextBox 23">
              <a:extLst>
                <a:ext uri="{FF2B5EF4-FFF2-40B4-BE49-F238E27FC236}">
                  <a16:creationId xmlns:a16="http://schemas.microsoft.com/office/drawing/2014/main" xmlns="" id="{237A0BF0-6834-47D8-9E68-F83EF01509EA}"/>
                </a:ext>
              </a:extLst>
            </p:cNvPr>
            <p:cNvSpPr txBox="1"/>
            <p:nvPr/>
          </p:nvSpPr>
          <p:spPr>
            <a:xfrm>
              <a:off x="1000662" y="3209705"/>
              <a:ext cx="2324100" cy="615552"/>
            </a:xfrm>
            <a:prstGeom prst="rect">
              <a:avLst/>
            </a:prstGeom>
            <a:noFill/>
          </p:spPr>
          <p:txBody>
            <a:bodyPr wrap="square" rtlCol="0">
              <a:spAutoFit/>
            </a:bodyPr>
            <a:lstStyle/>
            <a:p>
              <a:pPr>
                <a:lnSpc>
                  <a:spcPct val="150000"/>
                </a:lnSpc>
              </a:pPr>
              <a:r>
                <a:rPr lang="it-IT" sz="1600" b="1" dirty="0"/>
                <a:t>89% - 100% </a:t>
              </a:r>
              <a:r>
                <a:rPr lang="it-IT" sz="1200" dirty="0" smtClean="0"/>
                <a:t>  (variabile </a:t>
              </a:r>
              <a:r>
                <a:rPr lang="it-IT" sz="1200" dirty="0"/>
                <a:t>per le diverse </a:t>
              </a:r>
              <a:r>
                <a:rPr lang="it-IT" sz="1200" dirty="0" smtClean="0"/>
                <a:t>IR)</a:t>
              </a:r>
              <a:endParaRPr lang="ko-KR" altLang="en-US" sz="1200" dirty="0">
                <a:cs typeface="Arial" panose="020B0604020202020204" pitchFamily="34" charset="0"/>
              </a:endParaRPr>
            </a:p>
          </p:txBody>
        </p:sp>
        <p:sp>
          <p:nvSpPr>
            <p:cNvPr id="25" name="TextBox 24">
              <a:extLst>
                <a:ext uri="{FF2B5EF4-FFF2-40B4-BE49-F238E27FC236}">
                  <a16:creationId xmlns:a16="http://schemas.microsoft.com/office/drawing/2014/main" xmlns="" id="{3DB09742-FDB1-4847-8A4D-A794DC0357CE}"/>
                </a:ext>
              </a:extLst>
            </p:cNvPr>
            <p:cNvSpPr txBox="1"/>
            <p:nvPr/>
          </p:nvSpPr>
          <p:spPr>
            <a:xfrm>
              <a:off x="1000661" y="2871151"/>
              <a:ext cx="2409825" cy="410369"/>
            </a:xfrm>
            <a:prstGeom prst="rect">
              <a:avLst/>
            </a:prstGeom>
            <a:noFill/>
          </p:spPr>
          <p:txBody>
            <a:bodyPr wrap="square" rtlCol="0">
              <a:spAutoFit/>
            </a:bodyPr>
            <a:lstStyle/>
            <a:p>
              <a:r>
                <a:rPr lang="en-GB" altLang="ko-KR" b="1" dirty="0" err="1" smtClean="0">
                  <a:solidFill>
                    <a:schemeClr val="accent1">
                      <a:lumMod val="50000"/>
                    </a:schemeClr>
                  </a:solidFill>
                </a:rPr>
                <a:t>Finanziamento</a:t>
              </a:r>
              <a:r>
                <a:rPr lang="en-GB" altLang="ko-KR" b="1" dirty="0">
                  <a:solidFill>
                    <a:schemeClr val="accent1">
                      <a:lumMod val="50000"/>
                    </a:schemeClr>
                  </a:solidFill>
                </a:rPr>
                <a:t> </a:t>
              </a:r>
              <a:r>
                <a:rPr lang="en-GB" altLang="ko-KR" b="1" dirty="0" smtClean="0">
                  <a:solidFill>
                    <a:schemeClr val="accent1">
                      <a:lumMod val="50000"/>
                    </a:schemeClr>
                  </a:solidFill>
                </a:rPr>
                <a:t>PNRR </a:t>
              </a:r>
              <a:r>
                <a:rPr lang="en-GB" altLang="ko-KR" b="1" dirty="0" err="1" smtClean="0">
                  <a:solidFill>
                    <a:schemeClr val="accent1">
                      <a:lumMod val="50000"/>
                    </a:schemeClr>
                  </a:solidFill>
                </a:rPr>
                <a:t>impegnato</a:t>
              </a:r>
              <a:endParaRPr lang="ko-KR" altLang="en-US" b="1" dirty="0">
                <a:solidFill>
                  <a:schemeClr val="accent1">
                    <a:lumMod val="50000"/>
                  </a:schemeClr>
                </a:solidFill>
              </a:endParaRPr>
            </a:p>
          </p:txBody>
        </p:sp>
      </p:grpSp>
      <p:grpSp>
        <p:nvGrpSpPr>
          <p:cNvPr id="27" name="그룹 9">
            <a:extLst>
              <a:ext uri="{FF2B5EF4-FFF2-40B4-BE49-F238E27FC236}">
                <a16:creationId xmlns:a16="http://schemas.microsoft.com/office/drawing/2014/main" xmlns="" id="{12A5B219-3BE3-4E70-87BE-0787D6D66DCA}"/>
              </a:ext>
            </a:extLst>
          </p:cNvPr>
          <p:cNvGrpSpPr/>
          <p:nvPr/>
        </p:nvGrpSpPr>
        <p:grpSpPr>
          <a:xfrm>
            <a:off x="796619" y="2658276"/>
            <a:ext cx="8064138" cy="623250"/>
            <a:chOff x="1000661" y="2871149"/>
            <a:chExt cx="2409825" cy="831000"/>
          </a:xfrm>
        </p:grpSpPr>
        <p:sp>
          <p:nvSpPr>
            <p:cNvPr id="28" name="TextBox 27">
              <a:extLst>
                <a:ext uri="{FF2B5EF4-FFF2-40B4-BE49-F238E27FC236}">
                  <a16:creationId xmlns:a16="http://schemas.microsoft.com/office/drawing/2014/main" xmlns="" id="{EE7D311A-A46F-4D88-BE3C-A7E4A85AE8C6}"/>
                </a:ext>
              </a:extLst>
            </p:cNvPr>
            <p:cNvSpPr txBox="1"/>
            <p:nvPr/>
          </p:nvSpPr>
          <p:spPr>
            <a:xfrm>
              <a:off x="1000662" y="3209706"/>
              <a:ext cx="2409824" cy="492443"/>
            </a:xfrm>
            <a:prstGeom prst="rect">
              <a:avLst/>
            </a:prstGeom>
            <a:noFill/>
          </p:spPr>
          <p:txBody>
            <a:bodyPr wrap="square" rtlCol="0">
              <a:spAutoFit/>
            </a:bodyPr>
            <a:lstStyle/>
            <a:p>
              <a:pPr>
                <a:lnSpc>
                  <a:spcPct val="150000"/>
                </a:lnSpc>
              </a:pPr>
              <a:r>
                <a:rPr lang="en-US" altLang="ko-KR" sz="1200" dirty="0" err="1" smtClean="0">
                  <a:cs typeface="Arial" panose="020B0604020202020204" pitchFamily="34" charset="0"/>
                </a:rPr>
                <a:t>L’apertura</a:t>
              </a:r>
              <a:r>
                <a:rPr lang="en-US" altLang="ko-KR" sz="1200" dirty="0" smtClean="0">
                  <a:cs typeface="Arial" panose="020B0604020202020204" pitchFamily="34" charset="0"/>
                </a:rPr>
                <a:t> </a:t>
              </a:r>
              <a:r>
                <a:rPr lang="en-US" altLang="ko-KR" sz="1200" dirty="0" err="1" smtClean="0">
                  <a:cs typeface="Arial" panose="020B0604020202020204" pitchFamily="34" charset="0"/>
                </a:rPr>
                <a:t>delle</a:t>
              </a:r>
              <a:r>
                <a:rPr lang="en-US" altLang="ko-KR" sz="1200" dirty="0" smtClean="0">
                  <a:cs typeface="Arial" panose="020B0604020202020204" pitchFamily="34" charset="0"/>
                </a:rPr>
                <a:t> IR </a:t>
              </a:r>
              <a:r>
                <a:rPr lang="en-US" altLang="ko-KR" sz="1200" dirty="0" err="1" smtClean="0">
                  <a:cs typeface="Arial" panose="020B0604020202020204" pitchFamily="34" charset="0"/>
                </a:rPr>
                <a:t>avverrà</a:t>
              </a:r>
              <a:r>
                <a:rPr lang="en-US" altLang="ko-KR" sz="1200" dirty="0" smtClean="0">
                  <a:cs typeface="Arial" panose="020B0604020202020204" pitchFamily="34" charset="0"/>
                </a:rPr>
                <a:t> </a:t>
              </a:r>
              <a:r>
                <a:rPr lang="en-US" altLang="ko-KR" sz="1200" b="1" dirty="0" smtClean="0">
                  <a:cs typeface="Arial" panose="020B0604020202020204" pitchFamily="34" charset="0"/>
                </a:rPr>
                <a:t>a </a:t>
              </a:r>
              <a:r>
                <a:rPr lang="en-US" altLang="ko-KR" sz="1200" b="1" dirty="0" err="1" smtClean="0">
                  <a:cs typeface="Arial" panose="020B0604020202020204" pitchFamily="34" charset="0"/>
                </a:rPr>
                <a:t>completamento</a:t>
              </a:r>
              <a:r>
                <a:rPr lang="en-US" altLang="ko-KR" sz="1200" b="1" dirty="0" smtClean="0">
                  <a:cs typeface="Arial" panose="020B0604020202020204" pitchFamily="34" charset="0"/>
                </a:rPr>
                <a:t> del PNRR</a:t>
              </a:r>
              <a:endParaRPr lang="ko-KR" altLang="en-US" sz="1200" dirty="0">
                <a:cs typeface="Arial" panose="020B0604020202020204" pitchFamily="34" charset="0"/>
              </a:endParaRPr>
            </a:p>
          </p:txBody>
        </p:sp>
        <p:sp>
          <p:nvSpPr>
            <p:cNvPr id="29" name="TextBox 28">
              <a:extLst>
                <a:ext uri="{FF2B5EF4-FFF2-40B4-BE49-F238E27FC236}">
                  <a16:creationId xmlns:a16="http://schemas.microsoft.com/office/drawing/2014/main" xmlns="" id="{6E3AC4AA-AE7C-46F8-BFD6-4C2FDD558934}"/>
                </a:ext>
              </a:extLst>
            </p:cNvPr>
            <p:cNvSpPr txBox="1"/>
            <p:nvPr/>
          </p:nvSpPr>
          <p:spPr>
            <a:xfrm>
              <a:off x="1000661" y="2871149"/>
              <a:ext cx="2409825" cy="410368"/>
            </a:xfrm>
            <a:prstGeom prst="rect">
              <a:avLst/>
            </a:prstGeom>
            <a:noFill/>
          </p:spPr>
          <p:txBody>
            <a:bodyPr wrap="square" rtlCol="0">
              <a:spAutoFit/>
            </a:bodyPr>
            <a:lstStyle/>
            <a:p>
              <a:r>
                <a:rPr lang="en-GB" altLang="ko-KR" b="1" dirty="0" err="1" smtClean="0">
                  <a:solidFill>
                    <a:schemeClr val="accent1">
                      <a:lumMod val="50000"/>
                    </a:schemeClr>
                  </a:solidFill>
                </a:rPr>
                <a:t>Apertura</a:t>
              </a:r>
              <a:r>
                <a:rPr lang="en-GB" altLang="ko-KR" b="1" dirty="0" smtClean="0">
                  <a:solidFill>
                    <a:schemeClr val="accent1">
                      <a:lumMod val="50000"/>
                    </a:schemeClr>
                  </a:solidFill>
                </a:rPr>
                <a:t> </a:t>
              </a:r>
              <a:r>
                <a:rPr lang="en-GB" altLang="ko-KR" b="1" dirty="0" err="1" smtClean="0">
                  <a:solidFill>
                    <a:schemeClr val="accent1">
                      <a:lumMod val="50000"/>
                    </a:schemeClr>
                  </a:solidFill>
                </a:rPr>
                <a:t>infrastrutture</a:t>
              </a:r>
              <a:r>
                <a:rPr lang="en-GB" altLang="ko-KR" b="1" dirty="0" smtClean="0">
                  <a:solidFill>
                    <a:schemeClr val="accent1">
                      <a:lumMod val="50000"/>
                    </a:schemeClr>
                  </a:solidFill>
                </a:rPr>
                <a:t> di </a:t>
              </a:r>
              <a:r>
                <a:rPr lang="en-GB" altLang="ko-KR" b="1" dirty="0" err="1" smtClean="0">
                  <a:solidFill>
                    <a:schemeClr val="accent1">
                      <a:lumMod val="50000"/>
                    </a:schemeClr>
                  </a:solidFill>
                </a:rPr>
                <a:t>ricerca</a:t>
              </a:r>
              <a:r>
                <a:rPr lang="en-GB" altLang="ko-KR" b="1" dirty="0" smtClean="0">
                  <a:solidFill>
                    <a:schemeClr val="accent1">
                      <a:lumMod val="50000"/>
                    </a:schemeClr>
                  </a:solidFill>
                </a:rPr>
                <a:t> </a:t>
              </a:r>
              <a:r>
                <a:rPr lang="en-GB" altLang="ko-KR" b="1" dirty="0" err="1" smtClean="0">
                  <a:solidFill>
                    <a:schemeClr val="accent1">
                      <a:lumMod val="50000"/>
                    </a:schemeClr>
                  </a:solidFill>
                </a:rPr>
                <a:t>agli</a:t>
              </a:r>
              <a:r>
                <a:rPr lang="en-GB" altLang="ko-KR" b="1" dirty="0" smtClean="0">
                  <a:solidFill>
                    <a:schemeClr val="accent1">
                      <a:lumMod val="50000"/>
                    </a:schemeClr>
                  </a:solidFill>
                </a:rPr>
                <a:t> </a:t>
              </a:r>
              <a:r>
                <a:rPr lang="en-GB" altLang="ko-KR" b="1" dirty="0" err="1" smtClean="0">
                  <a:solidFill>
                    <a:schemeClr val="accent1">
                      <a:lumMod val="50000"/>
                    </a:schemeClr>
                  </a:solidFill>
                </a:rPr>
                <a:t>utenti</a:t>
              </a:r>
              <a:endParaRPr lang="ko-KR" altLang="en-US" b="1" dirty="0">
                <a:solidFill>
                  <a:schemeClr val="accent1">
                    <a:lumMod val="50000"/>
                  </a:schemeClr>
                </a:solidFill>
              </a:endParaRPr>
            </a:p>
          </p:txBody>
        </p:sp>
      </p:grpSp>
      <p:grpSp>
        <p:nvGrpSpPr>
          <p:cNvPr id="31" name="그룹 13">
            <a:extLst>
              <a:ext uri="{FF2B5EF4-FFF2-40B4-BE49-F238E27FC236}">
                <a16:creationId xmlns:a16="http://schemas.microsoft.com/office/drawing/2014/main" xmlns="" id="{329FC1EE-BC72-4257-BD4F-24CEA8DB5BE9}"/>
              </a:ext>
            </a:extLst>
          </p:cNvPr>
          <p:cNvGrpSpPr/>
          <p:nvPr/>
        </p:nvGrpSpPr>
        <p:grpSpPr>
          <a:xfrm>
            <a:off x="796619" y="3581387"/>
            <a:ext cx="8147083" cy="1454245"/>
            <a:chOff x="1000661" y="2871151"/>
            <a:chExt cx="2434612" cy="1938990"/>
          </a:xfrm>
        </p:grpSpPr>
        <p:sp>
          <p:nvSpPr>
            <p:cNvPr id="32" name="TextBox 31">
              <a:extLst>
                <a:ext uri="{FF2B5EF4-FFF2-40B4-BE49-F238E27FC236}">
                  <a16:creationId xmlns:a16="http://schemas.microsoft.com/office/drawing/2014/main" xmlns="" id="{237A0BF0-6834-47D8-9E68-F83EF01509EA}"/>
                </a:ext>
              </a:extLst>
            </p:cNvPr>
            <p:cNvSpPr txBox="1"/>
            <p:nvPr/>
          </p:nvSpPr>
          <p:spPr>
            <a:xfrm>
              <a:off x="1000662" y="3209705"/>
              <a:ext cx="2434611" cy="1600436"/>
            </a:xfrm>
            <a:prstGeom prst="rect">
              <a:avLst/>
            </a:prstGeom>
            <a:noFill/>
          </p:spPr>
          <p:txBody>
            <a:bodyPr wrap="square" rtlCol="0">
              <a:spAutoFit/>
            </a:bodyPr>
            <a:lstStyle/>
            <a:p>
              <a:pPr>
                <a:lnSpc>
                  <a:spcPct val="150000"/>
                </a:lnSpc>
              </a:pPr>
              <a:r>
                <a:rPr lang="it-IT" sz="1200" b="1" dirty="0"/>
                <a:t>attualmente</a:t>
              </a:r>
              <a:r>
                <a:rPr lang="it-IT" sz="1200" dirty="0"/>
                <a:t>, </a:t>
              </a:r>
              <a:r>
                <a:rPr lang="it-IT" sz="1200" dirty="0" smtClean="0"/>
                <a:t>è prevista l’erogazione di «servizi/prodotti» nel </a:t>
              </a:r>
              <a:r>
                <a:rPr lang="it-IT" sz="1200" dirty="0"/>
                <a:t>contesto </a:t>
              </a:r>
              <a:r>
                <a:rPr lang="it-IT" sz="1200" dirty="0" smtClean="0"/>
                <a:t>di: </a:t>
              </a:r>
            </a:p>
            <a:p>
              <a:pPr marL="514350" lvl="1" indent="-171450">
                <a:lnSpc>
                  <a:spcPct val="150000"/>
                </a:lnSpc>
                <a:buFont typeface="Arial" panose="020B0604020202020204" pitchFamily="34" charset="0"/>
                <a:buChar char="•"/>
              </a:pPr>
              <a:r>
                <a:rPr lang="it-IT" sz="1200" dirty="0" smtClean="0"/>
                <a:t>accordi </a:t>
              </a:r>
              <a:r>
                <a:rPr lang="it-IT" sz="1200" dirty="0"/>
                <a:t>con </a:t>
              </a:r>
              <a:r>
                <a:rPr lang="it-IT" sz="1200" b="1" dirty="0" smtClean="0"/>
                <a:t>organismi </a:t>
              </a:r>
              <a:r>
                <a:rPr lang="it-IT" sz="1200" b="1" dirty="0"/>
                <a:t>di ricerca </a:t>
              </a:r>
              <a:r>
                <a:rPr lang="it-IT" sz="1200" b="1" dirty="0" smtClean="0"/>
                <a:t>internazionali</a:t>
              </a:r>
              <a:endParaRPr lang="it-IT" sz="1200" dirty="0" smtClean="0"/>
            </a:p>
            <a:p>
              <a:pPr marL="514350" lvl="1" indent="-171450">
                <a:lnSpc>
                  <a:spcPct val="150000"/>
                </a:lnSpc>
                <a:buFont typeface="Arial" panose="020B0604020202020204" pitchFamily="34" charset="0"/>
                <a:buChar char="•"/>
              </a:pPr>
              <a:r>
                <a:rPr lang="it-IT" sz="1200" dirty="0"/>
                <a:t>contratti di sviluppo con </a:t>
              </a:r>
              <a:r>
                <a:rPr lang="it-IT" sz="1200" b="1" dirty="0"/>
                <a:t>imprese private</a:t>
              </a:r>
            </a:p>
            <a:p>
              <a:pPr marL="514350" lvl="1" indent="-171450">
                <a:lnSpc>
                  <a:spcPct val="150000"/>
                </a:lnSpc>
                <a:buFont typeface="Arial" panose="020B0604020202020204" pitchFamily="34" charset="0"/>
                <a:buChar char="•"/>
              </a:pPr>
              <a:r>
                <a:rPr lang="it-IT" sz="1200" dirty="0" smtClean="0"/>
                <a:t>catalogo </a:t>
              </a:r>
              <a:r>
                <a:rPr lang="it-IT" sz="1200" dirty="0"/>
                <a:t>di servizi disponibile </a:t>
              </a:r>
              <a:r>
                <a:rPr lang="it-IT" sz="1200" dirty="0" smtClean="0"/>
                <a:t>(FOSSR )</a:t>
              </a:r>
              <a:endParaRPr lang="ko-KR" altLang="en-US" sz="1200" dirty="0">
                <a:cs typeface="Arial" panose="020B0604020202020204" pitchFamily="34" charset="0"/>
              </a:endParaRPr>
            </a:p>
          </p:txBody>
        </p:sp>
        <p:sp>
          <p:nvSpPr>
            <p:cNvPr id="33" name="TextBox 32">
              <a:extLst>
                <a:ext uri="{FF2B5EF4-FFF2-40B4-BE49-F238E27FC236}">
                  <a16:creationId xmlns:a16="http://schemas.microsoft.com/office/drawing/2014/main" xmlns="" id="{3DB09742-FDB1-4847-8A4D-A794DC0357CE}"/>
                </a:ext>
              </a:extLst>
            </p:cNvPr>
            <p:cNvSpPr txBox="1"/>
            <p:nvPr/>
          </p:nvSpPr>
          <p:spPr>
            <a:xfrm>
              <a:off x="1000661" y="2871151"/>
              <a:ext cx="2409825" cy="410369"/>
            </a:xfrm>
            <a:prstGeom prst="rect">
              <a:avLst/>
            </a:prstGeom>
            <a:noFill/>
          </p:spPr>
          <p:txBody>
            <a:bodyPr wrap="square" rtlCol="0">
              <a:spAutoFit/>
            </a:bodyPr>
            <a:lstStyle/>
            <a:p>
              <a:r>
                <a:rPr lang="en-GB" altLang="ko-KR" b="1" dirty="0" err="1" smtClean="0">
                  <a:solidFill>
                    <a:schemeClr val="accent1">
                      <a:lumMod val="50000"/>
                    </a:schemeClr>
                  </a:solidFill>
                </a:rPr>
                <a:t>Servizi</a:t>
              </a:r>
              <a:r>
                <a:rPr lang="en-GB" altLang="ko-KR" b="1" dirty="0" smtClean="0">
                  <a:solidFill>
                    <a:schemeClr val="accent1">
                      <a:lumMod val="50000"/>
                    </a:schemeClr>
                  </a:solidFill>
                </a:rPr>
                <a:t> / </a:t>
              </a:r>
              <a:r>
                <a:rPr lang="en-GB" altLang="ko-KR" b="1" dirty="0" err="1" smtClean="0">
                  <a:solidFill>
                    <a:schemeClr val="accent1">
                      <a:lumMod val="50000"/>
                    </a:schemeClr>
                  </a:solidFill>
                </a:rPr>
                <a:t>prodotti</a:t>
              </a:r>
              <a:endParaRPr lang="ko-KR" altLang="en-US" b="1" dirty="0">
                <a:solidFill>
                  <a:schemeClr val="accent1">
                    <a:lumMod val="50000"/>
                  </a:schemeClr>
                </a:solidFill>
              </a:endParaRPr>
            </a:p>
          </p:txBody>
        </p:sp>
      </p:grpSp>
      <p:sp>
        <p:nvSpPr>
          <p:cNvPr id="35" name="TextBox 34">
            <a:extLst>
              <a:ext uri="{FF2B5EF4-FFF2-40B4-BE49-F238E27FC236}">
                <a16:creationId xmlns:a16="http://schemas.microsoft.com/office/drawing/2014/main" xmlns="" id="{DC18A25B-BF22-710C-12E7-2B311326ECA8}"/>
              </a:ext>
            </a:extLst>
          </p:cNvPr>
          <p:cNvSpPr txBox="1"/>
          <p:nvPr/>
        </p:nvSpPr>
        <p:spPr>
          <a:xfrm>
            <a:off x="1245612" y="144889"/>
            <a:ext cx="6440753" cy="577081"/>
          </a:xfrm>
          <a:prstGeom prst="rect">
            <a:avLst/>
          </a:prstGeom>
          <a:noFill/>
        </p:spPr>
        <p:txBody>
          <a:bodyPr wrap="square" lIns="68580" tIns="34290" rIns="68580" bIns="34290">
            <a:spAutoFit/>
          </a:bodyPr>
          <a:lstStyle/>
          <a:p>
            <a:pPr>
              <a:spcBef>
                <a:spcPts val="750"/>
              </a:spcBef>
            </a:pPr>
            <a:r>
              <a:rPr lang="en-US" altLang="en-US" sz="3300" b="1" dirty="0" err="1">
                <a:solidFill>
                  <a:schemeClr val="bg1"/>
                </a:solidFill>
                <a:effectLst>
                  <a:outerShdw blurRad="38100" dist="38100" dir="2700000" algn="tl">
                    <a:srgbClr val="000000">
                      <a:alpha val="43137"/>
                    </a:srgbClr>
                  </a:outerShdw>
                </a:effectLst>
                <a:ea typeface="Pretendard SemiBold" panose="02000703000000020004" pitchFamily="50" charset="-127"/>
                <a:cs typeface="Pretendard SemiBold" panose="02000703000000020004" pitchFamily="50" charset="-127"/>
              </a:rPr>
              <a:t>R</a:t>
            </a:r>
            <a:r>
              <a:rPr lang="en-US" altLang="en-US" sz="3300" b="1" dirty="0" err="1">
                <a:solidFill>
                  <a:srgbClr val="FF0000"/>
                </a:solidFill>
                <a:effectLst>
                  <a:outerShdw blurRad="38100" dist="38100" dir="2700000" algn="tl">
                    <a:srgbClr val="000000">
                      <a:alpha val="43137"/>
                    </a:srgbClr>
                  </a:outerShdw>
                </a:effectLst>
                <a:ea typeface="Pretendard SemiBold" panose="02000703000000020004" pitchFamily="50" charset="-127"/>
                <a:cs typeface="Pretendard SemiBold" panose="02000703000000020004" pitchFamily="50" charset="-127"/>
              </a:rPr>
              <a:t>i</a:t>
            </a:r>
            <a:r>
              <a:rPr lang="en-US" altLang="en-US" sz="3300" b="1" dirty="0" err="1">
                <a:solidFill>
                  <a:schemeClr val="bg1"/>
                </a:solidFill>
                <a:effectLst>
                  <a:outerShdw blurRad="38100" dist="38100" dir="2700000" algn="tl">
                    <a:srgbClr val="000000">
                      <a:alpha val="43137"/>
                    </a:srgbClr>
                  </a:outerShdw>
                </a:effectLst>
                <a:ea typeface="Pretendard SemiBold" panose="02000703000000020004" pitchFamily="50" charset="-127"/>
                <a:cs typeface="Pretendard SemiBold" panose="02000703000000020004" pitchFamily="50" charset="-127"/>
              </a:rPr>
              <a:t>FF</a:t>
            </a:r>
            <a:r>
              <a:rPr lang="en-US" altLang="en-US" sz="2100" dirty="0">
                <a:latin typeface="+mj-lt"/>
                <a:ea typeface="Pretendard SemiBold" panose="02000703000000020004" pitchFamily="50" charset="-127"/>
                <a:cs typeface="Pretendard SemiBold" panose="02000703000000020004" pitchFamily="50" charset="-127"/>
              </a:rPr>
              <a:t>       </a:t>
            </a:r>
            <a:r>
              <a:rPr lang="en-US" altLang="en-US" sz="2100" dirty="0" smtClean="0">
                <a:solidFill>
                  <a:srgbClr val="FF0000"/>
                </a:solidFill>
                <a:latin typeface="+mj-lt"/>
                <a:ea typeface="Pretendard SemiBold" panose="02000703000000020004" pitchFamily="50" charset="-127"/>
                <a:cs typeface="Pretendard SemiBold" panose="02000703000000020004" pitchFamily="50" charset="-127"/>
              </a:rPr>
              <a:t>KPI   -   </a:t>
            </a:r>
            <a:r>
              <a:rPr lang="en-US" altLang="en-US" sz="2100" dirty="0" err="1" smtClean="0">
                <a:solidFill>
                  <a:srgbClr val="FF0000"/>
                </a:solidFill>
                <a:latin typeface="+mj-lt"/>
                <a:ea typeface="Pretendard SemiBold" panose="02000703000000020004" pitchFamily="50" charset="-127"/>
                <a:cs typeface="Pretendard SemiBold" panose="02000703000000020004" pitchFamily="50" charset="-127"/>
              </a:rPr>
              <a:t>stato</a:t>
            </a:r>
            <a:r>
              <a:rPr lang="en-US" altLang="en-US" sz="2100" dirty="0" smtClean="0">
                <a:solidFill>
                  <a:srgbClr val="FF0000"/>
                </a:solidFill>
                <a:latin typeface="+mj-lt"/>
                <a:ea typeface="Pretendard SemiBold" panose="02000703000000020004" pitchFamily="50" charset="-127"/>
                <a:cs typeface="Pretendard SemiBold" panose="02000703000000020004" pitchFamily="50" charset="-127"/>
              </a:rPr>
              <a:t> di </a:t>
            </a:r>
            <a:r>
              <a:rPr lang="en-US" altLang="en-US" sz="2100" dirty="0" err="1" smtClean="0">
                <a:solidFill>
                  <a:srgbClr val="FF0000"/>
                </a:solidFill>
                <a:latin typeface="+mj-lt"/>
                <a:ea typeface="Pretendard SemiBold" panose="02000703000000020004" pitchFamily="50" charset="-127"/>
                <a:cs typeface="Pretendard SemiBold" panose="02000703000000020004" pitchFamily="50" charset="-127"/>
              </a:rPr>
              <a:t>avanzamento</a:t>
            </a:r>
            <a:r>
              <a:rPr lang="en-US" altLang="en-US" sz="2100" dirty="0" smtClean="0">
                <a:latin typeface="+mj-lt"/>
                <a:ea typeface="Pretendard SemiBold" panose="02000703000000020004" pitchFamily="50" charset="-127"/>
                <a:cs typeface="Pretendard SemiBold" panose="02000703000000020004" pitchFamily="50" charset="-127"/>
              </a:rPr>
              <a:t> </a:t>
            </a:r>
            <a:r>
              <a:rPr lang="en-US" altLang="en-US" sz="2100" dirty="0" err="1" smtClean="0">
                <a:latin typeface="+mj-lt"/>
                <a:ea typeface="Pretendard SemiBold" panose="02000703000000020004" pitchFamily="50" charset="-127"/>
                <a:cs typeface="Pretendard SemiBold" panose="02000703000000020004" pitchFamily="50" charset="-127"/>
              </a:rPr>
              <a:t>dell’iniziativa</a:t>
            </a:r>
            <a:endParaRPr lang="x-none" altLang="en-US" sz="2100" dirty="0">
              <a:latin typeface="+mj-lt"/>
              <a:ea typeface="Pretendard SemiBold" panose="02000703000000020004" pitchFamily="50" charset="-127"/>
              <a:cs typeface="Pretendard SemiBold" panose="02000703000000020004" pitchFamily="50" charset="-127"/>
            </a:endParaRPr>
          </a:p>
        </p:txBody>
      </p:sp>
      <p:sp>
        <p:nvSpPr>
          <p:cNvPr id="37" name="Rectangle 36"/>
          <p:cNvSpPr/>
          <p:nvPr/>
        </p:nvSpPr>
        <p:spPr>
          <a:xfrm>
            <a:off x="2909440" y="666078"/>
            <a:ext cx="3113096" cy="284693"/>
          </a:xfrm>
          <a:prstGeom prst="rect">
            <a:avLst/>
          </a:prstGeom>
        </p:spPr>
        <p:txBody>
          <a:bodyPr wrap="none" lIns="68580" tIns="34290" rIns="68580" bIns="34290">
            <a:spAutoFit/>
          </a:bodyPr>
          <a:lstStyle/>
          <a:p>
            <a:pPr>
              <a:spcBef>
                <a:spcPts val="750"/>
              </a:spcBef>
            </a:pPr>
            <a:r>
              <a:rPr lang="en-US" altLang="en-US" dirty="0">
                <a:ea typeface="Pretendard SemiBold" panose="02000703000000020004" pitchFamily="50" charset="-127"/>
                <a:cs typeface="Pretendard SemiBold" panose="02000703000000020004" pitchFamily="50" charset="-127"/>
              </a:rPr>
              <a:t>per </a:t>
            </a:r>
            <a:r>
              <a:rPr lang="en-US" altLang="en-US" dirty="0" err="1">
                <a:ea typeface="Pretendard SemiBold" panose="02000703000000020004" pitchFamily="50" charset="-127"/>
                <a:cs typeface="Pretendard SemiBold" panose="02000703000000020004" pitchFamily="50" charset="-127"/>
              </a:rPr>
              <a:t>avanzare</a:t>
            </a:r>
            <a:r>
              <a:rPr lang="en-US" altLang="en-US" dirty="0">
                <a:ea typeface="Pretendard SemiBold" panose="02000703000000020004" pitchFamily="50" charset="-127"/>
                <a:cs typeface="Pretendard SemiBold" panose="02000703000000020004" pitchFamily="50" charset="-127"/>
              </a:rPr>
              <a:t> </a:t>
            </a:r>
            <a:r>
              <a:rPr lang="en-US" altLang="en-US" dirty="0" err="1">
                <a:ea typeface="Pretendard SemiBold" panose="02000703000000020004" pitchFamily="50" charset="-127"/>
                <a:cs typeface="Pretendard SemiBold" panose="02000703000000020004" pitchFamily="50" charset="-127"/>
              </a:rPr>
              <a:t>nella</a:t>
            </a:r>
            <a:r>
              <a:rPr lang="en-US" altLang="en-US" dirty="0">
                <a:ea typeface="Pretendard SemiBold" panose="02000703000000020004" pitchFamily="50" charset="-127"/>
                <a:cs typeface="Pretendard SemiBold" panose="02000703000000020004" pitchFamily="50" charset="-127"/>
              </a:rPr>
              <a:t> </a:t>
            </a:r>
            <a:r>
              <a:rPr lang="en-US" altLang="en-US" dirty="0" err="1">
                <a:ea typeface="Pretendard SemiBold" panose="02000703000000020004" pitchFamily="50" charset="-127"/>
                <a:cs typeface="Pretendard SemiBold" panose="02000703000000020004" pitchFamily="50" charset="-127"/>
              </a:rPr>
              <a:t>ricerca</a:t>
            </a:r>
            <a:r>
              <a:rPr lang="en-US" altLang="en-US" dirty="0">
                <a:ea typeface="Pretendard SemiBold" panose="02000703000000020004" pitchFamily="50" charset="-127"/>
                <a:cs typeface="Pretendard SemiBold" panose="02000703000000020004" pitchFamily="50" charset="-127"/>
              </a:rPr>
              <a:t> </a:t>
            </a:r>
            <a:r>
              <a:rPr lang="en-US" altLang="en-US" dirty="0" err="1">
                <a:ea typeface="Pretendard SemiBold" panose="02000703000000020004" pitchFamily="50" charset="-127"/>
                <a:cs typeface="Pretendard SemiBold" panose="02000703000000020004" pitchFamily="50" charset="-127"/>
              </a:rPr>
              <a:t>sulla</a:t>
            </a:r>
            <a:r>
              <a:rPr lang="en-US" altLang="en-US" dirty="0">
                <a:ea typeface="Pretendard SemiBold" panose="02000703000000020004" pitchFamily="50" charset="-127"/>
                <a:cs typeface="Pretendard SemiBold" panose="02000703000000020004" pitchFamily="50" charset="-127"/>
              </a:rPr>
              <a:t> </a:t>
            </a:r>
            <a:r>
              <a:rPr lang="en-US" altLang="en-US" b="1" dirty="0" smtClean="0">
                <a:solidFill>
                  <a:srgbClr val="FF0000"/>
                </a:solidFill>
                <a:ea typeface="Pretendard SemiBold" panose="02000703000000020004" pitchFamily="50" charset="-127"/>
                <a:cs typeface="Pretendard SemiBold" panose="02000703000000020004" pitchFamily="50" charset="-127"/>
              </a:rPr>
              <a:t>FUSIONE</a:t>
            </a:r>
            <a:r>
              <a:rPr lang="en-US" altLang="en-US" dirty="0" smtClean="0">
                <a:ea typeface="Pretendard SemiBold" panose="02000703000000020004" pitchFamily="50" charset="-127"/>
                <a:cs typeface="Pretendard SemiBold" panose="02000703000000020004" pitchFamily="50" charset="-127"/>
              </a:rPr>
              <a:t> </a:t>
            </a:r>
            <a:endParaRPr lang="x-none" altLang="en-US" dirty="0">
              <a:ea typeface="Pretendard SemiBold" panose="02000703000000020004" pitchFamily="50" charset="-127"/>
              <a:cs typeface="Pretendard SemiBold" panose="02000703000000020004" pitchFamily="50" charset="-127"/>
            </a:endParaRPr>
          </a:p>
        </p:txBody>
      </p:sp>
      <p:sp>
        <p:nvSpPr>
          <p:cNvPr id="2" name="Cloud Callout 1"/>
          <p:cNvSpPr/>
          <p:nvPr/>
        </p:nvSpPr>
        <p:spPr>
          <a:xfrm>
            <a:off x="5247201" y="2063932"/>
            <a:ext cx="3701144" cy="1066070"/>
          </a:xfrm>
          <a:prstGeom prst="cloudCallout">
            <a:avLst>
              <a:gd name="adj1" fmla="val -72467"/>
              <a:gd name="adj2" fmla="val 58422"/>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dirty="0" smtClean="0">
                <a:solidFill>
                  <a:schemeClr val="tx1"/>
                </a:solidFill>
                <a:cs typeface="Arial" panose="020B0604020202020204" pitchFamily="34" charset="0"/>
              </a:rPr>
              <a:t>In </a:t>
            </a:r>
            <a:r>
              <a:rPr lang="en-US" altLang="ko-KR" sz="1200" dirty="0" err="1" smtClean="0">
                <a:solidFill>
                  <a:schemeClr val="tx1"/>
                </a:solidFill>
                <a:cs typeface="Arial" panose="020B0604020202020204" pitchFamily="34" charset="0"/>
              </a:rPr>
              <a:t>fase</a:t>
            </a:r>
            <a:r>
              <a:rPr lang="en-US" altLang="ko-KR" sz="1200" dirty="0" smtClean="0">
                <a:solidFill>
                  <a:schemeClr val="tx1"/>
                </a:solidFill>
                <a:cs typeface="Arial" panose="020B0604020202020204" pitchFamily="34" charset="0"/>
              </a:rPr>
              <a:t> di </a:t>
            </a:r>
            <a:r>
              <a:rPr lang="en-US" altLang="ko-KR" sz="1200" dirty="0" err="1" smtClean="0">
                <a:solidFill>
                  <a:schemeClr val="tx1"/>
                </a:solidFill>
                <a:cs typeface="Arial" panose="020B0604020202020204" pitchFamily="34" charset="0"/>
              </a:rPr>
              <a:t>valutazione</a:t>
            </a:r>
            <a:r>
              <a:rPr lang="en-US" altLang="ko-KR" sz="1200" dirty="0" smtClean="0">
                <a:solidFill>
                  <a:schemeClr val="tx1"/>
                </a:solidFill>
                <a:cs typeface="Arial" panose="020B0604020202020204" pitchFamily="34" charset="0"/>
              </a:rPr>
              <a:t> un </a:t>
            </a:r>
            <a:r>
              <a:rPr lang="en-US" altLang="ko-KR" sz="1200" b="1" dirty="0" err="1" smtClean="0">
                <a:solidFill>
                  <a:schemeClr val="tx1"/>
                </a:solidFill>
                <a:cs typeface="Arial" panose="020B0604020202020204" pitchFamily="34" charset="0"/>
              </a:rPr>
              <a:t>sistema</a:t>
            </a:r>
            <a:r>
              <a:rPr lang="en-US" altLang="ko-KR" sz="1200" b="1" dirty="0" smtClean="0">
                <a:solidFill>
                  <a:schemeClr val="tx1"/>
                </a:solidFill>
                <a:cs typeface="Arial" panose="020B0604020202020204" pitchFamily="34" charset="0"/>
              </a:rPr>
              <a:t> di call online </a:t>
            </a:r>
            <a:r>
              <a:rPr lang="en-US" altLang="ko-KR" sz="1200" b="1" dirty="0" err="1" smtClean="0">
                <a:solidFill>
                  <a:schemeClr val="tx1"/>
                </a:solidFill>
                <a:cs typeface="Arial" panose="020B0604020202020204" pitchFamily="34" charset="0"/>
              </a:rPr>
              <a:t>su</a:t>
            </a:r>
            <a:r>
              <a:rPr lang="en-US" altLang="ko-KR" sz="1200" b="1" dirty="0" smtClean="0">
                <a:solidFill>
                  <a:schemeClr val="tx1"/>
                </a:solidFill>
                <a:cs typeface="Arial" panose="020B0604020202020204" pitchFamily="34" charset="0"/>
              </a:rPr>
              <a:t> webpage IR </a:t>
            </a:r>
            <a:r>
              <a:rPr lang="en-US" altLang="ko-KR" sz="1200" dirty="0" smtClean="0">
                <a:solidFill>
                  <a:schemeClr val="tx1"/>
                </a:solidFill>
                <a:cs typeface="Arial" panose="020B0604020202020204" pitchFamily="34" charset="0"/>
              </a:rPr>
              <a:t>per </a:t>
            </a:r>
            <a:r>
              <a:rPr lang="en-US" altLang="ko-KR" sz="1200" dirty="0" err="1" smtClean="0">
                <a:solidFill>
                  <a:schemeClr val="tx1"/>
                </a:solidFill>
                <a:cs typeface="Arial" panose="020B0604020202020204" pitchFamily="34" charset="0"/>
              </a:rPr>
              <a:t>campagne</a:t>
            </a:r>
            <a:r>
              <a:rPr lang="en-US" altLang="ko-KR" sz="1200" dirty="0" smtClean="0">
                <a:solidFill>
                  <a:schemeClr val="tx1"/>
                </a:solidFill>
                <a:cs typeface="Arial" panose="020B0604020202020204" pitchFamily="34" charset="0"/>
              </a:rPr>
              <a:t> </a:t>
            </a:r>
            <a:r>
              <a:rPr lang="en-US" altLang="ko-KR" sz="1200" dirty="0" err="1" smtClean="0">
                <a:solidFill>
                  <a:schemeClr val="tx1"/>
                </a:solidFill>
                <a:cs typeface="Arial" panose="020B0604020202020204" pitchFamily="34" charset="0"/>
              </a:rPr>
              <a:t>sperimentali</a:t>
            </a:r>
            <a:r>
              <a:rPr lang="en-US" altLang="ko-KR" sz="1200" dirty="0" smtClean="0">
                <a:solidFill>
                  <a:schemeClr val="tx1"/>
                </a:solidFill>
                <a:cs typeface="Arial" panose="020B0604020202020204" pitchFamily="34" charset="0"/>
              </a:rPr>
              <a:t>  da parte di </a:t>
            </a:r>
            <a:br>
              <a:rPr lang="en-US" altLang="ko-KR" sz="1200" dirty="0" smtClean="0">
                <a:solidFill>
                  <a:schemeClr val="tx1"/>
                </a:solidFill>
                <a:cs typeface="Arial" panose="020B0604020202020204" pitchFamily="34" charset="0"/>
              </a:rPr>
            </a:br>
            <a:r>
              <a:rPr lang="en-US" altLang="ko-KR" sz="1200" dirty="0" err="1" smtClean="0">
                <a:solidFill>
                  <a:schemeClr val="tx1"/>
                </a:solidFill>
                <a:cs typeface="Arial" panose="020B0604020202020204" pitchFamily="34" charset="0"/>
              </a:rPr>
              <a:t>laboratori</a:t>
            </a:r>
            <a:r>
              <a:rPr lang="en-US" altLang="ko-KR" sz="1200" dirty="0" smtClean="0">
                <a:solidFill>
                  <a:schemeClr val="tx1"/>
                </a:solidFill>
                <a:cs typeface="Arial" panose="020B0604020202020204" pitchFamily="34" charset="0"/>
              </a:rPr>
              <a:t> </a:t>
            </a:r>
            <a:r>
              <a:rPr lang="en-US" altLang="ko-KR" sz="1200" dirty="0" err="1" smtClean="0">
                <a:solidFill>
                  <a:schemeClr val="tx1"/>
                </a:solidFill>
                <a:cs typeface="Arial" panose="020B0604020202020204" pitchFamily="34" charset="0"/>
              </a:rPr>
              <a:t>nazionali</a:t>
            </a:r>
            <a:r>
              <a:rPr lang="en-US" altLang="ko-KR" sz="1200" dirty="0" smtClean="0">
                <a:solidFill>
                  <a:schemeClr val="tx1"/>
                </a:solidFill>
                <a:cs typeface="Arial" panose="020B0604020202020204" pitchFamily="34" charset="0"/>
              </a:rPr>
              <a:t> e </a:t>
            </a:r>
            <a:r>
              <a:rPr lang="en-US" altLang="ko-KR" sz="1200" dirty="0" err="1" smtClean="0">
                <a:solidFill>
                  <a:schemeClr val="tx1"/>
                </a:solidFill>
                <a:cs typeface="Arial" panose="020B0604020202020204" pitchFamily="34" charset="0"/>
              </a:rPr>
              <a:t>internazionali</a:t>
            </a:r>
            <a:endParaRPr lang="ko-KR" altLang="en-US" sz="1200" dirty="0">
              <a:solidFill>
                <a:schemeClr val="tx1"/>
              </a:solidFill>
              <a:cs typeface="Arial" panose="020B0604020202020204" pitchFamily="34" charset="0"/>
            </a:endParaRPr>
          </a:p>
        </p:txBody>
      </p:sp>
    </p:spTree>
    <p:extLst>
      <p:ext uri="{BB962C8B-B14F-4D97-AF65-F5344CB8AC3E}">
        <p14:creationId xmlns:p14="http://schemas.microsoft.com/office/powerpoint/2010/main" val="393901932"/>
      </p:ext>
    </p:extLst>
  </p:cSld>
  <p:clrMapOvr>
    <a:masterClrMapping/>
  </p:clrMapOvr>
  <mc:AlternateContent xmlns:mc="http://schemas.openxmlformats.org/markup-compatibility/2006" xmlns:p14="http://schemas.microsoft.com/office/powerpoint/2010/main">
    <mc:Choice Requires="p14">
      <p:transition spd="med" p14:dur="700" advTm="14000">
        <p:fade/>
      </p:transition>
    </mc:Choice>
    <mc:Fallback xmlns="">
      <p:transition spd="med"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strips(downRight)">
                                      <p:cBhvr>
                                        <p:cTn id="7" dur="1250"/>
                                        <p:tgtEl>
                                          <p:spTgt spid="23"/>
                                        </p:tgtEl>
                                      </p:cBhvr>
                                    </p:animEffect>
                                  </p:childTnLst>
                                </p:cTn>
                              </p:par>
                            </p:childTnLst>
                          </p:cTn>
                        </p:par>
                        <p:par>
                          <p:cTn id="8" fill="hold">
                            <p:stCondLst>
                              <p:cond delay="1250"/>
                            </p:stCondLst>
                            <p:childTnLst>
                              <p:par>
                                <p:cTn id="9" presetID="18" presetClass="entr" presetSubtype="6"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strips(downRight)">
                                      <p:cBhvr>
                                        <p:cTn id="11" dur="1250"/>
                                        <p:tgtEl>
                                          <p:spTgt spid="27"/>
                                        </p:tgtEl>
                                      </p:cBhvr>
                                    </p:animEffect>
                                  </p:childTnLst>
                                </p:cTn>
                              </p:par>
                            </p:childTnLst>
                          </p:cTn>
                        </p:par>
                        <p:par>
                          <p:cTn id="12" fill="hold">
                            <p:stCondLst>
                              <p:cond delay="2500"/>
                            </p:stCondLst>
                            <p:childTnLst>
                              <p:par>
                                <p:cTn id="13" presetID="10" presetClass="entr" presetSubtype="0" fill="hold" grpId="0" nodeType="afterEffect">
                                  <p:stCondLst>
                                    <p:cond delay="25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250"/>
                                        <p:tgtEl>
                                          <p:spTgt spid="2"/>
                                        </p:tgtEl>
                                      </p:cBhvr>
                                    </p:animEffect>
                                  </p:childTnLst>
                                </p:cTn>
                              </p:par>
                            </p:childTnLst>
                          </p:cTn>
                        </p:par>
                        <p:par>
                          <p:cTn id="16" fill="hold">
                            <p:stCondLst>
                              <p:cond delay="4000"/>
                            </p:stCondLst>
                            <p:childTnLst>
                              <p:par>
                                <p:cTn id="17" presetID="18" presetClass="entr" presetSubtype="6"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strips(downRight)">
                                      <p:cBhvr>
                                        <p:cTn id="19" dur="1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p:cNvSpPr/>
          <p:nvPr/>
        </p:nvSpPr>
        <p:spPr>
          <a:xfrm>
            <a:off x="3132000" y="1621627"/>
            <a:ext cx="2880000" cy="2880000"/>
          </a:xfrm>
          <a:prstGeom prst="roundRect">
            <a:avLst/>
          </a:prstGeom>
          <a:solidFill>
            <a:schemeClr val="accent1">
              <a:lumMod val="20000"/>
              <a:lumOff val="80000"/>
            </a:schemeClr>
          </a:solidFill>
          <a:ln>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Rounded Rectangle 28"/>
          <p:cNvSpPr/>
          <p:nvPr/>
        </p:nvSpPr>
        <p:spPr>
          <a:xfrm>
            <a:off x="126000" y="1621627"/>
            <a:ext cx="2880000" cy="2880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ounded Rectangle 1"/>
          <p:cNvSpPr/>
          <p:nvPr/>
        </p:nvSpPr>
        <p:spPr>
          <a:xfrm>
            <a:off x="6138000" y="1621627"/>
            <a:ext cx="2880000" cy="2880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그림 개체 틀 3">
            <a:extLst>
              <a:ext uri="{FF2B5EF4-FFF2-40B4-BE49-F238E27FC236}">
                <a16:creationId xmlns:a16="http://schemas.microsoft.com/office/drawing/2014/main" xmlns="" id="{5D4C1E0A-2775-E569-70DD-D42BB66098E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rcRect t="12066" b="12066"/>
          <a:stretch>
            <a:fillRect/>
          </a:stretch>
        </p:blipFill>
        <p:spPr>
          <a:xfrm>
            <a:off x="0" y="0"/>
            <a:ext cx="9143999" cy="1094672"/>
          </a:xfrm>
          <a:prstGeom prst="rect">
            <a:avLst/>
          </a:prstGeom>
        </p:spPr>
      </p:pic>
      <p:sp>
        <p:nvSpPr>
          <p:cNvPr id="6" name="TextBox 5">
            <a:extLst>
              <a:ext uri="{FF2B5EF4-FFF2-40B4-BE49-F238E27FC236}">
                <a16:creationId xmlns:a16="http://schemas.microsoft.com/office/drawing/2014/main" xmlns="" id="{DC18A25B-BF22-710C-12E7-2B311326ECA8}"/>
              </a:ext>
            </a:extLst>
          </p:cNvPr>
          <p:cNvSpPr txBox="1"/>
          <p:nvPr/>
        </p:nvSpPr>
        <p:spPr>
          <a:xfrm>
            <a:off x="1245612" y="144889"/>
            <a:ext cx="6440753" cy="577081"/>
          </a:xfrm>
          <a:prstGeom prst="rect">
            <a:avLst/>
          </a:prstGeom>
          <a:noFill/>
        </p:spPr>
        <p:txBody>
          <a:bodyPr wrap="square" lIns="68580" tIns="34290" rIns="68580" bIns="34290">
            <a:spAutoFit/>
          </a:bodyPr>
          <a:lstStyle/>
          <a:p>
            <a:pPr>
              <a:spcBef>
                <a:spcPts val="750"/>
              </a:spcBef>
            </a:pPr>
            <a:r>
              <a:rPr lang="en-US" altLang="en-US" sz="3300" b="1" dirty="0" err="1" smtClean="0">
                <a:solidFill>
                  <a:schemeClr val="bg1"/>
                </a:solidFill>
                <a:effectLst>
                  <a:outerShdw blurRad="38100" dist="38100" dir="2700000" algn="tl">
                    <a:srgbClr val="000000">
                      <a:alpha val="43137"/>
                    </a:srgbClr>
                  </a:outerShdw>
                </a:effectLst>
                <a:ea typeface="Pretendard SemiBold" panose="02000703000000020004" pitchFamily="50" charset="-127"/>
                <a:cs typeface="Pretendard SemiBold" panose="02000703000000020004" pitchFamily="50" charset="-127"/>
              </a:rPr>
              <a:t>R</a:t>
            </a:r>
            <a:r>
              <a:rPr lang="en-US" altLang="en-US" sz="3300" b="1" dirty="0" err="1" smtClean="0">
                <a:solidFill>
                  <a:srgbClr val="FF0000"/>
                </a:solidFill>
                <a:effectLst>
                  <a:outerShdw blurRad="38100" dist="38100" dir="2700000" algn="tl">
                    <a:srgbClr val="000000">
                      <a:alpha val="43137"/>
                    </a:srgbClr>
                  </a:outerShdw>
                </a:effectLst>
                <a:ea typeface="Pretendard SemiBold" panose="02000703000000020004" pitchFamily="50" charset="-127"/>
                <a:cs typeface="Pretendard SemiBold" panose="02000703000000020004" pitchFamily="50" charset="-127"/>
              </a:rPr>
              <a:t>i</a:t>
            </a:r>
            <a:r>
              <a:rPr lang="en-US" altLang="en-US" sz="3300" b="1" dirty="0" err="1" smtClean="0">
                <a:solidFill>
                  <a:schemeClr val="bg1"/>
                </a:solidFill>
                <a:effectLst>
                  <a:outerShdw blurRad="38100" dist="38100" dir="2700000" algn="tl">
                    <a:srgbClr val="000000">
                      <a:alpha val="43137"/>
                    </a:srgbClr>
                  </a:outerShdw>
                </a:effectLst>
                <a:ea typeface="Pretendard SemiBold" panose="02000703000000020004" pitchFamily="50" charset="-127"/>
                <a:cs typeface="Pretendard SemiBold" panose="02000703000000020004" pitchFamily="50" charset="-127"/>
              </a:rPr>
              <a:t>FF</a:t>
            </a:r>
            <a:r>
              <a:rPr lang="en-US" altLang="en-US" sz="3300" b="1" dirty="0" smtClean="0">
                <a:solidFill>
                  <a:schemeClr val="bg1"/>
                </a:solidFill>
                <a:effectLst>
                  <a:outerShdw blurRad="38100" dist="38100" dir="2700000" algn="tl">
                    <a:srgbClr val="000000">
                      <a:alpha val="43137"/>
                    </a:srgbClr>
                  </a:outerShdw>
                </a:effectLst>
                <a:ea typeface="Pretendard SemiBold" panose="02000703000000020004" pitchFamily="50" charset="-127"/>
                <a:cs typeface="Pretendard SemiBold" panose="02000703000000020004" pitchFamily="50" charset="-127"/>
              </a:rPr>
              <a:t> </a:t>
            </a:r>
            <a:r>
              <a:rPr lang="en-US" altLang="en-US" sz="2400" dirty="0" err="1" smtClean="0">
                <a:latin typeface="+mj-lt"/>
                <a:ea typeface="Pretendard SemiBold" panose="02000703000000020004" pitchFamily="50" charset="-127"/>
                <a:cs typeface="Pretendard SemiBold" panose="02000703000000020004" pitchFamily="50" charset="-127"/>
              </a:rPr>
              <a:t>possibile</a:t>
            </a:r>
            <a:r>
              <a:rPr lang="en-US" altLang="en-US" sz="2400" dirty="0" smtClean="0">
                <a:latin typeface="+mj-lt"/>
                <a:ea typeface="Pretendard SemiBold" panose="02000703000000020004" pitchFamily="50" charset="-127"/>
                <a:cs typeface="Pretendard SemiBold" panose="02000703000000020004" pitchFamily="50" charset="-127"/>
              </a:rPr>
              <a:t> </a:t>
            </a:r>
            <a:r>
              <a:rPr lang="en-US" altLang="en-US" sz="2400" dirty="0" smtClean="0">
                <a:solidFill>
                  <a:srgbClr val="FF0000"/>
                </a:solidFill>
                <a:latin typeface="+mj-lt"/>
                <a:ea typeface="Pretendard SemiBold" panose="02000703000000020004" pitchFamily="50" charset="-127"/>
                <a:cs typeface="Pretendard SemiBold" panose="02000703000000020004" pitchFamily="50" charset="-127"/>
              </a:rPr>
              <a:t>Governance</a:t>
            </a:r>
            <a:endParaRPr lang="x-none" altLang="en-US" sz="2400" dirty="0">
              <a:latin typeface="+mj-lt"/>
              <a:ea typeface="Pretendard SemiBold" panose="02000703000000020004" pitchFamily="50" charset="-127"/>
              <a:cs typeface="Pretendard SemiBold" panose="02000703000000020004" pitchFamily="50" charset="-127"/>
            </a:endParaRPr>
          </a:p>
        </p:txBody>
      </p:sp>
      <p:sp>
        <p:nvSpPr>
          <p:cNvPr id="12" name="TextBox 11"/>
          <p:cNvSpPr txBox="1"/>
          <p:nvPr/>
        </p:nvSpPr>
        <p:spPr>
          <a:xfrm>
            <a:off x="6130425" y="2053659"/>
            <a:ext cx="2880000" cy="2015936"/>
          </a:xfrm>
          <a:prstGeom prst="rect">
            <a:avLst/>
          </a:prstGeom>
          <a:noFill/>
        </p:spPr>
        <p:txBody>
          <a:bodyPr wrap="square" rtlCol="0">
            <a:spAutoFit/>
          </a:bodyPr>
          <a:lstStyle/>
          <a:p>
            <a:pPr marL="171450" indent="-171450">
              <a:spcBef>
                <a:spcPts val="600"/>
              </a:spcBef>
              <a:buFont typeface="Arial" panose="020B0604020202020204" pitchFamily="34" charset="0"/>
              <a:buChar char="•"/>
            </a:pPr>
            <a:r>
              <a:rPr lang="it-IT" sz="1000" dirty="0" smtClean="0"/>
              <a:t>Istituto </a:t>
            </a:r>
            <a:r>
              <a:rPr lang="it-IT" sz="1000" dirty="0"/>
              <a:t>di Calcolo e Reti ad Prestazioni (ICAR)</a:t>
            </a:r>
          </a:p>
          <a:p>
            <a:pPr marL="171450" indent="-171450">
              <a:spcBef>
                <a:spcPts val="600"/>
              </a:spcBef>
              <a:buFont typeface="Arial" panose="020B0604020202020204" pitchFamily="34" charset="0"/>
              <a:buChar char="•"/>
            </a:pPr>
            <a:r>
              <a:rPr lang="it-IT" sz="1000" dirty="0" smtClean="0"/>
              <a:t>Istituto </a:t>
            </a:r>
            <a:r>
              <a:rPr lang="it-IT" sz="1000" dirty="0"/>
              <a:t>di Ricerca sulla Crescita Economica Sostenibile (IRCRES)</a:t>
            </a:r>
          </a:p>
          <a:p>
            <a:pPr marL="171450" indent="-171450">
              <a:spcBef>
                <a:spcPts val="600"/>
              </a:spcBef>
              <a:buFont typeface="Arial" panose="020B0604020202020204" pitchFamily="34" charset="0"/>
              <a:buChar char="•"/>
            </a:pPr>
            <a:r>
              <a:rPr lang="it-IT" sz="1000" dirty="0" smtClean="0"/>
              <a:t>Istituto </a:t>
            </a:r>
            <a:r>
              <a:rPr lang="it-IT" sz="1000" dirty="0"/>
              <a:t>di Ricerche sulla Popolazione e le Politiche Sociali (IRPPS)</a:t>
            </a:r>
          </a:p>
          <a:p>
            <a:pPr marL="171450" indent="-171450">
              <a:spcBef>
                <a:spcPts val="600"/>
              </a:spcBef>
              <a:buFont typeface="Arial" panose="020B0604020202020204" pitchFamily="34" charset="0"/>
              <a:buChar char="•"/>
            </a:pPr>
            <a:r>
              <a:rPr lang="it-IT" sz="1000" dirty="0" smtClean="0"/>
              <a:t>Istituto </a:t>
            </a:r>
            <a:r>
              <a:rPr lang="it-IT" sz="1000" dirty="0"/>
              <a:t>di Scienza e Tecnologie dell’Informazione “</a:t>
            </a:r>
            <a:r>
              <a:rPr lang="it-IT" sz="1000" dirty="0" err="1"/>
              <a:t>A.Faedo</a:t>
            </a:r>
            <a:r>
              <a:rPr lang="it-IT" sz="1000" dirty="0"/>
              <a:t>” (ISTI)</a:t>
            </a:r>
          </a:p>
          <a:p>
            <a:pPr marL="171450" indent="-171450">
              <a:spcBef>
                <a:spcPts val="600"/>
              </a:spcBef>
              <a:buFont typeface="Arial" panose="020B0604020202020204" pitchFamily="34" charset="0"/>
              <a:buChar char="•"/>
            </a:pPr>
            <a:r>
              <a:rPr lang="it-IT" sz="1000" dirty="0" smtClean="0"/>
              <a:t>Istituto </a:t>
            </a:r>
            <a:r>
              <a:rPr lang="it-IT" sz="1000" dirty="0"/>
              <a:t>di Scienze e Tecnologie della Cognizione (ISTC)</a:t>
            </a:r>
          </a:p>
          <a:p>
            <a:pPr marL="171450" indent="-171450">
              <a:spcBef>
                <a:spcPts val="600"/>
              </a:spcBef>
              <a:buFont typeface="Arial" panose="020B0604020202020204" pitchFamily="34" charset="0"/>
              <a:buChar char="•"/>
            </a:pPr>
            <a:r>
              <a:rPr lang="it-IT" sz="1000" dirty="0" smtClean="0"/>
              <a:t>Istituto </a:t>
            </a:r>
            <a:r>
              <a:rPr lang="it-IT" sz="1000" dirty="0"/>
              <a:t>di Studi sul Mediterraneo (ISMED</a:t>
            </a:r>
            <a:r>
              <a:rPr lang="it-IT" sz="1000" dirty="0" smtClean="0"/>
              <a:t>)</a:t>
            </a:r>
            <a:endParaRPr lang="it-IT" sz="1000" dirty="0"/>
          </a:p>
        </p:txBody>
      </p:sp>
      <p:pic>
        <p:nvPicPr>
          <p:cNvPr id="3074" name="Picture 2" descr="http://www.dsftm.cnr.it/wp-content/uploads/2023/01/DSFTM_tutto_esteso16x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000" y="1767656"/>
            <a:ext cx="2304000" cy="432000"/>
          </a:xfrm>
          <a:prstGeom prst="rect">
            <a:avLst/>
          </a:prstGeom>
          <a:solidFill>
            <a:schemeClr val="bg1"/>
          </a:solidFill>
        </p:spPr>
      </p:pic>
      <p:pic>
        <p:nvPicPr>
          <p:cNvPr id="3076" name="Picture 4" descr="Logo del CNR-DSU - vai alla homep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8425" y="1767656"/>
            <a:ext cx="2304000" cy="208272"/>
          </a:xfrm>
          <a:prstGeom prst="rect">
            <a:avLst/>
          </a:prstGeom>
          <a:solidFill>
            <a:schemeClr val="bg1"/>
          </a:solidFill>
        </p:spPr>
      </p:pic>
      <p:pic>
        <p:nvPicPr>
          <p:cNvPr id="44" name="Picture 43"/>
          <p:cNvPicPr>
            <a:picLocks noChangeAspect="1"/>
          </p:cNvPicPr>
          <p:nvPr/>
        </p:nvPicPr>
        <p:blipFill rotWithShape="1">
          <a:blip r:embed="rId6" cstate="print">
            <a:extLst>
              <a:ext uri="{28A0092B-C50C-407E-A947-70E740481C1C}">
                <a14:useLocalDpi xmlns:a14="http://schemas.microsoft.com/office/drawing/2010/main" val="0"/>
              </a:ext>
            </a:extLst>
          </a:blip>
          <a:srcRect l="9373" t="1029"/>
          <a:stretch/>
        </p:blipFill>
        <p:spPr>
          <a:xfrm>
            <a:off x="4937949" y="2573977"/>
            <a:ext cx="743771" cy="432000"/>
          </a:xfrm>
          <a:prstGeom prst="rect">
            <a:avLst/>
          </a:prstGeom>
        </p:spPr>
      </p:pic>
      <p:pic>
        <p:nvPicPr>
          <p:cNvPr id="45" name="Picture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33104" y="3187074"/>
            <a:ext cx="677793" cy="432000"/>
          </a:xfrm>
          <a:prstGeom prst="rect">
            <a:avLst/>
          </a:prstGeom>
        </p:spPr>
      </p:pic>
      <p:pic>
        <p:nvPicPr>
          <p:cNvPr id="46" name="Picture 4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90368" y="2573977"/>
            <a:ext cx="677776" cy="432000"/>
          </a:xfrm>
          <a:prstGeom prst="rect">
            <a:avLst/>
          </a:prstGeom>
        </p:spPr>
      </p:pic>
      <p:pic>
        <p:nvPicPr>
          <p:cNvPr id="50" name="Picture 4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90368" y="3800171"/>
            <a:ext cx="965762" cy="432000"/>
          </a:xfrm>
          <a:prstGeom prst="rect">
            <a:avLst/>
          </a:prstGeom>
        </p:spPr>
      </p:pic>
      <p:pic>
        <p:nvPicPr>
          <p:cNvPr id="51" name="Picture 5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68400" y="1767656"/>
            <a:ext cx="1207201" cy="612000"/>
          </a:xfrm>
          <a:prstGeom prst="rect">
            <a:avLst/>
          </a:prstGeom>
        </p:spPr>
      </p:pic>
      <p:sp>
        <p:nvSpPr>
          <p:cNvPr id="30" name="TextBox 29"/>
          <p:cNvSpPr txBox="1"/>
          <p:nvPr/>
        </p:nvSpPr>
        <p:spPr>
          <a:xfrm>
            <a:off x="126000" y="2553796"/>
            <a:ext cx="2880000" cy="1015663"/>
          </a:xfrm>
          <a:prstGeom prst="rect">
            <a:avLst/>
          </a:prstGeom>
          <a:noFill/>
        </p:spPr>
        <p:txBody>
          <a:bodyPr wrap="square" rtlCol="0">
            <a:spAutoFit/>
          </a:bodyPr>
          <a:lstStyle/>
          <a:p>
            <a:pPr marL="171450" indent="-171450">
              <a:spcBef>
                <a:spcPts val="600"/>
              </a:spcBef>
              <a:buFont typeface="Arial" panose="020B0604020202020204" pitchFamily="34" charset="0"/>
              <a:buChar char="•"/>
            </a:pPr>
            <a:r>
              <a:rPr lang="it-IT" sz="1000" dirty="0" smtClean="0"/>
              <a:t>Istituto Nazionale </a:t>
            </a:r>
            <a:r>
              <a:rPr lang="it-IT" sz="1000" dirty="0"/>
              <a:t>di </a:t>
            </a:r>
            <a:r>
              <a:rPr lang="it-IT" sz="1000" dirty="0" smtClean="0"/>
              <a:t>Ottica </a:t>
            </a:r>
            <a:r>
              <a:rPr lang="it-IT" sz="1000" dirty="0"/>
              <a:t>(INO)</a:t>
            </a:r>
          </a:p>
          <a:p>
            <a:pPr marL="171450" indent="-171450">
              <a:spcBef>
                <a:spcPts val="600"/>
              </a:spcBef>
              <a:buFont typeface="Arial" panose="020B0604020202020204" pitchFamily="34" charset="0"/>
              <a:buChar char="•"/>
            </a:pPr>
            <a:r>
              <a:rPr lang="it-IT" sz="1000" dirty="0" smtClean="0"/>
              <a:t>Istituto </a:t>
            </a:r>
            <a:r>
              <a:rPr lang="it-IT" sz="1000" dirty="0"/>
              <a:t>per la Scienza e Tecnologia dei Plasmi (ISTP)</a:t>
            </a:r>
          </a:p>
          <a:p>
            <a:pPr marL="171450" indent="-171450">
              <a:spcBef>
                <a:spcPts val="600"/>
              </a:spcBef>
              <a:buFont typeface="Arial" panose="020B0604020202020204" pitchFamily="34" charset="0"/>
              <a:buChar char="•"/>
            </a:pPr>
            <a:r>
              <a:rPr lang="it-IT" sz="1000" dirty="0" smtClean="0"/>
              <a:t>Istituto </a:t>
            </a:r>
            <a:r>
              <a:rPr lang="it-IT" sz="1000" dirty="0"/>
              <a:t>superconduttori, materiali innovativi e dispositivi (SPIN)	</a:t>
            </a:r>
          </a:p>
        </p:txBody>
      </p:sp>
      <p:cxnSp>
        <p:nvCxnSpPr>
          <p:cNvPr id="4" name="Straight Connector 3"/>
          <p:cNvCxnSpPr/>
          <p:nvPr/>
        </p:nvCxnSpPr>
        <p:spPr>
          <a:xfrm>
            <a:off x="3132000" y="2461260"/>
            <a:ext cx="2880000"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pic>
        <p:nvPicPr>
          <p:cNvPr id="7"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98278" y="3800171"/>
            <a:ext cx="683442"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581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1000"/>
                                        <p:tgtEl>
                                          <p:spTgt spid="307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1000"/>
                                        <p:tgtEl>
                                          <p:spTgt spid="30"/>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fade">
                                      <p:cBhvr>
                                        <p:cTn id="23" dur="1000"/>
                                        <p:tgtEl>
                                          <p:spTgt spid="3076"/>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childTnLst>
                                </p:cTn>
                              </p:par>
                              <p:par>
                                <p:cTn id="28" presetID="10" presetClass="entr" presetSubtype="0" fill="hold"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1000"/>
                                        <p:tgtEl>
                                          <p:spTgt spid="44"/>
                                        </p:tgtEl>
                                      </p:cBhvr>
                                    </p:animEffect>
                                  </p:childTnLst>
                                </p:cTn>
                              </p:par>
                              <p:par>
                                <p:cTn id="31" presetID="10"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childTnLst>
                                </p:cTn>
                              </p:par>
                              <p:par>
                                <p:cTn id="34" presetID="10" presetClass="entr" presetSubtype="0" fill="hold"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1000"/>
                                        <p:tgtEl>
                                          <p:spTgt spid="46"/>
                                        </p:tgtEl>
                                      </p:cBhvr>
                                    </p:animEffect>
                                  </p:childTnLst>
                                </p:cTn>
                              </p:par>
                              <p:par>
                                <p:cTn id="37" presetID="10" presetClass="entr" presetSubtype="0" fill="hold"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1000"/>
                                        <p:tgtEl>
                                          <p:spTgt spid="50"/>
                                        </p:tgtEl>
                                      </p:cBhvr>
                                    </p:animEffect>
                                  </p:childTnLst>
                                </p:cTn>
                              </p:par>
                              <p:par>
                                <p:cTn id="40" presetID="10" presetClass="entr" presetSubtype="0" fill="hold"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1000"/>
                                        <p:tgtEl>
                                          <p:spTgt spid="51"/>
                                        </p:tgtEl>
                                      </p:cBhvr>
                                    </p:animEffect>
                                  </p:childTnLst>
                                </p:cTn>
                              </p:par>
                              <p:par>
                                <p:cTn id="43" presetID="10" presetClass="entr" presetSubtype="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childTnLst>
                                </p:cTn>
                              </p:par>
                              <p:par>
                                <p:cTn id="46" presetID="10" presetClass="entr" presetSubtype="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2" grpId="0" animBg="1"/>
      <p:bldP spid="12"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개체 틀 7">
            <a:extLst>
              <a:ext uri="{FF2B5EF4-FFF2-40B4-BE49-F238E27FC236}">
                <a16:creationId xmlns:a16="http://schemas.microsoft.com/office/drawing/2014/main" xmlns="" id="{D9B2FBCE-1C79-4367-B311-0FC74B6625C0}"/>
              </a:ext>
            </a:extLst>
          </p:cNvPr>
          <p:cNvPicPr>
            <a:picLocks noGrp="1" noChangeAspect="1"/>
          </p:cNvPicPr>
          <p:nvPr>
            <p:ph type="pic" sz="quarter" idx="13"/>
          </p:nvPr>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t="12506"/>
          <a:stretch/>
        </p:blipFill>
        <p:spPr>
          <a:xfrm>
            <a:off x="-115984" y="-365760"/>
            <a:ext cx="9185892" cy="6027780"/>
          </a:xfrm>
        </p:spPr>
      </p:pic>
      <p:pic>
        <p:nvPicPr>
          <p:cNvPr id="38" name="그림 개체 틀 3">
            <a:extLst>
              <a:ext uri="{FF2B5EF4-FFF2-40B4-BE49-F238E27FC236}">
                <a16:creationId xmlns:a16="http://schemas.microsoft.com/office/drawing/2014/main" xmlns="" id="{5D4C1E0A-2775-E569-70DD-D42BB66098E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Lst>
          </a:blip>
          <a:srcRect t="8547" b="45139"/>
          <a:stretch/>
        </p:blipFill>
        <p:spPr>
          <a:xfrm>
            <a:off x="-1" y="-23"/>
            <a:ext cx="9143999" cy="698385"/>
          </a:xfrm>
          <a:prstGeom prst="rect">
            <a:avLst/>
          </a:prstGeom>
        </p:spPr>
      </p:pic>
      <p:sp>
        <p:nvSpPr>
          <p:cNvPr id="9" name="직사각형 8">
            <a:extLst>
              <a:ext uri="{FF2B5EF4-FFF2-40B4-BE49-F238E27FC236}">
                <a16:creationId xmlns:a16="http://schemas.microsoft.com/office/drawing/2014/main" xmlns="" id="{AF8FFF3B-762C-478A-90FF-6984B1A2B7CC}"/>
              </a:ext>
            </a:extLst>
          </p:cNvPr>
          <p:cNvSpPr/>
          <p:nvPr/>
        </p:nvSpPr>
        <p:spPr>
          <a:xfrm>
            <a:off x="44467" y="2952021"/>
            <a:ext cx="9144000" cy="2191479"/>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15" name="다이아몬드 14">
            <a:extLst>
              <a:ext uri="{FF2B5EF4-FFF2-40B4-BE49-F238E27FC236}">
                <a16:creationId xmlns:a16="http://schemas.microsoft.com/office/drawing/2014/main" xmlns="" id="{05788EC9-20FF-4939-8A8A-325AB3CE0905}"/>
              </a:ext>
            </a:extLst>
          </p:cNvPr>
          <p:cNvSpPr/>
          <p:nvPr/>
        </p:nvSpPr>
        <p:spPr>
          <a:xfrm>
            <a:off x="459509" y="2522013"/>
            <a:ext cx="828624" cy="828624"/>
          </a:xfrm>
          <a:prstGeom prst="diamond">
            <a:avLst/>
          </a:prstGeom>
          <a:solidFill>
            <a:schemeClr val="accent1"/>
          </a:solidFill>
          <a:ln>
            <a:noFill/>
          </a:ln>
          <a:effectLst>
            <a:outerShdw blurRad="444500" dist="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050"/>
          </a:p>
        </p:txBody>
      </p:sp>
      <p:grpSp>
        <p:nvGrpSpPr>
          <p:cNvPr id="24" name="그룹 23">
            <a:extLst>
              <a:ext uri="{FF2B5EF4-FFF2-40B4-BE49-F238E27FC236}">
                <a16:creationId xmlns:a16="http://schemas.microsoft.com/office/drawing/2014/main" xmlns="" id="{5D3F6EE5-CC8D-47CC-9B39-2E9EF4895F2B}"/>
              </a:ext>
            </a:extLst>
          </p:cNvPr>
          <p:cNvGrpSpPr/>
          <p:nvPr/>
        </p:nvGrpSpPr>
        <p:grpSpPr>
          <a:xfrm>
            <a:off x="177493" y="3377896"/>
            <a:ext cx="1392657" cy="1562964"/>
            <a:chOff x="1000660" y="2871151"/>
            <a:chExt cx="1856876" cy="2083953"/>
          </a:xfrm>
        </p:grpSpPr>
        <p:sp>
          <p:nvSpPr>
            <p:cNvPr id="25" name="TextBox 24">
              <a:extLst>
                <a:ext uri="{FF2B5EF4-FFF2-40B4-BE49-F238E27FC236}">
                  <a16:creationId xmlns:a16="http://schemas.microsoft.com/office/drawing/2014/main" xmlns="" id="{557B0E41-A652-42C5-B1DF-9BF5D13A3BBD}"/>
                </a:ext>
              </a:extLst>
            </p:cNvPr>
            <p:cNvSpPr txBox="1"/>
            <p:nvPr/>
          </p:nvSpPr>
          <p:spPr>
            <a:xfrm>
              <a:off x="1000660" y="3190518"/>
              <a:ext cx="1825215" cy="1764586"/>
            </a:xfrm>
            <a:prstGeom prst="rect">
              <a:avLst/>
            </a:prstGeom>
            <a:noFill/>
          </p:spPr>
          <p:txBody>
            <a:bodyPr wrap="square" lIns="36000" rIns="36000" rtlCol="0">
              <a:spAutoFit/>
            </a:bodyPr>
            <a:lstStyle/>
            <a:p>
              <a:pPr algn="ctr"/>
              <a:endParaRPr lang="en-US" altLang="ko-KR" sz="1000" dirty="0" smtClean="0">
                <a:solidFill>
                  <a:schemeClr val="tx1">
                    <a:lumMod val="50000"/>
                    <a:lumOff val="50000"/>
                  </a:schemeClr>
                </a:solidFill>
                <a:cs typeface="Arial" panose="020B0604020202020204" pitchFamily="34" charset="0"/>
              </a:endParaRPr>
            </a:p>
            <a:p>
              <a:pPr algn="ctr"/>
              <a:endParaRPr lang="it-IT" altLang="ko-KR" sz="1000" dirty="0" smtClean="0">
                <a:solidFill>
                  <a:schemeClr val="tx1">
                    <a:lumMod val="50000"/>
                    <a:lumOff val="50000"/>
                  </a:schemeClr>
                </a:solidFill>
                <a:cs typeface="Arial" panose="020B0604020202020204" pitchFamily="34" charset="0"/>
              </a:endParaRPr>
            </a:p>
            <a:p>
              <a:pPr algn="ctr"/>
              <a:r>
                <a:rPr lang="it-IT" altLang="ko-KR" sz="1000" dirty="0" smtClean="0">
                  <a:solidFill>
                    <a:schemeClr val="tx1">
                      <a:lumMod val="50000"/>
                      <a:lumOff val="50000"/>
                    </a:schemeClr>
                  </a:solidFill>
                  <a:cs typeface="Arial" panose="020B0604020202020204" pitchFamily="34" charset="0"/>
                </a:rPr>
                <a:t>Ricerche </a:t>
              </a:r>
              <a:r>
                <a:rPr lang="it-IT" altLang="ko-KR" sz="1000" dirty="0">
                  <a:solidFill>
                    <a:schemeClr val="tx1">
                      <a:lumMod val="50000"/>
                      <a:lumOff val="50000"/>
                    </a:schemeClr>
                  </a:solidFill>
                  <a:cs typeface="Arial" panose="020B0604020202020204" pitchFamily="34" charset="0"/>
                </a:rPr>
                <a:t>sulla fusione nucleare come</a:t>
              </a:r>
            </a:p>
            <a:p>
              <a:pPr algn="ctr"/>
              <a:r>
                <a:rPr lang="it-IT" altLang="ko-KR" sz="1000" dirty="0">
                  <a:solidFill>
                    <a:schemeClr val="tx1">
                      <a:lumMod val="50000"/>
                      <a:lumOff val="50000"/>
                    </a:schemeClr>
                  </a:solidFill>
                  <a:cs typeface="Arial" panose="020B0604020202020204" pitchFamily="34" charset="0"/>
                </a:rPr>
                <a:t>potenziale fonte </a:t>
              </a:r>
              <a:r>
                <a:rPr lang="it-IT" altLang="ko-KR" sz="1000" dirty="0" smtClean="0">
                  <a:solidFill>
                    <a:schemeClr val="tx1">
                      <a:lumMod val="50000"/>
                      <a:lumOff val="50000"/>
                    </a:schemeClr>
                  </a:solidFill>
                  <a:cs typeface="Arial" panose="020B0604020202020204" pitchFamily="34" charset="0"/>
                </a:rPr>
                <a:t>energetica nel contesto </a:t>
              </a:r>
              <a:r>
                <a:rPr lang="it-IT" altLang="ko-KR" sz="1000" dirty="0">
                  <a:solidFill>
                    <a:schemeClr val="tx1">
                      <a:lumMod val="50000"/>
                      <a:lumOff val="50000"/>
                    </a:schemeClr>
                  </a:solidFill>
                  <a:cs typeface="Arial" panose="020B0604020202020204" pitchFamily="34" charset="0"/>
                </a:rPr>
                <a:t>internazionale </a:t>
              </a:r>
            </a:p>
            <a:p>
              <a:pPr algn="ctr"/>
              <a:endParaRPr lang="ko-KR" altLang="en-US" sz="1000" dirty="0">
                <a:solidFill>
                  <a:schemeClr val="tx1">
                    <a:lumMod val="50000"/>
                    <a:lumOff val="50000"/>
                  </a:schemeClr>
                </a:solidFill>
                <a:cs typeface="Arial" panose="020B0604020202020204" pitchFamily="34" charset="0"/>
              </a:endParaRPr>
            </a:p>
          </p:txBody>
        </p:sp>
        <p:sp>
          <p:nvSpPr>
            <p:cNvPr id="26" name="TextBox 25">
              <a:extLst>
                <a:ext uri="{FF2B5EF4-FFF2-40B4-BE49-F238E27FC236}">
                  <a16:creationId xmlns:a16="http://schemas.microsoft.com/office/drawing/2014/main" xmlns="" id="{62499A51-DEA3-4C9C-96CF-CD4DA9FF4E2A}"/>
                </a:ext>
              </a:extLst>
            </p:cNvPr>
            <p:cNvSpPr txBox="1"/>
            <p:nvPr/>
          </p:nvSpPr>
          <p:spPr>
            <a:xfrm>
              <a:off x="1000660" y="2871151"/>
              <a:ext cx="1856876" cy="574516"/>
            </a:xfrm>
            <a:prstGeom prst="rect">
              <a:avLst/>
            </a:prstGeom>
            <a:noFill/>
          </p:spPr>
          <p:txBody>
            <a:bodyPr wrap="square" rtlCol="0">
              <a:spAutoFit/>
            </a:bodyPr>
            <a:lstStyle/>
            <a:p>
              <a:pPr algn="ctr"/>
              <a:r>
                <a:rPr lang="en-US" altLang="ko-KR" sz="1100" b="1" dirty="0" err="1" smtClean="0">
                  <a:latin typeface="+mj-lt"/>
                </a:rPr>
                <a:t>Rafforzamento</a:t>
              </a:r>
              <a:r>
                <a:rPr lang="en-US" altLang="ko-KR" sz="1100" b="1" dirty="0" smtClean="0">
                  <a:latin typeface="+mj-lt"/>
                </a:rPr>
                <a:t> </a:t>
              </a:r>
              <a:r>
                <a:rPr lang="en-US" altLang="ko-KR" sz="1100" b="1" dirty="0" err="1" smtClean="0">
                  <a:latin typeface="+mj-lt"/>
                </a:rPr>
                <a:t>della</a:t>
              </a:r>
              <a:r>
                <a:rPr lang="en-US" altLang="ko-KR" sz="1100" b="1" dirty="0" smtClean="0">
                  <a:latin typeface="+mj-lt"/>
                </a:rPr>
                <a:t> leadership </a:t>
              </a:r>
              <a:r>
                <a:rPr lang="en-US" altLang="ko-KR" sz="1100" b="1" dirty="0" err="1" smtClean="0">
                  <a:latin typeface="+mj-lt"/>
                </a:rPr>
                <a:t>scientifica</a:t>
              </a:r>
              <a:endParaRPr lang="ko-KR" altLang="en-US" sz="1100" b="1" dirty="0">
                <a:latin typeface="+mj-lt"/>
              </a:endParaRPr>
            </a:p>
          </p:txBody>
        </p:sp>
      </p:grpSp>
      <p:sp>
        <p:nvSpPr>
          <p:cNvPr id="33" name="다이아몬드 32">
            <a:extLst>
              <a:ext uri="{FF2B5EF4-FFF2-40B4-BE49-F238E27FC236}">
                <a16:creationId xmlns:a16="http://schemas.microsoft.com/office/drawing/2014/main" xmlns="" id="{FB271DEB-AF73-4936-B3D7-3C3B341CAA18}"/>
              </a:ext>
            </a:extLst>
          </p:cNvPr>
          <p:cNvSpPr/>
          <p:nvPr/>
        </p:nvSpPr>
        <p:spPr>
          <a:xfrm>
            <a:off x="1907825" y="2513401"/>
            <a:ext cx="828624" cy="828624"/>
          </a:xfrm>
          <a:prstGeom prst="diamond">
            <a:avLst/>
          </a:prstGeom>
          <a:solidFill>
            <a:schemeClr val="accent2"/>
          </a:solidFill>
          <a:ln>
            <a:noFill/>
          </a:ln>
          <a:effectLst>
            <a:outerShdw blurRad="444500" dist="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050"/>
          </a:p>
        </p:txBody>
      </p:sp>
      <p:grpSp>
        <p:nvGrpSpPr>
          <p:cNvPr id="42" name="그룹 41">
            <a:extLst>
              <a:ext uri="{FF2B5EF4-FFF2-40B4-BE49-F238E27FC236}">
                <a16:creationId xmlns:a16="http://schemas.microsoft.com/office/drawing/2014/main" xmlns="" id="{3B42FEFD-C39E-4373-85D2-F6DD0FC1D542}"/>
              </a:ext>
            </a:extLst>
          </p:cNvPr>
          <p:cNvGrpSpPr/>
          <p:nvPr/>
        </p:nvGrpSpPr>
        <p:grpSpPr>
          <a:xfrm>
            <a:off x="1644738" y="3375430"/>
            <a:ext cx="1345166" cy="1408165"/>
            <a:chOff x="968338" y="2317345"/>
            <a:chExt cx="1793555" cy="1354893"/>
          </a:xfrm>
        </p:grpSpPr>
        <p:sp>
          <p:nvSpPr>
            <p:cNvPr id="43" name="TextBox 42">
              <a:extLst>
                <a:ext uri="{FF2B5EF4-FFF2-40B4-BE49-F238E27FC236}">
                  <a16:creationId xmlns:a16="http://schemas.microsoft.com/office/drawing/2014/main" xmlns="" id="{66ABF979-3E9D-4D3C-BEE9-9BC37AAC9294}"/>
                </a:ext>
              </a:extLst>
            </p:cNvPr>
            <p:cNvSpPr txBox="1"/>
            <p:nvPr/>
          </p:nvSpPr>
          <p:spPr>
            <a:xfrm>
              <a:off x="968338" y="2694998"/>
              <a:ext cx="1793555" cy="977240"/>
            </a:xfrm>
            <a:prstGeom prst="rect">
              <a:avLst/>
            </a:prstGeom>
            <a:noFill/>
          </p:spPr>
          <p:txBody>
            <a:bodyPr wrap="square" rtlCol="0">
              <a:spAutoFit/>
            </a:bodyPr>
            <a:lstStyle/>
            <a:p>
              <a:pPr algn="ctr"/>
              <a:endParaRPr lang="en-US" altLang="ko-KR" sz="1000" dirty="0" smtClean="0">
                <a:solidFill>
                  <a:schemeClr val="tx1">
                    <a:lumMod val="50000"/>
                    <a:lumOff val="50000"/>
                  </a:schemeClr>
                </a:solidFill>
                <a:cs typeface="Arial" panose="020B0604020202020204" pitchFamily="34" charset="0"/>
              </a:endParaRPr>
            </a:p>
            <a:p>
              <a:pPr algn="ctr"/>
              <a:r>
                <a:rPr lang="en-US" altLang="ko-KR" sz="1000" dirty="0" err="1" smtClean="0">
                  <a:solidFill>
                    <a:schemeClr val="tx1">
                      <a:lumMod val="50000"/>
                      <a:lumOff val="50000"/>
                    </a:schemeClr>
                  </a:solidFill>
                  <a:cs typeface="Arial" panose="020B0604020202020204" pitchFamily="34" charset="0"/>
                </a:rPr>
                <a:t>Competenze</a:t>
              </a:r>
              <a:r>
                <a:rPr lang="en-US" altLang="ko-KR" sz="1000" dirty="0" smtClean="0">
                  <a:solidFill>
                    <a:schemeClr val="tx1">
                      <a:lumMod val="50000"/>
                      <a:lumOff val="50000"/>
                    </a:schemeClr>
                  </a:solidFill>
                  <a:cs typeface="Arial" panose="020B0604020202020204" pitchFamily="34" charset="0"/>
                </a:rPr>
                <a:t> </a:t>
              </a:r>
              <a:r>
                <a:rPr lang="en-US" altLang="ko-KR" sz="1000" dirty="0" err="1" smtClean="0">
                  <a:solidFill>
                    <a:schemeClr val="tx1">
                      <a:lumMod val="50000"/>
                      <a:lumOff val="50000"/>
                    </a:schemeClr>
                  </a:solidFill>
                  <a:cs typeface="Arial" panose="020B0604020202020204" pitchFamily="34" charset="0"/>
                </a:rPr>
                <a:t>interdisciplinari</a:t>
              </a:r>
              <a:r>
                <a:rPr lang="en-US" altLang="ko-KR" sz="1000" dirty="0" smtClean="0">
                  <a:solidFill>
                    <a:schemeClr val="tx1">
                      <a:lumMod val="50000"/>
                      <a:lumOff val="50000"/>
                    </a:schemeClr>
                  </a:solidFill>
                  <a:cs typeface="Arial" panose="020B0604020202020204" pitchFamily="34" charset="0"/>
                </a:rPr>
                <a:t> </a:t>
              </a:r>
              <a:r>
                <a:rPr lang="en-US" altLang="ko-KR" sz="1000" dirty="0" err="1" smtClean="0">
                  <a:solidFill>
                    <a:schemeClr val="tx1">
                      <a:lumMod val="50000"/>
                      <a:lumOff val="50000"/>
                    </a:schemeClr>
                  </a:solidFill>
                  <a:cs typeface="Arial" panose="020B0604020202020204" pitchFamily="34" charset="0"/>
                </a:rPr>
                <a:t>su</a:t>
              </a:r>
              <a:r>
                <a:rPr lang="en-US" altLang="ko-KR" sz="1000" dirty="0" smtClean="0">
                  <a:solidFill>
                    <a:schemeClr val="tx1">
                      <a:lumMod val="50000"/>
                      <a:lumOff val="50000"/>
                    </a:schemeClr>
                  </a:solidFill>
                  <a:cs typeface="Arial" panose="020B0604020202020204" pitchFamily="34" charset="0"/>
                </a:rPr>
                <a:t> </a:t>
              </a:r>
              <a:r>
                <a:rPr lang="en-US" altLang="ko-KR" sz="1000" dirty="0" err="1" smtClean="0">
                  <a:solidFill>
                    <a:schemeClr val="tx1">
                      <a:lumMod val="50000"/>
                      <a:lumOff val="50000"/>
                    </a:schemeClr>
                  </a:solidFill>
                  <a:cs typeface="Arial" panose="020B0604020202020204" pitchFamily="34" charset="0"/>
                </a:rPr>
                <a:t>scienza</a:t>
              </a:r>
              <a:r>
                <a:rPr lang="en-US" altLang="ko-KR" sz="1000" dirty="0" smtClean="0">
                  <a:solidFill>
                    <a:schemeClr val="tx1">
                      <a:lumMod val="50000"/>
                      <a:lumOff val="50000"/>
                    </a:schemeClr>
                  </a:solidFill>
                  <a:cs typeface="Arial" panose="020B0604020202020204" pitchFamily="34" charset="0"/>
                </a:rPr>
                <a:t> e </a:t>
              </a:r>
              <a:r>
                <a:rPr lang="en-US" altLang="ko-KR" sz="1000" dirty="0" err="1" smtClean="0">
                  <a:solidFill>
                    <a:schemeClr val="tx1">
                      <a:lumMod val="50000"/>
                      <a:lumOff val="50000"/>
                    </a:schemeClr>
                  </a:solidFill>
                  <a:cs typeface="Arial" panose="020B0604020202020204" pitchFamily="34" charset="0"/>
                </a:rPr>
                <a:t>tecnologia</a:t>
              </a:r>
              <a:r>
                <a:rPr lang="en-US" altLang="ko-KR" sz="1000" dirty="0" smtClean="0">
                  <a:solidFill>
                    <a:schemeClr val="tx1">
                      <a:lumMod val="50000"/>
                      <a:lumOff val="50000"/>
                    </a:schemeClr>
                  </a:solidFill>
                  <a:cs typeface="Arial" panose="020B0604020202020204" pitchFamily="34" charset="0"/>
                </a:rPr>
                <a:t> </a:t>
              </a:r>
              <a:r>
                <a:rPr lang="en-US" altLang="ko-KR" sz="1000" dirty="0" err="1" smtClean="0">
                  <a:solidFill>
                    <a:schemeClr val="tx1">
                      <a:lumMod val="50000"/>
                      <a:lumOff val="50000"/>
                    </a:schemeClr>
                  </a:solidFill>
                  <a:cs typeface="Arial" panose="020B0604020202020204" pitchFamily="34" charset="0"/>
                </a:rPr>
                <a:t>della</a:t>
              </a:r>
              <a:r>
                <a:rPr lang="en-US" altLang="ko-KR" sz="1000" dirty="0" smtClean="0">
                  <a:solidFill>
                    <a:schemeClr val="tx1">
                      <a:lumMod val="50000"/>
                      <a:lumOff val="50000"/>
                    </a:schemeClr>
                  </a:solidFill>
                  <a:cs typeface="Arial" panose="020B0604020202020204" pitchFamily="34" charset="0"/>
                </a:rPr>
                <a:t> </a:t>
              </a:r>
              <a:r>
                <a:rPr lang="en-US" altLang="ko-KR" sz="1000" dirty="0" err="1" smtClean="0">
                  <a:solidFill>
                    <a:schemeClr val="tx1">
                      <a:lumMod val="50000"/>
                      <a:lumOff val="50000"/>
                    </a:schemeClr>
                  </a:solidFill>
                  <a:cs typeface="Arial" panose="020B0604020202020204" pitchFamily="34" charset="0"/>
                </a:rPr>
                <a:t>fusione</a:t>
              </a:r>
              <a:r>
                <a:rPr lang="en-US" altLang="ko-KR" sz="1000" dirty="0" smtClean="0">
                  <a:solidFill>
                    <a:schemeClr val="tx1">
                      <a:lumMod val="50000"/>
                      <a:lumOff val="50000"/>
                    </a:schemeClr>
                  </a:solidFill>
                  <a:cs typeface="Arial" panose="020B0604020202020204" pitchFamily="34" charset="0"/>
                </a:rPr>
                <a:t> e </a:t>
              </a:r>
            </a:p>
            <a:p>
              <a:pPr algn="ctr"/>
              <a:r>
                <a:rPr lang="en-US" altLang="ko-KR" sz="1000" dirty="0" err="1" smtClean="0">
                  <a:solidFill>
                    <a:schemeClr val="tx1">
                      <a:lumMod val="50000"/>
                      <a:lumOff val="50000"/>
                    </a:schemeClr>
                  </a:solidFill>
                  <a:cs typeface="Arial" panose="020B0604020202020204" pitchFamily="34" charset="0"/>
                </a:rPr>
                <a:t>studi</a:t>
              </a:r>
              <a:r>
                <a:rPr lang="en-US" altLang="ko-KR" sz="1000" dirty="0" smtClean="0">
                  <a:solidFill>
                    <a:schemeClr val="tx1">
                      <a:lumMod val="50000"/>
                      <a:lumOff val="50000"/>
                    </a:schemeClr>
                  </a:solidFill>
                  <a:cs typeface="Arial" panose="020B0604020202020204" pitchFamily="34" charset="0"/>
                </a:rPr>
                <a:t> </a:t>
              </a:r>
              <a:r>
                <a:rPr lang="en-US" altLang="ko-KR" sz="1000" dirty="0" err="1" smtClean="0">
                  <a:solidFill>
                    <a:schemeClr val="tx1">
                      <a:lumMod val="50000"/>
                      <a:lumOff val="50000"/>
                    </a:schemeClr>
                  </a:solidFill>
                  <a:cs typeface="Arial" panose="020B0604020202020204" pitchFamily="34" charset="0"/>
                </a:rPr>
                <a:t>sociali</a:t>
              </a:r>
              <a:r>
                <a:rPr lang="en-US" altLang="ko-KR" sz="1000" dirty="0" smtClean="0">
                  <a:solidFill>
                    <a:schemeClr val="tx1">
                      <a:lumMod val="50000"/>
                      <a:lumOff val="50000"/>
                    </a:schemeClr>
                  </a:solidFill>
                  <a:cs typeface="Arial" panose="020B0604020202020204" pitchFamily="34" charset="0"/>
                </a:rPr>
                <a:t> </a:t>
              </a:r>
              <a:r>
                <a:rPr lang="en-US" altLang="ko-KR" sz="1000" dirty="0" err="1">
                  <a:solidFill>
                    <a:schemeClr val="tx1">
                      <a:lumMod val="50000"/>
                      <a:lumOff val="50000"/>
                    </a:schemeClr>
                  </a:solidFill>
                  <a:cs typeface="Arial" panose="020B0604020202020204" pitchFamily="34" charset="0"/>
                </a:rPr>
                <a:t>correlati</a:t>
              </a:r>
              <a:r>
                <a:rPr lang="en-US" altLang="ko-KR" sz="1000" dirty="0">
                  <a:solidFill>
                    <a:schemeClr val="tx1">
                      <a:lumMod val="50000"/>
                      <a:lumOff val="50000"/>
                    </a:schemeClr>
                  </a:solidFill>
                  <a:cs typeface="Arial" panose="020B0604020202020204" pitchFamily="34" charset="0"/>
                </a:rPr>
                <a:t> </a:t>
              </a:r>
              <a:endParaRPr lang="ko-KR" altLang="en-US" sz="1000" dirty="0">
                <a:solidFill>
                  <a:schemeClr val="tx1">
                    <a:lumMod val="50000"/>
                    <a:lumOff val="50000"/>
                  </a:schemeClr>
                </a:solidFill>
                <a:cs typeface="Arial" panose="020B0604020202020204" pitchFamily="34" charset="0"/>
              </a:endParaRPr>
            </a:p>
          </p:txBody>
        </p:sp>
        <p:sp>
          <p:nvSpPr>
            <p:cNvPr id="44" name="TextBox 43">
              <a:extLst>
                <a:ext uri="{FF2B5EF4-FFF2-40B4-BE49-F238E27FC236}">
                  <a16:creationId xmlns:a16="http://schemas.microsoft.com/office/drawing/2014/main" xmlns="" id="{831D1D25-61BD-4B3E-843B-DA540BC55CB2}"/>
                </a:ext>
              </a:extLst>
            </p:cNvPr>
            <p:cNvSpPr txBox="1"/>
            <p:nvPr/>
          </p:nvSpPr>
          <p:spPr>
            <a:xfrm>
              <a:off x="968338" y="2317345"/>
              <a:ext cx="1793555" cy="414586"/>
            </a:xfrm>
            <a:prstGeom prst="rect">
              <a:avLst/>
            </a:prstGeom>
            <a:noFill/>
          </p:spPr>
          <p:txBody>
            <a:bodyPr wrap="square" rtlCol="0">
              <a:spAutoFit/>
            </a:bodyPr>
            <a:lstStyle/>
            <a:p>
              <a:pPr algn="ctr"/>
              <a:r>
                <a:rPr lang="en-US" altLang="ko-KR" sz="1100" b="1" dirty="0" err="1" smtClean="0">
                  <a:latin typeface="+mj-lt"/>
                </a:rPr>
                <a:t>Valorizzazione</a:t>
              </a:r>
              <a:r>
                <a:rPr lang="en-US" altLang="ko-KR" sz="1100" b="1" dirty="0" smtClean="0">
                  <a:latin typeface="+mj-lt"/>
                </a:rPr>
                <a:t> </a:t>
              </a:r>
              <a:r>
                <a:rPr lang="en-US" altLang="ko-KR" sz="1100" b="1" dirty="0" err="1" smtClean="0">
                  <a:latin typeface="+mj-lt"/>
                </a:rPr>
                <a:t>delle</a:t>
              </a:r>
              <a:r>
                <a:rPr lang="en-US" altLang="ko-KR" sz="1100" b="1" dirty="0" smtClean="0">
                  <a:latin typeface="+mj-lt"/>
                </a:rPr>
                <a:t> </a:t>
              </a:r>
              <a:r>
                <a:rPr lang="en-US" altLang="ko-KR" sz="1100" b="1" dirty="0" err="1" smtClean="0">
                  <a:latin typeface="+mj-lt"/>
                </a:rPr>
                <a:t>competenze</a:t>
              </a:r>
              <a:endParaRPr lang="ko-KR" altLang="en-US" sz="1100" b="1" dirty="0">
                <a:latin typeface="+mj-lt"/>
              </a:endParaRPr>
            </a:p>
          </p:txBody>
        </p:sp>
      </p:grpSp>
      <p:grpSp>
        <p:nvGrpSpPr>
          <p:cNvPr id="27" name="그룹 26">
            <a:extLst>
              <a:ext uri="{FF2B5EF4-FFF2-40B4-BE49-F238E27FC236}">
                <a16:creationId xmlns:a16="http://schemas.microsoft.com/office/drawing/2014/main" xmlns="" id="{A0DA0184-D978-42A6-A828-B1C29E6C4AF8}"/>
              </a:ext>
            </a:extLst>
          </p:cNvPr>
          <p:cNvGrpSpPr/>
          <p:nvPr/>
        </p:nvGrpSpPr>
        <p:grpSpPr>
          <a:xfrm>
            <a:off x="3019948" y="3367785"/>
            <a:ext cx="1489269" cy="1110675"/>
            <a:chOff x="908545" y="2871151"/>
            <a:chExt cx="1985693" cy="1480900"/>
          </a:xfrm>
        </p:grpSpPr>
        <p:sp>
          <p:nvSpPr>
            <p:cNvPr id="28" name="TextBox 27">
              <a:extLst>
                <a:ext uri="{FF2B5EF4-FFF2-40B4-BE49-F238E27FC236}">
                  <a16:creationId xmlns:a16="http://schemas.microsoft.com/office/drawing/2014/main" xmlns="" id="{20ECBBD3-1D81-4D03-A215-A6E879554FF0}"/>
                </a:ext>
              </a:extLst>
            </p:cNvPr>
            <p:cNvSpPr txBox="1"/>
            <p:nvPr/>
          </p:nvSpPr>
          <p:spPr>
            <a:xfrm>
              <a:off x="1004613" y="3613387"/>
              <a:ext cx="1793556" cy="738664"/>
            </a:xfrm>
            <a:prstGeom prst="rect">
              <a:avLst/>
            </a:prstGeom>
            <a:noFill/>
          </p:spPr>
          <p:txBody>
            <a:bodyPr wrap="square" rtlCol="0">
              <a:spAutoFit/>
            </a:bodyPr>
            <a:lstStyle/>
            <a:p>
              <a:pPr algn="ctr"/>
              <a:r>
                <a:rPr lang="en-US" altLang="ko-KR" sz="1000" dirty="0" smtClean="0">
                  <a:solidFill>
                    <a:schemeClr val="tx1">
                      <a:lumMod val="50000"/>
                      <a:lumOff val="50000"/>
                    </a:schemeClr>
                  </a:solidFill>
                  <a:cs typeface="Arial" panose="020B0604020202020204" pitchFamily="34" charset="0"/>
                </a:rPr>
                <a:t>5 </a:t>
              </a:r>
              <a:r>
                <a:rPr lang="en-US" altLang="ko-KR" sz="1000" dirty="0" err="1" smtClean="0">
                  <a:solidFill>
                    <a:schemeClr val="tx1">
                      <a:lumMod val="50000"/>
                      <a:lumOff val="50000"/>
                    </a:schemeClr>
                  </a:solidFill>
                  <a:cs typeface="Arial" panose="020B0604020202020204" pitchFamily="34" charset="0"/>
                </a:rPr>
                <a:t>progettualità</a:t>
              </a:r>
              <a:r>
                <a:rPr lang="en-US" altLang="ko-KR" sz="1000" dirty="0" smtClean="0">
                  <a:solidFill>
                    <a:schemeClr val="tx1">
                      <a:lumMod val="50000"/>
                      <a:lumOff val="50000"/>
                    </a:schemeClr>
                  </a:solidFill>
                  <a:cs typeface="Arial" panose="020B0604020202020204" pitchFamily="34" charset="0"/>
                </a:rPr>
                <a:t> PNRR legate </a:t>
              </a:r>
              <a:r>
                <a:rPr lang="en-US" altLang="ko-KR" sz="1000" dirty="0" err="1" smtClean="0">
                  <a:solidFill>
                    <a:schemeClr val="tx1">
                      <a:lumMod val="50000"/>
                      <a:lumOff val="50000"/>
                    </a:schemeClr>
                  </a:solidFill>
                  <a:cs typeface="Arial" panose="020B0604020202020204" pitchFamily="34" charset="0"/>
                </a:rPr>
                <a:t>alla</a:t>
              </a:r>
              <a:r>
                <a:rPr lang="en-US" altLang="ko-KR" sz="1000" dirty="0" smtClean="0">
                  <a:solidFill>
                    <a:schemeClr val="tx1">
                      <a:lumMod val="50000"/>
                      <a:lumOff val="50000"/>
                    </a:schemeClr>
                  </a:solidFill>
                  <a:cs typeface="Arial" panose="020B0604020202020204" pitchFamily="34" charset="0"/>
                </a:rPr>
                <a:t> </a:t>
              </a:r>
              <a:r>
                <a:rPr lang="en-US" altLang="ko-KR" sz="1000" dirty="0" err="1" smtClean="0">
                  <a:solidFill>
                    <a:schemeClr val="tx1">
                      <a:lumMod val="50000"/>
                      <a:lumOff val="50000"/>
                    </a:schemeClr>
                  </a:solidFill>
                  <a:cs typeface="Arial" panose="020B0604020202020204" pitchFamily="34" charset="0"/>
                </a:rPr>
                <a:t>tematica</a:t>
              </a:r>
              <a:r>
                <a:rPr lang="en-US" altLang="ko-KR" sz="1000" dirty="0" smtClean="0">
                  <a:solidFill>
                    <a:schemeClr val="tx1">
                      <a:lumMod val="50000"/>
                      <a:lumOff val="50000"/>
                    </a:schemeClr>
                  </a:solidFill>
                  <a:cs typeface="Arial" panose="020B0604020202020204" pitchFamily="34" charset="0"/>
                </a:rPr>
                <a:t> </a:t>
              </a:r>
              <a:r>
                <a:rPr lang="en-US" altLang="ko-KR" sz="1000" dirty="0" err="1" smtClean="0">
                  <a:solidFill>
                    <a:schemeClr val="tx1">
                      <a:lumMod val="50000"/>
                      <a:lumOff val="50000"/>
                    </a:schemeClr>
                  </a:solidFill>
                  <a:cs typeface="Arial" panose="020B0604020202020204" pitchFamily="34" charset="0"/>
                </a:rPr>
                <a:t>fusione</a:t>
              </a:r>
              <a:endParaRPr lang="ko-KR" altLang="en-US" sz="1000" dirty="0">
                <a:solidFill>
                  <a:schemeClr val="tx1">
                    <a:lumMod val="50000"/>
                    <a:lumOff val="50000"/>
                  </a:schemeClr>
                </a:solidFill>
                <a:cs typeface="Arial" panose="020B0604020202020204" pitchFamily="34" charset="0"/>
              </a:endParaRPr>
            </a:p>
          </p:txBody>
        </p:sp>
        <p:sp>
          <p:nvSpPr>
            <p:cNvPr id="29" name="TextBox 28">
              <a:extLst>
                <a:ext uri="{FF2B5EF4-FFF2-40B4-BE49-F238E27FC236}">
                  <a16:creationId xmlns:a16="http://schemas.microsoft.com/office/drawing/2014/main" xmlns="" id="{62BF9625-E016-4F56-AB01-91BFD5112760}"/>
                </a:ext>
              </a:extLst>
            </p:cNvPr>
            <p:cNvSpPr txBox="1"/>
            <p:nvPr/>
          </p:nvSpPr>
          <p:spPr>
            <a:xfrm>
              <a:off x="908545" y="2871151"/>
              <a:ext cx="1985693" cy="800218"/>
            </a:xfrm>
            <a:prstGeom prst="rect">
              <a:avLst/>
            </a:prstGeom>
            <a:noFill/>
          </p:spPr>
          <p:txBody>
            <a:bodyPr wrap="square" rtlCol="0">
              <a:spAutoFit/>
            </a:bodyPr>
            <a:lstStyle/>
            <a:p>
              <a:pPr algn="ctr"/>
              <a:r>
                <a:rPr lang="en-US" altLang="ko-KR" sz="1100" b="1" dirty="0" err="1" smtClean="0">
                  <a:latin typeface="+mj-lt"/>
                </a:rPr>
                <a:t>Gestione</a:t>
              </a:r>
              <a:r>
                <a:rPr lang="en-US" altLang="ko-KR" sz="1100" b="1" dirty="0" smtClean="0">
                  <a:latin typeface="+mj-lt"/>
                </a:rPr>
                <a:t> e </a:t>
              </a:r>
              <a:r>
                <a:rPr lang="en-US" altLang="ko-KR" sz="1100" b="1" dirty="0" err="1" smtClean="0">
                  <a:latin typeface="+mj-lt"/>
                </a:rPr>
                <a:t>potenziamento</a:t>
              </a:r>
              <a:r>
                <a:rPr lang="en-US" altLang="ko-KR" sz="1100" b="1" dirty="0" smtClean="0">
                  <a:latin typeface="+mj-lt"/>
                </a:rPr>
                <a:t> </a:t>
              </a:r>
              <a:r>
                <a:rPr lang="en-US" altLang="ko-KR" sz="1100" b="1" dirty="0" err="1" smtClean="0">
                  <a:latin typeface="+mj-lt"/>
                </a:rPr>
                <a:t>grandi</a:t>
              </a:r>
              <a:r>
                <a:rPr lang="en-US" altLang="ko-KR" sz="1100" b="1" dirty="0" smtClean="0">
                  <a:latin typeface="+mj-lt"/>
                </a:rPr>
                <a:t> </a:t>
              </a:r>
              <a:r>
                <a:rPr lang="en-US" altLang="ko-KR" sz="1100" b="1" dirty="0" err="1" smtClean="0">
                  <a:latin typeface="+mj-lt"/>
                </a:rPr>
                <a:t>infrastrutture</a:t>
              </a:r>
              <a:r>
                <a:rPr lang="en-US" altLang="ko-KR" sz="1100" b="1" dirty="0" smtClean="0">
                  <a:latin typeface="+mj-lt"/>
                </a:rPr>
                <a:t> di </a:t>
              </a:r>
              <a:r>
                <a:rPr lang="en-US" altLang="ko-KR" sz="1100" b="1" dirty="0" err="1" smtClean="0">
                  <a:latin typeface="+mj-lt"/>
                </a:rPr>
                <a:t>ricerca</a:t>
              </a:r>
              <a:endParaRPr lang="ko-KR" altLang="en-US" sz="1100" b="1" dirty="0">
                <a:latin typeface="+mj-lt"/>
              </a:endParaRPr>
            </a:p>
          </p:txBody>
        </p:sp>
      </p:grpSp>
      <p:sp>
        <p:nvSpPr>
          <p:cNvPr id="34" name="다이아몬드 33">
            <a:extLst>
              <a:ext uri="{FF2B5EF4-FFF2-40B4-BE49-F238E27FC236}">
                <a16:creationId xmlns:a16="http://schemas.microsoft.com/office/drawing/2014/main" xmlns="" id="{474C976C-CF4A-4A31-8FEB-6D09BF432853}"/>
              </a:ext>
            </a:extLst>
          </p:cNvPr>
          <p:cNvSpPr/>
          <p:nvPr/>
        </p:nvSpPr>
        <p:spPr>
          <a:xfrm>
            <a:off x="3356141" y="2513401"/>
            <a:ext cx="828624" cy="828624"/>
          </a:xfrm>
          <a:prstGeom prst="diamond">
            <a:avLst/>
          </a:prstGeom>
          <a:solidFill>
            <a:schemeClr val="accent3"/>
          </a:solidFill>
          <a:ln>
            <a:noFill/>
          </a:ln>
          <a:effectLst>
            <a:outerShdw blurRad="444500" dist="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050" dirty="0"/>
          </a:p>
        </p:txBody>
      </p:sp>
      <p:grpSp>
        <p:nvGrpSpPr>
          <p:cNvPr id="30" name="그룹 29">
            <a:extLst>
              <a:ext uri="{FF2B5EF4-FFF2-40B4-BE49-F238E27FC236}">
                <a16:creationId xmlns:a16="http://schemas.microsoft.com/office/drawing/2014/main" xmlns="" id="{198CCE5F-1DE4-4458-83FA-F53A6A87C46C}"/>
              </a:ext>
            </a:extLst>
          </p:cNvPr>
          <p:cNvGrpSpPr/>
          <p:nvPr/>
        </p:nvGrpSpPr>
        <p:grpSpPr>
          <a:xfrm>
            <a:off x="4538800" y="3378319"/>
            <a:ext cx="1345166" cy="1100334"/>
            <a:chOff x="1009876" y="2871150"/>
            <a:chExt cx="1793555" cy="1467112"/>
          </a:xfrm>
        </p:grpSpPr>
        <p:sp>
          <p:nvSpPr>
            <p:cNvPr id="31" name="TextBox 30">
              <a:extLst>
                <a:ext uri="{FF2B5EF4-FFF2-40B4-BE49-F238E27FC236}">
                  <a16:creationId xmlns:a16="http://schemas.microsoft.com/office/drawing/2014/main" xmlns="" id="{1B3F9038-6EF9-4FE8-A87C-C7EE7A28B958}"/>
                </a:ext>
              </a:extLst>
            </p:cNvPr>
            <p:cNvSpPr txBox="1"/>
            <p:nvPr/>
          </p:nvSpPr>
          <p:spPr>
            <a:xfrm>
              <a:off x="1009877" y="3394414"/>
              <a:ext cx="1793554" cy="943848"/>
            </a:xfrm>
            <a:prstGeom prst="rect">
              <a:avLst/>
            </a:prstGeom>
            <a:noFill/>
          </p:spPr>
          <p:txBody>
            <a:bodyPr wrap="square" rtlCol="0">
              <a:spAutoFit/>
            </a:bodyPr>
            <a:lstStyle/>
            <a:p>
              <a:pPr algn="ctr"/>
              <a:endParaRPr lang="en-US" altLang="ko-KR" sz="1000" dirty="0" smtClean="0">
                <a:solidFill>
                  <a:schemeClr val="tx1">
                    <a:lumMod val="50000"/>
                    <a:lumOff val="50000"/>
                  </a:schemeClr>
                </a:solidFill>
                <a:cs typeface="Arial" panose="020B0604020202020204" pitchFamily="34" charset="0"/>
              </a:endParaRPr>
            </a:p>
            <a:p>
              <a:pPr algn="ctr"/>
              <a:r>
                <a:rPr lang="en-US" altLang="ko-KR" sz="1000" dirty="0" err="1" smtClean="0">
                  <a:solidFill>
                    <a:schemeClr val="tx1">
                      <a:lumMod val="50000"/>
                      <a:lumOff val="50000"/>
                    </a:schemeClr>
                  </a:solidFill>
                  <a:cs typeface="Arial" panose="020B0604020202020204" pitchFamily="34" charset="0"/>
                </a:rPr>
                <a:t>Nazionali</a:t>
              </a:r>
              <a:r>
                <a:rPr lang="en-US" altLang="ko-KR" sz="1000" dirty="0" smtClean="0">
                  <a:solidFill>
                    <a:schemeClr val="tx1">
                      <a:lumMod val="50000"/>
                      <a:lumOff val="50000"/>
                    </a:schemeClr>
                  </a:solidFill>
                  <a:cs typeface="Arial" panose="020B0604020202020204" pitchFamily="34" charset="0"/>
                </a:rPr>
                <a:t> e </a:t>
              </a:r>
              <a:r>
                <a:rPr lang="en-US" altLang="ko-KR" sz="1000" dirty="0" err="1" smtClean="0">
                  <a:solidFill>
                    <a:schemeClr val="tx1">
                      <a:lumMod val="50000"/>
                      <a:lumOff val="50000"/>
                    </a:schemeClr>
                  </a:solidFill>
                  <a:cs typeface="Arial" panose="020B0604020202020204" pitchFamily="34" charset="0"/>
                </a:rPr>
                <a:t>Internazionali</a:t>
              </a:r>
              <a:r>
                <a:rPr lang="en-US" altLang="ko-KR" sz="1000" dirty="0" smtClean="0">
                  <a:solidFill>
                    <a:schemeClr val="tx1">
                      <a:lumMod val="50000"/>
                      <a:lumOff val="50000"/>
                    </a:schemeClr>
                  </a:solidFill>
                  <a:cs typeface="Arial" panose="020B0604020202020204" pitchFamily="34" charset="0"/>
                </a:rPr>
                <a:t> /</a:t>
              </a:r>
            </a:p>
            <a:p>
              <a:pPr algn="ctr"/>
              <a:r>
                <a:rPr lang="en-US" altLang="ko-KR" sz="1000" dirty="0" err="1" smtClean="0">
                  <a:solidFill>
                    <a:schemeClr val="tx1">
                      <a:lumMod val="50000"/>
                      <a:lumOff val="50000"/>
                    </a:schemeClr>
                  </a:solidFill>
                  <a:cs typeface="Arial" panose="020B0604020202020204" pitchFamily="34" charset="0"/>
                </a:rPr>
                <a:t>Pubblici</a:t>
              </a:r>
              <a:r>
                <a:rPr lang="en-US" altLang="ko-KR" sz="1000" dirty="0" smtClean="0">
                  <a:solidFill>
                    <a:schemeClr val="tx1">
                      <a:lumMod val="50000"/>
                      <a:lumOff val="50000"/>
                    </a:schemeClr>
                  </a:solidFill>
                  <a:cs typeface="Arial" panose="020B0604020202020204" pitchFamily="34" charset="0"/>
                </a:rPr>
                <a:t> e </a:t>
              </a:r>
              <a:r>
                <a:rPr lang="en-US" altLang="ko-KR" sz="1000" dirty="0" err="1" smtClean="0">
                  <a:solidFill>
                    <a:schemeClr val="tx1">
                      <a:lumMod val="50000"/>
                      <a:lumOff val="50000"/>
                    </a:schemeClr>
                  </a:solidFill>
                  <a:cs typeface="Arial" panose="020B0604020202020204" pitchFamily="34" charset="0"/>
                </a:rPr>
                <a:t>Privati</a:t>
              </a:r>
              <a:endParaRPr lang="ko-KR" altLang="en-US" sz="1000" dirty="0">
                <a:solidFill>
                  <a:schemeClr val="tx1">
                    <a:lumMod val="50000"/>
                    <a:lumOff val="50000"/>
                  </a:schemeClr>
                </a:solidFill>
                <a:cs typeface="Arial" panose="020B0604020202020204" pitchFamily="34" charset="0"/>
              </a:endParaRPr>
            </a:p>
          </p:txBody>
        </p:sp>
        <p:sp>
          <p:nvSpPr>
            <p:cNvPr id="32" name="TextBox 31">
              <a:extLst>
                <a:ext uri="{FF2B5EF4-FFF2-40B4-BE49-F238E27FC236}">
                  <a16:creationId xmlns:a16="http://schemas.microsoft.com/office/drawing/2014/main" xmlns="" id="{2F8C585F-3A33-4C2F-8C71-5C6D0CD31D75}"/>
                </a:ext>
              </a:extLst>
            </p:cNvPr>
            <p:cNvSpPr txBox="1"/>
            <p:nvPr/>
          </p:nvSpPr>
          <p:spPr>
            <a:xfrm>
              <a:off x="1009876" y="2871150"/>
              <a:ext cx="1793555" cy="800219"/>
            </a:xfrm>
            <a:prstGeom prst="rect">
              <a:avLst/>
            </a:prstGeom>
            <a:noFill/>
          </p:spPr>
          <p:txBody>
            <a:bodyPr wrap="square" rtlCol="0">
              <a:spAutoFit/>
            </a:bodyPr>
            <a:lstStyle/>
            <a:p>
              <a:pPr algn="ctr"/>
              <a:r>
                <a:rPr lang="en-US" altLang="ko-KR" sz="1100" b="1" dirty="0" err="1" smtClean="0">
                  <a:latin typeface="+mj-lt"/>
                </a:rPr>
                <a:t>Potenziamento</a:t>
              </a:r>
              <a:r>
                <a:rPr lang="en-US" altLang="ko-KR" sz="1100" b="1" dirty="0" smtClean="0">
                  <a:latin typeface="+mj-lt"/>
                </a:rPr>
                <a:t> </a:t>
              </a:r>
              <a:r>
                <a:rPr lang="en-US" altLang="ko-KR" sz="1100" b="1" dirty="0" err="1" smtClean="0">
                  <a:latin typeface="+mj-lt"/>
                </a:rPr>
                <a:t>delle</a:t>
              </a:r>
              <a:r>
                <a:rPr lang="en-US" altLang="ko-KR" sz="1100" b="1" dirty="0" smtClean="0">
                  <a:latin typeface="+mj-lt"/>
                </a:rPr>
                <a:t> </a:t>
              </a:r>
              <a:r>
                <a:rPr lang="en-US" altLang="ko-KR" sz="1100" b="1" dirty="0" err="1" smtClean="0">
                  <a:latin typeface="+mj-lt"/>
                </a:rPr>
                <a:t>connessioni</a:t>
              </a:r>
              <a:r>
                <a:rPr lang="en-US" altLang="ko-KR" sz="1100" b="1" dirty="0" smtClean="0">
                  <a:latin typeface="+mj-lt"/>
                </a:rPr>
                <a:t> con stakeholder</a:t>
              </a:r>
              <a:endParaRPr lang="ko-KR" altLang="en-US" sz="1100" b="1" dirty="0">
                <a:latin typeface="+mj-lt"/>
              </a:endParaRPr>
            </a:p>
          </p:txBody>
        </p:sp>
      </p:grpSp>
      <p:sp>
        <p:nvSpPr>
          <p:cNvPr id="35" name="다이아몬드 34">
            <a:extLst>
              <a:ext uri="{FF2B5EF4-FFF2-40B4-BE49-F238E27FC236}">
                <a16:creationId xmlns:a16="http://schemas.microsoft.com/office/drawing/2014/main" xmlns="" id="{F3C9547E-2440-41AE-B891-9506C31E8C8D}"/>
              </a:ext>
            </a:extLst>
          </p:cNvPr>
          <p:cNvSpPr/>
          <p:nvPr/>
        </p:nvSpPr>
        <p:spPr>
          <a:xfrm>
            <a:off x="4804457" y="2513401"/>
            <a:ext cx="828624" cy="828624"/>
          </a:xfrm>
          <a:prstGeom prst="diamond">
            <a:avLst/>
          </a:prstGeom>
          <a:solidFill>
            <a:schemeClr val="accent4"/>
          </a:solidFill>
          <a:ln>
            <a:noFill/>
          </a:ln>
          <a:effectLst>
            <a:outerShdw blurRad="444500" dist="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050"/>
          </a:p>
        </p:txBody>
      </p:sp>
      <p:grpSp>
        <p:nvGrpSpPr>
          <p:cNvPr id="54" name="그룹 29">
            <a:extLst>
              <a:ext uri="{FF2B5EF4-FFF2-40B4-BE49-F238E27FC236}">
                <a16:creationId xmlns:a16="http://schemas.microsoft.com/office/drawing/2014/main" xmlns="" id="{198CCE5F-1DE4-4458-83FA-F53A6A87C46C}"/>
              </a:ext>
            </a:extLst>
          </p:cNvPr>
          <p:cNvGrpSpPr/>
          <p:nvPr/>
        </p:nvGrpSpPr>
        <p:grpSpPr>
          <a:xfrm>
            <a:off x="5890878" y="3370310"/>
            <a:ext cx="1549866" cy="1117608"/>
            <a:chOff x="919069" y="2871151"/>
            <a:chExt cx="2066488" cy="1490144"/>
          </a:xfrm>
        </p:grpSpPr>
        <p:sp>
          <p:nvSpPr>
            <p:cNvPr id="55" name="TextBox 54">
              <a:extLst>
                <a:ext uri="{FF2B5EF4-FFF2-40B4-BE49-F238E27FC236}">
                  <a16:creationId xmlns:a16="http://schemas.microsoft.com/office/drawing/2014/main" xmlns="" id="{1B3F9038-6EF9-4FE8-A87C-C7EE7A28B958}"/>
                </a:ext>
              </a:extLst>
            </p:cNvPr>
            <p:cNvSpPr txBox="1"/>
            <p:nvPr/>
          </p:nvSpPr>
          <p:spPr>
            <a:xfrm>
              <a:off x="1057108" y="3417447"/>
              <a:ext cx="1793555" cy="943848"/>
            </a:xfrm>
            <a:prstGeom prst="rect">
              <a:avLst/>
            </a:prstGeom>
            <a:noFill/>
          </p:spPr>
          <p:txBody>
            <a:bodyPr wrap="square" rtlCol="0">
              <a:spAutoFit/>
            </a:bodyPr>
            <a:lstStyle/>
            <a:p>
              <a:pPr algn="ctr"/>
              <a:r>
                <a:rPr lang="en-US" altLang="ko-KR" sz="1000" dirty="0" smtClean="0">
                  <a:solidFill>
                    <a:schemeClr val="tx1">
                      <a:lumMod val="50000"/>
                      <a:lumOff val="50000"/>
                    </a:schemeClr>
                  </a:solidFill>
                  <a:cs typeface="Arial" panose="020B0604020202020204" pitchFamily="34" charset="0"/>
                </a:rPr>
                <a:t/>
              </a:r>
              <a:br>
                <a:rPr lang="en-US" altLang="ko-KR" sz="1000" dirty="0" smtClean="0">
                  <a:solidFill>
                    <a:schemeClr val="tx1">
                      <a:lumMod val="50000"/>
                      <a:lumOff val="50000"/>
                    </a:schemeClr>
                  </a:solidFill>
                  <a:cs typeface="Arial" panose="020B0604020202020204" pitchFamily="34" charset="0"/>
                </a:rPr>
              </a:br>
              <a:r>
                <a:rPr lang="en-US" altLang="ko-KR" sz="1000" dirty="0" smtClean="0">
                  <a:solidFill>
                    <a:schemeClr val="tx1">
                      <a:lumMod val="50000"/>
                      <a:lumOff val="50000"/>
                    </a:schemeClr>
                  </a:solidFill>
                  <a:cs typeface="Arial" panose="020B0604020202020204" pitchFamily="34" charset="0"/>
                </a:rPr>
                <a:t>Partnership con </a:t>
              </a:r>
              <a:r>
                <a:rPr lang="en-US" altLang="ko-KR" sz="1000" dirty="0" err="1" smtClean="0">
                  <a:solidFill>
                    <a:schemeClr val="tx1">
                      <a:lumMod val="50000"/>
                      <a:lumOff val="50000"/>
                    </a:schemeClr>
                  </a:solidFill>
                  <a:cs typeface="Arial" panose="020B0604020202020204" pitchFamily="34" charset="0"/>
                </a:rPr>
                <a:t>imprese</a:t>
              </a:r>
              <a:r>
                <a:rPr lang="en-US" altLang="ko-KR" sz="1000" dirty="0" smtClean="0">
                  <a:solidFill>
                    <a:schemeClr val="tx1">
                      <a:lumMod val="50000"/>
                      <a:lumOff val="50000"/>
                    </a:schemeClr>
                  </a:solidFill>
                  <a:cs typeface="Arial" panose="020B0604020202020204" pitchFamily="34" charset="0"/>
                </a:rPr>
                <a:t> per </a:t>
              </a:r>
              <a:r>
                <a:rPr lang="en-US" altLang="ko-KR" sz="1000" dirty="0" err="1" smtClean="0">
                  <a:solidFill>
                    <a:schemeClr val="tx1">
                      <a:lumMod val="50000"/>
                      <a:lumOff val="50000"/>
                    </a:schemeClr>
                  </a:solidFill>
                  <a:cs typeface="Arial" panose="020B0604020202020204" pitchFamily="34" charset="0"/>
                </a:rPr>
                <a:t>ricerca</a:t>
              </a:r>
              <a:r>
                <a:rPr lang="en-US" altLang="ko-KR" sz="1000" dirty="0" smtClean="0">
                  <a:solidFill>
                    <a:schemeClr val="tx1">
                      <a:lumMod val="50000"/>
                      <a:lumOff val="50000"/>
                    </a:schemeClr>
                  </a:solidFill>
                  <a:cs typeface="Arial" panose="020B0604020202020204" pitchFamily="34" charset="0"/>
                </a:rPr>
                <a:t> e </a:t>
              </a:r>
              <a:r>
                <a:rPr lang="en-US" altLang="ko-KR" sz="1000" dirty="0" err="1" smtClean="0">
                  <a:solidFill>
                    <a:schemeClr val="tx1">
                      <a:lumMod val="50000"/>
                      <a:lumOff val="50000"/>
                    </a:schemeClr>
                  </a:solidFill>
                  <a:cs typeface="Arial" panose="020B0604020202020204" pitchFamily="34" charset="0"/>
                </a:rPr>
                <a:t>sviluppo</a:t>
              </a:r>
              <a:r>
                <a:rPr lang="en-US" altLang="ko-KR" sz="1000" dirty="0" smtClean="0">
                  <a:solidFill>
                    <a:schemeClr val="tx1">
                      <a:lumMod val="50000"/>
                      <a:lumOff val="50000"/>
                    </a:schemeClr>
                  </a:solidFill>
                  <a:cs typeface="Arial" panose="020B0604020202020204" pitchFamily="34" charset="0"/>
                </a:rPr>
                <a:t> </a:t>
              </a:r>
              <a:r>
                <a:rPr lang="en-US" altLang="ko-KR" sz="1000" dirty="0" err="1" smtClean="0">
                  <a:solidFill>
                    <a:schemeClr val="tx1">
                      <a:lumMod val="50000"/>
                      <a:lumOff val="50000"/>
                    </a:schemeClr>
                  </a:solidFill>
                  <a:cs typeface="Arial" panose="020B0604020202020204" pitchFamily="34" charset="0"/>
                </a:rPr>
                <a:t>industriale</a:t>
              </a:r>
              <a:endParaRPr lang="ko-KR" altLang="en-US" sz="1000" dirty="0">
                <a:solidFill>
                  <a:schemeClr val="tx1">
                    <a:lumMod val="50000"/>
                    <a:lumOff val="50000"/>
                  </a:schemeClr>
                </a:solidFill>
                <a:cs typeface="Arial" panose="020B0604020202020204" pitchFamily="34" charset="0"/>
              </a:endParaRPr>
            </a:p>
          </p:txBody>
        </p:sp>
        <p:sp>
          <p:nvSpPr>
            <p:cNvPr id="56" name="TextBox 55">
              <a:extLst>
                <a:ext uri="{FF2B5EF4-FFF2-40B4-BE49-F238E27FC236}">
                  <a16:creationId xmlns:a16="http://schemas.microsoft.com/office/drawing/2014/main" xmlns="" id="{2F8C585F-3A33-4C2F-8C71-5C6D0CD31D75}"/>
                </a:ext>
              </a:extLst>
            </p:cNvPr>
            <p:cNvSpPr txBox="1"/>
            <p:nvPr/>
          </p:nvSpPr>
          <p:spPr>
            <a:xfrm>
              <a:off x="919069" y="2871151"/>
              <a:ext cx="2066488" cy="800219"/>
            </a:xfrm>
            <a:prstGeom prst="rect">
              <a:avLst/>
            </a:prstGeom>
            <a:noFill/>
          </p:spPr>
          <p:txBody>
            <a:bodyPr wrap="square" rtlCol="0">
              <a:spAutoFit/>
            </a:bodyPr>
            <a:lstStyle/>
            <a:p>
              <a:pPr algn="ctr"/>
              <a:r>
                <a:rPr lang="en-US" altLang="ko-KR" sz="1100" b="1" dirty="0" err="1" smtClean="0">
                  <a:latin typeface="+mj-lt"/>
                </a:rPr>
                <a:t>Stimolo</a:t>
              </a:r>
              <a:r>
                <a:rPr lang="en-US" altLang="ko-KR" sz="1100" b="1" dirty="0" smtClean="0">
                  <a:latin typeface="+mj-lt"/>
                </a:rPr>
                <a:t> per </a:t>
              </a:r>
              <a:r>
                <a:rPr lang="en-US" altLang="ko-KR" sz="1100" b="1" dirty="0" err="1" smtClean="0">
                  <a:latin typeface="+mj-lt"/>
                </a:rPr>
                <a:t>innovazione</a:t>
              </a:r>
              <a:r>
                <a:rPr lang="en-US" altLang="ko-KR" sz="1100" b="1" dirty="0" smtClean="0">
                  <a:latin typeface="+mj-lt"/>
                </a:rPr>
                <a:t> e </a:t>
              </a:r>
              <a:r>
                <a:rPr lang="en-US" altLang="ko-KR" sz="1100" b="1" dirty="0" err="1" smtClean="0">
                  <a:latin typeface="+mj-lt"/>
                </a:rPr>
                <a:t>trasferimento</a:t>
              </a:r>
              <a:r>
                <a:rPr lang="en-US" altLang="ko-KR" sz="1100" b="1" dirty="0" smtClean="0">
                  <a:latin typeface="+mj-lt"/>
                </a:rPr>
                <a:t> </a:t>
              </a:r>
              <a:r>
                <a:rPr lang="en-US" altLang="ko-KR" sz="1100" b="1" dirty="0" err="1" smtClean="0">
                  <a:latin typeface="+mj-lt"/>
                </a:rPr>
                <a:t>tecnologico</a:t>
              </a:r>
              <a:endParaRPr lang="ko-KR" altLang="en-US" sz="1100" b="1" dirty="0">
                <a:latin typeface="+mj-lt"/>
              </a:endParaRPr>
            </a:p>
          </p:txBody>
        </p:sp>
      </p:grpSp>
      <p:sp>
        <p:nvSpPr>
          <p:cNvPr id="58" name="다이아몬드 34">
            <a:extLst>
              <a:ext uri="{FF2B5EF4-FFF2-40B4-BE49-F238E27FC236}">
                <a16:creationId xmlns:a16="http://schemas.microsoft.com/office/drawing/2014/main" xmlns="" id="{F3C9547E-2440-41AE-B891-9506C31E8C8D}"/>
              </a:ext>
            </a:extLst>
          </p:cNvPr>
          <p:cNvSpPr/>
          <p:nvPr/>
        </p:nvSpPr>
        <p:spPr>
          <a:xfrm>
            <a:off x="6252773" y="2513401"/>
            <a:ext cx="828624" cy="828624"/>
          </a:xfrm>
          <a:prstGeom prst="diamond">
            <a:avLst/>
          </a:prstGeom>
          <a:solidFill>
            <a:schemeClr val="accent6">
              <a:lumMod val="60000"/>
              <a:lumOff val="40000"/>
            </a:schemeClr>
          </a:solidFill>
          <a:ln>
            <a:noFill/>
          </a:ln>
          <a:effectLst>
            <a:outerShdw blurRad="444500" dist="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050"/>
          </a:p>
        </p:txBody>
      </p:sp>
      <p:grpSp>
        <p:nvGrpSpPr>
          <p:cNvPr id="62" name="그룹 29">
            <a:extLst>
              <a:ext uri="{FF2B5EF4-FFF2-40B4-BE49-F238E27FC236}">
                <a16:creationId xmlns:a16="http://schemas.microsoft.com/office/drawing/2014/main" xmlns="" id="{198CCE5F-1DE4-4458-83FA-F53A6A87C46C}"/>
              </a:ext>
            </a:extLst>
          </p:cNvPr>
          <p:cNvGrpSpPr/>
          <p:nvPr/>
        </p:nvGrpSpPr>
        <p:grpSpPr>
          <a:xfrm>
            <a:off x="7343870" y="3368150"/>
            <a:ext cx="1543065" cy="1416748"/>
            <a:chOff x="897187" y="2871646"/>
            <a:chExt cx="1809766" cy="1888995"/>
          </a:xfrm>
        </p:grpSpPr>
        <p:sp>
          <p:nvSpPr>
            <p:cNvPr id="63" name="TextBox 62">
              <a:extLst>
                <a:ext uri="{FF2B5EF4-FFF2-40B4-BE49-F238E27FC236}">
                  <a16:creationId xmlns:a16="http://schemas.microsoft.com/office/drawing/2014/main" xmlns="" id="{1B3F9038-6EF9-4FE8-A87C-C7EE7A28B958}"/>
                </a:ext>
              </a:extLst>
            </p:cNvPr>
            <p:cNvSpPr txBox="1"/>
            <p:nvPr/>
          </p:nvSpPr>
          <p:spPr>
            <a:xfrm>
              <a:off x="913399" y="3406425"/>
              <a:ext cx="1793554" cy="1354216"/>
            </a:xfrm>
            <a:prstGeom prst="rect">
              <a:avLst/>
            </a:prstGeom>
            <a:noFill/>
          </p:spPr>
          <p:txBody>
            <a:bodyPr wrap="square" rtlCol="0">
              <a:spAutoFit/>
            </a:bodyPr>
            <a:lstStyle/>
            <a:p>
              <a:pPr algn="ctr"/>
              <a:r>
                <a:rPr lang="en-US" altLang="ko-KR" sz="1000" dirty="0" smtClean="0">
                  <a:solidFill>
                    <a:schemeClr val="tx1">
                      <a:lumMod val="50000"/>
                      <a:lumOff val="50000"/>
                    </a:schemeClr>
                  </a:solidFill>
                  <a:cs typeface="Arial" panose="020B0604020202020204" pitchFamily="34" charset="0"/>
                </a:rPr>
                <a:t/>
              </a:r>
              <a:br>
                <a:rPr lang="en-US" altLang="ko-KR" sz="1000" dirty="0" smtClean="0">
                  <a:solidFill>
                    <a:schemeClr val="tx1">
                      <a:lumMod val="50000"/>
                      <a:lumOff val="50000"/>
                    </a:schemeClr>
                  </a:solidFill>
                  <a:cs typeface="Arial" panose="020B0604020202020204" pitchFamily="34" charset="0"/>
                </a:rPr>
              </a:br>
              <a:r>
                <a:rPr lang="en-US" altLang="ko-KR" sz="1000" dirty="0" err="1" smtClean="0">
                  <a:solidFill>
                    <a:schemeClr val="tx1">
                      <a:lumMod val="50000"/>
                      <a:lumOff val="50000"/>
                    </a:schemeClr>
                  </a:solidFill>
                  <a:cs typeface="Arial" panose="020B0604020202020204" pitchFamily="34" charset="0"/>
                </a:rPr>
                <a:t>Sfruttamento</a:t>
              </a:r>
              <a:r>
                <a:rPr lang="en-US" altLang="ko-KR" sz="1000" dirty="0" smtClean="0">
                  <a:solidFill>
                    <a:schemeClr val="tx1">
                      <a:lumMod val="50000"/>
                      <a:lumOff val="50000"/>
                    </a:schemeClr>
                  </a:solidFill>
                  <a:cs typeface="Arial" panose="020B0604020202020204" pitchFamily="34" charset="0"/>
                </a:rPr>
                <a:t> </a:t>
              </a:r>
              <a:r>
                <a:rPr lang="en-US" altLang="ko-KR" sz="1000" dirty="0" err="1" smtClean="0">
                  <a:solidFill>
                    <a:schemeClr val="tx1">
                      <a:lumMod val="50000"/>
                      <a:lumOff val="50000"/>
                    </a:schemeClr>
                  </a:solidFill>
                  <a:cs typeface="Arial" panose="020B0604020202020204" pitchFamily="34" charset="0"/>
                </a:rPr>
                <a:t>delle</a:t>
              </a:r>
              <a:r>
                <a:rPr lang="en-US" altLang="ko-KR" sz="1000" dirty="0" smtClean="0">
                  <a:solidFill>
                    <a:schemeClr val="tx1">
                      <a:lumMod val="50000"/>
                      <a:lumOff val="50000"/>
                    </a:schemeClr>
                  </a:solidFill>
                  <a:cs typeface="Arial" panose="020B0604020202020204" pitchFamily="34" charset="0"/>
                </a:rPr>
                <a:t> </a:t>
              </a:r>
              <a:r>
                <a:rPr lang="en-US" altLang="ko-KR" sz="1000" dirty="0" err="1" smtClean="0">
                  <a:solidFill>
                    <a:schemeClr val="tx1">
                      <a:lumMod val="50000"/>
                      <a:lumOff val="50000"/>
                    </a:schemeClr>
                  </a:solidFill>
                  <a:cs typeface="Arial" panose="020B0604020202020204" pitchFamily="34" charset="0"/>
                </a:rPr>
                <a:t>infrastrutture</a:t>
              </a:r>
              <a:r>
                <a:rPr lang="en-US" altLang="ko-KR" sz="1000" dirty="0" smtClean="0">
                  <a:solidFill>
                    <a:schemeClr val="tx1">
                      <a:lumMod val="50000"/>
                      <a:lumOff val="50000"/>
                    </a:schemeClr>
                  </a:solidFill>
                  <a:cs typeface="Arial" panose="020B0604020202020204" pitchFamily="34" charset="0"/>
                </a:rPr>
                <a:t> di </a:t>
              </a:r>
              <a:r>
                <a:rPr lang="en-US" altLang="ko-KR" sz="1000" dirty="0" err="1" smtClean="0">
                  <a:solidFill>
                    <a:schemeClr val="tx1">
                      <a:lumMod val="50000"/>
                      <a:lumOff val="50000"/>
                    </a:schemeClr>
                  </a:solidFill>
                  <a:cs typeface="Arial" panose="020B0604020202020204" pitchFamily="34" charset="0"/>
                </a:rPr>
                <a:t>ricerca</a:t>
              </a:r>
              <a:r>
                <a:rPr lang="en-US" altLang="ko-KR" sz="1000" dirty="0" smtClean="0">
                  <a:solidFill>
                    <a:schemeClr val="tx1">
                      <a:lumMod val="50000"/>
                      <a:lumOff val="50000"/>
                    </a:schemeClr>
                  </a:solidFill>
                  <a:cs typeface="Arial" panose="020B0604020202020204" pitchFamily="34" charset="0"/>
                </a:rPr>
                <a:t> </a:t>
              </a:r>
              <a:r>
                <a:rPr lang="en-US" altLang="ko-KR" sz="1000" dirty="0" err="1" smtClean="0">
                  <a:solidFill>
                    <a:schemeClr val="tx1">
                      <a:lumMod val="50000"/>
                      <a:lumOff val="50000"/>
                    </a:schemeClr>
                  </a:solidFill>
                  <a:cs typeface="Arial" panose="020B0604020202020204" pitchFamily="34" charset="0"/>
                </a:rPr>
                <a:t>nell’ambito</a:t>
              </a:r>
              <a:r>
                <a:rPr lang="en-US" altLang="ko-KR" sz="1000" dirty="0" smtClean="0">
                  <a:solidFill>
                    <a:schemeClr val="tx1">
                      <a:lumMod val="50000"/>
                      <a:lumOff val="50000"/>
                    </a:schemeClr>
                  </a:solidFill>
                  <a:cs typeface="Arial" panose="020B0604020202020204" pitchFamily="34" charset="0"/>
                </a:rPr>
                <a:t> </a:t>
              </a:r>
              <a:r>
                <a:rPr lang="en-US" altLang="ko-KR" sz="1000" dirty="0" err="1" smtClean="0">
                  <a:solidFill>
                    <a:schemeClr val="tx1">
                      <a:lumMod val="50000"/>
                      <a:lumOff val="50000"/>
                    </a:schemeClr>
                  </a:solidFill>
                  <a:cs typeface="Arial" panose="020B0604020202020204" pitchFamily="34" charset="0"/>
                </a:rPr>
                <a:t>della</a:t>
              </a:r>
              <a:r>
                <a:rPr lang="en-US" altLang="ko-KR" sz="1000" dirty="0" smtClean="0">
                  <a:solidFill>
                    <a:schemeClr val="tx1">
                      <a:lumMod val="50000"/>
                      <a:lumOff val="50000"/>
                    </a:schemeClr>
                  </a:solidFill>
                  <a:cs typeface="Arial" panose="020B0604020202020204" pitchFamily="34" charset="0"/>
                </a:rPr>
                <a:t> </a:t>
              </a:r>
              <a:r>
                <a:rPr lang="en-US" altLang="ko-KR" sz="1000" dirty="0" err="1" smtClean="0">
                  <a:solidFill>
                    <a:schemeClr val="tx1">
                      <a:lumMod val="50000"/>
                      <a:lumOff val="50000"/>
                    </a:schemeClr>
                  </a:solidFill>
                  <a:cs typeface="Arial" panose="020B0604020202020204" pitchFamily="34" charset="0"/>
                </a:rPr>
                <a:t>comunità</a:t>
              </a:r>
              <a:r>
                <a:rPr lang="en-US" altLang="ko-KR" sz="1000" dirty="0" smtClean="0">
                  <a:solidFill>
                    <a:schemeClr val="tx1">
                      <a:lumMod val="50000"/>
                      <a:lumOff val="50000"/>
                    </a:schemeClr>
                  </a:solidFill>
                  <a:cs typeface="Arial" panose="020B0604020202020204" pitchFamily="34" charset="0"/>
                </a:rPr>
                <a:t> </a:t>
              </a:r>
              <a:r>
                <a:rPr lang="en-US" altLang="ko-KR" sz="1000" dirty="0" err="1" smtClean="0">
                  <a:solidFill>
                    <a:schemeClr val="tx1">
                      <a:lumMod val="50000"/>
                      <a:lumOff val="50000"/>
                    </a:schemeClr>
                  </a:solidFill>
                  <a:cs typeface="Arial" panose="020B0604020202020204" pitchFamily="34" charset="0"/>
                </a:rPr>
                <a:t>internazionale</a:t>
              </a:r>
              <a:r>
                <a:rPr lang="en-US" altLang="ko-KR" sz="1000" dirty="0" smtClean="0">
                  <a:solidFill>
                    <a:schemeClr val="tx1">
                      <a:lumMod val="50000"/>
                      <a:lumOff val="50000"/>
                    </a:schemeClr>
                  </a:solidFill>
                  <a:cs typeface="Arial" panose="020B0604020202020204" pitchFamily="34" charset="0"/>
                </a:rPr>
                <a:t> </a:t>
              </a:r>
              <a:r>
                <a:rPr lang="en-US" altLang="ko-KR" sz="1000" dirty="0" err="1" smtClean="0">
                  <a:solidFill>
                    <a:schemeClr val="tx1">
                      <a:lumMod val="50000"/>
                      <a:lumOff val="50000"/>
                    </a:schemeClr>
                  </a:solidFill>
                  <a:cs typeface="Arial" panose="020B0604020202020204" pitchFamily="34" charset="0"/>
                </a:rPr>
                <a:t>della</a:t>
              </a:r>
              <a:r>
                <a:rPr lang="en-US" altLang="ko-KR" sz="1000" dirty="0" smtClean="0">
                  <a:solidFill>
                    <a:schemeClr val="tx1">
                      <a:lumMod val="50000"/>
                      <a:lumOff val="50000"/>
                    </a:schemeClr>
                  </a:solidFill>
                  <a:cs typeface="Arial" panose="020B0604020202020204" pitchFamily="34" charset="0"/>
                </a:rPr>
                <a:t> </a:t>
              </a:r>
              <a:r>
                <a:rPr lang="en-US" altLang="ko-KR" sz="1000" dirty="0" err="1" smtClean="0">
                  <a:solidFill>
                    <a:schemeClr val="tx1">
                      <a:lumMod val="50000"/>
                      <a:lumOff val="50000"/>
                    </a:schemeClr>
                  </a:solidFill>
                  <a:cs typeface="Arial" panose="020B0604020202020204" pitchFamily="34" charset="0"/>
                </a:rPr>
                <a:t>fusione</a:t>
              </a:r>
              <a:endParaRPr lang="ko-KR" altLang="en-US" sz="1000" dirty="0">
                <a:solidFill>
                  <a:schemeClr val="tx1">
                    <a:lumMod val="50000"/>
                    <a:lumOff val="50000"/>
                  </a:schemeClr>
                </a:solidFill>
                <a:cs typeface="Arial" panose="020B0604020202020204" pitchFamily="34" charset="0"/>
              </a:endParaRPr>
            </a:p>
          </p:txBody>
        </p:sp>
        <p:sp>
          <p:nvSpPr>
            <p:cNvPr id="64" name="TextBox 63">
              <a:extLst>
                <a:ext uri="{FF2B5EF4-FFF2-40B4-BE49-F238E27FC236}">
                  <a16:creationId xmlns:a16="http://schemas.microsoft.com/office/drawing/2014/main" xmlns="" id="{2F8C585F-3A33-4C2F-8C71-5C6D0CD31D75}"/>
                </a:ext>
              </a:extLst>
            </p:cNvPr>
            <p:cNvSpPr txBox="1"/>
            <p:nvPr/>
          </p:nvSpPr>
          <p:spPr>
            <a:xfrm>
              <a:off x="897187" y="2871646"/>
              <a:ext cx="1793556" cy="574516"/>
            </a:xfrm>
            <a:prstGeom prst="rect">
              <a:avLst/>
            </a:prstGeom>
            <a:noFill/>
          </p:spPr>
          <p:txBody>
            <a:bodyPr wrap="square" rtlCol="0">
              <a:spAutoFit/>
            </a:bodyPr>
            <a:lstStyle/>
            <a:p>
              <a:pPr algn="ctr"/>
              <a:r>
                <a:rPr lang="en-US" altLang="ko-KR" sz="1100" b="1" dirty="0" err="1" smtClean="0">
                  <a:latin typeface="+mj-lt"/>
                </a:rPr>
                <a:t>Garanzia</a:t>
              </a:r>
              <a:r>
                <a:rPr lang="en-US" altLang="ko-KR" sz="1100" b="1" dirty="0" smtClean="0">
                  <a:latin typeface="+mj-lt"/>
                </a:rPr>
                <a:t> di </a:t>
              </a:r>
              <a:r>
                <a:rPr lang="en-US" altLang="ko-KR" sz="1100" b="1" dirty="0" err="1" smtClean="0">
                  <a:latin typeface="+mj-lt"/>
                </a:rPr>
                <a:t>accessibilità</a:t>
              </a:r>
              <a:r>
                <a:rPr lang="en-US" altLang="ko-KR" sz="1100" b="1" dirty="0" smtClean="0">
                  <a:latin typeface="+mj-lt"/>
                </a:rPr>
                <a:t> </a:t>
              </a:r>
              <a:r>
                <a:rPr lang="en-US" altLang="ko-KR" sz="1100" b="1" dirty="0" err="1" smtClean="0">
                  <a:latin typeface="+mj-lt"/>
                </a:rPr>
                <a:t>alle</a:t>
              </a:r>
              <a:r>
                <a:rPr lang="en-US" altLang="ko-KR" sz="1100" b="1" dirty="0" smtClean="0">
                  <a:latin typeface="+mj-lt"/>
                </a:rPr>
                <a:t> </a:t>
              </a:r>
              <a:r>
                <a:rPr lang="en-US" altLang="ko-KR" sz="1100" b="1" dirty="0" err="1" smtClean="0">
                  <a:latin typeface="+mj-lt"/>
                </a:rPr>
                <a:t>infrastrutture</a:t>
              </a:r>
              <a:endParaRPr lang="ko-KR" altLang="en-US" sz="1100" b="1" dirty="0">
                <a:latin typeface="+mj-lt"/>
              </a:endParaRPr>
            </a:p>
          </p:txBody>
        </p:sp>
      </p:grpSp>
      <p:sp>
        <p:nvSpPr>
          <p:cNvPr id="66" name="다이아몬드 34">
            <a:extLst>
              <a:ext uri="{FF2B5EF4-FFF2-40B4-BE49-F238E27FC236}">
                <a16:creationId xmlns:a16="http://schemas.microsoft.com/office/drawing/2014/main" xmlns="" id="{F3C9547E-2440-41AE-B891-9506C31E8C8D}"/>
              </a:ext>
            </a:extLst>
          </p:cNvPr>
          <p:cNvSpPr/>
          <p:nvPr/>
        </p:nvSpPr>
        <p:spPr>
          <a:xfrm>
            <a:off x="7701090" y="2513401"/>
            <a:ext cx="828624" cy="828624"/>
          </a:xfrm>
          <a:prstGeom prst="diamond">
            <a:avLst/>
          </a:prstGeom>
          <a:solidFill>
            <a:srgbClr val="009999"/>
          </a:solidFill>
          <a:ln>
            <a:noFill/>
          </a:ln>
          <a:effectLst>
            <a:outerShdw blurRad="444500" dist="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050"/>
          </a:p>
        </p:txBody>
      </p:sp>
      <p:pic>
        <p:nvPicPr>
          <p:cNvPr id="3" name="Picture 2"/>
          <p:cNvPicPr>
            <a:picLocks noChangeAspect="1"/>
          </p:cNvPicPr>
          <p:nvPr/>
        </p:nvPicPr>
        <p:blipFill>
          <a:blip r:embed="rId6"/>
          <a:stretch>
            <a:fillRect/>
          </a:stretch>
        </p:blipFill>
        <p:spPr>
          <a:xfrm>
            <a:off x="5611068" y="-254023"/>
            <a:ext cx="1440000" cy="2100405"/>
          </a:xfrm>
          <a:prstGeom prst="rect">
            <a:avLst/>
          </a:prstGeom>
        </p:spPr>
      </p:pic>
      <p:sp>
        <p:nvSpPr>
          <p:cNvPr id="37" name="TextBox 36">
            <a:extLst>
              <a:ext uri="{FF2B5EF4-FFF2-40B4-BE49-F238E27FC236}">
                <a16:creationId xmlns:a16="http://schemas.microsoft.com/office/drawing/2014/main" xmlns="" id="{DC18A25B-BF22-710C-12E7-2B311326ECA8}"/>
              </a:ext>
            </a:extLst>
          </p:cNvPr>
          <p:cNvSpPr txBox="1"/>
          <p:nvPr/>
        </p:nvSpPr>
        <p:spPr>
          <a:xfrm>
            <a:off x="569784" y="55756"/>
            <a:ext cx="8004428" cy="577081"/>
          </a:xfrm>
          <a:prstGeom prst="rect">
            <a:avLst/>
          </a:prstGeom>
          <a:noFill/>
        </p:spPr>
        <p:txBody>
          <a:bodyPr wrap="square" lIns="68580" tIns="34290" rIns="68580" bIns="34290">
            <a:spAutoFit/>
          </a:bodyPr>
          <a:lstStyle/>
          <a:p>
            <a:pPr>
              <a:spcBef>
                <a:spcPts val="750"/>
              </a:spcBef>
            </a:pPr>
            <a:r>
              <a:rPr lang="en-US" altLang="en-US" sz="3300" b="1" dirty="0" err="1">
                <a:solidFill>
                  <a:schemeClr val="bg1"/>
                </a:solidFill>
                <a:effectLst>
                  <a:outerShdw blurRad="38100" dist="38100" dir="2700000" algn="tl">
                    <a:srgbClr val="000000">
                      <a:alpha val="43137"/>
                    </a:srgbClr>
                  </a:outerShdw>
                </a:effectLst>
                <a:ea typeface="Pretendard SemiBold" panose="02000703000000020004" pitchFamily="50" charset="-127"/>
                <a:cs typeface="Pretendard SemiBold" panose="02000703000000020004" pitchFamily="50" charset="-127"/>
              </a:rPr>
              <a:t>R</a:t>
            </a:r>
            <a:r>
              <a:rPr lang="en-US" altLang="en-US" sz="3300" b="1" dirty="0" err="1">
                <a:solidFill>
                  <a:srgbClr val="FF0000"/>
                </a:solidFill>
                <a:effectLst>
                  <a:outerShdw blurRad="38100" dist="38100" dir="2700000" algn="tl">
                    <a:srgbClr val="000000">
                      <a:alpha val="43137"/>
                    </a:srgbClr>
                  </a:outerShdw>
                </a:effectLst>
                <a:ea typeface="Pretendard SemiBold" panose="02000703000000020004" pitchFamily="50" charset="-127"/>
                <a:cs typeface="Pretendard SemiBold" panose="02000703000000020004" pitchFamily="50" charset="-127"/>
              </a:rPr>
              <a:t>i</a:t>
            </a:r>
            <a:r>
              <a:rPr lang="en-US" altLang="en-US" sz="3300" b="1" dirty="0" err="1">
                <a:solidFill>
                  <a:schemeClr val="bg1"/>
                </a:solidFill>
                <a:effectLst>
                  <a:outerShdw blurRad="38100" dist="38100" dir="2700000" algn="tl">
                    <a:srgbClr val="000000">
                      <a:alpha val="43137"/>
                    </a:srgbClr>
                  </a:outerShdw>
                </a:effectLst>
                <a:ea typeface="Pretendard SemiBold" panose="02000703000000020004" pitchFamily="50" charset="-127"/>
                <a:cs typeface="Pretendard SemiBold" panose="02000703000000020004" pitchFamily="50" charset="-127"/>
              </a:rPr>
              <a:t>FF</a:t>
            </a:r>
            <a:r>
              <a:rPr lang="en-US" altLang="en-US" sz="2100" dirty="0">
                <a:latin typeface="+mj-lt"/>
                <a:ea typeface="Pretendard SemiBold" panose="02000703000000020004" pitchFamily="50" charset="-127"/>
                <a:cs typeface="Pretendard SemiBold" panose="02000703000000020004" pitchFamily="50" charset="-127"/>
              </a:rPr>
              <a:t>       </a:t>
            </a:r>
            <a:r>
              <a:rPr lang="en-US" altLang="en-US" sz="2100" dirty="0" err="1" smtClean="0">
                <a:solidFill>
                  <a:srgbClr val="FF0000"/>
                </a:solidFill>
                <a:latin typeface="+mj-lt"/>
                <a:ea typeface="Pretendard SemiBold" panose="02000703000000020004" pitchFamily="50" charset="-127"/>
                <a:cs typeface="Pretendard SemiBold" panose="02000703000000020004" pitchFamily="50" charset="-127"/>
              </a:rPr>
              <a:t>Visione</a:t>
            </a:r>
            <a:r>
              <a:rPr lang="en-US" altLang="en-US" sz="2100" dirty="0" smtClean="0">
                <a:solidFill>
                  <a:srgbClr val="FF0000"/>
                </a:solidFill>
                <a:latin typeface="+mj-lt"/>
                <a:ea typeface="Pretendard SemiBold" panose="02000703000000020004" pitchFamily="50" charset="-127"/>
                <a:cs typeface="Pretendard SemiBold" panose="02000703000000020004" pitchFamily="50" charset="-127"/>
              </a:rPr>
              <a:t> </a:t>
            </a:r>
            <a:r>
              <a:rPr lang="en-US" altLang="en-US" sz="2100" dirty="0" err="1" smtClean="0">
                <a:solidFill>
                  <a:srgbClr val="FF0000"/>
                </a:solidFill>
                <a:latin typeface="+mj-lt"/>
                <a:ea typeface="Pretendard SemiBold" panose="02000703000000020004" pitchFamily="50" charset="-127"/>
                <a:cs typeface="Pretendard SemiBold" panose="02000703000000020004" pitchFamily="50" charset="-127"/>
              </a:rPr>
              <a:t>strategica</a:t>
            </a:r>
            <a:r>
              <a:rPr lang="en-US" altLang="en-US" sz="2100" dirty="0" smtClean="0">
                <a:solidFill>
                  <a:srgbClr val="FF0000"/>
                </a:solidFill>
                <a:latin typeface="+mj-lt"/>
                <a:ea typeface="Pretendard SemiBold" panose="02000703000000020004" pitchFamily="50" charset="-127"/>
                <a:cs typeface="Pretendard SemiBold" panose="02000703000000020004" pitchFamily="50" charset="-127"/>
              </a:rPr>
              <a:t> e </a:t>
            </a:r>
            <a:r>
              <a:rPr lang="en-US" altLang="en-US" sz="2100" dirty="0" err="1" smtClean="0">
                <a:solidFill>
                  <a:srgbClr val="FF0000"/>
                </a:solidFill>
                <a:latin typeface="+mj-lt"/>
                <a:ea typeface="Pretendard SemiBold" panose="02000703000000020004" pitchFamily="50" charset="-127"/>
                <a:cs typeface="Pretendard SemiBold" panose="02000703000000020004" pitchFamily="50" charset="-127"/>
              </a:rPr>
              <a:t>obiettivi</a:t>
            </a:r>
            <a:endParaRPr lang="x-none" altLang="en-US" sz="1500" dirty="0">
              <a:latin typeface="+mj-lt"/>
              <a:ea typeface="Pretendard SemiBold" panose="02000703000000020004" pitchFamily="50" charset="-127"/>
              <a:cs typeface="Pretendard SemiBold" panose="02000703000000020004" pitchFamily="50" charset="-127"/>
            </a:endParaRPr>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b="6515"/>
          <a:stretch/>
        </p:blipFill>
        <p:spPr bwMode="auto">
          <a:xfrm>
            <a:off x="7261425" y="681879"/>
            <a:ext cx="1800000" cy="1823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a:off x="8117876" y="1459581"/>
            <a:ext cx="91415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296823" y="1571500"/>
            <a:ext cx="972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8348026" y="1571500"/>
            <a:ext cx="684000" cy="0"/>
          </a:xfrm>
          <a:prstGeom prst="line">
            <a:avLst/>
          </a:prstGeom>
          <a:ln w="1905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296823" y="1683419"/>
            <a:ext cx="557154" cy="0"/>
          </a:xfrm>
          <a:prstGeom prst="line">
            <a:avLst/>
          </a:prstGeom>
          <a:ln w="1905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8096026" y="1897732"/>
            <a:ext cx="936000" cy="0"/>
          </a:xfrm>
          <a:prstGeom prst="line">
            <a:avLst/>
          </a:prstGeom>
          <a:ln w="1905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296823" y="2009651"/>
            <a:ext cx="1332000" cy="0"/>
          </a:xfrm>
          <a:prstGeom prst="line">
            <a:avLst/>
          </a:prstGeom>
          <a:ln w="19050">
            <a:solidFill>
              <a:srgbClr val="5B9BD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7346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left)">
                                      <p:cBhvr>
                                        <p:cTn id="19" dur="500"/>
                                        <p:tgtEl>
                                          <p:spTgt spid="39"/>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wipe(left)">
                                      <p:cBhvr>
                                        <p:cTn id="23" dur="500"/>
                                        <p:tgtEl>
                                          <p:spTgt spid="40"/>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ipe(left)">
                                      <p:cBhvr>
                                        <p:cTn id="27" dur="500"/>
                                        <p:tgtEl>
                                          <p:spTgt spid="41"/>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wipe(left)">
                                      <p:cBhvr>
                                        <p:cTn id="31" dur="500"/>
                                        <p:tgtEl>
                                          <p:spTgt spid="45"/>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wipe(left)">
                                      <p:cBhvr>
                                        <p:cTn id="35" dur="500"/>
                                        <p:tgtEl>
                                          <p:spTgt spid="46"/>
                                        </p:tgtEl>
                                      </p:cBhvr>
                                    </p:animEffect>
                                  </p:childTnLst>
                                </p:cTn>
                              </p:par>
                            </p:childTnLst>
                          </p:cTn>
                        </p:par>
                        <p:par>
                          <p:cTn id="36" fill="hold">
                            <p:stCondLst>
                              <p:cond delay="4000"/>
                            </p:stCondLst>
                            <p:childTnLst>
                              <p:par>
                                <p:cTn id="37" presetID="16" presetClass="entr" presetSubtype="37"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outVertical)">
                                      <p:cBhvr>
                                        <p:cTn id="39" dur="750"/>
                                        <p:tgtEl>
                                          <p:spTgt spid="9"/>
                                        </p:tgtEl>
                                      </p:cBhvr>
                                    </p:animEffect>
                                  </p:childTnLst>
                                </p:cTn>
                              </p:par>
                            </p:childTnLst>
                          </p:cTn>
                        </p:par>
                        <p:par>
                          <p:cTn id="40" fill="hold">
                            <p:stCondLst>
                              <p:cond delay="4750"/>
                            </p:stCondLst>
                            <p:childTnLst>
                              <p:par>
                                <p:cTn id="41" presetID="10"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750"/>
                                        <p:tgtEl>
                                          <p:spTgt spid="15"/>
                                        </p:tgtEl>
                                      </p:cBhvr>
                                    </p:animEffect>
                                  </p:childTnLst>
                                </p:cTn>
                              </p:par>
                            </p:childTnLst>
                          </p:cTn>
                        </p:par>
                        <p:par>
                          <p:cTn id="44" fill="hold">
                            <p:stCondLst>
                              <p:cond delay="5500"/>
                            </p:stCondLst>
                            <p:childTnLst>
                              <p:par>
                                <p:cTn id="45" presetID="42" presetClass="entr" presetSubtype="0" fill="hold"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750"/>
                                        <p:tgtEl>
                                          <p:spTgt spid="24"/>
                                        </p:tgtEl>
                                      </p:cBhvr>
                                    </p:animEffect>
                                    <p:anim calcmode="lin" valueType="num">
                                      <p:cBhvr>
                                        <p:cTn id="48" dur="750" fill="hold"/>
                                        <p:tgtEl>
                                          <p:spTgt spid="24"/>
                                        </p:tgtEl>
                                        <p:attrNameLst>
                                          <p:attrName>ppt_x</p:attrName>
                                        </p:attrNameLst>
                                      </p:cBhvr>
                                      <p:tavLst>
                                        <p:tav tm="0">
                                          <p:val>
                                            <p:strVal val="#ppt_x"/>
                                          </p:val>
                                        </p:tav>
                                        <p:tav tm="100000">
                                          <p:val>
                                            <p:strVal val="#ppt_x"/>
                                          </p:val>
                                        </p:tav>
                                      </p:tavLst>
                                    </p:anim>
                                    <p:anim calcmode="lin" valueType="num">
                                      <p:cBhvr>
                                        <p:cTn id="49" dur="750" fill="hold"/>
                                        <p:tgtEl>
                                          <p:spTgt spid="24"/>
                                        </p:tgtEl>
                                        <p:attrNameLst>
                                          <p:attrName>ppt_y</p:attrName>
                                        </p:attrNameLst>
                                      </p:cBhvr>
                                      <p:tavLst>
                                        <p:tav tm="0">
                                          <p:val>
                                            <p:strVal val="#ppt_y+.1"/>
                                          </p:val>
                                        </p:tav>
                                        <p:tav tm="100000">
                                          <p:val>
                                            <p:strVal val="#ppt_y"/>
                                          </p:val>
                                        </p:tav>
                                      </p:tavLst>
                                    </p:anim>
                                  </p:childTnLst>
                                </p:cTn>
                              </p:par>
                            </p:childTnLst>
                          </p:cTn>
                        </p:par>
                        <p:par>
                          <p:cTn id="50" fill="hold">
                            <p:stCondLst>
                              <p:cond delay="6250"/>
                            </p:stCondLst>
                            <p:childTnLst>
                              <p:par>
                                <p:cTn id="51" presetID="10" presetClass="entr" presetSubtype="0" fill="hold" grpId="0" nodeType="after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750"/>
                                        <p:tgtEl>
                                          <p:spTgt spid="33"/>
                                        </p:tgtEl>
                                      </p:cBhvr>
                                    </p:animEffect>
                                  </p:childTnLst>
                                </p:cTn>
                              </p:par>
                            </p:childTnLst>
                          </p:cTn>
                        </p:par>
                        <p:par>
                          <p:cTn id="54" fill="hold">
                            <p:stCondLst>
                              <p:cond delay="7000"/>
                            </p:stCondLst>
                            <p:childTnLst>
                              <p:par>
                                <p:cTn id="55" presetID="42" presetClass="entr" presetSubtype="0" fill="hold" nodeType="after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750"/>
                                        <p:tgtEl>
                                          <p:spTgt spid="42"/>
                                        </p:tgtEl>
                                      </p:cBhvr>
                                    </p:animEffect>
                                    <p:anim calcmode="lin" valueType="num">
                                      <p:cBhvr>
                                        <p:cTn id="58" dur="750" fill="hold"/>
                                        <p:tgtEl>
                                          <p:spTgt spid="42"/>
                                        </p:tgtEl>
                                        <p:attrNameLst>
                                          <p:attrName>ppt_x</p:attrName>
                                        </p:attrNameLst>
                                      </p:cBhvr>
                                      <p:tavLst>
                                        <p:tav tm="0">
                                          <p:val>
                                            <p:strVal val="#ppt_x"/>
                                          </p:val>
                                        </p:tav>
                                        <p:tav tm="100000">
                                          <p:val>
                                            <p:strVal val="#ppt_x"/>
                                          </p:val>
                                        </p:tav>
                                      </p:tavLst>
                                    </p:anim>
                                    <p:anim calcmode="lin" valueType="num">
                                      <p:cBhvr>
                                        <p:cTn id="59" dur="750" fill="hold"/>
                                        <p:tgtEl>
                                          <p:spTgt spid="42"/>
                                        </p:tgtEl>
                                        <p:attrNameLst>
                                          <p:attrName>ppt_y</p:attrName>
                                        </p:attrNameLst>
                                      </p:cBhvr>
                                      <p:tavLst>
                                        <p:tav tm="0">
                                          <p:val>
                                            <p:strVal val="#ppt_y+.1"/>
                                          </p:val>
                                        </p:tav>
                                        <p:tav tm="100000">
                                          <p:val>
                                            <p:strVal val="#ppt_y"/>
                                          </p:val>
                                        </p:tav>
                                      </p:tavLst>
                                    </p:anim>
                                  </p:childTnLst>
                                </p:cTn>
                              </p:par>
                            </p:childTnLst>
                          </p:cTn>
                        </p:par>
                        <p:par>
                          <p:cTn id="60" fill="hold">
                            <p:stCondLst>
                              <p:cond delay="7750"/>
                            </p:stCondLst>
                            <p:childTnLst>
                              <p:par>
                                <p:cTn id="61" presetID="10" presetClass="entr" presetSubtype="0" fill="hold" grpId="0" nodeType="after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fade">
                                      <p:cBhvr>
                                        <p:cTn id="63" dur="750"/>
                                        <p:tgtEl>
                                          <p:spTgt spid="34"/>
                                        </p:tgtEl>
                                      </p:cBhvr>
                                    </p:animEffect>
                                  </p:childTnLst>
                                </p:cTn>
                              </p:par>
                            </p:childTnLst>
                          </p:cTn>
                        </p:par>
                        <p:par>
                          <p:cTn id="64" fill="hold">
                            <p:stCondLst>
                              <p:cond delay="8500"/>
                            </p:stCondLst>
                            <p:childTnLst>
                              <p:par>
                                <p:cTn id="65" presetID="42" presetClass="entr" presetSubtype="0" fill="hold" nodeType="after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750"/>
                                        <p:tgtEl>
                                          <p:spTgt spid="27"/>
                                        </p:tgtEl>
                                      </p:cBhvr>
                                    </p:animEffect>
                                    <p:anim calcmode="lin" valueType="num">
                                      <p:cBhvr>
                                        <p:cTn id="68" dur="750" fill="hold"/>
                                        <p:tgtEl>
                                          <p:spTgt spid="27"/>
                                        </p:tgtEl>
                                        <p:attrNameLst>
                                          <p:attrName>ppt_x</p:attrName>
                                        </p:attrNameLst>
                                      </p:cBhvr>
                                      <p:tavLst>
                                        <p:tav tm="0">
                                          <p:val>
                                            <p:strVal val="#ppt_x"/>
                                          </p:val>
                                        </p:tav>
                                        <p:tav tm="100000">
                                          <p:val>
                                            <p:strVal val="#ppt_x"/>
                                          </p:val>
                                        </p:tav>
                                      </p:tavLst>
                                    </p:anim>
                                    <p:anim calcmode="lin" valueType="num">
                                      <p:cBhvr>
                                        <p:cTn id="69" dur="750" fill="hold"/>
                                        <p:tgtEl>
                                          <p:spTgt spid="27"/>
                                        </p:tgtEl>
                                        <p:attrNameLst>
                                          <p:attrName>ppt_y</p:attrName>
                                        </p:attrNameLst>
                                      </p:cBhvr>
                                      <p:tavLst>
                                        <p:tav tm="0">
                                          <p:val>
                                            <p:strVal val="#ppt_y+.1"/>
                                          </p:val>
                                        </p:tav>
                                        <p:tav tm="100000">
                                          <p:val>
                                            <p:strVal val="#ppt_y"/>
                                          </p:val>
                                        </p:tav>
                                      </p:tavLst>
                                    </p:anim>
                                  </p:childTnLst>
                                </p:cTn>
                              </p:par>
                            </p:childTnLst>
                          </p:cTn>
                        </p:par>
                        <p:par>
                          <p:cTn id="70" fill="hold">
                            <p:stCondLst>
                              <p:cond delay="9250"/>
                            </p:stCondLst>
                            <p:childTnLst>
                              <p:par>
                                <p:cTn id="71" presetID="10" presetClass="entr" presetSubtype="0" fill="hold" grpId="0" nodeType="after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fade">
                                      <p:cBhvr>
                                        <p:cTn id="73" dur="750"/>
                                        <p:tgtEl>
                                          <p:spTgt spid="35"/>
                                        </p:tgtEl>
                                      </p:cBhvr>
                                    </p:animEffect>
                                  </p:childTnLst>
                                </p:cTn>
                              </p:par>
                            </p:childTnLst>
                          </p:cTn>
                        </p:par>
                        <p:par>
                          <p:cTn id="74" fill="hold">
                            <p:stCondLst>
                              <p:cond delay="10000"/>
                            </p:stCondLst>
                            <p:childTnLst>
                              <p:par>
                                <p:cTn id="75" presetID="42" presetClass="entr" presetSubtype="0" fill="hold" nodeType="after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fade">
                                      <p:cBhvr>
                                        <p:cTn id="77" dur="750"/>
                                        <p:tgtEl>
                                          <p:spTgt spid="30"/>
                                        </p:tgtEl>
                                      </p:cBhvr>
                                    </p:animEffect>
                                    <p:anim calcmode="lin" valueType="num">
                                      <p:cBhvr>
                                        <p:cTn id="78" dur="750" fill="hold"/>
                                        <p:tgtEl>
                                          <p:spTgt spid="30"/>
                                        </p:tgtEl>
                                        <p:attrNameLst>
                                          <p:attrName>ppt_x</p:attrName>
                                        </p:attrNameLst>
                                      </p:cBhvr>
                                      <p:tavLst>
                                        <p:tav tm="0">
                                          <p:val>
                                            <p:strVal val="#ppt_x"/>
                                          </p:val>
                                        </p:tav>
                                        <p:tav tm="100000">
                                          <p:val>
                                            <p:strVal val="#ppt_x"/>
                                          </p:val>
                                        </p:tav>
                                      </p:tavLst>
                                    </p:anim>
                                    <p:anim calcmode="lin" valueType="num">
                                      <p:cBhvr>
                                        <p:cTn id="79" dur="750" fill="hold"/>
                                        <p:tgtEl>
                                          <p:spTgt spid="30"/>
                                        </p:tgtEl>
                                        <p:attrNameLst>
                                          <p:attrName>ppt_y</p:attrName>
                                        </p:attrNameLst>
                                      </p:cBhvr>
                                      <p:tavLst>
                                        <p:tav tm="0">
                                          <p:val>
                                            <p:strVal val="#ppt_y+.1"/>
                                          </p:val>
                                        </p:tav>
                                        <p:tav tm="100000">
                                          <p:val>
                                            <p:strVal val="#ppt_y"/>
                                          </p:val>
                                        </p:tav>
                                      </p:tavLst>
                                    </p:anim>
                                  </p:childTnLst>
                                </p:cTn>
                              </p:par>
                            </p:childTnLst>
                          </p:cTn>
                        </p:par>
                        <p:par>
                          <p:cTn id="80" fill="hold">
                            <p:stCondLst>
                              <p:cond delay="10750"/>
                            </p:stCondLst>
                            <p:childTnLst>
                              <p:par>
                                <p:cTn id="81" presetID="10" presetClass="entr" presetSubtype="0" fill="hold" grpId="0" nodeType="afterEffect">
                                  <p:stCondLst>
                                    <p:cond delay="0"/>
                                  </p:stCondLst>
                                  <p:childTnLst>
                                    <p:set>
                                      <p:cBhvr>
                                        <p:cTn id="82" dur="1" fill="hold">
                                          <p:stCondLst>
                                            <p:cond delay="0"/>
                                          </p:stCondLst>
                                        </p:cTn>
                                        <p:tgtEl>
                                          <p:spTgt spid="58"/>
                                        </p:tgtEl>
                                        <p:attrNameLst>
                                          <p:attrName>style.visibility</p:attrName>
                                        </p:attrNameLst>
                                      </p:cBhvr>
                                      <p:to>
                                        <p:strVal val="visible"/>
                                      </p:to>
                                    </p:set>
                                    <p:animEffect transition="in" filter="fade">
                                      <p:cBhvr>
                                        <p:cTn id="83" dur="750"/>
                                        <p:tgtEl>
                                          <p:spTgt spid="58"/>
                                        </p:tgtEl>
                                      </p:cBhvr>
                                    </p:animEffect>
                                  </p:childTnLst>
                                </p:cTn>
                              </p:par>
                            </p:childTnLst>
                          </p:cTn>
                        </p:par>
                        <p:par>
                          <p:cTn id="84" fill="hold">
                            <p:stCondLst>
                              <p:cond delay="11500"/>
                            </p:stCondLst>
                            <p:childTnLst>
                              <p:par>
                                <p:cTn id="85" presetID="42" presetClass="entr" presetSubtype="0" fill="hold" nodeType="afterEffect">
                                  <p:stCondLst>
                                    <p:cond delay="0"/>
                                  </p:stCondLst>
                                  <p:childTnLst>
                                    <p:set>
                                      <p:cBhvr>
                                        <p:cTn id="86" dur="1" fill="hold">
                                          <p:stCondLst>
                                            <p:cond delay="0"/>
                                          </p:stCondLst>
                                        </p:cTn>
                                        <p:tgtEl>
                                          <p:spTgt spid="54"/>
                                        </p:tgtEl>
                                        <p:attrNameLst>
                                          <p:attrName>style.visibility</p:attrName>
                                        </p:attrNameLst>
                                      </p:cBhvr>
                                      <p:to>
                                        <p:strVal val="visible"/>
                                      </p:to>
                                    </p:set>
                                    <p:animEffect transition="in" filter="fade">
                                      <p:cBhvr>
                                        <p:cTn id="87" dur="750"/>
                                        <p:tgtEl>
                                          <p:spTgt spid="54"/>
                                        </p:tgtEl>
                                      </p:cBhvr>
                                    </p:animEffect>
                                    <p:anim calcmode="lin" valueType="num">
                                      <p:cBhvr>
                                        <p:cTn id="88" dur="750" fill="hold"/>
                                        <p:tgtEl>
                                          <p:spTgt spid="54"/>
                                        </p:tgtEl>
                                        <p:attrNameLst>
                                          <p:attrName>ppt_x</p:attrName>
                                        </p:attrNameLst>
                                      </p:cBhvr>
                                      <p:tavLst>
                                        <p:tav tm="0">
                                          <p:val>
                                            <p:strVal val="#ppt_x"/>
                                          </p:val>
                                        </p:tav>
                                        <p:tav tm="100000">
                                          <p:val>
                                            <p:strVal val="#ppt_x"/>
                                          </p:val>
                                        </p:tav>
                                      </p:tavLst>
                                    </p:anim>
                                    <p:anim calcmode="lin" valueType="num">
                                      <p:cBhvr>
                                        <p:cTn id="89" dur="750" fill="hold"/>
                                        <p:tgtEl>
                                          <p:spTgt spid="54"/>
                                        </p:tgtEl>
                                        <p:attrNameLst>
                                          <p:attrName>ppt_y</p:attrName>
                                        </p:attrNameLst>
                                      </p:cBhvr>
                                      <p:tavLst>
                                        <p:tav tm="0">
                                          <p:val>
                                            <p:strVal val="#ppt_y+.1"/>
                                          </p:val>
                                        </p:tav>
                                        <p:tav tm="100000">
                                          <p:val>
                                            <p:strVal val="#ppt_y"/>
                                          </p:val>
                                        </p:tav>
                                      </p:tavLst>
                                    </p:anim>
                                  </p:childTnLst>
                                </p:cTn>
                              </p:par>
                            </p:childTnLst>
                          </p:cTn>
                        </p:par>
                        <p:par>
                          <p:cTn id="90" fill="hold">
                            <p:stCondLst>
                              <p:cond delay="12250"/>
                            </p:stCondLst>
                            <p:childTnLst>
                              <p:par>
                                <p:cTn id="91" presetID="10" presetClass="entr" presetSubtype="0" fill="hold" grpId="0" nodeType="afterEffect">
                                  <p:stCondLst>
                                    <p:cond delay="0"/>
                                  </p:stCondLst>
                                  <p:childTnLst>
                                    <p:set>
                                      <p:cBhvr>
                                        <p:cTn id="92" dur="1" fill="hold">
                                          <p:stCondLst>
                                            <p:cond delay="0"/>
                                          </p:stCondLst>
                                        </p:cTn>
                                        <p:tgtEl>
                                          <p:spTgt spid="66"/>
                                        </p:tgtEl>
                                        <p:attrNameLst>
                                          <p:attrName>style.visibility</p:attrName>
                                        </p:attrNameLst>
                                      </p:cBhvr>
                                      <p:to>
                                        <p:strVal val="visible"/>
                                      </p:to>
                                    </p:set>
                                    <p:animEffect transition="in" filter="fade">
                                      <p:cBhvr>
                                        <p:cTn id="93" dur="750"/>
                                        <p:tgtEl>
                                          <p:spTgt spid="66"/>
                                        </p:tgtEl>
                                      </p:cBhvr>
                                    </p:animEffect>
                                  </p:childTnLst>
                                </p:cTn>
                              </p:par>
                            </p:childTnLst>
                          </p:cTn>
                        </p:par>
                        <p:par>
                          <p:cTn id="94" fill="hold">
                            <p:stCondLst>
                              <p:cond delay="13000"/>
                            </p:stCondLst>
                            <p:childTnLst>
                              <p:par>
                                <p:cTn id="95" presetID="42" presetClass="entr" presetSubtype="0" fill="hold" nodeType="afterEffect">
                                  <p:stCondLst>
                                    <p:cond delay="0"/>
                                  </p:stCondLst>
                                  <p:childTnLst>
                                    <p:set>
                                      <p:cBhvr>
                                        <p:cTn id="96" dur="1" fill="hold">
                                          <p:stCondLst>
                                            <p:cond delay="0"/>
                                          </p:stCondLst>
                                        </p:cTn>
                                        <p:tgtEl>
                                          <p:spTgt spid="62"/>
                                        </p:tgtEl>
                                        <p:attrNameLst>
                                          <p:attrName>style.visibility</p:attrName>
                                        </p:attrNameLst>
                                      </p:cBhvr>
                                      <p:to>
                                        <p:strVal val="visible"/>
                                      </p:to>
                                    </p:set>
                                    <p:animEffect transition="in" filter="fade">
                                      <p:cBhvr>
                                        <p:cTn id="97" dur="750"/>
                                        <p:tgtEl>
                                          <p:spTgt spid="62"/>
                                        </p:tgtEl>
                                      </p:cBhvr>
                                    </p:animEffect>
                                    <p:anim calcmode="lin" valueType="num">
                                      <p:cBhvr>
                                        <p:cTn id="98" dur="750" fill="hold"/>
                                        <p:tgtEl>
                                          <p:spTgt spid="62"/>
                                        </p:tgtEl>
                                        <p:attrNameLst>
                                          <p:attrName>ppt_x</p:attrName>
                                        </p:attrNameLst>
                                      </p:cBhvr>
                                      <p:tavLst>
                                        <p:tav tm="0">
                                          <p:val>
                                            <p:strVal val="#ppt_x"/>
                                          </p:val>
                                        </p:tav>
                                        <p:tav tm="100000">
                                          <p:val>
                                            <p:strVal val="#ppt_x"/>
                                          </p:val>
                                        </p:tav>
                                      </p:tavLst>
                                    </p:anim>
                                    <p:anim calcmode="lin" valueType="num">
                                      <p:cBhvr>
                                        <p:cTn id="99" dur="75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33" grpId="0" animBg="1"/>
      <p:bldP spid="34" grpId="0" animBg="1"/>
      <p:bldP spid="35" grpId="0" animBg="1"/>
      <p:bldP spid="58" grpId="0" animBg="1"/>
      <p:bldP spid="6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xmlns="" id="{3BD1484A-2623-4FB6-9435-2F424B8426A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Lst>
          </a:blip>
          <a:srcRect t="28442" r="9579" b="1"/>
          <a:stretch/>
        </p:blipFill>
        <p:spPr>
          <a:xfrm>
            <a:off x="3067492" y="813098"/>
            <a:ext cx="3183075" cy="4235035"/>
          </a:xfrm>
          <a:prstGeom prst="rect">
            <a:avLst/>
          </a:prstGeom>
          <a:ln w="57150">
            <a:solidFill>
              <a:schemeClr val="bg1"/>
            </a:solidFill>
          </a:ln>
        </p:spPr>
      </p:pic>
      <p:sp>
        <p:nvSpPr>
          <p:cNvPr id="10" name="Rectangle 9"/>
          <p:cNvSpPr/>
          <p:nvPr/>
        </p:nvSpPr>
        <p:spPr>
          <a:xfrm>
            <a:off x="3292364" y="3709559"/>
            <a:ext cx="2776598" cy="1279166"/>
          </a:xfrm>
          <a:prstGeom prst="rect">
            <a:avLst/>
          </a:prstGeom>
          <a:solidFill>
            <a:schemeClr val="accent1">
              <a:lumMod val="20000"/>
              <a:lumOff val="8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solidFill>
                  <a:schemeClr val="bg1"/>
                </a:solidFill>
              </a:rPr>
              <a:t> </a:t>
            </a:r>
          </a:p>
          <a:p>
            <a:pPr algn="ctr"/>
            <a:endParaRPr lang="en-GB" sz="1200" b="1" dirty="0">
              <a:solidFill>
                <a:schemeClr val="bg1"/>
              </a:solidFill>
              <a:latin typeface="+mj-lt"/>
            </a:endParaRPr>
          </a:p>
          <a:p>
            <a:pPr algn="ctr"/>
            <a:endParaRPr lang="en-GB" sz="1200" b="1" dirty="0" smtClean="0">
              <a:solidFill>
                <a:schemeClr val="bg1"/>
              </a:solidFill>
              <a:latin typeface="+mj-lt"/>
            </a:endParaRPr>
          </a:p>
          <a:p>
            <a:pPr algn="ctr"/>
            <a:endParaRPr lang="en-GB" sz="1200" b="1" dirty="0" smtClean="0">
              <a:solidFill>
                <a:schemeClr val="bg1"/>
              </a:solidFill>
              <a:latin typeface="+mj-lt"/>
            </a:endParaRPr>
          </a:p>
          <a:p>
            <a:pPr algn="ctr"/>
            <a:endParaRPr lang="en-GB" sz="1200" b="1" dirty="0">
              <a:solidFill>
                <a:schemeClr val="bg1"/>
              </a:solidFill>
              <a:latin typeface="+mj-lt"/>
            </a:endParaRPr>
          </a:p>
          <a:p>
            <a:pPr algn="ctr"/>
            <a:endParaRPr lang="en-GB" sz="1200" b="1" dirty="0">
              <a:solidFill>
                <a:schemeClr val="bg1"/>
              </a:solidFill>
              <a:latin typeface="+mj-lt"/>
            </a:endParaRPr>
          </a:p>
          <a:p>
            <a:pPr algn="ctr"/>
            <a:r>
              <a:rPr lang="en-GB" sz="1200" b="1" dirty="0" smtClean="0">
                <a:solidFill>
                  <a:schemeClr val="bg1"/>
                </a:solidFill>
                <a:latin typeface="+mj-lt"/>
                <a:hlinkClick r:id="rId5"/>
              </a:rPr>
              <a:t>www.sevuoisapere.it</a:t>
            </a:r>
            <a:endParaRPr lang="it-IT" sz="1200" b="1" dirty="0">
              <a:solidFill>
                <a:schemeClr val="bg1"/>
              </a:solidFill>
              <a:latin typeface="+mj-lt"/>
            </a:endParaRPr>
          </a:p>
        </p:txBody>
      </p:sp>
      <p:pic>
        <p:nvPicPr>
          <p:cNvPr id="27" name="그림 개체 틀 39">
            <a:extLst>
              <a:ext uri="{FF2B5EF4-FFF2-40B4-BE49-F238E27FC236}">
                <a16:creationId xmlns:a16="http://schemas.microsoft.com/office/drawing/2014/main" xmlns="" id="{B5D47421-FE94-4612-A324-BD089FC301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53580" y="680511"/>
            <a:ext cx="2790418" cy="1100664"/>
          </a:xfrm>
          <a:prstGeom prst="rect">
            <a:avLst/>
          </a:prstGeom>
        </p:spPr>
      </p:pic>
      <p:cxnSp>
        <p:nvCxnSpPr>
          <p:cNvPr id="8" name="Straight Connector 7"/>
          <p:cNvCxnSpPr/>
          <p:nvPr/>
        </p:nvCxnSpPr>
        <p:spPr>
          <a:xfrm flipV="1">
            <a:off x="4762500" y="1371600"/>
            <a:ext cx="1567649" cy="838201"/>
          </a:xfrm>
          <a:prstGeom prst="line">
            <a:avLst/>
          </a:prstGeom>
          <a:ln w="25400">
            <a:solidFill>
              <a:srgbClr val="FF0000"/>
            </a:solidFill>
            <a:prstDash val="sysDash"/>
            <a:headEnd type="stealth" w="lg" len="lg"/>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26" idx="3"/>
          </p:cNvCxnSpPr>
          <p:nvPr/>
        </p:nvCxnSpPr>
        <p:spPr>
          <a:xfrm flipH="1" flipV="1">
            <a:off x="2645416" y="1377668"/>
            <a:ext cx="1206271" cy="1365532"/>
          </a:xfrm>
          <a:prstGeom prst="line">
            <a:avLst/>
          </a:prstGeom>
          <a:ln w="25400">
            <a:solidFill>
              <a:srgbClr val="FF0000"/>
            </a:solidFill>
            <a:prstDash val="sysDash"/>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679169" y="1267436"/>
            <a:ext cx="2108835" cy="253916"/>
          </a:xfrm>
          <a:prstGeom prst="rect">
            <a:avLst/>
          </a:prstGeom>
          <a:solidFill>
            <a:schemeClr val="bg1"/>
          </a:solidFill>
        </p:spPr>
        <p:txBody>
          <a:bodyPr wrap="square" lIns="68580" tIns="34290" rIns="68580" bIns="34290" rtlCol="0">
            <a:spAutoFit/>
          </a:bodyPr>
          <a:lstStyle/>
          <a:p>
            <a:pPr algn="ctr"/>
            <a:r>
              <a:rPr lang="en-GB" sz="1200" spc="225" dirty="0"/>
              <a:t>Area </a:t>
            </a:r>
            <a:r>
              <a:rPr lang="en-GB" sz="1200" spc="225" dirty="0" err="1"/>
              <a:t>della</a:t>
            </a:r>
            <a:r>
              <a:rPr lang="en-GB" sz="1200" spc="225" dirty="0"/>
              <a:t> Ricerca PD</a:t>
            </a:r>
            <a:endParaRPr lang="it-IT" sz="1200" spc="225" dirty="0"/>
          </a:p>
        </p:txBody>
      </p:sp>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4964" y="680511"/>
            <a:ext cx="2090452" cy="1394314"/>
          </a:xfrm>
          <a:prstGeom prst="rect">
            <a:avLst/>
          </a:prstGeom>
        </p:spPr>
      </p:pic>
      <p:sp>
        <p:nvSpPr>
          <p:cNvPr id="6" name="Rectangle 5"/>
          <p:cNvSpPr/>
          <p:nvPr/>
        </p:nvSpPr>
        <p:spPr>
          <a:xfrm>
            <a:off x="38100" y="2115480"/>
            <a:ext cx="2861577" cy="1600438"/>
          </a:xfrm>
          <a:prstGeom prst="rect">
            <a:avLst/>
          </a:prstGeom>
          <a:noFill/>
        </p:spPr>
        <p:txBody>
          <a:bodyPr wrap="square">
            <a:spAutoFit/>
          </a:bodyPr>
          <a:lstStyle/>
          <a:p>
            <a:pPr algn="ctr"/>
            <a:r>
              <a:rPr lang="it-IT" b="1" dirty="0"/>
              <a:t>RFX-mod2 </a:t>
            </a:r>
            <a:r>
              <a:rPr lang="it-IT" sz="1200" dirty="0"/>
              <a:t/>
            </a:r>
            <a:br>
              <a:rPr lang="it-IT" sz="1200" dirty="0"/>
            </a:br>
            <a:r>
              <a:rPr lang="it-IT" sz="1200" dirty="0"/>
              <a:t>Macchina </a:t>
            </a:r>
            <a:r>
              <a:rPr lang="it-IT" sz="1200" dirty="0" smtClean="0"/>
              <a:t>toroidale per </a:t>
            </a:r>
            <a:r>
              <a:rPr lang="it-IT" sz="1200" dirty="0"/>
              <a:t>studi di plasmi a confinamento magnetico in configurazione RFP e </a:t>
            </a:r>
            <a:r>
              <a:rPr lang="it-IT" sz="1200" dirty="0" err="1" smtClean="0"/>
              <a:t>Tokamak</a:t>
            </a:r>
            <a:endParaRPr lang="it-IT" sz="1200" dirty="0" smtClean="0"/>
          </a:p>
          <a:p>
            <a:pPr algn="ctr"/>
            <a:endParaRPr lang="it-IT" sz="1200" dirty="0"/>
          </a:p>
          <a:p>
            <a:pPr algn="ctr"/>
            <a:r>
              <a:rPr lang="it-IT" sz="1200" kern="0" dirty="0" smtClean="0">
                <a:solidFill>
                  <a:srgbClr val="5B9BD5"/>
                </a:solidFill>
                <a:latin typeface="Calibri" panose="020F0502020204030204" pitchFamily="34" charset="0"/>
              </a:rPr>
              <a:t>IR </a:t>
            </a:r>
            <a:r>
              <a:rPr lang="it-IT" sz="1200" kern="0" dirty="0">
                <a:solidFill>
                  <a:srgbClr val="5B9BD5"/>
                </a:solidFill>
                <a:latin typeface="Calibri" panose="020F0502020204030204" pitchFamily="34" charset="0"/>
              </a:rPr>
              <a:t>ad </a:t>
            </a:r>
            <a:r>
              <a:rPr lang="it-IT" sz="1200" kern="0" dirty="0" smtClean="0">
                <a:solidFill>
                  <a:srgbClr val="5B9BD5"/>
                </a:solidFill>
                <a:latin typeface="Calibri" panose="020F0502020204030204" pitchFamily="34" charset="0"/>
              </a:rPr>
              <a:t>alta PRIORITÀ STRATEGICA</a:t>
            </a:r>
            <a:endParaRPr lang="it-IT" sz="1200" kern="0" dirty="0">
              <a:solidFill>
                <a:srgbClr val="5B9BD5"/>
              </a:solidFill>
              <a:latin typeface="Calibri" panose="020F0502020204030204" pitchFamily="34" charset="0"/>
            </a:endParaRPr>
          </a:p>
          <a:p>
            <a:pPr algn="ctr"/>
            <a:r>
              <a:rPr lang="en-GB" sz="1200" kern="0" dirty="0">
                <a:solidFill>
                  <a:srgbClr val="5B9BD5"/>
                </a:solidFill>
                <a:latin typeface="Calibri" panose="020F0502020204030204" pitchFamily="34" charset="0"/>
              </a:rPr>
              <a:t>PNIR 2021-27 - ENERGY</a:t>
            </a:r>
            <a:endParaRPr lang="it-IT" sz="1200" kern="0" dirty="0">
              <a:solidFill>
                <a:srgbClr val="5B9BD5"/>
              </a:solidFill>
              <a:latin typeface="Calibri" panose="020F0502020204030204" pitchFamily="34" charset="0"/>
            </a:endParaRPr>
          </a:p>
          <a:p>
            <a:pPr algn="ctr"/>
            <a:endParaRPr lang="it-IT" altLang="ko-KR" sz="1200" spc="200" dirty="0"/>
          </a:p>
        </p:txBody>
      </p:sp>
      <p:sp>
        <p:nvSpPr>
          <p:cNvPr id="31" name="Rectangle 30"/>
          <p:cNvSpPr/>
          <p:nvPr/>
        </p:nvSpPr>
        <p:spPr>
          <a:xfrm>
            <a:off x="6282423" y="2115480"/>
            <a:ext cx="2861577" cy="1569660"/>
          </a:xfrm>
          <a:prstGeom prst="rect">
            <a:avLst/>
          </a:prstGeom>
          <a:noFill/>
        </p:spPr>
        <p:txBody>
          <a:bodyPr wrap="square">
            <a:spAutoFit/>
          </a:bodyPr>
          <a:lstStyle/>
          <a:p>
            <a:pPr algn="ctr"/>
            <a:r>
              <a:rPr lang="it-IT" b="1" dirty="0" smtClean="0"/>
              <a:t>NBTF</a:t>
            </a:r>
            <a:r>
              <a:rPr lang="it-IT" sz="1200" dirty="0"/>
              <a:t/>
            </a:r>
            <a:br>
              <a:rPr lang="it-IT" sz="1200" dirty="0"/>
            </a:br>
            <a:r>
              <a:rPr lang="it-IT" sz="1200" dirty="0"/>
              <a:t>Prototipo in scala 1:1 del sistema di riscaldamento del plasma dell’esperimento internazionale ITER</a:t>
            </a:r>
          </a:p>
          <a:p>
            <a:pPr algn="ctr"/>
            <a:endParaRPr lang="it-IT" sz="1200" dirty="0"/>
          </a:p>
          <a:p>
            <a:pPr algn="ctr"/>
            <a:r>
              <a:rPr lang="it-IT" sz="1200" dirty="0" smtClean="0"/>
              <a:t> </a:t>
            </a:r>
            <a:r>
              <a:rPr lang="it-IT" sz="1200" kern="0" dirty="0">
                <a:latin typeface="Calibri" panose="020F0502020204030204" pitchFamily="34" charset="0"/>
              </a:rPr>
              <a:t> </a:t>
            </a:r>
            <a:r>
              <a:rPr lang="en-GB" sz="1200" kern="0" dirty="0" err="1" smtClean="0">
                <a:solidFill>
                  <a:srgbClr val="5B9BD5"/>
                </a:solidFill>
                <a:latin typeface="Calibri" panose="020F0502020204030204" pitchFamily="34" charset="0"/>
              </a:rPr>
              <a:t>Finanziato</a:t>
            </a:r>
            <a:r>
              <a:rPr lang="en-GB" sz="1200" kern="0" dirty="0" smtClean="0">
                <a:solidFill>
                  <a:srgbClr val="5B9BD5"/>
                </a:solidFill>
                <a:latin typeface="Calibri" panose="020F0502020204030204" pitchFamily="34" charset="0"/>
              </a:rPr>
              <a:t> da </a:t>
            </a:r>
            <a:r>
              <a:rPr lang="en-GB" sz="1200" kern="0" dirty="0" err="1" smtClean="0">
                <a:solidFill>
                  <a:srgbClr val="5B9BD5"/>
                </a:solidFill>
                <a:latin typeface="Calibri" panose="020F0502020204030204" pitchFamily="34" charset="0"/>
              </a:rPr>
              <a:t>accordi</a:t>
            </a:r>
            <a:r>
              <a:rPr lang="en-GB" sz="1200" kern="0" dirty="0" smtClean="0">
                <a:solidFill>
                  <a:srgbClr val="5B9BD5"/>
                </a:solidFill>
                <a:latin typeface="Calibri" panose="020F0502020204030204" pitchFamily="34" charset="0"/>
              </a:rPr>
              <a:t> </a:t>
            </a:r>
            <a:r>
              <a:rPr lang="en-GB" sz="1200" kern="0" dirty="0" err="1" smtClean="0">
                <a:solidFill>
                  <a:srgbClr val="5B9BD5"/>
                </a:solidFill>
                <a:latin typeface="Calibri" panose="020F0502020204030204" pitchFamily="34" charset="0"/>
              </a:rPr>
              <a:t>internazionali</a:t>
            </a:r>
            <a:r>
              <a:rPr lang="en-GB" sz="1200" kern="0" dirty="0" smtClean="0">
                <a:solidFill>
                  <a:srgbClr val="5B9BD5"/>
                </a:solidFill>
                <a:latin typeface="Calibri" panose="020F0502020204030204" pitchFamily="34" charset="0"/>
              </a:rPr>
              <a:t> </a:t>
            </a:r>
          </a:p>
          <a:p>
            <a:pPr algn="ctr"/>
            <a:r>
              <a:rPr lang="en-GB" sz="1200" kern="0" dirty="0" smtClean="0">
                <a:solidFill>
                  <a:srgbClr val="5B9BD5"/>
                </a:solidFill>
                <a:latin typeface="Calibri" panose="020F0502020204030204" pitchFamily="34" charset="0"/>
              </a:rPr>
              <a:t>ITER – F4E – MUR </a:t>
            </a:r>
            <a:r>
              <a:rPr lang="en-GB" sz="1200" kern="0" dirty="0" err="1" smtClean="0">
                <a:solidFill>
                  <a:srgbClr val="5B9BD5"/>
                </a:solidFill>
                <a:latin typeface="Calibri" panose="020F0502020204030204" pitchFamily="34" charset="0"/>
              </a:rPr>
              <a:t>fino</a:t>
            </a:r>
            <a:r>
              <a:rPr lang="en-GB" sz="1200" kern="0" dirty="0" smtClean="0">
                <a:solidFill>
                  <a:srgbClr val="5B9BD5"/>
                </a:solidFill>
                <a:latin typeface="Calibri" panose="020F0502020204030204" pitchFamily="34" charset="0"/>
              </a:rPr>
              <a:t> al 2030</a:t>
            </a:r>
            <a:br>
              <a:rPr lang="en-GB" sz="1200" kern="0" dirty="0" smtClean="0">
                <a:solidFill>
                  <a:srgbClr val="5B9BD5"/>
                </a:solidFill>
                <a:latin typeface="Calibri" panose="020F0502020204030204" pitchFamily="34" charset="0"/>
              </a:rPr>
            </a:br>
            <a:r>
              <a:rPr lang="en-GB" sz="1000" kern="0" dirty="0" smtClean="0">
                <a:solidFill>
                  <a:srgbClr val="5B9BD5"/>
                </a:solidFill>
                <a:latin typeface="Calibri" panose="020F0502020204030204" pitchFamily="34" charset="0"/>
              </a:rPr>
              <a:t>(in </a:t>
            </a:r>
            <a:r>
              <a:rPr lang="en-GB" sz="1000" kern="0" dirty="0" err="1" smtClean="0">
                <a:solidFill>
                  <a:srgbClr val="5B9BD5"/>
                </a:solidFill>
                <a:latin typeface="Calibri" panose="020F0502020204030204" pitchFamily="34" charset="0"/>
              </a:rPr>
              <a:t>prospettiva</a:t>
            </a:r>
            <a:r>
              <a:rPr lang="en-GB" sz="1000" kern="0" dirty="0" smtClean="0">
                <a:solidFill>
                  <a:srgbClr val="5B9BD5"/>
                </a:solidFill>
                <a:latin typeface="Calibri" panose="020F0502020204030204" pitchFamily="34" charset="0"/>
              </a:rPr>
              <a:t> </a:t>
            </a:r>
            <a:r>
              <a:rPr lang="en-GB" sz="1000" kern="0" dirty="0" err="1" smtClean="0">
                <a:solidFill>
                  <a:srgbClr val="5B9BD5"/>
                </a:solidFill>
                <a:latin typeface="Calibri" panose="020F0502020204030204" pitchFamily="34" charset="0"/>
              </a:rPr>
              <a:t>fino</a:t>
            </a:r>
            <a:r>
              <a:rPr lang="en-GB" sz="1000" kern="0" dirty="0" smtClean="0">
                <a:solidFill>
                  <a:srgbClr val="5B9BD5"/>
                </a:solidFill>
                <a:latin typeface="Calibri" panose="020F0502020204030204" pitchFamily="34" charset="0"/>
              </a:rPr>
              <a:t> al 2040)</a:t>
            </a:r>
            <a:endParaRPr lang="it-IT" sz="1200" kern="0" dirty="0">
              <a:solidFill>
                <a:srgbClr val="5B9BD5"/>
              </a:solidFill>
              <a:latin typeface="Calibri" panose="020F0502020204030204" pitchFamily="34" charset="0"/>
            </a:endParaRPr>
          </a:p>
        </p:txBody>
      </p:sp>
      <p:pic>
        <p:nvPicPr>
          <p:cNvPr id="33" name="그림 개체 틀 3">
            <a:extLst>
              <a:ext uri="{FF2B5EF4-FFF2-40B4-BE49-F238E27FC236}">
                <a16:creationId xmlns:a16="http://schemas.microsoft.com/office/drawing/2014/main" xmlns="" id="{5D4C1E0A-2775-E569-70DD-D42BB66098EA}"/>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20000"/>
                    </a14:imgEffect>
                  </a14:imgLayer>
                </a14:imgProps>
              </a:ext>
            </a:extLst>
          </a:blip>
          <a:srcRect t="8547" b="45139"/>
          <a:stretch/>
        </p:blipFill>
        <p:spPr>
          <a:xfrm>
            <a:off x="-1" y="-23"/>
            <a:ext cx="9143999" cy="698385"/>
          </a:xfrm>
          <a:prstGeom prst="rect">
            <a:avLst/>
          </a:prstGeom>
        </p:spPr>
      </p:pic>
      <p:sp>
        <p:nvSpPr>
          <p:cNvPr id="32" name="Rectangle 31"/>
          <p:cNvSpPr/>
          <p:nvPr/>
        </p:nvSpPr>
        <p:spPr>
          <a:xfrm>
            <a:off x="1631060" y="72697"/>
            <a:ext cx="6045886" cy="461665"/>
          </a:xfrm>
          <a:prstGeom prst="rect">
            <a:avLst/>
          </a:prstGeom>
        </p:spPr>
        <p:txBody>
          <a:bodyPr wrap="none">
            <a:spAutoFit/>
          </a:bodyPr>
          <a:lstStyle/>
          <a:p>
            <a:pPr algn="ctr"/>
            <a:r>
              <a:rPr lang="it-IT" sz="2400" dirty="0" smtClean="0">
                <a:solidFill>
                  <a:srgbClr val="FF0000"/>
                </a:solidFill>
                <a:latin typeface="+mj-lt"/>
              </a:rPr>
              <a:t>IR_NEFERTARI</a:t>
            </a:r>
            <a:r>
              <a:rPr lang="it-IT" sz="2400" dirty="0" smtClean="0">
                <a:latin typeface="+mj-lt"/>
              </a:rPr>
              <a:t> @ </a:t>
            </a:r>
            <a:r>
              <a:rPr lang="it-IT" sz="2400" b="1" dirty="0" smtClean="0">
                <a:latin typeface="+mj-lt"/>
              </a:rPr>
              <a:t>ISTP</a:t>
            </a:r>
            <a:r>
              <a:rPr lang="it-IT" sz="2400" dirty="0" smtClean="0">
                <a:latin typeface="+mj-lt"/>
              </a:rPr>
              <a:t> Padova + </a:t>
            </a:r>
            <a:r>
              <a:rPr lang="it-IT" sz="2400" b="1" dirty="0" smtClean="0">
                <a:latin typeface="+mj-lt"/>
              </a:rPr>
              <a:t>Consorzio</a:t>
            </a:r>
            <a:r>
              <a:rPr lang="it-IT" sz="2400" dirty="0" smtClean="0">
                <a:latin typeface="+mj-lt"/>
              </a:rPr>
              <a:t> </a:t>
            </a:r>
            <a:r>
              <a:rPr lang="it-IT" sz="2400" b="1" dirty="0" smtClean="0">
                <a:latin typeface="+mj-lt"/>
              </a:rPr>
              <a:t>RFX  </a:t>
            </a:r>
            <a:endParaRPr lang="it-IT" sz="2400" b="1" dirty="0">
              <a:latin typeface="+mj-lt"/>
            </a:endParaRPr>
          </a:p>
        </p:txBody>
      </p:sp>
      <p:sp>
        <p:nvSpPr>
          <p:cNvPr id="36" name="Rectangle 35"/>
          <p:cNvSpPr/>
          <p:nvPr/>
        </p:nvSpPr>
        <p:spPr>
          <a:xfrm>
            <a:off x="102645" y="3965754"/>
            <a:ext cx="2695575" cy="954107"/>
          </a:xfrm>
          <a:prstGeom prst="rect">
            <a:avLst/>
          </a:prstGeom>
          <a:noFill/>
        </p:spPr>
        <p:txBody>
          <a:bodyPr wrap="square" lIns="36000" rIns="36000">
            <a:spAutoFit/>
          </a:bodyPr>
          <a:lstStyle/>
          <a:p>
            <a:pPr marL="180975" indent="-180975">
              <a:buFont typeface="Arial" panose="020B0604020202020204" pitchFamily="34" charset="0"/>
              <a:buChar char="•"/>
              <a:tabLst>
                <a:tab pos="3857625" algn="r"/>
              </a:tabLst>
            </a:pPr>
            <a:r>
              <a:rPr lang="en-GB" sz="1200" dirty="0" err="1">
                <a:latin typeface="+mj-lt"/>
              </a:rPr>
              <a:t>Investimento</a:t>
            </a:r>
            <a:r>
              <a:rPr lang="en-GB" sz="1200" dirty="0">
                <a:latin typeface="+mj-lt"/>
              </a:rPr>
              <a:t> pre-</a:t>
            </a:r>
            <a:r>
              <a:rPr lang="en-GB" sz="1200" dirty="0" err="1">
                <a:latin typeface="+mj-lt"/>
              </a:rPr>
              <a:t>esistente</a:t>
            </a:r>
            <a:r>
              <a:rPr lang="en-GB" sz="1200" dirty="0">
                <a:latin typeface="+mj-lt"/>
              </a:rPr>
              <a:t>:	</a:t>
            </a:r>
            <a:r>
              <a:rPr lang="en-GB" sz="1200" b="1" dirty="0">
                <a:solidFill>
                  <a:srgbClr val="FF0000"/>
                </a:solidFill>
                <a:latin typeface="+mj-lt"/>
              </a:rPr>
              <a:t>110 M</a:t>
            </a:r>
            <a:r>
              <a:rPr lang="en-GB" sz="1200" b="1" dirty="0" smtClean="0">
                <a:solidFill>
                  <a:srgbClr val="FF0000"/>
                </a:solidFill>
                <a:latin typeface="+mj-lt"/>
              </a:rPr>
              <a:t>€</a:t>
            </a:r>
          </a:p>
          <a:p>
            <a:pPr marL="180975" indent="-180975">
              <a:buFont typeface="Arial" panose="020B0604020202020204" pitchFamily="34" charset="0"/>
              <a:buChar char="•"/>
              <a:tabLst>
                <a:tab pos="3857625" algn="r"/>
              </a:tabLst>
            </a:pPr>
            <a:endParaRPr lang="en-GB" sz="1200" b="1" dirty="0">
              <a:latin typeface="+mj-lt"/>
            </a:endParaRPr>
          </a:p>
          <a:p>
            <a:pPr marL="180975" indent="-180975">
              <a:buFont typeface="Arial" panose="020B0604020202020204" pitchFamily="34" charset="0"/>
              <a:buChar char="•"/>
              <a:tabLst>
                <a:tab pos="3857625" algn="r"/>
              </a:tabLst>
            </a:pPr>
            <a:r>
              <a:rPr lang="en-GB" sz="1200" b="1" dirty="0" err="1">
                <a:latin typeface="+mj-lt"/>
              </a:rPr>
              <a:t>Investimento</a:t>
            </a:r>
            <a:r>
              <a:rPr lang="en-GB" sz="1200" b="1" dirty="0">
                <a:latin typeface="+mj-lt"/>
              </a:rPr>
              <a:t> PNRR</a:t>
            </a:r>
            <a:r>
              <a:rPr lang="en-GB" sz="1200" dirty="0">
                <a:latin typeface="+mj-lt"/>
              </a:rPr>
              <a:t>:	</a:t>
            </a:r>
            <a:r>
              <a:rPr lang="en-GB" sz="1200" b="1" dirty="0">
                <a:solidFill>
                  <a:srgbClr val="FF0000"/>
                </a:solidFill>
              </a:rPr>
              <a:t>10 M</a:t>
            </a:r>
            <a:r>
              <a:rPr lang="en-GB" sz="1200" b="1" dirty="0" smtClean="0">
                <a:solidFill>
                  <a:srgbClr val="FF0000"/>
                </a:solidFill>
              </a:rPr>
              <a:t>€</a:t>
            </a:r>
          </a:p>
          <a:p>
            <a:pPr marL="182563" lvl="1">
              <a:tabLst>
                <a:tab pos="3857625" algn="r"/>
              </a:tabLst>
            </a:pPr>
            <a:r>
              <a:rPr lang="en-GB" sz="1000" i="1" dirty="0" smtClean="0">
                <a:latin typeface="+mj-lt"/>
              </a:rPr>
              <a:t>(</a:t>
            </a:r>
            <a:r>
              <a:rPr lang="en-GB" sz="1000" i="1" dirty="0" err="1" smtClean="0">
                <a:latin typeface="+mj-lt"/>
              </a:rPr>
              <a:t>nuovi</a:t>
            </a:r>
            <a:r>
              <a:rPr lang="en-GB" sz="1000" i="1" dirty="0" smtClean="0">
                <a:latin typeface="+mj-lt"/>
              </a:rPr>
              <a:t> </a:t>
            </a:r>
            <a:r>
              <a:rPr lang="en-GB" sz="1000" i="1" dirty="0" err="1" smtClean="0">
                <a:latin typeface="+mj-lt"/>
              </a:rPr>
              <a:t>impianti</a:t>
            </a:r>
            <a:r>
              <a:rPr lang="en-GB" sz="1000" i="1" dirty="0" smtClean="0">
                <a:latin typeface="+mj-lt"/>
              </a:rPr>
              <a:t> </a:t>
            </a:r>
            <a:r>
              <a:rPr lang="en-GB" sz="1000" i="1" dirty="0" err="1" smtClean="0">
                <a:latin typeface="+mj-lt"/>
              </a:rPr>
              <a:t>sperimentali</a:t>
            </a:r>
            <a:r>
              <a:rPr lang="en-GB" sz="1000" i="1" dirty="0" smtClean="0">
                <a:latin typeface="+mj-lt"/>
              </a:rPr>
              <a:t> </a:t>
            </a:r>
            <a:br>
              <a:rPr lang="en-GB" sz="1000" i="1" dirty="0" smtClean="0">
                <a:latin typeface="+mj-lt"/>
              </a:rPr>
            </a:br>
            <a:r>
              <a:rPr lang="en-GB" sz="1000" i="1" dirty="0" smtClean="0">
                <a:latin typeface="+mj-lt"/>
              </a:rPr>
              <a:t>e </a:t>
            </a:r>
            <a:r>
              <a:rPr lang="en-GB" sz="1000" i="1" dirty="0" err="1" smtClean="0">
                <a:latin typeface="+mj-lt"/>
              </a:rPr>
              <a:t>sistemi</a:t>
            </a:r>
            <a:r>
              <a:rPr lang="en-GB" sz="1000" i="1" dirty="0" smtClean="0">
                <a:latin typeface="+mj-lt"/>
              </a:rPr>
              <a:t> </a:t>
            </a:r>
            <a:r>
              <a:rPr lang="en-GB" sz="1000" i="1" dirty="0" err="1" smtClean="0">
                <a:latin typeface="+mj-lt"/>
              </a:rPr>
              <a:t>diagnostici</a:t>
            </a:r>
            <a:r>
              <a:rPr lang="en-GB" sz="1000" i="1" dirty="0" smtClean="0">
                <a:latin typeface="+mj-lt"/>
              </a:rPr>
              <a:t>)</a:t>
            </a:r>
            <a:endParaRPr lang="it-IT" sz="1000" i="1" dirty="0">
              <a:latin typeface="+mj-lt"/>
            </a:endParaRPr>
          </a:p>
        </p:txBody>
      </p:sp>
      <p:sp>
        <p:nvSpPr>
          <p:cNvPr id="41" name="Rectangle 40"/>
          <p:cNvSpPr/>
          <p:nvPr/>
        </p:nvSpPr>
        <p:spPr>
          <a:xfrm>
            <a:off x="6353580" y="3965755"/>
            <a:ext cx="2636066" cy="954107"/>
          </a:xfrm>
          <a:prstGeom prst="rect">
            <a:avLst/>
          </a:prstGeom>
        </p:spPr>
        <p:txBody>
          <a:bodyPr wrap="square" lIns="36000" rIns="36000">
            <a:spAutoFit/>
          </a:bodyPr>
          <a:lstStyle/>
          <a:p>
            <a:pPr marL="180975" indent="-180975">
              <a:buFont typeface="Arial" panose="020B0604020202020204" pitchFamily="34" charset="0"/>
              <a:buChar char="•"/>
              <a:tabLst>
                <a:tab pos="3857625" algn="r"/>
              </a:tabLst>
            </a:pPr>
            <a:r>
              <a:rPr lang="en-GB" sz="1200" dirty="0" err="1">
                <a:latin typeface="+mj-lt"/>
              </a:rPr>
              <a:t>Investimento</a:t>
            </a:r>
            <a:r>
              <a:rPr lang="en-GB" sz="1200" dirty="0">
                <a:latin typeface="+mj-lt"/>
              </a:rPr>
              <a:t> pre-</a:t>
            </a:r>
            <a:r>
              <a:rPr lang="en-GB" sz="1200" dirty="0" err="1">
                <a:latin typeface="+mj-lt"/>
              </a:rPr>
              <a:t>esistente</a:t>
            </a:r>
            <a:r>
              <a:rPr lang="en-GB" sz="1200" dirty="0">
                <a:latin typeface="+mj-lt"/>
              </a:rPr>
              <a:t>:	</a:t>
            </a:r>
            <a:r>
              <a:rPr lang="en-GB" sz="1200" b="1" dirty="0" smtClean="0">
                <a:solidFill>
                  <a:srgbClr val="FF0000"/>
                </a:solidFill>
                <a:latin typeface="+mj-lt"/>
              </a:rPr>
              <a:t>320 </a:t>
            </a:r>
            <a:r>
              <a:rPr lang="en-GB" sz="1200" b="1" dirty="0">
                <a:solidFill>
                  <a:srgbClr val="FF0000"/>
                </a:solidFill>
                <a:latin typeface="+mj-lt"/>
              </a:rPr>
              <a:t>M</a:t>
            </a:r>
            <a:r>
              <a:rPr lang="en-GB" sz="1200" b="1" dirty="0" smtClean="0">
                <a:solidFill>
                  <a:srgbClr val="FF0000"/>
                </a:solidFill>
                <a:latin typeface="+mj-lt"/>
              </a:rPr>
              <a:t>€</a:t>
            </a:r>
          </a:p>
          <a:p>
            <a:pPr marL="180975" indent="-180975">
              <a:buFont typeface="Arial" panose="020B0604020202020204" pitchFamily="34" charset="0"/>
              <a:buChar char="•"/>
              <a:tabLst>
                <a:tab pos="3857625" algn="r"/>
              </a:tabLst>
            </a:pPr>
            <a:endParaRPr lang="en-GB" sz="1200" b="1" dirty="0">
              <a:latin typeface="+mj-lt"/>
            </a:endParaRPr>
          </a:p>
          <a:p>
            <a:pPr marL="180975" indent="-180975">
              <a:buFont typeface="Arial" panose="020B0604020202020204" pitchFamily="34" charset="0"/>
              <a:buChar char="•"/>
              <a:tabLst>
                <a:tab pos="3857625" algn="r"/>
              </a:tabLst>
            </a:pPr>
            <a:r>
              <a:rPr lang="en-GB" sz="1200" b="1" dirty="0" err="1">
                <a:latin typeface="+mj-lt"/>
              </a:rPr>
              <a:t>Investimento</a:t>
            </a:r>
            <a:r>
              <a:rPr lang="en-GB" sz="1200" b="1" dirty="0">
                <a:latin typeface="+mj-lt"/>
              </a:rPr>
              <a:t> PNRR</a:t>
            </a:r>
            <a:r>
              <a:rPr lang="en-GB" sz="1200" dirty="0">
                <a:latin typeface="+mj-lt"/>
              </a:rPr>
              <a:t>:	</a:t>
            </a:r>
            <a:r>
              <a:rPr lang="en-GB" sz="1200" b="1" dirty="0" smtClean="0">
                <a:solidFill>
                  <a:srgbClr val="FF0000"/>
                </a:solidFill>
              </a:rPr>
              <a:t>1 </a:t>
            </a:r>
            <a:r>
              <a:rPr lang="en-GB" sz="1200" b="1" dirty="0">
                <a:solidFill>
                  <a:srgbClr val="FF0000"/>
                </a:solidFill>
              </a:rPr>
              <a:t>M</a:t>
            </a:r>
            <a:r>
              <a:rPr lang="en-GB" sz="1200" b="1" dirty="0" smtClean="0">
                <a:solidFill>
                  <a:srgbClr val="FF0000"/>
                </a:solidFill>
              </a:rPr>
              <a:t>€</a:t>
            </a:r>
          </a:p>
          <a:p>
            <a:pPr marL="182563" lvl="1">
              <a:tabLst>
                <a:tab pos="3857625" algn="r"/>
              </a:tabLst>
            </a:pPr>
            <a:r>
              <a:rPr lang="en-GB" sz="1000" i="1" dirty="0" smtClean="0">
                <a:latin typeface="+mj-lt"/>
              </a:rPr>
              <a:t>(</a:t>
            </a:r>
            <a:r>
              <a:rPr lang="it-IT" sz="1000" i="1" dirty="0">
                <a:latin typeface="+mj-lt"/>
              </a:rPr>
              <a:t>laboratorio ancillare per </a:t>
            </a:r>
            <a:r>
              <a:rPr lang="it-IT" sz="1000" i="1" dirty="0" smtClean="0">
                <a:latin typeface="+mj-lt"/>
              </a:rPr>
              <a:t/>
            </a:r>
            <a:br>
              <a:rPr lang="it-IT" sz="1000" i="1" dirty="0" smtClean="0">
                <a:latin typeface="+mj-lt"/>
              </a:rPr>
            </a:br>
            <a:r>
              <a:rPr lang="it-IT" sz="1000" i="1" dirty="0" smtClean="0">
                <a:latin typeface="+mj-lt"/>
              </a:rPr>
              <a:t>isolamenti HV @</a:t>
            </a:r>
            <a:r>
              <a:rPr lang="it-IT" sz="1000" i="1" dirty="0" err="1" smtClean="0">
                <a:latin typeface="+mj-lt"/>
              </a:rPr>
              <a:t>UniPD</a:t>
            </a:r>
            <a:r>
              <a:rPr lang="en-GB" sz="1000" i="1" dirty="0" smtClean="0">
                <a:latin typeface="+mj-lt"/>
              </a:rPr>
              <a:t>)</a:t>
            </a:r>
            <a:endParaRPr lang="it-IT" sz="1000" i="1" dirty="0">
              <a:latin typeface="+mj-lt"/>
            </a:endParaRPr>
          </a:p>
        </p:txBody>
      </p:sp>
      <p:pic>
        <p:nvPicPr>
          <p:cNvPr id="4" name="Picture 3"/>
          <p:cNvPicPr>
            <a:picLocks noChangeAspect="1"/>
          </p:cNvPicPr>
          <p:nvPr/>
        </p:nvPicPr>
        <p:blipFill rotWithShape="1">
          <a:blip r:embed="rId10" cstate="print">
            <a:extLst>
              <a:ext uri="{28A0092B-C50C-407E-A947-70E740481C1C}">
                <a14:useLocalDpi xmlns:a14="http://schemas.microsoft.com/office/drawing/2010/main" val="0"/>
              </a:ext>
            </a:extLst>
          </a:blip>
          <a:srcRect l="9373" t="1029"/>
          <a:stretch/>
        </p:blipFill>
        <p:spPr>
          <a:xfrm>
            <a:off x="3851686" y="4412505"/>
            <a:ext cx="463601" cy="269271"/>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70082" y="4409303"/>
            <a:ext cx="443785" cy="282852"/>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48372" y="4398865"/>
            <a:ext cx="443866" cy="282911"/>
          </a:xfrm>
          <a:prstGeom prst="rect">
            <a:avLst/>
          </a:prstGeom>
        </p:spPr>
      </p:pic>
      <p:grpSp>
        <p:nvGrpSpPr>
          <p:cNvPr id="12" name="Group 11"/>
          <p:cNvGrpSpPr/>
          <p:nvPr/>
        </p:nvGrpSpPr>
        <p:grpSpPr>
          <a:xfrm>
            <a:off x="5576822" y="4398212"/>
            <a:ext cx="458909" cy="289480"/>
            <a:chOff x="5576822" y="4162241"/>
            <a:chExt cx="458909" cy="289480"/>
          </a:xfrm>
        </p:grpSpPr>
        <p:sp>
          <p:nvSpPr>
            <p:cNvPr id="9" name="Rectangle 8"/>
            <p:cNvSpPr/>
            <p:nvPr/>
          </p:nvSpPr>
          <p:spPr>
            <a:xfrm>
              <a:off x="5576822" y="4170616"/>
              <a:ext cx="458909" cy="281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1" name="Picture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84072" y="4162241"/>
              <a:ext cx="436911" cy="280566"/>
            </a:xfrm>
            <a:prstGeom prst="rect">
              <a:avLst/>
            </a:prstGeom>
          </p:spPr>
        </p:pic>
      </p:grpSp>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873334" y="4409304"/>
            <a:ext cx="632330" cy="282851"/>
          </a:xfrm>
          <a:prstGeom prst="rect">
            <a:avLst/>
          </a:prstGeom>
        </p:spPr>
      </p:pic>
      <p:pic>
        <p:nvPicPr>
          <p:cNvPr id="11" name="Picture 1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156583" y="3806998"/>
            <a:ext cx="1048160" cy="531373"/>
          </a:xfrm>
          <a:prstGeom prst="rect">
            <a:avLst/>
          </a:prstGeom>
        </p:spPr>
      </p:pic>
      <p:sp>
        <p:nvSpPr>
          <p:cNvPr id="2" name="Rectangle 1"/>
          <p:cNvSpPr/>
          <p:nvPr/>
        </p:nvSpPr>
        <p:spPr>
          <a:xfrm>
            <a:off x="213492" y="478675"/>
            <a:ext cx="8717016" cy="246221"/>
          </a:xfrm>
          <a:prstGeom prst="rect">
            <a:avLst/>
          </a:prstGeom>
        </p:spPr>
        <p:txBody>
          <a:bodyPr wrap="square">
            <a:spAutoFit/>
          </a:bodyPr>
          <a:lstStyle/>
          <a:p>
            <a:pPr algn="ctr"/>
            <a:r>
              <a:rPr lang="en-US" sz="1000" b="1" u="sng" dirty="0">
                <a:latin typeface="Titillium Bd"/>
              </a:rPr>
              <a:t>N</a:t>
            </a:r>
            <a:r>
              <a:rPr lang="en-US" sz="1000" dirty="0">
                <a:latin typeface="Titillium Bd"/>
              </a:rPr>
              <a:t>ew </a:t>
            </a:r>
            <a:r>
              <a:rPr lang="en-US" sz="1000" b="1" u="sng" dirty="0">
                <a:latin typeface="Titillium Bd"/>
              </a:rPr>
              <a:t>E</a:t>
            </a:r>
            <a:r>
              <a:rPr lang="en-US" sz="1000" dirty="0">
                <a:latin typeface="Titillium Bd"/>
              </a:rPr>
              <a:t>quipment for </a:t>
            </a:r>
            <a:r>
              <a:rPr lang="en-US" sz="1000" b="1" u="sng" dirty="0">
                <a:latin typeface="Titillium Bd"/>
              </a:rPr>
              <a:t>F</a:t>
            </a:r>
            <a:r>
              <a:rPr lang="en-US" sz="1000" dirty="0">
                <a:latin typeface="Titillium Bd"/>
              </a:rPr>
              <a:t>usion </a:t>
            </a:r>
            <a:r>
              <a:rPr lang="en-US" sz="1000" b="1" u="sng" dirty="0">
                <a:latin typeface="Titillium Bd"/>
              </a:rPr>
              <a:t>E</a:t>
            </a:r>
            <a:r>
              <a:rPr lang="en-US" sz="1000" dirty="0">
                <a:latin typeface="Titillium Bd"/>
              </a:rPr>
              <a:t>xperimental </a:t>
            </a:r>
            <a:r>
              <a:rPr lang="en-US" sz="1000" b="1" u="sng" dirty="0">
                <a:latin typeface="Titillium Bd"/>
              </a:rPr>
              <a:t>R</a:t>
            </a:r>
            <a:r>
              <a:rPr lang="en-US" sz="1000" dirty="0">
                <a:latin typeface="Titillium Bd"/>
              </a:rPr>
              <a:t>esearch and </a:t>
            </a:r>
            <a:r>
              <a:rPr lang="en-US" sz="1000" b="1" u="sng" dirty="0">
                <a:latin typeface="Titillium Bd"/>
              </a:rPr>
              <a:t>T</a:t>
            </a:r>
            <a:r>
              <a:rPr lang="en-US" sz="1000" dirty="0">
                <a:latin typeface="Titillium Bd"/>
              </a:rPr>
              <a:t>echnological </a:t>
            </a:r>
            <a:r>
              <a:rPr lang="en-US" sz="1000" b="1" u="sng" dirty="0">
                <a:latin typeface="Titillium Bd"/>
              </a:rPr>
              <a:t>A</a:t>
            </a:r>
            <a:r>
              <a:rPr lang="en-US" sz="1000" dirty="0">
                <a:latin typeface="Titillium Bd"/>
              </a:rPr>
              <a:t>dvancements with </a:t>
            </a:r>
            <a:r>
              <a:rPr lang="en-US" sz="1000" b="1" u="sng" dirty="0" err="1">
                <a:latin typeface="Titillium Bd"/>
              </a:rPr>
              <a:t>R</a:t>
            </a:r>
            <a:r>
              <a:rPr lang="en-US" sz="1000" dirty="0" err="1">
                <a:latin typeface="Titillium Bd"/>
              </a:rPr>
              <a:t>fx</a:t>
            </a:r>
            <a:r>
              <a:rPr lang="en-US" sz="1000" dirty="0">
                <a:latin typeface="Titillium Bd"/>
              </a:rPr>
              <a:t> </a:t>
            </a:r>
            <a:r>
              <a:rPr lang="en-US" sz="1000" b="1" u="sng" dirty="0">
                <a:latin typeface="Titillium Bd"/>
              </a:rPr>
              <a:t>I</a:t>
            </a:r>
            <a:r>
              <a:rPr lang="en-US" sz="1000" dirty="0">
                <a:latin typeface="Titillium Bd"/>
              </a:rPr>
              <a:t>nfrastructure</a:t>
            </a:r>
            <a:endParaRPr lang="it-IT" sz="1000" dirty="0"/>
          </a:p>
        </p:txBody>
      </p:sp>
    </p:spTree>
    <p:custDataLst>
      <p:tags r:id="rId1"/>
    </p:custDataLst>
    <p:extLst>
      <p:ext uri="{BB962C8B-B14F-4D97-AF65-F5344CB8AC3E}">
        <p14:creationId xmlns:p14="http://schemas.microsoft.com/office/powerpoint/2010/main" val="399814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2" presetClass="entr" presetSubtype="4"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 calcmode="lin" valueType="num">
                                      <p:cBhvr additive="base">
                                        <p:cTn id="10" dur="1000" fill="hold"/>
                                        <p:tgtEl>
                                          <p:spTgt spid="35"/>
                                        </p:tgtEl>
                                        <p:attrNameLst>
                                          <p:attrName>ppt_x</p:attrName>
                                        </p:attrNameLst>
                                      </p:cBhvr>
                                      <p:tavLst>
                                        <p:tav tm="0">
                                          <p:val>
                                            <p:strVal val="#ppt_x"/>
                                          </p:val>
                                        </p:tav>
                                        <p:tav tm="100000">
                                          <p:val>
                                            <p:strVal val="#ppt_x"/>
                                          </p:val>
                                        </p:tav>
                                      </p:tavLst>
                                    </p:anim>
                                    <p:anim calcmode="lin" valueType="num">
                                      <p:cBhvr additive="base">
                                        <p:cTn id="11" dur="1000" fill="hold"/>
                                        <p:tgtEl>
                                          <p:spTgt spid="35"/>
                                        </p:tgtEl>
                                        <p:attrNameLst>
                                          <p:attrName>ppt_y</p:attrName>
                                        </p:attrNameLst>
                                      </p:cBhvr>
                                      <p:tavLst>
                                        <p:tav tm="0">
                                          <p:val>
                                            <p:strVal val="1+#ppt_h/2"/>
                                          </p:val>
                                        </p:tav>
                                        <p:tav tm="100000">
                                          <p:val>
                                            <p:strVal val="#ppt_y"/>
                                          </p:val>
                                        </p:tav>
                                      </p:tavLst>
                                    </p:anim>
                                  </p:childTnLst>
                                </p:cTn>
                              </p:par>
                            </p:childTnLst>
                          </p:cTn>
                        </p:par>
                        <p:par>
                          <p:cTn id="12" fill="hold">
                            <p:stCondLst>
                              <p:cond delay="1000"/>
                            </p:stCondLst>
                            <p:childTnLst>
                              <p:par>
                                <p:cTn id="13" presetID="2" presetClass="entr" presetSubtype="1"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1250" fill="hold"/>
                                        <p:tgtEl>
                                          <p:spTgt spid="28"/>
                                        </p:tgtEl>
                                        <p:attrNameLst>
                                          <p:attrName>ppt_x</p:attrName>
                                        </p:attrNameLst>
                                      </p:cBhvr>
                                      <p:tavLst>
                                        <p:tav tm="0">
                                          <p:val>
                                            <p:strVal val="#ppt_x"/>
                                          </p:val>
                                        </p:tav>
                                        <p:tav tm="100000">
                                          <p:val>
                                            <p:strVal val="#ppt_x"/>
                                          </p:val>
                                        </p:tav>
                                      </p:tavLst>
                                    </p:anim>
                                    <p:anim calcmode="lin" valueType="num">
                                      <p:cBhvr additive="base">
                                        <p:cTn id="16" dur="1250" fill="hold"/>
                                        <p:tgtEl>
                                          <p:spTgt spid="28"/>
                                        </p:tgtEl>
                                        <p:attrNameLst>
                                          <p:attrName>ppt_y</p:attrName>
                                        </p:attrNameLst>
                                      </p:cBhvr>
                                      <p:tavLst>
                                        <p:tav tm="0">
                                          <p:val>
                                            <p:strVal val="0-#ppt_h/2"/>
                                          </p:val>
                                        </p:tav>
                                        <p:tav tm="100000">
                                          <p:val>
                                            <p:strVal val="#ppt_y"/>
                                          </p:val>
                                        </p:tav>
                                      </p:tavLst>
                                    </p:anim>
                                  </p:childTnLst>
                                </p:cTn>
                              </p:par>
                            </p:childTnLst>
                          </p:cTn>
                        </p:par>
                        <p:par>
                          <p:cTn id="17" fill="hold">
                            <p:stCondLst>
                              <p:cond delay="2250"/>
                            </p:stCondLst>
                            <p:childTnLst>
                              <p:par>
                                <p:cTn id="18" presetID="10" presetClass="entr" presetSubtype="0"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childTnLst>
                                </p:cTn>
                              </p:par>
                            </p:childTnLst>
                          </p:cTn>
                        </p:par>
                        <p:par>
                          <p:cTn id="21" fill="hold">
                            <p:stCondLst>
                              <p:cond delay="3250"/>
                            </p:stCondLst>
                            <p:childTnLst>
                              <p:par>
                                <p:cTn id="22" presetID="10" presetClass="entr" presetSubtype="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childTnLst>
                                </p:cTn>
                              </p:par>
                            </p:childTnLst>
                          </p:cTn>
                        </p:par>
                        <p:par>
                          <p:cTn id="25" fill="hold">
                            <p:stCondLst>
                              <p:cond delay="4250"/>
                            </p:stCondLst>
                            <p:childTnLst>
                              <p:par>
                                <p:cTn id="26" presetID="10" presetClass="entr" presetSubtype="0" fill="hold" grpId="0" nodeType="afterEffect">
                                  <p:stCondLst>
                                    <p:cond delay="50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750"/>
                                        <p:tgtEl>
                                          <p:spTgt spid="6"/>
                                        </p:tgtEl>
                                      </p:cBhvr>
                                    </p:animEffect>
                                  </p:childTnLst>
                                </p:cTn>
                              </p:par>
                            </p:childTnLst>
                          </p:cTn>
                        </p:par>
                        <p:par>
                          <p:cTn id="29" fill="hold">
                            <p:stCondLst>
                              <p:cond delay="5500"/>
                            </p:stCondLst>
                            <p:childTnLst>
                              <p:par>
                                <p:cTn id="30" presetID="10" presetClass="entr" presetSubtype="0" fill="hold" grpId="0" nodeType="afterEffect">
                                  <p:stCondLst>
                                    <p:cond delay="25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1000"/>
                                        <p:tgtEl>
                                          <p:spTgt spid="36"/>
                                        </p:tgtEl>
                                      </p:cBhvr>
                                    </p:animEffect>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000" fill="hold"/>
                                        <p:tgtEl>
                                          <p:spTgt spid="10"/>
                                        </p:tgtEl>
                                        <p:attrNameLst>
                                          <p:attrName>ppt_x</p:attrName>
                                        </p:attrNameLst>
                                      </p:cBhvr>
                                      <p:tavLst>
                                        <p:tav tm="0">
                                          <p:val>
                                            <p:strVal val="#ppt_x"/>
                                          </p:val>
                                        </p:tav>
                                        <p:tav tm="100000">
                                          <p:val>
                                            <p:strVal val="#ppt_x"/>
                                          </p:val>
                                        </p:tav>
                                      </p:tavLst>
                                    </p:anim>
                                    <p:anim calcmode="lin" valueType="num">
                                      <p:cBhvr additive="base">
                                        <p:cTn id="36" dur="10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50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1000" fill="hold"/>
                                        <p:tgtEl>
                                          <p:spTgt spid="11"/>
                                        </p:tgtEl>
                                        <p:attrNameLst>
                                          <p:attrName>ppt_x</p:attrName>
                                        </p:attrNameLst>
                                      </p:cBhvr>
                                      <p:tavLst>
                                        <p:tav tm="0">
                                          <p:val>
                                            <p:strVal val="#ppt_x"/>
                                          </p:val>
                                        </p:tav>
                                        <p:tav tm="100000">
                                          <p:val>
                                            <p:strVal val="#ppt_x"/>
                                          </p:val>
                                        </p:tav>
                                      </p:tavLst>
                                    </p:anim>
                                    <p:anim calcmode="lin" valueType="num">
                                      <p:cBhvr additive="base">
                                        <p:cTn id="40" dur="10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1000" fill="hold"/>
                                        <p:tgtEl>
                                          <p:spTgt spid="20"/>
                                        </p:tgtEl>
                                        <p:attrNameLst>
                                          <p:attrName>ppt_x</p:attrName>
                                        </p:attrNameLst>
                                      </p:cBhvr>
                                      <p:tavLst>
                                        <p:tav tm="0">
                                          <p:val>
                                            <p:strVal val="#ppt_x"/>
                                          </p:val>
                                        </p:tav>
                                        <p:tav tm="100000">
                                          <p:val>
                                            <p:strVal val="#ppt_x"/>
                                          </p:val>
                                        </p:tav>
                                      </p:tavLst>
                                    </p:anim>
                                    <p:anim calcmode="lin" valueType="num">
                                      <p:cBhvr additive="base">
                                        <p:cTn id="44" dur="1000" fill="hold"/>
                                        <p:tgtEl>
                                          <p:spTgt spid="2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500"/>
                                  </p:stCondLst>
                                  <p:childTnLst>
                                    <p:set>
                                      <p:cBhvr>
                                        <p:cTn id="46" dur="1" fill="hold">
                                          <p:stCondLst>
                                            <p:cond delay="0"/>
                                          </p:stCondLst>
                                        </p:cTn>
                                        <p:tgtEl>
                                          <p:spTgt spid="4"/>
                                        </p:tgtEl>
                                        <p:attrNameLst>
                                          <p:attrName>style.visibility</p:attrName>
                                        </p:attrNameLst>
                                      </p:cBhvr>
                                      <p:to>
                                        <p:strVal val="visible"/>
                                      </p:to>
                                    </p:set>
                                    <p:anim calcmode="lin" valueType="num">
                                      <p:cBhvr additive="base">
                                        <p:cTn id="47" dur="1000" fill="hold"/>
                                        <p:tgtEl>
                                          <p:spTgt spid="4"/>
                                        </p:tgtEl>
                                        <p:attrNameLst>
                                          <p:attrName>ppt_x</p:attrName>
                                        </p:attrNameLst>
                                      </p:cBhvr>
                                      <p:tavLst>
                                        <p:tav tm="0">
                                          <p:val>
                                            <p:strVal val="#ppt_x"/>
                                          </p:val>
                                        </p:tav>
                                        <p:tav tm="100000">
                                          <p:val>
                                            <p:strVal val="#ppt_x"/>
                                          </p:val>
                                        </p:tav>
                                      </p:tavLst>
                                    </p:anim>
                                    <p:anim calcmode="lin" valueType="num">
                                      <p:cBhvr additive="base">
                                        <p:cTn id="48" dur="1000" fill="hold"/>
                                        <p:tgtEl>
                                          <p:spTgt spid="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500"/>
                                  </p:stCondLst>
                                  <p:childTnLst>
                                    <p:set>
                                      <p:cBhvr>
                                        <p:cTn id="50" dur="1" fill="hold">
                                          <p:stCondLst>
                                            <p:cond delay="0"/>
                                          </p:stCondLst>
                                        </p:cTn>
                                        <p:tgtEl>
                                          <p:spTgt spid="5"/>
                                        </p:tgtEl>
                                        <p:attrNameLst>
                                          <p:attrName>style.visibility</p:attrName>
                                        </p:attrNameLst>
                                      </p:cBhvr>
                                      <p:to>
                                        <p:strVal val="visible"/>
                                      </p:to>
                                    </p:set>
                                    <p:anim calcmode="lin" valueType="num">
                                      <p:cBhvr additive="base">
                                        <p:cTn id="51" dur="1000" fill="hold"/>
                                        <p:tgtEl>
                                          <p:spTgt spid="5"/>
                                        </p:tgtEl>
                                        <p:attrNameLst>
                                          <p:attrName>ppt_x</p:attrName>
                                        </p:attrNameLst>
                                      </p:cBhvr>
                                      <p:tavLst>
                                        <p:tav tm="0">
                                          <p:val>
                                            <p:strVal val="#ppt_x"/>
                                          </p:val>
                                        </p:tav>
                                        <p:tav tm="100000">
                                          <p:val>
                                            <p:strVal val="#ppt_x"/>
                                          </p:val>
                                        </p:tav>
                                      </p:tavLst>
                                    </p:anim>
                                    <p:anim calcmode="lin" valueType="num">
                                      <p:cBhvr additive="base">
                                        <p:cTn id="52" dur="1000" fill="hold"/>
                                        <p:tgtEl>
                                          <p:spTgt spid="5"/>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50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1000" fill="hold"/>
                                        <p:tgtEl>
                                          <p:spTgt spid="22"/>
                                        </p:tgtEl>
                                        <p:attrNameLst>
                                          <p:attrName>ppt_x</p:attrName>
                                        </p:attrNameLst>
                                      </p:cBhvr>
                                      <p:tavLst>
                                        <p:tav tm="0">
                                          <p:val>
                                            <p:strVal val="#ppt_x"/>
                                          </p:val>
                                        </p:tav>
                                        <p:tav tm="100000">
                                          <p:val>
                                            <p:strVal val="#ppt_x"/>
                                          </p:val>
                                        </p:tav>
                                      </p:tavLst>
                                    </p:anim>
                                    <p:anim calcmode="lin" valueType="num">
                                      <p:cBhvr additive="base">
                                        <p:cTn id="56" dur="1000" fill="hold"/>
                                        <p:tgtEl>
                                          <p:spTgt spid="22"/>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500"/>
                                  </p:stCondLst>
                                  <p:childTnLst>
                                    <p:set>
                                      <p:cBhvr>
                                        <p:cTn id="58" dur="1" fill="hold">
                                          <p:stCondLst>
                                            <p:cond delay="0"/>
                                          </p:stCondLst>
                                        </p:cTn>
                                        <p:tgtEl>
                                          <p:spTgt spid="12"/>
                                        </p:tgtEl>
                                        <p:attrNameLst>
                                          <p:attrName>style.visibility</p:attrName>
                                        </p:attrNameLst>
                                      </p:cBhvr>
                                      <p:to>
                                        <p:strVal val="visible"/>
                                      </p:to>
                                    </p:set>
                                    <p:anim calcmode="lin" valueType="num">
                                      <p:cBhvr additive="base">
                                        <p:cTn id="59" dur="1000" fill="hold"/>
                                        <p:tgtEl>
                                          <p:spTgt spid="12"/>
                                        </p:tgtEl>
                                        <p:attrNameLst>
                                          <p:attrName>ppt_x</p:attrName>
                                        </p:attrNameLst>
                                      </p:cBhvr>
                                      <p:tavLst>
                                        <p:tav tm="0">
                                          <p:val>
                                            <p:strVal val="#ppt_x"/>
                                          </p:val>
                                        </p:tav>
                                        <p:tav tm="100000">
                                          <p:val>
                                            <p:strVal val="#ppt_x"/>
                                          </p:val>
                                        </p:tav>
                                      </p:tavLst>
                                    </p:anim>
                                    <p:anim calcmode="lin" valueType="num">
                                      <p:cBhvr additive="base">
                                        <p:cTn id="60"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1000"/>
                                        <p:tgtEl>
                                          <p:spTgt spid="27"/>
                                        </p:tgtEl>
                                      </p:cBhvr>
                                    </p:animEffect>
                                  </p:childTnLst>
                                </p:cTn>
                              </p:par>
                            </p:childTnLst>
                          </p:cTn>
                        </p:par>
                        <p:par>
                          <p:cTn id="66" fill="hold">
                            <p:stCondLst>
                              <p:cond delay="1000"/>
                            </p:stCondLst>
                            <p:childTnLst>
                              <p:par>
                                <p:cTn id="67" presetID="10" presetClass="entr" presetSubtype="0" fill="hold" nodeType="after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1000"/>
                                        <p:tgtEl>
                                          <p:spTgt spid="8"/>
                                        </p:tgtEl>
                                      </p:cBhvr>
                                    </p:animEffect>
                                  </p:childTnLst>
                                </p:cTn>
                              </p:par>
                            </p:childTnLst>
                          </p:cTn>
                        </p:par>
                        <p:par>
                          <p:cTn id="70" fill="hold">
                            <p:stCondLst>
                              <p:cond delay="2000"/>
                            </p:stCondLst>
                            <p:childTnLst>
                              <p:par>
                                <p:cTn id="71" presetID="10" presetClass="entr" presetSubtype="0" fill="hold" grpId="0" nodeType="after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fade">
                                      <p:cBhvr>
                                        <p:cTn id="73" dur="1000"/>
                                        <p:tgtEl>
                                          <p:spTgt spid="31"/>
                                        </p:tgtEl>
                                      </p:cBhvr>
                                    </p:animEffect>
                                  </p:childTnLst>
                                </p:cTn>
                              </p:par>
                              <p:par>
                                <p:cTn id="74" presetID="10" presetClass="entr" presetSubtype="0" fill="hold" grpId="0" nodeType="withEffect">
                                  <p:stCondLst>
                                    <p:cond delay="250"/>
                                  </p:stCondLst>
                                  <p:childTnLst>
                                    <p:set>
                                      <p:cBhvr>
                                        <p:cTn id="75" dur="1" fill="hold">
                                          <p:stCondLst>
                                            <p:cond delay="0"/>
                                          </p:stCondLst>
                                        </p:cTn>
                                        <p:tgtEl>
                                          <p:spTgt spid="41"/>
                                        </p:tgtEl>
                                        <p:attrNameLst>
                                          <p:attrName>style.visibility</p:attrName>
                                        </p:attrNameLst>
                                      </p:cBhvr>
                                      <p:to>
                                        <p:strVal val="visible"/>
                                      </p:to>
                                    </p:set>
                                    <p:animEffect transition="in" filter="fade">
                                      <p:cBhvr>
                                        <p:cTn id="76"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8" grpId="0" animBg="1"/>
      <p:bldP spid="6" grpId="0"/>
      <p:bldP spid="31" grpId="0"/>
      <p:bldP spid="36" grpId="0"/>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stretch>
            <a:fillRect/>
          </a:stretch>
        </p:blipFill>
        <p:spPr>
          <a:xfrm>
            <a:off x="746169" y="1873157"/>
            <a:ext cx="1942233" cy="1517369"/>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2532" y="1867019"/>
            <a:ext cx="2358800" cy="1983029"/>
          </a:xfrm>
          <a:prstGeom prst="rect">
            <a:avLst/>
          </a:prstGeom>
        </p:spPr>
      </p:pic>
      <p:sp>
        <p:nvSpPr>
          <p:cNvPr id="37" name="TextBox 36">
            <a:extLst>
              <a:ext uri="{FF2B5EF4-FFF2-40B4-BE49-F238E27FC236}">
                <a16:creationId xmlns:a16="http://schemas.microsoft.com/office/drawing/2014/main" xmlns="" id="{D04C10FD-D02A-7F90-C901-48B49B10C25C}"/>
              </a:ext>
            </a:extLst>
          </p:cNvPr>
          <p:cNvSpPr txBox="1"/>
          <p:nvPr/>
        </p:nvSpPr>
        <p:spPr>
          <a:xfrm>
            <a:off x="-1" y="1"/>
            <a:ext cx="3805414" cy="207749"/>
          </a:xfrm>
          <a:prstGeom prst="rect">
            <a:avLst/>
          </a:prstGeom>
          <a:noFill/>
        </p:spPr>
        <p:txBody>
          <a:bodyPr wrap="square" lIns="68580" tIns="34290" rIns="68580" bIns="34290" rtlCol="0">
            <a:spAutoFit/>
          </a:bodyPr>
          <a:lstStyle>
            <a:defPPr>
              <a:defRPr lang="x-none"/>
            </a:defPPr>
            <a:lvl1pPr>
              <a:defRPr sz="1400">
                <a:solidFill>
                  <a:schemeClr val="bg1">
                    <a:lumMod val="50000"/>
                  </a:schemeClr>
                </a:solidFill>
                <a:latin typeface="Pretendard SemiBold" panose="02000703000000020004" pitchFamily="50" charset="-127"/>
                <a:ea typeface="Pretendard SemiBold" panose="02000703000000020004" pitchFamily="50" charset="-127"/>
                <a:cs typeface="Pretendard SemiBold" panose="02000703000000020004" pitchFamily="50" charset="-127"/>
              </a:defRPr>
            </a:lvl1pPr>
          </a:lstStyle>
          <a:p>
            <a:r>
              <a:rPr lang="en-GB" altLang="ko-KR" sz="900" i="1" dirty="0">
                <a:solidFill>
                  <a:schemeClr val="bg1"/>
                </a:solidFill>
                <a:latin typeface="+mn-lt"/>
              </a:rPr>
              <a:t>Workshop </a:t>
            </a:r>
            <a:r>
              <a:rPr lang="it-IT" altLang="ko-KR" sz="900" i="1" dirty="0">
                <a:solidFill>
                  <a:schemeClr val="bg1"/>
                </a:solidFill>
                <a:latin typeface="+mn-lt"/>
              </a:rPr>
              <a:t>su “Sostenibilità PNRR@CNR”, Pisa, 10/02/2025 - Aggregazione RIFF</a:t>
            </a:r>
          </a:p>
        </p:txBody>
      </p:sp>
      <p:pic>
        <p:nvPicPr>
          <p:cNvPr id="33" name="그림 개체 틀 3">
            <a:extLst>
              <a:ext uri="{FF2B5EF4-FFF2-40B4-BE49-F238E27FC236}">
                <a16:creationId xmlns:a16="http://schemas.microsoft.com/office/drawing/2014/main" xmlns="" id="{5D4C1E0A-2775-E569-70DD-D42BB66098EA}"/>
              </a:ext>
            </a:extLst>
          </p:cNvPr>
          <p:cNvPicPr>
            <a:picLocks noChangeAspect="1"/>
          </p:cNvPicPr>
          <p:nvPr/>
        </p:nvPicPr>
        <p:blipFill rotWithShape="1">
          <a:blip r:embed="rId5">
            <a:extLst/>
          </a:blip>
          <a:srcRect t="8547" b="45139"/>
          <a:stretch/>
        </p:blipFill>
        <p:spPr>
          <a:xfrm>
            <a:off x="-1" y="-23"/>
            <a:ext cx="9143999" cy="698385"/>
          </a:xfrm>
          <a:prstGeom prst="rect">
            <a:avLst/>
          </a:prstGeom>
        </p:spPr>
      </p:pic>
      <p:sp>
        <p:nvSpPr>
          <p:cNvPr id="32" name="Rectangle 31"/>
          <p:cNvSpPr/>
          <p:nvPr/>
        </p:nvSpPr>
        <p:spPr>
          <a:xfrm>
            <a:off x="2427041" y="125248"/>
            <a:ext cx="4761560" cy="461665"/>
          </a:xfrm>
          <a:prstGeom prst="rect">
            <a:avLst/>
          </a:prstGeom>
        </p:spPr>
        <p:txBody>
          <a:bodyPr wrap="none">
            <a:spAutoFit/>
          </a:bodyPr>
          <a:lstStyle/>
          <a:p>
            <a:pPr algn="ctr"/>
            <a:r>
              <a:rPr lang="it-IT" sz="2400" dirty="0" smtClean="0">
                <a:solidFill>
                  <a:srgbClr val="FF0000"/>
                </a:solidFill>
                <a:latin typeface="+mj-lt"/>
              </a:rPr>
              <a:t>IR_NEFERTARI</a:t>
            </a:r>
            <a:r>
              <a:rPr lang="it-IT" sz="2400" dirty="0" smtClean="0">
                <a:latin typeface="+mj-lt"/>
              </a:rPr>
              <a:t> @ </a:t>
            </a:r>
            <a:r>
              <a:rPr lang="it-IT" sz="2400" b="1" dirty="0" smtClean="0">
                <a:latin typeface="+mj-lt"/>
              </a:rPr>
              <a:t>ISTP</a:t>
            </a:r>
            <a:r>
              <a:rPr lang="it-IT" sz="2400" dirty="0" smtClean="0">
                <a:latin typeface="+mj-lt"/>
              </a:rPr>
              <a:t>  Bari + Milano  </a:t>
            </a:r>
            <a:endParaRPr lang="it-IT" sz="2400" dirty="0">
              <a:latin typeface="+mj-lt"/>
            </a:endParaRPr>
          </a:p>
        </p:txBody>
      </p:sp>
      <p:sp>
        <p:nvSpPr>
          <p:cNvPr id="41" name="Rectangle 40"/>
          <p:cNvSpPr/>
          <p:nvPr/>
        </p:nvSpPr>
        <p:spPr>
          <a:xfrm>
            <a:off x="5729286" y="3985639"/>
            <a:ext cx="3138490" cy="907941"/>
          </a:xfrm>
          <a:prstGeom prst="rect">
            <a:avLst/>
          </a:prstGeom>
          <a:noFill/>
          <a:ln>
            <a:solidFill>
              <a:schemeClr val="bg1">
                <a:lumMod val="75000"/>
              </a:schemeClr>
            </a:solidFill>
          </a:ln>
        </p:spPr>
        <p:txBody>
          <a:bodyPr wrap="square" lIns="36000" rIns="36000">
            <a:spAutoFit/>
          </a:bodyPr>
          <a:lstStyle/>
          <a:p>
            <a:pPr marL="180975" indent="-180975">
              <a:buFont typeface="Arial" panose="020B0604020202020204" pitchFamily="34" charset="0"/>
              <a:buChar char="•"/>
              <a:tabLst>
                <a:tab pos="3857625" algn="r"/>
              </a:tabLst>
            </a:pPr>
            <a:r>
              <a:rPr lang="en-GB" dirty="0" err="1"/>
              <a:t>Investimento</a:t>
            </a:r>
            <a:r>
              <a:rPr lang="en-GB" dirty="0"/>
              <a:t> pre-</a:t>
            </a:r>
            <a:r>
              <a:rPr lang="en-GB" dirty="0" err="1"/>
              <a:t>esistente</a:t>
            </a:r>
            <a:r>
              <a:rPr lang="en-GB" dirty="0"/>
              <a:t>:	</a:t>
            </a:r>
            <a:r>
              <a:rPr lang="en-GB" b="1" dirty="0">
                <a:solidFill>
                  <a:srgbClr val="FF0000"/>
                </a:solidFill>
              </a:rPr>
              <a:t>1 M</a:t>
            </a:r>
            <a:r>
              <a:rPr lang="en-GB" b="1" dirty="0" smtClean="0">
                <a:solidFill>
                  <a:srgbClr val="FF0000"/>
                </a:solidFill>
              </a:rPr>
              <a:t>€</a:t>
            </a:r>
          </a:p>
          <a:p>
            <a:pPr>
              <a:tabLst>
                <a:tab pos="3857625" algn="r"/>
              </a:tabLst>
            </a:pPr>
            <a:endParaRPr lang="en-GB" b="1" dirty="0">
              <a:solidFill>
                <a:srgbClr val="FF0000"/>
              </a:solidFill>
            </a:endParaRPr>
          </a:p>
          <a:p>
            <a:pPr marL="180975" indent="-180975">
              <a:buFont typeface="Arial" panose="020B0604020202020204" pitchFamily="34" charset="0"/>
              <a:buChar char="•"/>
              <a:tabLst>
                <a:tab pos="3857625" algn="r"/>
              </a:tabLst>
            </a:pPr>
            <a:r>
              <a:rPr lang="en-GB" b="1" dirty="0" err="1" smtClean="0"/>
              <a:t>Investimento</a:t>
            </a:r>
            <a:r>
              <a:rPr lang="en-GB" b="1" dirty="0" smtClean="0"/>
              <a:t> </a:t>
            </a:r>
            <a:r>
              <a:rPr lang="en-GB" b="1" dirty="0"/>
              <a:t>PNRR</a:t>
            </a:r>
            <a:r>
              <a:rPr lang="en-GB" dirty="0"/>
              <a:t>:	</a:t>
            </a:r>
            <a:r>
              <a:rPr lang="en-GB" b="1" dirty="0">
                <a:solidFill>
                  <a:srgbClr val="FF0000"/>
                </a:solidFill>
              </a:rPr>
              <a:t>2 M€</a:t>
            </a:r>
          </a:p>
          <a:p>
            <a:pPr marL="182563" lvl="1">
              <a:tabLst>
                <a:tab pos="3857625" algn="r"/>
              </a:tabLst>
            </a:pPr>
            <a:r>
              <a:rPr lang="en-GB" sz="1100" i="1" dirty="0"/>
              <a:t>(</a:t>
            </a:r>
            <a:r>
              <a:rPr lang="en-GB" sz="1100" i="1" dirty="0" err="1"/>
              <a:t>nuove</a:t>
            </a:r>
            <a:r>
              <a:rPr lang="en-GB" sz="1100" i="1" dirty="0"/>
              <a:t> </a:t>
            </a:r>
            <a:r>
              <a:rPr lang="en-GB" sz="1100" i="1" dirty="0" err="1"/>
              <a:t>attrezzature</a:t>
            </a:r>
            <a:r>
              <a:rPr lang="en-GB" sz="1100" i="1" dirty="0"/>
              <a:t> e </a:t>
            </a:r>
            <a:r>
              <a:rPr lang="en-GB" sz="1100" i="1" dirty="0" err="1"/>
              <a:t>strumentazioni</a:t>
            </a:r>
            <a:r>
              <a:rPr lang="en-GB" sz="1100" i="1" dirty="0"/>
              <a:t>)</a:t>
            </a:r>
            <a:endParaRPr lang="it-IT" sz="1100" i="1" dirty="0"/>
          </a:p>
        </p:txBody>
      </p:sp>
      <p:pic>
        <p:nvPicPr>
          <p:cNvPr id="17" name="Picture 16">
            <a:extLst>
              <a:ext uri="{FF2B5EF4-FFF2-40B4-BE49-F238E27FC236}">
                <a16:creationId xmlns:a16="http://schemas.microsoft.com/office/drawing/2014/main" xmlns="" id="{449512C0-67FA-4641-96D7-F97E2724CDC4}"/>
              </a:ext>
            </a:extLst>
          </p:cNvPr>
          <p:cNvPicPr>
            <a:picLocks noChangeAspect="1"/>
          </p:cNvPicPr>
          <p:nvPr/>
        </p:nvPicPr>
        <p:blipFill rotWithShape="1">
          <a:blip r:embed="rId6">
            <a:extLst/>
          </a:blip>
          <a:srcRect l="3505" t="3835" r="1573" b="4447"/>
          <a:stretch/>
        </p:blipFill>
        <p:spPr>
          <a:xfrm>
            <a:off x="507609" y="3472919"/>
            <a:ext cx="2419351" cy="1402124"/>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0508" y="1763137"/>
            <a:ext cx="1800000" cy="1294034"/>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24617" y="3106291"/>
            <a:ext cx="1610641" cy="1969375"/>
          </a:xfrm>
          <a:prstGeom prst="rect">
            <a:avLst/>
          </a:prstGeom>
        </p:spPr>
      </p:pic>
      <p:sp>
        <p:nvSpPr>
          <p:cNvPr id="11" name="Rectangle 10"/>
          <p:cNvSpPr/>
          <p:nvPr/>
        </p:nvSpPr>
        <p:spPr>
          <a:xfrm>
            <a:off x="455005" y="883021"/>
            <a:ext cx="2524558" cy="830997"/>
          </a:xfrm>
          <a:prstGeom prst="rect">
            <a:avLst/>
          </a:prstGeom>
        </p:spPr>
        <p:txBody>
          <a:bodyPr wrap="square">
            <a:spAutoFit/>
          </a:bodyPr>
          <a:lstStyle/>
          <a:p>
            <a:pPr algn="ctr">
              <a:tabLst>
                <a:tab pos="1165225" algn="l"/>
              </a:tabLst>
            </a:pPr>
            <a:r>
              <a:rPr lang="it-IT" sz="1200" b="1" dirty="0" err="1" smtClean="0">
                <a:latin typeface="+mj-lt"/>
              </a:rPr>
              <a:t>BiGym</a:t>
            </a:r>
            <a:endParaRPr lang="it-IT" sz="1200" b="1" dirty="0" smtClean="0">
              <a:latin typeface="+mj-lt"/>
            </a:endParaRPr>
          </a:p>
          <a:p>
            <a:pPr algn="ctr">
              <a:tabLst>
                <a:tab pos="1165225" algn="l"/>
              </a:tabLst>
            </a:pPr>
            <a:r>
              <a:rPr lang="it-IT" sz="1200" dirty="0" smtClean="0">
                <a:latin typeface="+mj-lt"/>
              </a:rPr>
              <a:t>Macchina </a:t>
            </a:r>
            <a:r>
              <a:rPr lang="it-IT" sz="1200" dirty="0">
                <a:latin typeface="+mj-lt"/>
              </a:rPr>
              <a:t>lineare per lo studio dell’interazione plasma-parete (@ISTP-Mi ) </a:t>
            </a:r>
          </a:p>
        </p:txBody>
      </p:sp>
      <p:sp>
        <p:nvSpPr>
          <p:cNvPr id="12" name="Rectangle 11"/>
          <p:cNvSpPr/>
          <p:nvPr/>
        </p:nvSpPr>
        <p:spPr>
          <a:xfrm>
            <a:off x="3452810" y="883021"/>
            <a:ext cx="2276475" cy="830997"/>
          </a:xfrm>
          <a:prstGeom prst="rect">
            <a:avLst/>
          </a:prstGeom>
        </p:spPr>
        <p:txBody>
          <a:bodyPr wrap="square">
            <a:spAutoFit/>
          </a:bodyPr>
          <a:lstStyle/>
          <a:p>
            <a:pPr algn="ctr">
              <a:tabLst>
                <a:tab pos="1165225" algn="l"/>
              </a:tabLst>
            </a:pPr>
            <a:r>
              <a:rPr lang="it-IT" sz="1200" b="1" dirty="0" err="1" smtClean="0"/>
              <a:t>NeutronLab</a:t>
            </a:r>
            <a:endParaRPr lang="it-IT" sz="1200" dirty="0" smtClean="0"/>
          </a:p>
          <a:p>
            <a:pPr algn="ctr">
              <a:tabLst>
                <a:tab pos="1165225" algn="l"/>
              </a:tabLst>
            </a:pPr>
            <a:r>
              <a:rPr lang="it-IT" sz="1200" dirty="0" smtClean="0"/>
              <a:t>Laboratorio </a:t>
            </a:r>
            <a:r>
              <a:rPr lang="it-IT" sz="1200" dirty="0"/>
              <a:t>per sviluppo diagnostiche neutroniche (@ISTP-Mi)</a:t>
            </a:r>
          </a:p>
        </p:txBody>
      </p:sp>
      <p:sp>
        <p:nvSpPr>
          <p:cNvPr id="34" name="Rectangle 33"/>
          <p:cNvSpPr/>
          <p:nvPr/>
        </p:nvSpPr>
        <p:spPr>
          <a:xfrm>
            <a:off x="6243694" y="895761"/>
            <a:ext cx="2276475" cy="830997"/>
          </a:xfrm>
          <a:prstGeom prst="rect">
            <a:avLst/>
          </a:prstGeom>
        </p:spPr>
        <p:txBody>
          <a:bodyPr wrap="square">
            <a:spAutoFit/>
          </a:bodyPr>
          <a:lstStyle/>
          <a:p>
            <a:pPr algn="ctr">
              <a:tabLst>
                <a:tab pos="1165225" algn="l"/>
              </a:tabLst>
            </a:pPr>
            <a:r>
              <a:rPr lang="it-IT" sz="1200" b="1" dirty="0" err="1"/>
              <a:t>LaserDiLab</a:t>
            </a:r>
            <a:r>
              <a:rPr lang="it-IT" sz="1200" b="1" dirty="0"/>
              <a:t> </a:t>
            </a:r>
            <a:endParaRPr lang="it-IT" sz="1200" b="1" dirty="0" smtClean="0"/>
          </a:p>
          <a:p>
            <a:pPr algn="ctr">
              <a:tabLst>
                <a:tab pos="1165225" algn="l"/>
              </a:tabLst>
            </a:pPr>
            <a:r>
              <a:rPr lang="it-IT" sz="1200" dirty="0"/>
              <a:t>Laboratorio per sviluppo di diagnostiche ottiche di plasmi (@ISTP-</a:t>
            </a:r>
            <a:r>
              <a:rPr lang="it-IT" sz="1200" dirty="0" err="1"/>
              <a:t>Ba</a:t>
            </a:r>
            <a:r>
              <a:rPr lang="it-IT" sz="1200" dirty="0"/>
              <a:t>)</a:t>
            </a:r>
          </a:p>
        </p:txBody>
      </p:sp>
    </p:spTree>
    <p:custDataLst>
      <p:tags r:id="rId1"/>
    </p:custDataLst>
    <p:extLst>
      <p:ext uri="{BB962C8B-B14F-4D97-AF65-F5344CB8AC3E}">
        <p14:creationId xmlns:p14="http://schemas.microsoft.com/office/powerpoint/2010/main" val="237378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childTnLst>
                                </p:cTn>
                              </p:par>
                            </p:childTnLst>
                          </p:cTn>
                        </p:par>
                        <p:par>
                          <p:cTn id="16" fill="hold">
                            <p:stCondLst>
                              <p:cond delay="3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childTnLst>
                          </p:cTn>
                        </p:par>
                        <p:par>
                          <p:cTn id="20" fill="hold">
                            <p:stCondLst>
                              <p:cond delay="4500"/>
                            </p:stCondLst>
                            <p:childTnLst>
                              <p:par>
                                <p:cTn id="21" presetID="10"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1000"/>
                                        <p:tgtEl>
                                          <p:spTgt spid="29"/>
                                        </p:tgtEl>
                                      </p:cBhvr>
                                    </p:animEffect>
                                  </p:childTnLst>
                                </p:cTn>
                              </p:par>
                            </p:childTnLst>
                          </p:cTn>
                        </p:par>
                        <p:par>
                          <p:cTn id="24" fill="hold">
                            <p:stCondLst>
                              <p:cond delay="5500"/>
                            </p:stCondLst>
                            <p:childTnLst>
                              <p:par>
                                <p:cTn id="25" presetID="10" presetClass="entr" presetSubtype="0"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childTnLst>
                                </p:cTn>
                              </p:par>
                            </p:childTnLst>
                          </p:cTn>
                        </p:par>
                        <p:par>
                          <p:cTn id="28" fill="hold">
                            <p:stCondLst>
                              <p:cond delay="6500"/>
                            </p:stCondLst>
                            <p:childTnLst>
                              <p:par>
                                <p:cTn id="29" presetID="10" presetClass="entr" presetSubtype="0"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childTnLst>
                                </p:cTn>
                              </p:par>
                            </p:childTnLst>
                          </p:cTn>
                        </p:par>
                        <p:par>
                          <p:cTn id="32" fill="hold">
                            <p:stCondLst>
                              <p:cond delay="7500"/>
                            </p:stCondLst>
                            <p:childTnLst>
                              <p:par>
                                <p:cTn id="33" presetID="10" presetClass="entr" presetSubtype="0"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childTnLst>
                                </p:cTn>
                              </p:par>
                            </p:childTnLst>
                          </p:cTn>
                        </p:par>
                        <p:par>
                          <p:cTn id="36" fill="hold">
                            <p:stCondLst>
                              <p:cond delay="8500"/>
                            </p:stCondLst>
                            <p:childTnLst>
                              <p:par>
                                <p:cTn id="37" presetID="10" presetClass="entr" presetSubtype="0" fill="hold" grpId="0" nodeType="after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1" grpId="0"/>
      <p:bldP spid="12"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xmlns="" id="{D04C10FD-D02A-7F90-C901-48B49B10C25C}"/>
              </a:ext>
            </a:extLst>
          </p:cNvPr>
          <p:cNvSpPr txBox="1"/>
          <p:nvPr/>
        </p:nvSpPr>
        <p:spPr>
          <a:xfrm>
            <a:off x="-1" y="1"/>
            <a:ext cx="3805414" cy="207749"/>
          </a:xfrm>
          <a:prstGeom prst="rect">
            <a:avLst/>
          </a:prstGeom>
          <a:noFill/>
        </p:spPr>
        <p:txBody>
          <a:bodyPr wrap="square" lIns="68580" tIns="34290" rIns="68580" bIns="34290" rtlCol="0">
            <a:spAutoFit/>
          </a:bodyPr>
          <a:lstStyle>
            <a:defPPr>
              <a:defRPr lang="x-none"/>
            </a:defPPr>
            <a:lvl1pPr>
              <a:defRPr sz="1400">
                <a:solidFill>
                  <a:schemeClr val="bg1">
                    <a:lumMod val="50000"/>
                  </a:schemeClr>
                </a:solidFill>
                <a:latin typeface="Pretendard SemiBold" panose="02000703000000020004" pitchFamily="50" charset="-127"/>
                <a:ea typeface="Pretendard SemiBold" panose="02000703000000020004" pitchFamily="50" charset="-127"/>
                <a:cs typeface="Pretendard SemiBold" panose="02000703000000020004" pitchFamily="50" charset="-127"/>
              </a:defRPr>
            </a:lvl1pPr>
          </a:lstStyle>
          <a:p>
            <a:r>
              <a:rPr lang="en-GB" altLang="ko-KR" sz="900" i="1" dirty="0">
                <a:solidFill>
                  <a:schemeClr val="bg1"/>
                </a:solidFill>
                <a:latin typeface="+mn-lt"/>
              </a:rPr>
              <a:t>Workshop </a:t>
            </a:r>
            <a:r>
              <a:rPr lang="it-IT" altLang="ko-KR" sz="900" i="1" dirty="0">
                <a:solidFill>
                  <a:schemeClr val="bg1"/>
                </a:solidFill>
                <a:latin typeface="+mn-lt"/>
              </a:rPr>
              <a:t>su “Sostenibilità PNRR@CNR”, Pisa, 10/02/2025 - Aggregazione RIFF</a:t>
            </a:r>
          </a:p>
        </p:txBody>
      </p:sp>
      <p:pic>
        <p:nvPicPr>
          <p:cNvPr id="33" name="그림 개체 틀 3">
            <a:extLst>
              <a:ext uri="{FF2B5EF4-FFF2-40B4-BE49-F238E27FC236}">
                <a16:creationId xmlns:a16="http://schemas.microsoft.com/office/drawing/2014/main" xmlns="" id="{5D4C1E0A-2775-E569-70DD-D42BB66098E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t="8547" b="45139"/>
          <a:stretch/>
        </p:blipFill>
        <p:spPr>
          <a:xfrm>
            <a:off x="-1" y="-23"/>
            <a:ext cx="9143999" cy="698385"/>
          </a:xfrm>
          <a:prstGeom prst="rect">
            <a:avLst/>
          </a:prstGeom>
        </p:spPr>
      </p:pic>
      <p:sp>
        <p:nvSpPr>
          <p:cNvPr id="32" name="Rectangle 31"/>
          <p:cNvSpPr/>
          <p:nvPr/>
        </p:nvSpPr>
        <p:spPr>
          <a:xfrm>
            <a:off x="2075929" y="125248"/>
            <a:ext cx="5463804" cy="461665"/>
          </a:xfrm>
          <a:prstGeom prst="rect">
            <a:avLst/>
          </a:prstGeom>
        </p:spPr>
        <p:txBody>
          <a:bodyPr wrap="none">
            <a:spAutoFit/>
          </a:bodyPr>
          <a:lstStyle/>
          <a:p>
            <a:pPr algn="ctr"/>
            <a:r>
              <a:rPr lang="it-IT" sz="2400" dirty="0" smtClean="0">
                <a:solidFill>
                  <a:srgbClr val="FF0000"/>
                </a:solidFill>
                <a:latin typeface="+mj-lt"/>
              </a:rPr>
              <a:t>IR_IRIS</a:t>
            </a:r>
            <a:r>
              <a:rPr lang="it-IT" sz="2400" dirty="0" smtClean="0">
                <a:latin typeface="+mj-lt"/>
              </a:rPr>
              <a:t> @ </a:t>
            </a:r>
            <a:r>
              <a:rPr lang="it-IT" sz="2400" b="1" dirty="0" smtClean="0">
                <a:latin typeface="+mj-lt"/>
              </a:rPr>
              <a:t>SPIN</a:t>
            </a:r>
            <a:r>
              <a:rPr lang="it-IT" sz="2400" dirty="0" smtClean="0">
                <a:latin typeface="+mj-lt"/>
              </a:rPr>
              <a:t>  Genova + Napoli + Salerno</a:t>
            </a:r>
            <a:endParaRPr lang="it-IT" sz="2400" dirty="0">
              <a:latin typeface="+mj-lt"/>
            </a:endParaRPr>
          </a:p>
        </p:txBody>
      </p:sp>
      <p:sp>
        <p:nvSpPr>
          <p:cNvPr id="11" name="Rectangle 10"/>
          <p:cNvSpPr/>
          <p:nvPr/>
        </p:nvSpPr>
        <p:spPr>
          <a:xfrm>
            <a:off x="361950" y="895760"/>
            <a:ext cx="2576451" cy="830997"/>
          </a:xfrm>
          <a:prstGeom prst="rect">
            <a:avLst/>
          </a:prstGeom>
        </p:spPr>
        <p:txBody>
          <a:bodyPr wrap="square">
            <a:spAutoFit/>
          </a:bodyPr>
          <a:lstStyle/>
          <a:p>
            <a:pPr algn="ctr"/>
            <a:r>
              <a:rPr lang="it-IT" sz="1200" dirty="0" smtClean="0">
                <a:latin typeface="+mj-lt"/>
              </a:rPr>
              <a:t>Laboratorio </a:t>
            </a:r>
            <a:r>
              <a:rPr lang="it-IT" sz="1200" dirty="0">
                <a:latin typeface="+mj-lt"/>
              </a:rPr>
              <a:t>di </a:t>
            </a:r>
            <a:r>
              <a:rPr lang="it-IT" sz="1200" b="1" dirty="0">
                <a:latin typeface="+mj-lt"/>
              </a:rPr>
              <a:t>caratterizzazione proprietà di trasporto </a:t>
            </a:r>
            <a:r>
              <a:rPr lang="it-IT" sz="1200" b="1" dirty="0" smtClean="0">
                <a:latin typeface="+mj-lt"/>
              </a:rPr>
              <a:t/>
            </a:r>
            <a:br>
              <a:rPr lang="it-IT" sz="1200" b="1" dirty="0" smtClean="0">
                <a:latin typeface="+mj-lt"/>
              </a:rPr>
            </a:br>
            <a:r>
              <a:rPr lang="it-IT" sz="1200" dirty="0" smtClean="0">
                <a:latin typeface="+mj-lt"/>
              </a:rPr>
              <a:t>tra </a:t>
            </a:r>
            <a:r>
              <a:rPr lang="it-IT" sz="1200" dirty="0">
                <a:latin typeface="+mj-lt"/>
              </a:rPr>
              <a:t>1.5 K e 300 K e fino a 16 T </a:t>
            </a:r>
            <a:endParaRPr lang="it-IT" sz="1200" dirty="0" smtClean="0">
              <a:latin typeface="+mj-lt"/>
            </a:endParaRPr>
          </a:p>
          <a:p>
            <a:pPr algn="ctr"/>
            <a:r>
              <a:rPr lang="it-IT" sz="1200" dirty="0" smtClean="0">
                <a:latin typeface="+mj-lt"/>
              </a:rPr>
              <a:t>(@</a:t>
            </a:r>
            <a:r>
              <a:rPr lang="it-IT" sz="1200" dirty="0">
                <a:latin typeface="+mj-lt"/>
              </a:rPr>
              <a:t>SPIN-</a:t>
            </a:r>
            <a:r>
              <a:rPr lang="it-IT" sz="1200" dirty="0" err="1">
                <a:latin typeface="+mj-lt"/>
              </a:rPr>
              <a:t>Ge</a:t>
            </a:r>
            <a:r>
              <a:rPr lang="it-IT" sz="1200" dirty="0">
                <a:latin typeface="+mj-lt"/>
              </a:rPr>
              <a:t> </a:t>
            </a:r>
            <a:r>
              <a:rPr lang="it-IT" sz="1200" dirty="0" smtClean="0">
                <a:latin typeface="+mj-lt"/>
              </a:rPr>
              <a:t>- Na </a:t>
            </a:r>
            <a:r>
              <a:rPr lang="it-IT" sz="1200" dirty="0">
                <a:latin typeface="+mj-lt"/>
              </a:rPr>
              <a:t>-Sa)</a:t>
            </a:r>
          </a:p>
        </p:txBody>
      </p:sp>
      <p:sp>
        <p:nvSpPr>
          <p:cNvPr id="12" name="Rectangle 11"/>
          <p:cNvSpPr/>
          <p:nvPr/>
        </p:nvSpPr>
        <p:spPr>
          <a:xfrm>
            <a:off x="3452810" y="895760"/>
            <a:ext cx="2276475" cy="830997"/>
          </a:xfrm>
          <a:prstGeom prst="rect">
            <a:avLst/>
          </a:prstGeom>
        </p:spPr>
        <p:txBody>
          <a:bodyPr wrap="square">
            <a:spAutoFit/>
          </a:bodyPr>
          <a:lstStyle/>
          <a:p>
            <a:pPr algn="ctr"/>
            <a:r>
              <a:rPr lang="it-IT" sz="1200" dirty="0"/>
              <a:t>Laboratorio </a:t>
            </a:r>
            <a:r>
              <a:rPr lang="it-IT" sz="1200" b="1" dirty="0"/>
              <a:t>fabbricazione materiali superconduttori </a:t>
            </a:r>
            <a:r>
              <a:rPr lang="it-IT" sz="1200" dirty="0"/>
              <a:t>in forma di fili, nastri e film sottili (@SPIN-</a:t>
            </a:r>
            <a:r>
              <a:rPr lang="it-IT" sz="1200" dirty="0" err="1"/>
              <a:t>Ge</a:t>
            </a:r>
            <a:r>
              <a:rPr lang="it-IT" sz="1200" dirty="0"/>
              <a:t>)</a:t>
            </a:r>
          </a:p>
        </p:txBody>
      </p:sp>
      <p:sp>
        <p:nvSpPr>
          <p:cNvPr id="34" name="Rectangle 33"/>
          <p:cNvSpPr/>
          <p:nvPr/>
        </p:nvSpPr>
        <p:spPr>
          <a:xfrm>
            <a:off x="6243694" y="895761"/>
            <a:ext cx="2276475" cy="646331"/>
          </a:xfrm>
          <a:prstGeom prst="rect">
            <a:avLst/>
          </a:prstGeom>
        </p:spPr>
        <p:txBody>
          <a:bodyPr wrap="square">
            <a:spAutoFit/>
          </a:bodyPr>
          <a:lstStyle/>
          <a:p>
            <a:pPr algn="ctr"/>
            <a:r>
              <a:rPr lang="it-IT" sz="1200" dirty="0"/>
              <a:t>Laboratorio di </a:t>
            </a:r>
            <a:r>
              <a:rPr lang="it-IT" sz="1200" b="1" dirty="0"/>
              <a:t>caratterizzazione morfologica e strutturale</a:t>
            </a:r>
            <a:r>
              <a:rPr lang="it-IT" sz="1200" dirty="0"/>
              <a:t> (@SPIN-</a:t>
            </a:r>
            <a:r>
              <a:rPr lang="it-IT" sz="1200" dirty="0" err="1"/>
              <a:t>Ge</a:t>
            </a:r>
            <a:r>
              <a:rPr lang="it-IT" sz="1200" dirty="0"/>
              <a:t>)</a:t>
            </a:r>
          </a:p>
        </p:txBody>
      </p:sp>
      <p:sp>
        <p:nvSpPr>
          <p:cNvPr id="15" name="Rectangle 14"/>
          <p:cNvSpPr/>
          <p:nvPr/>
        </p:nvSpPr>
        <p:spPr>
          <a:xfrm>
            <a:off x="5729285" y="3971128"/>
            <a:ext cx="3125940" cy="954107"/>
          </a:xfrm>
          <a:prstGeom prst="rect">
            <a:avLst/>
          </a:prstGeom>
        </p:spPr>
        <p:txBody>
          <a:bodyPr wrap="square" lIns="36000" rIns="36000">
            <a:spAutoFit/>
          </a:bodyPr>
          <a:lstStyle/>
          <a:p>
            <a:pPr marL="180975" indent="-180975">
              <a:buFont typeface="Arial" panose="020B0604020202020204" pitchFamily="34" charset="0"/>
              <a:buChar char="•"/>
              <a:tabLst>
                <a:tab pos="3857625" algn="r"/>
              </a:tabLst>
            </a:pPr>
            <a:r>
              <a:rPr lang="en-GB" dirty="0" err="1">
                <a:latin typeface="+mj-lt"/>
              </a:rPr>
              <a:t>Investimento</a:t>
            </a:r>
            <a:r>
              <a:rPr lang="en-GB" dirty="0">
                <a:latin typeface="+mj-lt"/>
              </a:rPr>
              <a:t> pre-</a:t>
            </a:r>
            <a:r>
              <a:rPr lang="en-GB" dirty="0" err="1">
                <a:latin typeface="+mj-lt"/>
              </a:rPr>
              <a:t>esistente</a:t>
            </a:r>
            <a:r>
              <a:rPr lang="en-GB" dirty="0">
                <a:latin typeface="+mj-lt"/>
              </a:rPr>
              <a:t>:	</a:t>
            </a:r>
            <a:r>
              <a:rPr lang="en-GB" b="1" dirty="0">
                <a:solidFill>
                  <a:srgbClr val="FF0000"/>
                </a:solidFill>
                <a:latin typeface="+mj-lt"/>
              </a:rPr>
              <a:t>4</a:t>
            </a:r>
            <a:r>
              <a:rPr lang="en-GB" b="1" dirty="0" smtClean="0">
                <a:solidFill>
                  <a:srgbClr val="FF0000"/>
                </a:solidFill>
                <a:latin typeface="+mj-lt"/>
              </a:rPr>
              <a:t> </a:t>
            </a:r>
            <a:r>
              <a:rPr lang="en-GB" b="1" dirty="0">
                <a:solidFill>
                  <a:srgbClr val="FF0000"/>
                </a:solidFill>
                <a:latin typeface="+mj-lt"/>
              </a:rPr>
              <a:t>M</a:t>
            </a:r>
            <a:r>
              <a:rPr lang="en-GB" b="1" dirty="0" smtClean="0">
                <a:solidFill>
                  <a:srgbClr val="FF0000"/>
                </a:solidFill>
                <a:latin typeface="+mj-lt"/>
              </a:rPr>
              <a:t>€</a:t>
            </a:r>
          </a:p>
          <a:p>
            <a:pPr>
              <a:tabLst>
                <a:tab pos="3857625" algn="r"/>
              </a:tabLst>
            </a:pPr>
            <a:endParaRPr lang="en-GB" b="1" dirty="0" smtClean="0">
              <a:solidFill>
                <a:srgbClr val="FF0000"/>
              </a:solidFill>
              <a:latin typeface="+mj-lt"/>
            </a:endParaRPr>
          </a:p>
          <a:p>
            <a:pPr marL="180975" indent="-180975">
              <a:buFont typeface="Arial" panose="020B0604020202020204" pitchFamily="34" charset="0"/>
              <a:buChar char="•"/>
              <a:tabLst>
                <a:tab pos="3857625" algn="r"/>
              </a:tabLst>
            </a:pPr>
            <a:r>
              <a:rPr lang="en-GB" b="1" dirty="0" err="1" smtClean="0">
                <a:latin typeface="+mj-lt"/>
              </a:rPr>
              <a:t>Investimento</a:t>
            </a:r>
            <a:r>
              <a:rPr lang="en-GB" b="1" dirty="0" smtClean="0">
                <a:latin typeface="+mj-lt"/>
              </a:rPr>
              <a:t> </a:t>
            </a:r>
            <a:r>
              <a:rPr lang="en-GB" b="1" dirty="0">
                <a:latin typeface="+mj-lt"/>
              </a:rPr>
              <a:t>PNRR:</a:t>
            </a:r>
            <a:r>
              <a:rPr lang="en-GB" dirty="0">
                <a:latin typeface="+mj-lt"/>
              </a:rPr>
              <a:t>	</a:t>
            </a:r>
            <a:r>
              <a:rPr lang="en-GB" b="1" dirty="0" smtClean="0">
                <a:solidFill>
                  <a:srgbClr val="FF0000"/>
                </a:solidFill>
              </a:rPr>
              <a:t>2 M€</a:t>
            </a:r>
          </a:p>
          <a:p>
            <a:pPr marL="182563" lvl="1">
              <a:tabLst>
                <a:tab pos="3857625" algn="r"/>
              </a:tabLst>
            </a:pPr>
            <a:r>
              <a:rPr lang="en-GB" i="1" dirty="0" smtClean="0">
                <a:latin typeface="+mj-lt"/>
              </a:rPr>
              <a:t>(</a:t>
            </a:r>
            <a:r>
              <a:rPr lang="en-GB" i="1" dirty="0" err="1" smtClean="0">
                <a:latin typeface="+mj-lt"/>
              </a:rPr>
              <a:t>nuove</a:t>
            </a:r>
            <a:r>
              <a:rPr lang="en-GB" i="1" dirty="0" smtClean="0">
                <a:latin typeface="+mj-lt"/>
              </a:rPr>
              <a:t> </a:t>
            </a:r>
            <a:r>
              <a:rPr lang="en-GB" i="1" dirty="0" err="1" smtClean="0">
                <a:latin typeface="+mj-lt"/>
              </a:rPr>
              <a:t>attrezzature</a:t>
            </a:r>
            <a:r>
              <a:rPr lang="en-GB" i="1" dirty="0" smtClean="0">
                <a:latin typeface="+mj-lt"/>
              </a:rPr>
              <a:t> e </a:t>
            </a:r>
            <a:r>
              <a:rPr lang="en-GB" i="1" dirty="0" err="1" smtClean="0">
                <a:latin typeface="+mj-lt"/>
              </a:rPr>
              <a:t>strumentazioni</a:t>
            </a:r>
            <a:r>
              <a:rPr lang="en-GB" i="1" dirty="0" smtClean="0">
                <a:latin typeface="+mj-lt"/>
              </a:rPr>
              <a:t>)</a:t>
            </a:r>
            <a:endParaRPr lang="it-IT" i="1" dirty="0">
              <a:latin typeface="+mj-lt"/>
            </a:endParaRPr>
          </a:p>
        </p:txBody>
      </p:sp>
      <p:pic>
        <p:nvPicPr>
          <p:cNvPr id="13" name="Immagine 10">
            <a:extLst>
              <a:ext uri="{FF2B5EF4-FFF2-40B4-BE49-F238E27FC236}">
                <a16:creationId xmlns:a16="http://schemas.microsoft.com/office/drawing/2014/main" xmlns="" id="{7A4C2A45-E49A-4B17-2309-D415CD8E828A}"/>
              </a:ext>
            </a:extLst>
          </p:cNvPr>
          <p:cNvPicPr>
            <a:picLocks noChangeAspect="1"/>
          </p:cNvPicPr>
          <p:nvPr/>
        </p:nvPicPr>
        <p:blipFill rotWithShape="1">
          <a:blip r:embed="rId5"/>
          <a:srcRect l="3558" r="3015" b="1"/>
          <a:stretch/>
        </p:blipFill>
        <p:spPr>
          <a:xfrm>
            <a:off x="723857" y="1924155"/>
            <a:ext cx="1940966" cy="2649314"/>
          </a:xfrm>
          <a:prstGeom prst="rect">
            <a:avLst/>
          </a:prstGeom>
        </p:spPr>
      </p:pic>
      <p:pic>
        <p:nvPicPr>
          <p:cNvPr id="16" name="Immagine 3">
            <a:extLst>
              <a:ext uri="{FF2B5EF4-FFF2-40B4-BE49-F238E27FC236}">
                <a16:creationId xmlns:a16="http://schemas.microsoft.com/office/drawing/2014/main" xmlns="" id="{B4EEA165-2D79-4247-FF31-1A3A81AED819}"/>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3481844" y="1898677"/>
            <a:ext cx="1800000" cy="2518159"/>
          </a:xfrm>
          <a:prstGeom prst="rect">
            <a:avLst/>
          </a:prstGeom>
        </p:spPr>
      </p:pic>
      <p:pic>
        <p:nvPicPr>
          <p:cNvPr id="17" name="Immagine 8" descr="Immagine che contiene bianco e nero, modello, colino, stoviglie&#10;&#10;Descrizione generata automaticamente">
            <a:extLst>
              <a:ext uri="{FF2B5EF4-FFF2-40B4-BE49-F238E27FC236}">
                <a16:creationId xmlns:a16="http://schemas.microsoft.com/office/drawing/2014/main" xmlns="" id="{DF7DAF2F-30CC-ED5F-F3AB-2A0037648D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11501" y="4036443"/>
            <a:ext cx="1622385" cy="842222"/>
          </a:xfrm>
          <a:prstGeom prst="rect">
            <a:avLst/>
          </a:prstGeom>
          <a:ln>
            <a:solidFill>
              <a:schemeClr val="tx1"/>
            </a:solidFill>
          </a:ln>
        </p:spPr>
      </p:pic>
      <p:pic>
        <p:nvPicPr>
          <p:cNvPr id="19" name="Immagine 13">
            <a:extLst>
              <a:ext uri="{FF2B5EF4-FFF2-40B4-BE49-F238E27FC236}">
                <a16:creationId xmlns:a16="http://schemas.microsoft.com/office/drawing/2014/main" xmlns="" id="{D5EF2C07-88D5-F84C-931D-2DD59206E57B}"/>
              </a:ext>
            </a:extLst>
          </p:cNvPr>
          <p:cNvPicPr>
            <a:picLocks noChangeAspect="1"/>
          </p:cNvPicPr>
          <p:nvPr/>
        </p:nvPicPr>
        <p:blipFill>
          <a:blip r:embed="rId9"/>
          <a:srcRect l="5094" r="34175" b="5226"/>
          <a:stretch/>
        </p:blipFill>
        <p:spPr>
          <a:xfrm>
            <a:off x="6304654" y="1924155"/>
            <a:ext cx="2151369" cy="1549531"/>
          </a:xfrm>
          <a:prstGeom prst="rect">
            <a:avLst/>
          </a:prstGeom>
        </p:spPr>
      </p:pic>
      <p:pic>
        <p:nvPicPr>
          <p:cNvPr id="20" name="Immagine 9">
            <a:extLst>
              <a:ext uri="{FF2B5EF4-FFF2-40B4-BE49-F238E27FC236}">
                <a16:creationId xmlns:a16="http://schemas.microsoft.com/office/drawing/2014/main" xmlns="" id="{7070DC94-76FB-4F4A-8B0F-3DCD9FAF8010}"/>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20000"/>
                    </a14:imgEffect>
                  </a14:imgLayer>
                </a14:imgProps>
              </a:ext>
            </a:extLst>
          </a:blip>
          <a:stretch>
            <a:fillRect/>
          </a:stretch>
        </p:blipFill>
        <p:spPr>
          <a:xfrm>
            <a:off x="4807828" y="1898676"/>
            <a:ext cx="1144335" cy="1575009"/>
          </a:xfrm>
          <a:prstGeom prst="rect">
            <a:avLst/>
          </a:prstGeom>
          <a:ln>
            <a:solidFill>
              <a:schemeClr val="tx1"/>
            </a:solidFill>
          </a:ln>
        </p:spPr>
      </p:pic>
    </p:spTree>
    <p:custDataLst>
      <p:tags r:id="rId1"/>
    </p:custDataLst>
    <p:extLst>
      <p:ext uri="{BB962C8B-B14F-4D97-AF65-F5344CB8AC3E}">
        <p14:creationId xmlns:p14="http://schemas.microsoft.com/office/powerpoint/2010/main" val="325441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nodeType="withEffect">
                                  <p:stCondLst>
                                    <p:cond delay="25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par>
                          <p:cTn id="11" fill="hold">
                            <p:stCondLst>
                              <p:cond delay="1250"/>
                            </p:stCondLst>
                            <p:childTnLst>
                              <p:par>
                                <p:cTn id="12" presetID="10" presetClass="entr" presetSubtype="0" fill="hold" grpId="0" nodeType="afterEffect">
                                  <p:stCondLst>
                                    <p:cond delay="50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childTnLst>
                                </p:cTn>
                              </p:par>
                              <p:par>
                                <p:cTn id="15" presetID="10" presetClass="entr" presetSubtype="0" fill="hold" nodeType="withEffect">
                                  <p:stCondLst>
                                    <p:cond delay="25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childTnLst>
                                </p:cTn>
                              </p:par>
                              <p:par>
                                <p:cTn id="18" presetID="10" presetClass="entr" presetSubtype="0" fill="hold" nodeType="withEffect">
                                  <p:stCondLst>
                                    <p:cond delay="25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childTnLst>
                                </p:cTn>
                              </p:par>
                              <p:par>
                                <p:cTn id="21" presetID="10" presetClass="entr" presetSubtype="0" fill="hold" nodeType="withEffect">
                                  <p:stCondLst>
                                    <p:cond delay="2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childTnLst>
                                </p:cTn>
                              </p:par>
                            </p:childTnLst>
                          </p:cTn>
                        </p:par>
                        <p:par>
                          <p:cTn id="24" fill="hold">
                            <p:stCondLst>
                              <p:cond delay="2750"/>
                            </p:stCondLst>
                            <p:childTnLst>
                              <p:par>
                                <p:cTn id="25" presetID="10" presetClass="entr" presetSubtype="0" fill="hold" grpId="0" nodeType="afterEffect">
                                  <p:stCondLst>
                                    <p:cond delay="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1000"/>
                                        <p:tgtEl>
                                          <p:spTgt spid="34"/>
                                        </p:tgtEl>
                                      </p:cBhvr>
                                    </p:animEffect>
                                  </p:childTnLst>
                                </p:cTn>
                              </p:par>
                              <p:par>
                                <p:cTn id="28" presetID="10" presetClass="entr" presetSubtype="0" fill="hold" nodeType="withEffect">
                                  <p:stCondLst>
                                    <p:cond delay="25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childTnLst>
                                </p:cTn>
                              </p:par>
                            </p:childTnLst>
                          </p:cTn>
                        </p:par>
                        <p:par>
                          <p:cTn id="31" fill="hold">
                            <p:stCondLst>
                              <p:cond delay="4250"/>
                            </p:stCondLst>
                            <p:childTnLst>
                              <p:par>
                                <p:cTn id="32" presetID="10" presetClass="entr" presetSubtype="0" fill="hold" grpId="0" nodeType="afterEffect">
                                  <p:stCondLst>
                                    <p:cond delay="50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3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xmlns="" id="{D04C10FD-D02A-7F90-C901-48B49B10C25C}"/>
              </a:ext>
            </a:extLst>
          </p:cNvPr>
          <p:cNvSpPr txBox="1"/>
          <p:nvPr/>
        </p:nvSpPr>
        <p:spPr>
          <a:xfrm>
            <a:off x="-1" y="1"/>
            <a:ext cx="3805414" cy="207749"/>
          </a:xfrm>
          <a:prstGeom prst="rect">
            <a:avLst/>
          </a:prstGeom>
          <a:noFill/>
        </p:spPr>
        <p:txBody>
          <a:bodyPr wrap="square" lIns="68580" tIns="34290" rIns="68580" bIns="34290" rtlCol="0">
            <a:spAutoFit/>
          </a:bodyPr>
          <a:lstStyle>
            <a:defPPr>
              <a:defRPr lang="x-none"/>
            </a:defPPr>
            <a:lvl1pPr>
              <a:defRPr sz="1400">
                <a:solidFill>
                  <a:schemeClr val="bg1">
                    <a:lumMod val="50000"/>
                  </a:schemeClr>
                </a:solidFill>
                <a:latin typeface="Pretendard SemiBold" panose="02000703000000020004" pitchFamily="50" charset="-127"/>
                <a:ea typeface="Pretendard SemiBold" panose="02000703000000020004" pitchFamily="50" charset="-127"/>
                <a:cs typeface="Pretendard SemiBold" panose="02000703000000020004" pitchFamily="50" charset="-127"/>
              </a:defRPr>
            </a:lvl1pPr>
          </a:lstStyle>
          <a:p>
            <a:r>
              <a:rPr lang="en-GB" altLang="ko-KR" sz="900" i="1" dirty="0">
                <a:solidFill>
                  <a:schemeClr val="bg1"/>
                </a:solidFill>
                <a:latin typeface="+mn-lt"/>
              </a:rPr>
              <a:t>Workshop </a:t>
            </a:r>
            <a:r>
              <a:rPr lang="it-IT" altLang="ko-KR" sz="900" i="1" dirty="0">
                <a:solidFill>
                  <a:schemeClr val="bg1"/>
                </a:solidFill>
                <a:latin typeface="+mn-lt"/>
              </a:rPr>
              <a:t>su “Sostenibilità PNRR@CNR”, Pisa, 10/02/2025 - Aggregazione RIFF</a:t>
            </a:r>
          </a:p>
        </p:txBody>
      </p:sp>
      <p:pic>
        <p:nvPicPr>
          <p:cNvPr id="33" name="그림 개체 틀 3">
            <a:extLst>
              <a:ext uri="{FF2B5EF4-FFF2-40B4-BE49-F238E27FC236}">
                <a16:creationId xmlns:a16="http://schemas.microsoft.com/office/drawing/2014/main" xmlns="" id="{5D4C1E0A-2775-E569-70DD-D42BB66098E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t="8547" b="45139"/>
          <a:stretch/>
        </p:blipFill>
        <p:spPr>
          <a:xfrm>
            <a:off x="-1" y="-23"/>
            <a:ext cx="9143999" cy="698385"/>
          </a:xfrm>
          <a:prstGeom prst="rect">
            <a:avLst/>
          </a:prstGeom>
        </p:spPr>
      </p:pic>
      <p:sp>
        <p:nvSpPr>
          <p:cNvPr id="32" name="Rectangle 31"/>
          <p:cNvSpPr/>
          <p:nvPr/>
        </p:nvSpPr>
        <p:spPr>
          <a:xfrm>
            <a:off x="455004" y="125248"/>
            <a:ext cx="8346095" cy="461665"/>
          </a:xfrm>
          <a:prstGeom prst="rect">
            <a:avLst/>
          </a:prstGeom>
        </p:spPr>
        <p:txBody>
          <a:bodyPr wrap="square">
            <a:spAutoFit/>
          </a:bodyPr>
          <a:lstStyle/>
          <a:p>
            <a:pPr algn="ctr"/>
            <a:r>
              <a:rPr lang="it-IT" sz="2400" dirty="0" smtClean="0">
                <a:solidFill>
                  <a:srgbClr val="FF0000"/>
                </a:solidFill>
                <a:latin typeface="+mj-lt"/>
              </a:rPr>
              <a:t>IR_I-PHOQS  +  </a:t>
            </a:r>
            <a:r>
              <a:rPr lang="it-IT" sz="2400" dirty="0" err="1" smtClean="0">
                <a:solidFill>
                  <a:srgbClr val="FF0000"/>
                </a:solidFill>
                <a:latin typeface="+mj-lt"/>
              </a:rPr>
              <a:t>IR_EuAPS</a:t>
            </a:r>
            <a:r>
              <a:rPr lang="it-IT" sz="2400" dirty="0" smtClean="0">
                <a:latin typeface="+mj-lt"/>
              </a:rPr>
              <a:t> </a:t>
            </a:r>
            <a:r>
              <a:rPr lang="it-IT" sz="2400" dirty="0"/>
              <a:t>@ </a:t>
            </a:r>
            <a:r>
              <a:rPr lang="it-IT" sz="2400" dirty="0" smtClean="0"/>
              <a:t>INO </a:t>
            </a:r>
            <a:r>
              <a:rPr lang="it-IT" sz="2400" dirty="0" smtClean="0">
                <a:latin typeface="+mj-lt"/>
              </a:rPr>
              <a:t>Pisa</a:t>
            </a:r>
            <a:endParaRPr lang="it-IT" sz="2400" dirty="0">
              <a:latin typeface="+mj-lt"/>
            </a:endParaRPr>
          </a:p>
        </p:txBody>
      </p:sp>
      <p:sp>
        <p:nvSpPr>
          <p:cNvPr id="11" name="Rectangle 10"/>
          <p:cNvSpPr/>
          <p:nvPr/>
        </p:nvSpPr>
        <p:spPr>
          <a:xfrm>
            <a:off x="1373365" y="2329716"/>
            <a:ext cx="6887766" cy="276999"/>
          </a:xfrm>
          <a:prstGeom prst="rect">
            <a:avLst/>
          </a:prstGeom>
        </p:spPr>
        <p:txBody>
          <a:bodyPr wrap="square">
            <a:spAutoFit/>
          </a:bodyPr>
          <a:lstStyle/>
          <a:p>
            <a:r>
              <a:rPr lang="it-IT" sz="1200" dirty="0"/>
              <a:t>Nuovo </a:t>
            </a:r>
            <a:r>
              <a:rPr lang="it-IT" sz="1200" b="1" dirty="0"/>
              <a:t>laboratorio sotterraneo </a:t>
            </a:r>
            <a:r>
              <a:rPr lang="it-IT" sz="1200" b="1" dirty="0" err="1"/>
              <a:t>radioprotetto</a:t>
            </a:r>
            <a:r>
              <a:rPr lang="it-IT" sz="1200" b="1" dirty="0"/>
              <a:t> </a:t>
            </a:r>
            <a:r>
              <a:rPr lang="it-IT" sz="1200" dirty="0"/>
              <a:t>per produzione </a:t>
            </a:r>
            <a:r>
              <a:rPr lang="it-IT" sz="1200" dirty="0" smtClean="0"/>
              <a:t>di </a:t>
            </a:r>
            <a:r>
              <a:rPr lang="it-IT" sz="1200" dirty="0"/>
              <a:t>radiazione ad alto rateo di </a:t>
            </a:r>
            <a:r>
              <a:rPr lang="it-IT" sz="1200" dirty="0" smtClean="0"/>
              <a:t>dose  (@</a:t>
            </a:r>
            <a:r>
              <a:rPr lang="it-IT" sz="1200" dirty="0"/>
              <a:t>INO-</a:t>
            </a:r>
            <a:r>
              <a:rPr lang="it-IT" sz="1200" dirty="0" err="1"/>
              <a:t>Pi</a:t>
            </a:r>
            <a:r>
              <a:rPr lang="it-IT" sz="1200" dirty="0" smtClean="0"/>
              <a:t>)</a:t>
            </a:r>
            <a:endParaRPr lang="it-IT" sz="1200" dirty="0"/>
          </a:p>
        </p:txBody>
      </p:sp>
      <p:sp>
        <p:nvSpPr>
          <p:cNvPr id="12" name="Rectangle 11"/>
          <p:cNvSpPr/>
          <p:nvPr/>
        </p:nvSpPr>
        <p:spPr>
          <a:xfrm>
            <a:off x="1373365" y="1885758"/>
            <a:ext cx="5399701" cy="276999"/>
          </a:xfrm>
          <a:prstGeom prst="rect">
            <a:avLst/>
          </a:prstGeom>
        </p:spPr>
        <p:txBody>
          <a:bodyPr wrap="square">
            <a:spAutoFit/>
          </a:bodyPr>
          <a:lstStyle/>
          <a:p>
            <a:r>
              <a:rPr lang="it-IT" sz="1200" dirty="0"/>
              <a:t>Sistema di </a:t>
            </a:r>
            <a:r>
              <a:rPr lang="it-IT" sz="1200" b="1" dirty="0"/>
              <a:t>camere da vuoto e canalizzazioni </a:t>
            </a:r>
            <a:r>
              <a:rPr lang="it-IT" sz="1200" dirty="0"/>
              <a:t>per trasporto e focalizzazione laser</a:t>
            </a:r>
          </a:p>
        </p:txBody>
      </p:sp>
      <p:pic>
        <p:nvPicPr>
          <p:cNvPr id="14" name="Picture 13">
            <a:extLst>
              <a:ext uri="{FF2B5EF4-FFF2-40B4-BE49-F238E27FC236}">
                <a16:creationId xmlns:a16="http://schemas.microsoft.com/office/drawing/2014/main" xmlns="" id="{1F60732B-D683-4466-85E1-92C789E4F89E}"/>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a:off x="2483755" y="2769313"/>
            <a:ext cx="3505307" cy="1971832"/>
          </a:xfrm>
          <a:prstGeom prst="rect">
            <a:avLst/>
          </a:prstGeom>
        </p:spPr>
      </p:pic>
      <p:sp>
        <p:nvSpPr>
          <p:cNvPr id="16" name="Rectangle 15"/>
          <p:cNvSpPr/>
          <p:nvPr/>
        </p:nvSpPr>
        <p:spPr>
          <a:xfrm>
            <a:off x="3108849" y="731353"/>
            <a:ext cx="3300821" cy="892552"/>
          </a:xfrm>
          <a:prstGeom prst="rect">
            <a:avLst/>
          </a:prstGeom>
        </p:spPr>
        <p:txBody>
          <a:bodyPr wrap="square">
            <a:spAutoFit/>
          </a:bodyPr>
          <a:lstStyle/>
          <a:p>
            <a:pPr algn="ctr"/>
            <a:r>
              <a:rPr lang="it-IT" sz="1600" b="1" dirty="0"/>
              <a:t>ILIL</a:t>
            </a:r>
            <a:r>
              <a:rPr lang="it-IT" sz="1200" b="1" dirty="0"/>
              <a:t> </a:t>
            </a:r>
            <a:r>
              <a:rPr lang="it-IT" sz="1200" dirty="0"/>
              <a:t/>
            </a:r>
            <a:br>
              <a:rPr lang="it-IT" sz="1200" dirty="0"/>
            </a:br>
            <a:r>
              <a:rPr lang="it-IT" sz="1200" dirty="0"/>
              <a:t>Laboratorio per </a:t>
            </a:r>
            <a:r>
              <a:rPr lang="it-IT" sz="1200" dirty="0" smtClean="0"/>
              <a:t>l’irraggiamento</a:t>
            </a:r>
            <a:br>
              <a:rPr lang="it-IT" sz="1200" dirty="0" smtClean="0"/>
            </a:br>
            <a:r>
              <a:rPr lang="it-IT" sz="1200" dirty="0" smtClean="0"/>
              <a:t>con Laser Intensi</a:t>
            </a:r>
          </a:p>
          <a:p>
            <a:pPr algn="ctr"/>
            <a:r>
              <a:rPr lang="it-IT" altLang="ko-KR" sz="1200" dirty="0">
                <a:hlinkClick r:id="rId7"/>
              </a:rPr>
              <a:t>http://ilil.ino.cnr.it/</a:t>
            </a:r>
            <a:endParaRPr lang="it-IT" altLang="ko-KR" sz="1200" dirty="0"/>
          </a:p>
        </p:txBody>
      </p:sp>
      <p:sp>
        <p:nvSpPr>
          <p:cNvPr id="18" name="Rectangle 17"/>
          <p:cNvSpPr/>
          <p:nvPr/>
        </p:nvSpPr>
        <p:spPr>
          <a:xfrm>
            <a:off x="6154407" y="3784589"/>
            <a:ext cx="2646692" cy="907941"/>
          </a:xfrm>
          <a:prstGeom prst="rect">
            <a:avLst/>
          </a:prstGeom>
          <a:ln>
            <a:solidFill>
              <a:schemeClr val="bg1">
                <a:lumMod val="75000"/>
              </a:schemeClr>
            </a:solidFill>
          </a:ln>
        </p:spPr>
        <p:txBody>
          <a:bodyPr wrap="square" lIns="36000" rIns="36000">
            <a:spAutoFit/>
          </a:bodyPr>
          <a:lstStyle/>
          <a:p>
            <a:pPr>
              <a:tabLst>
                <a:tab pos="3857625" algn="r"/>
              </a:tabLst>
            </a:pPr>
            <a:r>
              <a:rPr lang="en-GB" dirty="0" err="1">
                <a:latin typeface="+mj-lt"/>
              </a:rPr>
              <a:t>Investimento</a:t>
            </a:r>
            <a:r>
              <a:rPr lang="en-GB" dirty="0">
                <a:latin typeface="+mj-lt"/>
              </a:rPr>
              <a:t> pre-</a:t>
            </a:r>
            <a:r>
              <a:rPr lang="en-GB" dirty="0" err="1">
                <a:latin typeface="+mj-lt"/>
              </a:rPr>
              <a:t>esistente</a:t>
            </a:r>
            <a:r>
              <a:rPr lang="en-GB" dirty="0">
                <a:latin typeface="+mj-lt"/>
              </a:rPr>
              <a:t>:	</a:t>
            </a:r>
            <a:r>
              <a:rPr lang="en-GB" b="1" dirty="0" smtClean="0">
                <a:solidFill>
                  <a:srgbClr val="FF0000"/>
                </a:solidFill>
                <a:latin typeface="+mj-lt"/>
              </a:rPr>
              <a:t>4 </a:t>
            </a:r>
            <a:r>
              <a:rPr lang="en-GB" b="1" dirty="0">
                <a:solidFill>
                  <a:srgbClr val="FF0000"/>
                </a:solidFill>
                <a:latin typeface="+mj-lt"/>
              </a:rPr>
              <a:t>M</a:t>
            </a:r>
            <a:r>
              <a:rPr lang="en-GB" b="1" dirty="0" smtClean="0">
                <a:solidFill>
                  <a:srgbClr val="FF0000"/>
                </a:solidFill>
                <a:latin typeface="+mj-lt"/>
              </a:rPr>
              <a:t>€</a:t>
            </a:r>
          </a:p>
          <a:p>
            <a:pPr>
              <a:tabLst>
                <a:tab pos="3857625" algn="r"/>
              </a:tabLst>
            </a:pPr>
            <a:endParaRPr lang="en-GB" b="1" dirty="0">
              <a:latin typeface="+mj-lt"/>
            </a:endParaRPr>
          </a:p>
          <a:p>
            <a:pPr>
              <a:tabLst>
                <a:tab pos="3857625" algn="r"/>
              </a:tabLst>
            </a:pPr>
            <a:r>
              <a:rPr lang="en-GB" b="1" dirty="0" err="1">
                <a:latin typeface="+mj-lt"/>
              </a:rPr>
              <a:t>Investimento</a:t>
            </a:r>
            <a:r>
              <a:rPr lang="en-GB" b="1" dirty="0">
                <a:latin typeface="+mj-lt"/>
              </a:rPr>
              <a:t> PNRR</a:t>
            </a:r>
            <a:r>
              <a:rPr lang="en-GB" dirty="0">
                <a:latin typeface="+mj-lt"/>
              </a:rPr>
              <a:t>:	</a:t>
            </a:r>
            <a:r>
              <a:rPr lang="en-GB" b="1" dirty="0" smtClean="0">
                <a:solidFill>
                  <a:srgbClr val="FF0000"/>
                </a:solidFill>
              </a:rPr>
              <a:t>7 M€</a:t>
            </a:r>
          </a:p>
          <a:p>
            <a:pPr>
              <a:tabLst>
                <a:tab pos="3857625" algn="r"/>
              </a:tabLst>
            </a:pPr>
            <a:r>
              <a:rPr lang="en-GB" sz="1100" i="1" dirty="0" smtClean="0">
                <a:latin typeface="+mj-lt"/>
              </a:rPr>
              <a:t>(</a:t>
            </a:r>
            <a:r>
              <a:rPr lang="en-GB" sz="1100" i="1" dirty="0" err="1" smtClean="0">
                <a:latin typeface="+mj-lt"/>
              </a:rPr>
              <a:t>nuove</a:t>
            </a:r>
            <a:r>
              <a:rPr lang="en-GB" sz="1100" i="1" dirty="0" smtClean="0">
                <a:latin typeface="+mj-lt"/>
              </a:rPr>
              <a:t> </a:t>
            </a:r>
            <a:r>
              <a:rPr lang="en-GB" sz="1100" i="1" dirty="0" err="1" smtClean="0">
                <a:latin typeface="+mj-lt"/>
              </a:rPr>
              <a:t>attrezzature</a:t>
            </a:r>
            <a:r>
              <a:rPr lang="en-GB" sz="1100" i="1" dirty="0" smtClean="0">
                <a:latin typeface="+mj-lt"/>
              </a:rPr>
              <a:t> e </a:t>
            </a:r>
            <a:r>
              <a:rPr lang="en-GB" sz="1100" i="1" dirty="0" err="1" smtClean="0">
                <a:latin typeface="+mj-lt"/>
              </a:rPr>
              <a:t>strumentazioni</a:t>
            </a:r>
            <a:r>
              <a:rPr lang="en-GB" sz="1100" i="1" dirty="0" smtClean="0">
                <a:latin typeface="+mj-lt"/>
              </a:rPr>
              <a:t>)</a:t>
            </a:r>
            <a:endParaRPr lang="it-IT" sz="1100" i="1" dirty="0">
              <a:latin typeface="+mj-lt"/>
            </a:endParaRPr>
          </a:p>
        </p:txBody>
      </p:sp>
      <p:pic>
        <p:nvPicPr>
          <p:cNvPr id="13" name="Picture 12">
            <a:extLst>
              <a:ext uri="{FF2B5EF4-FFF2-40B4-BE49-F238E27FC236}">
                <a16:creationId xmlns:a16="http://schemas.microsoft.com/office/drawing/2014/main" xmlns="" id="{CB1CDC7A-2C15-D640-9476-8544AD450455}"/>
              </a:ext>
            </a:extLst>
          </p:cNvPr>
          <p:cNvPicPr>
            <a:picLocks noChangeAspect="1"/>
          </p:cNvPicPr>
          <p:nvPr/>
        </p:nvPicPr>
        <p:blipFill>
          <a:blip r:embed="rId8"/>
          <a:stretch>
            <a:fillRect/>
          </a:stretch>
        </p:blipFill>
        <p:spPr>
          <a:xfrm>
            <a:off x="228170" y="2820328"/>
            <a:ext cx="2161070" cy="1199240"/>
          </a:xfrm>
          <a:prstGeom prst="rect">
            <a:avLst/>
          </a:prstGeom>
        </p:spPr>
      </p:pic>
      <p:pic>
        <p:nvPicPr>
          <p:cNvPr id="17" name="Picture 16">
            <a:extLst>
              <a:ext uri="{FF2B5EF4-FFF2-40B4-BE49-F238E27FC236}">
                <a16:creationId xmlns:a16="http://schemas.microsoft.com/office/drawing/2014/main" xmlns="" id="{2561BC8D-5E5C-3741-A78C-409856B5CCB9}"/>
              </a:ext>
            </a:extLst>
          </p:cNvPr>
          <p:cNvPicPr>
            <a:picLocks noChangeAspect="1"/>
          </p:cNvPicPr>
          <p:nvPr/>
        </p:nvPicPr>
        <p:blipFill>
          <a:blip r:embed="rId9"/>
          <a:stretch>
            <a:fillRect/>
          </a:stretch>
        </p:blipFill>
        <p:spPr>
          <a:xfrm>
            <a:off x="228170" y="4052108"/>
            <a:ext cx="2215604" cy="761247"/>
          </a:xfrm>
          <a:prstGeom prst="rect">
            <a:avLst/>
          </a:prstGeom>
        </p:spPr>
      </p:pic>
    </p:spTree>
    <p:custDataLst>
      <p:tags r:id="rId1"/>
    </p:custDataLst>
    <p:extLst>
      <p:ext uri="{BB962C8B-B14F-4D97-AF65-F5344CB8AC3E}">
        <p14:creationId xmlns:p14="http://schemas.microsoft.com/office/powerpoint/2010/main" val="306499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par>
                          <p:cTn id="8" fill="hold">
                            <p:stCondLst>
                              <p:cond delay="2000"/>
                            </p:stCondLst>
                            <p:childTnLst>
                              <p:par>
                                <p:cTn id="9" presetID="10" presetClass="entr" presetSubtype="0" fill="hold" grpId="0" nodeType="afterEffect">
                                  <p:stCondLst>
                                    <p:cond delay="5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childTnLst>
                                </p:cTn>
                              </p:par>
                            </p:childTnLst>
                          </p:cTn>
                        </p:par>
                        <p:par>
                          <p:cTn id="12" fill="hold">
                            <p:stCondLst>
                              <p:cond delay="3500"/>
                            </p:stCondLst>
                            <p:childTnLst>
                              <p:par>
                                <p:cTn id="13" presetID="10" presetClass="entr" presetSubtype="0" fill="hold" grpId="0" nodeType="afterEffect">
                                  <p:stCondLst>
                                    <p:cond delay="5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childTnLst>
                                </p:cTn>
                              </p:par>
                            </p:childTnLst>
                          </p:cTn>
                        </p:par>
                        <p:par>
                          <p:cTn id="16" fill="hold">
                            <p:stCondLst>
                              <p:cond delay="6500"/>
                            </p:stCondLst>
                            <p:childTnLst>
                              <p:par>
                                <p:cTn id="17" presetID="10" presetClass="entr" presetSubtype="0" fill="hold" nodeType="afterEffect">
                                  <p:stCondLst>
                                    <p:cond delay="5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childTnLst>
                                </p:cTn>
                              </p:par>
                            </p:childTnLst>
                          </p:cTn>
                        </p:par>
                        <p:par>
                          <p:cTn id="20" fill="hold">
                            <p:stCondLst>
                              <p:cond delay="8000"/>
                            </p:stCondLst>
                            <p:childTnLst>
                              <p:par>
                                <p:cTn id="21" presetID="10" presetClass="entr" presetSubtype="0" fill="hold" nodeType="afterEffect">
                                  <p:stCondLst>
                                    <p:cond delay="50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childTnLst>
                                </p:cTn>
                              </p:par>
                            </p:childTnLst>
                          </p:cTn>
                        </p:par>
                        <p:par>
                          <p:cTn id="24" fill="hold">
                            <p:stCondLst>
                              <p:cond delay="95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childTnLst>
                                </p:cTn>
                              </p:par>
                            </p:childTnLst>
                          </p:cTn>
                        </p:par>
                        <p:par>
                          <p:cTn id="28" fill="hold">
                            <p:stCondLst>
                              <p:cond delay="10500"/>
                            </p:stCondLst>
                            <p:childTnLst>
                              <p:par>
                                <p:cTn id="29" presetID="10" presetClass="entr" presetSubtype="0" fill="hold" grpId="0" nodeType="afterEffect">
                                  <p:stCondLst>
                                    <p:cond delay="100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6" grpId="0"/>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4868" y="801480"/>
            <a:ext cx="4401401" cy="600164"/>
          </a:xfrm>
          <a:prstGeom prst="rect">
            <a:avLst/>
          </a:prstGeom>
          <a:solidFill>
            <a:schemeClr val="bg1">
              <a:lumMod val="95000"/>
            </a:schemeClr>
          </a:solidFill>
        </p:spPr>
        <p:txBody>
          <a:bodyPr wrap="square">
            <a:spAutoFit/>
          </a:bodyPr>
          <a:lstStyle/>
          <a:p>
            <a:pPr algn="just"/>
            <a:r>
              <a:rPr lang="it-IT" sz="1100" b="1" dirty="0"/>
              <a:t>Infrastruttura </a:t>
            </a:r>
            <a:r>
              <a:rPr lang="it-IT" sz="1100" b="1" dirty="0" smtClean="0"/>
              <a:t>per </a:t>
            </a:r>
            <a:r>
              <a:rPr lang="it-IT" sz="1100" b="1" dirty="0"/>
              <a:t>studi del cambiamento economico e sociale </a:t>
            </a:r>
            <a:endParaRPr lang="it-IT" sz="1100" b="1" dirty="0" smtClean="0"/>
          </a:p>
          <a:p>
            <a:pPr algn="just"/>
            <a:r>
              <a:rPr lang="it-IT" sz="1100" i="1" dirty="0" smtClean="0"/>
              <a:t>(per RIFF</a:t>
            </a:r>
            <a:r>
              <a:rPr lang="it-IT" sz="1100" i="1" dirty="0"/>
              <a:t>: accettabilità degli scenari energetici inclusivi della fusione nucleare per la transizione energetica)</a:t>
            </a:r>
          </a:p>
        </p:txBody>
      </p:sp>
      <p:sp>
        <p:nvSpPr>
          <p:cNvPr id="37" name="TextBox 36">
            <a:extLst>
              <a:ext uri="{FF2B5EF4-FFF2-40B4-BE49-F238E27FC236}">
                <a16:creationId xmlns:a16="http://schemas.microsoft.com/office/drawing/2014/main" xmlns="" id="{D04C10FD-D02A-7F90-C901-48B49B10C25C}"/>
              </a:ext>
            </a:extLst>
          </p:cNvPr>
          <p:cNvSpPr txBox="1"/>
          <p:nvPr/>
        </p:nvSpPr>
        <p:spPr>
          <a:xfrm>
            <a:off x="-1" y="1"/>
            <a:ext cx="3805414" cy="207749"/>
          </a:xfrm>
          <a:prstGeom prst="rect">
            <a:avLst/>
          </a:prstGeom>
          <a:noFill/>
        </p:spPr>
        <p:txBody>
          <a:bodyPr wrap="square" lIns="68580" tIns="34290" rIns="68580" bIns="34290" rtlCol="0">
            <a:spAutoFit/>
          </a:bodyPr>
          <a:lstStyle>
            <a:defPPr>
              <a:defRPr lang="x-none"/>
            </a:defPPr>
            <a:lvl1pPr>
              <a:defRPr sz="1400">
                <a:solidFill>
                  <a:schemeClr val="bg1">
                    <a:lumMod val="50000"/>
                  </a:schemeClr>
                </a:solidFill>
                <a:latin typeface="Pretendard SemiBold" panose="02000703000000020004" pitchFamily="50" charset="-127"/>
                <a:ea typeface="Pretendard SemiBold" panose="02000703000000020004" pitchFamily="50" charset="-127"/>
                <a:cs typeface="Pretendard SemiBold" panose="02000703000000020004" pitchFamily="50" charset="-127"/>
              </a:defRPr>
            </a:lvl1pPr>
          </a:lstStyle>
          <a:p>
            <a:r>
              <a:rPr lang="en-GB" altLang="ko-KR" sz="900" i="1" dirty="0">
                <a:solidFill>
                  <a:schemeClr val="bg1"/>
                </a:solidFill>
                <a:latin typeface="+mn-lt"/>
              </a:rPr>
              <a:t>Workshop </a:t>
            </a:r>
            <a:r>
              <a:rPr lang="it-IT" altLang="ko-KR" sz="900" i="1" dirty="0">
                <a:solidFill>
                  <a:schemeClr val="bg1"/>
                </a:solidFill>
                <a:latin typeface="+mn-lt"/>
              </a:rPr>
              <a:t>su “Sostenibilità PNRR@CNR”, Pisa, 10/02/2025 - Aggregazione RIFF</a:t>
            </a:r>
          </a:p>
        </p:txBody>
      </p:sp>
      <p:pic>
        <p:nvPicPr>
          <p:cNvPr id="33" name="그림 개체 틀 3">
            <a:extLst>
              <a:ext uri="{FF2B5EF4-FFF2-40B4-BE49-F238E27FC236}">
                <a16:creationId xmlns:a16="http://schemas.microsoft.com/office/drawing/2014/main" xmlns="" id="{5D4C1E0A-2775-E569-70DD-D42BB66098E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t="8547" b="45139"/>
          <a:stretch/>
        </p:blipFill>
        <p:spPr>
          <a:xfrm>
            <a:off x="-1" y="-23"/>
            <a:ext cx="9143999" cy="698385"/>
          </a:xfrm>
          <a:prstGeom prst="rect">
            <a:avLst/>
          </a:prstGeom>
        </p:spPr>
      </p:pic>
      <p:sp>
        <p:nvSpPr>
          <p:cNvPr id="32" name="Rectangle 31"/>
          <p:cNvSpPr/>
          <p:nvPr/>
        </p:nvSpPr>
        <p:spPr>
          <a:xfrm>
            <a:off x="455004" y="125248"/>
            <a:ext cx="8346095" cy="461665"/>
          </a:xfrm>
          <a:prstGeom prst="rect">
            <a:avLst/>
          </a:prstGeom>
        </p:spPr>
        <p:txBody>
          <a:bodyPr wrap="square">
            <a:spAutoFit/>
          </a:bodyPr>
          <a:lstStyle/>
          <a:p>
            <a:pPr algn="ctr"/>
            <a:r>
              <a:rPr lang="it-IT" sz="2400" dirty="0">
                <a:solidFill>
                  <a:srgbClr val="FF0000"/>
                </a:solidFill>
              </a:rPr>
              <a:t>IR_FOSSR</a:t>
            </a:r>
            <a:r>
              <a:rPr lang="it-IT" sz="2400" dirty="0"/>
              <a:t> @ </a:t>
            </a:r>
            <a:r>
              <a:rPr lang="it-IT" sz="2400" dirty="0" smtClean="0"/>
              <a:t>DSU       </a:t>
            </a:r>
            <a:r>
              <a:rPr lang="it-IT" sz="2400" dirty="0">
                <a:latin typeface="+mj-lt"/>
              </a:rPr>
              <a:t>Torino + Pisa </a:t>
            </a:r>
            <a:r>
              <a:rPr lang="it-IT" sz="2400" dirty="0" smtClean="0">
                <a:latin typeface="+mj-lt"/>
              </a:rPr>
              <a:t>+ Napoli </a:t>
            </a:r>
            <a:r>
              <a:rPr lang="it-IT" sz="2400" dirty="0">
                <a:latin typeface="+mj-lt"/>
              </a:rPr>
              <a:t>+ </a:t>
            </a:r>
            <a:r>
              <a:rPr lang="it-IT" sz="2400" dirty="0" smtClean="0">
                <a:latin typeface="+mj-lt"/>
              </a:rPr>
              <a:t>Catania + Palermo</a:t>
            </a:r>
            <a:endParaRPr lang="it-IT" sz="2400" dirty="0">
              <a:latin typeface="+mj-lt"/>
            </a:endParaRPr>
          </a:p>
        </p:txBody>
      </p:sp>
      <p:sp>
        <p:nvSpPr>
          <p:cNvPr id="18" name="Rectangle 17"/>
          <p:cNvSpPr/>
          <p:nvPr/>
        </p:nvSpPr>
        <p:spPr>
          <a:xfrm>
            <a:off x="6160531" y="3960367"/>
            <a:ext cx="2629976" cy="984885"/>
          </a:xfrm>
          <a:prstGeom prst="rect">
            <a:avLst/>
          </a:prstGeom>
          <a:ln>
            <a:solidFill>
              <a:schemeClr val="bg1">
                <a:lumMod val="75000"/>
              </a:schemeClr>
            </a:solidFill>
          </a:ln>
        </p:spPr>
        <p:txBody>
          <a:bodyPr wrap="square" lIns="36000" rIns="36000">
            <a:spAutoFit/>
          </a:bodyPr>
          <a:lstStyle/>
          <a:p>
            <a:pPr>
              <a:tabLst>
                <a:tab pos="3857625" algn="r"/>
              </a:tabLst>
            </a:pPr>
            <a:r>
              <a:rPr lang="en-GB" sz="1200" dirty="0" err="1"/>
              <a:t>Investimento</a:t>
            </a:r>
            <a:r>
              <a:rPr lang="en-GB" sz="1200" dirty="0"/>
              <a:t> pre-</a:t>
            </a:r>
            <a:r>
              <a:rPr lang="en-GB" sz="1200" dirty="0" err="1"/>
              <a:t>esistente</a:t>
            </a:r>
            <a:r>
              <a:rPr lang="en-GB" sz="1200" dirty="0"/>
              <a:t>:	</a:t>
            </a:r>
            <a:r>
              <a:rPr lang="en-GB" sz="1200" dirty="0" smtClean="0">
                <a:solidFill>
                  <a:srgbClr val="FF0000"/>
                </a:solidFill>
              </a:rPr>
              <a:t>---</a:t>
            </a:r>
            <a:endParaRPr lang="en-GB" sz="1200" b="1" dirty="0">
              <a:solidFill>
                <a:srgbClr val="FF0000"/>
              </a:solidFill>
            </a:endParaRPr>
          </a:p>
          <a:p>
            <a:pPr>
              <a:tabLst>
                <a:tab pos="3857625" algn="r"/>
              </a:tabLst>
            </a:pPr>
            <a:endParaRPr lang="en-GB" sz="1200" b="1" dirty="0" smtClean="0"/>
          </a:p>
          <a:p>
            <a:pPr>
              <a:tabLst>
                <a:tab pos="3857625" algn="r"/>
              </a:tabLst>
            </a:pPr>
            <a:r>
              <a:rPr lang="en-GB" sz="1200" b="1" dirty="0" err="1" smtClean="0"/>
              <a:t>Investimento</a:t>
            </a:r>
            <a:r>
              <a:rPr lang="en-GB" sz="1200" b="1" dirty="0" smtClean="0"/>
              <a:t> </a:t>
            </a:r>
            <a:r>
              <a:rPr lang="en-GB" sz="1200" b="1" dirty="0"/>
              <a:t>PNRR</a:t>
            </a:r>
            <a:r>
              <a:rPr lang="en-GB" sz="1200" dirty="0"/>
              <a:t>:</a:t>
            </a:r>
            <a:r>
              <a:rPr lang="en-GB" dirty="0"/>
              <a:t>	</a:t>
            </a:r>
            <a:r>
              <a:rPr lang="en-GB" b="1" dirty="0" smtClean="0">
                <a:solidFill>
                  <a:srgbClr val="FF0000"/>
                </a:solidFill>
              </a:rPr>
              <a:t>15 </a:t>
            </a:r>
            <a:r>
              <a:rPr lang="en-GB" b="1" dirty="0">
                <a:solidFill>
                  <a:srgbClr val="FF0000"/>
                </a:solidFill>
              </a:rPr>
              <a:t>M€</a:t>
            </a:r>
          </a:p>
          <a:p>
            <a:pPr marL="0" lvl="1">
              <a:tabLst>
                <a:tab pos="3857625" algn="r"/>
              </a:tabLst>
            </a:pPr>
            <a:r>
              <a:rPr lang="en-GB" sz="1000" i="1" dirty="0"/>
              <a:t>(per </a:t>
            </a:r>
            <a:r>
              <a:rPr lang="en-GB" sz="1000" i="1" dirty="0" err="1"/>
              <a:t>l’intera</a:t>
            </a:r>
            <a:r>
              <a:rPr lang="en-GB" sz="1000" i="1" dirty="0"/>
              <a:t> IR, </a:t>
            </a:r>
            <a:r>
              <a:rPr lang="en-GB" sz="1000" i="1" dirty="0" smtClean="0"/>
              <a:t/>
            </a:r>
            <a:br>
              <a:rPr lang="en-GB" sz="1000" i="1" dirty="0" smtClean="0"/>
            </a:br>
            <a:r>
              <a:rPr lang="en-GB" sz="1000" i="1" dirty="0" smtClean="0"/>
              <a:t>NON </a:t>
            </a:r>
            <a:r>
              <a:rPr lang="en-GB" sz="1000" i="1" dirty="0" err="1"/>
              <a:t>dedicata</a:t>
            </a:r>
            <a:r>
              <a:rPr lang="en-GB" sz="1000" i="1" dirty="0"/>
              <a:t> </a:t>
            </a:r>
            <a:r>
              <a:rPr lang="en-GB" sz="1000" i="1" dirty="0" smtClean="0"/>
              <a:t> </a:t>
            </a:r>
            <a:r>
              <a:rPr lang="en-GB" sz="1000" i="1" dirty="0" err="1" smtClean="0"/>
              <a:t>all’aggregazione</a:t>
            </a:r>
            <a:r>
              <a:rPr lang="en-GB" sz="1000" i="1" dirty="0" smtClean="0"/>
              <a:t> </a:t>
            </a:r>
            <a:r>
              <a:rPr lang="en-GB" sz="1000" i="1" dirty="0"/>
              <a:t>RIFF)</a:t>
            </a:r>
            <a:endParaRPr lang="it-IT" sz="1000" i="1" dirty="0"/>
          </a:p>
        </p:txBody>
      </p:sp>
      <p:pic>
        <p:nvPicPr>
          <p:cNvPr id="17" name="Google Shape;280;g28b5924d59c_0_146">
            <a:extLst>
              <a:ext uri="{FF2B5EF4-FFF2-40B4-BE49-F238E27FC236}">
                <a16:creationId xmlns:a16="http://schemas.microsoft.com/office/drawing/2014/main" xmlns="" id="{D76D0DA9-61B8-0788-AC20-9A2FD4356FFD}"/>
              </a:ext>
            </a:extLst>
          </p:cNvPr>
          <p:cNvPicPr preferRelativeResize="0"/>
          <p:nvPr/>
        </p:nvPicPr>
        <p:blipFill>
          <a:blip r:embed="rId5">
            <a:alphaModFix/>
          </a:blip>
          <a:stretch>
            <a:fillRect/>
          </a:stretch>
        </p:blipFill>
        <p:spPr>
          <a:xfrm>
            <a:off x="68315" y="1856099"/>
            <a:ext cx="2314296" cy="2796941"/>
          </a:xfrm>
          <a:prstGeom prst="rect">
            <a:avLst/>
          </a:prstGeom>
          <a:noFill/>
          <a:ln>
            <a:noFill/>
          </a:ln>
        </p:spPr>
      </p:pic>
      <p:pic>
        <p:nvPicPr>
          <p:cNvPr id="20" name="Google Shape;283;g28b5924d59c_0_146">
            <a:extLst>
              <a:ext uri="{FF2B5EF4-FFF2-40B4-BE49-F238E27FC236}">
                <a16:creationId xmlns:a16="http://schemas.microsoft.com/office/drawing/2014/main" xmlns="" id="{8D801889-CD31-02BB-F4D1-25C69AF512B6}"/>
              </a:ext>
            </a:extLst>
          </p:cNvPr>
          <p:cNvPicPr preferRelativeResize="0"/>
          <p:nvPr/>
        </p:nvPicPr>
        <p:blipFill>
          <a:blip r:embed="rId6">
            <a:alphaModFix/>
          </a:blip>
          <a:stretch>
            <a:fillRect/>
          </a:stretch>
        </p:blipFill>
        <p:spPr>
          <a:xfrm>
            <a:off x="2374650" y="2630912"/>
            <a:ext cx="1019281" cy="762404"/>
          </a:xfrm>
          <a:prstGeom prst="rect">
            <a:avLst/>
          </a:prstGeom>
          <a:noFill/>
          <a:ln>
            <a:noFill/>
          </a:ln>
        </p:spPr>
      </p:pic>
      <p:grpSp>
        <p:nvGrpSpPr>
          <p:cNvPr id="22" name="Gruppo 5"/>
          <p:cNvGrpSpPr/>
          <p:nvPr/>
        </p:nvGrpSpPr>
        <p:grpSpPr>
          <a:xfrm>
            <a:off x="4132982" y="898640"/>
            <a:ext cx="4967082" cy="2846324"/>
            <a:chOff x="-426592" y="909416"/>
            <a:chExt cx="9977762" cy="5339178"/>
          </a:xfrm>
        </p:grpSpPr>
        <p:sp>
          <p:nvSpPr>
            <p:cNvPr id="23" name="Rettangolo 6">
              <a:extLst>
                <a:ext uri="{FF2B5EF4-FFF2-40B4-BE49-F238E27FC236}">
                  <a16:creationId xmlns:a16="http://schemas.microsoft.com/office/drawing/2014/main" xmlns="" id="{3463F311-089D-6A39-46A3-C9BBA80D9C6D}"/>
                </a:ext>
              </a:extLst>
            </p:cNvPr>
            <p:cNvSpPr/>
            <p:nvPr/>
          </p:nvSpPr>
          <p:spPr>
            <a:xfrm>
              <a:off x="1087403" y="1063484"/>
              <a:ext cx="3585844" cy="544703"/>
            </a:xfrm>
            <a:prstGeom prst="rect">
              <a:avLst/>
            </a:prstGeom>
          </p:spPr>
          <p:txBody>
            <a:bodyPr wrap="square">
              <a:spAutoFit/>
            </a:bodyPr>
            <a:lstStyle/>
            <a:p>
              <a:pPr marL="285750" indent="-285750" eaLnBrk="1" fontAlgn="auto" hangingPunct="1">
                <a:spcBef>
                  <a:spcPts val="0"/>
                </a:spcBef>
                <a:spcAft>
                  <a:spcPts val="0"/>
                </a:spcAft>
                <a:buClr>
                  <a:srgbClr val="000000"/>
                </a:buClr>
                <a:buFont typeface="Arial" panose="020B0604020202020204" pitchFamily="34" charset="0"/>
                <a:buChar char="•"/>
              </a:pPr>
              <a:endParaRPr lang="en-GB" sz="600" kern="0" noProof="0" dirty="0">
                <a:solidFill>
                  <a:srgbClr val="000000"/>
                </a:solidFill>
                <a:latin typeface="Titillium Web" pitchFamily="2" charset="77"/>
                <a:ea typeface="Calibri" panose="020F0502020204030204" pitchFamily="34" charset="0"/>
                <a:cs typeface="Arial"/>
                <a:sym typeface="Arial"/>
              </a:endParaRPr>
            </a:p>
            <a:p>
              <a:pPr marL="285750" indent="-285750" eaLnBrk="1" fontAlgn="auto" hangingPunct="1">
                <a:spcBef>
                  <a:spcPts val="0"/>
                </a:spcBef>
                <a:spcAft>
                  <a:spcPts val="0"/>
                </a:spcAft>
                <a:buClr>
                  <a:srgbClr val="000000"/>
                </a:buClr>
                <a:buFont typeface="Arial" panose="020B0604020202020204" pitchFamily="34" charset="0"/>
                <a:buChar char="•"/>
              </a:pPr>
              <a:endParaRPr lang="en-GB" sz="600" kern="0" noProof="0" dirty="0">
                <a:solidFill>
                  <a:srgbClr val="000000"/>
                </a:solidFill>
                <a:latin typeface="Titillium Web" pitchFamily="2" charset="77"/>
                <a:ea typeface="Calibri" panose="020F0502020204030204" pitchFamily="34" charset="0"/>
                <a:cs typeface="Arial"/>
                <a:sym typeface="Arial"/>
              </a:endParaRPr>
            </a:p>
            <a:p>
              <a:pPr marL="285750" indent="-285750" eaLnBrk="1" fontAlgn="auto" hangingPunct="1">
                <a:spcBef>
                  <a:spcPts val="0"/>
                </a:spcBef>
                <a:spcAft>
                  <a:spcPts val="0"/>
                </a:spcAft>
                <a:buClr>
                  <a:srgbClr val="000000"/>
                </a:buClr>
                <a:buFont typeface="Arial" panose="020B0604020202020204" pitchFamily="34" charset="0"/>
                <a:buChar char="•"/>
              </a:pPr>
              <a:endParaRPr lang="en-GB" sz="600" kern="0" noProof="0" dirty="0">
                <a:solidFill>
                  <a:srgbClr val="000000"/>
                </a:solidFill>
                <a:latin typeface="Titillium Web" pitchFamily="2" charset="77"/>
                <a:ea typeface="Calibri" panose="020F0502020204030204" pitchFamily="34" charset="0"/>
                <a:cs typeface="Arial"/>
                <a:sym typeface="Arial"/>
              </a:endParaRPr>
            </a:p>
          </p:txBody>
        </p:sp>
        <p:sp>
          <p:nvSpPr>
            <p:cNvPr id="24" name="Rettangolo 7">
              <a:extLst>
                <a:ext uri="{FF2B5EF4-FFF2-40B4-BE49-F238E27FC236}">
                  <a16:creationId xmlns:a16="http://schemas.microsoft.com/office/drawing/2014/main" xmlns="" id="{E351DB06-26B5-4543-5F35-7B75B4FAA8A4}"/>
                </a:ext>
              </a:extLst>
            </p:cNvPr>
            <p:cNvSpPr/>
            <p:nvPr/>
          </p:nvSpPr>
          <p:spPr>
            <a:xfrm>
              <a:off x="2818857" y="4577078"/>
              <a:ext cx="1304241" cy="692799"/>
            </a:xfrm>
            <a:prstGeom prst="rect">
              <a:avLst/>
            </a:prstGeom>
          </p:spPr>
          <p:txBody>
            <a:bodyPr wrap="square">
              <a:spAutoFit/>
            </a:bodyPr>
            <a:lstStyle/>
            <a:p>
              <a:pPr eaLnBrk="1" fontAlgn="auto" hangingPunct="1">
                <a:spcBef>
                  <a:spcPts val="0"/>
                </a:spcBef>
                <a:spcAft>
                  <a:spcPts val="0"/>
                </a:spcAft>
                <a:buClr>
                  <a:srgbClr val="000000"/>
                </a:buClr>
                <a:buFont typeface="Arial"/>
                <a:buNone/>
              </a:pPr>
              <a:r>
                <a:rPr lang="en-GB" sz="600" kern="0" noProof="0" dirty="0">
                  <a:solidFill>
                    <a:srgbClr val="2F497D"/>
                  </a:solidFill>
                  <a:latin typeface="Titillium Web" pitchFamily="2" charset="77"/>
                  <a:ea typeface="Calibri" panose="020F0502020204030204" pitchFamily="34" charset="0"/>
                  <a:cs typeface="Arial"/>
                  <a:sym typeface="Arial"/>
                </a:rPr>
                <a:t>40 GPUs</a:t>
              </a:r>
            </a:p>
            <a:p>
              <a:pPr marL="285750" indent="-285750" eaLnBrk="1" fontAlgn="auto" hangingPunct="1">
                <a:spcBef>
                  <a:spcPts val="0"/>
                </a:spcBef>
                <a:spcAft>
                  <a:spcPts val="0"/>
                </a:spcAft>
                <a:buClr>
                  <a:srgbClr val="000000"/>
                </a:buClr>
                <a:buFont typeface="Arial" panose="020B0604020202020204" pitchFamily="34" charset="0"/>
                <a:buChar char="•"/>
              </a:pPr>
              <a:endParaRPr lang="en-GB" sz="600" kern="0" noProof="0" dirty="0">
                <a:solidFill>
                  <a:srgbClr val="2F497D"/>
                </a:solidFill>
                <a:latin typeface="Titillium Web" pitchFamily="2" charset="77"/>
                <a:ea typeface="Calibri" panose="020F0502020204030204" pitchFamily="34" charset="0"/>
                <a:cs typeface="Arial"/>
                <a:sym typeface="Arial"/>
              </a:endParaRPr>
            </a:p>
            <a:p>
              <a:pPr marL="285750" indent="-285750" eaLnBrk="1" fontAlgn="auto" hangingPunct="1">
                <a:spcBef>
                  <a:spcPts val="0"/>
                </a:spcBef>
                <a:spcAft>
                  <a:spcPts val="0"/>
                </a:spcAft>
                <a:buClr>
                  <a:srgbClr val="000000"/>
                </a:buClr>
                <a:buFont typeface="Arial" panose="020B0604020202020204" pitchFamily="34" charset="0"/>
                <a:buChar char="•"/>
              </a:pPr>
              <a:endParaRPr lang="en-GB" sz="600" kern="0" noProof="0" dirty="0">
                <a:solidFill>
                  <a:srgbClr val="2F497D"/>
                </a:solidFill>
                <a:latin typeface="Titillium Web" pitchFamily="2" charset="77"/>
                <a:ea typeface="Calibri" panose="020F0502020204030204" pitchFamily="34" charset="0"/>
                <a:cs typeface="Arial"/>
                <a:sym typeface="Arial"/>
              </a:endParaRPr>
            </a:p>
          </p:txBody>
        </p:sp>
        <p:sp>
          <p:nvSpPr>
            <p:cNvPr id="25" name="Rettangolo 8">
              <a:extLst>
                <a:ext uri="{FF2B5EF4-FFF2-40B4-BE49-F238E27FC236}">
                  <a16:creationId xmlns:a16="http://schemas.microsoft.com/office/drawing/2014/main" xmlns="" id="{180DAD17-4EC3-2A55-C599-4E3C94149E8C}"/>
                </a:ext>
              </a:extLst>
            </p:cNvPr>
            <p:cNvSpPr/>
            <p:nvPr/>
          </p:nvSpPr>
          <p:spPr>
            <a:xfrm>
              <a:off x="1150603" y="5407496"/>
              <a:ext cx="3158207" cy="408527"/>
            </a:xfrm>
            <a:prstGeom prst="rect">
              <a:avLst/>
            </a:prstGeom>
          </p:spPr>
          <p:txBody>
            <a:bodyPr wrap="square">
              <a:spAutoFit/>
            </a:bodyPr>
            <a:lstStyle/>
            <a:p>
              <a:pPr marL="285750" indent="-285750" eaLnBrk="1" fontAlgn="auto" hangingPunct="1">
                <a:spcBef>
                  <a:spcPts val="0"/>
                </a:spcBef>
                <a:spcAft>
                  <a:spcPts val="0"/>
                </a:spcAft>
                <a:buClr>
                  <a:srgbClr val="000000"/>
                </a:buClr>
                <a:buFont typeface="Arial" panose="020B0604020202020204" pitchFamily="34" charset="0"/>
                <a:buChar char="•"/>
              </a:pPr>
              <a:endParaRPr lang="en-GB" sz="600" kern="0" noProof="0" dirty="0">
                <a:solidFill>
                  <a:srgbClr val="000000"/>
                </a:solidFill>
                <a:latin typeface="Titillium Web" pitchFamily="2" charset="77"/>
                <a:ea typeface="Calibri" panose="020F0502020204030204" pitchFamily="34" charset="0"/>
                <a:cs typeface="Arial"/>
                <a:sym typeface="Arial"/>
              </a:endParaRPr>
            </a:p>
            <a:p>
              <a:pPr marL="285750" indent="-285750" eaLnBrk="1" fontAlgn="auto" hangingPunct="1">
                <a:spcBef>
                  <a:spcPts val="0"/>
                </a:spcBef>
                <a:spcAft>
                  <a:spcPts val="0"/>
                </a:spcAft>
                <a:buClr>
                  <a:srgbClr val="000000"/>
                </a:buClr>
                <a:buFont typeface="Arial" panose="020B0604020202020204" pitchFamily="34" charset="0"/>
                <a:buChar char="•"/>
              </a:pPr>
              <a:endParaRPr lang="en-GB" sz="600" kern="0" noProof="0" dirty="0">
                <a:solidFill>
                  <a:srgbClr val="000000"/>
                </a:solidFill>
                <a:latin typeface="Titillium Web" pitchFamily="2" charset="77"/>
                <a:ea typeface="Calibri" panose="020F0502020204030204" pitchFamily="34" charset="0"/>
                <a:cs typeface="Arial"/>
                <a:sym typeface="Arial"/>
              </a:endParaRPr>
            </a:p>
          </p:txBody>
        </p:sp>
        <p:sp>
          <p:nvSpPr>
            <p:cNvPr id="26" name="Disco magnetico 9">
              <a:extLst>
                <a:ext uri="{FF2B5EF4-FFF2-40B4-BE49-F238E27FC236}">
                  <a16:creationId xmlns:a16="http://schemas.microsoft.com/office/drawing/2014/main" xmlns="" id="{BA04DEE5-DEF1-5BBA-1EDD-795655ACF4EB}"/>
                </a:ext>
              </a:extLst>
            </p:cNvPr>
            <p:cNvSpPr/>
            <p:nvPr/>
          </p:nvSpPr>
          <p:spPr>
            <a:xfrm>
              <a:off x="222724" y="1594423"/>
              <a:ext cx="316390" cy="352232"/>
            </a:xfrm>
            <a:prstGeom prst="flowChartMagneticDisk">
              <a:avLst/>
            </a:prstGeom>
            <a:solidFill>
              <a:srgbClr val="4472C4"/>
            </a:solidFill>
            <a:ln w="25400" cap="flat" cmpd="sng" algn="ctr">
              <a:solidFill>
                <a:srgbClr val="4472C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600" b="0" i="0" u="none" strike="noStrike" kern="0" cap="none" spc="0" normalizeH="0" baseline="0" noProof="0" dirty="0">
                <a:ln>
                  <a:noFill/>
                </a:ln>
                <a:solidFill>
                  <a:srgbClr val="FFFFFF"/>
                </a:solidFill>
                <a:effectLst/>
                <a:uLnTx/>
                <a:uFillTx/>
                <a:latin typeface="Titillium Web" pitchFamily="2" charset="77"/>
                <a:sym typeface="Arial"/>
              </a:endParaRPr>
            </a:p>
          </p:txBody>
        </p:sp>
        <p:sp>
          <p:nvSpPr>
            <p:cNvPr id="27" name="Disco magnetico 10">
              <a:extLst>
                <a:ext uri="{FF2B5EF4-FFF2-40B4-BE49-F238E27FC236}">
                  <a16:creationId xmlns:a16="http://schemas.microsoft.com/office/drawing/2014/main" xmlns="" id="{68711181-C92C-6FD4-FBBC-1C790ACF6CF3}"/>
                </a:ext>
              </a:extLst>
            </p:cNvPr>
            <p:cNvSpPr/>
            <p:nvPr/>
          </p:nvSpPr>
          <p:spPr>
            <a:xfrm>
              <a:off x="301104" y="4786480"/>
              <a:ext cx="316390" cy="352232"/>
            </a:xfrm>
            <a:prstGeom prst="flowChartMagneticDisk">
              <a:avLst/>
            </a:prstGeom>
            <a:solidFill>
              <a:srgbClr val="4472C4"/>
            </a:solidFill>
            <a:ln w="25400" cap="flat" cmpd="sng" algn="ctr">
              <a:solidFill>
                <a:srgbClr val="4472C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600" b="0" i="0" u="none" strike="noStrike" kern="0" cap="none" spc="0" normalizeH="0" baseline="0" noProof="0" dirty="0">
                <a:ln>
                  <a:noFill/>
                </a:ln>
                <a:solidFill>
                  <a:srgbClr val="FFFFFF"/>
                </a:solidFill>
                <a:effectLst/>
                <a:uLnTx/>
                <a:uFillTx/>
                <a:latin typeface="Titillium Web" pitchFamily="2" charset="77"/>
                <a:sym typeface="Arial"/>
              </a:endParaRPr>
            </a:p>
          </p:txBody>
        </p:sp>
        <p:sp>
          <p:nvSpPr>
            <p:cNvPr id="28" name="CasellaDiTesto 11">
              <a:extLst>
                <a:ext uri="{FF2B5EF4-FFF2-40B4-BE49-F238E27FC236}">
                  <a16:creationId xmlns:a16="http://schemas.microsoft.com/office/drawing/2014/main" xmlns="" id="{D4884FFC-8C20-9F1F-008D-50D69F15DA13}"/>
                </a:ext>
              </a:extLst>
            </p:cNvPr>
            <p:cNvSpPr txBox="1"/>
            <p:nvPr/>
          </p:nvSpPr>
          <p:spPr>
            <a:xfrm>
              <a:off x="-296317" y="1890929"/>
              <a:ext cx="918887" cy="346399"/>
            </a:xfrm>
            <a:prstGeom prst="rect">
              <a:avLst/>
            </a:prstGeom>
            <a:noFill/>
          </p:spPr>
          <p:txBody>
            <a:bodyPr wrap="square">
              <a:spAutoFit/>
            </a:bodyPr>
            <a:lstStyle/>
            <a:p>
              <a:pPr eaLnBrk="1" fontAlgn="auto" hangingPunct="1">
                <a:spcBef>
                  <a:spcPts val="0"/>
                </a:spcBef>
                <a:spcAft>
                  <a:spcPts val="0"/>
                </a:spcAft>
                <a:buClr>
                  <a:srgbClr val="000000"/>
                </a:buClr>
                <a:buFont typeface="Arial"/>
                <a:buNone/>
              </a:pPr>
              <a:r>
                <a:rPr lang="en-GB" sz="600" b="1" kern="0" noProof="0" dirty="0">
                  <a:solidFill>
                    <a:srgbClr val="2F497D"/>
                  </a:solidFill>
                  <a:latin typeface="Titillium Web" pitchFamily="2" charset="77"/>
                  <a:ea typeface="Calibri" panose="020F0502020204030204" pitchFamily="34" charset="0"/>
                  <a:cs typeface="Arial"/>
                  <a:sym typeface="Arial"/>
                </a:rPr>
                <a:t>Napoli</a:t>
              </a:r>
              <a:endParaRPr lang="en-GB" sz="600" kern="0" noProof="0" dirty="0">
                <a:solidFill>
                  <a:srgbClr val="2F497D"/>
                </a:solidFill>
                <a:latin typeface="Titillium Web" pitchFamily="2" charset="77"/>
                <a:cs typeface="Arial"/>
                <a:sym typeface="Arial"/>
              </a:endParaRPr>
            </a:p>
          </p:txBody>
        </p:sp>
        <p:sp>
          <p:nvSpPr>
            <p:cNvPr id="29" name="CasellaDiTesto 12">
              <a:extLst>
                <a:ext uri="{FF2B5EF4-FFF2-40B4-BE49-F238E27FC236}">
                  <a16:creationId xmlns:a16="http://schemas.microsoft.com/office/drawing/2014/main" xmlns="" id="{7219973B-29EB-63B6-FDAA-F3BDDDCFE138}"/>
                </a:ext>
              </a:extLst>
            </p:cNvPr>
            <p:cNvSpPr txBox="1"/>
            <p:nvPr/>
          </p:nvSpPr>
          <p:spPr>
            <a:xfrm>
              <a:off x="-426592" y="5107416"/>
              <a:ext cx="1296993" cy="346399"/>
            </a:xfrm>
            <a:prstGeom prst="rect">
              <a:avLst/>
            </a:prstGeom>
            <a:noFill/>
          </p:spPr>
          <p:txBody>
            <a:bodyPr wrap="square">
              <a:spAutoFit/>
            </a:bodyPr>
            <a:lstStyle/>
            <a:p>
              <a:pPr eaLnBrk="1" fontAlgn="auto" hangingPunct="1">
                <a:spcBef>
                  <a:spcPts val="0"/>
                </a:spcBef>
                <a:spcAft>
                  <a:spcPts val="0"/>
                </a:spcAft>
                <a:buClr>
                  <a:srgbClr val="000000"/>
                </a:buClr>
                <a:buFont typeface="Arial"/>
                <a:buNone/>
              </a:pPr>
              <a:r>
                <a:rPr lang="en-GB" sz="600" b="1" kern="0" noProof="0" dirty="0">
                  <a:solidFill>
                    <a:srgbClr val="2F497D"/>
                  </a:solidFill>
                  <a:latin typeface="Titillium Web" pitchFamily="2" charset="77"/>
                  <a:ea typeface="Calibri" panose="020F0502020204030204" pitchFamily="34" charset="0"/>
                  <a:cs typeface="Arial"/>
                  <a:sym typeface="Arial"/>
                </a:rPr>
                <a:t>Palermo</a:t>
              </a:r>
              <a:endParaRPr lang="en-GB" sz="600" kern="0" noProof="0" dirty="0">
                <a:solidFill>
                  <a:srgbClr val="2F497D"/>
                </a:solidFill>
                <a:latin typeface="Titillium Web" pitchFamily="2" charset="77"/>
                <a:cs typeface="Arial"/>
                <a:sym typeface="Arial"/>
              </a:endParaRPr>
            </a:p>
          </p:txBody>
        </p:sp>
        <p:sp>
          <p:nvSpPr>
            <p:cNvPr id="30" name="CasellaDiTesto 13">
              <a:extLst>
                <a:ext uri="{FF2B5EF4-FFF2-40B4-BE49-F238E27FC236}">
                  <a16:creationId xmlns:a16="http://schemas.microsoft.com/office/drawing/2014/main" xmlns="" id="{E031E611-86BF-09DB-6F6F-9DC36641CDDA}"/>
                </a:ext>
              </a:extLst>
            </p:cNvPr>
            <p:cNvSpPr txBox="1"/>
            <p:nvPr/>
          </p:nvSpPr>
          <p:spPr>
            <a:xfrm>
              <a:off x="498027" y="2220835"/>
              <a:ext cx="1022515" cy="408527"/>
            </a:xfrm>
            <a:prstGeom prst="rect">
              <a:avLst/>
            </a:prstGeom>
            <a:noFill/>
          </p:spPr>
          <p:txBody>
            <a:bodyPr wrap="square">
              <a:spAutoFit/>
            </a:bodyPr>
            <a:lstStyle/>
            <a:p>
              <a:pPr eaLnBrk="1" fontAlgn="auto" hangingPunct="1">
                <a:spcBef>
                  <a:spcPts val="0"/>
                </a:spcBef>
                <a:spcAft>
                  <a:spcPts val="0"/>
                </a:spcAft>
                <a:buClr>
                  <a:srgbClr val="000000"/>
                </a:buClr>
                <a:buFont typeface="Arial"/>
                <a:buNone/>
              </a:pPr>
              <a:r>
                <a:rPr lang="en-GB" sz="600" kern="0" noProof="0" dirty="0">
                  <a:solidFill>
                    <a:srgbClr val="2F497D"/>
                  </a:solidFill>
                  <a:latin typeface="Titillium Web" pitchFamily="2" charset="77"/>
                  <a:ea typeface="Calibri" panose="020F0502020204030204" pitchFamily="34" charset="0"/>
                  <a:cs typeface="Arial"/>
                  <a:sym typeface="Arial"/>
                </a:rPr>
                <a:t>8 racks</a:t>
              </a:r>
            </a:p>
            <a:p>
              <a:pPr eaLnBrk="1" fontAlgn="auto" hangingPunct="1">
                <a:spcBef>
                  <a:spcPts val="0"/>
                </a:spcBef>
                <a:spcAft>
                  <a:spcPts val="0"/>
                </a:spcAft>
                <a:buClr>
                  <a:srgbClr val="000000"/>
                </a:buClr>
                <a:buFont typeface="Arial"/>
                <a:buNone/>
              </a:pPr>
              <a:r>
                <a:rPr lang="en-GB" sz="600" kern="0" noProof="0" dirty="0">
                  <a:solidFill>
                    <a:srgbClr val="2F497D"/>
                  </a:solidFill>
                  <a:latin typeface="Titillium Web" pitchFamily="2" charset="77"/>
                  <a:ea typeface="Calibri" panose="020F0502020204030204" pitchFamily="34" charset="0"/>
                  <a:cs typeface="Arial"/>
                  <a:sym typeface="Arial"/>
                </a:rPr>
                <a:t>127 servers</a:t>
              </a:r>
              <a:endParaRPr lang="en-GB" sz="600" kern="0" noProof="0" dirty="0">
                <a:solidFill>
                  <a:srgbClr val="2F497D"/>
                </a:solidFill>
                <a:latin typeface="Titillium Web" pitchFamily="2" charset="77"/>
                <a:cs typeface="Arial"/>
                <a:sym typeface="Arial"/>
              </a:endParaRPr>
            </a:p>
          </p:txBody>
        </p:sp>
        <p:sp>
          <p:nvSpPr>
            <p:cNvPr id="31" name="CasellaDiTesto 14">
              <a:extLst>
                <a:ext uri="{FF2B5EF4-FFF2-40B4-BE49-F238E27FC236}">
                  <a16:creationId xmlns:a16="http://schemas.microsoft.com/office/drawing/2014/main" xmlns="" id="{71811DF5-164C-460C-19C1-AF8E73BCBEFF}"/>
                </a:ext>
              </a:extLst>
            </p:cNvPr>
            <p:cNvSpPr txBox="1"/>
            <p:nvPr/>
          </p:nvSpPr>
          <p:spPr>
            <a:xfrm>
              <a:off x="2472616" y="1462712"/>
              <a:ext cx="4572001" cy="408527"/>
            </a:xfrm>
            <a:prstGeom prst="rect">
              <a:avLst/>
            </a:prstGeom>
            <a:noFill/>
          </p:spPr>
          <p:txBody>
            <a:bodyPr wrap="square">
              <a:spAutoFit/>
            </a:bodyPr>
            <a:lstStyle/>
            <a:p>
              <a:pPr eaLnBrk="1" fontAlgn="auto" hangingPunct="1">
                <a:spcBef>
                  <a:spcPts val="0"/>
                </a:spcBef>
                <a:spcAft>
                  <a:spcPts val="0"/>
                </a:spcAft>
                <a:buClr>
                  <a:srgbClr val="000000"/>
                </a:buClr>
                <a:buFont typeface="Arial"/>
                <a:buNone/>
              </a:pPr>
              <a:r>
                <a:rPr lang="en-GB" sz="600" kern="0" dirty="0">
                  <a:solidFill>
                    <a:srgbClr val="2F497D"/>
                  </a:solidFill>
                  <a:latin typeface="Titillium Web" pitchFamily="2" charset="77"/>
                  <a:ea typeface="Calibri" panose="020F0502020204030204" pitchFamily="34" charset="0"/>
                  <a:cs typeface="Arial"/>
                  <a:sym typeface="Arial"/>
                </a:rPr>
                <a:t>Each</a:t>
              </a:r>
              <a:r>
                <a:rPr lang="en-GB" sz="600" kern="0" noProof="0" dirty="0">
                  <a:solidFill>
                    <a:srgbClr val="2F497D"/>
                  </a:solidFill>
                  <a:latin typeface="Titillium Web" pitchFamily="2" charset="77"/>
                  <a:ea typeface="Calibri" panose="020F0502020204030204" pitchFamily="34" charset="0"/>
                  <a:cs typeface="Arial"/>
                  <a:sym typeface="Arial"/>
                </a:rPr>
                <a:t> server – two processors multi-core </a:t>
              </a:r>
            </a:p>
            <a:p>
              <a:pPr eaLnBrk="1" fontAlgn="auto" hangingPunct="1">
                <a:spcBef>
                  <a:spcPts val="0"/>
                </a:spcBef>
                <a:spcAft>
                  <a:spcPts val="0"/>
                </a:spcAft>
                <a:buClr>
                  <a:srgbClr val="000000"/>
                </a:buClr>
                <a:buFont typeface="Arial"/>
                <a:buNone/>
              </a:pPr>
              <a:r>
                <a:rPr lang="en-GB" sz="600" kern="0" noProof="0" dirty="0">
                  <a:solidFill>
                    <a:srgbClr val="2F497D"/>
                  </a:solidFill>
                  <a:latin typeface="Titillium Web" pitchFamily="2" charset="77"/>
                  <a:ea typeface="Calibri" panose="020F0502020204030204" pitchFamily="34" charset="0"/>
                  <a:cs typeface="Arial"/>
                  <a:sym typeface="Arial"/>
                </a:rPr>
                <a:t>                          1TBs of RAM</a:t>
              </a:r>
            </a:p>
          </p:txBody>
        </p:sp>
        <p:sp>
          <p:nvSpPr>
            <p:cNvPr id="34" name="CasellaDiTesto 15">
              <a:extLst>
                <a:ext uri="{FF2B5EF4-FFF2-40B4-BE49-F238E27FC236}">
                  <a16:creationId xmlns:a16="http://schemas.microsoft.com/office/drawing/2014/main" xmlns="" id="{FCF32CE6-C36A-0A0B-02C8-8D3C8A0556BF}"/>
                </a:ext>
              </a:extLst>
            </p:cNvPr>
            <p:cNvSpPr txBox="1"/>
            <p:nvPr/>
          </p:nvSpPr>
          <p:spPr>
            <a:xfrm>
              <a:off x="2462961" y="1867503"/>
              <a:ext cx="3093390" cy="272352"/>
            </a:xfrm>
            <a:prstGeom prst="rect">
              <a:avLst/>
            </a:prstGeom>
            <a:noFill/>
          </p:spPr>
          <p:txBody>
            <a:bodyPr wrap="square">
              <a:spAutoFit/>
            </a:bodyPr>
            <a:lstStyle/>
            <a:p>
              <a:pPr eaLnBrk="1" fontAlgn="auto" hangingPunct="1">
                <a:spcBef>
                  <a:spcPts val="0"/>
                </a:spcBef>
                <a:spcAft>
                  <a:spcPts val="0"/>
                </a:spcAft>
                <a:buClr>
                  <a:srgbClr val="000000"/>
                </a:buClr>
                <a:buFont typeface="Arial"/>
                <a:buNone/>
              </a:pPr>
              <a:r>
                <a:rPr lang="en-GB" sz="600" kern="0" noProof="0" dirty="0">
                  <a:solidFill>
                    <a:srgbClr val="2F497D"/>
                  </a:solidFill>
                  <a:latin typeface="Titillium Web" pitchFamily="2" charset="77"/>
                  <a:ea typeface="Calibri" panose="020F0502020204030204" pitchFamily="34" charset="0"/>
                  <a:cs typeface="Arial"/>
                  <a:sym typeface="Arial"/>
                </a:rPr>
                <a:t>10 servers with 3 GPUs latest generation (24 GPUs total)</a:t>
              </a:r>
            </a:p>
          </p:txBody>
        </p:sp>
        <p:pic>
          <p:nvPicPr>
            <p:cNvPr id="35" name="Picture 4" descr="big data, server, rack, datacenter, design, computer, data, cloud, network, internet, hosting, technology, global, communication, database, center, system, storage, configuration, hardware, equipment, device, information, software, cartoon, window, rectangle, house, font, gadget, electric blue, machine, facade, funeral, building, multimedia, brand, diagram, illustration, logo, door, computer program">
              <a:extLst>
                <a:ext uri="{FF2B5EF4-FFF2-40B4-BE49-F238E27FC236}">
                  <a16:creationId xmlns:a16="http://schemas.microsoft.com/office/drawing/2014/main" xmlns="" id="{08CA8938-C457-6280-996C-4410EB3745B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5019" t="48719" r="48825" b="36060"/>
            <a:stretch/>
          </p:blipFill>
          <p:spPr bwMode="auto">
            <a:xfrm>
              <a:off x="2087465" y="1573996"/>
              <a:ext cx="262308" cy="103308"/>
            </a:xfrm>
            <a:prstGeom prst="rect">
              <a:avLst/>
            </a:prstGeom>
            <a:noFill/>
            <a:extLst>
              <a:ext uri="{909E8E84-426E-40DD-AFC4-6F175D3DCCD1}">
                <a14:hiddenFill xmlns:a14="http://schemas.microsoft.com/office/drawing/2010/main">
                  <a:solidFill>
                    <a:srgbClr val="FFFFFF"/>
                  </a:solidFill>
                </a14:hiddenFill>
              </a:ext>
            </a:extLst>
          </p:spPr>
        </p:pic>
        <p:sp>
          <p:nvSpPr>
            <p:cNvPr id="36" name="Cilindro 17">
              <a:extLst>
                <a:ext uri="{FF2B5EF4-FFF2-40B4-BE49-F238E27FC236}">
                  <a16:creationId xmlns:a16="http://schemas.microsoft.com/office/drawing/2014/main" xmlns="" id="{CFC56E9C-9204-67DE-8B0B-FD4D33A24847}"/>
                </a:ext>
              </a:extLst>
            </p:cNvPr>
            <p:cNvSpPr/>
            <p:nvPr/>
          </p:nvSpPr>
          <p:spPr>
            <a:xfrm>
              <a:off x="3085978" y="2860545"/>
              <a:ext cx="777767" cy="307447"/>
            </a:xfrm>
            <a:prstGeom prst="can">
              <a:avLst/>
            </a:prstGeom>
            <a:solidFill>
              <a:srgbClr val="ED7D31">
                <a:lumMod val="40000"/>
                <a:lumOff val="60000"/>
              </a:srgbClr>
            </a:solidFill>
            <a:ln w="25400" cap="flat" cmpd="sng" algn="ctr">
              <a:solidFill>
                <a:srgbClr val="4472C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600" b="0" i="0" u="none" strike="noStrike" kern="0" cap="none" spc="0" normalizeH="0" baseline="0" noProof="0" dirty="0">
                <a:ln>
                  <a:noFill/>
                </a:ln>
                <a:solidFill>
                  <a:srgbClr val="FFFFFF"/>
                </a:solidFill>
                <a:effectLst/>
                <a:uLnTx/>
                <a:uFillTx/>
                <a:latin typeface="Titillium Web" pitchFamily="2" charset="77"/>
                <a:sym typeface="Arial"/>
              </a:endParaRPr>
            </a:p>
          </p:txBody>
        </p:sp>
        <p:sp>
          <p:nvSpPr>
            <p:cNvPr id="38" name="Cilindro 18">
              <a:extLst>
                <a:ext uri="{FF2B5EF4-FFF2-40B4-BE49-F238E27FC236}">
                  <a16:creationId xmlns:a16="http://schemas.microsoft.com/office/drawing/2014/main" xmlns="" id="{2CC841F2-F6F1-A3EC-799B-9588669F94C1}"/>
                </a:ext>
              </a:extLst>
            </p:cNvPr>
            <p:cNvSpPr/>
            <p:nvPr/>
          </p:nvSpPr>
          <p:spPr>
            <a:xfrm>
              <a:off x="3082899" y="2405320"/>
              <a:ext cx="777767" cy="307447"/>
            </a:xfrm>
            <a:prstGeom prst="can">
              <a:avLst/>
            </a:prstGeom>
            <a:solidFill>
              <a:srgbClr val="70AD47">
                <a:lumMod val="40000"/>
                <a:lumOff val="60000"/>
              </a:srgbClr>
            </a:solidFill>
            <a:ln w="25400" cap="flat" cmpd="sng" algn="ctr">
              <a:solidFill>
                <a:srgbClr val="4472C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600" b="0" i="0" u="none" strike="noStrike" kern="0" cap="none" spc="0" normalizeH="0" baseline="0" noProof="0" dirty="0">
                <a:ln>
                  <a:noFill/>
                </a:ln>
                <a:solidFill>
                  <a:srgbClr val="FFFFFF"/>
                </a:solidFill>
                <a:effectLst/>
                <a:uLnTx/>
                <a:uFillTx/>
                <a:latin typeface="Titillium Web" pitchFamily="2" charset="77"/>
                <a:sym typeface="Arial"/>
              </a:endParaRPr>
            </a:p>
          </p:txBody>
        </p:sp>
        <p:cxnSp>
          <p:nvCxnSpPr>
            <p:cNvPr id="39" name="Connettore 2 19">
              <a:extLst>
                <a:ext uri="{FF2B5EF4-FFF2-40B4-BE49-F238E27FC236}">
                  <a16:creationId xmlns:a16="http://schemas.microsoft.com/office/drawing/2014/main" xmlns="" id="{1D31C71B-0F68-FE26-8ABE-43BC1A00EB81}"/>
                </a:ext>
              </a:extLst>
            </p:cNvPr>
            <p:cNvCxnSpPr>
              <a:cxnSpLocks/>
              <a:endCxn id="38" idx="2"/>
            </p:cNvCxnSpPr>
            <p:nvPr/>
          </p:nvCxnSpPr>
          <p:spPr>
            <a:xfrm flipV="1">
              <a:off x="2015420" y="2559044"/>
              <a:ext cx="1067479" cy="189837"/>
            </a:xfrm>
            <a:prstGeom prst="straightConnector1">
              <a:avLst/>
            </a:prstGeom>
            <a:noFill/>
            <a:ln w="9525" cap="flat" cmpd="sng" algn="ctr">
              <a:solidFill>
                <a:srgbClr val="4472C4">
                  <a:shade val="95000"/>
                  <a:satMod val="105000"/>
                </a:srgbClr>
              </a:solidFill>
              <a:prstDash val="solid"/>
              <a:tailEnd type="triangle"/>
            </a:ln>
            <a:effectLst/>
          </p:spPr>
        </p:cxnSp>
        <p:cxnSp>
          <p:nvCxnSpPr>
            <p:cNvPr id="40" name="Connettore 2 20">
              <a:extLst>
                <a:ext uri="{FF2B5EF4-FFF2-40B4-BE49-F238E27FC236}">
                  <a16:creationId xmlns:a16="http://schemas.microsoft.com/office/drawing/2014/main" xmlns="" id="{DFAB3DBD-9A0B-6C96-1442-CE53C4E04484}"/>
                </a:ext>
              </a:extLst>
            </p:cNvPr>
            <p:cNvCxnSpPr>
              <a:cxnSpLocks/>
              <a:stCxn id="156" idx="2"/>
              <a:endCxn id="36" idx="2"/>
            </p:cNvCxnSpPr>
            <p:nvPr/>
          </p:nvCxnSpPr>
          <p:spPr>
            <a:xfrm>
              <a:off x="1994598" y="2785954"/>
              <a:ext cx="1091380" cy="228315"/>
            </a:xfrm>
            <a:prstGeom prst="straightConnector1">
              <a:avLst/>
            </a:prstGeom>
            <a:noFill/>
            <a:ln w="9525" cap="flat" cmpd="sng" algn="ctr">
              <a:solidFill>
                <a:srgbClr val="4472C4">
                  <a:shade val="95000"/>
                  <a:satMod val="105000"/>
                </a:srgbClr>
              </a:solidFill>
              <a:prstDash val="solid"/>
              <a:tailEnd type="triangle"/>
            </a:ln>
            <a:effectLst/>
          </p:spPr>
        </p:cxnSp>
        <p:sp>
          <p:nvSpPr>
            <p:cNvPr id="41" name="CasellaDiTesto 21">
              <a:extLst>
                <a:ext uri="{FF2B5EF4-FFF2-40B4-BE49-F238E27FC236}">
                  <a16:creationId xmlns:a16="http://schemas.microsoft.com/office/drawing/2014/main" xmlns="" id="{723F6FC4-038C-19FD-CB32-1ED9A77A1631}"/>
                </a:ext>
              </a:extLst>
            </p:cNvPr>
            <p:cNvSpPr txBox="1"/>
            <p:nvPr/>
          </p:nvSpPr>
          <p:spPr>
            <a:xfrm>
              <a:off x="2304572" y="3218560"/>
              <a:ext cx="2637980" cy="272352"/>
            </a:xfrm>
            <a:prstGeom prst="rect">
              <a:avLst/>
            </a:prstGeom>
            <a:noFill/>
          </p:spPr>
          <p:txBody>
            <a:bodyPr wrap="square">
              <a:spAutoFit/>
            </a:bodyPr>
            <a:lstStyle/>
            <a:p>
              <a:pPr eaLnBrk="1" fontAlgn="auto" hangingPunct="1">
                <a:spcBef>
                  <a:spcPts val="0"/>
                </a:spcBef>
                <a:spcAft>
                  <a:spcPts val="0"/>
                </a:spcAft>
                <a:buClr>
                  <a:srgbClr val="000000"/>
                </a:buClr>
                <a:buFont typeface="Arial"/>
                <a:buNone/>
              </a:pPr>
              <a:r>
                <a:rPr lang="en-GB" sz="600" kern="0" noProof="0" dirty="0">
                  <a:solidFill>
                    <a:srgbClr val="2F497D"/>
                  </a:solidFill>
                  <a:latin typeface="Titillium Web" pitchFamily="2" charset="77"/>
                  <a:ea typeface="Calibri" panose="020F0502020204030204" pitchFamily="34" charset="0"/>
                  <a:cs typeface="Arial"/>
                  <a:sym typeface="Arial"/>
                </a:rPr>
                <a:t>Two parallel storage systems</a:t>
              </a:r>
            </a:p>
          </p:txBody>
        </p:sp>
        <p:sp>
          <p:nvSpPr>
            <p:cNvPr id="42" name="CasellaDiTesto 22">
              <a:extLst>
                <a:ext uri="{FF2B5EF4-FFF2-40B4-BE49-F238E27FC236}">
                  <a16:creationId xmlns:a16="http://schemas.microsoft.com/office/drawing/2014/main" xmlns="" id="{276DEF95-01EA-6765-5DEC-6071CDD11B45}"/>
                </a:ext>
              </a:extLst>
            </p:cNvPr>
            <p:cNvSpPr txBox="1"/>
            <p:nvPr/>
          </p:nvSpPr>
          <p:spPr>
            <a:xfrm>
              <a:off x="3860666" y="2259117"/>
              <a:ext cx="1971788" cy="408527"/>
            </a:xfrm>
            <a:prstGeom prst="rect">
              <a:avLst/>
            </a:prstGeom>
            <a:noFill/>
          </p:spPr>
          <p:txBody>
            <a:bodyPr wrap="square">
              <a:spAutoFit/>
            </a:bodyPr>
            <a:lstStyle/>
            <a:p>
              <a:pPr eaLnBrk="1" fontAlgn="auto" hangingPunct="1">
                <a:spcBef>
                  <a:spcPts val="0"/>
                </a:spcBef>
                <a:spcAft>
                  <a:spcPts val="0"/>
                </a:spcAft>
                <a:buClr>
                  <a:srgbClr val="000000"/>
                </a:buClr>
                <a:buFont typeface="Arial"/>
                <a:buNone/>
              </a:pPr>
              <a:r>
                <a:rPr lang="en-GB" sz="600" i="1" kern="0" noProof="0" dirty="0">
                  <a:solidFill>
                    <a:srgbClr val="2F497D"/>
                  </a:solidFill>
                  <a:latin typeface="Titillium Web" pitchFamily="2" charset="77"/>
                  <a:cs typeface="Arial"/>
                  <a:sym typeface="Arial"/>
                </a:rPr>
                <a:t>block storage - 400 TBs (</a:t>
              </a:r>
              <a:r>
                <a:rPr lang="en-GB" sz="600" i="1" kern="0" noProof="0" dirty="0" err="1">
                  <a:solidFill>
                    <a:srgbClr val="2F497D"/>
                  </a:solidFill>
                  <a:latin typeface="Titillium Web" pitchFamily="2" charset="77"/>
                  <a:cs typeface="Arial"/>
                  <a:sym typeface="Arial"/>
                </a:rPr>
                <a:t>NVMe</a:t>
              </a:r>
              <a:r>
                <a:rPr lang="en-GB" sz="600" i="1" kern="0" noProof="0" dirty="0">
                  <a:solidFill>
                    <a:srgbClr val="2F497D"/>
                  </a:solidFill>
                  <a:latin typeface="Titillium Web" pitchFamily="2" charset="77"/>
                  <a:cs typeface="Arial"/>
                  <a:sym typeface="Arial"/>
                </a:rPr>
                <a:t> and SAS HDDs ) </a:t>
              </a:r>
            </a:p>
          </p:txBody>
        </p:sp>
        <p:sp>
          <p:nvSpPr>
            <p:cNvPr id="43" name="CasellaDiTesto 23">
              <a:extLst>
                <a:ext uri="{FF2B5EF4-FFF2-40B4-BE49-F238E27FC236}">
                  <a16:creationId xmlns:a16="http://schemas.microsoft.com/office/drawing/2014/main" xmlns="" id="{7013D183-767F-1AB8-2931-EABC489C505E}"/>
                </a:ext>
              </a:extLst>
            </p:cNvPr>
            <p:cNvSpPr txBox="1"/>
            <p:nvPr/>
          </p:nvSpPr>
          <p:spPr>
            <a:xfrm>
              <a:off x="3808879" y="2740031"/>
              <a:ext cx="2603504" cy="408527"/>
            </a:xfrm>
            <a:prstGeom prst="rect">
              <a:avLst/>
            </a:prstGeom>
            <a:noFill/>
          </p:spPr>
          <p:txBody>
            <a:bodyPr wrap="square">
              <a:spAutoFit/>
            </a:bodyPr>
            <a:lstStyle/>
            <a:p>
              <a:pPr eaLnBrk="1" fontAlgn="auto" hangingPunct="1">
                <a:spcBef>
                  <a:spcPts val="0"/>
                </a:spcBef>
                <a:spcAft>
                  <a:spcPts val="0"/>
                </a:spcAft>
                <a:buClr>
                  <a:srgbClr val="000000"/>
                </a:buClr>
                <a:buFont typeface="Arial"/>
                <a:buNone/>
              </a:pPr>
              <a:r>
                <a:rPr lang="en-GB" sz="600" i="1" kern="0" noProof="0" dirty="0">
                  <a:solidFill>
                    <a:srgbClr val="2F497D"/>
                  </a:solidFill>
                  <a:latin typeface="Titillium Web" pitchFamily="2" charset="77"/>
                  <a:cs typeface="Arial"/>
                  <a:sym typeface="Arial"/>
                </a:rPr>
                <a:t>object storage - 1.2PBs </a:t>
              </a:r>
            </a:p>
            <a:p>
              <a:pPr eaLnBrk="1" fontAlgn="auto" hangingPunct="1">
                <a:spcBef>
                  <a:spcPts val="0"/>
                </a:spcBef>
                <a:spcAft>
                  <a:spcPts val="0"/>
                </a:spcAft>
                <a:buClr>
                  <a:srgbClr val="000000"/>
                </a:buClr>
                <a:buFont typeface="Arial"/>
                <a:buNone/>
              </a:pPr>
              <a:r>
                <a:rPr lang="en-GB" sz="600" i="1" kern="0" noProof="0" dirty="0">
                  <a:solidFill>
                    <a:srgbClr val="2F497D"/>
                  </a:solidFill>
                  <a:latin typeface="Titillium Web" pitchFamily="2" charset="77"/>
                  <a:cs typeface="Arial"/>
                  <a:sym typeface="Arial"/>
                </a:rPr>
                <a:t>(SSD and SAS HDDs) </a:t>
              </a:r>
            </a:p>
          </p:txBody>
        </p:sp>
        <p:sp>
          <p:nvSpPr>
            <p:cNvPr id="44" name="Rettangolo con angoli arrotondati 83">
              <a:extLst>
                <a:ext uri="{FF2B5EF4-FFF2-40B4-BE49-F238E27FC236}">
                  <a16:creationId xmlns:a16="http://schemas.microsoft.com/office/drawing/2014/main" xmlns="" id="{EA923233-7FD0-8D96-5803-F0690162F889}"/>
                </a:ext>
              </a:extLst>
            </p:cNvPr>
            <p:cNvSpPr/>
            <p:nvPr/>
          </p:nvSpPr>
          <p:spPr>
            <a:xfrm>
              <a:off x="564709" y="909416"/>
              <a:ext cx="5251006" cy="2674358"/>
            </a:xfrm>
            <a:prstGeom prst="roundRect">
              <a:avLst/>
            </a:prstGeom>
            <a:noFill/>
            <a:ln w="25400" cap="flat" cmpd="sng" algn="ctr">
              <a:solidFill>
                <a:srgbClr val="4472C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600" b="0" i="0" u="none" strike="noStrike" kern="0" cap="none" spc="0" normalizeH="0" baseline="0" noProof="0" dirty="0">
                <a:ln>
                  <a:noFill/>
                </a:ln>
                <a:solidFill>
                  <a:srgbClr val="FFFFFF"/>
                </a:solidFill>
                <a:effectLst/>
                <a:uLnTx/>
                <a:uFillTx/>
                <a:latin typeface="Titillium Web" pitchFamily="2" charset="77"/>
                <a:sym typeface="Arial"/>
              </a:endParaRPr>
            </a:p>
          </p:txBody>
        </p:sp>
        <p:sp>
          <p:nvSpPr>
            <p:cNvPr id="45" name="CasellaDiTesto 25">
              <a:extLst>
                <a:ext uri="{FF2B5EF4-FFF2-40B4-BE49-F238E27FC236}">
                  <a16:creationId xmlns:a16="http://schemas.microsoft.com/office/drawing/2014/main" xmlns="" id="{FF946D78-3168-450C-46DB-904F439D79C7}"/>
                </a:ext>
              </a:extLst>
            </p:cNvPr>
            <p:cNvSpPr txBox="1"/>
            <p:nvPr/>
          </p:nvSpPr>
          <p:spPr>
            <a:xfrm>
              <a:off x="897365" y="4191462"/>
              <a:ext cx="4966651" cy="272352"/>
            </a:xfrm>
            <a:prstGeom prst="rect">
              <a:avLst/>
            </a:prstGeom>
            <a:noFill/>
          </p:spPr>
          <p:txBody>
            <a:bodyPr wrap="square">
              <a:spAutoFit/>
            </a:bodyPr>
            <a:lstStyle/>
            <a:p>
              <a:pPr eaLnBrk="1" fontAlgn="auto" hangingPunct="1">
                <a:spcBef>
                  <a:spcPts val="0"/>
                </a:spcBef>
                <a:spcAft>
                  <a:spcPts val="0"/>
                </a:spcAft>
                <a:buClr>
                  <a:srgbClr val="000000"/>
                </a:buClr>
                <a:buFont typeface="Arial"/>
                <a:buNone/>
              </a:pPr>
              <a:r>
                <a:rPr lang="en-GB" sz="600" kern="0" noProof="0" dirty="0">
                  <a:solidFill>
                    <a:srgbClr val="2F497D"/>
                  </a:solidFill>
                  <a:latin typeface="Titillium Web" pitchFamily="2" charset="77"/>
                  <a:cs typeface="Arial"/>
                  <a:sym typeface="Arial"/>
                </a:rPr>
                <a:t>New </a:t>
              </a:r>
              <a:r>
                <a:rPr lang="en-GB" sz="600" kern="0" noProof="0" dirty="0" err="1">
                  <a:solidFill>
                    <a:srgbClr val="2F497D"/>
                  </a:solidFill>
                  <a:latin typeface="Titillium Web" pitchFamily="2" charset="77"/>
                  <a:cs typeface="Arial"/>
                  <a:sym typeface="Arial"/>
                </a:rPr>
                <a:t>datacenter</a:t>
              </a:r>
              <a:r>
                <a:rPr lang="en-GB" sz="600" kern="0" noProof="0" dirty="0">
                  <a:solidFill>
                    <a:srgbClr val="2F497D"/>
                  </a:solidFill>
                  <a:latin typeface="Titillium Web" pitchFamily="2" charset="77"/>
                  <a:cs typeface="Arial"/>
                  <a:sym typeface="Arial"/>
                </a:rPr>
                <a:t> room - Palermo CNR research area</a:t>
              </a:r>
            </a:p>
          </p:txBody>
        </p:sp>
        <p:grpSp>
          <p:nvGrpSpPr>
            <p:cNvPr id="46" name="Gruppo 26">
              <a:extLst>
                <a:ext uri="{FF2B5EF4-FFF2-40B4-BE49-F238E27FC236}">
                  <a16:creationId xmlns:a16="http://schemas.microsoft.com/office/drawing/2014/main" xmlns="" id="{420EFAD5-02B3-CE7A-7CDC-85B3BDFF2440}"/>
                </a:ext>
              </a:extLst>
            </p:cNvPr>
            <p:cNvGrpSpPr/>
            <p:nvPr/>
          </p:nvGrpSpPr>
          <p:grpSpPr>
            <a:xfrm>
              <a:off x="1576412" y="4500610"/>
              <a:ext cx="1052324" cy="1162227"/>
              <a:chOff x="341376" y="614140"/>
              <a:chExt cx="3207259" cy="3080554"/>
            </a:xfrm>
          </p:grpSpPr>
          <p:pic>
            <p:nvPicPr>
              <p:cNvPr id="166" name="Picture 4" descr="big data, server, rack, datacenter, design, computer, data, cloud, network, internet, hosting, technology, global, communication, database, center, system, storage, configuration, hardware, equipment, device, information, software, cartoon, window, rectangle, house, font, gadget, electric blue, machine, facade, funeral, building, multimedia, brand, diagram, illustration, logo, door, computer program">
                <a:extLst>
                  <a:ext uri="{FF2B5EF4-FFF2-40B4-BE49-F238E27FC236}">
                    <a16:creationId xmlns:a16="http://schemas.microsoft.com/office/drawing/2014/main" xmlns="" id="{61E1B8D9-D0A1-58D8-36C5-7B101FB5C9C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0872" t="16973" r="22062" b="7406"/>
              <a:stretch/>
            </p:blipFill>
            <p:spPr bwMode="auto">
              <a:xfrm>
                <a:off x="1418082" y="614140"/>
                <a:ext cx="1088136"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4" descr="big data, server, rack, datacenter, design, computer, data, cloud, network, internet, hosting, technology, global, communication, database, center, system, storage, configuration, hardware, equipment, device, information, software, cartoon, window, rectangle, house, font, gadget, electric blue, machine, facade, funeral, building, multimedia, brand, diagram, illustration, logo, door, computer program">
                <a:extLst>
                  <a:ext uri="{FF2B5EF4-FFF2-40B4-BE49-F238E27FC236}">
                    <a16:creationId xmlns:a16="http://schemas.microsoft.com/office/drawing/2014/main" xmlns="" id="{DB9E5331-6943-6422-D04F-31B27D263C70}"/>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0872" t="16973" r="22062" b="7406"/>
              <a:stretch/>
            </p:blipFill>
            <p:spPr bwMode="auto">
              <a:xfrm>
                <a:off x="341376" y="614140"/>
                <a:ext cx="1088136"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4" descr="big data, server, rack, datacenter, design, computer, data, cloud, network, internet, hosting, technology, global, communication, database, center, system, storage, configuration, hardware, equipment, device, information, software, cartoon, window, rectangle, house, font, gadget, electric blue, machine, facade, funeral, building, multimedia, brand, diagram, illustration, logo, door, computer program">
                <a:extLst>
                  <a:ext uri="{FF2B5EF4-FFF2-40B4-BE49-F238E27FC236}">
                    <a16:creationId xmlns:a16="http://schemas.microsoft.com/office/drawing/2014/main" xmlns="" id="{D2F0F555-9312-F64C-470E-45C355C6B6C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0872" t="16973" r="22062" b="7406"/>
              <a:stretch/>
            </p:blipFill>
            <p:spPr bwMode="auto">
              <a:xfrm>
                <a:off x="839723" y="1039309"/>
                <a:ext cx="1088136"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4" descr="big data, server, rack, datacenter, design, computer, data, cloud, network, internet, hosting, technology, global, communication, database, center, system, storage, configuration, hardware, equipment, device, information, software, cartoon, window, rectangle, house, font, gadget, electric blue, machine, facade, funeral, building, multimedia, brand, diagram, illustration, logo, door, computer program">
                <a:extLst>
                  <a:ext uri="{FF2B5EF4-FFF2-40B4-BE49-F238E27FC236}">
                    <a16:creationId xmlns:a16="http://schemas.microsoft.com/office/drawing/2014/main" xmlns="" id="{B34F9022-FA2D-3003-D18C-4E781C2F3C9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0872" t="16973" r="22062" b="7406"/>
              <a:stretch/>
            </p:blipFill>
            <p:spPr bwMode="auto">
              <a:xfrm>
                <a:off x="1962150" y="1015072"/>
                <a:ext cx="1088136"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4" descr="big data, server, rack, datacenter, design, computer, data, cloud, network, internet, hosting, technology, global, communication, database, center, system, storage, configuration, hardware, equipment, device, information, software, cartoon, window, rectangle, house, font, gadget, electric blue, machine, facade, funeral, building, multimedia, brand, diagram, illustration, logo, door, computer program">
                <a:extLst>
                  <a:ext uri="{FF2B5EF4-FFF2-40B4-BE49-F238E27FC236}">
                    <a16:creationId xmlns:a16="http://schemas.microsoft.com/office/drawing/2014/main" xmlns="" id="{D041DD0F-5BD7-A072-8415-21EC62AC63A7}"/>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0872" t="16973" r="22062" b="7406"/>
              <a:stretch/>
            </p:blipFill>
            <p:spPr bwMode="auto">
              <a:xfrm>
                <a:off x="2460499" y="1610934"/>
                <a:ext cx="1088136"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4" descr="big data, server, rack, datacenter, design, computer, data, cloud, network, internet, hosting, technology, global, communication, database, center, system, storage, configuration, hardware, equipment, device, information, software, cartoon, window, rectangle, house, font, gadget, electric blue, machine, facade, funeral, building, multimedia, brand, diagram, illustration, logo, door, computer program">
                <a:extLst>
                  <a:ext uri="{FF2B5EF4-FFF2-40B4-BE49-F238E27FC236}">
                    <a16:creationId xmlns:a16="http://schemas.microsoft.com/office/drawing/2014/main" xmlns="" id="{C74FF71E-71D1-26A6-E0AD-A33743413D5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0872" t="16973" r="22062" b="7406"/>
              <a:stretch/>
            </p:blipFill>
            <p:spPr bwMode="auto">
              <a:xfrm>
                <a:off x="1338073" y="1637294"/>
                <a:ext cx="1088136" cy="2057400"/>
              </a:xfrm>
              <a:prstGeom prst="rect">
                <a:avLst/>
              </a:prstGeom>
              <a:noFill/>
              <a:extLst>
                <a:ext uri="{909E8E84-426E-40DD-AFC4-6F175D3DCCD1}">
                  <a14:hiddenFill xmlns:a14="http://schemas.microsoft.com/office/drawing/2010/main">
                    <a:solidFill>
                      <a:srgbClr val="FFFFFF"/>
                    </a:solidFill>
                  </a14:hiddenFill>
                </a:ext>
              </a:extLst>
            </p:spPr>
          </p:pic>
        </p:grpSp>
        <p:sp>
          <p:nvSpPr>
            <p:cNvPr id="47" name="CasellaDiTesto 27">
              <a:extLst>
                <a:ext uri="{FF2B5EF4-FFF2-40B4-BE49-F238E27FC236}">
                  <a16:creationId xmlns:a16="http://schemas.microsoft.com/office/drawing/2014/main" xmlns="" id="{1B13B192-7284-8CBC-18D3-0213B0BBEF1A}"/>
                </a:ext>
              </a:extLst>
            </p:cNvPr>
            <p:cNvSpPr txBox="1"/>
            <p:nvPr/>
          </p:nvSpPr>
          <p:spPr>
            <a:xfrm>
              <a:off x="802120" y="4983979"/>
              <a:ext cx="1971788" cy="408527"/>
            </a:xfrm>
            <a:prstGeom prst="rect">
              <a:avLst/>
            </a:prstGeom>
            <a:noFill/>
          </p:spPr>
          <p:txBody>
            <a:bodyPr wrap="square">
              <a:spAutoFit/>
            </a:bodyPr>
            <a:lstStyle/>
            <a:p>
              <a:pPr eaLnBrk="1" fontAlgn="auto" hangingPunct="1">
                <a:spcBef>
                  <a:spcPts val="0"/>
                </a:spcBef>
                <a:spcAft>
                  <a:spcPts val="0"/>
                </a:spcAft>
                <a:buClr>
                  <a:srgbClr val="000000"/>
                </a:buClr>
                <a:buFont typeface="Arial"/>
                <a:buNone/>
              </a:pPr>
              <a:r>
                <a:rPr lang="en-GB" sz="600" kern="0" noProof="0" dirty="0">
                  <a:solidFill>
                    <a:srgbClr val="2F497D"/>
                  </a:solidFill>
                  <a:latin typeface="Titillium Web" pitchFamily="2" charset="77"/>
                  <a:ea typeface="Calibri" panose="020F0502020204030204" pitchFamily="34" charset="0"/>
                  <a:cs typeface="Arial"/>
                  <a:sym typeface="Arial"/>
                </a:rPr>
                <a:t>6 racks</a:t>
              </a:r>
            </a:p>
            <a:p>
              <a:pPr eaLnBrk="1" fontAlgn="auto" hangingPunct="1">
                <a:spcBef>
                  <a:spcPts val="0"/>
                </a:spcBef>
                <a:spcAft>
                  <a:spcPts val="0"/>
                </a:spcAft>
                <a:buClr>
                  <a:srgbClr val="000000"/>
                </a:buClr>
                <a:buFont typeface="Arial"/>
                <a:buNone/>
              </a:pPr>
              <a:r>
                <a:rPr lang="en-GB" sz="600" kern="0" noProof="0" dirty="0">
                  <a:solidFill>
                    <a:srgbClr val="2F497D"/>
                  </a:solidFill>
                  <a:latin typeface="Titillium Web" pitchFamily="2" charset="77"/>
                  <a:ea typeface="Calibri" panose="020F0502020204030204" pitchFamily="34" charset="0"/>
                  <a:cs typeface="Arial"/>
                  <a:sym typeface="Arial"/>
                </a:rPr>
                <a:t>68 servers</a:t>
              </a:r>
              <a:endParaRPr lang="en-GB" sz="600" kern="0" noProof="0" dirty="0">
                <a:solidFill>
                  <a:srgbClr val="2F497D"/>
                </a:solidFill>
                <a:latin typeface="Titillium Web" pitchFamily="2" charset="77"/>
                <a:cs typeface="Arial"/>
                <a:sym typeface="Arial"/>
              </a:endParaRPr>
            </a:p>
          </p:txBody>
        </p:sp>
        <p:sp>
          <p:nvSpPr>
            <p:cNvPr id="48" name="CasellaDiTesto 28">
              <a:extLst>
                <a:ext uri="{FF2B5EF4-FFF2-40B4-BE49-F238E27FC236}">
                  <a16:creationId xmlns:a16="http://schemas.microsoft.com/office/drawing/2014/main" xmlns="" id="{F1F0CE0C-DC59-7F03-DC60-8E715BF49B6A}"/>
                </a:ext>
              </a:extLst>
            </p:cNvPr>
            <p:cNvSpPr txBox="1"/>
            <p:nvPr/>
          </p:nvSpPr>
          <p:spPr>
            <a:xfrm>
              <a:off x="3621168" y="4953720"/>
              <a:ext cx="1565304" cy="544703"/>
            </a:xfrm>
            <a:prstGeom prst="rect">
              <a:avLst/>
            </a:prstGeom>
            <a:noFill/>
          </p:spPr>
          <p:txBody>
            <a:bodyPr wrap="square">
              <a:spAutoFit/>
            </a:bodyPr>
            <a:lstStyle/>
            <a:p>
              <a:pPr eaLnBrk="1" fontAlgn="auto" hangingPunct="1">
                <a:spcBef>
                  <a:spcPts val="0"/>
                </a:spcBef>
                <a:spcAft>
                  <a:spcPts val="0"/>
                </a:spcAft>
                <a:buClr>
                  <a:srgbClr val="000000"/>
                </a:buClr>
                <a:buFont typeface="Arial"/>
                <a:buNone/>
              </a:pPr>
              <a:r>
                <a:rPr lang="en-GB" sz="600" i="1" kern="0" noProof="0" dirty="0">
                  <a:solidFill>
                    <a:srgbClr val="2F497D"/>
                  </a:solidFill>
                  <a:latin typeface="Titillium Web" pitchFamily="2" charset="77"/>
                  <a:cs typeface="Arial"/>
                  <a:sym typeface="Arial"/>
                </a:rPr>
                <a:t>66TBs of block storage </a:t>
              </a:r>
            </a:p>
            <a:p>
              <a:pPr eaLnBrk="1" fontAlgn="auto" hangingPunct="1">
                <a:spcBef>
                  <a:spcPts val="0"/>
                </a:spcBef>
                <a:spcAft>
                  <a:spcPts val="0"/>
                </a:spcAft>
                <a:buClr>
                  <a:srgbClr val="000000"/>
                </a:buClr>
                <a:buFont typeface="Arial"/>
                <a:buNone/>
              </a:pPr>
              <a:r>
                <a:rPr lang="en-GB" sz="600" i="1" kern="0" noProof="0" dirty="0">
                  <a:solidFill>
                    <a:srgbClr val="2F497D"/>
                  </a:solidFill>
                  <a:latin typeface="Titillium Web" pitchFamily="2" charset="77"/>
                  <a:cs typeface="Arial"/>
                  <a:sym typeface="Arial"/>
                </a:rPr>
                <a:t/>
              </a:r>
              <a:br>
                <a:rPr lang="en-GB" sz="600" i="1" kern="0" noProof="0" dirty="0">
                  <a:solidFill>
                    <a:srgbClr val="2F497D"/>
                  </a:solidFill>
                  <a:latin typeface="Titillium Web" pitchFamily="2" charset="77"/>
                  <a:cs typeface="Arial"/>
                  <a:sym typeface="Arial"/>
                </a:rPr>
              </a:br>
              <a:endParaRPr lang="en-GB" sz="600" kern="0" noProof="0" dirty="0">
                <a:solidFill>
                  <a:srgbClr val="2F497D"/>
                </a:solidFill>
                <a:latin typeface="Titillium Web" pitchFamily="2" charset="77"/>
                <a:cs typeface="Arial"/>
                <a:sym typeface="Arial"/>
              </a:endParaRPr>
            </a:p>
          </p:txBody>
        </p:sp>
        <p:sp>
          <p:nvSpPr>
            <p:cNvPr id="49" name="Cilindro 29">
              <a:extLst>
                <a:ext uri="{FF2B5EF4-FFF2-40B4-BE49-F238E27FC236}">
                  <a16:creationId xmlns:a16="http://schemas.microsoft.com/office/drawing/2014/main" xmlns="" id="{750054D4-8CDE-6AC9-7078-2489AAEF6698}"/>
                </a:ext>
              </a:extLst>
            </p:cNvPr>
            <p:cNvSpPr/>
            <p:nvPr/>
          </p:nvSpPr>
          <p:spPr>
            <a:xfrm>
              <a:off x="2843227" y="5407497"/>
              <a:ext cx="777767" cy="307447"/>
            </a:xfrm>
            <a:prstGeom prst="can">
              <a:avLst/>
            </a:prstGeom>
            <a:solidFill>
              <a:srgbClr val="ED7D31">
                <a:lumMod val="40000"/>
                <a:lumOff val="60000"/>
              </a:srgbClr>
            </a:solidFill>
            <a:ln w="25400" cap="flat" cmpd="sng" algn="ctr">
              <a:solidFill>
                <a:srgbClr val="4472C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600" b="0" i="0" u="none" strike="noStrike" kern="0" cap="none" spc="0" normalizeH="0" baseline="0" noProof="0" dirty="0">
                <a:ln>
                  <a:noFill/>
                </a:ln>
                <a:solidFill>
                  <a:srgbClr val="FFFFFF"/>
                </a:solidFill>
                <a:effectLst/>
                <a:uLnTx/>
                <a:uFillTx/>
                <a:latin typeface="Titillium Web" pitchFamily="2" charset="77"/>
                <a:sym typeface="Arial"/>
              </a:endParaRPr>
            </a:p>
          </p:txBody>
        </p:sp>
        <p:sp>
          <p:nvSpPr>
            <p:cNvPr id="50" name="Cilindro 30">
              <a:extLst>
                <a:ext uri="{FF2B5EF4-FFF2-40B4-BE49-F238E27FC236}">
                  <a16:creationId xmlns:a16="http://schemas.microsoft.com/office/drawing/2014/main" xmlns="" id="{82AE0EA1-84C4-A76A-D96D-103E787D5ABC}"/>
                </a:ext>
              </a:extLst>
            </p:cNvPr>
            <p:cNvSpPr/>
            <p:nvPr/>
          </p:nvSpPr>
          <p:spPr>
            <a:xfrm>
              <a:off x="2891197" y="4924978"/>
              <a:ext cx="777767" cy="307447"/>
            </a:xfrm>
            <a:prstGeom prst="can">
              <a:avLst/>
            </a:prstGeom>
            <a:solidFill>
              <a:srgbClr val="70AD47">
                <a:lumMod val="40000"/>
                <a:lumOff val="60000"/>
              </a:srgbClr>
            </a:solidFill>
            <a:ln w="25400" cap="flat" cmpd="sng" algn="ctr">
              <a:solidFill>
                <a:srgbClr val="4472C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600" b="0" i="0" u="none" strike="noStrike" kern="0" cap="none" spc="0" normalizeH="0" baseline="0" noProof="0" dirty="0">
                <a:ln>
                  <a:noFill/>
                </a:ln>
                <a:solidFill>
                  <a:srgbClr val="FFFFFF"/>
                </a:solidFill>
                <a:effectLst/>
                <a:uLnTx/>
                <a:uFillTx/>
                <a:latin typeface="Titillium Web" pitchFamily="2" charset="77"/>
                <a:sym typeface="Arial"/>
              </a:endParaRPr>
            </a:p>
          </p:txBody>
        </p:sp>
        <p:cxnSp>
          <p:nvCxnSpPr>
            <p:cNvPr id="51" name="Connettore 2 31">
              <a:extLst>
                <a:ext uri="{FF2B5EF4-FFF2-40B4-BE49-F238E27FC236}">
                  <a16:creationId xmlns:a16="http://schemas.microsoft.com/office/drawing/2014/main" xmlns="" id="{4D99520F-0B73-8284-1E71-8D3E2821C6A4}"/>
                </a:ext>
              </a:extLst>
            </p:cNvPr>
            <p:cNvCxnSpPr>
              <a:cxnSpLocks/>
              <a:endCxn id="50" idx="2"/>
            </p:cNvCxnSpPr>
            <p:nvPr/>
          </p:nvCxnSpPr>
          <p:spPr>
            <a:xfrm flipV="1">
              <a:off x="2562512" y="5078702"/>
              <a:ext cx="328685" cy="258520"/>
            </a:xfrm>
            <a:prstGeom prst="straightConnector1">
              <a:avLst/>
            </a:prstGeom>
            <a:noFill/>
            <a:ln w="9525" cap="flat" cmpd="sng" algn="ctr">
              <a:solidFill>
                <a:srgbClr val="4472C4">
                  <a:shade val="95000"/>
                  <a:satMod val="105000"/>
                </a:srgbClr>
              </a:solidFill>
              <a:prstDash val="solid"/>
              <a:tailEnd type="triangle"/>
            </a:ln>
            <a:effectLst/>
          </p:spPr>
        </p:cxnSp>
        <p:grpSp>
          <p:nvGrpSpPr>
            <p:cNvPr id="52" name="Gruppo 32">
              <a:extLst>
                <a:ext uri="{FF2B5EF4-FFF2-40B4-BE49-F238E27FC236}">
                  <a16:creationId xmlns:a16="http://schemas.microsoft.com/office/drawing/2014/main" xmlns="" id="{C65CD971-4C97-02CB-A886-73BC222DFCD0}"/>
                </a:ext>
              </a:extLst>
            </p:cNvPr>
            <p:cNvGrpSpPr/>
            <p:nvPr/>
          </p:nvGrpSpPr>
          <p:grpSpPr>
            <a:xfrm>
              <a:off x="957900" y="1372393"/>
              <a:ext cx="1215210" cy="1415827"/>
              <a:chOff x="1115550" y="1488003"/>
              <a:chExt cx="1215210" cy="1415827"/>
            </a:xfrm>
          </p:grpSpPr>
          <p:grpSp>
            <p:nvGrpSpPr>
              <p:cNvPr id="154" name="Gruppo 134">
                <a:extLst>
                  <a:ext uri="{FF2B5EF4-FFF2-40B4-BE49-F238E27FC236}">
                    <a16:creationId xmlns:a16="http://schemas.microsoft.com/office/drawing/2014/main" xmlns="" id="{E24B9B04-D9EA-3491-6BDF-9E22FF78F68D}"/>
                  </a:ext>
                </a:extLst>
              </p:cNvPr>
              <p:cNvGrpSpPr/>
              <p:nvPr/>
            </p:nvGrpSpPr>
            <p:grpSpPr>
              <a:xfrm>
                <a:off x="1115550" y="1488003"/>
                <a:ext cx="1052324" cy="1415827"/>
                <a:chOff x="341376" y="614140"/>
                <a:chExt cx="3207259" cy="3752736"/>
              </a:xfrm>
            </p:grpSpPr>
            <p:pic>
              <p:nvPicPr>
                <p:cNvPr id="159" name="Picture 4" descr="big data, server, rack, datacenter, design, computer, data, cloud, network, internet, hosting, technology, global, communication, database, center, system, storage, configuration, hardware, equipment, device, information, software, cartoon, window, rectangle, house, font, gadget, electric blue, machine, facade, funeral, building, multimedia, brand, diagram, illustration, logo, door, computer program">
                  <a:extLst>
                    <a:ext uri="{FF2B5EF4-FFF2-40B4-BE49-F238E27FC236}">
                      <a16:creationId xmlns:a16="http://schemas.microsoft.com/office/drawing/2014/main" xmlns="" id="{A63CB72B-E2CA-BD25-E21F-BCFCC422E11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0872" t="16973" r="22062" b="7406"/>
                <a:stretch/>
              </p:blipFill>
              <p:spPr bwMode="auto">
                <a:xfrm>
                  <a:off x="1418082" y="614140"/>
                  <a:ext cx="1088136"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4" descr="big data, server, rack, datacenter, design, computer, data, cloud, network, internet, hosting, technology, global, communication, database, center, system, storage, configuration, hardware, equipment, device, information, software, cartoon, window, rectangle, house, font, gadget, electric blue, machine, facade, funeral, building, multimedia, brand, diagram, illustration, logo, door, computer program">
                  <a:extLst>
                    <a:ext uri="{FF2B5EF4-FFF2-40B4-BE49-F238E27FC236}">
                      <a16:creationId xmlns:a16="http://schemas.microsoft.com/office/drawing/2014/main" xmlns="" id="{F6C04BA6-151C-8B57-8248-61FD4534D219}"/>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0872" t="16973" r="22062" b="7406"/>
                <a:stretch/>
              </p:blipFill>
              <p:spPr bwMode="auto">
                <a:xfrm>
                  <a:off x="341376" y="614140"/>
                  <a:ext cx="1088136"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4" descr="big data, server, rack, datacenter, design, computer, data, cloud, network, internet, hosting, technology, global, communication, database, center, system, storage, configuration, hardware, equipment, device, information, software, cartoon, window, rectangle, house, font, gadget, electric blue, machine, facade, funeral, building, multimedia, brand, diagram, illustration, logo, door, computer program">
                  <a:extLst>
                    <a:ext uri="{FF2B5EF4-FFF2-40B4-BE49-F238E27FC236}">
                      <a16:creationId xmlns:a16="http://schemas.microsoft.com/office/drawing/2014/main" xmlns="" id="{1F40598B-370D-F436-76F5-C03D4981C89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0872" t="16973" r="22062" b="7406"/>
                <a:stretch/>
              </p:blipFill>
              <p:spPr bwMode="auto">
                <a:xfrm>
                  <a:off x="839723" y="1039309"/>
                  <a:ext cx="1088136"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4" descr="big data, server, rack, datacenter, design, computer, data, cloud, network, internet, hosting, technology, global, communication, database, center, system, storage, configuration, hardware, equipment, device, information, software, cartoon, window, rectangle, house, font, gadget, electric blue, machine, facade, funeral, building, multimedia, brand, diagram, illustration, logo, door, computer program">
                  <a:extLst>
                    <a:ext uri="{FF2B5EF4-FFF2-40B4-BE49-F238E27FC236}">
                      <a16:creationId xmlns:a16="http://schemas.microsoft.com/office/drawing/2014/main" xmlns="" id="{C11A5080-27BB-87BB-5C82-7A4480B2A8D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0872" t="16973" r="22062" b="7406"/>
                <a:stretch/>
              </p:blipFill>
              <p:spPr bwMode="auto">
                <a:xfrm>
                  <a:off x="1962150" y="1015072"/>
                  <a:ext cx="1088136"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4" descr="big data, server, rack, datacenter, design, computer, data, cloud, network, internet, hosting, technology, global, communication, database, center, system, storage, configuration, hardware, equipment, device, information, software, cartoon, window, rectangle, house, font, gadget, electric blue, machine, facade, funeral, building, multimedia, brand, diagram, illustration, logo, door, computer program">
                  <a:extLst>
                    <a:ext uri="{FF2B5EF4-FFF2-40B4-BE49-F238E27FC236}">
                      <a16:creationId xmlns:a16="http://schemas.microsoft.com/office/drawing/2014/main" xmlns="" id="{4696CFD3-A208-6D0C-D20E-C635D9FA6FD9}"/>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0872" t="16973" r="22062" b="7406"/>
                <a:stretch/>
              </p:blipFill>
              <p:spPr bwMode="auto">
                <a:xfrm>
                  <a:off x="2460499" y="1610934"/>
                  <a:ext cx="1088136"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4" descr="big data, server, rack, datacenter, design, computer, data, cloud, network, internet, hosting, technology, global, communication, database, center, system, storage, configuration, hardware, equipment, device, information, software, cartoon, window, rectangle, house, font, gadget, electric blue, machine, facade, funeral, building, multimedia, brand, diagram, illustration, logo, door, computer program">
                  <a:extLst>
                    <a:ext uri="{FF2B5EF4-FFF2-40B4-BE49-F238E27FC236}">
                      <a16:creationId xmlns:a16="http://schemas.microsoft.com/office/drawing/2014/main" xmlns="" id="{3C678B41-D828-DBB7-9688-D7A872686557}"/>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0872" t="16973" r="22062" b="7406"/>
                <a:stretch/>
              </p:blipFill>
              <p:spPr bwMode="auto">
                <a:xfrm>
                  <a:off x="1338073" y="1637294"/>
                  <a:ext cx="1088136"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4" descr="big data, server, rack, datacenter, design, computer, data, cloud, network, internet, hosting, technology, global, communication, database, center, system, storage, configuration, hardware, equipment, device, information, software, cartoon, window, rectangle, house, font, gadget, electric blue, machine, facade, funeral, building, multimedia, brand, diagram, illustration, logo, door, computer program">
                  <a:extLst>
                    <a:ext uri="{FF2B5EF4-FFF2-40B4-BE49-F238E27FC236}">
                      <a16:creationId xmlns:a16="http://schemas.microsoft.com/office/drawing/2014/main" xmlns="" id="{A4E4564E-45D9-561D-88F2-C02201D05A8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0872" t="16973" r="22062" b="7406"/>
                <a:stretch/>
              </p:blipFill>
              <p:spPr bwMode="auto">
                <a:xfrm>
                  <a:off x="1834514" y="2309476"/>
                  <a:ext cx="1088136" cy="2057400"/>
                </a:xfrm>
                <a:prstGeom prst="rect">
                  <a:avLst/>
                </a:prstGeom>
                <a:noFill/>
                <a:extLst>
                  <a:ext uri="{909E8E84-426E-40DD-AFC4-6F175D3DCCD1}">
                    <a14:hiddenFill xmlns:a14="http://schemas.microsoft.com/office/drawing/2010/main">
                      <a:solidFill>
                        <a:srgbClr val="FFFFFF"/>
                      </a:solidFill>
                    </a14:hiddenFill>
                  </a:ext>
                </a:extLst>
              </p:spPr>
            </p:pic>
          </p:grpSp>
          <p:pic>
            <p:nvPicPr>
              <p:cNvPr id="155" name="Picture 4" descr="big data, server, rack, datacenter, design, computer, data, cloud, network, internet, hosting, technology, global, communication, database, center, system, storage, configuration, hardware, equipment, device, information, software, cartoon, window, rectangle, house, font, gadget, electric blue, machine, facade, funeral, building, multimedia, brand, diagram, illustration, logo, door, computer program">
                <a:extLst>
                  <a:ext uri="{FF2B5EF4-FFF2-40B4-BE49-F238E27FC236}">
                    <a16:creationId xmlns:a16="http://schemas.microsoft.com/office/drawing/2014/main" xmlns="" id="{9DC782F6-4A3A-FB71-83E0-65FDAF4CA8DD}"/>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5019" t="48719" r="48825" b="36060"/>
              <a:stretch/>
            </p:blipFill>
            <p:spPr bwMode="auto">
              <a:xfrm>
                <a:off x="1672028" y="2394909"/>
                <a:ext cx="262308" cy="103308"/>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4" descr="big data, server, rack, datacenter, design, computer, data, cloud, network, internet, hosting, technology, global, communication, database, center, system, storage, configuration, hardware, equipment, device, information, software, cartoon, window, rectangle, house, font, gadget, electric blue, machine, facade, funeral, building, multimedia, brand, diagram, illustration, logo, door, computer program">
                <a:extLst>
                  <a:ext uri="{FF2B5EF4-FFF2-40B4-BE49-F238E27FC236}">
                    <a16:creationId xmlns:a16="http://schemas.microsoft.com/office/drawing/2014/main" xmlns="" id="{FA9B234D-8421-5A3D-EC44-3256E9B7BAD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0872" t="16973" r="22062" b="7406"/>
              <a:stretch/>
            </p:blipFill>
            <p:spPr bwMode="auto">
              <a:xfrm>
                <a:off x="1973735" y="2125351"/>
                <a:ext cx="357025" cy="776213"/>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4" descr="big data, server, rack, datacenter, design, computer, data, cloud, network, internet, hosting, technology, global, communication, database, center, system, storage, configuration, hardware, equipment, device, information, software, cartoon, window, rectangle, house, font, gadget, electric blue, machine, facade, funeral, building, multimedia, brand, diagram, illustration, logo, door, computer program">
                <a:extLst>
                  <a:ext uri="{FF2B5EF4-FFF2-40B4-BE49-F238E27FC236}">
                    <a16:creationId xmlns:a16="http://schemas.microsoft.com/office/drawing/2014/main" xmlns="" id="{36247B83-9764-D994-C38E-19ACF49226A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5019" t="48719" r="48825" b="36060"/>
              <a:stretch/>
            </p:blipFill>
            <p:spPr bwMode="auto">
              <a:xfrm>
                <a:off x="2029746" y="2175892"/>
                <a:ext cx="262308" cy="103308"/>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4" descr="big data, server, rack, datacenter, design, computer, data, cloud, network, internet, hosting, technology, global, communication, database, center, system, storage, configuration, hardware, equipment, device, information, software, cartoon, window, rectangle, house, font, gadget, electric blue, machine, facade, funeral, building, multimedia, brand, diagram, illustration, logo, door, computer program">
                <a:extLst>
                  <a:ext uri="{FF2B5EF4-FFF2-40B4-BE49-F238E27FC236}">
                    <a16:creationId xmlns:a16="http://schemas.microsoft.com/office/drawing/2014/main" xmlns="" id="{E51A5624-F914-1D09-16E0-D4A4D149DD6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5019" t="48719" r="48825" b="36060"/>
              <a:stretch/>
            </p:blipFill>
            <p:spPr bwMode="auto">
              <a:xfrm>
                <a:off x="2028132" y="2287693"/>
                <a:ext cx="262308" cy="103308"/>
              </a:xfrm>
              <a:prstGeom prst="rect">
                <a:avLst/>
              </a:prstGeom>
              <a:noFill/>
              <a:extLst>
                <a:ext uri="{909E8E84-426E-40DD-AFC4-6F175D3DCCD1}">
                  <a14:hiddenFill xmlns:a14="http://schemas.microsoft.com/office/drawing/2010/main">
                    <a:solidFill>
                      <a:srgbClr val="FFFFFF"/>
                    </a:solidFill>
                  </a14:hiddenFill>
                </a:ext>
              </a:extLst>
            </p:spPr>
          </p:pic>
        </p:grpSp>
        <p:sp>
          <p:nvSpPr>
            <p:cNvPr id="53" name="CasellaDiTesto 33">
              <a:extLst>
                <a:ext uri="{FF2B5EF4-FFF2-40B4-BE49-F238E27FC236}">
                  <a16:creationId xmlns:a16="http://schemas.microsoft.com/office/drawing/2014/main" xmlns="" id="{F7D1A24D-D697-B8E1-BF7E-E6EB86E7958B}"/>
                </a:ext>
              </a:extLst>
            </p:cNvPr>
            <p:cNvSpPr txBox="1"/>
            <p:nvPr/>
          </p:nvSpPr>
          <p:spPr>
            <a:xfrm>
              <a:off x="3541690" y="5430544"/>
              <a:ext cx="1693578" cy="272352"/>
            </a:xfrm>
            <a:prstGeom prst="rect">
              <a:avLst/>
            </a:prstGeom>
            <a:noFill/>
          </p:spPr>
          <p:txBody>
            <a:bodyPr wrap="square">
              <a:spAutoFit/>
            </a:bodyPr>
            <a:lstStyle/>
            <a:p>
              <a:pPr eaLnBrk="1" fontAlgn="auto" hangingPunct="1">
                <a:spcBef>
                  <a:spcPts val="0"/>
                </a:spcBef>
                <a:spcAft>
                  <a:spcPts val="0"/>
                </a:spcAft>
                <a:buClr>
                  <a:srgbClr val="000000"/>
                </a:buClr>
                <a:buFont typeface="Arial"/>
                <a:buNone/>
              </a:pPr>
              <a:r>
                <a:rPr lang="en-GB" sz="600" i="1" kern="0" noProof="0" dirty="0">
                  <a:solidFill>
                    <a:srgbClr val="2F497D"/>
                  </a:solidFill>
                  <a:latin typeface="Titillium Web" pitchFamily="2" charset="77"/>
                  <a:cs typeface="Arial"/>
                  <a:sym typeface="Arial"/>
                </a:rPr>
                <a:t>800TBs of object storage</a:t>
              </a:r>
              <a:endParaRPr lang="en-GB" sz="600" kern="0" noProof="0" dirty="0">
                <a:solidFill>
                  <a:srgbClr val="2F497D"/>
                </a:solidFill>
                <a:latin typeface="Titillium Web" pitchFamily="2" charset="77"/>
                <a:cs typeface="Arial"/>
                <a:sym typeface="Arial"/>
              </a:endParaRPr>
            </a:p>
          </p:txBody>
        </p:sp>
        <p:sp>
          <p:nvSpPr>
            <p:cNvPr id="54" name="Rettangolo con angoli arrotondati 111">
              <a:extLst>
                <a:ext uri="{FF2B5EF4-FFF2-40B4-BE49-F238E27FC236}">
                  <a16:creationId xmlns:a16="http://schemas.microsoft.com/office/drawing/2014/main" xmlns="" id="{0384E8CD-C7F3-5680-F435-9E7522CDDBC3}"/>
                </a:ext>
              </a:extLst>
            </p:cNvPr>
            <p:cNvSpPr/>
            <p:nvPr/>
          </p:nvSpPr>
          <p:spPr>
            <a:xfrm>
              <a:off x="692467" y="4160407"/>
              <a:ext cx="4691168" cy="1980147"/>
            </a:xfrm>
            <a:prstGeom prst="round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600" b="0" i="0" u="none" strike="noStrike" kern="0" cap="none" spc="0" normalizeH="0" baseline="0" noProof="0" dirty="0">
                <a:ln>
                  <a:noFill/>
                </a:ln>
                <a:solidFill>
                  <a:srgbClr val="FFFFFF"/>
                </a:solidFill>
                <a:effectLst/>
                <a:uLnTx/>
                <a:uFillTx/>
                <a:latin typeface="Titillium Web" pitchFamily="2" charset="77"/>
                <a:sym typeface="Arial"/>
              </a:endParaRPr>
            </a:p>
          </p:txBody>
        </p:sp>
        <p:sp>
          <p:nvSpPr>
            <p:cNvPr id="55" name="CasellaDiTesto 35">
              <a:extLst>
                <a:ext uri="{FF2B5EF4-FFF2-40B4-BE49-F238E27FC236}">
                  <a16:creationId xmlns:a16="http://schemas.microsoft.com/office/drawing/2014/main" xmlns="" id="{CD6B9CA1-3B00-96CD-EE7D-737214CC5739}"/>
                </a:ext>
              </a:extLst>
            </p:cNvPr>
            <p:cNvSpPr txBox="1"/>
            <p:nvPr/>
          </p:nvSpPr>
          <p:spPr>
            <a:xfrm>
              <a:off x="5801405" y="4429203"/>
              <a:ext cx="1022488" cy="346399"/>
            </a:xfrm>
            <a:prstGeom prst="rect">
              <a:avLst/>
            </a:prstGeom>
            <a:noFill/>
          </p:spPr>
          <p:txBody>
            <a:bodyPr wrap="square">
              <a:spAutoFit/>
            </a:bodyPr>
            <a:lstStyle/>
            <a:p>
              <a:pPr eaLnBrk="1" fontAlgn="auto" hangingPunct="1">
                <a:spcBef>
                  <a:spcPts val="0"/>
                </a:spcBef>
                <a:spcAft>
                  <a:spcPts val="0"/>
                </a:spcAft>
                <a:buClr>
                  <a:srgbClr val="000000"/>
                </a:buClr>
                <a:buFont typeface="Arial"/>
                <a:buNone/>
              </a:pPr>
              <a:r>
                <a:rPr lang="en-GB" sz="600" b="1" kern="0" noProof="0" dirty="0">
                  <a:solidFill>
                    <a:srgbClr val="2F497D"/>
                  </a:solidFill>
                  <a:latin typeface="Titillium Web" pitchFamily="2" charset="77"/>
                  <a:ea typeface="Calibri" panose="020F0502020204030204" pitchFamily="34" charset="0"/>
                  <a:cs typeface="Arial"/>
                  <a:sym typeface="Arial"/>
                </a:rPr>
                <a:t>Torino</a:t>
              </a:r>
              <a:endParaRPr lang="en-GB" sz="600" kern="0" noProof="0" dirty="0">
                <a:solidFill>
                  <a:srgbClr val="2F497D"/>
                </a:solidFill>
                <a:latin typeface="Titillium Web" pitchFamily="2" charset="77"/>
                <a:cs typeface="Arial"/>
                <a:sym typeface="Arial"/>
              </a:endParaRPr>
            </a:p>
          </p:txBody>
        </p:sp>
        <p:sp>
          <p:nvSpPr>
            <p:cNvPr id="56" name="CasellaDiTesto 36">
              <a:extLst>
                <a:ext uri="{FF2B5EF4-FFF2-40B4-BE49-F238E27FC236}">
                  <a16:creationId xmlns:a16="http://schemas.microsoft.com/office/drawing/2014/main" xmlns="" id="{697D0331-4981-C619-2434-F1986F6E50E7}"/>
                </a:ext>
              </a:extLst>
            </p:cNvPr>
            <p:cNvSpPr txBox="1"/>
            <p:nvPr/>
          </p:nvSpPr>
          <p:spPr>
            <a:xfrm>
              <a:off x="5672303" y="1003580"/>
              <a:ext cx="980502" cy="346399"/>
            </a:xfrm>
            <a:prstGeom prst="rect">
              <a:avLst/>
            </a:prstGeom>
            <a:noFill/>
          </p:spPr>
          <p:txBody>
            <a:bodyPr wrap="square">
              <a:spAutoFit/>
            </a:bodyPr>
            <a:lstStyle/>
            <a:p>
              <a:pPr eaLnBrk="1" fontAlgn="auto" hangingPunct="1">
                <a:spcBef>
                  <a:spcPts val="0"/>
                </a:spcBef>
                <a:spcAft>
                  <a:spcPts val="0"/>
                </a:spcAft>
                <a:buClr>
                  <a:srgbClr val="000000"/>
                </a:buClr>
                <a:buFont typeface="Arial"/>
                <a:buNone/>
              </a:pPr>
              <a:r>
                <a:rPr lang="en-GB" sz="600" b="1" kern="0" noProof="0" dirty="0">
                  <a:solidFill>
                    <a:srgbClr val="000000"/>
                  </a:solidFill>
                  <a:latin typeface="Titillium Web" pitchFamily="2" charset="77"/>
                  <a:ea typeface="Calibri" panose="020F0502020204030204" pitchFamily="34" charset="0"/>
                  <a:cs typeface="Arial"/>
                  <a:sym typeface="Arial"/>
                </a:rPr>
                <a:t>Catania</a:t>
              </a:r>
              <a:endParaRPr lang="en-GB" sz="600" kern="0" noProof="0" dirty="0">
                <a:solidFill>
                  <a:srgbClr val="000000"/>
                </a:solidFill>
                <a:latin typeface="Titillium Web" pitchFamily="2" charset="77"/>
                <a:cs typeface="Arial"/>
                <a:sym typeface="Arial"/>
              </a:endParaRPr>
            </a:p>
          </p:txBody>
        </p:sp>
        <p:sp>
          <p:nvSpPr>
            <p:cNvPr id="57" name="CasellaDiTesto 37">
              <a:extLst>
                <a:ext uri="{FF2B5EF4-FFF2-40B4-BE49-F238E27FC236}">
                  <a16:creationId xmlns:a16="http://schemas.microsoft.com/office/drawing/2014/main" xmlns="" id="{925CD885-3C23-B0B6-5551-5C35BE93D3FD}"/>
                </a:ext>
              </a:extLst>
            </p:cNvPr>
            <p:cNvSpPr txBox="1"/>
            <p:nvPr/>
          </p:nvSpPr>
          <p:spPr>
            <a:xfrm>
              <a:off x="6802096" y="3661290"/>
              <a:ext cx="2370094" cy="272352"/>
            </a:xfrm>
            <a:prstGeom prst="rect">
              <a:avLst/>
            </a:prstGeom>
            <a:noFill/>
          </p:spPr>
          <p:txBody>
            <a:bodyPr wrap="square">
              <a:spAutoFit/>
            </a:bodyPr>
            <a:lstStyle/>
            <a:p>
              <a:pPr eaLnBrk="1" fontAlgn="auto" hangingPunct="1">
                <a:spcBef>
                  <a:spcPts val="0"/>
                </a:spcBef>
                <a:spcAft>
                  <a:spcPts val="0"/>
                </a:spcAft>
                <a:buClr>
                  <a:srgbClr val="000000"/>
                </a:buClr>
                <a:buFont typeface="Arial"/>
                <a:buNone/>
              </a:pPr>
              <a:r>
                <a:rPr lang="en-GB" sz="600" kern="0" noProof="0" dirty="0">
                  <a:solidFill>
                    <a:srgbClr val="2F497D"/>
                  </a:solidFill>
                  <a:latin typeface="Titillium Web" pitchFamily="2" charset="77"/>
                  <a:cs typeface="Arial"/>
                  <a:sym typeface="Arial"/>
                </a:rPr>
                <a:t>CNR-IRCRES institute </a:t>
              </a:r>
            </a:p>
          </p:txBody>
        </p:sp>
        <p:sp>
          <p:nvSpPr>
            <p:cNvPr id="58" name="CasellaDiTesto 38">
              <a:extLst>
                <a:ext uri="{FF2B5EF4-FFF2-40B4-BE49-F238E27FC236}">
                  <a16:creationId xmlns:a16="http://schemas.microsoft.com/office/drawing/2014/main" xmlns="" id="{2FD45EC1-F71F-6A0E-9464-572363959809}"/>
                </a:ext>
              </a:extLst>
            </p:cNvPr>
            <p:cNvSpPr txBox="1"/>
            <p:nvPr/>
          </p:nvSpPr>
          <p:spPr>
            <a:xfrm>
              <a:off x="780145" y="912681"/>
              <a:ext cx="4572001" cy="272352"/>
            </a:xfrm>
            <a:prstGeom prst="rect">
              <a:avLst/>
            </a:prstGeom>
            <a:noFill/>
          </p:spPr>
          <p:txBody>
            <a:bodyPr wrap="square">
              <a:spAutoFit/>
            </a:bodyPr>
            <a:lstStyle/>
            <a:p>
              <a:pPr eaLnBrk="1" fontAlgn="auto" hangingPunct="1">
                <a:spcBef>
                  <a:spcPts val="0"/>
                </a:spcBef>
                <a:spcAft>
                  <a:spcPts val="0"/>
                </a:spcAft>
                <a:buClr>
                  <a:srgbClr val="000000"/>
                </a:buClr>
                <a:buFont typeface="Arial"/>
                <a:buNone/>
              </a:pPr>
              <a:r>
                <a:rPr lang="en-GB" sz="600" kern="0" noProof="0" dirty="0">
                  <a:solidFill>
                    <a:srgbClr val="2F497D"/>
                  </a:solidFill>
                  <a:latin typeface="Titillium Web" pitchFamily="2" charset="77"/>
                  <a:ea typeface="Calibri" panose="020F0502020204030204" pitchFamily="34" charset="0"/>
                  <a:cs typeface="Arial"/>
                  <a:sym typeface="Arial"/>
                </a:rPr>
                <a:t>ICAR - Naples 1 CNR research area </a:t>
              </a:r>
            </a:p>
          </p:txBody>
        </p:sp>
        <p:sp>
          <p:nvSpPr>
            <p:cNvPr id="59" name="Disco magnetico 39">
              <a:extLst>
                <a:ext uri="{FF2B5EF4-FFF2-40B4-BE49-F238E27FC236}">
                  <a16:creationId xmlns:a16="http://schemas.microsoft.com/office/drawing/2014/main" xmlns="" id="{6D435A82-A92A-921F-8B8F-28DC0725447A}"/>
                </a:ext>
              </a:extLst>
            </p:cNvPr>
            <p:cNvSpPr/>
            <p:nvPr/>
          </p:nvSpPr>
          <p:spPr>
            <a:xfrm>
              <a:off x="6023787" y="1365018"/>
              <a:ext cx="251983" cy="223081"/>
            </a:xfrm>
            <a:prstGeom prst="flowChartMagneticDisk">
              <a:avLst/>
            </a:prstGeom>
            <a:solidFill>
              <a:srgbClr val="FFC000">
                <a:lumMod val="40000"/>
                <a:lumOff val="60000"/>
              </a:srgbClr>
            </a:solidFill>
            <a:ln w="25400" cap="flat" cmpd="sng" algn="ctr">
              <a:solidFill>
                <a:srgbClr val="4472C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600" b="0" i="0" u="none" strike="noStrike" kern="0" cap="none" spc="0" normalizeH="0" baseline="0" noProof="0" dirty="0">
                <a:ln>
                  <a:noFill/>
                </a:ln>
                <a:solidFill>
                  <a:srgbClr val="FFFFFF"/>
                </a:solidFill>
                <a:effectLst/>
                <a:uLnTx/>
                <a:uFillTx/>
                <a:latin typeface="Titillium Web" pitchFamily="2" charset="77"/>
                <a:sym typeface="Arial"/>
              </a:endParaRPr>
            </a:p>
          </p:txBody>
        </p:sp>
        <p:grpSp>
          <p:nvGrpSpPr>
            <p:cNvPr id="60" name="Gruppo 40">
              <a:extLst>
                <a:ext uri="{FF2B5EF4-FFF2-40B4-BE49-F238E27FC236}">
                  <a16:creationId xmlns:a16="http://schemas.microsoft.com/office/drawing/2014/main" xmlns="" id="{ACB00B04-890D-787A-8A9D-760A3EDDDF30}"/>
                </a:ext>
              </a:extLst>
            </p:cNvPr>
            <p:cNvGrpSpPr/>
            <p:nvPr/>
          </p:nvGrpSpPr>
          <p:grpSpPr>
            <a:xfrm>
              <a:off x="6876229" y="1483165"/>
              <a:ext cx="710300" cy="776213"/>
              <a:chOff x="341376" y="614140"/>
              <a:chExt cx="2164842" cy="2057400"/>
            </a:xfrm>
          </p:grpSpPr>
          <p:pic>
            <p:nvPicPr>
              <p:cNvPr id="152" name="Picture 4" descr="big data, server, rack, datacenter, design, computer, data, cloud, network, internet, hosting, technology, global, communication, database, center, system, storage, configuration, hardware, equipment, device, information, software, cartoon, window, rectangle, house, font, gadget, electric blue, machine, facade, funeral, building, multimedia, brand, diagram, illustration, logo, door, computer program">
                <a:extLst>
                  <a:ext uri="{FF2B5EF4-FFF2-40B4-BE49-F238E27FC236}">
                    <a16:creationId xmlns:a16="http://schemas.microsoft.com/office/drawing/2014/main" xmlns="" id="{1A168FCE-BC3B-3902-7308-EF742404A85B}"/>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0872" t="16973" r="22062" b="7406"/>
              <a:stretch/>
            </p:blipFill>
            <p:spPr bwMode="auto">
              <a:xfrm>
                <a:off x="1418082" y="614140"/>
                <a:ext cx="1088136"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4" descr="big data, server, rack, datacenter, design, computer, data, cloud, network, internet, hosting, technology, global, communication, database, center, system, storage, configuration, hardware, equipment, device, information, software, cartoon, window, rectangle, house, font, gadget, electric blue, machine, facade, funeral, building, multimedia, brand, diagram, illustration, logo, door, computer program">
                <a:extLst>
                  <a:ext uri="{FF2B5EF4-FFF2-40B4-BE49-F238E27FC236}">
                    <a16:creationId xmlns:a16="http://schemas.microsoft.com/office/drawing/2014/main" xmlns="" id="{C1C1D765-A25A-2C21-9E98-FC49D2CDED43}"/>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0872" t="16973" r="22062" b="7406"/>
              <a:stretch/>
            </p:blipFill>
            <p:spPr bwMode="auto">
              <a:xfrm>
                <a:off x="341376" y="614140"/>
                <a:ext cx="1088136" cy="2057400"/>
              </a:xfrm>
              <a:prstGeom prst="rect">
                <a:avLst/>
              </a:prstGeom>
              <a:noFill/>
              <a:extLst>
                <a:ext uri="{909E8E84-426E-40DD-AFC4-6F175D3DCCD1}">
                  <a14:hiddenFill xmlns:a14="http://schemas.microsoft.com/office/drawing/2010/main">
                    <a:solidFill>
                      <a:srgbClr val="FFFFFF"/>
                    </a:solidFill>
                  </a14:hiddenFill>
                </a:ext>
              </a:extLst>
            </p:spPr>
          </p:pic>
        </p:grpSp>
        <p:sp>
          <p:nvSpPr>
            <p:cNvPr id="61" name="CasellaDiTesto 41">
              <a:extLst>
                <a:ext uri="{FF2B5EF4-FFF2-40B4-BE49-F238E27FC236}">
                  <a16:creationId xmlns:a16="http://schemas.microsoft.com/office/drawing/2014/main" xmlns="" id="{BAB905EE-17C4-4962-41C9-00A4615AD872}"/>
                </a:ext>
              </a:extLst>
            </p:cNvPr>
            <p:cNvSpPr txBox="1"/>
            <p:nvPr/>
          </p:nvSpPr>
          <p:spPr>
            <a:xfrm>
              <a:off x="6787572" y="1216046"/>
              <a:ext cx="1779354" cy="272352"/>
            </a:xfrm>
            <a:prstGeom prst="rect">
              <a:avLst/>
            </a:prstGeom>
            <a:noFill/>
          </p:spPr>
          <p:txBody>
            <a:bodyPr wrap="square">
              <a:spAutoFit/>
            </a:bodyPr>
            <a:lstStyle/>
            <a:p>
              <a:pPr eaLnBrk="1" fontAlgn="auto" hangingPunct="1">
                <a:spcBef>
                  <a:spcPts val="0"/>
                </a:spcBef>
                <a:spcAft>
                  <a:spcPts val="0"/>
                </a:spcAft>
                <a:buClr>
                  <a:srgbClr val="000000"/>
                </a:buClr>
                <a:buFont typeface="Arial"/>
                <a:buNone/>
              </a:pPr>
              <a:r>
                <a:rPr lang="en-GB" sz="600" i="1" kern="0" noProof="0" dirty="0">
                  <a:solidFill>
                    <a:srgbClr val="2F497D"/>
                  </a:solidFill>
                  <a:latin typeface="Titillium Web" pitchFamily="2" charset="77"/>
                  <a:cs typeface="Arial"/>
                  <a:sym typeface="Arial"/>
                </a:rPr>
                <a:t>14 servers, 8 GPUs, </a:t>
              </a:r>
            </a:p>
          </p:txBody>
        </p:sp>
        <p:sp>
          <p:nvSpPr>
            <p:cNvPr id="62" name="Cilindro 42">
              <a:extLst>
                <a:ext uri="{FF2B5EF4-FFF2-40B4-BE49-F238E27FC236}">
                  <a16:creationId xmlns:a16="http://schemas.microsoft.com/office/drawing/2014/main" xmlns="" id="{21A67B8C-E214-8974-CFE0-711E9759689C}"/>
                </a:ext>
              </a:extLst>
            </p:cNvPr>
            <p:cNvSpPr/>
            <p:nvPr/>
          </p:nvSpPr>
          <p:spPr>
            <a:xfrm>
              <a:off x="7792190" y="2690137"/>
              <a:ext cx="777767" cy="307447"/>
            </a:xfrm>
            <a:prstGeom prst="can">
              <a:avLst/>
            </a:prstGeom>
            <a:solidFill>
              <a:srgbClr val="ED7D31">
                <a:lumMod val="40000"/>
                <a:lumOff val="60000"/>
              </a:srgbClr>
            </a:solidFill>
            <a:ln w="25400" cap="flat" cmpd="sng" algn="ctr">
              <a:solidFill>
                <a:srgbClr val="4472C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600" b="0" i="0" u="none" strike="noStrike" kern="0" cap="none" spc="0" normalizeH="0" baseline="0" noProof="0" dirty="0">
                <a:ln>
                  <a:noFill/>
                </a:ln>
                <a:solidFill>
                  <a:srgbClr val="FFFFFF"/>
                </a:solidFill>
                <a:effectLst/>
                <a:uLnTx/>
                <a:uFillTx/>
                <a:latin typeface="Titillium Web" pitchFamily="2" charset="77"/>
                <a:sym typeface="Arial"/>
              </a:endParaRPr>
            </a:p>
          </p:txBody>
        </p:sp>
        <p:sp>
          <p:nvSpPr>
            <p:cNvPr id="63" name="Cilindro 43">
              <a:extLst>
                <a:ext uri="{FF2B5EF4-FFF2-40B4-BE49-F238E27FC236}">
                  <a16:creationId xmlns:a16="http://schemas.microsoft.com/office/drawing/2014/main" xmlns="" id="{614F4047-9804-5747-DFEF-0743C8033777}"/>
                </a:ext>
              </a:extLst>
            </p:cNvPr>
            <p:cNvSpPr/>
            <p:nvPr/>
          </p:nvSpPr>
          <p:spPr>
            <a:xfrm>
              <a:off x="6652462" y="2669472"/>
              <a:ext cx="777767" cy="307447"/>
            </a:xfrm>
            <a:prstGeom prst="can">
              <a:avLst/>
            </a:prstGeom>
            <a:solidFill>
              <a:srgbClr val="70AD47">
                <a:lumMod val="40000"/>
                <a:lumOff val="60000"/>
              </a:srgbClr>
            </a:solidFill>
            <a:ln w="25400" cap="flat" cmpd="sng" algn="ctr">
              <a:solidFill>
                <a:srgbClr val="4472C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600" b="0" i="0" u="none" strike="noStrike" kern="0" cap="none" spc="0" normalizeH="0" baseline="0" noProof="0" dirty="0">
                <a:ln>
                  <a:noFill/>
                </a:ln>
                <a:solidFill>
                  <a:srgbClr val="FFFFFF"/>
                </a:solidFill>
                <a:effectLst/>
                <a:uLnTx/>
                <a:uFillTx/>
                <a:latin typeface="Titillium Web" pitchFamily="2" charset="77"/>
                <a:sym typeface="Arial"/>
              </a:endParaRPr>
            </a:p>
          </p:txBody>
        </p:sp>
        <p:sp>
          <p:nvSpPr>
            <p:cNvPr id="64" name="CasellaDiTesto 44">
              <a:extLst>
                <a:ext uri="{FF2B5EF4-FFF2-40B4-BE49-F238E27FC236}">
                  <a16:creationId xmlns:a16="http://schemas.microsoft.com/office/drawing/2014/main" xmlns="" id="{69A43C01-B3FF-3921-15A3-E236A4C3AD91}"/>
                </a:ext>
              </a:extLst>
            </p:cNvPr>
            <p:cNvSpPr txBox="1"/>
            <p:nvPr/>
          </p:nvSpPr>
          <p:spPr>
            <a:xfrm>
              <a:off x="6401256" y="2966730"/>
              <a:ext cx="2165671" cy="346399"/>
            </a:xfrm>
            <a:prstGeom prst="rect">
              <a:avLst/>
            </a:prstGeom>
            <a:noFill/>
          </p:spPr>
          <p:txBody>
            <a:bodyPr wrap="square">
              <a:spAutoFit/>
            </a:bodyPr>
            <a:lstStyle/>
            <a:p>
              <a:pPr eaLnBrk="1" fontAlgn="auto" hangingPunct="1">
                <a:spcBef>
                  <a:spcPts val="0"/>
                </a:spcBef>
                <a:spcAft>
                  <a:spcPts val="0"/>
                </a:spcAft>
                <a:buClr>
                  <a:srgbClr val="000000"/>
                </a:buClr>
                <a:buFont typeface="Arial"/>
                <a:buNone/>
              </a:pPr>
              <a:r>
                <a:rPr lang="en-GB" sz="600" i="1" kern="0" noProof="0" dirty="0">
                  <a:solidFill>
                    <a:srgbClr val="2F497D"/>
                  </a:solidFill>
                  <a:latin typeface="Titillium Web" pitchFamily="2" charset="77"/>
                  <a:cs typeface="Arial"/>
                  <a:sym typeface="Arial"/>
                </a:rPr>
                <a:t>58TBs of block storage </a:t>
              </a:r>
              <a:endParaRPr lang="en-GB" sz="600" kern="0" noProof="0" dirty="0">
                <a:solidFill>
                  <a:srgbClr val="2F497D"/>
                </a:solidFill>
                <a:latin typeface="Titillium Web" pitchFamily="2" charset="77"/>
                <a:cs typeface="Arial"/>
                <a:sym typeface="Arial"/>
              </a:endParaRPr>
            </a:p>
          </p:txBody>
        </p:sp>
        <p:sp>
          <p:nvSpPr>
            <p:cNvPr id="65" name="CasellaDiTesto 45">
              <a:extLst>
                <a:ext uri="{FF2B5EF4-FFF2-40B4-BE49-F238E27FC236}">
                  <a16:creationId xmlns:a16="http://schemas.microsoft.com/office/drawing/2014/main" xmlns="" id="{6E81E7E7-8C44-536B-3F17-2026279260C4}"/>
                </a:ext>
              </a:extLst>
            </p:cNvPr>
            <p:cNvSpPr txBox="1"/>
            <p:nvPr/>
          </p:nvSpPr>
          <p:spPr>
            <a:xfrm>
              <a:off x="7383115" y="3180760"/>
              <a:ext cx="1936839" cy="346399"/>
            </a:xfrm>
            <a:prstGeom prst="rect">
              <a:avLst/>
            </a:prstGeom>
            <a:noFill/>
          </p:spPr>
          <p:txBody>
            <a:bodyPr wrap="square">
              <a:spAutoFit/>
            </a:bodyPr>
            <a:lstStyle/>
            <a:p>
              <a:pPr eaLnBrk="1" fontAlgn="auto" hangingPunct="1">
                <a:spcBef>
                  <a:spcPts val="0"/>
                </a:spcBef>
                <a:spcAft>
                  <a:spcPts val="0"/>
                </a:spcAft>
                <a:buClr>
                  <a:srgbClr val="000000"/>
                </a:buClr>
                <a:buFont typeface="Arial"/>
                <a:buNone/>
              </a:pPr>
              <a:r>
                <a:rPr lang="en-GB" sz="600" i="1" kern="0" noProof="0" dirty="0">
                  <a:solidFill>
                    <a:srgbClr val="2F497D"/>
                  </a:solidFill>
                  <a:latin typeface="Titillium Web" pitchFamily="2" charset="77"/>
                  <a:cs typeface="Arial"/>
                  <a:sym typeface="Arial"/>
                </a:rPr>
                <a:t>170TBs object storage </a:t>
              </a:r>
              <a:endParaRPr lang="en-GB" sz="600" kern="0" noProof="0" dirty="0">
                <a:solidFill>
                  <a:srgbClr val="2F497D"/>
                </a:solidFill>
                <a:latin typeface="Titillium Web" pitchFamily="2" charset="77"/>
                <a:cs typeface="Arial"/>
                <a:sym typeface="Arial"/>
              </a:endParaRPr>
            </a:p>
          </p:txBody>
        </p:sp>
        <p:cxnSp>
          <p:nvCxnSpPr>
            <p:cNvPr id="66" name="Connettore 2 46">
              <a:extLst>
                <a:ext uri="{FF2B5EF4-FFF2-40B4-BE49-F238E27FC236}">
                  <a16:creationId xmlns:a16="http://schemas.microsoft.com/office/drawing/2014/main" xmlns="" id="{72285EF2-08DF-6325-E18C-BCF58D7AB820}"/>
                </a:ext>
              </a:extLst>
            </p:cNvPr>
            <p:cNvCxnSpPr>
              <a:cxnSpLocks/>
              <a:stCxn id="153" idx="2"/>
              <a:endCxn id="63" idx="1"/>
            </p:cNvCxnSpPr>
            <p:nvPr/>
          </p:nvCxnSpPr>
          <p:spPr>
            <a:xfrm flipH="1">
              <a:off x="7041346" y="2259378"/>
              <a:ext cx="13396" cy="410094"/>
            </a:xfrm>
            <a:prstGeom prst="straightConnector1">
              <a:avLst/>
            </a:prstGeom>
            <a:noFill/>
            <a:ln w="9525" cap="flat" cmpd="sng" algn="ctr">
              <a:solidFill>
                <a:srgbClr val="4472C4">
                  <a:shade val="95000"/>
                  <a:satMod val="105000"/>
                </a:srgbClr>
              </a:solidFill>
              <a:prstDash val="solid"/>
              <a:tailEnd type="triangle"/>
            </a:ln>
            <a:effectLst/>
          </p:spPr>
        </p:cxnSp>
        <p:cxnSp>
          <p:nvCxnSpPr>
            <p:cNvPr id="67" name="Connettore 2 47">
              <a:extLst>
                <a:ext uri="{FF2B5EF4-FFF2-40B4-BE49-F238E27FC236}">
                  <a16:creationId xmlns:a16="http://schemas.microsoft.com/office/drawing/2014/main" xmlns="" id="{B553B5FF-832F-AEB8-BE83-FEC01733BB21}"/>
                </a:ext>
              </a:extLst>
            </p:cNvPr>
            <p:cNvCxnSpPr>
              <a:cxnSpLocks/>
            </p:cNvCxnSpPr>
            <p:nvPr/>
          </p:nvCxnSpPr>
          <p:spPr>
            <a:xfrm>
              <a:off x="7168847" y="2254678"/>
              <a:ext cx="836071" cy="425334"/>
            </a:xfrm>
            <a:prstGeom prst="straightConnector1">
              <a:avLst/>
            </a:prstGeom>
            <a:noFill/>
            <a:ln w="9525" cap="flat" cmpd="sng" algn="ctr">
              <a:solidFill>
                <a:srgbClr val="4472C4">
                  <a:shade val="95000"/>
                  <a:satMod val="105000"/>
                </a:srgbClr>
              </a:solidFill>
              <a:prstDash val="solid"/>
              <a:tailEnd type="triangle"/>
            </a:ln>
            <a:effectLst/>
          </p:spPr>
        </p:cxnSp>
        <p:sp>
          <p:nvSpPr>
            <p:cNvPr id="68" name="CasellaDiTesto 48">
              <a:extLst>
                <a:ext uri="{FF2B5EF4-FFF2-40B4-BE49-F238E27FC236}">
                  <a16:creationId xmlns:a16="http://schemas.microsoft.com/office/drawing/2014/main" xmlns="" id="{90B8542A-9B16-0326-1662-DDE4D1F62100}"/>
                </a:ext>
              </a:extLst>
            </p:cNvPr>
            <p:cNvSpPr txBox="1"/>
            <p:nvPr/>
          </p:nvSpPr>
          <p:spPr>
            <a:xfrm>
              <a:off x="6610059" y="918252"/>
              <a:ext cx="2319280" cy="272352"/>
            </a:xfrm>
            <a:prstGeom prst="rect">
              <a:avLst/>
            </a:prstGeom>
            <a:noFill/>
          </p:spPr>
          <p:txBody>
            <a:bodyPr wrap="square">
              <a:spAutoFit/>
            </a:bodyPr>
            <a:lstStyle/>
            <a:p>
              <a:pPr eaLnBrk="1" fontAlgn="auto" hangingPunct="1">
                <a:spcBef>
                  <a:spcPts val="0"/>
                </a:spcBef>
                <a:spcAft>
                  <a:spcPts val="0"/>
                </a:spcAft>
                <a:buClr>
                  <a:srgbClr val="000000"/>
                </a:buClr>
                <a:buFont typeface="Arial"/>
                <a:buNone/>
              </a:pPr>
              <a:r>
                <a:rPr lang="en-GB" sz="600" kern="0" noProof="0" dirty="0">
                  <a:solidFill>
                    <a:srgbClr val="2F497D"/>
                  </a:solidFill>
                  <a:latin typeface="Titillium Web" pitchFamily="2" charset="77"/>
                  <a:cs typeface="Arial"/>
                  <a:sym typeface="Arial"/>
                </a:rPr>
                <a:t>CNR- ISTC institute </a:t>
              </a:r>
            </a:p>
          </p:txBody>
        </p:sp>
        <p:sp>
          <p:nvSpPr>
            <p:cNvPr id="69" name="Rettangolo con angoli arrotondati 158">
              <a:extLst>
                <a:ext uri="{FF2B5EF4-FFF2-40B4-BE49-F238E27FC236}">
                  <a16:creationId xmlns:a16="http://schemas.microsoft.com/office/drawing/2014/main" xmlns="" id="{3669778C-C9C0-3F2E-0D78-5C928A348915}"/>
                </a:ext>
              </a:extLst>
            </p:cNvPr>
            <p:cNvSpPr/>
            <p:nvPr/>
          </p:nvSpPr>
          <p:spPr>
            <a:xfrm>
              <a:off x="6473681" y="933132"/>
              <a:ext cx="2603503" cy="2638276"/>
            </a:xfrm>
            <a:prstGeom prst="roundRect">
              <a:avLst/>
            </a:prstGeom>
            <a:noFill/>
            <a:ln w="25400" cap="flat" cmpd="sng" algn="ctr">
              <a:solidFill>
                <a:srgbClr val="70AD47">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0" cap="none" spc="0" normalizeH="0" baseline="0" noProof="0" dirty="0">
                  <a:ln>
                    <a:noFill/>
                  </a:ln>
                  <a:solidFill>
                    <a:srgbClr val="FFFFFF"/>
                  </a:solidFill>
                  <a:effectLst/>
                  <a:uLnTx/>
                  <a:uFillTx/>
                  <a:latin typeface="Titillium Web" pitchFamily="2" charset="77"/>
                  <a:sym typeface="Arial"/>
                </a:rPr>
                <a:t>©√</a:t>
              </a:r>
            </a:p>
          </p:txBody>
        </p:sp>
        <p:sp>
          <p:nvSpPr>
            <p:cNvPr id="70" name="Disco magnetico 50">
              <a:extLst>
                <a:ext uri="{FF2B5EF4-FFF2-40B4-BE49-F238E27FC236}">
                  <a16:creationId xmlns:a16="http://schemas.microsoft.com/office/drawing/2014/main" xmlns="" id="{42642ABA-3FA9-E7A6-9CA5-29B1BDBA5066}"/>
                </a:ext>
              </a:extLst>
            </p:cNvPr>
            <p:cNvSpPr/>
            <p:nvPr/>
          </p:nvSpPr>
          <p:spPr>
            <a:xfrm>
              <a:off x="6275476" y="4190925"/>
              <a:ext cx="251983" cy="223081"/>
            </a:xfrm>
            <a:prstGeom prst="flowChartMagneticDisk">
              <a:avLst/>
            </a:prstGeom>
            <a:solidFill>
              <a:srgbClr val="FFC000">
                <a:lumMod val="40000"/>
                <a:lumOff val="60000"/>
              </a:srgbClr>
            </a:solidFill>
            <a:ln w="25400" cap="flat" cmpd="sng" algn="ctr">
              <a:solidFill>
                <a:srgbClr val="4472C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600" b="0" i="0" u="none" strike="noStrike" kern="0" cap="none" spc="0" normalizeH="0" baseline="0" noProof="0" dirty="0">
                <a:ln>
                  <a:noFill/>
                </a:ln>
                <a:solidFill>
                  <a:srgbClr val="FFFFFF"/>
                </a:solidFill>
                <a:effectLst/>
                <a:uLnTx/>
                <a:uFillTx/>
                <a:latin typeface="Titillium Web" pitchFamily="2" charset="77"/>
                <a:sym typeface="Arial"/>
              </a:endParaRPr>
            </a:p>
          </p:txBody>
        </p:sp>
        <p:grpSp>
          <p:nvGrpSpPr>
            <p:cNvPr id="71" name="Gruppo 51">
              <a:extLst>
                <a:ext uri="{FF2B5EF4-FFF2-40B4-BE49-F238E27FC236}">
                  <a16:creationId xmlns:a16="http://schemas.microsoft.com/office/drawing/2014/main" xmlns="" id="{95C3C381-2630-3D87-3CE4-DFE5679E7436}"/>
                </a:ext>
              </a:extLst>
            </p:cNvPr>
            <p:cNvGrpSpPr/>
            <p:nvPr/>
          </p:nvGrpSpPr>
          <p:grpSpPr>
            <a:xfrm>
              <a:off x="7030928" y="4238795"/>
              <a:ext cx="710300" cy="776213"/>
              <a:chOff x="341376" y="614140"/>
              <a:chExt cx="2164842" cy="2057400"/>
            </a:xfrm>
          </p:grpSpPr>
          <p:pic>
            <p:nvPicPr>
              <p:cNvPr id="150" name="Picture 4" descr="big data, server, rack, datacenter, design, computer, data, cloud, network, internet, hosting, technology, global, communication, database, center, system, storage, configuration, hardware, equipment, device, information, software, cartoon, window, rectangle, house, font, gadget, electric blue, machine, facade, funeral, building, multimedia, brand, diagram, illustration, logo, door, computer program">
                <a:extLst>
                  <a:ext uri="{FF2B5EF4-FFF2-40B4-BE49-F238E27FC236}">
                    <a16:creationId xmlns:a16="http://schemas.microsoft.com/office/drawing/2014/main" xmlns="" id="{16560504-4318-9DDE-0DED-B6BB4E26D499}"/>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0872" t="16973" r="22062" b="7406"/>
              <a:stretch/>
            </p:blipFill>
            <p:spPr bwMode="auto">
              <a:xfrm>
                <a:off x="1418082" y="614140"/>
                <a:ext cx="1088136"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4" descr="big data, server, rack, datacenter, design, computer, data, cloud, network, internet, hosting, technology, global, communication, database, center, system, storage, configuration, hardware, equipment, device, information, software, cartoon, window, rectangle, house, font, gadget, electric blue, machine, facade, funeral, building, multimedia, brand, diagram, illustration, logo, door, computer program">
                <a:extLst>
                  <a:ext uri="{FF2B5EF4-FFF2-40B4-BE49-F238E27FC236}">
                    <a16:creationId xmlns:a16="http://schemas.microsoft.com/office/drawing/2014/main" xmlns="" id="{88410A65-DC10-7E50-E6F6-9522C8EB645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0872" t="16973" r="22062" b="7406"/>
              <a:stretch/>
            </p:blipFill>
            <p:spPr bwMode="auto">
              <a:xfrm>
                <a:off x="341376" y="614140"/>
                <a:ext cx="1088136" cy="2057400"/>
              </a:xfrm>
              <a:prstGeom prst="rect">
                <a:avLst/>
              </a:prstGeom>
              <a:noFill/>
              <a:extLst>
                <a:ext uri="{909E8E84-426E-40DD-AFC4-6F175D3DCCD1}">
                  <a14:hiddenFill xmlns:a14="http://schemas.microsoft.com/office/drawing/2010/main">
                    <a:solidFill>
                      <a:srgbClr val="FFFFFF"/>
                    </a:solidFill>
                  </a14:hiddenFill>
                </a:ext>
              </a:extLst>
            </p:spPr>
          </p:pic>
        </p:grpSp>
        <p:sp>
          <p:nvSpPr>
            <p:cNvPr id="72" name="CasellaDiTesto 52">
              <a:extLst>
                <a:ext uri="{FF2B5EF4-FFF2-40B4-BE49-F238E27FC236}">
                  <a16:creationId xmlns:a16="http://schemas.microsoft.com/office/drawing/2014/main" xmlns="" id="{E308217B-4C9A-BC51-D55C-6F239B3B6488}"/>
                </a:ext>
              </a:extLst>
            </p:cNvPr>
            <p:cNvSpPr txBox="1"/>
            <p:nvPr/>
          </p:nvSpPr>
          <p:spPr>
            <a:xfrm>
              <a:off x="6942272" y="3971677"/>
              <a:ext cx="1779354" cy="272352"/>
            </a:xfrm>
            <a:prstGeom prst="rect">
              <a:avLst/>
            </a:prstGeom>
            <a:noFill/>
          </p:spPr>
          <p:txBody>
            <a:bodyPr wrap="square">
              <a:spAutoFit/>
            </a:bodyPr>
            <a:lstStyle/>
            <a:p>
              <a:pPr eaLnBrk="1" fontAlgn="auto" hangingPunct="1">
                <a:spcBef>
                  <a:spcPts val="0"/>
                </a:spcBef>
                <a:spcAft>
                  <a:spcPts val="0"/>
                </a:spcAft>
                <a:buClr>
                  <a:srgbClr val="000000"/>
                </a:buClr>
                <a:buFont typeface="Arial"/>
                <a:buNone/>
              </a:pPr>
              <a:r>
                <a:rPr lang="en-GB" sz="600" i="1" kern="0" noProof="0" dirty="0">
                  <a:solidFill>
                    <a:srgbClr val="2F497D"/>
                  </a:solidFill>
                  <a:latin typeface="Titillium Web" pitchFamily="2" charset="77"/>
                  <a:cs typeface="Arial"/>
                  <a:sym typeface="Arial"/>
                </a:rPr>
                <a:t>14 servers, 8 GPUs, </a:t>
              </a:r>
            </a:p>
          </p:txBody>
        </p:sp>
        <p:sp>
          <p:nvSpPr>
            <p:cNvPr id="73" name="Cilindro 53">
              <a:extLst>
                <a:ext uri="{FF2B5EF4-FFF2-40B4-BE49-F238E27FC236}">
                  <a16:creationId xmlns:a16="http://schemas.microsoft.com/office/drawing/2014/main" xmlns="" id="{ED6650FA-BDC2-BD71-1CDA-FF96B0F6CDD8}"/>
                </a:ext>
              </a:extLst>
            </p:cNvPr>
            <p:cNvSpPr/>
            <p:nvPr/>
          </p:nvSpPr>
          <p:spPr>
            <a:xfrm>
              <a:off x="7946889" y="5445767"/>
              <a:ext cx="777767" cy="307447"/>
            </a:xfrm>
            <a:prstGeom prst="can">
              <a:avLst/>
            </a:prstGeom>
            <a:solidFill>
              <a:srgbClr val="ED7D31">
                <a:lumMod val="40000"/>
                <a:lumOff val="60000"/>
              </a:srgbClr>
            </a:solidFill>
            <a:ln w="25400" cap="flat" cmpd="sng" algn="ctr">
              <a:solidFill>
                <a:srgbClr val="4472C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600" b="0" i="0" u="none" strike="noStrike" kern="0" cap="none" spc="0" normalizeH="0" baseline="0" noProof="0" dirty="0">
                <a:ln>
                  <a:noFill/>
                </a:ln>
                <a:solidFill>
                  <a:srgbClr val="FFFFFF"/>
                </a:solidFill>
                <a:effectLst/>
                <a:uLnTx/>
                <a:uFillTx/>
                <a:latin typeface="Titillium Web" pitchFamily="2" charset="77"/>
                <a:sym typeface="Arial"/>
              </a:endParaRPr>
            </a:p>
          </p:txBody>
        </p:sp>
        <p:sp>
          <p:nvSpPr>
            <p:cNvPr id="74" name="Cilindro 54">
              <a:extLst>
                <a:ext uri="{FF2B5EF4-FFF2-40B4-BE49-F238E27FC236}">
                  <a16:creationId xmlns:a16="http://schemas.microsoft.com/office/drawing/2014/main" xmlns="" id="{F71640CF-FEBF-67C2-9F42-DD42F78CD624}"/>
                </a:ext>
              </a:extLst>
            </p:cNvPr>
            <p:cNvSpPr/>
            <p:nvPr/>
          </p:nvSpPr>
          <p:spPr>
            <a:xfrm>
              <a:off x="6807161" y="5425102"/>
              <a:ext cx="777767" cy="307447"/>
            </a:xfrm>
            <a:prstGeom prst="can">
              <a:avLst/>
            </a:prstGeom>
            <a:solidFill>
              <a:srgbClr val="70AD47">
                <a:lumMod val="40000"/>
                <a:lumOff val="60000"/>
              </a:srgbClr>
            </a:solidFill>
            <a:ln w="25400" cap="flat" cmpd="sng" algn="ctr">
              <a:solidFill>
                <a:srgbClr val="4472C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600" b="0" i="0" u="none" strike="noStrike" kern="0" cap="none" spc="0" normalizeH="0" baseline="0" noProof="0" dirty="0">
                <a:ln>
                  <a:noFill/>
                </a:ln>
                <a:solidFill>
                  <a:srgbClr val="FFFFFF"/>
                </a:solidFill>
                <a:effectLst/>
                <a:uLnTx/>
                <a:uFillTx/>
                <a:latin typeface="Titillium Web" pitchFamily="2" charset="77"/>
                <a:sym typeface="Arial"/>
              </a:endParaRPr>
            </a:p>
          </p:txBody>
        </p:sp>
        <p:sp>
          <p:nvSpPr>
            <p:cNvPr id="75" name="CasellaDiTesto 55">
              <a:extLst>
                <a:ext uri="{FF2B5EF4-FFF2-40B4-BE49-F238E27FC236}">
                  <a16:creationId xmlns:a16="http://schemas.microsoft.com/office/drawing/2014/main" xmlns="" id="{78ECCB5B-BFC4-EAF0-0ABD-E9779DA19D6C}"/>
                </a:ext>
              </a:extLst>
            </p:cNvPr>
            <p:cNvSpPr txBox="1"/>
            <p:nvPr/>
          </p:nvSpPr>
          <p:spPr>
            <a:xfrm>
              <a:off x="6555952" y="5722361"/>
              <a:ext cx="1928183" cy="346399"/>
            </a:xfrm>
            <a:prstGeom prst="rect">
              <a:avLst/>
            </a:prstGeom>
            <a:noFill/>
          </p:spPr>
          <p:txBody>
            <a:bodyPr wrap="square">
              <a:spAutoFit/>
            </a:bodyPr>
            <a:lstStyle/>
            <a:p>
              <a:pPr eaLnBrk="1" fontAlgn="auto" hangingPunct="1">
                <a:spcBef>
                  <a:spcPts val="0"/>
                </a:spcBef>
                <a:spcAft>
                  <a:spcPts val="0"/>
                </a:spcAft>
                <a:buClr>
                  <a:srgbClr val="000000"/>
                </a:buClr>
                <a:buFont typeface="Arial"/>
                <a:buNone/>
              </a:pPr>
              <a:r>
                <a:rPr lang="en-GB" sz="600" i="1" kern="0" noProof="0" dirty="0">
                  <a:solidFill>
                    <a:srgbClr val="2F497D"/>
                  </a:solidFill>
                  <a:latin typeface="Titillium Web" pitchFamily="2" charset="77"/>
                  <a:cs typeface="Arial"/>
                  <a:sym typeface="Arial"/>
                </a:rPr>
                <a:t>58TBs of block storage </a:t>
              </a:r>
              <a:endParaRPr lang="en-GB" sz="600" kern="0" noProof="0" dirty="0">
                <a:solidFill>
                  <a:srgbClr val="2F497D"/>
                </a:solidFill>
                <a:latin typeface="Titillium Web" pitchFamily="2" charset="77"/>
                <a:cs typeface="Arial"/>
                <a:sym typeface="Arial"/>
              </a:endParaRPr>
            </a:p>
          </p:txBody>
        </p:sp>
        <p:cxnSp>
          <p:nvCxnSpPr>
            <p:cNvPr id="76" name="Connettore 2 56">
              <a:extLst>
                <a:ext uri="{FF2B5EF4-FFF2-40B4-BE49-F238E27FC236}">
                  <a16:creationId xmlns:a16="http://schemas.microsoft.com/office/drawing/2014/main" xmlns="" id="{44F1E0D6-90B2-6A26-839E-E12CF94D0298}"/>
                </a:ext>
              </a:extLst>
            </p:cNvPr>
            <p:cNvCxnSpPr>
              <a:cxnSpLocks/>
              <a:stCxn id="151" idx="2"/>
              <a:endCxn id="74" idx="1"/>
            </p:cNvCxnSpPr>
            <p:nvPr/>
          </p:nvCxnSpPr>
          <p:spPr>
            <a:xfrm flipH="1">
              <a:off x="7196045" y="5015008"/>
              <a:ext cx="13396" cy="410094"/>
            </a:xfrm>
            <a:prstGeom prst="straightConnector1">
              <a:avLst/>
            </a:prstGeom>
            <a:noFill/>
            <a:ln w="9525" cap="flat" cmpd="sng" algn="ctr">
              <a:solidFill>
                <a:srgbClr val="4472C4">
                  <a:shade val="95000"/>
                  <a:satMod val="105000"/>
                </a:srgbClr>
              </a:solidFill>
              <a:prstDash val="solid"/>
              <a:tailEnd type="triangle"/>
            </a:ln>
            <a:effectLst/>
          </p:spPr>
        </p:cxnSp>
        <p:cxnSp>
          <p:nvCxnSpPr>
            <p:cNvPr id="77" name="Connettore 2 57">
              <a:extLst>
                <a:ext uri="{FF2B5EF4-FFF2-40B4-BE49-F238E27FC236}">
                  <a16:creationId xmlns:a16="http://schemas.microsoft.com/office/drawing/2014/main" xmlns="" id="{496A019D-1055-5CD8-9AC6-D57DFDB06DA7}"/>
                </a:ext>
              </a:extLst>
            </p:cNvPr>
            <p:cNvCxnSpPr>
              <a:cxnSpLocks/>
            </p:cNvCxnSpPr>
            <p:nvPr/>
          </p:nvCxnSpPr>
          <p:spPr>
            <a:xfrm>
              <a:off x="7323546" y="5010308"/>
              <a:ext cx="836071" cy="425334"/>
            </a:xfrm>
            <a:prstGeom prst="straightConnector1">
              <a:avLst/>
            </a:prstGeom>
            <a:noFill/>
            <a:ln w="9525" cap="flat" cmpd="sng" algn="ctr">
              <a:solidFill>
                <a:srgbClr val="4472C4">
                  <a:shade val="95000"/>
                  <a:satMod val="105000"/>
                </a:srgbClr>
              </a:solidFill>
              <a:prstDash val="solid"/>
              <a:tailEnd type="triangle"/>
            </a:ln>
            <a:effectLst/>
          </p:spPr>
        </p:cxnSp>
        <p:sp>
          <p:nvSpPr>
            <p:cNvPr id="78" name="Rettangolo con angoli arrotondati 170">
              <a:extLst>
                <a:ext uri="{FF2B5EF4-FFF2-40B4-BE49-F238E27FC236}">
                  <a16:creationId xmlns:a16="http://schemas.microsoft.com/office/drawing/2014/main" xmlns="" id="{318BF5BF-2136-7546-498A-E9A80BC52AEE}"/>
                </a:ext>
              </a:extLst>
            </p:cNvPr>
            <p:cNvSpPr/>
            <p:nvPr/>
          </p:nvSpPr>
          <p:spPr>
            <a:xfrm>
              <a:off x="6628380" y="3688761"/>
              <a:ext cx="2441111" cy="2473777"/>
            </a:xfrm>
            <a:prstGeom prst="roundRect">
              <a:avLst/>
            </a:prstGeom>
            <a:noFill/>
            <a:ln w="25400" cap="flat" cmpd="sng" algn="ctr">
              <a:solidFill>
                <a:srgbClr val="ED7D31">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0" cap="none" spc="0" normalizeH="0" baseline="0" noProof="0" dirty="0">
                  <a:ln>
                    <a:noFill/>
                  </a:ln>
                  <a:solidFill>
                    <a:srgbClr val="FFFFFF"/>
                  </a:solidFill>
                  <a:effectLst/>
                  <a:uLnTx/>
                  <a:uFillTx/>
                  <a:latin typeface="Titillium Web" pitchFamily="2" charset="77"/>
                  <a:sym typeface="Arial"/>
                </a:rPr>
                <a:t>©√</a:t>
              </a:r>
            </a:p>
          </p:txBody>
        </p:sp>
        <p:sp>
          <p:nvSpPr>
            <p:cNvPr id="79" name="CasellaDiTesto 59">
              <a:extLst>
                <a:ext uri="{FF2B5EF4-FFF2-40B4-BE49-F238E27FC236}">
                  <a16:creationId xmlns:a16="http://schemas.microsoft.com/office/drawing/2014/main" xmlns="" id="{6B90260C-B649-940E-CEAB-60ECB2F9C1C2}"/>
                </a:ext>
              </a:extLst>
            </p:cNvPr>
            <p:cNvSpPr txBox="1"/>
            <p:nvPr/>
          </p:nvSpPr>
          <p:spPr>
            <a:xfrm>
              <a:off x="7440817" y="5902195"/>
              <a:ext cx="2110353" cy="346399"/>
            </a:xfrm>
            <a:prstGeom prst="rect">
              <a:avLst/>
            </a:prstGeom>
            <a:noFill/>
          </p:spPr>
          <p:txBody>
            <a:bodyPr wrap="square">
              <a:spAutoFit/>
            </a:bodyPr>
            <a:lstStyle/>
            <a:p>
              <a:pPr eaLnBrk="1" fontAlgn="auto" hangingPunct="1">
                <a:spcBef>
                  <a:spcPts val="0"/>
                </a:spcBef>
                <a:spcAft>
                  <a:spcPts val="0"/>
                </a:spcAft>
                <a:buClr>
                  <a:srgbClr val="000000"/>
                </a:buClr>
                <a:buFont typeface="Arial"/>
                <a:buNone/>
              </a:pPr>
              <a:r>
                <a:rPr lang="en-GB" sz="600" i="1" kern="0" noProof="0" dirty="0">
                  <a:solidFill>
                    <a:srgbClr val="2F497D"/>
                  </a:solidFill>
                  <a:latin typeface="Titillium Web" pitchFamily="2" charset="77"/>
                  <a:cs typeface="Arial"/>
                  <a:sym typeface="Arial"/>
                </a:rPr>
                <a:t>170TBs object storage </a:t>
              </a:r>
              <a:endParaRPr lang="en-GB" sz="600" kern="0" noProof="0" dirty="0">
                <a:solidFill>
                  <a:srgbClr val="2F497D"/>
                </a:solidFill>
                <a:latin typeface="Titillium Web" pitchFamily="2" charset="77"/>
                <a:cs typeface="Arial"/>
                <a:sym typeface="Arial"/>
              </a:endParaRPr>
            </a:p>
          </p:txBody>
        </p:sp>
        <p:cxnSp>
          <p:nvCxnSpPr>
            <p:cNvPr id="80" name="Connettore 1 173">
              <a:extLst>
                <a:ext uri="{FF2B5EF4-FFF2-40B4-BE49-F238E27FC236}">
                  <a16:creationId xmlns:a16="http://schemas.microsoft.com/office/drawing/2014/main" xmlns="" id="{8A354BC0-9A8D-DE32-4FEC-8B489DB04966}"/>
                </a:ext>
              </a:extLst>
            </p:cNvPr>
            <p:cNvCxnSpPr>
              <a:cxnSpLocks/>
            </p:cNvCxnSpPr>
            <p:nvPr/>
          </p:nvCxnSpPr>
          <p:spPr>
            <a:xfrm>
              <a:off x="222724" y="3831098"/>
              <a:ext cx="6391111" cy="10214"/>
            </a:xfrm>
            <a:prstGeom prst="line">
              <a:avLst/>
            </a:prstGeom>
            <a:noFill/>
            <a:ln w="190500" cap="flat" cmpd="sng" algn="ctr">
              <a:solidFill>
                <a:srgbClr val="4472C4">
                  <a:lumMod val="60000"/>
                  <a:lumOff val="40000"/>
                </a:srgbClr>
              </a:solidFill>
              <a:prstDash val="solid"/>
            </a:ln>
            <a:effectLst/>
          </p:spPr>
        </p:cxnSp>
        <p:sp>
          <p:nvSpPr>
            <p:cNvPr id="81" name="CasellaDiTesto 61">
              <a:extLst>
                <a:ext uri="{FF2B5EF4-FFF2-40B4-BE49-F238E27FC236}">
                  <a16:creationId xmlns:a16="http://schemas.microsoft.com/office/drawing/2014/main" xmlns="" id="{9BED568E-9568-4A1C-AD90-7BEC38C33E0E}"/>
                </a:ext>
              </a:extLst>
            </p:cNvPr>
            <p:cNvSpPr txBox="1"/>
            <p:nvPr/>
          </p:nvSpPr>
          <p:spPr>
            <a:xfrm>
              <a:off x="2949895" y="3703490"/>
              <a:ext cx="861587" cy="272352"/>
            </a:xfrm>
            <a:prstGeom prst="rect">
              <a:avLst/>
            </a:prstGeom>
            <a:noFill/>
          </p:spPr>
          <p:txBody>
            <a:bodyPr wrap="square">
              <a:spAutoFit/>
            </a:bodyPr>
            <a:lstStyle/>
            <a:p>
              <a:pPr eaLnBrk="1" fontAlgn="auto" hangingPunct="1">
                <a:spcBef>
                  <a:spcPts val="0"/>
                </a:spcBef>
                <a:spcAft>
                  <a:spcPts val="0"/>
                </a:spcAft>
                <a:buClr>
                  <a:srgbClr val="000000"/>
                </a:buClr>
                <a:buFont typeface="Arial"/>
                <a:buNone/>
              </a:pPr>
              <a:r>
                <a:rPr lang="en-GB" sz="600" kern="0" noProof="0" dirty="0">
                  <a:solidFill>
                    <a:srgbClr val="000000"/>
                  </a:solidFill>
                  <a:latin typeface="Titillium Web" pitchFamily="2" charset="77"/>
                  <a:cs typeface="Arial"/>
                  <a:sym typeface="Arial"/>
                </a:rPr>
                <a:t>GARR</a:t>
              </a:r>
            </a:p>
          </p:txBody>
        </p:sp>
        <p:cxnSp>
          <p:nvCxnSpPr>
            <p:cNvPr id="82" name="Connettore 1 176">
              <a:extLst>
                <a:ext uri="{FF2B5EF4-FFF2-40B4-BE49-F238E27FC236}">
                  <a16:creationId xmlns:a16="http://schemas.microsoft.com/office/drawing/2014/main" xmlns="" id="{0BF9FA5B-F8D2-3D34-74B3-E51F000126D9}"/>
                </a:ext>
              </a:extLst>
            </p:cNvPr>
            <p:cNvCxnSpPr>
              <a:cxnSpLocks/>
            </p:cNvCxnSpPr>
            <p:nvPr/>
          </p:nvCxnSpPr>
          <p:spPr>
            <a:xfrm flipV="1">
              <a:off x="392791" y="2156785"/>
              <a:ext cx="0" cy="1602476"/>
            </a:xfrm>
            <a:prstGeom prst="line">
              <a:avLst/>
            </a:prstGeom>
            <a:noFill/>
            <a:ln w="76200" cap="flat" cmpd="sng" algn="ctr">
              <a:solidFill>
                <a:srgbClr val="4472C4">
                  <a:shade val="95000"/>
                  <a:satMod val="105000"/>
                </a:srgbClr>
              </a:solidFill>
              <a:prstDash val="solid"/>
            </a:ln>
            <a:effectLst/>
          </p:spPr>
        </p:cxnSp>
        <p:cxnSp>
          <p:nvCxnSpPr>
            <p:cNvPr id="83" name="Connettore 1 179">
              <a:extLst>
                <a:ext uri="{FF2B5EF4-FFF2-40B4-BE49-F238E27FC236}">
                  <a16:creationId xmlns:a16="http://schemas.microsoft.com/office/drawing/2014/main" xmlns="" id="{2554BE95-9EDB-4FF3-93BE-6886AC1F380A}"/>
                </a:ext>
              </a:extLst>
            </p:cNvPr>
            <p:cNvCxnSpPr>
              <a:cxnSpLocks/>
            </p:cNvCxnSpPr>
            <p:nvPr/>
          </p:nvCxnSpPr>
          <p:spPr>
            <a:xfrm flipV="1">
              <a:off x="469066" y="3940078"/>
              <a:ext cx="0" cy="836242"/>
            </a:xfrm>
            <a:prstGeom prst="line">
              <a:avLst/>
            </a:prstGeom>
            <a:noFill/>
            <a:ln w="76200" cap="flat" cmpd="sng" algn="ctr">
              <a:solidFill>
                <a:srgbClr val="4472C4">
                  <a:shade val="95000"/>
                  <a:satMod val="105000"/>
                </a:srgbClr>
              </a:solidFill>
              <a:prstDash val="solid"/>
            </a:ln>
            <a:effectLst/>
          </p:spPr>
        </p:cxnSp>
        <p:cxnSp>
          <p:nvCxnSpPr>
            <p:cNvPr id="84" name="Connettore 1 181">
              <a:extLst>
                <a:ext uri="{FF2B5EF4-FFF2-40B4-BE49-F238E27FC236}">
                  <a16:creationId xmlns:a16="http://schemas.microsoft.com/office/drawing/2014/main" xmlns="" id="{BD0EC942-3FDB-0CF8-73DE-CB54EA9F7799}"/>
                </a:ext>
              </a:extLst>
            </p:cNvPr>
            <p:cNvCxnSpPr>
              <a:cxnSpLocks/>
            </p:cNvCxnSpPr>
            <p:nvPr/>
          </p:nvCxnSpPr>
          <p:spPr>
            <a:xfrm flipV="1">
              <a:off x="6110920" y="1770539"/>
              <a:ext cx="16086" cy="1996859"/>
            </a:xfrm>
            <a:prstGeom prst="line">
              <a:avLst/>
            </a:prstGeom>
            <a:noFill/>
            <a:ln w="76200" cap="flat" cmpd="sng" algn="ctr">
              <a:solidFill>
                <a:srgbClr val="4472C4">
                  <a:shade val="95000"/>
                  <a:satMod val="105000"/>
                </a:srgbClr>
              </a:solidFill>
              <a:prstDash val="solid"/>
            </a:ln>
            <a:effectLst/>
          </p:spPr>
        </p:cxnSp>
        <p:cxnSp>
          <p:nvCxnSpPr>
            <p:cNvPr id="85" name="Connettore 1 184">
              <a:extLst>
                <a:ext uri="{FF2B5EF4-FFF2-40B4-BE49-F238E27FC236}">
                  <a16:creationId xmlns:a16="http://schemas.microsoft.com/office/drawing/2014/main" xmlns="" id="{0A6F3B07-6D57-0926-EEE8-7FC21B707451}"/>
                </a:ext>
              </a:extLst>
            </p:cNvPr>
            <p:cNvCxnSpPr>
              <a:cxnSpLocks/>
            </p:cNvCxnSpPr>
            <p:nvPr/>
          </p:nvCxnSpPr>
          <p:spPr>
            <a:xfrm flipV="1">
              <a:off x="6403299" y="3940078"/>
              <a:ext cx="0" cy="205049"/>
            </a:xfrm>
            <a:prstGeom prst="line">
              <a:avLst/>
            </a:prstGeom>
            <a:noFill/>
            <a:ln w="76200" cap="flat" cmpd="sng" algn="ctr">
              <a:solidFill>
                <a:srgbClr val="4472C4">
                  <a:shade val="95000"/>
                  <a:satMod val="105000"/>
                </a:srgbClr>
              </a:solidFill>
              <a:prstDash val="solid"/>
            </a:ln>
            <a:effectLst/>
          </p:spPr>
        </p:cxnSp>
        <p:grpSp>
          <p:nvGrpSpPr>
            <p:cNvPr id="86" name="Gruppo 66">
              <a:extLst>
                <a:ext uri="{FF2B5EF4-FFF2-40B4-BE49-F238E27FC236}">
                  <a16:creationId xmlns:a16="http://schemas.microsoft.com/office/drawing/2014/main" xmlns="" id="{6B5AF42E-1E47-F14B-34D8-6D0926DAAA95}"/>
                </a:ext>
              </a:extLst>
            </p:cNvPr>
            <p:cNvGrpSpPr/>
            <p:nvPr/>
          </p:nvGrpSpPr>
          <p:grpSpPr>
            <a:xfrm>
              <a:off x="831535" y="3016867"/>
              <a:ext cx="489909" cy="346630"/>
              <a:chOff x="957900" y="3048401"/>
              <a:chExt cx="531493" cy="419468"/>
            </a:xfrm>
          </p:grpSpPr>
          <p:sp>
            <p:nvSpPr>
              <p:cNvPr id="148" name="Rettangolo 128">
                <a:extLst>
                  <a:ext uri="{FF2B5EF4-FFF2-40B4-BE49-F238E27FC236}">
                    <a16:creationId xmlns:a16="http://schemas.microsoft.com/office/drawing/2014/main" xmlns="" id="{1F74AFA9-0863-46BA-48CC-770C8C042736}"/>
                  </a:ext>
                </a:extLst>
              </p:cNvPr>
              <p:cNvSpPr/>
              <p:nvPr/>
            </p:nvSpPr>
            <p:spPr>
              <a:xfrm>
                <a:off x="957900" y="3048401"/>
                <a:ext cx="531493" cy="419468"/>
              </a:xfrm>
              <a:prstGeom prst="rect">
                <a:avLst/>
              </a:prstGeom>
              <a:no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600" b="0" i="0" u="none" strike="noStrike" kern="0" cap="none" spc="0" normalizeH="0" baseline="0" noProof="0" dirty="0">
                  <a:ln>
                    <a:noFill/>
                  </a:ln>
                  <a:solidFill>
                    <a:srgbClr val="FFFFFF"/>
                  </a:solidFill>
                  <a:effectLst/>
                  <a:uLnTx/>
                  <a:uFillTx/>
                  <a:latin typeface="Titillium Web" pitchFamily="2" charset="77"/>
                  <a:sym typeface="Arial"/>
                </a:endParaRPr>
              </a:p>
            </p:txBody>
          </p:sp>
          <p:pic>
            <p:nvPicPr>
              <p:cNvPr id="149" name="Immagine 129">
                <a:extLst>
                  <a:ext uri="{FF2B5EF4-FFF2-40B4-BE49-F238E27FC236}">
                    <a16:creationId xmlns:a16="http://schemas.microsoft.com/office/drawing/2014/main" xmlns="" id="{58638DEA-503E-FBE1-9C79-50022B095E53}"/>
                  </a:ext>
                </a:extLst>
              </p:cNvPr>
              <p:cNvPicPr>
                <a:picLocks noChangeAspect="1"/>
              </p:cNvPicPr>
              <p:nvPr/>
            </p:nvPicPr>
            <p:blipFill rotWithShape="1">
              <a:blip r:embed="rId9"/>
              <a:srcRect l="6766" t="16975" r="80504" b="63294"/>
              <a:stretch/>
            </p:blipFill>
            <p:spPr>
              <a:xfrm>
                <a:off x="1051769" y="3059319"/>
                <a:ext cx="353276" cy="393872"/>
              </a:xfrm>
              <a:prstGeom prst="rect">
                <a:avLst/>
              </a:prstGeom>
            </p:spPr>
          </p:pic>
        </p:grpSp>
        <p:grpSp>
          <p:nvGrpSpPr>
            <p:cNvPr id="87" name="Gruppo 67">
              <a:extLst>
                <a:ext uri="{FF2B5EF4-FFF2-40B4-BE49-F238E27FC236}">
                  <a16:creationId xmlns:a16="http://schemas.microsoft.com/office/drawing/2014/main" xmlns="" id="{B79D62B3-8EA3-C286-EB81-330AA7902FAF}"/>
                </a:ext>
              </a:extLst>
            </p:cNvPr>
            <p:cNvGrpSpPr/>
            <p:nvPr/>
          </p:nvGrpSpPr>
          <p:grpSpPr>
            <a:xfrm>
              <a:off x="1414333" y="3013025"/>
              <a:ext cx="489909" cy="346630"/>
              <a:chOff x="957900" y="3048401"/>
              <a:chExt cx="531493" cy="419468"/>
            </a:xfrm>
          </p:grpSpPr>
          <p:sp>
            <p:nvSpPr>
              <p:cNvPr id="146" name="Rettangolo 126">
                <a:extLst>
                  <a:ext uri="{FF2B5EF4-FFF2-40B4-BE49-F238E27FC236}">
                    <a16:creationId xmlns:a16="http://schemas.microsoft.com/office/drawing/2014/main" xmlns="" id="{8EDB056B-C5A7-4558-F4BE-8F9CF2D6C27C}"/>
                  </a:ext>
                </a:extLst>
              </p:cNvPr>
              <p:cNvSpPr/>
              <p:nvPr/>
            </p:nvSpPr>
            <p:spPr>
              <a:xfrm>
                <a:off x="957900" y="3048401"/>
                <a:ext cx="531493" cy="419468"/>
              </a:xfrm>
              <a:prstGeom prst="rect">
                <a:avLst/>
              </a:prstGeom>
              <a:no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600" b="0" i="0" u="none" strike="noStrike" kern="0" cap="none" spc="0" normalizeH="0" baseline="0" noProof="0" dirty="0">
                  <a:ln>
                    <a:noFill/>
                  </a:ln>
                  <a:solidFill>
                    <a:srgbClr val="FFFFFF"/>
                  </a:solidFill>
                  <a:effectLst/>
                  <a:uLnTx/>
                  <a:uFillTx/>
                  <a:latin typeface="Titillium Web" pitchFamily="2" charset="77"/>
                  <a:sym typeface="Arial"/>
                </a:endParaRPr>
              </a:p>
            </p:txBody>
          </p:sp>
          <p:pic>
            <p:nvPicPr>
              <p:cNvPr id="147" name="Immagine 127">
                <a:extLst>
                  <a:ext uri="{FF2B5EF4-FFF2-40B4-BE49-F238E27FC236}">
                    <a16:creationId xmlns:a16="http://schemas.microsoft.com/office/drawing/2014/main" xmlns="" id="{0EBAA929-4214-C3C2-8F16-BD74DBB2E166}"/>
                  </a:ext>
                </a:extLst>
              </p:cNvPr>
              <p:cNvPicPr>
                <a:picLocks noChangeAspect="1"/>
              </p:cNvPicPr>
              <p:nvPr/>
            </p:nvPicPr>
            <p:blipFill rotWithShape="1">
              <a:blip r:embed="rId9"/>
              <a:srcRect l="6766" t="16975" r="80504" b="63294"/>
              <a:stretch/>
            </p:blipFill>
            <p:spPr>
              <a:xfrm>
                <a:off x="1051769" y="3059319"/>
                <a:ext cx="353276" cy="393872"/>
              </a:xfrm>
              <a:prstGeom prst="rect">
                <a:avLst/>
              </a:prstGeom>
            </p:spPr>
          </p:pic>
        </p:grpSp>
        <p:cxnSp>
          <p:nvCxnSpPr>
            <p:cNvPr id="88" name="Connettore 1 201">
              <a:extLst>
                <a:ext uri="{FF2B5EF4-FFF2-40B4-BE49-F238E27FC236}">
                  <a16:creationId xmlns:a16="http://schemas.microsoft.com/office/drawing/2014/main" xmlns="" id="{556FBD9D-363A-1EE0-7478-FCA651B7E02C}"/>
                </a:ext>
              </a:extLst>
            </p:cNvPr>
            <p:cNvCxnSpPr>
              <a:cxnSpLocks/>
              <a:stCxn id="149" idx="0"/>
            </p:cNvCxnSpPr>
            <p:nvPr/>
          </p:nvCxnSpPr>
          <p:spPr>
            <a:xfrm flipV="1">
              <a:off x="1080878" y="2870957"/>
              <a:ext cx="3484" cy="154932"/>
            </a:xfrm>
            <a:prstGeom prst="line">
              <a:avLst/>
            </a:prstGeom>
            <a:noFill/>
            <a:ln w="9525" cap="flat" cmpd="sng" algn="ctr">
              <a:solidFill>
                <a:srgbClr val="000000"/>
              </a:solidFill>
              <a:prstDash val="solid"/>
            </a:ln>
            <a:effectLst/>
          </p:spPr>
        </p:cxnSp>
        <p:cxnSp>
          <p:nvCxnSpPr>
            <p:cNvPr id="89" name="Connettore 1 203">
              <a:extLst>
                <a:ext uri="{FF2B5EF4-FFF2-40B4-BE49-F238E27FC236}">
                  <a16:creationId xmlns:a16="http://schemas.microsoft.com/office/drawing/2014/main" xmlns="" id="{2BA16216-CDF9-17E7-1071-93CDDA6B0182}"/>
                </a:ext>
              </a:extLst>
            </p:cNvPr>
            <p:cNvCxnSpPr>
              <a:cxnSpLocks/>
            </p:cNvCxnSpPr>
            <p:nvPr/>
          </p:nvCxnSpPr>
          <p:spPr>
            <a:xfrm flipV="1">
              <a:off x="1661315" y="2867144"/>
              <a:ext cx="3484" cy="154932"/>
            </a:xfrm>
            <a:prstGeom prst="line">
              <a:avLst/>
            </a:prstGeom>
            <a:noFill/>
            <a:ln w="9525" cap="flat" cmpd="sng" algn="ctr">
              <a:solidFill>
                <a:srgbClr val="000000"/>
              </a:solidFill>
              <a:prstDash val="solid"/>
            </a:ln>
            <a:effectLst/>
          </p:spPr>
        </p:cxnSp>
        <p:cxnSp>
          <p:nvCxnSpPr>
            <p:cNvPr id="90" name="Connettore 1 204">
              <a:extLst>
                <a:ext uri="{FF2B5EF4-FFF2-40B4-BE49-F238E27FC236}">
                  <a16:creationId xmlns:a16="http://schemas.microsoft.com/office/drawing/2014/main" xmlns="" id="{55F98583-2F33-D733-D1E4-3A90DB1CD953}"/>
                </a:ext>
              </a:extLst>
            </p:cNvPr>
            <p:cNvCxnSpPr>
              <a:cxnSpLocks/>
            </p:cNvCxnSpPr>
            <p:nvPr/>
          </p:nvCxnSpPr>
          <p:spPr>
            <a:xfrm flipH="1">
              <a:off x="1080372" y="2876933"/>
              <a:ext cx="578803" cy="0"/>
            </a:xfrm>
            <a:prstGeom prst="line">
              <a:avLst/>
            </a:prstGeom>
            <a:noFill/>
            <a:ln w="9525" cap="flat" cmpd="sng" algn="ctr">
              <a:solidFill>
                <a:srgbClr val="000000"/>
              </a:solidFill>
              <a:prstDash val="solid"/>
            </a:ln>
            <a:effectLst/>
          </p:spPr>
        </p:cxnSp>
        <p:cxnSp>
          <p:nvCxnSpPr>
            <p:cNvPr id="91" name="Connettore 1 207">
              <a:extLst>
                <a:ext uri="{FF2B5EF4-FFF2-40B4-BE49-F238E27FC236}">
                  <a16:creationId xmlns:a16="http://schemas.microsoft.com/office/drawing/2014/main" xmlns="" id="{7A2C43B6-C3B0-7AE9-9260-20C20B3752EF}"/>
                </a:ext>
              </a:extLst>
            </p:cNvPr>
            <p:cNvCxnSpPr>
              <a:cxnSpLocks/>
              <a:endCxn id="165" idx="2"/>
            </p:cNvCxnSpPr>
            <p:nvPr/>
          </p:nvCxnSpPr>
          <p:spPr>
            <a:xfrm flipV="1">
              <a:off x="1369565" y="2788220"/>
              <a:ext cx="256757" cy="85887"/>
            </a:xfrm>
            <a:prstGeom prst="line">
              <a:avLst/>
            </a:prstGeom>
            <a:noFill/>
            <a:ln w="9525" cap="flat" cmpd="sng" algn="ctr">
              <a:solidFill>
                <a:srgbClr val="000000"/>
              </a:solidFill>
              <a:prstDash val="solid"/>
            </a:ln>
            <a:effectLst/>
          </p:spPr>
        </p:cxnSp>
        <p:grpSp>
          <p:nvGrpSpPr>
            <p:cNvPr id="92" name="Gruppo 72">
              <a:extLst>
                <a:ext uri="{FF2B5EF4-FFF2-40B4-BE49-F238E27FC236}">
                  <a16:creationId xmlns:a16="http://schemas.microsoft.com/office/drawing/2014/main" xmlns="" id="{32A1E142-36DB-0646-0EEE-7BDFBEB35411}"/>
                </a:ext>
              </a:extLst>
            </p:cNvPr>
            <p:cNvGrpSpPr/>
            <p:nvPr/>
          </p:nvGrpSpPr>
          <p:grpSpPr>
            <a:xfrm>
              <a:off x="936111" y="5423036"/>
              <a:ext cx="2317452" cy="726573"/>
              <a:chOff x="936111" y="5423036"/>
              <a:chExt cx="2317452" cy="726573"/>
            </a:xfrm>
          </p:grpSpPr>
          <p:cxnSp>
            <p:nvCxnSpPr>
              <p:cNvPr id="134" name="Connettore 2 114">
                <a:extLst>
                  <a:ext uri="{FF2B5EF4-FFF2-40B4-BE49-F238E27FC236}">
                    <a16:creationId xmlns:a16="http://schemas.microsoft.com/office/drawing/2014/main" xmlns="" id="{733F9D7C-5D4D-3A12-4B39-931EEC313615}"/>
                  </a:ext>
                </a:extLst>
              </p:cNvPr>
              <p:cNvCxnSpPr>
                <a:cxnSpLocks/>
              </p:cNvCxnSpPr>
              <p:nvPr/>
            </p:nvCxnSpPr>
            <p:spPr>
              <a:xfrm>
                <a:off x="2622421" y="5423036"/>
                <a:ext cx="203785" cy="112210"/>
              </a:xfrm>
              <a:prstGeom prst="straightConnector1">
                <a:avLst/>
              </a:prstGeom>
              <a:noFill/>
              <a:ln w="9525" cap="flat" cmpd="sng" algn="ctr">
                <a:solidFill>
                  <a:srgbClr val="4472C4">
                    <a:shade val="95000"/>
                    <a:satMod val="105000"/>
                  </a:srgbClr>
                </a:solidFill>
                <a:prstDash val="solid"/>
                <a:tailEnd type="triangle"/>
              </a:ln>
              <a:effectLst/>
            </p:spPr>
          </p:cxnSp>
          <p:grpSp>
            <p:nvGrpSpPr>
              <p:cNvPr id="135" name="Gruppo 115">
                <a:extLst>
                  <a:ext uri="{FF2B5EF4-FFF2-40B4-BE49-F238E27FC236}">
                    <a16:creationId xmlns:a16="http://schemas.microsoft.com/office/drawing/2014/main" xmlns="" id="{76156DDE-CE7B-8CB2-3A9C-7871B4803644}"/>
                  </a:ext>
                </a:extLst>
              </p:cNvPr>
              <p:cNvGrpSpPr/>
              <p:nvPr/>
            </p:nvGrpSpPr>
            <p:grpSpPr>
              <a:xfrm>
                <a:off x="936111" y="5727195"/>
                <a:ext cx="489909" cy="346630"/>
                <a:chOff x="957900" y="3048401"/>
                <a:chExt cx="531493" cy="419468"/>
              </a:xfrm>
            </p:grpSpPr>
            <p:sp>
              <p:nvSpPr>
                <p:cNvPr id="144" name="Rettangolo 124">
                  <a:extLst>
                    <a:ext uri="{FF2B5EF4-FFF2-40B4-BE49-F238E27FC236}">
                      <a16:creationId xmlns:a16="http://schemas.microsoft.com/office/drawing/2014/main" xmlns="" id="{3ED83CC7-D0FD-6154-C5BC-25FE33B0F04C}"/>
                    </a:ext>
                  </a:extLst>
                </p:cNvPr>
                <p:cNvSpPr/>
                <p:nvPr/>
              </p:nvSpPr>
              <p:spPr>
                <a:xfrm>
                  <a:off x="957900" y="3048401"/>
                  <a:ext cx="531493" cy="419468"/>
                </a:xfrm>
                <a:prstGeom prst="rect">
                  <a:avLst/>
                </a:prstGeom>
                <a:no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600" b="0" i="0" u="none" strike="noStrike" kern="0" cap="none" normalizeH="0" noProof="0" dirty="0">
                    <a:ln>
                      <a:noFill/>
                    </a:ln>
                    <a:solidFill>
                      <a:srgbClr val="2F497D"/>
                    </a:solidFill>
                    <a:effectLst/>
                    <a:uLnTx/>
                    <a:uFillTx/>
                    <a:latin typeface="Titillium Web" pitchFamily="2" charset="77"/>
                    <a:sym typeface="Arial"/>
                  </a:endParaRPr>
                </a:p>
              </p:txBody>
            </p:sp>
            <p:pic>
              <p:nvPicPr>
                <p:cNvPr id="145" name="Immagine 125">
                  <a:extLst>
                    <a:ext uri="{FF2B5EF4-FFF2-40B4-BE49-F238E27FC236}">
                      <a16:creationId xmlns:a16="http://schemas.microsoft.com/office/drawing/2014/main" xmlns="" id="{EAB3ABEF-4D55-9ABB-7303-C53807E243E8}"/>
                    </a:ext>
                  </a:extLst>
                </p:cNvPr>
                <p:cNvPicPr>
                  <a:picLocks noChangeAspect="1"/>
                </p:cNvPicPr>
                <p:nvPr/>
              </p:nvPicPr>
              <p:blipFill rotWithShape="1">
                <a:blip r:embed="rId9"/>
                <a:srcRect l="6766" t="16975" r="80504" b="63294"/>
                <a:stretch/>
              </p:blipFill>
              <p:spPr>
                <a:xfrm>
                  <a:off x="1051769" y="3059319"/>
                  <a:ext cx="353276" cy="393872"/>
                </a:xfrm>
                <a:prstGeom prst="rect">
                  <a:avLst/>
                </a:prstGeom>
              </p:spPr>
            </p:pic>
          </p:grpSp>
          <p:grpSp>
            <p:nvGrpSpPr>
              <p:cNvPr id="136" name="Gruppo 116">
                <a:extLst>
                  <a:ext uri="{FF2B5EF4-FFF2-40B4-BE49-F238E27FC236}">
                    <a16:creationId xmlns:a16="http://schemas.microsoft.com/office/drawing/2014/main" xmlns="" id="{A8C2CB47-8968-6A48-CF1F-1207ACD7D415}"/>
                  </a:ext>
                </a:extLst>
              </p:cNvPr>
              <p:cNvGrpSpPr/>
              <p:nvPr/>
            </p:nvGrpSpPr>
            <p:grpSpPr>
              <a:xfrm>
                <a:off x="1518909" y="5723353"/>
                <a:ext cx="489909" cy="346630"/>
                <a:chOff x="957900" y="3048401"/>
                <a:chExt cx="531493" cy="419468"/>
              </a:xfrm>
            </p:grpSpPr>
            <p:sp>
              <p:nvSpPr>
                <p:cNvPr id="142" name="Rettangolo 122">
                  <a:extLst>
                    <a:ext uri="{FF2B5EF4-FFF2-40B4-BE49-F238E27FC236}">
                      <a16:creationId xmlns:a16="http://schemas.microsoft.com/office/drawing/2014/main" xmlns="" id="{2F5996D1-279F-1317-FB7C-3069CAC1FF86}"/>
                    </a:ext>
                  </a:extLst>
                </p:cNvPr>
                <p:cNvSpPr/>
                <p:nvPr/>
              </p:nvSpPr>
              <p:spPr>
                <a:xfrm>
                  <a:off x="957900" y="3048401"/>
                  <a:ext cx="531493" cy="419468"/>
                </a:xfrm>
                <a:prstGeom prst="rect">
                  <a:avLst/>
                </a:prstGeom>
                <a:no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600" b="0" i="0" u="none" strike="noStrike" kern="0" cap="none" normalizeH="0" noProof="0" dirty="0">
                    <a:ln>
                      <a:noFill/>
                    </a:ln>
                    <a:solidFill>
                      <a:srgbClr val="2F497D"/>
                    </a:solidFill>
                    <a:effectLst/>
                    <a:uLnTx/>
                    <a:uFillTx/>
                    <a:latin typeface="Titillium Web" pitchFamily="2" charset="77"/>
                    <a:sym typeface="Arial"/>
                  </a:endParaRPr>
                </a:p>
              </p:txBody>
            </p:sp>
            <p:pic>
              <p:nvPicPr>
                <p:cNvPr id="143" name="Immagine 123">
                  <a:extLst>
                    <a:ext uri="{FF2B5EF4-FFF2-40B4-BE49-F238E27FC236}">
                      <a16:creationId xmlns:a16="http://schemas.microsoft.com/office/drawing/2014/main" xmlns="" id="{770DBD56-8BFF-38A3-6C5F-6B2E38C13F24}"/>
                    </a:ext>
                  </a:extLst>
                </p:cNvPr>
                <p:cNvPicPr>
                  <a:picLocks noChangeAspect="1"/>
                </p:cNvPicPr>
                <p:nvPr/>
              </p:nvPicPr>
              <p:blipFill rotWithShape="1">
                <a:blip r:embed="rId9"/>
                <a:srcRect l="6766" t="16975" r="80504" b="63294"/>
                <a:stretch/>
              </p:blipFill>
              <p:spPr>
                <a:xfrm>
                  <a:off x="1051769" y="3059319"/>
                  <a:ext cx="353276" cy="393872"/>
                </a:xfrm>
                <a:prstGeom prst="rect">
                  <a:avLst/>
                </a:prstGeom>
              </p:spPr>
            </p:pic>
          </p:grpSp>
          <p:cxnSp>
            <p:nvCxnSpPr>
              <p:cNvPr id="137" name="Connettore 1 216">
                <a:extLst>
                  <a:ext uri="{FF2B5EF4-FFF2-40B4-BE49-F238E27FC236}">
                    <a16:creationId xmlns:a16="http://schemas.microsoft.com/office/drawing/2014/main" xmlns="" id="{28E6175A-E34E-34E3-3849-D368F30E5C55}"/>
                  </a:ext>
                </a:extLst>
              </p:cNvPr>
              <p:cNvCxnSpPr>
                <a:cxnSpLocks/>
                <a:stCxn id="145" idx="0"/>
              </p:cNvCxnSpPr>
              <p:nvPr/>
            </p:nvCxnSpPr>
            <p:spPr>
              <a:xfrm flipV="1">
                <a:off x="1185454" y="5581285"/>
                <a:ext cx="3484" cy="154932"/>
              </a:xfrm>
              <a:prstGeom prst="line">
                <a:avLst/>
              </a:prstGeom>
              <a:noFill/>
              <a:ln w="9525" cap="flat" cmpd="sng" algn="ctr">
                <a:solidFill>
                  <a:srgbClr val="000000"/>
                </a:solidFill>
                <a:prstDash val="solid"/>
              </a:ln>
              <a:effectLst/>
            </p:spPr>
          </p:cxnSp>
          <p:cxnSp>
            <p:nvCxnSpPr>
              <p:cNvPr id="138" name="Connettore 1 217">
                <a:extLst>
                  <a:ext uri="{FF2B5EF4-FFF2-40B4-BE49-F238E27FC236}">
                    <a16:creationId xmlns:a16="http://schemas.microsoft.com/office/drawing/2014/main" xmlns="" id="{97A88023-6437-D39E-273E-A0C29EF74FFE}"/>
                  </a:ext>
                </a:extLst>
              </p:cNvPr>
              <p:cNvCxnSpPr>
                <a:cxnSpLocks/>
              </p:cNvCxnSpPr>
              <p:nvPr/>
            </p:nvCxnSpPr>
            <p:spPr>
              <a:xfrm flipV="1">
                <a:off x="1765891" y="5577472"/>
                <a:ext cx="3484" cy="154932"/>
              </a:xfrm>
              <a:prstGeom prst="line">
                <a:avLst/>
              </a:prstGeom>
              <a:noFill/>
              <a:ln w="9525" cap="flat" cmpd="sng" algn="ctr">
                <a:solidFill>
                  <a:srgbClr val="000000"/>
                </a:solidFill>
                <a:prstDash val="solid"/>
              </a:ln>
              <a:effectLst/>
            </p:spPr>
          </p:cxnSp>
          <p:cxnSp>
            <p:nvCxnSpPr>
              <p:cNvPr id="139" name="Connettore 1 218">
                <a:extLst>
                  <a:ext uri="{FF2B5EF4-FFF2-40B4-BE49-F238E27FC236}">
                    <a16:creationId xmlns:a16="http://schemas.microsoft.com/office/drawing/2014/main" xmlns="" id="{57C87C5E-BCA2-C7F8-D582-D84719A5C799}"/>
                  </a:ext>
                </a:extLst>
              </p:cNvPr>
              <p:cNvCxnSpPr>
                <a:cxnSpLocks/>
              </p:cNvCxnSpPr>
              <p:nvPr/>
            </p:nvCxnSpPr>
            <p:spPr>
              <a:xfrm flipH="1">
                <a:off x="1184948" y="5587261"/>
                <a:ext cx="578803" cy="0"/>
              </a:xfrm>
              <a:prstGeom prst="line">
                <a:avLst/>
              </a:prstGeom>
              <a:noFill/>
              <a:ln w="9525" cap="flat" cmpd="sng" algn="ctr">
                <a:solidFill>
                  <a:srgbClr val="000000"/>
                </a:solidFill>
                <a:prstDash val="solid"/>
              </a:ln>
              <a:effectLst/>
            </p:spPr>
          </p:cxnSp>
          <p:cxnSp>
            <p:nvCxnSpPr>
              <p:cNvPr id="140" name="Connettore 1 219">
                <a:extLst>
                  <a:ext uri="{FF2B5EF4-FFF2-40B4-BE49-F238E27FC236}">
                    <a16:creationId xmlns:a16="http://schemas.microsoft.com/office/drawing/2014/main" xmlns="" id="{2CDCE5ED-B897-A12E-73FA-FA3AF1CA6BF8}"/>
                  </a:ext>
                </a:extLst>
              </p:cNvPr>
              <p:cNvCxnSpPr>
                <a:cxnSpLocks/>
              </p:cNvCxnSpPr>
              <p:nvPr/>
            </p:nvCxnSpPr>
            <p:spPr>
              <a:xfrm flipV="1">
                <a:off x="1474141" y="5498441"/>
                <a:ext cx="430101" cy="85994"/>
              </a:xfrm>
              <a:prstGeom prst="line">
                <a:avLst/>
              </a:prstGeom>
              <a:noFill/>
              <a:ln w="9525" cap="flat" cmpd="sng" algn="ctr">
                <a:solidFill>
                  <a:srgbClr val="000000"/>
                </a:solidFill>
                <a:prstDash val="solid"/>
              </a:ln>
              <a:effectLst/>
            </p:spPr>
          </p:cxnSp>
          <p:sp>
            <p:nvSpPr>
              <p:cNvPr id="141" name="CasellaDiTesto 121">
                <a:extLst>
                  <a:ext uri="{FF2B5EF4-FFF2-40B4-BE49-F238E27FC236}">
                    <a16:creationId xmlns:a16="http://schemas.microsoft.com/office/drawing/2014/main" xmlns="" id="{1302A5E6-325C-5E9F-E33A-E6690B0D5437}"/>
                  </a:ext>
                </a:extLst>
              </p:cNvPr>
              <p:cNvSpPr txBox="1"/>
              <p:nvPr/>
            </p:nvSpPr>
            <p:spPr>
              <a:xfrm>
                <a:off x="1950868" y="5851767"/>
                <a:ext cx="1302695" cy="29784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GB" sz="600" b="0" i="1" u="none" strike="noStrike" kern="0" cap="none" normalizeH="0" noProof="0" dirty="0">
                    <a:ln>
                      <a:noFill/>
                    </a:ln>
                    <a:solidFill>
                      <a:srgbClr val="2F497D"/>
                    </a:solidFill>
                    <a:effectLst/>
                    <a:uLnTx/>
                    <a:uFillTx/>
                    <a:latin typeface="Titillium Web" pitchFamily="2" charset="77"/>
                    <a:cs typeface="Arial"/>
                    <a:sym typeface="Arial"/>
                  </a:rPr>
                  <a:t>UPS system </a:t>
                </a:r>
                <a:endParaRPr kumimoji="0" lang="en-GB" sz="600" b="0" i="0" u="none" strike="noStrike" kern="0" cap="none" normalizeH="0" noProof="0" dirty="0">
                  <a:ln>
                    <a:noFill/>
                  </a:ln>
                  <a:solidFill>
                    <a:srgbClr val="2F497D"/>
                  </a:solidFill>
                  <a:effectLst/>
                  <a:uLnTx/>
                  <a:uFillTx/>
                  <a:latin typeface="Titillium Web" pitchFamily="2" charset="77"/>
                  <a:cs typeface="Arial"/>
                  <a:sym typeface="Arial"/>
                </a:endParaRPr>
              </a:p>
            </p:txBody>
          </p:sp>
        </p:grpSp>
        <p:sp>
          <p:nvSpPr>
            <p:cNvPr id="93" name="CasellaDiTesto 73">
              <a:extLst>
                <a:ext uri="{FF2B5EF4-FFF2-40B4-BE49-F238E27FC236}">
                  <a16:creationId xmlns:a16="http://schemas.microsoft.com/office/drawing/2014/main" xmlns="" id="{99D9606A-5D11-7F31-0EF9-E0F3B790BE9C}"/>
                </a:ext>
              </a:extLst>
            </p:cNvPr>
            <p:cNvSpPr txBox="1"/>
            <p:nvPr/>
          </p:nvSpPr>
          <p:spPr>
            <a:xfrm>
              <a:off x="1266751" y="3333333"/>
              <a:ext cx="1196210" cy="297842"/>
            </a:xfrm>
            <a:prstGeom prst="rect">
              <a:avLst/>
            </a:prstGeom>
            <a:noFill/>
          </p:spPr>
          <p:txBody>
            <a:bodyPr wrap="square">
              <a:spAutoFit/>
            </a:bodyPr>
            <a:lstStyle/>
            <a:p>
              <a:pPr eaLnBrk="1" fontAlgn="auto" hangingPunct="1">
                <a:spcBef>
                  <a:spcPts val="0"/>
                </a:spcBef>
                <a:spcAft>
                  <a:spcPts val="0"/>
                </a:spcAft>
                <a:buClr>
                  <a:srgbClr val="000000"/>
                </a:buClr>
                <a:buFont typeface="Arial"/>
                <a:buNone/>
              </a:pPr>
              <a:r>
                <a:rPr lang="en-GB" sz="600" i="1" kern="0" noProof="0" dirty="0">
                  <a:solidFill>
                    <a:srgbClr val="2F497D"/>
                  </a:solidFill>
                  <a:latin typeface="Titillium Web" pitchFamily="2" charset="77"/>
                  <a:cs typeface="Arial"/>
                  <a:sym typeface="Arial"/>
                </a:rPr>
                <a:t>UPS system </a:t>
              </a:r>
              <a:endParaRPr lang="en-GB" sz="600" kern="0" noProof="0" dirty="0">
                <a:solidFill>
                  <a:srgbClr val="2F497D"/>
                </a:solidFill>
                <a:latin typeface="Titillium Web" pitchFamily="2" charset="77"/>
                <a:cs typeface="Arial"/>
                <a:sym typeface="Arial"/>
              </a:endParaRPr>
            </a:p>
          </p:txBody>
        </p:sp>
        <p:grpSp>
          <p:nvGrpSpPr>
            <p:cNvPr id="94" name="Gruppo 74">
              <a:extLst>
                <a:ext uri="{FF2B5EF4-FFF2-40B4-BE49-F238E27FC236}">
                  <a16:creationId xmlns:a16="http://schemas.microsoft.com/office/drawing/2014/main" xmlns="" id="{22BE3E9E-F9DB-8044-AF87-8B7BAA7588C2}"/>
                </a:ext>
              </a:extLst>
            </p:cNvPr>
            <p:cNvGrpSpPr/>
            <p:nvPr/>
          </p:nvGrpSpPr>
          <p:grpSpPr>
            <a:xfrm>
              <a:off x="7644719" y="4657458"/>
              <a:ext cx="1675235" cy="834643"/>
              <a:chOff x="679494" y="5577472"/>
              <a:chExt cx="1675235" cy="834643"/>
            </a:xfrm>
          </p:grpSpPr>
          <p:grpSp>
            <p:nvGrpSpPr>
              <p:cNvPr id="123" name="Gruppo 103">
                <a:extLst>
                  <a:ext uri="{FF2B5EF4-FFF2-40B4-BE49-F238E27FC236}">
                    <a16:creationId xmlns:a16="http://schemas.microsoft.com/office/drawing/2014/main" xmlns="" id="{0D347337-3DE6-F3B5-9FD9-5CEFD3F421AF}"/>
                  </a:ext>
                </a:extLst>
              </p:cNvPr>
              <p:cNvGrpSpPr/>
              <p:nvPr/>
            </p:nvGrpSpPr>
            <p:grpSpPr>
              <a:xfrm>
                <a:off x="936111" y="5727195"/>
                <a:ext cx="489909" cy="346630"/>
                <a:chOff x="957900" y="3048401"/>
                <a:chExt cx="531493" cy="419468"/>
              </a:xfrm>
            </p:grpSpPr>
            <p:sp>
              <p:nvSpPr>
                <p:cNvPr id="132" name="Rettangolo 112">
                  <a:extLst>
                    <a:ext uri="{FF2B5EF4-FFF2-40B4-BE49-F238E27FC236}">
                      <a16:creationId xmlns:a16="http://schemas.microsoft.com/office/drawing/2014/main" xmlns="" id="{351FA488-B2D4-4763-420A-C3F1344B4BC3}"/>
                    </a:ext>
                  </a:extLst>
                </p:cNvPr>
                <p:cNvSpPr/>
                <p:nvPr/>
              </p:nvSpPr>
              <p:spPr>
                <a:xfrm>
                  <a:off x="957900" y="3048401"/>
                  <a:ext cx="531493" cy="419468"/>
                </a:xfrm>
                <a:prstGeom prst="rect">
                  <a:avLst/>
                </a:prstGeom>
                <a:no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600" b="0" i="0" u="none" strike="noStrike" kern="0" cap="none" normalizeH="0" noProof="0" dirty="0">
                    <a:ln>
                      <a:noFill/>
                    </a:ln>
                    <a:solidFill>
                      <a:srgbClr val="2F497D"/>
                    </a:solidFill>
                    <a:effectLst/>
                    <a:uLnTx/>
                    <a:uFillTx/>
                    <a:latin typeface="Titillium Web" pitchFamily="2" charset="77"/>
                    <a:sym typeface="Arial"/>
                  </a:endParaRPr>
                </a:p>
              </p:txBody>
            </p:sp>
            <p:pic>
              <p:nvPicPr>
                <p:cNvPr id="133" name="Immagine 113">
                  <a:extLst>
                    <a:ext uri="{FF2B5EF4-FFF2-40B4-BE49-F238E27FC236}">
                      <a16:creationId xmlns:a16="http://schemas.microsoft.com/office/drawing/2014/main" xmlns="" id="{D4304A93-6550-45D0-556A-ED63F8A56567}"/>
                    </a:ext>
                  </a:extLst>
                </p:cNvPr>
                <p:cNvPicPr>
                  <a:picLocks noChangeAspect="1"/>
                </p:cNvPicPr>
                <p:nvPr/>
              </p:nvPicPr>
              <p:blipFill rotWithShape="1">
                <a:blip r:embed="rId9"/>
                <a:srcRect l="6766" t="16975" r="80504" b="63294"/>
                <a:stretch/>
              </p:blipFill>
              <p:spPr>
                <a:xfrm>
                  <a:off x="1051769" y="3059319"/>
                  <a:ext cx="353276" cy="393872"/>
                </a:xfrm>
                <a:prstGeom prst="rect">
                  <a:avLst/>
                </a:prstGeom>
              </p:spPr>
            </p:pic>
          </p:grpSp>
          <p:grpSp>
            <p:nvGrpSpPr>
              <p:cNvPr id="124" name="Gruppo 104">
                <a:extLst>
                  <a:ext uri="{FF2B5EF4-FFF2-40B4-BE49-F238E27FC236}">
                    <a16:creationId xmlns:a16="http://schemas.microsoft.com/office/drawing/2014/main" xmlns="" id="{74860921-8A92-B8F6-C045-3EDDDFD26E18}"/>
                  </a:ext>
                </a:extLst>
              </p:cNvPr>
              <p:cNvGrpSpPr/>
              <p:nvPr/>
            </p:nvGrpSpPr>
            <p:grpSpPr>
              <a:xfrm>
                <a:off x="1518909" y="5723353"/>
                <a:ext cx="489909" cy="346630"/>
                <a:chOff x="957900" y="3048401"/>
                <a:chExt cx="531493" cy="419468"/>
              </a:xfrm>
            </p:grpSpPr>
            <p:sp>
              <p:nvSpPr>
                <p:cNvPr id="130" name="Rettangolo 110">
                  <a:extLst>
                    <a:ext uri="{FF2B5EF4-FFF2-40B4-BE49-F238E27FC236}">
                      <a16:creationId xmlns:a16="http://schemas.microsoft.com/office/drawing/2014/main" xmlns="" id="{41609122-C99D-05AF-F686-8002781CD399}"/>
                    </a:ext>
                  </a:extLst>
                </p:cNvPr>
                <p:cNvSpPr/>
                <p:nvPr/>
              </p:nvSpPr>
              <p:spPr>
                <a:xfrm>
                  <a:off x="957900" y="3048401"/>
                  <a:ext cx="531493" cy="419468"/>
                </a:xfrm>
                <a:prstGeom prst="rect">
                  <a:avLst/>
                </a:prstGeom>
                <a:no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600" b="0" i="0" u="none" strike="noStrike" kern="0" cap="none" normalizeH="0" noProof="0" dirty="0">
                    <a:ln>
                      <a:noFill/>
                    </a:ln>
                    <a:solidFill>
                      <a:srgbClr val="2F497D"/>
                    </a:solidFill>
                    <a:effectLst/>
                    <a:uLnTx/>
                    <a:uFillTx/>
                    <a:latin typeface="Titillium Web" pitchFamily="2" charset="77"/>
                    <a:sym typeface="Arial"/>
                  </a:endParaRPr>
                </a:p>
              </p:txBody>
            </p:sp>
            <p:pic>
              <p:nvPicPr>
                <p:cNvPr id="131" name="Immagine 111">
                  <a:extLst>
                    <a:ext uri="{FF2B5EF4-FFF2-40B4-BE49-F238E27FC236}">
                      <a16:creationId xmlns:a16="http://schemas.microsoft.com/office/drawing/2014/main" xmlns="" id="{E00FAF09-FE5D-7A26-F154-9D36FD4ED8B3}"/>
                    </a:ext>
                  </a:extLst>
                </p:cNvPr>
                <p:cNvPicPr>
                  <a:picLocks noChangeAspect="1"/>
                </p:cNvPicPr>
                <p:nvPr/>
              </p:nvPicPr>
              <p:blipFill rotWithShape="1">
                <a:blip r:embed="rId9"/>
                <a:srcRect l="6766" t="16975" r="80504" b="63294"/>
                <a:stretch/>
              </p:blipFill>
              <p:spPr>
                <a:xfrm>
                  <a:off x="1051769" y="3059319"/>
                  <a:ext cx="353276" cy="393872"/>
                </a:xfrm>
                <a:prstGeom prst="rect">
                  <a:avLst/>
                </a:prstGeom>
              </p:spPr>
            </p:pic>
          </p:grpSp>
          <p:cxnSp>
            <p:nvCxnSpPr>
              <p:cNvPr id="125" name="Connettore 1 232">
                <a:extLst>
                  <a:ext uri="{FF2B5EF4-FFF2-40B4-BE49-F238E27FC236}">
                    <a16:creationId xmlns:a16="http://schemas.microsoft.com/office/drawing/2014/main" xmlns="" id="{3B437B51-811D-AC13-8811-FA151B0EEE6B}"/>
                  </a:ext>
                </a:extLst>
              </p:cNvPr>
              <p:cNvCxnSpPr>
                <a:cxnSpLocks/>
                <a:stCxn id="133" idx="0"/>
              </p:cNvCxnSpPr>
              <p:nvPr/>
            </p:nvCxnSpPr>
            <p:spPr>
              <a:xfrm flipV="1">
                <a:off x="1185454" y="5581285"/>
                <a:ext cx="3484" cy="154932"/>
              </a:xfrm>
              <a:prstGeom prst="line">
                <a:avLst/>
              </a:prstGeom>
              <a:noFill/>
              <a:ln w="9525" cap="flat" cmpd="sng" algn="ctr">
                <a:solidFill>
                  <a:srgbClr val="000000"/>
                </a:solidFill>
                <a:prstDash val="solid"/>
              </a:ln>
              <a:effectLst/>
            </p:spPr>
          </p:cxnSp>
          <p:cxnSp>
            <p:nvCxnSpPr>
              <p:cNvPr id="126" name="Connettore 1 233">
                <a:extLst>
                  <a:ext uri="{FF2B5EF4-FFF2-40B4-BE49-F238E27FC236}">
                    <a16:creationId xmlns:a16="http://schemas.microsoft.com/office/drawing/2014/main" xmlns="" id="{10614053-575A-49D8-49BE-9D953AAE4FAB}"/>
                  </a:ext>
                </a:extLst>
              </p:cNvPr>
              <p:cNvCxnSpPr>
                <a:cxnSpLocks/>
              </p:cNvCxnSpPr>
              <p:nvPr/>
            </p:nvCxnSpPr>
            <p:spPr>
              <a:xfrm flipV="1">
                <a:off x="1765891" y="5577472"/>
                <a:ext cx="3484" cy="154932"/>
              </a:xfrm>
              <a:prstGeom prst="line">
                <a:avLst/>
              </a:prstGeom>
              <a:noFill/>
              <a:ln w="9525" cap="flat" cmpd="sng" algn="ctr">
                <a:solidFill>
                  <a:srgbClr val="000000"/>
                </a:solidFill>
                <a:prstDash val="solid"/>
              </a:ln>
              <a:effectLst/>
            </p:spPr>
          </p:cxnSp>
          <p:cxnSp>
            <p:nvCxnSpPr>
              <p:cNvPr id="127" name="Connettore 1 234">
                <a:extLst>
                  <a:ext uri="{FF2B5EF4-FFF2-40B4-BE49-F238E27FC236}">
                    <a16:creationId xmlns:a16="http://schemas.microsoft.com/office/drawing/2014/main" xmlns="" id="{D7446786-C601-9254-CBB8-92B59601F75D}"/>
                  </a:ext>
                </a:extLst>
              </p:cNvPr>
              <p:cNvCxnSpPr>
                <a:cxnSpLocks/>
              </p:cNvCxnSpPr>
              <p:nvPr/>
            </p:nvCxnSpPr>
            <p:spPr>
              <a:xfrm flipH="1">
                <a:off x="1184948" y="5587261"/>
                <a:ext cx="578803" cy="0"/>
              </a:xfrm>
              <a:prstGeom prst="line">
                <a:avLst/>
              </a:prstGeom>
              <a:noFill/>
              <a:ln w="9525" cap="flat" cmpd="sng" algn="ctr">
                <a:solidFill>
                  <a:srgbClr val="000000"/>
                </a:solidFill>
                <a:prstDash val="solid"/>
              </a:ln>
              <a:effectLst/>
            </p:spPr>
          </p:cxnSp>
          <p:cxnSp>
            <p:nvCxnSpPr>
              <p:cNvPr id="128" name="Connettore 1 235">
                <a:extLst>
                  <a:ext uri="{FF2B5EF4-FFF2-40B4-BE49-F238E27FC236}">
                    <a16:creationId xmlns:a16="http://schemas.microsoft.com/office/drawing/2014/main" xmlns="" id="{B8C8B259-6B90-DF39-F846-182515D1D339}"/>
                  </a:ext>
                </a:extLst>
              </p:cNvPr>
              <p:cNvCxnSpPr>
                <a:cxnSpLocks/>
              </p:cNvCxnSpPr>
              <p:nvPr/>
            </p:nvCxnSpPr>
            <p:spPr>
              <a:xfrm flipH="1">
                <a:off x="679494" y="5587261"/>
                <a:ext cx="519138" cy="97055"/>
              </a:xfrm>
              <a:prstGeom prst="line">
                <a:avLst/>
              </a:prstGeom>
              <a:noFill/>
              <a:ln w="9525" cap="flat" cmpd="sng" algn="ctr">
                <a:solidFill>
                  <a:srgbClr val="000000"/>
                </a:solidFill>
                <a:prstDash val="solid"/>
              </a:ln>
              <a:effectLst/>
            </p:spPr>
          </p:cxnSp>
          <p:sp>
            <p:nvSpPr>
              <p:cNvPr id="129" name="CasellaDiTesto 109">
                <a:extLst>
                  <a:ext uri="{FF2B5EF4-FFF2-40B4-BE49-F238E27FC236}">
                    <a16:creationId xmlns:a16="http://schemas.microsoft.com/office/drawing/2014/main" xmlns="" id="{376BFB42-F0AC-94F4-7BC7-D3F1536D0708}"/>
                  </a:ext>
                </a:extLst>
              </p:cNvPr>
              <p:cNvSpPr txBox="1"/>
              <p:nvPr/>
            </p:nvSpPr>
            <p:spPr>
              <a:xfrm>
                <a:off x="1208174" y="6065716"/>
                <a:ext cx="1146555" cy="346399"/>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GB" sz="600" b="0" i="1" u="none" strike="noStrike" kern="0" cap="none" normalizeH="0" noProof="0" dirty="0">
                    <a:ln>
                      <a:noFill/>
                    </a:ln>
                    <a:solidFill>
                      <a:srgbClr val="2F497D"/>
                    </a:solidFill>
                    <a:effectLst/>
                    <a:uLnTx/>
                    <a:uFillTx/>
                    <a:latin typeface="Titillium Web" pitchFamily="2" charset="77"/>
                    <a:cs typeface="Arial"/>
                    <a:sym typeface="Arial"/>
                  </a:rPr>
                  <a:t>UPS system </a:t>
                </a:r>
                <a:endParaRPr kumimoji="0" lang="en-GB" sz="600" b="0" i="0" u="none" strike="noStrike" kern="0" cap="none" normalizeH="0" noProof="0" dirty="0">
                  <a:ln>
                    <a:noFill/>
                  </a:ln>
                  <a:solidFill>
                    <a:srgbClr val="2F497D"/>
                  </a:solidFill>
                  <a:effectLst/>
                  <a:uLnTx/>
                  <a:uFillTx/>
                  <a:latin typeface="Titillium Web" pitchFamily="2" charset="77"/>
                  <a:cs typeface="Arial"/>
                  <a:sym typeface="Arial"/>
                </a:endParaRPr>
              </a:p>
            </p:txBody>
          </p:sp>
        </p:grpSp>
        <p:grpSp>
          <p:nvGrpSpPr>
            <p:cNvPr id="95" name="Gruppo 75">
              <a:extLst>
                <a:ext uri="{FF2B5EF4-FFF2-40B4-BE49-F238E27FC236}">
                  <a16:creationId xmlns:a16="http://schemas.microsoft.com/office/drawing/2014/main" xmlns="" id="{0D95BF3B-17B3-0E07-068E-FB470EAB975D}"/>
                </a:ext>
              </a:extLst>
            </p:cNvPr>
            <p:cNvGrpSpPr/>
            <p:nvPr/>
          </p:nvGrpSpPr>
          <p:grpSpPr>
            <a:xfrm>
              <a:off x="7495085" y="1976219"/>
              <a:ext cx="1747215" cy="788555"/>
              <a:chOff x="679494" y="5577472"/>
              <a:chExt cx="1747215" cy="788555"/>
            </a:xfrm>
          </p:grpSpPr>
          <p:grpSp>
            <p:nvGrpSpPr>
              <p:cNvPr id="112" name="Gruppo 92">
                <a:extLst>
                  <a:ext uri="{FF2B5EF4-FFF2-40B4-BE49-F238E27FC236}">
                    <a16:creationId xmlns:a16="http://schemas.microsoft.com/office/drawing/2014/main" xmlns="" id="{824CEA07-F00B-A84A-436C-46D10DC26D05}"/>
                  </a:ext>
                </a:extLst>
              </p:cNvPr>
              <p:cNvGrpSpPr/>
              <p:nvPr/>
            </p:nvGrpSpPr>
            <p:grpSpPr>
              <a:xfrm>
                <a:off x="936111" y="5727195"/>
                <a:ext cx="489909" cy="346630"/>
                <a:chOff x="957900" y="3048401"/>
                <a:chExt cx="531493" cy="419468"/>
              </a:xfrm>
            </p:grpSpPr>
            <p:sp>
              <p:nvSpPr>
                <p:cNvPr id="121" name="Rettangolo 101">
                  <a:extLst>
                    <a:ext uri="{FF2B5EF4-FFF2-40B4-BE49-F238E27FC236}">
                      <a16:creationId xmlns:a16="http://schemas.microsoft.com/office/drawing/2014/main" xmlns="" id="{694C0FCB-BD10-C73A-E69B-E0D4C04F3E60}"/>
                    </a:ext>
                  </a:extLst>
                </p:cNvPr>
                <p:cNvSpPr/>
                <p:nvPr/>
              </p:nvSpPr>
              <p:spPr>
                <a:xfrm>
                  <a:off x="957900" y="3048401"/>
                  <a:ext cx="531493" cy="419468"/>
                </a:xfrm>
                <a:prstGeom prst="rect">
                  <a:avLst/>
                </a:prstGeom>
                <a:no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600" b="0" i="0" u="none" strike="noStrike" kern="0" cap="none" normalizeH="0" noProof="0" dirty="0">
                    <a:ln>
                      <a:noFill/>
                    </a:ln>
                    <a:solidFill>
                      <a:srgbClr val="2F497D"/>
                    </a:solidFill>
                    <a:effectLst/>
                    <a:uLnTx/>
                    <a:uFillTx/>
                    <a:latin typeface="Titillium Web" pitchFamily="2" charset="77"/>
                    <a:sym typeface="Arial"/>
                  </a:endParaRPr>
                </a:p>
              </p:txBody>
            </p:sp>
            <p:pic>
              <p:nvPicPr>
                <p:cNvPr id="122" name="Immagine 102">
                  <a:extLst>
                    <a:ext uri="{FF2B5EF4-FFF2-40B4-BE49-F238E27FC236}">
                      <a16:creationId xmlns:a16="http://schemas.microsoft.com/office/drawing/2014/main" xmlns="" id="{F5CF9417-34C0-6F54-6775-C2FE50864895}"/>
                    </a:ext>
                  </a:extLst>
                </p:cNvPr>
                <p:cNvPicPr>
                  <a:picLocks noChangeAspect="1"/>
                </p:cNvPicPr>
                <p:nvPr/>
              </p:nvPicPr>
              <p:blipFill rotWithShape="1">
                <a:blip r:embed="rId9"/>
                <a:srcRect l="6766" t="16975" r="80504" b="63294"/>
                <a:stretch/>
              </p:blipFill>
              <p:spPr>
                <a:xfrm>
                  <a:off x="1051769" y="3059319"/>
                  <a:ext cx="353276" cy="393872"/>
                </a:xfrm>
                <a:prstGeom prst="rect">
                  <a:avLst/>
                </a:prstGeom>
              </p:spPr>
            </p:pic>
          </p:grpSp>
          <p:grpSp>
            <p:nvGrpSpPr>
              <p:cNvPr id="113" name="Gruppo 93">
                <a:extLst>
                  <a:ext uri="{FF2B5EF4-FFF2-40B4-BE49-F238E27FC236}">
                    <a16:creationId xmlns:a16="http://schemas.microsoft.com/office/drawing/2014/main" xmlns="" id="{DD2E0C7A-6BBD-D27D-400D-DF75AE8F1D7A}"/>
                  </a:ext>
                </a:extLst>
              </p:cNvPr>
              <p:cNvGrpSpPr/>
              <p:nvPr/>
            </p:nvGrpSpPr>
            <p:grpSpPr>
              <a:xfrm>
                <a:off x="1518909" y="5723353"/>
                <a:ext cx="489909" cy="346630"/>
                <a:chOff x="957900" y="3048401"/>
                <a:chExt cx="531493" cy="419468"/>
              </a:xfrm>
            </p:grpSpPr>
            <p:sp>
              <p:nvSpPr>
                <p:cNvPr id="119" name="Rettangolo 99">
                  <a:extLst>
                    <a:ext uri="{FF2B5EF4-FFF2-40B4-BE49-F238E27FC236}">
                      <a16:creationId xmlns:a16="http://schemas.microsoft.com/office/drawing/2014/main" xmlns="" id="{C72D90A6-4F34-D953-BF8A-94B81FC5E05E}"/>
                    </a:ext>
                  </a:extLst>
                </p:cNvPr>
                <p:cNvSpPr/>
                <p:nvPr/>
              </p:nvSpPr>
              <p:spPr>
                <a:xfrm>
                  <a:off x="957900" y="3048401"/>
                  <a:ext cx="531493" cy="419468"/>
                </a:xfrm>
                <a:prstGeom prst="rect">
                  <a:avLst/>
                </a:prstGeom>
                <a:no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600" b="0" i="0" u="none" strike="noStrike" kern="0" cap="none" normalizeH="0" noProof="0" dirty="0">
                    <a:ln>
                      <a:noFill/>
                    </a:ln>
                    <a:solidFill>
                      <a:srgbClr val="2F497D"/>
                    </a:solidFill>
                    <a:effectLst/>
                    <a:uLnTx/>
                    <a:uFillTx/>
                    <a:latin typeface="Titillium Web" pitchFamily="2" charset="77"/>
                    <a:sym typeface="Arial"/>
                  </a:endParaRPr>
                </a:p>
              </p:txBody>
            </p:sp>
            <p:pic>
              <p:nvPicPr>
                <p:cNvPr id="120" name="Immagine 100">
                  <a:extLst>
                    <a:ext uri="{FF2B5EF4-FFF2-40B4-BE49-F238E27FC236}">
                      <a16:creationId xmlns:a16="http://schemas.microsoft.com/office/drawing/2014/main" xmlns="" id="{3A4EED5C-B001-B720-C1B3-72AE1D260973}"/>
                    </a:ext>
                  </a:extLst>
                </p:cNvPr>
                <p:cNvPicPr>
                  <a:picLocks noChangeAspect="1"/>
                </p:cNvPicPr>
                <p:nvPr/>
              </p:nvPicPr>
              <p:blipFill rotWithShape="1">
                <a:blip r:embed="rId9"/>
                <a:srcRect l="6766" t="16975" r="80504" b="63294"/>
                <a:stretch/>
              </p:blipFill>
              <p:spPr>
                <a:xfrm>
                  <a:off x="1051769" y="3059319"/>
                  <a:ext cx="353276" cy="393872"/>
                </a:xfrm>
                <a:prstGeom prst="rect">
                  <a:avLst/>
                </a:prstGeom>
              </p:spPr>
            </p:pic>
          </p:grpSp>
          <p:cxnSp>
            <p:nvCxnSpPr>
              <p:cNvPr id="114" name="Connettore 1 259">
                <a:extLst>
                  <a:ext uri="{FF2B5EF4-FFF2-40B4-BE49-F238E27FC236}">
                    <a16:creationId xmlns:a16="http://schemas.microsoft.com/office/drawing/2014/main" xmlns="" id="{47E2BF56-C396-F433-B2B8-4CDA4EE8BAC6}"/>
                  </a:ext>
                </a:extLst>
              </p:cNvPr>
              <p:cNvCxnSpPr>
                <a:cxnSpLocks/>
                <a:stCxn id="122" idx="0"/>
              </p:cNvCxnSpPr>
              <p:nvPr/>
            </p:nvCxnSpPr>
            <p:spPr>
              <a:xfrm flipV="1">
                <a:off x="1185454" y="5581285"/>
                <a:ext cx="3484" cy="154932"/>
              </a:xfrm>
              <a:prstGeom prst="line">
                <a:avLst/>
              </a:prstGeom>
              <a:noFill/>
              <a:ln w="9525" cap="flat" cmpd="sng" algn="ctr">
                <a:solidFill>
                  <a:srgbClr val="000000"/>
                </a:solidFill>
                <a:prstDash val="solid"/>
              </a:ln>
              <a:effectLst/>
            </p:spPr>
          </p:cxnSp>
          <p:cxnSp>
            <p:nvCxnSpPr>
              <p:cNvPr id="115" name="Connettore 1 260">
                <a:extLst>
                  <a:ext uri="{FF2B5EF4-FFF2-40B4-BE49-F238E27FC236}">
                    <a16:creationId xmlns:a16="http://schemas.microsoft.com/office/drawing/2014/main" xmlns="" id="{342EBD15-A37A-54B1-7157-66F7F6E34BB9}"/>
                  </a:ext>
                </a:extLst>
              </p:cNvPr>
              <p:cNvCxnSpPr>
                <a:cxnSpLocks/>
              </p:cNvCxnSpPr>
              <p:nvPr/>
            </p:nvCxnSpPr>
            <p:spPr>
              <a:xfrm flipV="1">
                <a:off x="1765891" y="5577472"/>
                <a:ext cx="3484" cy="154932"/>
              </a:xfrm>
              <a:prstGeom prst="line">
                <a:avLst/>
              </a:prstGeom>
              <a:noFill/>
              <a:ln w="9525" cap="flat" cmpd="sng" algn="ctr">
                <a:solidFill>
                  <a:srgbClr val="000000"/>
                </a:solidFill>
                <a:prstDash val="solid"/>
              </a:ln>
              <a:effectLst/>
            </p:spPr>
          </p:cxnSp>
          <p:cxnSp>
            <p:nvCxnSpPr>
              <p:cNvPr id="116" name="Connettore 1 261">
                <a:extLst>
                  <a:ext uri="{FF2B5EF4-FFF2-40B4-BE49-F238E27FC236}">
                    <a16:creationId xmlns:a16="http://schemas.microsoft.com/office/drawing/2014/main" xmlns="" id="{6B9891FC-956E-2F02-4761-8C6C75BD4115}"/>
                  </a:ext>
                </a:extLst>
              </p:cNvPr>
              <p:cNvCxnSpPr>
                <a:cxnSpLocks/>
              </p:cNvCxnSpPr>
              <p:nvPr/>
            </p:nvCxnSpPr>
            <p:spPr>
              <a:xfrm flipH="1">
                <a:off x="1184948" y="5587261"/>
                <a:ext cx="578803" cy="0"/>
              </a:xfrm>
              <a:prstGeom prst="line">
                <a:avLst/>
              </a:prstGeom>
              <a:noFill/>
              <a:ln w="9525" cap="flat" cmpd="sng" algn="ctr">
                <a:solidFill>
                  <a:srgbClr val="000000"/>
                </a:solidFill>
                <a:prstDash val="solid"/>
              </a:ln>
              <a:effectLst/>
            </p:spPr>
          </p:cxnSp>
          <p:cxnSp>
            <p:nvCxnSpPr>
              <p:cNvPr id="117" name="Connettore 1 262">
                <a:extLst>
                  <a:ext uri="{FF2B5EF4-FFF2-40B4-BE49-F238E27FC236}">
                    <a16:creationId xmlns:a16="http://schemas.microsoft.com/office/drawing/2014/main" xmlns="" id="{179DE565-4C8B-E8B6-4D2C-A91A8E58092C}"/>
                  </a:ext>
                </a:extLst>
              </p:cNvPr>
              <p:cNvCxnSpPr>
                <a:cxnSpLocks/>
              </p:cNvCxnSpPr>
              <p:nvPr/>
            </p:nvCxnSpPr>
            <p:spPr>
              <a:xfrm flipH="1">
                <a:off x="679494" y="5587261"/>
                <a:ext cx="519138" cy="97055"/>
              </a:xfrm>
              <a:prstGeom prst="line">
                <a:avLst/>
              </a:prstGeom>
              <a:noFill/>
              <a:ln w="9525" cap="flat" cmpd="sng" algn="ctr">
                <a:solidFill>
                  <a:srgbClr val="000000"/>
                </a:solidFill>
                <a:prstDash val="solid"/>
              </a:ln>
              <a:effectLst/>
            </p:spPr>
          </p:cxnSp>
          <p:sp>
            <p:nvSpPr>
              <p:cNvPr id="118" name="CasellaDiTesto 98">
                <a:extLst>
                  <a:ext uri="{FF2B5EF4-FFF2-40B4-BE49-F238E27FC236}">
                    <a16:creationId xmlns:a16="http://schemas.microsoft.com/office/drawing/2014/main" xmlns="" id="{B7006D8F-56D7-B9F1-BB2C-97AC5B0F8C47}"/>
                  </a:ext>
                </a:extLst>
              </p:cNvPr>
              <p:cNvSpPr txBox="1"/>
              <p:nvPr/>
            </p:nvSpPr>
            <p:spPr>
              <a:xfrm>
                <a:off x="1208174" y="6019627"/>
                <a:ext cx="1218535" cy="34640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GB" sz="600" b="0" i="1" u="none" strike="noStrike" kern="0" cap="none" normalizeH="0" noProof="0" dirty="0">
                    <a:ln>
                      <a:noFill/>
                    </a:ln>
                    <a:solidFill>
                      <a:srgbClr val="2F497D"/>
                    </a:solidFill>
                    <a:effectLst/>
                    <a:uLnTx/>
                    <a:uFillTx/>
                    <a:latin typeface="Titillium Web" pitchFamily="2" charset="77"/>
                    <a:cs typeface="Arial"/>
                    <a:sym typeface="Arial"/>
                  </a:rPr>
                  <a:t>UPS system </a:t>
                </a:r>
                <a:endParaRPr kumimoji="0" lang="en-GB" sz="600" b="0" i="0" u="none" strike="noStrike" kern="0" cap="none" normalizeH="0" noProof="0" dirty="0">
                  <a:ln>
                    <a:noFill/>
                  </a:ln>
                  <a:solidFill>
                    <a:srgbClr val="2F497D"/>
                  </a:solidFill>
                  <a:effectLst/>
                  <a:uLnTx/>
                  <a:uFillTx/>
                  <a:latin typeface="Titillium Web" pitchFamily="2" charset="77"/>
                  <a:cs typeface="Arial"/>
                  <a:sym typeface="Arial"/>
                </a:endParaRPr>
              </a:p>
            </p:txBody>
          </p:sp>
        </p:grpSp>
        <p:sp>
          <p:nvSpPr>
            <p:cNvPr id="96" name="Rettangolo con angoli arrotondati 272">
              <a:extLst>
                <a:ext uri="{FF2B5EF4-FFF2-40B4-BE49-F238E27FC236}">
                  <a16:creationId xmlns:a16="http://schemas.microsoft.com/office/drawing/2014/main" xmlns="" id="{622E379B-138C-C975-2C4C-C23C80510080}"/>
                </a:ext>
              </a:extLst>
            </p:cNvPr>
            <p:cNvSpPr/>
            <p:nvPr/>
          </p:nvSpPr>
          <p:spPr>
            <a:xfrm>
              <a:off x="5565078" y="4907201"/>
              <a:ext cx="937977" cy="1120011"/>
            </a:xfrm>
            <a:prstGeom prst="roundRect">
              <a:avLst/>
            </a:prstGeom>
            <a:noFill/>
            <a:ln w="25400" cap="flat" cmpd="sng" algn="ctr">
              <a:solidFill>
                <a:srgbClr val="ED7D31">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0" cap="none" spc="0" normalizeH="0" baseline="0" noProof="0" dirty="0">
                  <a:ln>
                    <a:noFill/>
                  </a:ln>
                  <a:solidFill>
                    <a:srgbClr val="FFFFFF"/>
                  </a:solidFill>
                  <a:effectLst/>
                  <a:uLnTx/>
                  <a:uFillTx/>
                  <a:latin typeface="Titillium Web" pitchFamily="2" charset="77"/>
                  <a:sym typeface="Arial"/>
                </a:rPr>
                <a:t>©√</a:t>
              </a:r>
            </a:p>
          </p:txBody>
        </p:sp>
        <p:sp>
          <p:nvSpPr>
            <p:cNvPr id="97" name="CasellaDiTesto 77">
              <a:extLst>
                <a:ext uri="{FF2B5EF4-FFF2-40B4-BE49-F238E27FC236}">
                  <a16:creationId xmlns:a16="http://schemas.microsoft.com/office/drawing/2014/main" xmlns="" id="{86B0D767-6C3D-FA8F-D360-B3C4BF495849}"/>
                </a:ext>
              </a:extLst>
            </p:cNvPr>
            <p:cNvSpPr txBox="1"/>
            <p:nvPr/>
          </p:nvSpPr>
          <p:spPr>
            <a:xfrm>
              <a:off x="5635107" y="4911224"/>
              <a:ext cx="1094460" cy="346399"/>
            </a:xfrm>
            <a:prstGeom prst="rect">
              <a:avLst/>
            </a:prstGeom>
            <a:noFill/>
          </p:spPr>
          <p:txBody>
            <a:bodyPr wrap="square">
              <a:spAutoFit/>
            </a:bodyPr>
            <a:lstStyle/>
            <a:p>
              <a:pPr eaLnBrk="1" fontAlgn="auto" hangingPunct="1">
                <a:spcBef>
                  <a:spcPts val="0"/>
                </a:spcBef>
                <a:spcAft>
                  <a:spcPts val="0"/>
                </a:spcAft>
                <a:buClr>
                  <a:srgbClr val="000000"/>
                </a:buClr>
                <a:buFont typeface="Arial"/>
                <a:buNone/>
              </a:pPr>
              <a:r>
                <a:rPr lang="en-GB" sz="600" kern="0" noProof="0" dirty="0" smtClean="0">
                  <a:solidFill>
                    <a:srgbClr val="2F497D"/>
                  </a:solidFill>
                  <a:latin typeface="Titillium Web" pitchFamily="2" charset="77"/>
                  <a:cs typeface="Arial"/>
                  <a:sym typeface="Arial"/>
                </a:rPr>
                <a:t>CNR-ISTI</a:t>
              </a:r>
              <a:endParaRPr lang="en-GB" sz="600" kern="0" noProof="0" dirty="0">
                <a:solidFill>
                  <a:srgbClr val="2F497D"/>
                </a:solidFill>
                <a:latin typeface="Titillium Web" pitchFamily="2" charset="77"/>
                <a:cs typeface="Arial"/>
                <a:sym typeface="Arial"/>
              </a:endParaRPr>
            </a:p>
          </p:txBody>
        </p:sp>
        <p:sp>
          <p:nvSpPr>
            <p:cNvPr id="98" name="CasellaDiTesto 78">
              <a:extLst>
                <a:ext uri="{FF2B5EF4-FFF2-40B4-BE49-F238E27FC236}">
                  <a16:creationId xmlns:a16="http://schemas.microsoft.com/office/drawing/2014/main" xmlns="" id="{5BE12442-3CB1-C7A5-B5BC-B24E6C5432F1}"/>
                </a:ext>
              </a:extLst>
            </p:cNvPr>
            <p:cNvSpPr txBox="1"/>
            <p:nvPr/>
          </p:nvSpPr>
          <p:spPr>
            <a:xfrm>
              <a:off x="5667488" y="5274731"/>
              <a:ext cx="1070700" cy="750532"/>
            </a:xfrm>
            <a:prstGeom prst="rect">
              <a:avLst/>
            </a:prstGeom>
            <a:noFill/>
          </p:spPr>
          <p:txBody>
            <a:bodyPr wrap="square">
              <a:spAutoFit/>
            </a:bodyPr>
            <a:lstStyle/>
            <a:p>
              <a:pPr eaLnBrk="1" fontAlgn="auto" hangingPunct="1">
                <a:spcBef>
                  <a:spcPts val="0"/>
                </a:spcBef>
                <a:spcAft>
                  <a:spcPts val="0"/>
                </a:spcAft>
                <a:buClr>
                  <a:srgbClr val="000000"/>
                </a:buClr>
                <a:buFont typeface="Arial"/>
                <a:buNone/>
              </a:pPr>
              <a:r>
                <a:rPr lang="en-GB" sz="500" i="1" kern="0" noProof="0" dirty="0">
                  <a:solidFill>
                    <a:srgbClr val="2F497D"/>
                  </a:solidFill>
                  <a:latin typeface="Titillium Web" pitchFamily="2" charset="77"/>
                  <a:cs typeface="Arial"/>
                  <a:sym typeface="Arial"/>
                </a:rPr>
                <a:t>8 servers </a:t>
              </a:r>
            </a:p>
            <a:p>
              <a:pPr eaLnBrk="1" fontAlgn="auto" hangingPunct="1">
                <a:spcBef>
                  <a:spcPts val="0"/>
                </a:spcBef>
                <a:spcAft>
                  <a:spcPts val="0"/>
                </a:spcAft>
                <a:buClr>
                  <a:srgbClr val="000000"/>
                </a:buClr>
                <a:buFont typeface="Arial"/>
                <a:buNone/>
              </a:pPr>
              <a:r>
                <a:rPr lang="en-GB" sz="500" i="1" kern="0" noProof="0" dirty="0">
                  <a:solidFill>
                    <a:srgbClr val="2F497D"/>
                  </a:solidFill>
                  <a:latin typeface="Titillium Web" pitchFamily="2" charset="77"/>
                  <a:cs typeface="Arial"/>
                  <a:sym typeface="Arial"/>
                </a:rPr>
                <a:t>4 GPUs</a:t>
              </a:r>
            </a:p>
            <a:p>
              <a:pPr eaLnBrk="1" fontAlgn="auto" hangingPunct="1">
                <a:spcBef>
                  <a:spcPts val="0"/>
                </a:spcBef>
                <a:spcAft>
                  <a:spcPts val="0"/>
                </a:spcAft>
                <a:buClr>
                  <a:srgbClr val="000000"/>
                </a:buClr>
                <a:buFont typeface="Arial"/>
                <a:buNone/>
              </a:pPr>
              <a:r>
                <a:rPr lang="en-GB" sz="500" i="1" kern="0" noProof="0" dirty="0">
                  <a:solidFill>
                    <a:srgbClr val="2F497D"/>
                  </a:solidFill>
                  <a:latin typeface="Titillium Web" pitchFamily="2" charset="77"/>
                  <a:cs typeface="Arial"/>
                  <a:sym typeface="Arial"/>
                </a:rPr>
                <a:t>215 TB</a:t>
              </a:r>
              <a:br>
                <a:rPr lang="en-GB" sz="500" i="1" kern="0" noProof="0" dirty="0">
                  <a:solidFill>
                    <a:srgbClr val="2F497D"/>
                  </a:solidFill>
                  <a:latin typeface="Titillium Web" pitchFamily="2" charset="77"/>
                  <a:cs typeface="Arial"/>
                  <a:sym typeface="Arial"/>
                </a:rPr>
              </a:br>
              <a:endParaRPr lang="en-GB" sz="500" kern="0" noProof="0" dirty="0">
                <a:solidFill>
                  <a:srgbClr val="2F497D"/>
                </a:solidFill>
                <a:latin typeface="Titillium Web" pitchFamily="2" charset="77"/>
                <a:cs typeface="Arial"/>
                <a:sym typeface="Arial"/>
              </a:endParaRPr>
            </a:p>
          </p:txBody>
        </p:sp>
        <p:pic>
          <p:nvPicPr>
            <p:cNvPr id="99" name="Picture 4" descr="big data, server, rack, datacenter, design, computer, data, cloud, network, internet, hosting, technology, global, communication, database, center, system, storage, configuration, hardware, equipment, device, information, software, cartoon, window, rectangle, house, font, gadget, electric blue, machine, facade, funeral, building, multimedia, brand, diagram, illustration, logo, door, computer program">
              <a:extLst>
                <a:ext uri="{FF2B5EF4-FFF2-40B4-BE49-F238E27FC236}">
                  <a16:creationId xmlns:a16="http://schemas.microsoft.com/office/drawing/2014/main" xmlns="" id="{58C605F2-CD64-7D9C-6073-87A4C0B4BC9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5019" t="48719" r="48825" b="36060"/>
            <a:stretch/>
          </p:blipFill>
          <p:spPr bwMode="auto">
            <a:xfrm>
              <a:off x="5632479" y="5200708"/>
              <a:ext cx="262308" cy="103308"/>
            </a:xfrm>
            <a:prstGeom prst="rect">
              <a:avLst/>
            </a:prstGeom>
            <a:noFill/>
            <a:extLst>
              <a:ext uri="{909E8E84-426E-40DD-AFC4-6F175D3DCCD1}">
                <a14:hiddenFill xmlns:a14="http://schemas.microsoft.com/office/drawing/2010/main">
                  <a:solidFill>
                    <a:srgbClr val="FFFFFF"/>
                  </a:solidFill>
                </a14:hiddenFill>
              </a:ext>
            </a:extLst>
          </p:spPr>
        </p:pic>
        <p:grpSp>
          <p:nvGrpSpPr>
            <p:cNvPr id="100" name="Gruppo 80">
              <a:extLst>
                <a:ext uri="{FF2B5EF4-FFF2-40B4-BE49-F238E27FC236}">
                  <a16:creationId xmlns:a16="http://schemas.microsoft.com/office/drawing/2014/main" xmlns="" id="{426E44B1-7847-B281-8311-72D9B4BFA969}"/>
                </a:ext>
              </a:extLst>
            </p:cNvPr>
            <p:cNvGrpSpPr/>
            <p:nvPr/>
          </p:nvGrpSpPr>
          <p:grpSpPr>
            <a:xfrm>
              <a:off x="5538930" y="4755837"/>
              <a:ext cx="245109" cy="307485"/>
              <a:chOff x="5869346" y="4584561"/>
              <a:chExt cx="245109" cy="307485"/>
            </a:xfrm>
          </p:grpSpPr>
          <p:sp>
            <p:nvSpPr>
              <p:cNvPr id="102" name="Ovale 82">
                <a:extLst>
                  <a:ext uri="{FF2B5EF4-FFF2-40B4-BE49-F238E27FC236}">
                    <a16:creationId xmlns:a16="http://schemas.microsoft.com/office/drawing/2014/main" xmlns="" id="{11B26618-516F-D87F-4B32-C4463F2246E0}"/>
                  </a:ext>
                </a:extLst>
              </p:cNvPr>
              <p:cNvSpPr/>
              <p:nvPr/>
            </p:nvSpPr>
            <p:spPr>
              <a:xfrm>
                <a:off x="5869346" y="4690560"/>
                <a:ext cx="47660" cy="77869"/>
              </a:xfrm>
              <a:prstGeom prst="ellipse">
                <a:avLst/>
              </a:prstGeom>
              <a:solidFill>
                <a:srgbClr val="4472C4"/>
              </a:solidFill>
              <a:ln w="25400" cap="flat" cmpd="sng" algn="ctr">
                <a:solidFill>
                  <a:srgbClr val="4472C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600" b="0" i="0" u="none" strike="noStrike" kern="0" cap="none" spc="0" normalizeH="0" baseline="0" noProof="0" dirty="0">
                  <a:ln>
                    <a:noFill/>
                  </a:ln>
                  <a:solidFill>
                    <a:srgbClr val="FFFFFF"/>
                  </a:solidFill>
                  <a:effectLst/>
                  <a:uLnTx/>
                  <a:uFillTx/>
                  <a:latin typeface="Titillium Web" pitchFamily="2" charset="77"/>
                  <a:sym typeface="Arial"/>
                </a:endParaRPr>
              </a:p>
            </p:txBody>
          </p:sp>
          <p:sp>
            <p:nvSpPr>
              <p:cNvPr id="103" name="Ovale 83">
                <a:extLst>
                  <a:ext uri="{FF2B5EF4-FFF2-40B4-BE49-F238E27FC236}">
                    <a16:creationId xmlns:a16="http://schemas.microsoft.com/office/drawing/2014/main" xmlns="" id="{5C1E9609-7462-EF3C-3D42-F8DF3C0E1A72}"/>
                  </a:ext>
                </a:extLst>
              </p:cNvPr>
              <p:cNvSpPr/>
              <p:nvPr/>
            </p:nvSpPr>
            <p:spPr>
              <a:xfrm>
                <a:off x="5978283" y="4584561"/>
                <a:ext cx="47660" cy="77869"/>
              </a:xfrm>
              <a:prstGeom prst="ellipse">
                <a:avLst/>
              </a:prstGeom>
              <a:solidFill>
                <a:srgbClr val="4472C4"/>
              </a:solidFill>
              <a:ln w="25400" cap="flat" cmpd="sng" algn="ctr">
                <a:solidFill>
                  <a:srgbClr val="4472C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600" b="0" i="0" u="none" strike="noStrike" kern="0" cap="none" spc="0" normalizeH="0" baseline="0" noProof="0" dirty="0">
                  <a:ln>
                    <a:noFill/>
                  </a:ln>
                  <a:solidFill>
                    <a:srgbClr val="FFFFFF"/>
                  </a:solidFill>
                  <a:effectLst/>
                  <a:uLnTx/>
                  <a:uFillTx/>
                  <a:latin typeface="Titillium Web" pitchFamily="2" charset="77"/>
                  <a:sym typeface="Arial"/>
                </a:endParaRPr>
              </a:p>
            </p:txBody>
          </p:sp>
          <p:sp>
            <p:nvSpPr>
              <p:cNvPr id="104" name="Ovale 84">
                <a:extLst>
                  <a:ext uri="{FF2B5EF4-FFF2-40B4-BE49-F238E27FC236}">
                    <a16:creationId xmlns:a16="http://schemas.microsoft.com/office/drawing/2014/main" xmlns="" id="{54C88B02-C0FA-D7CA-3B6A-EDB0AF3C51F9}"/>
                  </a:ext>
                </a:extLst>
              </p:cNvPr>
              <p:cNvSpPr/>
              <p:nvPr/>
            </p:nvSpPr>
            <p:spPr>
              <a:xfrm>
                <a:off x="5978283" y="4814177"/>
                <a:ext cx="47660" cy="77869"/>
              </a:xfrm>
              <a:prstGeom prst="ellipse">
                <a:avLst/>
              </a:prstGeom>
              <a:solidFill>
                <a:srgbClr val="4472C4"/>
              </a:solidFill>
              <a:ln w="25400" cap="flat" cmpd="sng" algn="ctr">
                <a:solidFill>
                  <a:srgbClr val="4472C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600" b="0" i="0" u="none" strike="noStrike" kern="0" cap="none" spc="0" normalizeH="0" baseline="0" noProof="0" dirty="0">
                  <a:ln>
                    <a:noFill/>
                  </a:ln>
                  <a:solidFill>
                    <a:srgbClr val="FFFFFF"/>
                  </a:solidFill>
                  <a:effectLst/>
                  <a:uLnTx/>
                  <a:uFillTx/>
                  <a:latin typeface="Titillium Web" pitchFamily="2" charset="77"/>
                  <a:sym typeface="Arial"/>
                </a:endParaRPr>
              </a:p>
            </p:txBody>
          </p:sp>
          <p:sp>
            <p:nvSpPr>
              <p:cNvPr id="105" name="Ovale 85">
                <a:extLst>
                  <a:ext uri="{FF2B5EF4-FFF2-40B4-BE49-F238E27FC236}">
                    <a16:creationId xmlns:a16="http://schemas.microsoft.com/office/drawing/2014/main" xmlns="" id="{B7A75F5F-0982-A693-E704-BAB1E9876E19}"/>
                  </a:ext>
                </a:extLst>
              </p:cNvPr>
              <p:cNvSpPr/>
              <p:nvPr/>
            </p:nvSpPr>
            <p:spPr>
              <a:xfrm>
                <a:off x="6066795" y="4690560"/>
                <a:ext cx="47660" cy="77869"/>
              </a:xfrm>
              <a:prstGeom prst="ellipse">
                <a:avLst/>
              </a:prstGeom>
              <a:solidFill>
                <a:srgbClr val="4472C4"/>
              </a:solidFill>
              <a:ln w="25400" cap="flat" cmpd="sng" algn="ctr">
                <a:solidFill>
                  <a:srgbClr val="4472C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600" b="0" i="0" u="none" strike="noStrike" kern="0" cap="none" spc="0" normalizeH="0" baseline="0" noProof="0" dirty="0">
                  <a:ln>
                    <a:noFill/>
                  </a:ln>
                  <a:solidFill>
                    <a:srgbClr val="FFFFFF"/>
                  </a:solidFill>
                  <a:effectLst/>
                  <a:uLnTx/>
                  <a:uFillTx/>
                  <a:latin typeface="Titillium Web" pitchFamily="2" charset="77"/>
                  <a:sym typeface="Arial"/>
                </a:endParaRPr>
              </a:p>
            </p:txBody>
          </p:sp>
          <p:cxnSp>
            <p:nvCxnSpPr>
              <p:cNvPr id="106" name="Connettore diritto 27">
                <a:extLst>
                  <a:ext uri="{FF2B5EF4-FFF2-40B4-BE49-F238E27FC236}">
                    <a16:creationId xmlns:a16="http://schemas.microsoft.com/office/drawing/2014/main" xmlns="" id="{333F0E64-13AF-2556-D8D1-8A1B2C773C36}"/>
                  </a:ext>
                </a:extLst>
              </p:cNvPr>
              <p:cNvCxnSpPr>
                <a:stCxn id="102" idx="5"/>
                <a:endCxn id="104" idx="5"/>
              </p:cNvCxnSpPr>
              <p:nvPr/>
            </p:nvCxnSpPr>
            <p:spPr>
              <a:xfrm>
                <a:off x="5910026" y="4757026"/>
                <a:ext cx="108937" cy="123617"/>
              </a:xfrm>
              <a:prstGeom prst="line">
                <a:avLst/>
              </a:prstGeom>
              <a:noFill/>
              <a:ln w="9525" cap="flat" cmpd="sng" algn="ctr">
                <a:solidFill>
                  <a:srgbClr val="4472C4">
                    <a:shade val="95000"/>
                    <a:satMod val="105000"/>
                  </a:srgbClr>
                </a:solidFill>
                <a:prstDash val="solid"/>
              </a:ln>
              <a:effectLst/>
            </p:spPr>
          </p:cxnSp>
          <p:cxnSp>
            <p:nvCxnSpPr>
              <p:cNvPr id="107" name="Connettore diritto 28">
                <a:extLst>
                  <a:ext uri="{FF2B5EF4-FFF2-40B4-BE49-F238E27FC236}">
                    <a16:creationId xmlns:a16="http://schemas.microsoft.com/office/drawing/2014/main" xmlns="" id="{3D43DD12-A755-2154-31DB-FA9E665B7F14}"/>
                  </a:ext>
                </a:extLst>
              </p:cNvPr>
              <p:cNvCxnSpPr>
                <a:endCxn id="105" idx="2"/>
              </p:cNvCxnSpPr>
              <p:nvPr/>
            </p:nvCxnSpPr>
            <p:spPr>
              <a:xfrm>
                <a:off x="5910026" y="4706621"/>
                <a:ext cx="156769" cy="22874"/>
              </a:xfrm>
              <a:prstGeom prst="line">
                <a:avLst/>
              </a:prstGeom>
              <a:noFill/>
              <a:ln w="9525" cap="flat" cmpd="sng" algn="ctr">
                <a:solidFill>
                  <a:srgbClr val="4472C4">
                    <a:shade val="95000"/>
                    <a:satMod val="105000"/>
                  </a:srgbClr>
                </a:solidFill>
                <a:prstDash val="solid"/>
              </a:ln>
              <a:effectLst/>
            </p:spPr>
          </p:cxnSp>
          <p:cxnSp>
            <p:nvCxnSpPr>
              <p:cNvPr id="108" name="Connettore diritto 31">
                <a:extLst>
                  <a:ext uri="{FF2B5EF4-FFF2-40B4-BE49-F238E27FC236}">
                    <a16:creationId xmlns:a16="http://schemas.microsoft.com/office/drawing/2014/main" xmlns="" id="{01583278-C3DD-869E-8BB2-DF46154A70A6}"/>
                  </a:ext>
                </a:extLst>
              </p:cNvPr>
              <p:cNvCxnSpPr>
                <a:stCxn id="104" idx="7"/>
                <a:endCxn id="105" idx="3"/>
              </p:cNvCxnSpPr>
              <p:nvPr/>
            </p:nvCxnSpPr>
            <p:spPr>
              <a:xfrm flipV="1">
                <a:off x="6018964" y="4757026"/>
                <a:ext cx="54811" cy="68555"/>
              </a:xfrm>
              <a:prstGeom prst="line">
                <a:avLst/>
              </a:prstGeom>
              <a:noFill/>
              <a:ln w="9525" cap="flat" cmpd="sng" algn="ctr">
                <a:solidFill>
                  <a:srgbClr val="4472C4">
                    <a:shade val="95000"/>
                    <a:satMod val="105000"/>
                  </a:srgbClr>
                </a:solidFill>
                <a:prstDash val="solid"/>
              </a:ln>
              <a:effectLst/>
            </p:spPr>
          </p:cxnSp>
          <p:cxnSp>
            <p:nvCxnSpPr>
              <p:cNvPr id="109" name="Connettore diritto 28">
                <a:extLst>
                  <a:ext uri="{FF2B5EF4-FFF2-40B4-BE49-F238E27FC236}">
                    <a16:creationId xmlns:a16="http://schemas.microsoft.com/office/drawing/2014/main" xmlns="" id="{EB0804DE-921B-E70F-2E20-2B4A83F6A906}"/>
                  </a:ext>
                </a:extLst>
              </p:cNvPr>
              <p:cNvCxnSpPr>
                <a:cxnSpLocks/>
                <a:endCxn id="105" idx="6"/>
              </p:cNvCxnSpPr>
              <p:nvPr/>
            </p:nvCxnSpPr>
            <p:spPr>
              <a:xfrm>
                <a:off x="6008215" y="4633408"/>
                <a:ext cx="106240" cy="96087"/>
              </a:xfrm>
              <a:prstGeom prst="line">
                <a:avLst/>
              </a:prstGeom>
              <a:noFill/>
              <a:ln w="9525" cap="flat" cmpd="sng" algn="ctr">
                <a:solidFill>
                  <a:srgbClr val="4472C4">
                    <a:shade val="95000"/>
                    <a:satMod val="105000"/>
                  </a:srgbClr>
                </a:solidFill>
                <a:prstDash val="solid"/>
              </a:ln>
              <a:effectLst/>
            </p:spPr>
          </p:cxnSp>
          <p:cxnSp>
            <p:nvCxnSpPr>
              <p:cNvPr id="110" name="Connettore diritto 28">
                <a:extLst>
                  <a:ext uri="{FF2B5EF4-FFF2-40B4-BE49-F238E27FC236}">
                    <a16:creationId xmlns:a16="http://schemas.microsoft.com/office/drawing/2014/main" xmlns="" id="{8F13C56D-7AA9-A709-7B61-821E74CE4ED5}"/>
                  </a:ext>
                </a:extLst>
              </p:cNvPr>
              <p:cNvCxnSpPr>
                <a:cxnSpLocks/>
                <a:endCxn id="103" idx="6"/>
              </p:cNvCxnSpPr>
              <p:nvPr/>
            </p:nvCxnSpPr>
            <p:spPr>
              <a:xfrm flipV="1">
                <a:off x="5886662" y="4623496"/>
                <a:ext cx="139281" cy="100264"/>
              </a:xfrm>
              <a:prstGeom prst="line">
                <a:avLst/>
              </a:prstGeom>
              <a:noFill/>
              <a:ln w="9525" cap="flat" cmpd="sng" algn="ctr">
                <a:solidFill>
                  <a:srgbClr val="4472C4">
                    <a:shade val="95000"/>
                    <a:satMod val="105000"/>
                  </a:srgbClr>
                </a:solidFill>
                <a:prstDash val="solid"/>
              </a:ln>
              <a:effectLst/>
            </p:spPr>
          </p:cxnSp>
          <p:cxnSp>
            <p:nvCxnSpPr>
              <p:cNvPr id="111" name="Connettore diritto 28">
                <a:extLst>
                  <a:ext uri="{FF2B5EF4-FFF2-40B4-BE49-F238E27FC236}">
                    <a16:creationId xmlns:a16="http://schemas.microsoft.com/office/drawing/2014/main" xmlns="" id="{2BDBC7C4-B64B-7AB1-7417-98A0A7FE23E4}"/>
                  </a:ext>
                </a:extLst>
              </p:cNvPr>
              <p:cNvCxnSpPr>
                <a:cxnSpLocks/>
                <a:endCxn id="104" idx="2"/>
              </p:cNvCxnSpPr>
              <p:nvPr/>
            </p:nvCxnSpPr>
            <p:spPr>
              <a:xfrm flipH="1">
                <a:off x="5978283" y="4634832"/>
                <a:ext cx="29932" cy="218280"/>
              </a:xfrm>
              <a:prstGeom prst="line">
                <a:avLst/>
              </a:prstGeom>
              <a:noFill/>
              <a:ln w="9525" cap="flat" cmpd="sng" algn="ctr">
                <a:solidFill>
                  <a:srgbClr val="4472C4">
                    <a:shade val="95000"/>
                    <a:satMod val="105000"/>
                  </a:srgbClr>
                </a:solidFill>
                <a:prstDash val="solid"/>
              </a:ln>
              <a:effectLst/>
            </p:spPr>
          </p:cxnSp>
        </p:grpSp>
        <p:cxnSp>
          <p:nvCxnSpPr>
            <p:cNvPr id="101" name="Connettore 1 184">
              <a:extLst>
                <a:ext uri="{FF2B5EF4-FFF2-40B4-BE49-F238E27FC236}">
                  <a16:creationId xmlns:a16="http://schemas.microsoft.com/office/drawing/2014/main" xmlns="" id="{0A6F3B07-6D57-0926-EEE8-7FC21B707451}"/>
                </a:ext>
              </a:extLst>
            </p:cNvPr>
            <p:cNvCxnSpPr>
              <a:cxnSpLocks/>
            </p:cNvCxnSpPr>
            <p:nvPr/>
          </p:nvCxnSpPr>
          <p:spPr>
            <a:xfrm flipV="1">
              <a:off x="5647867" y="3891292"/>
              <a:ext cx="0" cy="846623"/>
            </a:xfrm>
            <a:prstGeom prst="line">
              <a:avLst/>
            </a:prstGeom>
            <a:noFill/>
            <a:ln w="76200" cap="flat" cmpd="sng" algn="ctr">
              <a:solidFill>
                <a:srgbClr val="4472C4">
                  <a:shade val="95000"/>
                  <a:satMod val="105000"/>
                </a:srgbClr>
              </a:solidFill>
              <a:prstDash val="solid"/>
            </a:ln>
            <a:effectLst/>
          </p:spPr>
        </p:cxnSp>
      </p:grpSp>
      <p:sp>
        <p:nvSpPr>
          <p:cNvPr id="11" name="Rectangle 10"/>
          <p:cNvSpPr/>
          <p:nvPr/>
        </p:nvSpPr>
        <p:spPr>
          <a:xfrm>
            <a:off x="1546813" y="1618340"/>
            <a:ext cx="2587350" cy="954107"/>
          </a:xfrm>
          <a:prstGeom prst="rect">
            <a:avLst/>
          </a:prstGeom>
        </p:spPr>
        <p:txBody>
          <a:bodyPr wrap="square">
            <a:spAutoFit/>
          </a:bodyPr>
          <a:lstStyle/>
          <a:p>
            <a:pPr algn="ctr"/>
            <a:r>
              <a:rPr lang="it-IT" b="1" dirty="0"/>
              <a:t>Sistemi</a:t>
            </a:r>
            <a:r>
              <a:rPr lang="it-IT" dirty="0"/>
              <a:t> di Server e GPU , Storage </a:t>
            </a:r>
            <a:r>
              <a:rPr lang="it-IT" dirty="0" err="1"/>
              <a:t>Devices</a:t>
            </a:r>
            <a:r>
              <a:rPr lang="it-IT" dirty="0"/>
              <a:t>, Networking </a:t>
            </a:r>
            <a:r>
              <a:rPr lang="it-IT" dirty="0" err="1"/>
              <a:t>Devices</a:t>
            </a:r>
            <a:r>
              <a:rPr lang="it-IT" dirty="0"/>
              <a:t>, Dispositivi di sicurezza distribuiti </a:t>
            </a:r>
            <a:r>
              <a:rPr lang="it-IT" b="1" dirty="0"/>
              <a:t>in 5 nodi nazionali</a:t>
            </a:r>
          </a:p>
        </p:txBody>
      </p: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25939" y="3481984"/>
            <a:ext cx="1935627" cy="15490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p14="http://schemas.microsoft.com/office/powerpoint/2010/main" val="271857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par>
                                <p:cTn id="12" presetID="2" presetClass="entr" presetSubtype="4" fill="hold" nodeType="withEffect">
                                  <p:stCondLst>
                                    <p:cond delay="25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1000" fill="hold"/>
                                        <p:tgtEl>
                                          <p:spTgt spid="17"/>
                                        </p:tgtEl>
                                        <p:attrNameLst>
                                          <p:attrName>ppt_x</p:attrName>
                                        </p:attrNameLst>
                                      </p:cBhvr>
                                      <p:tavLst>
                                        <p:tav tm="0">
                                          <p:val>
                                            <p:strVal val="#ppt_x"/>
                                          </p:val>
                                        </p:tav>
                                        <p:tav tm="100000">
                                          <p:val>
                                            <p:strVal val="#ppt_x"/>
                                          </p:val>
                                        </p:tav>
                                      </p:tavLst>
                                    </p:anim>
                                    <p:anim calcmode="lin" valueType="num">
                                      <p:cBhvr additive="base">
                                        <p:cTn id="15" dur="1000" fill="hold"/>
                                        <p:tgtEl>
                                          <p:spTgt spid="1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25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1000" fill="hold"/>
                                        <p:tgtEl>
                                          <p:spTgt spid="20"/>
                                        </p:tgtEl>
                                        <p:attrNameLst>
                                          <p:attrName>ppt_x</p:attrName>
                                        </p:attrNameLst>
                                      </p:cBhvr>
                                      <p:tavLst>
                                        <p:tav tm="0">
                                          <p:val>
                                            <p:strVal val="#ppt_x"/>
                                          </p:val>
                                        </p:tav>
                                        <p:tav tm="100000">
                                          <p:val>
                                            <p:strVal val="#ppt_x"/>
                                          </p:val>
                                        </p:tav>
                                      </p:tavLst>
                                    </p:anim>
                                    <p:anim calcmode="lin" valueType="num">
                                      <p:cBhvr additive="base">
                                        <p:cTn id="19" dur="1000" fill="hold"/>
                                        <p:tgtEl>
                                          <p:spTgt spid="20"/>
                                        </p:tgtEl>
                                        <p:attrNameLst>
                                          <p:attrName>ppt_y</p:attrName>
                                        </p:attrNameLst>
                                      </p:cBhvr>
                                      <p:tavLst>
                                        <p:tav tm="0">
                                          <p:val>
                                            <p:strVal val="1+#ppt_h/2"/>
                                          </p:val>
                                        </p:tav>
                                        <p:tav tm="100000">
                                          <p:val>
                                            <p:strVal val="#ppt_y"/>
                                          </p:val>
                                        </p:tav>
                                      </p:tavLst>
                                    </p:anim>
                                  </p:childTnLst>
                                </p:cTn>
                              </p:par>
                            </p:childTnLst>
                          </p:cTn>
                        </p:par>
                        <p:par>
                          <p:cTn id="20" fill="hold">
                            <p:stCondLst>
                              <p:cond delay="1250"/>
                            </p:stCondLst>
                            <p:childTnLst>
                              <p:par>
                                <p:cTn id="21" presetID="2" presetClass="entr" presetSubtype="4" fill="hold" nodeType="afterEffect">
                                  <p:stCondLst>
                                    <p:cond delay="25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1000" fill="hold"/>
                                        <p:tgtEl>
                                          <p:spTgt spid="22"/>
                                        </p:tgtEl>
                                        <p:attrNameLst>
                                          <p:attrName>ppt_x</p:attrName>
                                        </p:attrNameLst>
                                      </p:cBhvr>
                                      <p:tavLst>
                                        <p:tav tm="0">
                                          <p:val>
                                            <p:strVal val="#ppt_x"/>
                                          </p:val>
                                        </p:tav>
                                        <p:tav tm="100000">
                                          <p:val>
                                            <p:strVal val="#ppt_x"/>
                                          </p:val>
                                        </p:tav>
                                      </p:tavLst>
                                    </p:anim>
                                    <p:anim calcmode="lin" valueType="num">
                                      <p:cBhvr additive="base">
                                        <p:cTn id="24" dur="1000" fill="hold"/>
                                        <p:tgtEl>
                                          <p:spTgt spid="22"/>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10" presetClass="entr" presetSubtype="0" fill="hold" grpId="1" nodeType="afterEffect">
                                  <p:stCondLst>
                                    <p:cond delay="50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1"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개체 틀 3">
            <a:extLst>
              <a:ext uri="{FF2B5EF4-FFF2-40B4-BE49-F238E27FC236}">
                <a16:creationId xmlns:a16="http://schemas.microsoft.com/office/drawing/2014/main" xmlns="" id="{5D4C1E0A-2775-E569-70DD-D42BB66098EA}"/>
              </a:ext>
            </a:extLst>
          </p:cNvPr>
          <p:cNvPicPr>
            <a:picLocks noChangeAspect="1"/>
          </p:cNvPicPr>
          <p:nvPr/>
        </p:nvPicPr>
        <p:blipFill>
          <a:blip r:embed="rId2">
            <a:extLst/>
          </a:blip>
          <a:srcRect t="12066" b="12066"/>
          <a:stretch>
            <a:fillRect/>
          </a:stretch>
        </p:blipFill>
        <p:spPr>
          <a:xfrm>
            <a:off x="-22434" y="-2163"/>
            <a:ext cx="9143999" cy="1094672"/>
          </a:xfrm>
          <a:prstGeom prst="rect">
            <a:avLst/>
          </a:prstGeom>
        </p:spPr>
      </p:pic>
      <p:sp>
        <p:nvSpPr>
          <p:cNvPr id="5" name="TextBox 4">
            <a:extLst>
              <a:ext uri="{FF2B5EF4-FFF2-40B4-BE49-F238E27FC236}">
                <a16:creationId xmlns:a16="http://schemas.microsoft.com/office/drawing/2014/main" xmlns="" id="{DC18A25B-BF22-710C-12E7-2B311326ECA8}"/>
              </a:ext>
            </a:extLst>
          </p:cNvPr>
          <p:cNvSpPr txBox="1"/>
          <p:nvPr/>
        </p:nvSpPr>
        <p:spPr>
          <a:xfrm>
            <a:off x="404137" y="122652"/>
            <a:ext cx="8335726" cy="577081"/>
          </a:xfrm>
          <a:prstGeom prst="rect">
            <a:avLst/>
          </a:prstGeom>
          <a:noFill/>
        </p:spPr>
        <p:txBody>
          <a:bodyPr wrap="square" lIns="68580" tIns="34290" rIns="68580" bIns="34290">
            <a:spAutoFit/>
          </a:bodyPr>
          <a:lstStyle/>
          <a:p>
            <a:pPr>
              <a:spcBef>
                <a:spcPts val="750"/>
              </a:spcBef>
            </a:pPr>
            <a:r>
              <a:rPr lang="en-US" altLang="en-US" sz="3300" b="1" dirty="0" err="1">
                <a:solidFill>
                  <a:schemeClr val="bg1"/>
                </a:solidFill>
                <a:effectLst>
                  <a:outerShdw blurRad="38100" dist="38100" dir="2700000" algn="tl">
                    <a:srgbClr val="000000">
                      <a:alpha val="43137"/>
                    </a:srgbClr>
                  </a:outerShdw>
                </a:effectLst>
                <a:ea typeface="Pretendard SemiBold" panose="02000703000000020004" pitchFamily="50" charset="-127"/>
                <a:cs typeface="Pretendard SemiBold" panose="02000703000000020004" pitchFamily="50" charset="-127"/>
              </a:rPr>
              <a:t>R</a:t>
            </a:r>
            <a:r>
              <a:rPr lang="en-US" altLang="en-US" sz="3300" b="1" dirty="0" err="1">
                <a:solidFill>
                  <a:srgbClr val="FF0000"/>
                </a:solidFill>
                <a:effectLst>
                  <a:outerShdw blurRad="38100" dist="38100" dir="2700000" algn="tl">
                    <a:srgbClr val="000000">
                      <a:alpha val="43137"/>
                    </a:srgbClr>
                  </a:outerShdw>
                </a:effectLst>
                <a:ea typeface="Pretendard SemiBold" panose="02000703000000020004" pitchFamily="50" charset="-127"/>
                <a:cs typeface="Pretendard SemiBold" panose="02000703000000020004" pitchFamily="50" charset="-127"/>
              </a:rPr>
              <a:t>i</a:t>
            </a:r>
            <a:r>
              <a:rPr lang="en-US" altLang="en-US" sz="3300" b="1" dirty="0" err="1">
                <a:solidFill>
                  <a:schemeClr val="bg1"/>
                </a:solidFill>
                <a:effectLst>
                  <a:outerShdw blurRad="38100" dist="38100" dir="2700000" algn="tl">
                    <a:srgbClr val="000000">
                      <a:alpha val="43137"/>
                    </a:srgbClr>
                  </a:outerShdw>
                </a:effectLst>
                <a:ea typeface="Pretendard SemiBold" panose="02000703000000020004" pitchFamily="50" charset="-127"/>
                <a:cs typeface="Pretendard SemiBold" panose="02000703000000020004" pitchFamily="50" charset="-127"/>
              </a:rPr>
              <a:t>FF</a:t>
            </a:r>
            <a:r>
              <a:rPr lang="en-US" altLang="en-US" sz="2100" dirty="0">
                <a:latin typeface="+mj-lt"/>
                <a:ea typeface="Pretendard SemiBold" panose="02000703000000020004" pitchFamily="50" charset="-127"/>
                <a:cs typeface="Pretendard SemiBold" panose="02000703000000020004" pitchFamily="50" charset="-127"/>
              </a:rPr>
              <a:t>       </a:t>
            </a:r>
            <a:r>
              <a:rPr lang="en-US" altLang="en-US" sz="2100" dirty="0">
                <a:solidFill>
                  <a:srgbClr val="FF0000"/>
                </a:solidFill>
                <a:latin typeface="+mj-lt"/>
                <a:ea typeface="Pretendard SemiBold" panose="02000703000000020004" pitchFamily="50" charset="-127"/>
                <a:cs typeface="Pretendard SemiBold" panose="02000703000000020004" pitchFamily="50" charset="-127"/>
              </a:rPr>
              <a:t>COSTI</a:t>
            </a:r>
            <a:r>
              <a:rPr lang="en-US" altLang="en-US" sz="2100" dirty="0">
                <a:latin typeface="+mj-lt"/>
                <a:ea typeface="Pretendard SemiBold" panose="02000703000000020004" pitchFamily="50" charset="-127"/>
                <a:cs typeface="Pretendard SemiBold" panose="02000703000000020004" pitchFamily="50" charset="-127"/>
              </a:rPr>
              <a:t> per </a:t>
            </a:r>
            <a:r>
              <a:rPr lang="en-US" altLang="en-US" sz="2100" dirty="0">
                <a:solidFill>
                  <a:srgbClr val="FF0000"/>
                </a:solidFill>
                <a:latin typeface="+mj-lt"/>
                <a:ea typeface="Pretendard SemiBold" panose="02000703000000020004" pitchFamily="50" charset="-127"/>
                <a:cs typeface="Pretendard SemiBold" panose="02000703000000020004" pitchFamily="50" charset="-127"/>
              </a:rPr>
              <a:t>FUNZIONAMENTO</a:t>
            </a:r>
            <a:r>
              <a:rPr lang="en-US" altLang="en-US" sz="2100" dirty="0">
                <a:latin typeface="+mj-lt"/>
                <a:ea typeface="Pretendard SemiBold" panose="02000703000000020004" pitchFamily="50" charset="-127"/>
                <a:cs typeface="Pretendard SemiBold" panose="02000703000000020004" pitchFamily="50" charset="-127"/>
              </a:rPr>
              <a:t> IR </a:t>
            </a:r>
            <a:r>
              <a:rPr lang="en-US" altLang="en-US" sz="2100" dirty="0" err="1">
                <a:latin typeface="+mj-lt"/>
                <a:ea typeface="Pretendard SemiBold" panose="02000703000000020004" pitchFamily="50" charset="-127"/>
                <a:cs typeface="Pretendard SemiBold" panose="02000703000000020004" pitchFamily="50" charset="-127"/>
              </a:rPr>
              <a:t>previsti</a:t>
            </a:r>
            <a:r>
              <a:rPr lang="en-US" altLang="en-US" sz="2100" dirty="0">
                <a:latin typeface="+mj-lt"/>
                <a:ea typeface="Pretendard SemiBold" panose="02000703000000020004" pitchFamily="50" charset="-127"/>
                <a:cs typeface="Pretendard SemiBold" panose="02000703000000020004" pitchFamily="50" charset="-127"/>
              </a:rPr>
              <a:t> </a:t>
            </a:r>
            <a:r>
              <a:rPr lang="en-US" altLang="en-US" sz="2100" dirty="0" err="1">
                <a:latin typeface="+mj-lt"/>
                <a:ea typeface="Pretendard SemiBold" panose="02000703000000020004" pitchFamily="50" charset="-127"/>
                <a:cs typeface="Pretendard SemiBold" panose="02000703000000020004" pitchFamily="50" charset="-127"/>
              </a:rPr>
              <a:t>nel</a:t>
            </a:r>
            <a:r>
              <a:rPr lang="en-US" altLang="en-US" sz="2100" dirty="0">
                <a:latin typeface="+mj-lt"/>
                <a:ea typeface="Pretendard SemiBold" panose="02000703000000020004" pitchFamily="50" charset="-127"/>
                <a:cs typeface="Pretendard SemiBold" panose="02000703000000020004" pitchFamily="50" charset="-127"/>
              </a:rPr>
              <a:t> </a:t>
            </a:r>
            <a:r>
              <a:rPr lang="en-US" altLang="en-US" sz="2100" dirty="0" err="1" smtClean="0">
                <a:latin typeface="+mj-lt"/>
                <a:ea typeface="Pretendard SemiBold" panose="02000703000000020004" pitchFamily="50" charset="-127"/>
                <a:cs typeface="Pretendard SemiBold" panose="02000703000000020004" pitchFamily="50" charset="-127"/>
              </a:rPr>
              <a:t>periodo</a:t>
            </a:r>
            <a:r>
              <a:rPr lang="en-US" altLang="en-US" sz="2100" dirty="0" smtClean="0">
                <a:latin typeface="+mj-lt"/>
                <a:ea typeface="Pretendard SemiBold" panose="02000703000000020004" pitchFamily="50" charset="-127"/>
                <a:cs typeface="Pretendard SemiBold" panose="02000703000000020004" pitchFamily="50" charset="-127"/>
              </a:rPr>
              <a:t> 2026 </a:t>
            </a:r>
            <a:r>
              <a:rPr lang="en-US" altLang="en-US" sz="2100" dirty="0">
                <a:latin typeface="+mj-lt"/>
                <a:ea typeface="Pretendard SemiBold" panose="02000703000000020004" pitchFamily="50" charset="-127"/>
                <a:cs typeface="Pretendard SemiBold" panose="02000703000000020004" pitchFamily="50" charset="-127"/>
              </a:rPr>
              <a:t>– 2035</a:t>
            </a:r>
            <a:endParaRPr lang="x-none" altLang="en-US" sz="1500" dirty="0">
              <a:latin typeface="+mj-lt"/>
              <a:ea typeface="Pretendard SemiBold" panose="02000703000000020004" pitchFamily="50" charset="-127"/>
              <a:cs typeface="Pretendard SemiBold" panose="02000703000000020004" pitchFamily="50" charset="-127"/>
            </a:endParaRPr>
          </a:p>
        </p:txBody>
      </p:sp>
      <p:sp>
        <p:nvSpPr>
          <p:cNvPr id="8" name="Rectangle 7"/>
          <p:cNvSpPr/>
          <p:nvPr/>
        </p:nvSpPr>
        <p:spPr>
          <a:xfrm>
            <a:off x="3013175" y="649524"/>
            <a:ext cx="3113096" cy="284693"/>
          </a:xfrm>
          <a:prstGeom prst="rect">
            <a:avLst/>
          </a:prstGeom>
        </p:spPr>
        <p:txBody>
          <a:bodyPr wrap="none" lIns="68580" tIns="34290" rIns="68580" bIns="34290">
            <a:spAutoFit/>
          </a:bodyPr>
          <a:lstStyle/>
          <a:p>
            <a:pPr>
              <a:spcBef>
                <a:spcPts val="750"/>
              </a:spcBef>
            </a:pPr>
            <a:r>
              <a:rPr lang="en-US" altLang="en-US" dirty="0">
                <a:ea typeface="Pretendard SemiBold" panose="02000703000000020004" pitchFamily="50" charset="-127"/>
                <a:cs typeface="Pretendard SemiBold" panose="02000703000000020004" pitchFamily="50" charset="-127"/>
              </a:rPr>
              <a:t>per </a:t>
            </a:r>
            <a:r>
              <a:rPr lang="en-US" altLang="en-US" dirty="0" err="1">
                <a:ea typeface="Pretendard SemiBold" panose="02000703000000020004" pitchFamily="50" charset="-127"/>
                <a:cs typeface="Pretendard SemiBold" panose="02000703000000020004" pitchFamily="50" charset="-127"/>
              </a:rPr>
              <a:t>avanzare</a:t>
            </a:r>
            <a:r>
              <a:rPr lang="en-US" altLang="en-US" dirty="0">
                <a:ea typeface="Pretendard SemiBold" panose="02000703000000020004" pitchFamily="50" charset="-127"/>
                <a:cs typeface="Pretendard SemiBold" panose="02000703000000020004" pitchFamily="50" charset="-127"/>
              </a:rPr>
              <a:t> </a:t>
            </a:r>
            <a:r>
              <a:rPr lang="en-US" altLang="en-US" dirty="0" err="1">
                <a:ea typeface="Pretendard SemiBold" panose="02000703000000020004" pitchFamily="50" charset="-127"/>
                <a:cs typeface="Pretendard SemiBold" panose="02000703000000020004" pitchFamily="50" charset="-127"/>
              </a:rPr>
              <a:t>nella</a:t>
            </a:r>
            <a:r>
              <a:rPr lang="en-US" altLang="en-US" dirty="0">
                <a:ea typeface="Pretendard SemiBold" panose="02000703000000020004" pitchFamily="50" charset="-127"/>
                <a:cs typeface="Pretendard SemiBold" panose="02000703000000020004" pitchFamily="50" charset="-127"/>
              </a:rPr>
              <a:t> </a:t>
            </a:r>
            <a:r>
              <a:rPr lang="en-US" altLang="en-US" dirty="0" err="1">
                <a:ea typeface="Pretendard SemiBold" panose="02000703000000020004" pitchFamily="50" charset="-127"/>
                <a:cs typeface="Pretendard SemiBold" panose="02000703000000020004" pitchFamily="50" charset="-127"/>
              </a:rPr>
              <a:t>ricerca</a:t>
            </a:r>
            <a:r>
              <a:rPr lang="en-US" altLang="en-US" dirty="0">
                <a:ea typeface="Pretendard SemiBold" panose="02000703000000020004" pitchFamily="50" charset="-127"/>
                <a:cs typeface="Pretendard SemiBold" panose="02000703000000020004" pitchFamily="50" charset="-127"/>
              </a:rPr>
              <a:t> </a:t>
            </a:r>
            <a:r>
              <a:rPr lang="en-US" altLang="en-US" dirty="0" err="1">
                <a:ea typeface="Pretendard SemiBold" panose="02000703000000020004" pitchFamily="50" charset="-127"/>
                <a:cs typeface="Pretendard SemiBold" panose="02000703000000020004" pitchFamily="50" charset="-127"/>
              </a:rPr>
              <a:t>sulla</a:t>
            </a:r>
            <a:r>
              <a:rPr lang="en-US" altLang="en-US" dirty="0">
                <a:ea typeface="Pretendard SemiBold" panose="02000703000000020004" pitchFamily="50" charset="-127"/>
                <a:cs typeface="Pretendard SemiBold" panose="02000703000000020004" pitchFamily="50" charset="-127"/>
              </a:rPr>
              <a:t> </a:t>
            </a:r>
            <a:r>
              <a:rPr lang="en-US" altLang="en-US" b="1" dirty="0" smtClean="0">
                <a:solidFill>
                  <a:srgbClr val="FF0000"/>
                </a:solidFill>
                <a:ea typeface="Pretendard SemiBold" panose="02000703000000020004" pitchFamily="50" charset="-127"/>
                <a:cs typeface="Pretendard SemiBold" panose="02000703000000020004" pitchFamily="50" charset="-127"/>
              </a:rPr>
              <a:t>FUSIONE</a:t>
            </a:r>
            <a:r>
              <a:rPr lang="en-US" altLang="en-US" dirty="0" smtClean="0">
                <a:ea typeface="Pretendard SemiBold" panose="02000703000000020004" pitchFamily="50" charset="-127"/>
                <a:cs typeface="Pretendard SemiBold" panose="02000703000000020004" pitchFamily="50" charset="-127"/>
              </a:rPr>
              <a:t> </a:t>
            </a:r>
            <a:endParaRPr lang="x-none" altLang="en-US" dirty="0">
              <a:ea typeface="Pretendard SemiBold" panose="02000703000000020004" pitchFamily="50" charset="-127"/>
              <a:cs typeface="Pretendard SemiBold" panose="02000703000000020004" pitchFamily="50" charset="-127"/>
            </a:endParaRPr>
          </a:p>
        </p:txBody>
      </p:sp>
      <p:sp>
        <p:nvSpPr>
          <p:cNvPr id="12" name="Rectangle 11"/>
          <p:cNvSpPr/>
          <p:nvPr/>
        </p:nvSpPr>
        <p:spPr>
          <a:xfrm>
            <a:off x="2171697" y="2606779"/>
            <a:ext cx="50400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t-IT"/>
          </a:p>
        </p:txBody>
      </p:sp>
      <p:sp>
        <p:nvSpPr>
          <p:cNvPr id="13" name="TextBox 12"/>
          <p:cNvSpPr txBox="1"/>
          <p:nvPr/>
        </p:nvSpPr>
        <p:spPr>
          <a:xfrm>
            <a:off x="2176921" y="2612832"/>
            <a:ext cx="678425" cy="284693"/>
          </a:xfrm>
          <a:prstGeom prst="rect">
            <a:avLst/>
          </a:prstGeom>
          <a:noFill/>
        </p:spPr>
        <p:txBody>
          <a:bodyPr wrap="square" lIns="68580" tIns="34290" rIns="68580" bIns="34290" rtlCol="0">
            <a:spAutoFit/>
          </a:bodyPr>
          <a:lstStyle/>
          <a:p>
            <a:r>
              <a:rPr lang="en-GB" dirty="0" smtClean="0"/>
              <a:t>2026</a:t>
            </a:r>
            <a:endParaRPr lang="it-IT" dirty="0"/>
          </a:p>
        </p:txBody>
      </p:sp>
      <p:sp>
        <p:nvSpPr>
          <p:cNvPr id="14" name="TextBox 13"/>
          <p:cNvSpPr txBox="1"/>
          <p:nvPr/>
        </p:nvSpPr>
        <p:spPr>
          <a:xfrm>
            <a:off x="6673102" y="2612832"/>
            <a:ext cx="538595" cy="284693"/>
          </a:xfrm>
          <a:prstGeom prst="rect">
            <a:avLst/>
          </a:prstGeom>
          <a:noFill/>
        </p:spPr>
        <p:txBody>
          <a:bodyPr wrap="square" lIns="68580" tIns="34290" rIns="68580" bIns="34290" rtlCol="0">
            <a:spAutoFit/>
          </a:bodyPr>
          <a:lstStyle/>
          <a:p>
            <a:pPr algn="r"/>
            <a:r>
              <a:rPr lang="en-GB" dirty="0" smtClean="0"/>
              <a:t>2035</a:t>
            </a:r>
            <a:endParaRPr lang="it-IT" dirty="0"/>
          </a:p>
        </p:txBody>
      </p:sp>
      <p:sp>
        <p:nvSpPr>
          <p:cNvPr id="15" name="TextBox 14"/>
          <p:cNvSpPr txBox="1"/>
          <p:nvPr/>
        </p:nvSpPr>
        <p:spPr>
          <a:xfrm>
            <a:off x="171357" y="2521584"/>
            <a:ext cx="1971638" cy="223138"/>
          </a:xfrm>
          <a:prstGeom prst="rect">
            <a:avLst/>
          </a:prstGeom>
          <a:noFill/>
        </p:spPr>
        <p:txBody>
          <a:bodyPr wrap="square" lIns="68580" tIns="34290" rIns="68580" bIns="34290" rtlCol="0">
            <a:spAutoFit/>
          </a:bodyPr>
          <a:lstStyle/>
          <a:p>
            <a:pPr algn="r"/>
            <a:r>
              <a:rPr lang="en-GB" sz="1000" dirty="0" err="1" smtClean="0"/>
              <a:t>funzionamento</a:t>
            </a:r>
            <a:endParaRPr lang="it-IT" sz="1000" dirty="0"/>
          </a:p>
        </p:txBody>
      </p:sp>
      <p:sp>
        <p:nvSpPr>
          <p:cNvPr id="16" name="TextBox 15"/>
          <p:cNvSpPr txBox="1"/>
          <p:nvPr/>
        </p:nvSpPr>
        <p:spPr>
          <a:xfrm>
            <a:off x="2171697" y="2028950"/>
            <a:ext cx="5040000" cy="324000"/>
          </a:xfrm>
          <a:prstGeom prst="rect">
            <a:avLst/>
          </a:prstGeom>
          <a:solidFill>
            <a:schemeClr val="accent1"/>
          </a:solidFill>
        </p:spPr>
        <p:txBody>
          <a:bodyPr wrap="square" lIns="68580" tIns="34290" rIns="68580" bIns="34290" rtlCol="0">
            <a:spAutoFit/>
          </a:bodyPr>
          <a:lstStyle/>
          <a:p>
            <a:pPr algn="ctr"/>
            <a:r>
              <a:rPr lang="en-GB" sz="1600" b="1" dirty="0">
                <a:solidFill>
                  <a:schemeClr val="bg1"/>
                </a:solidFill>
              </a:rPr>
              <a:t>6 M€ / anno  </a:t>
            </a:r>
          </a:p>
        </p:txBody>
      </p:sp>
      <p:sp>
        <p:nvSpPr>
          <p:cNvPr id="17" name="TextBox 16"/>
          <p:cNvSpPr txBox="1"/>
          <p:nvPr/>
        </p:nvSpPr>
        <p:spPr>
          <a:xfrm>
            <a:off x="2238817" y="3037975"/>
            <a:ext cx="1249432" cy="284693"/>
          </a:xfrm>
          <a:prstGeom prst="rect">
            <a:avLst/>
          </a:prstGeom>
          <a:noFill/>
        </p:spPr>
        <p:txBody>
          <a:bodyPr wrap="square" lIns="68580" tIns="34290" rIns="68580" bIns="34290" rtlCol="0">
            <a:spAutoFit/>
          </a:bodyPr>
          <a:lstStyle/>
          <a:p>
            <a:pPr algn="ctr"/>
            <a:r>
              <a:rPr lang="en-GB" b="1" dirty="0" smtClean="0">
                <a:solidFill>
                  <a:srgbClr val="00B0F0"/>
                </a:solidFill>
              </a:rPr>
              <a:t>NEFERTARI</a:t>
            </a:r>
            <a:endParaRPr lang="it-IT" b="1" dirty="0">
              <a:solidFill>
                <a:srgbClr val="00B0F0"/>
              </a:solidFill>
            </a:endParaRPr>
          </a:p>
        </p:txBody>
      </p:sp>
      <p:sp>
        <p:nvSpPr>
          <p:cNvPr id="18" name="TextBox 17"/>
          <p:cNvSpPr txBox="1"/>
          <p:nvPr/>
        </p:nvSpPr>
        <p:spPr>
          <a:xfrm>
            <a:off x="3707263" y="3037975"/>
            <a:ext cx="820010" cy="284693"/>
          </a:xfrm>
          <a:prstGeom prst="rect">
            <a:avLst/>
          </a:prstGeom>
          <a:noFill/>
        </p:spPr>
        <p:txBody>
          <a:bodyPr wrap="square" lIns="68580" tIns="34290" rIns="68580" bIns="34290" rtlCol="0">
            <a:spAutoFit/>
          </a:bodyPr>
          <a:lstStyle/>
          <a:p>
            <a:pPr algn="ctr"/>
            <a:r>
              <a:rPr lang="en-GB" b="1" dirty="0" smtClean="0">
                <a:solidFill>
                  <a:srgbClr val="00B0F0"/>
                </a:solidFill>
              </a:rPr>
              <a:t>IRIS-SPIN</a:t>
            </a:r>
            <a:endParaRPr lang="it-IT" b="1" dirty="0">
              <a:solidFill>
                <a:srgbClr val="00B0F0"/>
              </a:solidFill>
            </a:endParaRPr>
          </a:p>
        </p:txBody>
      </p:sp>
      <p:sp>
        <p:nvSpPr>
          <p:cNvPr id="19" name="Rectangle 18"/>
          <p:cNvSpPr/>
          <p:nvPr/>
        </p:nvSpPr>
        <p:spPr>
          <a:xfrm>
            <a:off x="4808212" y="3037975"/>
            <a:ext cx="1248434" cy="284693"/>
          </a:xfrm>
          <a:prstGeom prst="rect">
            <a:avLst/>
          </a:prstGeom>
        </p:spPr>
        <p:txBody>
          <a:bodyPr wrap="square" lIns="68580" tIns="34290" rIns="68580" bIns="34290">
            <a:spAutoFit/>
          </a:bodyPr>
          <a:lstStyle/>
          <a:p>
            <a:pPr algn="ctr"/>
            <a:r>
              <a:rPr lang="it-IT" b="1" dirty="0" smtClean="0">
                <a:solidFill>
                  <a:schemeClr val="accent4">
                    <a:lumMod val="75000"/>
                  </a:schemeClr>
                </a:solidFill>
              </a:rPr>
              <a:t>IPHOQS-INO</a:t>
            </a:r>
            <a:endParaRPr lang="it-IT" b="1" dirty="0">
              <a:solidFill>
                <a:schemeClr val="accent4">
                  <a:lumMod val="75000"/>
                </a:schemeClr>
              </a:solidFill>
            </a:endParaRPr>
          </a:p>
        </p:txBody>
      </p:sp>
      <p:sp>
        <p:nvSpPr>
          <p:cNvPr id="21" name="TextBox 20"/>
          <p:cNvSpPr txBox="1"/>
          <p:nvPr/>
        </p:nvSpPr>
        <p:spPr>
          <a:xfrm>
            <a:off x="6076593" y="3037975"/>
            <a:ext cx="1121568" cy="284693"/>
          </a:xfrm>
          <a:prstGeom prst="rect">
            <a:avLst/>
          </a:prstGeom>
          <a:noFill/>
        </p:spPr>
        <p:txBody>
          <a:bodyPr wrap="square" lIns="68580" tIns="34290" rIns="68580" bIns="34290" rtlCol="0">
            <a:spAutoFit/>
          </a:bodyPr>
          <a:lstStyle/>
          <a:p>
            <a:pPr algn="ctr"/>
            <a:r>
              <a:rPr lang="en-GB" b="1" dirty="0" smtClean="0">
                <a:solidFill>
                  <a:schemeClr val="bg1">
                    <a:lumMod val="50000"/>
                  </a:schemeClr>
                </a:solidFill>
              </a:rPr>
              <a:t>FOSSR</a:t>
            </a:r>
            <a:r>
              <a:rPr lang="en-GB" b="1" dirty="0" smtClean="0">
                <a:solidFill>
                  <a:srgbClr val="00B0F0"/>
                </a:solidFill>
              </a:rPr>
              <a:t> </a:t>
            </a:r>
            <a:endParaRPr lang="it-IT" dirty="0">
              <a:solidFill>
                <a:schemeClr val="bg1">
                  <a:lumMod val="50000"/>
                </a:schemeClr>
              </a:solidFill>
            </a:endParaRPr>
          </a:p>
        </p:txBody>
      </p:sp>
      <p:sp>
        <p:nvSpPr>
          <p:cNvPr id="22" name="TextBox 21"/>
          <p:cNvSpPr txBox="1"/>
          <p:nvPr/>
        </p:nvSpPr>
        <p:spPr>
          <a:xfrm>
            <a:off x="171357" y="3454938"/>
            <a:ext cx="1634249" cy="253916"/>
          </a:xfrm>
          <a:prstGeom prst="rect">
            <a:avLst/>
          </a:prstGeom>
          <a:noFill/>
        </p:spPr>
        <p:txBody>
          <a:bodyPr wrap="square" lIns="68580" tIns="34290" rIns="68580" bIns="34290" rtlCol="0">
            <a:spAutoFit/>
          </a:bodyPr>
          <a:lstStyle/>
          <a:p>
            <a:pPr algn="r"/>
            <a:r>
              <a:rPr lang="en-GB" sz="1200" dirty="0" smtClean="0"/>
              <a:t>Running cost</a:t>
            </a:r>
            <a:endParaRPr lang="it-IT" sz="1200" dirty="0"/>
          </a:p>
        </p:txBody>
      </p:sp>
      <p:sp>
        <p:nvSpPr>
          <p:cNvPr id="23" name="TextBox 22"/>
          <p:cNvSpPr txBox="1"/>
          <p:nvPr/>
        </p:nvSpPr>
        <p:spPr>
          <a:xfrm>
            <a:off x="-97080" y="3688834"/>
            <a:ext cx="1905002" cy="438582"/>
          </a:xfrm>
          <a:prstGeom prst="rect">
            <a:avLst/>
          </a:prstGeom>
          <a:noFill/>
        </p:spPr>
        <p:txBody>
          <a:bodyPr wrap="square" lIns="68580" tIns="34290" rIns="68580" bIns="34290" rtlCol="0">
            <a:spAutoFit/>
          </a:bodyPr>
          <a:lstStyle/>
          <a:p>
            <a:pPr algn="r"/>
            <a:r>
              <a:rPr lang="en-GB" sz="1200" dirty="0" err="1" smtClean="0"/>
              <a:t>Manutenzione</a:t>
            </a:r>
            <a:r>
              <a:rPr lang="en-GB" sz="1200" dirty="0" smtClean="0"/>
              <a:t> </a:t>
            </a:r>
          </a:p>
          <a:p>
            <a:pPr algn="r"/>
            <a:r>
              <a:rPr lang="en-GB" sz="1200" dirty="0" err="1" smtClean="0"/>
              <a:t>ordinaria</a:t>
            </a:r>
            <a:r>
              <a:rPr lang="en-GB" sz="1200" dirty="0" smtClean="0"/>
              <a:t> e </a:t>
            </a:r>
            <a:r>
              <a:rPr lang="en-GB" sz="1200" dirty="0" err="1" smtClean="0"/>
              <a:t>straordinaria</a:t>
            </a:r>
            <a:endParaRPr lang="it-IT" sz="1200" dirty="0"/>
          </a:p>
        </p:txBody>
      </p:sp>
      <p:cxnSp>
        <p:nvCxnSpPr>
          <p:cNvPr id="26" name="Straight Connector 25"/>
          <p:cNvCxnSpPr/>
          <p:nvPr/>
        </p:nvCxnSpPr>
        <p:spPr>
          <a:xfrm>
            <a:off x="2066264" y="3708854"/>
            <a:ext cx="6154223"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075707" y="4132505"/>
            <a:ext cx="6154223"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526685" y="3417500"/>
            <a:ext cx="891422" cy="253916"/>
          </a:xfrm>
          <a:prstGeom prst="rect">
            <a:avLst/>
          </a:prstGeom>
          <a:noFill/>
        </p:spPr>
        <p:txBody>
          <a:bodyPr wrap="square" lIns="68580" tIns="34290" rIns="68580" bIns="34290" rtlCol="0">
            <a:spAutoFit/>
          </a:bodyPr>
          <a:lstStyle/>
          <a:p>
            <a:r>
              <a:rPr lang="en-GB" sz="1200" dirty="0" smtClean="0"/>
              <a:t>1.200 </a:t>
            </a:r>
            <a:r>
              <a:rPr lang="en-GB" sz="1200" dirty="0"/>
              <a:t>k</a:t>
            </a:r>
            <a:r>
              <a:rPr lang="en-GB" sz="1200" dirty="0" smtClean="0"/>
              <a:t>€  *</a:t>
            </a:r>
            <a:endParaRPr lang="it-IT" sz="1200" dirty="0"/>
          </a:p>
        </p:txBody>
      </p:sp>
      <p:sp>
        <p:nvSpPr>
          <p:cNvPr id="29" name="TextBox 28"/>
          <p:cNvSpPr txBox="1"/>
          <p:nvPr/>
        </p:nvSpPr>
        <p:spPr>
          <a:xfrm>
            <a:off x="2526685" y="3812396"/>
            <a:ext cx="826104" cy="253916"/>
          </a:xfrm>
          <a:prstGeom prst="rect">
            <a:avLst/>
          </a:prstGeom>
          <a:noFill/>
        </p:spPr>
        <p:txBody>
          <a:bodyPr wrap="square" lIns="68580" tIns="34290" rIns="68580" bIns="34290" rtlCol="0">
            <a:spAutoFit/>
          </a:bodyPr>
          <a:lstStyle/>
          <a:p>
            <a:r>
              <a:rPr lang="en-GB" sz="1200" dirty="0" smtClean="0"/>
              <a:t>1.500 </a:t>
            </a:r>
            <a:r>
              <a:rPr lang="en-GB" sz="1200" dirty="0"/>
              <a:t>k</a:t>
            </a:r>
            <a:r>
              <a:rPr lang="en-GB" sz="1200" dirty="0" smtClean="0"/>
              <a:t>€  *</a:t>
            </a:r>
            <a:endParaRPr lang="it-IT" sz="1200" dirty="0"/>
          </a:p>
        </p:txBody>
      </p:sp>
      <p:sp>
        <p:nvSpPr>
          <p:cNvPr id="31" name="TextBox 30"/>
          <p:cNvSpPr txBox="1"/>
          <p:nvPr/>
        </p:nvSpPr>
        <p:spPr>
          <a:xfrm>
            <a:off x="3884308" y="3417500"/>
            <a:ext cx="626280" cy="253916"/>
          </a:xfrm>
          <a:prstGeom prst="rect">
            <a:avLst/>
          </a:prstGeom>
          <a:noFill/>
        </p:spPr>
        <p:txBody>
          <a:bodyPr wrap="square" lIns="68580" tIns="34290" rIns="68580" bIns="34290" rtlCol="0">
            <a:spAutoFit/>
          </a:bodyPr>
          <a:lstStyle/>
          <a:p>
            <a:r>
              <a:rPr lang="en-GB" sz="1200" dirty="0" smtClean="0"/>
              <a:t>250 k€</a:t>
            </a:r>
            <a:endParaRPr lang="it-IT" sz="1200" dirty="0"/>
          </a:p>
        </p:txBody>
      </p:sp>
      <p:sp>
        <p:nvSpPr>
          <p:cNvPr id="32" name="TextBox 31"/>
          <p:cNvSpPr txBox="1"/>
          <p:nvPr/>
        </p:nvSpPr>
        <p:spPr>
          <a:xfrm>
            <a:off x="3884308" y="3812396"/>
            <a:ext cx="564137" cy="253916"/>
          </a:xfrm>
          <a:prstGeom prst="rect">
            <a:avLst/>
          </a:prstGeom>
          <a:noFill/>
        </p:spPr>
        <p:txBody>
          <a:bodyPr wrap="square" lIns="68580" tIns="34290" rIns="68580" bIns="34290" rtlCol="0">
            <a:spAutoFit/>
          </a:bodyPr>
          <a:lstStyle/>
          <a:p>
            <a:r>
              <a:rPr lang="en-GB" sz="1200" dirty="0" smtClean="0"/>
              <a:t>120 k€</a:t>
            </a:r>
            <a:endParaRPr lang="it-IT" sz="1200" dirty="0"/>
          </a:p>
        </p:txBody>
      </p:sp>
      <p:sp>
        <p:nvSpPr>
          <p:cNvPr id="34" name="TextBox 33"/>
          <p:cNvSpPr txBox="1"/>
          <p:nvPr/>
        </p:nvSpPr>
        <p:spPr>
          <a:xfrm>
            <a:off x="5150361" y="3417500"/>
            <a:ext cx="564137" cy="253916"/>
          </a:xfrm>
          <a:prstGeom prst="rect">
            <a:avLst/>
          </a:prstGeom>
          <a:noFill/>
        </p:spPr>
        <p:txBody>
          <a:bodyPr wrap="square" lIns="68580" tIns="34290" rIns="68580" bIns="34290" rtlCol="0">
            <a:spAutoFit/>
          </a:bodyPr>
          <a:lstStyle/>
          <a:p>
            <a:r>
              <a:rPr lang="en-GB" sz="1200" dirty="0" smtClean="0"/>
              <a:t>400 k€</a:t>
            </a:r>
            <a:endParaRPr lang="it-IT" sz="1200" dirty="0"/>
          </a:p>
        </p:txBody>
      </p:sp>
      <p:sp>
        <p:nvSpPr>
          <p:cNvPr id="35" name="TextBox 34"/>
          <p:cNvSpPr txBox="1"/>
          <p:nvPr/>
        </p:nvSpPr>
        <p:spPr>
          <a:xfrm>
            <a:off x="5150361" y="3812396"/>
            <a:ext cx="564137" cy="253916"/>
          </a:xfrm>
          <a:prstGeom prst="rect">
            <a:avLst/>
          </a:prstGeom>
          <a:noFill/>
        </p:spPr>
        <p:txBody>
          <a:bodyPr wrap="square" lIns="68580" tIns="34290" rIns="68580" bIns="34290" rtlCol="0">
            <a:spAutoFit/>
          </a:bodyPr>
          <a:lstStyle/>
          <a:p>
            <a:r>
              <a:rPr lang="en-GB" sz="1200" dirty="0" smtClean="0"/>
              <a:t>200 </a:t>
            </a:r>
            <a:r>
              <a:rPr lang="en-GB" sz="1200" dirty="0"/>
              <a:t>k</a:t>
            </a:r>
            <a:r>
              <a:rPr lang="en-GB" sz="1200" dirty="0" smtClean="0"/>
              <a:t>€</a:t>
            </a:r>
            <a:endParaRPr lang="it-IT" sz="1200" dirty="0"/>
          </a:p>
        </p:txBody>
      </p:sp>
      <p:sp>
        <p:nvSpPr>
          <p:cNvPr id="40" name="TextBox 39"/>
          <p:cNvSpPr txBox="1"/>
          <p:nvPr/>
        </p:nvSpPr>
        <p:spPr>
          <a:xfrm>
            <a:off x="6133379" y="3417500"/>
            <a:ext cx="1015295" cy="253916"/>
          </a:xfrm>
          <a:prstGeom prst="rect">
            <a:avLst/>
          </a:prstGeom>
          <a:noFill/>
        </p:spPr>
        <p:txBody>
          <a:bodyPr wrap="square" lIns="68580" tIns="34290" rIns="68580" bIns="34290" rtlCol="0">
            <a:spAutoFit/>
          </a:bodyPr>
          <a:lstStyle/>
          <a:p>
            <a:pPr algn="r"/>
            <a:r>
              <a:rPr lang="en-GB" sz="1200" dirty="0" smtClean="0"/>
              <a:t>1.266 k€   **</a:t>
            </a:r>
            <a:endParaRPr lang="it-IT" sz="1200" dirty="0"/>
          </a:p>
        </p:txBody>
      </p:sp>
      <p:sp>
        <p:nvSpPr>
          <p:cNvPr id="41" name="TextBox 40"/>
          <p:cNvSpPr txBox="1"/>
          <p:nvPr/>
        </p:nvSpPr>
        <p:spPr>
          <a:xfrm>
            <a:off x="6207253" y="3812396"/>
            <a:ext cx="941421" cy="253916"/>
          </a:xfrm>
          <a:prstGeom prst="rect">
            <a:avLst/>
          </a:prstGeom>
          <a:noFill/>
        </p:spPr>
        <p:txBody>
          <a:bodyPr wrap="square" lIns="68580" tIns="34290" rIns="68580" bIns="34290" rtlCol="0">
            <a:spAutoFit/>
          </a:bodyPr>
          <a:lstStyle/>
          <a:p>
            <a:pPr algn="r"/>
            <a:r>
              <a:rPr lang="en-GB" sz="1200" dirty="0" smtClean="0"/>
              <a:t>1.284 k€  **</a:t>
            </a:r>
            <a:endParaRPr lang="it-IT" sz="1200" dirty="0"/>
          </a:p>
        </p:txBody>
      </p:sp>
      <p:sp>
        <p:nvSpPr>
          <p:cNvPr id="2" name="Rectangle 1"/>
          <p:cNvSpPr/>
          <p:nvPr/>
        </p:nvSpPr>
        <p:spPr>
          <a:xfrm>
            <a:off x="2017549" y="4253122"/>
            <a:ext cx="2106987" cy="430887"/>
          </a:xfrm>
          <a:prstGeom prst="rect">
            <a:avLst/>
          </a:prstGeom>
        </p:spPr>
        <p:txBody>
          <a:bodyPr wrap="none">
            <a:spAutoFit/>
          </a:bodyPr>
          <a:lstStyle/>
          <a:p>
            <a:pPr marL="171450" indent="-171450">
              <a:buFont typeface="Arial" charset="0"/>
              <a:buChar char="•"/>
            </a:pPr>
            <a:r>
              <a:rPr lang="it-IT" sz="1100" dirty="0" smtClean="0"/>
              <a:t>RFX-mod2 + lab </a:t>
            </a:r>
            <a:r>
              <a:rPr lang="it-IT" sz="1100" dirty="0" err="1" smtClean="0"/>
              <a:t>Ba</a:t>
            </a:r>
            <a:r>
              <a:rPr lang="it-IT" sz="1100" dirty="0"/>
              <a:t> </a:t>
            </a:r>
            <a:r>
              <a:rPr lang="it-IT" sz="1100" dirty="0" smtClean="0"/>
              <a:t>&amp; Mi</a:t>
            </a:r>
          </a:p>
          <a:p>
            <a:pPr marL="179388" indent="-179388"/>
            <a:r>
              <a:rPr lang="it-IT" sz="1100" i="1" dirty="0"/>
              <a:t>	</a:t>
            </a:r>
            <a:r>
              <a:rPr lang="it-IT" sz="1100" i="1" dirty="0" smtClean="0"/>
              <a:t>(esclusi costi di gestione NBTF)</a:t>
            </a:r>
            <a:endParaRPr lang="it-IT" sz="1100" i="1" dirty="0"/>
          </a:p>
        </p:txBody>
      </p:sp>
      <p:sp>
        <p:nvSpPr>
          <p:cNvPr id="45" name="Rectangle 44"/>
          <p:cNvSpPr/>
          <p:nvPr/>
        </p:nvSpPr>
        <p:spPr>
          <a:xfrm>
            <a:off x="6065230" y="4253122"/>
            <a:ext cx="1891088" cy="446276"/>
          </a:xfrm>
          <a:prstGeom prst="rect">
            <a:avLst/>
          </a:prstGeom>
        </p:spPr>
        <p:txBody>
          <a:bodyPr wrap="square">
            <a:spAutoFit/>
          </a:bodyPr>
          <a:lstStyle/>
          <a:p>
            <a:pPr marL="269875" indent="-269875">
              <a:tabLst>
                <a:tab pos="269875" algn="l"/>
              </a:tabLst>
            </a:pPr>
            <a:r>
              <a:rPr lang="it-IT" sz="1200" i="1" dirty="0" smtClean="0"/>
              <a:t>** </a:t>
            </a:r>
            <a:r>
              <a:rPr lang="it-IT" sz="1000" i="1" dirty="0" smtClean="0"/>
              <a:t> 	</a:t>
            </a:r>
            <a:r>
              <a:rPr lang="it-IT" sz="1100" i="1" dirty="0" smtClean="0"/>
              <a:t>costi per </a:t>
            </a:r>
            <a:r>
              <a:rPr lang="it-IT" sz="1100" i="1" dirty="0"/>
              <a:t>l’intera </a:t>
            </a:r>
            <a:r>
              <a:rPr lang="it-IT" sz="1100" i="1" dirty="0" smtClean="0"/>
              <a:t>IR </a:t>
            </a:r>
          </a:p>
          <a:p>
            <a:pPr marL="269875" indent="-269875">
              <a:tabLst>
                <a:tab pos="269875" algn="l"/>
              </a:tabLst>
            </a:pPr>
            <a:r>
              <a:rPr lang="it-IT" sz="1100" i="1" dirty="0"/>
              <a:t>	</a:t>
            </a:r>
            <a:r>
              <a:rPr lang="it-IT" sz="1100" i="1" dirty="0" smtClean="0"/>
              <a:t>NON </a:t>
            </a:r>
            <a:r>
              <a:rPr lang="en-GB" sz="1100" i="1" dirty="0" err="1" smtClean="0"/>
              <a:t>specifici</a:t>
            </a:r>
            <a:r>
              <a:rPr lang="en-GB" sz="1100" i="1" dirty="0" smtClean="0"/>
              <a:t> per </a:t>
            </a:r>
            <a:r>
              <a:rPr lang="it-IT" sz="1100" i="1" dirty="0" smtClean="0"/>
              <a:t>RIFF</a:t>
            </a:r>
            <a:endParaRPr lang="it-IT" sz="1100" i="1" dirty="0"/>
          </a:p>
        </p:txBody>
      </p:sp>
      <p:sp>
        <p:nvSpPr>
          <p:cNvPr id="6" name="Rectangle 5"/>
          <p:cNvSpPr/>
          <p:nvPr/>
        </p:nvSpPr>
        <p:spPr>
          <a:xfrm>
            <a:off x="2548418" y="1374282"/>
            <a:ext cx="4286558" cy="523220"/>
          </a:xfrm>
          <a:prstGeom prst="rect">
            <a:avLst/>
          </a:prstGeom>
        </p:spPr>
        <p:txBody>
          <a:bodyPr wrap="none">
            <a:spAutoFit/>
          </a:bodyPr>
          <a:lstStyle/>
          <a:p>
            <a:pPr algn="ctr"/>
            <a:r>
              <a:rPr lang="en-GB" dirty="0" smtClean="0">
                <a:latin typeface="+mj-lt"/>
              </a:rPr>
              <a:t>COSTI   </a:t>
            </a:r>
            <a:r>
              <a:rPr lang="en-GB" dirty="0" err="1" smtClean="0">
                <a:latin typeface="+mj-lt"/>
              </a:rPr>
              <a:t>annui</a:t>
            </a:r>
            <a:r>
              <a:rPr lang="en-GB" dirty="0" smtClean="0">
                <a:latin typeface="+mj-lt"/>
              </a:rPr>
              <a:t> </a:t>
            </a:r>
            <a:br>
              <a:rPr lang="en-GB" dirty="0" smtClean="0">
                <a:latin typeface="+mj-lt"/>
              </a:rPr>
            </a:br>
            <a:r>
              <a:rPr lang="en-GB" dirty="0" smtClean="0">
                <a:latin typeface="+mj-lt"/>
              </a:rPr>
              <a:t>di </a:t>
            </a:r>
            <a:r>
              <a:rPr lang="en-GB" dirty="0" err="1" smtClean="0">
                <a:latin typeface="+mj-lt"/>
              </a:rPr>
              <a:t>operazione</a:t>
            </a:r>
            <a:r>
              <a:rPr lang="en-GB" dirty="0" smtClean="0">
                <a:latin typeface="+mj-lt"/>
              </a:rPr>
              <a:t> </a:t>
            </a:r>
            <a:r>
              <a:rPr lang="en-GB" dirty="0">
                <a:latin typeface="+mj-lt"/>
              </a:rPr>
              <a:t>e </a:t>
            </a:r>
            <a:r>
              <a:rPr lang="en-GB" dirty="0" err="1" smtClean="0">
                <a:latin typeface="+mj-lt"/>
              </a:rPr>
              <a:t>manutenzione</a:t>
            </a:r>
            <a:r>
              <a:rPr lang="en-GB" dirty="0" smtClean="0">
                <a:latin typeface="+mj-lt"/>
              </a:rPr>
              <a:t> </a:t>
            </a:r>
            <a:r>
              <a:rPr lang="en-GB" dirty="0">
                <a:latin typeface="+mj-lt"/>
              </a:rPr>
              <a:t>(</a:t>
            </a:r>
            <a:r>
              <a:rPr lang="en-GB" dirty="0" err="1">
                <a:latin typeface="+mj-lt"/>
              </a:rPr>
              <a:t>ordinaria</a:t>
            </a:r>
            <a:r>
              <a:rPr lang="en-GB" dirty="0">
                <a:latin typeface="+mj-lt"/>
              </a:rPr>
              <a:t> e </a:t>
            </a:r>
            <a:r>
              <a:rPr lang="en-GB" dirty="0" err="1">
                <a:latin typeface="+mj-lt"/>
              </a:rPr>
              <a:t>straordinaria</a:t>
            </a:r>
            <a:r>
              <a:rPr lang="en-GB" dirty="0">
                <a:latin typeface="+mj-lt"/>
              </a:rPr>
              <a:t>)</a:t>
            </a:r>
            <a:endParaRPr lang="it-IT" dirty="0">
              <a:latin typeface="+mj-lt"/>
            </a:endParaRPr>
          </a:p>
        </p:txBody>
      </p:sp>
    </p:spTree>
    <p:extLst>
      <p:ext uri="{BB962C8B-B14F-4D97-AF65-F5344CB8AC3E}">
        <p14:creationId xmlns:p14="http://schemas.microsoft.com/office/powerpoint/2010/main" val="384753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grpId="0" nodeType="afterEffect">
                                  <p:stCondLst>
                                    <p:cond delay="25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childTnLst>
                          </p:cTn>
                        </p:par>
                        <p:par>
                          <p:cTn id="15" fill="hold">
                            <p:stCondLst>
                              <p:cond delay="1750"/>
                            </p:stCondLst>
                            <p:childTnLst>
                              <p:par>
                                <p:cTn id="16" presetID="10" presetClass="entr" presetSubtype="0" fill="hold" grpId="0" nodeType="afterEffect">
                                  <p:stCondLst>
                                    <p:cond delay="50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childTnLst>
                                </p:cTn>
                              </p:par>
                            </p:childTnLst>
                          </p:cTn>
                        </p:par>
                        <p:par>
                          <p:cTn id="19" fill="hold">
                            <p:stCondLst>
                              <p:cond delay="3250"/>
                            </p:stCondLst>
                            <p:childTnLst>
                              <p:par>
                                <p:cTn id="20" presetID="10" presetClass="entr" presetSubtype="0"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childTnLst>
                                </p:cTn>
                              </p:par>
                              <p:par>
                                <p:cTn id="26" presetID="10"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childTnLst>
                                </p:cTn>
                              </p:par>
                              <p:par>
                                <p:cTn id="29" presetID="10"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childTnLst>
                                </p:cTn>
                              </p:par>
                            </p:childTnLst>
                          </p:cTn>
                        </p:par>
                        <p:par>
                          <p:cTn id="32" fill="hold">
                            <p:stCondLst>
                              <p:cond delay="4250"/>
                            </p:stCondLst>
                            <p:childTnLst>
                              <p:par>
                                <p:cTn id="33" presetID="10" presetClass="entr" presetSubtype="0" fill="hold" grpId="0" nodeType="afterEffect">
                                  <p:stCondLst>
                                    <p:cond delay="50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par>
                          <p:cTn id="36" fill="hold">
                            <p:stCondLst>
                              <p:cond delay="5250"/>
                            </p:stCondLst>
                            <p:childTnLst>
                              <p:par>
                                <p:cTn id="37" presetID="10" presetClass="entr" presetSubtype="0"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par>
                          <p:cTn id="43" fill="hold">
                            <p:stCondLst>
                              <p:cond delay="5750"/>
                            </p:stCondLst>
                            <p:childTnLst>
                              <p:par>
                                <p:cTn id="44" presetID="10" presetClass="entr" presetSubtype="0" fill="hold" grpId="0" nodeType="after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500"/>
                                        <p:tgtEl>
                                          <p:spTgt spid="2"/>
                                        </p:tgtEl>
                                      </p:cBhvr>
                                    </p:animEffect>
                                  </p:childTnLst>
                                </p:cTn>
                              </p:par>
                            </p:childTnLst>
                          </p:cTn>
                        </p:par>
                        <p:par>
                          <p:cTn id="47" fill="hold">
                            <p:stCondLst>
                              <p:cond delay="6250"/>
                            </p:stCondLst>
                            <p:childTnLst>
                              <p:par>
                                <p:cTn id="48" presetID="10" presetClass="entr" presetSubtype="0" fill="hold" grpId="0" nodeType="afterEffect">
                                  <p:stCondLst>
                                    <p:cond delay="50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par>
                          <p:cTn id="51" fill="hold">
                            <p:stCondLst>
                              <p:cond delay="7250"/>
                            </p:stCondLst>
                            <p:childTnLst>
                              <p:par>
                                <p:cTn id="52" presetID="10" presetClass="entr" presetSubtype="0" fill="hold" grpId="0" nodeType="after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childTnLst>
                          </p:cTn>
                        </p:par>
                        <p:par>
                          <p:cTn id="58" fill="hold">
                            <p:stCondLst>
                              <p:cond delay="7750"/>
                            </p:stCondLst>
                            <p:childTnLst>
                              <p:par>
                                <p:cTn id="59" presetID="10" presetClass="entr" presetSubtype="0" fill="hold" grpId="0" nodeType="afterEffect">
                                  <p:stCondLst>
                                    <p:cond delay="50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childTnLst>
                          </p:cTn>
                        </p:par>
                        <p:par>
                          <p:cTn id="62" fill="hold">
                            <p:stCondLst>
                              <p:cond delay="8750"/>
                            </p:stCondLst>
                            <p:childTnLst>
                              <p:par>
                                <p:cTn id="63" presetID="10" presetClass="entr" presetSubtype="0" fill="hold" grpId="0" nodeType="after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500"/>
                                        <p:tgtEl>
                                          <p:spTgt spid="34"/>
                                        </p:tgtEl>
                                      </p:cBhvr>
                                    </p:animEffect>
                                  </p:childTnLst>
                                </p:cTn>
                              </p:par>
                            </p:childTnLst>
                          </p:cTn>
                        </p:par>
                        <p:par>
                          <p:cTn id="66" fill="hold">
                            <p:stCondLst>
                              <p:cond delay="9250"/>
                            </p:stCondLst>
                            <p:childTnLst>
                              <p:par>
                                <p:cTn id="67" presetID="10" presetClass="entr" presetSubtype="0" fill="hold" grpId="0" nodeType="after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fade">
                                      <p:cBhvr>
                                        <p:cTn id="69" dur="500"/>
                                        <p:tgtEl>
                                          <p:spTgt spid="35"/>
                                        </p:tgtEl>
                                      </p:cBhvr>
                                    </p:animEffect>
                                  </p:childTnLst>
                                </p:cTn>
                              </p:par>
                            </p:childTnLst>
                          </p:cTn>
                        </p:par>
                        <p:par>
                          <p:cTn id="70" fill="hold">
                            <p:stCondLst>
                              <p:cond delay="9750"/>
                            </p:stCondLst>
                            <p:childTnLst>
                              <p:par>
                                <p:cTn id="71" presetID="10" presetClass="entr" presetSubtype="0" fill="hold" grpId="0" nodeType="afterEffect">
                                  <p:stCondLst>
                                    <p:cond delay="50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500"/>
                                        <p:tgtEl>
                                          <p:spTgt spid="21"/>
                                        </p:tgtEl>
                                      </p:cBhvr>
                                    </p:animEffect>
                                  </p:childTnLst>
                                </p:cTn>
                              </p:par>
                            </p:childTnLst>
                          </p:cTn>
                        </p:par>
                        <p:par>
                          <p:cTn id="74" fill="hold">
                            <p:stCondLst>
                              <p:cond delay="10750"/>
                            </p:stCondLst>
                            <p:childTnLst>
                              <p:par>
                                <p:cTn id="75" presetID="10" presetClass="entr" presetSubtype="0" fill="hold" grpId="0" nodeType="after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fade">
                                      <p:cBhvr>
                                        <p:cTn id="80" dur="500"/>
                                        <p:tgtEl>
                                          <p:spTgt spid="41"/>
                                        </p:tgtEl>
                                      </p:cBhvr>
                                    </p:animEffect>
                                  </p:childTnLst>
                                </p:cTn>
                              </p:par>
                            </p:childTnLst>
                          </p:cTn>
                        </p:par>
                        <p:par>
                          <p:cTn id="81" fill="hold">
                            <p:stCondLst>
                              <p:cond delay="11250"/>
                            </p:stCondLst>
                            <p:childTnLst>
                              <p:par>
                                <p:cTn id="82" presetID="10" presetClass="entr" presetSubtype="0" fill="hold" grpId="0" nodeType="after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fade">
                                      <p:cBhvr>
                                        <p:cTn id="8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animBg="1"/>
      <p:bldP spid="17" grpId="0"/>
      <p:bldP spid="18" grpId="0"/>
      <p:bldP spid="19" grpId="0"/>
      <p:bldP spid="21" grpId="0"/>
      <p:bldP spid="22" grpId="0"/>
      <p:bldP spid="23" grpId="0"/>
      <p:bldP spid="28" grpId="0"/>
      <p:bldP spid="29" grpId="0"/>
      <p:bldP spid="31" grpId="0"/>
      <p:bldP spid="32" grpId="0"/>
      <p:bldP spid="34" grpId="0"/>
      <p:bldP spid="35" grpId="0"/>
      <p:bldP spid="40" grpId="0"/>
      <p:bldP spid="41" grpId="0"/>
      <p:bldP spid="2" grpId="0"/>
      <p:bldP spid="4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2"/>
          <p:cNvSpPr/>
          <p:nvPr/>
        </p:nvSpPr>
        <p:spPr>
          <a:xfrm>
            <a:off x="2303708" y="1712788"/>
            <a:ext cx="5040000" cy="301625"/>
          </a:xfrm>
          <a:custGeom>
            <a:avLst/>
            <a:gdLst>
              <a:gd name="connsiteX0" fmla="*/ 0 w 4772025"/>
              <a:gd name="connsiteY0" fmla="*/ 301625 h 301625"/>
              <a:gd name="connsiteX1" fmla="*/ 4768850 w 4772025"/>
              <a:gd name="connsiteY1" fmla="*/ 301625 h 301625"/>
              <a:gd name="connsiteX2" fmla="*/ 4772025 w 4772025"/>
              <a:gd name="connsiteY2" fmla="*/ 0 h 301625"/>
              <a:gd name="connsiteX3" fmla="*/ 0 w 4772025"/>
              <a:gd name="connsiteY3" fmla="*/ 155575 h 301625"/>
              <a:gd name="connsiteX4" fmla="*/ 0 w 4772025"/>
              <a:gd name="connsiteY4" fmla="*/ 301625 h 301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2025" h="301625">
                <a:moveTo>
                  <a:pt x="0" y="301625"/>
                </a:moveTo>
                <a:lnTo>
                  <a:pt x="4768850" y="301625"/>
                </a:lnTo>
                <a:cubicBezTo>
                  <a:pt x="4769908" y="201083"/>
                  <a:pt x="4770967" y="100542"/>
                  <a:pt x="4772025" y="0"/>
                </a:cubicBezTo>
                <a:lnTo>
                  <a:pt x="0" y="155575"/>
                </a:lnTo>
                <a:lnTo>
                  <a:pt x="0" y="301625"/>
                </a:lnTo>
                <a:close/>
              </a:path>
            </a:pathLst>
          </a:cu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ctangle 5"/>
          <p:cNvSpPr/>
          <p:nvPr/>
        </p:nvSpPr>
        <p:spPr>
          <a:xfrm>
            <a:off x="0" y="3971326"/>
            <a:ext cx="9144000" cy="3247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9" name="그림 개체 틀 3">
            <a:extLst>
              <a:ext uri="{FF2B5EF4-FFF2-40B4-BE49-F238E27FC236}">
                <a16:creationId xmlns:a16="http://schemas.microsoft.com/office/drawing/2014/main" xmlns="" id="{5D4C1E0A-2775-E569-70DD-D42BB66098EA}"/>
              </a:ext>
            </a:extLst>
          </p:cNvPr>
          <p:cNvPicPr>
            <a:picLocks noChangeAspect="1"/>
          </p:cNvPicPr>
          <p:nvPr/>
        </p:nvPicPr>
        <p:blipFill>
          <a:blip r:embed="rId2">
            <a:extLst/>
          </a:blip>
          <a:srcRect t="12066" b="12066"/>
          <a:stretch>
            <a:fillRect/>
          </a:stretch>
        </p:blipFill>
        <p:spPr>
          <a:xfrm>
            <a:off x="0" y="-11134"/>
            <a:ext cx="9143999" cy="1094672"/>
          </a:xfrm>
          <a:prstGeom prst="rect">
            <a:avLst/>
          </a:prstGeom>
        </p:spPr>
      </p:pic>
      <p:sp>
        <p:nvSpPr>
          <p:cNvPr id="5" name="TextBox 4">
            <a:extLst>
              <a:ext uri="{FF2B5EF4-FFF2-40B4-BE49-F238E27FC236}">
                <a16:creationId xmlns:a16="http://schemas.microsoft.com/office/drawing/2014/main" xmlns="" id="{DC18A25B-BF22-710C-12E7-2B311326ECA8}"/>
              </a:ext>
            </a:extLst>
          </p:cNvPr>
          <p:cNvSpPr txBox="1"/>
          <p:nvPr/>
        </p:nvSpPr>
        <p:spPr>
          <a:xfrm>
            <a:off x="1175957" y="174195"/>
            <a:ext cx="6792087" cy="577081"/>
          </a:xfrm>
          <a:prstGeom prst="rect">
            <a:avLst/>
          </a:prstGeom>
          <a:noFill/>
        </p:spPr>
        <p:txBody>
          <a:bodyPr wrap="square" lIns="68580" tIns="34290" rIns="68580" bIns="34290">
            <a:spAutoFit/>
          </a:bodyPr>
          <a:lstStyle/>
          <a:p>
            <a:pPr>
              <a:spcBef>
                <a:spcPts val="750"/>
              </a:spcBef>
            </a:pPr>
            <a:r>
              <a:rPr lang="en-US" altLang="en-US" sz="3300" b="1" dirty="0" err="1">
                <a:solidFill>
                  <a:schemeClr val="bg1"/>
                </a:solidFill>
                <a:effectLst>
                  <a:outerShdw blurRad="38100" dist="38100" dir="2700000" algn="tl">
                    <a:srgbClr val="000000">
                      <a:alpha val="43137"/>
                    </a:srgbClr>
                  </a:outerShdw>
                </a:effectLst>
                <a:ea typeface="Pretendard SemiBold" panose="02000703000000020004" pitchFamily="50" charset="-127"/>
                <a:cs typeface="Pretendard SemiBold" panose="02000703000000020004" pitchFamily="50" charset="-127"/>
              </a:rPr>
              <a:t>R</a:t>
            </a:r>
            <a:r>
              <a:rPr lang="en-US" altLang="en-US" sz="3300" b="1" dirty="0" err="1">
                <a:solidFill>
                  <a:srgbClr val="FF0000"/>
                </a:solidFill>
                <a:effectLst>
                  <a:outerShdw blurRad="38100" dist="38100" dir="2700000" algn="tl">
                    <a:srgbClr val="000000">
                      <a:alpha val="43137"/>
                    </a:srgbClr>
                  </a:outerShdw>
                </a:effectLst>
                <a:ea typeface="Pretendard SemiBold" panose="02000703000000020004" pitchFamily="50" charset="-127"/>
                <a:cs typeface="Pretendard SemiBold" panose="02000703000000020004" pitchFamily="50" charset="-127"/>
              </a:rPr>
              <a:t>i</a:t>
            </a:r>
            <a:r>
              <a:rPr lang="en-US" altLang="en-US" sz="3300" b="1" dirty="0" err="1">
                <a:solidFill>
                  <a:schemeClr val="bg1"/>
                </a:solidFill>
                <a:effectLst>
                  <a:outerShdw blurRad="38100" dist="38100" dir="2700000" algn="tl">
                    <a:srgbClr val="000000">
                      <a:alpha val="43137"/>
                    </a:srgbClr>
                  </a:outerShdw>
                </a:effectLst>
                <a:ea typeface="Pretendard SemiBold" panose="02000703000000020004" pitchFamily="50" charset="-127"/>
                <a:cs typeface="Pretendard SemiBold" panose="02000703000000020004" pitchFamily="50" charset="-127"/>
              </a:rPr>
              <a:t>FF</a:t>
            </a:r>
            <a:r>
              <a:rPr lang="en-US" altLang="en-US" sz="2100" dirty="0">
                <a:latin typeface="+mj-lt"/>
                <a:ea typeface="Pretendard SemiBold" panose="02000703000000020004" pitchFamily="50" charset="-127"/>
                <a:cs typeface="Pretendard SemiBold" panose="02000703000000020004" pitchFamily="50" charset="-127"/>
              </a:rPr>
              <a:t> </a:t>
            </a:r>
            <a:r>
              <a:rPr lang="en-US" altLang="en-US" sz="2100" dirty="0" smtClean="0">
                <a:latin typeface="+mj-lt"/>
                <a:ea typeface="Pretendard SemiBold" panose="02000703000000020004" pitchFamily="50" charset="-127"/>
                <a:cs typeface="Pretendard SemiBold" panose="02000703000000020004" pitchFamily="50" charset="-127"/>
              </a:rPr>
              <a:t>      </a:t>
            </a:r>
            <a:r>
              <a:rPr lang="en-US" altLang="en-US" sz="2100" dirty="0" err="1" smtClean="0">
                <a:latin typeface="+mj-lt"/>
                <a:ea typeface="Pretendard SemiBold" panose="02000703000000020004" pitchFamily="50" charset="-127"/>
                <a:cs typeface="Pretendard SemiBold" panose="02000703000000020004" pitchFamily="50" charset="-127"/>
              </a:rPr>
              <a:t>personale</a:t>
            </a:r>
            <a:r>
              <a:rPr lang="en-US" altLang="en-US" sz="2100" dirty="0" smtClean="0">
                <a:latin typeface="+mj-lt"/>
                <a:ea typeface="Pretendard SemiBold" panose="02000703000000020004" pitchFamily="50" charset="-127"/>
                <a:cs typeface="Pretendard SemiBold" panose="02000703000000020004" pitchFamily="50" charset="-127"/>
              </a:rPr>
              <a:t> </a:t>
            </a:r>
            <a:r>
              <a:rPr lang="en-US" altLang="en-US" sz="2100" dirty="0">
                <a:latin typeface="+mj-lt"/>
                <a:ea typeface="Pretendard SemiBold" panose="02000703000000020004" pitchFamily="50" charset="-127"/>
                <a:cs typeface="Pretendard SemiBold" panose="02000703000000020004" pitchFamily="50" charset="-127"/>
              </a:rPr>
              <a:t>(</a:t>
            </a:r>
            <a:r>
              <a:rPr lang="en-US" altLang="en-US" sz="2100" b="1" dirty="0" smtClean="0">
                <a:solidFill>
                  <a:srgbClr val="FF0000"/>
                </a:solidFill>
                <a:latin typeface="+mj-lt"/>
                <a:ea typeface="Pretendard SemiBold" panose="02000703000000020004" pitchFamily="50" charset="-127"/>
                <a:cs typeface="Pretendard SemiBold" panose="02000703000000020004" pitchFamily="50" charset="-127"/>
              </a:rPr>
              <a:t>FTE</a:t>
            </a:r>
            <a:r>
              <a:rPr lang="en-US" altLang="en-US" sz="2100" dirty="0" smtClean="0">
                <a:latin typeface="+mj-lt"/>
                <a:ea typeface="Pretendard SemiBold" panose="02000703000000020004" pitchFamily="50" charset="-127"/>
                <a:cs typeface="Pretendard SemiBold" panose="02000703000000020004" pitchFamily="50" charset="-127"/>
              </a:rPr>
              <a:t>)  </a:t>
            </a:r>
            <a:r>
              <a:rPr lang="en-US" altLang="en-US" sz="2100" dirty="0" err="1" smtClean="0">
                <a:latin typeface="+mj-lt"/>
                <a:ea typeface="Pretendard SemiBold" panose="02000703000000020004" pitchFamily="50" charset="-127"/>
                <a:cs typeface="Pretendard SemiBold" panose="02000703000000020004" pitchFamily="50" charset="-127"/>
              </a:rPr>
              <a:t>previsto</a:t>
            </a:r>
            <a:r>
              <a:rPr lang="en-US" altLang="en-US" sz="2100" dirty="0" smtClean="0">
                <a:latin typeface="+mj-lt"/>
                <a:ea typeface="Pretendard SemiBold" panose="02000703000000020004" pitchFamily="50" charset="-127"/>
                <a:cs typeface="Pretendard SemiBold" panose="02000703000000020004" pitchFamily="50" charset="-127"/>
              </a:rPr>
              <a:t> </a:t>
            </a:r>
            <a:r>
              <a:rPr lang="en-US" altLang="en-US" sz="2100" dirty="0" err="1" smtClean="0">
                <a:latin typeface="+mj-lt"/>
                <a:ea typeface="Pretendard SemiBold" panose="02000703000000020004" pitchFamily="50" charset="-127"/>
                <a:cs typeface="Pretendard SemiBold" panose="02000703000000020004" pitchFamily="50" charset="-127"/>
              </a:rPr>
              <a:t>nel</a:t>
            </a:r>
            <a:r>
              <a:rPr lang="en-US" altLang="en-US" sz="2100" dirty="0" smtClean="0">
                <a:latin typeface="+mj-lt"/>
                <a:ea typeface="Pretendard SemiBold" panose="02000703000000020004" pitchFamily="50" charset="-127"/>
                <a:cs typeface="Pretendard SemiBold" panose="02000703000000020004" pitchFamily="50" charset="-127"/>
              </a:rPr>
              <a:t> </a:t>
            </a:r>
            <a:r>
              <a:rPr lang="en-US" altLang="en-US" sz="2100" dirty="0" err="1" smtClean="0">
                <a:latin typeface="+mj-lt"/>
                <a:ea typeface="Pretendard SemiBold" panose="02000703000000020004" pitchFamily="50" charset="-127"/>
                <a:cs typeface="Pretendard SemiBold" panose="02000703000000020004" pitchFamily="50" charset="-127"/>
              </a:rPr>
              <a:t>periodo</a:t>
            </a:r>
            <a:r>
              <a:rPr lang="en-US" altLang="en-US" sz="2100" dirty="0" smtClean="0">
                <a:latin typeface="+mj-lt"/>
                <a:ea typeface="Pretendard SemiBold" panose="02000703000000020004" pitchFamily="50" charset="-127"/>
                <a:cs typeface="Pretendard SemiBold" panose="02000703000000020004" pitchFamily="50" charset="-127"/>
              </a:rPr>
              <a:t> 2026 </a:t>
            </a:r>
            <a:r>
              <a:rPr lang="en-US" altLang="en-US" sz="2100" dirty="0">
                <a:latin typeface="+mj-lt"/>
                <a:ea typeface="Pretendard SemiBold" panose="02000703000000020004" pitchFamily="50" charset="-127"/>
                <a:cs typeface="Pretendard SemiBold" panose="02000703000000020004" pitchFamily="50" charset="-127"/>
              </a:rPr>
              <a:t>– 2035</a:t>
            </a:r>
            <a:endParaRPr lang="x-none" altLang="en-US" sz="1500" dirty="0">
              <a:latin typeface="+mj-lt"/>
              <a:ea typeface="Pretendard SemiBold" panose="02000703000000020004" pitchFamily="50" charset="-127"/>
              <a:cs typeface="Pretendard SemiBold" panose="02000703000000020004" pitchFamily="50" charset="-127"/>
            </a:endParaRPr>
          </a:p>
        </p:txBody>
      </p:sp>
      <p:sp>
        <p:nvSpPr>
          <p:cNvPr id="8" name="Rectangle 7"/>
          <p:cNvSpPr/>
          <p:nvPr/>
        </p:nvSpPr>
        <p:spPr>
          <a:xfrm>
            <a:off x="3015452" y="687386"/>
            <a:ext cx="3113096" cy="284693"/>
          </a:xfrm>
          <a:prstGeom prst="rect">
            <a:avLst/>
          </a:prstGeom>
        </p:spPr>
        <p:txBody>
          <a:bodyPr wrap="none" lIns="68580" tIns="34290" rIns="68580" bIns="34290">
            <a:spAutoFit/>
          </a:bodyPr>
          <a:lstStyle/>
          <a:p>
            <a:pPr>
              <a:spcBef>
                <a:spcPts val="750"/>
              </a:spcBef>
            </a:pPr>
            <a:r>
              <a:rPr lang="en-US" altLang="en-US" dirty="0">
                <a:ea typeface="Pretendard SemiBold" panose="02000703000000020004" pitchFamily="50" charset="-127"/>
                <a:cs typeface="Pretendard SemiBold" panose="02000703000000020004" pitchFamily="50" charset="-127"/>
              </a:rPr>
              <a:t>per </a:t>
            </a:r>
            <a:r>
              <a:rPr lang="en-US" altLang="en-US" dirty="0" err="1">
                <a:ea typeface="Pretendard SemiBold" panose="02000703000000020004" pitchFamily="50" charset="-127"/>
                <a:cs typeface="Pretendard SemiBold" panose="02000703000000020004" pitchFamily="50" charset="-127"/>
              </a:rPr>
              <a:t>avanzare</a:t>
            </a:r>
            <a:r>
              <a:rPr lang="en-US" altLang="en-US" dirty="0">
                <a:ea typeface="Pretendard SemiBold" panose="02000703000000020004" pitchFamily="50" charset="-127"/>
                <a:cs typeface="Pretendard SemiBold" panose="02000703000000020004" pitchFamily="50" charset="-127"/>
              </a:rPr>
              <a:t> </a:t>
            </a:r>
            <a:r>
              <a:rPr lang="en-US" altLang="en-US" dirty="0" err="1">
                <a:ea typeface="Pretendard SemiBold" panose="02000703000000020004" pitchFamily="50" charset="-127"/>
                <a:cs typeface="Pretendard SemiBold" panose="02000703000000020004" pitchFamily="50" charset="-127"/>
              </a:rPr>
              <a:t>nella</a:t>
            </a:r>
            <a:r>
              <a:rPr lang="en-US" altLang="en-US" dirty="0">
                <a:ea typeface="Pretendard SemiBold" panose="02000703000000020004" pitchFamily="50" charset="-127"/>
                <a:cs typeface="Pretendard SemiBold" panose="02000703000000020004" pitchFamily="50" charset="-127"/>
              </a:rPr>
              <a:t> </a:t>
            </a:r>
            <a:r>
              <a:rPr lang="en-US" altLang="en-US" dirty="0" err="1">
                <a:ea typeface="Pretendard SemiBold" panose="02000703000000020004" pitchFamily="50" charset="-127"/>
                <a:cs typeface="Pretendard SemiBold" panose="02000703000000020004" pitchFamily="50" charset="-127"/>
              </a:rPr>
              <a:t>ricerca</a:t>
            </a:r>
            <a:r>
              <a:rPr lang="en-US" altLang="en-US" dirty="0">
                <a:ea typeface="Pretendard SemiBold" panose="02000703000000020004" pitchFamily="50" charset="-127"/>
                <a:cs typeface="Pretendard SemiBold" panose="02000703000000020004" pitchFamily="50" charset="-127"/>
              </a:rPr>
              <a:t> </a:t>
            </a:r>
            <a:r>
              <a:rPr lang="en-US" altLang="en-US" dirty="0" err="1">
                <a:ea typeface="Pretendard SemiBold" panose="02000703000000020004" pitchFamily="50" charset="-127"/>
                <a:cs typeface="Pretendard SemiBold" panose="02000703000000020004" pitchFamily="50" charset="-127"/>
              </a:rPr>
              <a:t>sulla</a:t>
            </a:r>
            <a:r>
              <a:rPr lang="en-US" altLang="en-US" dirty="0">
                <a:ea typeface="Pretendard SemiBold" panose="02000703000000020004" pitchFamily="50" charset="-127"/>
                <a:cs typeface="Pretendard SemiBold" panose="02000703000000020004" pitchFamily="50" charset="-127"/>
              </a:rPr>
              <a:t> </a:t>
            </a:r>
            <a:r>
              <a:rPr lang="en-US" altLang="en-US" b="1" dirty="0" smtClean="0">
                <a:solidFill>
                  <a:srgbClr val="FF0000"/>
                </a:solidFill>
                <a:ea typeface="Pretendard SemiBold" panose="02000703000000020004" pitchFamily="50" charset="-127"/>
                <a:cs typeface="Pretendard SemiBold" panose="02000703000000020004" pitchFamily="50" charset="-127"/>
              </a:rPr>
              <a:t>FUSIONE</a:t>
            </a:r>
            <a:r>
              <a:rPr lang="en-US" altLang="en-US" dirty="0" smtClean="0">
                <a:ea typeface="Pretendard SemiBold" panose="02000703000000020004" pitchFamily="50" charset="-127"/>
                <a:cs typeface="Pretendard SemiBold" panose="02000703000000020004" pitchFamily="50" charset="-127"/>
              </a:rPr>
              <a:t> </a:t>
            </a:r>
            <a:endParaRPr lang="x-none" altLang="en-US" dirty="0">
              <a:ea typeface="Pretendard SemiBold" panose="02000703000000020004" pitchFamily="50" charset="-127"/>
              <a:cs typeface="Pretendard SemiBold" panose="02000703000000020004" pitchFamily="50" charset="-127"/>
            </a:endParaRPr>
          </a:p>
        </p:txBody>
      </p:sp>
      <p:sp>
        <p:nvSpPr>
          <p:cNvPr id="9" name="Rectangle 8"/>
          <p:cNvSpPr/>
          <p:nvPr/>
        </p:nvSpPr>
        <p:spPr>
          <a:xfrm>
            <a:off x="2303708" y="3377225"/>
            <a:ext cx="4800600" cy="331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t-IT"/>
          </a:p>
        </p:txBody>
      </p:sp>
      <p:sp>
        <p:nvSpPr>
          <p:cNvPr id="10" name="TextBox 9"/>
          <p:cNvSpPr txBox="1"/>
          <p:nvPr/>
        </p:nvSpPr>
        <p:spPr>
          <a:xfrm>
            <a:off x="2213591" y="3505266"/>
            <a:ext cx="678425" cy="284693"/>
          </a:xfrm>
          <a:prstGeom prst="rect">
            <a:avLst/>
          </a:prstGeom>
          <a:noFill/>
        </p:spPr>
        <p:txBody>
          <a:bodyPr wrap="square" lIns="68580" tIns="34290" rIns="68580" bIns="34290" rtlCol="0">
            <a:spAutoFit/>
          </a:bodyPr>
          <a:lstStyle/>
          <a:p>
            <a:r>
              <a:rPr lang="en-GB" dirty="0" smtClean="0"/>
              <a:t>2026</a:t>
            </a:r>
            <a:endParaRPr lang="it-IT" dirty="0"/>
          </a:p>
        </p:txBody>
      </p:sp>
      <p:sp>
        <p:nvSpPr>
          <p:cNvPr id="11" name="TextBox 10"/>
          <p:cNvSpPr txBox="1"/>
          <p:nvPr/>
        </p:nvSpPr>
        <p:spPr>
          <a:xfrm>
            <a:off x="6765095" y="3502866"/>
            <a:ext cx="678425" cy="284693"/>
          </a:xfrm>
          <a:prstGeom prst="rect">
            <a:avLst/>
          </a:prstGeom>
          <a:noFill/>
        </p:spPr>
        <p:txBody>
          <a:bodyPr wrap="square" lIns="68580" tIns="34290" rIns="68580" bIns="34290" rtlCol="0">
            <a:spAutoFit/>
          </a:bodyPr>
          <a:lstStyle/>
          <a:p>
            <a:pPr algn="r"/>
            <a:r>
              <a:rPr lang="en-GB" dirty="0" smtClean="0"/>
              <a:t>2035</a:t>
            </a:r>
            <a:endParaRPr lang="it-IT" dirty="0"/>
          </a:p>
        </p:txBody>
      </p:sp>
      <p:sp>
        <p:nvSpPr>
          <p:cNvPr id="12" name="Rectangle 11"/>
          <p:cNvSpPr/>
          <p:nvPr/>
        </p:nvSpPr>
        <p:spPr>
          <a:xfrm>
            <a:off x="2295223" y="3401290"/>
            <a:ext cx="50400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t-IT"/>
          </a:p>
        </p:txBody>
      </p:sp>
      <p:sp>
        <p:nvSpPr>
          <p:cNvPr id="13" name="Rectangle 12"/>
          <p:cNvSpPr/>
          <p:nvPr/>
        </p:nvSpPr>
        <p:spPr>
          <a:xfrm>
            <a:off x="2303708" y="2126564"/>
            <a:ext cx="5040000" cy="1152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t-IT"/>
          </a:p>
        </p:txBody>
      </p:sp>
      <p:sp>
        <p:nvSpPr>
          <p:cNvPr id="15" name="TextBox 14"/>
          <p:cNvSpPr txBox="1"/>
          <p:nvPr/>
        </p:nvSpPr>
        <p:spPr>
          <a:xfrm>
            <a:off x="2303707" y="2497837"/>
            <a:ext cx="5053045" cy="315471"/>
          </a:xfrm>
          <a:prstGeom prst="rect">
            <a:avLst/>
          </a:prstGeom>
          <a:noFill/>
        </p:spPr>
        <p:txBody>
          <a:bodyPr wrap="square" lIns="68580" tIns="34290" rIns="68580" bIns="34290" rtlCol="0">
            <a:spAutoFit/>
          </a:bodyPr>
          <a:lstStyle/>
          <a:p>
            <a:pPr algn="ctr"/>
            <a:r>
              <a:rPr lang="en-GB" sz="1600" b="1" dirty="0" smtClean="0"/>
              <a:t>170</a:t>
            </a:r>
            <a:r>
              <a:rPr lang="en-GB" sz="1600" dirty="0" smtClean="0"/>
              <a:t>  FTE </a:t>
            </a:r>
            <a:endParaRPr lang="it-IT" sz="1600" dirty="0"/>
          </a:p>
        </p:txBody>
      </p:sp>
      <p:sp>
        <p:nvSpPr>
          <p:cNvPr id="17" name="TextBox 16"/>
          <p:cNvSpPr txBox="1"/>
          <p:nvPr/>
        </p:nvSpPr>
        <p:spPr>
          <a:xfrm>
            <a:off x="6417893" y="1407314"/>
            <a:ext cx="966974" cy="315471"/>
          </a:xfrm>
          <a:prstGeom prst="rect">
            <a:avLst/>
          </a:prstGeom>
          <a:noFill/>
        </p:spPr>
        <p:txBody>
          <a:bodyPr wrap="square" lIns="68580" tIns="34290" rIns="68580" bIns="34290" rtlCol="0">
            <a:spAutoFit/>
          </a:bodyPr>
          <a:lstStyle/>
          <a:p>
            <a:pPr algn="r"/>
            <a:r>
              <a:rPr lang="en-GB" sz="1600" b="1" dirty="0" smtClean="0"/>
              <a:t>40  </a:t>
            </a:r>
            <a:r>
              <a:rPr lang="en-GB" sz="1600" dirty="0" smtClean="0"/>
              <a:t>FTE   </a:t>
            </a:r>
            <a:endParaRPr lang="it-IT" sz="1600" dirty="0"/>
          </a:p>
        </p:txBody>
      </p:sp>
      <p:sp>
        <p:nvSpPr>
          <p:cNvPr id="21" name="TextBox 20"/>
          <p:cNvSpPr txBox="1"/>
          <p:nvPr/>
        </p:nvSpPr>
        <p:spPr>
          <a:xfrm>
            <a:off x="682943" y="1553579"/>
            <a:ext cx="1538061" cy="500137"/>
          </a:xfrm>
          <a:prstGeom prst="rect">
            <a:avLst/>
          </a:prstGeom>
          <a:noFill/>
        </p:spPr>
        <p:txBody>
          <a:bodyPr wrap="square" lIns="68580" tIns="34290" rIns="68580" bIns="34290" rtlCol="0">
            <a:spAutoFit/>
          </a:bodyPr>
          <a:lstStyle/>
          <a:p>
            <a:pPr algn="r"/>
            <a:r>
              <a:rPr lang="en-GB" dirty="0" smtClean="0">
                <a:solidFill>
                  <a:srgbClr val="0070C0"/>
                </a:solidFill>
              </a:rPr>
              <a:t>da </a:t>
            </a:r>
            <a:r>
              <a:rPr lang="en-GB" dirty="0" err="1" smtClean="0">
                <a:solidFill>
                  <a:srgbClr val="0070C0"/>
                </a:solidFill>
              </a:rPr>
              <a:t>novembre</a:t>
            </a:r>
            <a:r>
              <a:rPr lang="en-GB" dirty="0" smtClean="0">
                <a:solidFill>
                  <a:srgbClr val="0070C0"/>
                </a:solidFill>
              </a:rPr>
              <a:t> 2025  (TD PNRR)</a:t>
            </a:r>
            <a:endParaRPr lang="it-IT" dirty="0">
              <a:solidFill>
                <a:srgbClr val="0070C0"/>
              </a:solidFill>
            </a:endParaRPr>
          </a:p>
        </p:txBody>
      </p:sp>
      <p:sp>
        <p:nvSpPr>
          <p:cNvPr id="56" name="TextBox 55"/>
          <p:cNvSpPr txBox="1"/>
          <p:nvPr/>
        </p:nvSpPr>
        <p:spPr>
          <a:xfrm>
            <a:off x="1155986" y="3317874"/>
            <a:ext cx="1120878" cy="223138"/>
          </a:xfrm>
          <a:prstGeom prst="rect">
            <a:avLst/>
          </a:prstGeom>
          <a:noFill/>
        </p:spPr>
        <p:txBody>
          <a:bodyPr wrap="square" lIns="68580" tIns="34290" rIns="68580" bIns="34290" rtlCol="0">
            <a:spAutoFit/>
          </a:bodyPr>
          <a:lstStyle/>
          <a:p>
            <a:pPr algn="r"/>
            <a:r>
              <a:rPr lang="en-GB" sz="1000" dirty="0" err="1" smtClean="0"/>
              <a:t>funzionamento</a:t>
            </a:r>
            <a:endParaRPr lang="it-IT" sz="1000" dirty="0"/>
          </a:p>
        </p:txBody>
      </p:sp>
      <p:sp>
        <p:nvSpPr>
          <p:cNvPr id="24" name="TextBox 23"/>
          <p:cNvSpPr txBox="1"/>
          <p:nvPr/>
        </p:nvSpPr>
        <p:spPr>
          <a:xfrm>
            <a:off x="2186198" y="3915495"/>
            <a:ext cx="1065576" cy="284693"/>
          </a:xfrm>
          <a:prstGeom prst="rect">
            <a:avLst/>
          </a:prstGeom>
          <a:noFill/>
        </p:spPr>
        <p:txBody>
          <a:bodyPr wrap="square" lIns="68580" tIns="34290" rIns="68580" bIns="34290" rtlCol="0">
            <a:spAutoFit/>
          </a:bodyPr>
          <a:lstStyle/>
          <a:p>
            <a:pPr algn="ctr"/>
            <a:r>
              <a:rPr lang="en-GB" b="1" dirty="0" smtClean="0">
                <a:solidFill>
                  <a:srgbClr val="00B0F0"/>
                </a:solidFill>
              </a:rPr>
              <a:t>NEFERTARI</a:t>
            </a:r>
            <a:endParaRPr lang="it-IT" b="1" dirty="0">
              <a:solidFill>
                <a:srgbClr val="00B0F0"/>
              </a:solidFill>
            </a:endParaRPr>
          </a:p>
        </p:txBody>
      </p:sp>
      <p:sp>
        <p:nvSpPr>
          <p:cNvPr id="25" name="TextBox 24"/>
          <p:cNvSpPr txBox="1"/>
          <p:nvPr/>
        </p:nvSpPr>
        <p:spPr>
          <a:xfrm>
            <a:off x="3680998" y="3915495"/>
            <a:ext cx="914346" cy="284693"/>
          </a:xfrm>
          <a:prstGeom prst="rect">
            <a:avLst/>
          </a:prstGeom>
          <a:noFill/>
        </p:spPr>
        <p:txBody>
          <a:bodyPr wrap="square" lIns="68580" tIns="34290" rIns="68580" bIns="34290" rtlCol="0">
            <a:spAutoFit/>
          </a:bodyPr>
          <a:lstStyle/>
          <a:p>
            <a:pPr algn="ctr"/>
            <a:r>
              <a:rPr lang="en-GB" b="1" dirty="0" smtClean="0">
                <a:solidFill>
                  <a:srgbClr val="00B0F0"/>
                </a:solidFill>
              </a:rPr>
              <a:t>IRIS-SPIN</a:t>
            </a:r>
            <a:endParaRPr lang="it-IT" b="1" dirty="0">
              <a:solidFill>
                <a:srgbClr val="00B0F0"/>
              </a:solidFill>
            </a:endParaRPr>
          </a:p>
        </p:txBody>
      </p:sp>
      <p:sp>
        <p:nvSpPr>
          <p:cNvPr id="26" name="Rectangle 25"/>
          <p:cNvSpPr/>
          <p:nvPr/>
        </p:nvSpPr>
        <p:spPr>
          <a:xfrm>
            <a:off x="4987696" y="3915495"/>
            <a:ext cx="1224716" cy="284693"/>
          </a:xfrm>
          <a:prstGeom prst="rect">
            <a:avLst/>
          </a:prstGeom>
        </p:spPr>
        <p:txBody>
          <a:bodyPr wrap="square" lIns="68580" tIns="34290" rIns="68580" bIns="34290">
            <a:spAutoFit/>
          </a:bodyPr>
          <a:lstStyle/>
          <a:p>
            <a:pPr algn="ctr"/>
            <a:r>
              <a:rPr lang="it-IT" b="1" dirty="0" smtClean="0">
                <a:solidFill>
                  <a:schemeClr val="accent4">
                    <a:lumMod val="75000"/>
                  </a:schemeClr>
                </a:solidFill>
              </a:rPr>
              <a:t>IPHOQS-INO</a:t>
            </a:r>
            <a:endParaRPr lang="it-IT" b="1" dirty="0">
              <a:solidFill>
                <a:schemeClr val="accent4">
                  <a:lumMod val="75000"/>
                </a:schemeClr>
              </a:solidFill>
            </a:endParaRPr>
          </a:p>
        </p:txBody>
      </p:sp>
      <p:sp>
        <p:nvSpPr>
          <p:cNvPr id="27" name="TextBox 26"/>
          <p:cNvSpPr txBox="1"/>
          <p:nvPr/>
        </p:nvSpPr>
        <p:spPr>
          <a:xfrm>
            <a:off x="6457287" y="3915495"/>
            <a:ext cx="1083650" cy="284693"/>
          </a:xfrm>
          <a:prstGeom prst="rect">
            <a:avLst/>
          </a:prstGeom>
          <a:noFill/>
        </p:spPr>
        <p:txBody>
          <a:bodyPr wrap="square" lIns="68580" tIns="34290" rIns="68580" bIns="34290" rtlCol="0">
            <a:spAutoFit/>
          </a:bodyPr>
          <a:lstStyle/>
          <a:p>
            <a:pPr algn="ctr"/>
            <a:r>
              <a:rPr lang="en-GB" b="1" dirty="0" smtClean="0">
                <a:solidFill>
                  <a:schemeClr val="bg1">
                    <a:lumMod val="50000"/>
                  </a:schemeClr>
                </a:solidFill>
              </a:rPr>
              <a:t>IR  FOSSR</a:t>
            </a:r>
            <a:r>
              <a:rPr lang="en-GB" b="1" dirty="0" smtClean="0">
                <a:solidFill>
                  <a:srgbClr val="00B0F0"/>
                </a:solidFill>
              </a:rPr>
              <a:t> </a:t>
            </a:r>
            <a:endParaRPr lang="it-IT" dirty="0">
              <a:solidFill>
                <a:schemeClr val="bg1">
                  <a:lumMod val="50000"/>
                </a:schemeClr>
              </a:solidFill>
            </a:endParaRPr>
          </a:p>
        </p:txBody>
      </p:sp>
      <p:sp>
        <p:nvSpPr>
          <p:cNvPr id="28" name="TextBox 27"/>
          <p:cNvSpPr txBox="1"/>
          <p:nvPr/>
        </p:nvSpPr>
        <p:spPr>
          <a:xfrm>
            <a:off x="332176" y="4057841"/>
            <a:ext cx="1218076" cy="438582"/>
          </a:xfrm>
          <a:prstGeom prst="rect">
            <a:avLst/>
          </a:prstGeom>
          <a:noFill/>
        </p:spPr>
        <p:txBody>
          <a:bodyPr wrap="square" lIns="68580" tIns="34290" rIns="68580" bIns="34290" rtlCol="0">
            <a:spAutoFit/>
          </a:bodyPr>
          <a:lstStyle/>
          <a:p>
            <a:r>
              <a:rPr lang="en-GB" sz="1200" b="1" dirty="0" smtClean="0"/>
              <a:t>TI </a:t>
            </a:r>
            <a:r>
              <a:rPr lang="en-GB" sz="1200" b="1" dirty="0" err="1" smtClean="0"/>
              <a:t>attualmente</a:t>
            </a:r>
            <a:r>
              <a:rPr lang="en-GB" sz="1200" b="1" dirty="0" smtClean="0"/>
              <a:t> </a:t>
            </a:r>
            <a:r>
              <a:rPr lang="en-GB" sz="1200" b="1" dirty="0" err="1" smtClean="0"/>
              <a:t>coinvolti</a:t>
            </a:r>
            <a:r>
              <a:rPr lang="en-GB" sz="1200" b="1" dirty="0" smtClean="0"/>
              <a:t> (FTE)</a:t>
            </a:r>
            <a:endParaRPr lang="it-IT" sz="1200" b="1" dirty="0"/>
          </a:p>
        </p:txBody>
      </p:sp>
      <p:cxnSp>
        <p:nvCxnSpPr>
          <p:cNvPr id="29" name="Straight Connector 28"/>
          <p:cNvCxnSpPr/>
          <p:nvPr/>
        </p:nvCxnSpPr>
        <p:spPr>
          <a:xfrm flipV="1">
            <a:off x="666991" y="3812668"/>
            <a:ext cx="7624320" cy="4829"/>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435431" y="4197283"/>
            <a:ext cx="564137" cy="284693"/>
          </a:xfrm>
          <a:prstGeom prst="rect">
            <a:avLst/>
          </a:prstGeom>
          <a:noFill/>
        </p:spPr>
        <p:txBody>
          <a:bodyPr wrap="square" lIns="68580" tIns="34290" rIns="68580" bIns="34290" rtlCol="0">
            <a:spAutoFit/>
          </a:bodyPr>
          <a:lstStyle/>
          <a:p>
            <a:pPr algn="ctr"/>
            <a:r>
              <a:rPr lang="en-GB" b="1" dirty="0" smtClean="0"/>
              <a:t>140 </a:t>
            </a:r>
            <a:r>
              <a:rPr lang="en-GB" sz="1200" b="1" dirty="0" smtClean="0"/>
              <a:t>*</a:t>
            </a:r>
            <a:endParaRPr lang="it-IT" sz="1200" b="1" dirty="0"/>
          </a:p>
        </p:txBody>
      </p:sp>
      <p:sp>
        <p:nvSpPr>
          <p:cNvPr id="31" name="TextBox 30"/>
          <p:cNvSpPr txBox="1"/>
          <p:nvPr/>
        </p:nvSpPr>
        <p:spPr>
          <a:xfrm>
            <a:off x="3850761" y="4197283"/>
            <a:ext cx="564137" cy="284693"/>
          </a:xfrm>
          <a:prstGeom prst="rect">
            <a:avLst/>
          </a:prstGeom>
          <a:noFill/>
        </p:spPr>
        <p:txBody>
          <a:bodyPr wrap="square" lIns="68580" tIns="34290" rIns="68580" bIns="34290" rtlCol="0">
            <a:spAutoFit/>
          </a:bodyPr>
          <a:lstStyle/>
          <a:p>
            <a:pPr algn="ctr"/>
            <a:r>
              <a:rPr lang="en-GB" b="1" dirty="0" smtClean="0"/>
              <a:t>16</a:t>
            </a:r>
            <a:endParaRPr lang="it-IT" b="1" dirty="0"/>
          </a:p>
        </p:txBody>
      </p:sp>
      <p:sp>
        <p:nvSpPr>
          <p:cNvPr id="32" name="TextBox 31"/>
          <p:cNvSpPr txBox="1"/>
          <p:nvPr/>
        </p:nvSpPr>
        <p:spPr>
          <a:xfrm>
            <a:off x="5317985" y="4197283"/>
            <a:ext cx="564137" cy="284693"/>
          </a:xfrm>
          <a:prstGeom prst="rect">
            <a:avLst/>
          </a:prstGeom>
          <a:noFill/>
        </p:spPr>
        <p:txBody>
          <a:bodyPr wrap="square" lIns="68580" tIns="34290" rIns="68580" bIns="34290" rtlCol="0">
            <a:spAutoFit/>
          </a:bodyPr>
          <a:lstStyle/>
          <a:p>
            <a:pPr algn="ctr"/>
            <a:r>
              <a:rPr lang="en-GB" b="1" dirty="0" smtClean="0"/>
              <a:t>6</a:t>
            </a:r>
            <a:endParaRPr lang="it-IT" b="1" dirty="0"/>
          </a:p>
        </p:txBody>
      </p:sp>
      <p:sp>
        <p:nvSpPr>
          <p:cNvPr id="33" name="TextBox 32"/>
          <p:cNvSpPr txBox="1"/>
          <p:nvPr/>
        </p:nvSpPr>
        <p:spPr>
          <a:xfrm>
            <a:off x="6752045" y="4197283"/>
            <a:ext cx="564137" cy="284693"/>
          </a:xfrm>
          <a:prstGeom prst="rect">
            <a:avLst/>
          </a:prstGeom>
          <a:noFill/>
        </p:spPr>
        <p:txBody>
          <a:bodyPr wrap="square" lIns="68580" tIns="34290" rIns="68580" bIns="34290" rtlCol="0">
            <a:spAutoFit/>
          </a:bodyPr>
          <a:lstStyle/>
          <a:p>
            <a:pPr algn="ctr"/>
            <a:r>
              <a:rPr lang="en-GB" b="1" dirty="0" smtClean="0"/>
              <a:t>8</a:t>
            </a:r>
            <a:endParaRPr lang="it-IT" b="1" dirty="0"/>
          </a:p>
        </p:txBody>
      </p:sp>
      <p:sp>
        <p:nvSpPr>
          <p:cNvPr id="34" name="Rectangle 33"/>
          <p:cNvSpPr/>
          <p:nvPr/>
        </p:nvSpPr>
        <p:spPr>
          <a:xfrm>
            <a:off x="1668908" y="4420960"/>
            <a:ext cx="2328758" cy="553998"/>
          </a:xfrm>
          <a:prstGeom prst="rect">
            <a:avLst/>
          </a:prstGeom>
        </p:spPr>
        <p:txBody>
          <a:bodyPr wrap="square">
            <a:spAutoFit/>
          </a:bodyPr>
          <a:lstStyle/>
          <a:p>
            <a:pPr marL="176213" indent="-176213">
              <a:buFont typeface="Arial" charset="0"/>
              <a:buChar char="•"/>
            </a:pPr>
            <a:r>
              <a:rPr lang="it-IT" sz="1000" dirty="0" smtClean="0"/>
              <a:t>incluse risorse per NBTF </a:t>
            </a:r>
          </a:p>
          <a:p>
            <a:pPr marL="536575" indent="-355600"/>
            <a:r>
              <a:rPr lang="it-IT" sz="1000" b="1" dirty="0" smtClean="0"/>
              <a:t>di cui</a:t>
            </a:r>
            <a:r>
              <a:rPr lang="it-IT" sz="1000" dirty="0" smtClean="0"/>
              <a:t>:	</a:t>
            </a:r>
            <a:r>
              <a:rPr lang="it-IT" sz="1000" b="1" dirty="0" smtClean="0"/>
              <a:t>46 CNR</a:t>
            </a:r>
          </a:p>
          <a:p>
            <a:pPr marL="180975" indent="-180975"/>
            <a:r>
              <a:rPr lang="it-IT" sz="1000" dirty="0"/>
              <a:t>	</a:t>
            </a:r>
            <a:r>
              <a:rPr lang="it-IT" sz="1000" dirty="0" smtClean="0"/>
              <a:t>il </a:t>
            </a:r>
            <a:r>
              <a:rPr lang="it-IT" sz="1000" dirty="0"/>
              <a:t>resto di </a:t>
            </a:r>
            <a:r>
              <a:rPr lang="it-IT" sz="1000" dirty="0" smtClean="0"/>
              <a:t>altre organizzazioni</a:t>
            </a:r>
            <a:endParaRPr lang="it-IT" sz="1000" dirty="0"/>
          </a:p>
        </p:txBody>
      </p:sp>
      <p:sp>
        <p:nvSpPr>
          <p:cNvPr id="2" name="Rectangle 1"/>
          <p:cNvSpPr/>
          <p:nvPr/>
        </p:nvSpPr>
        <p:spPr>
          <a:xfrm>
            <a:off x="2303708" y="1395772"/>
            <a:ext cx="780983" cy="338554"/>
          </a:xfrm>
          <a:prstGeom prst="rect">
            <a:avLst/>
          </a:prstGeom>
        </p:spPr>
        <p:txBody>
          <a:bodyPr wrap="none">
            <a:spAutoFit/>
          </a:bodyPr>
          <a:lstStyle/>
          <a:p>
            <a:r>
              <a:rPr lang="en-GB" sz="1600" b="1" dirty="0" smtClean="0"/>
              <a:t>20  </a:t>
            </a:r>
            <a:r>
              <a:rPr lang="en-GB" sz="1600" dirty="0" smtClean="0"/>
              <a:t>FTE</a:t>
            </a:r>
            <a:endParaRPr lang="it-IT" sz="1600" dirty="0"/>
          </a:p>
        </p:txBody>
      </p:sp>
      <p:sp>
        <p:nvSpPr>
          <p:cNvPr id="35" name="TextBox 34"/>
          <p:cNvSpPr txBox="1"/>
          <p:nvPr/>
        </p:nvSpPr>
        <p:spPr>
          <a:xfrm>
            <a:off x="675530" y="2479413"/>
            <a:ext cx="1538061" cy="284693"/>
          </a:xfrm>
          <a:prstGeom prst="rect">
            <a:avLst/>
          </a:prstGeom>
          <a:noFill/>
        </p:spPr>
        <p:txBody>
          <a:bodyPr wrap="square" lIns="68580" tIns="34290" rIns="68580" bIns="34290" rtlCol="0">
            <a:spAutoFit/>
          </a:bodyPr>
          <a:lstStyle/>
          <a:p>
            <a:pPr algn="r"/>
            <a:r>
              <a:rPr lang="en-GB" dirty="0" smtClean="0">
                <a:solidFill>
                  <a:srgbClr val="0070C0"/>
                </a:solidFill>
              </a:rPr>
              <a:t>TI - </a:t>
            </a:r>
            <a:r>
              <a:rPr lang="en-GB" dirty="0" err="1" smtClean="0">
                <a:solidFill>
                  <a:srgbClr val="0070C0"/>
                </a:solidFill>
              </a:rPr>
              <a:t>attuale</a:t>
            </a:r>
            <a:endParaRPr lang="it-IT" dirty="0">
              <a:solidFill>
                <a:srgbClr val="0070C0"/>
              </a:solidFill>
            </a:endParaRPr>
          </a:p>
        </p:txBody>
      </p:sp>
      <p:sp>
        <p:nvSpPr>
          <p:cNvPr id="39" name="TextBox 38"/>
          <p:cNvSpPr txBox="1"/>
          <p:nvPr/>
        </p:nvSpPr>
        <p:spPr>
          <a:xfrm>
            <a:off x="7571417" y="2396819"/>
            <a:ext cx="1509301" cy="324000"/>
          </a:xfrm>
          <a:prstGeom prst="rect">
            <a:avLst/>
          </a:prstGeom>
          <a:solidFill>
            <a:schemeClr val="accent1"/>
          </a:solidFill>
        </p:spPr>
        <p:txBody>
          <a:bodyPr wrap="square" lIns="68580" tIns="34290" rIns="68580" bIns="34290" rtlCol="0">
            <a:spAutoFit/>
          </a:bodyPr>
          <a:lstStyle/>
          <a:p>
            <a:pPr algn="ctr"/>
            <a:r>
              <a:rPr lang="en-GB" sz="1600" b="1" dirty="0" smtClean="0">
                <a:solidFill>
                  <a:schemeClr val="bg1"/>
                </a:solidFill>
              </a:rPr>
              <a:t>8 </a:t>
            </a:r>
            <a:r>
              <a:rPr lang="en-GB" sz="1600" b="1" dirty="0">
                <a:solidFill>
                  <a:schemeClr val="bg1"/>
                </a:solidFill>
              </a:rPr>
              <a:t>M€ / anno  </a:t>
            </a:r>
          </a:p>
        </p:txBody>
      </p:sp>
      <p:sp>
        <p:nvSpPr>
          <p:cNvPr id="40" name="Rectangle 39"/>
          <p:cNvSpPr/>
          <p:nvPr/>
        </p:nvSpPr>
        <p:spPr>
          <a:xfrm>
            <a:off x="7760713" y="1904019"/>
            <a:ext cx="1122155" cy="523220"/>
          </a:xfrm>
          <a:prstGeom prst="rect">
            <a:avLst/>
          </a:prstGeom>
        </p:spPr>
        <p:txBody>
          <a:bodyPr wrap="square">
            <a:spAutoFit/>
          </a:bodyPr>
          <a:lstStyle/>
          <a:p>
            <a:pPr algn="ctr"/>
            <a:r>
              <a:rPr lang="en-GB" dirty="0" err="1" smtClean="0">
                <a:latin typeface="+mj-lt"/>
              </a:rPr>
              <a:t>Costo</a:t>
            </a:r>
            <a:r>
              <a:rPr lang="en-GB" dirty="0" smtClean="0">
                <a:latin typeface="+mj-lt"/>
              </a:rPr>
              <a:t> </a:t>
            </a:r>
            <a:r>
              <a:rPr lang="en-GB" dirty="0" err="1" smtClean="0">
                <a:latin typeface="+mj-lt"/>
              </a:rPr>
              <a:t>annuo</a:t>
            </a:r>
            <a:r>
              <a:rPr lang="en-GB" dirty="0" smtClean="0">
                <a:latin typeface="+mj-lt"/>
              </a:rPr>
              <a:t> </a:t>
            </a:r>
            <a:r>
              <a:rPr lang="en-GB" dirty="0" err="1" smtClean="0">
                <a:latin typeface="+mj-lt"/>
              </a:rPr>
              <a:t>globale</a:t>
            </a:r>
            <a:endParaRPr lang="it-IT" dirty="0">
              <a:latin typeface="+mj-lt"/>
            </a:endParaRPr>
          </a:p>
        </p:txBody>
      </p:sp>
    </p:spTree>
    <p:extLst>
      <p:ext uri="{BB962C8B-B14F-4D97-AF65-F5344CB8AC3E}">
        <p14:creationId xmlns:p14="http://schemas.microsoft.com/office/powerpoint/2010/main" val="136432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500"/>
                                        <p:tgtEl>
                                          <p:spTgt spid="3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wipe(left)">
                                      <p:cBhvr>
                                        <p:cTn id="68" dur="500"/>
                                        <p:tgtEl>
                                          <p:spTgt spid="21"/>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wipe(left)">
                                      <p:cBhvr>
                                        <p:cTn id="72" dur="500"/>
                                        <p:tgtEl>
                                          <p:spTgt spid="23"/>
                                        </p:tgtEl>
                                      </p:cBhvr>
                                    </p:animEffect>
                                  </p:childTnLst>
                                </p:cTn>
                              </p:par>
                            </p:childTnLst>
                          </p:cTn>
                        </p:par>
                        <p:par>
                          <p:cTn id="73" fill="hold">
                            <p:stCondLst>
                              <p:cond delay="1000"/>
                            </p:stCondLst>
                            <p:childTnLst>
                              <p:par>
                                <p:cTn id="74" presetID="22" presetClass="entr" presetSubtype="8" fill="hold" grpId="0" nodeType="afterEffect">
                                  <p:stCondLst>
                                    <p:cond delay="0"/>
                                  </p:stCondLst>
                                  <p:childTnLst>
                                    <p:set>
                                      <p:cBhvr>
                                        <p:cTn id="75" dur="1" fill="hold">
                                          <p:stCondLst>
                                            <p:cond delay="0"/>
                                          </p:stCondLst>
                                        </p:cTn>
                                        <p:tgtEl>
                                          <p:spTgt spid="2"/>
                                        </p:tgtEl>
                                        <p:attrNameLst>
                                          <p:attrName>style.visibility</p:attrName>
                                        </p:attrNameLst>
                                      </p:cBhvr>
                                      <p:to>
                                        <p:strVal val="visible"/>
                                      </p:to>
                                    </p:set>
                                    <p:animEffect transition="in" filter="wipe(left)">
                                      <p:cBhvr>
                                        <p:cTn id="76" dur="500"/>
                                        <p:tgtEl>
                                          <p:spTgt spid="2"/>
                                        </p:tgtEl>
                                      </p:cBhvr>
                                    </p:animEffect>
                                  </p:childTnLst>
                                </p:cTn>
                              </p:par>
                            </p:childTnLst>
                          </p:cTn>
                        </p:par>
                        <p:par>
                          <p:cTn id="77" fill="hold">
                            <p:stCondLst>
                              <p:cond delay="1500"/>
                            </p:stCondLst>
                            <p:childTnLst>
                              <p:par>
                                <p:cTn id="78" presetID="22" presetClass="entr" presetSubtype="8" fill="hold" grpId="0" nodeType="after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wipe(left)">
                                      <p:cBhvr>
                                        <p:cTn id="80" dur="500"/>
                                        <p:tgtEl>
                                          <p:spTgt spid="17"/>
                                        </p:tgtEl>
                                      </p:cBhvr>
                                    </p:animEffect>
                                  </p:childTnLst>
                                </p:cTn>
                              </p:par>
                            </p:childTnLst>
                          </p:cTn>
                        </p:par>
                        <p:par>
                          <p:cTn id="81" fill="hold">
                            <p:stCondLst>
                              <p:cond delay="2000"/>
                            </p:stCondLst>
                            <p:childTnLst>
                              <p:par>
                                <p:cTn id="82" presetID="10" presetClass="entr" presetSubtype="0" fill="hold" grpId="0" nodeType="afterEffect">
                                  <p:stCondLst>
                                    <p:cond delay="0"/>
                                  </p:stCondLst>
                                  <p:childTnLst>
                                    <p:set>
                                      <p:cBhvr>
                                        <p:cTn id="83" dur="1" fill="hold">
                                          <p:stCondLst>
                                            <p:cond delay="0"/>
                                          </p:stCondLst>
                                        </p:cTn>
                                        <p:tgtEl>
                                          <p:spTgt spid="40"/>
                                        </p:tgtEl>
                                        <p:attrNameLst>
                                          <p:attrName>style.visibility</p:attrName>
                                        </p:attrNameLst>
                                      </p:cBhvr>
                                      <p:to>
                                        <p:strVal val="visible"/>
                                      </p:to>
                                    </p:set>
                                    <p:animEffect transition="in" filter="fade">
                                      <p:cBhvr>
                                        <p:cTn id="84" dur="1000"/>
                                        <p:tgtEl>
                                          <p:spTgt spid="40"/>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fade">
                                      <p:cBhvr>
                                        <p:cTn id="87"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6" grpId="0" animBg="1"/>
      <p:bldP spid="13" grpId="0" animBg="1"/>
      <p:bldP spid="15" grpId="0"/>
      <p:bldP spid="17" grpId="0"/>
      <p:bldP spid="21" grpId="0"/>
      <p:bldP spid="24" grpId="0"/>
      <p:bldP spid="25" grpId="0"/>
      <p:bldP spid="26" grpId="0"/>
      <p:bldP spid="27" grpId="0"/>
      <p:bldP spid="28" grpId="0"/>
      <p:bldP spid="30" grpId="0"/>
      <p:bldP spid="31" grpId="0"/>
      <p:bldP spid="32" grpId="0"/>
      <p:bldP spid="33" grpId="0"/>
      <p:bldP spid="34" grpId="0"/>
      <p:bldP spid="2" grpId="0"/>
      <p:bldP spid="35" grpId="0"/>
      <p:bldP spid="39" grpId="0" animBg="1"/>
      <p:bldP spid="4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17|4.3|10.9|15.1|9.9"/>
</p:tagLst>
</file>

<file path=ppt/tags/tag2.xml><?xml version="1.0" encoding="utf-8"?>
<p:tagLst xmlns:a="http://schemas.openxmlformats.org/drawingml/2006/main" xmlns:r="http://schemas.openxmlformats.org/officeDocument/2006/relationships" xmlns:p="http://schemas.openxmlformats.org/presentationml/2006/main">
  <p:tag name="TIMING" val="|7|17|4.3|10.9|15.1|9.9"/>
</p:tagLst>
</file>

<file path=ppt/tags/tag3.xml><?xml version="1.0" encoding="utf-8"?>
<p:tagLst xmlns:a="http://schemas.openxmlformats.org/drawingml/2006/main" xmlns:r="http://schemas.openxmlformats.org/officeDocument/2006/relationships" xmlns:p="http://schemas.openxmlformats.org/presentationml/2006/main">
  <p:tag name="TIMING" val="|7|17|4.3|10.9|15.1|9.9"/>
</p:tagLst>
</file>

<file path=ppt/tags/tag4.xml><?xml version="1.0" encoding="utf-8"?>
<p:tagLst xmlns:a="http://schemas.openxmlformats.org/drawingml/2006/main" xmlns:r="http://schemas.openxmlformats.org/officeDocument/2006/relationships" xmlns:p="http://schemas.openxmlformats.org/presentationml/2006/main">
  <p:tag name="TIMING" val="|7|17|4.3|10.9|15.1|9.9"/>
</p:tagLst>
</file>

<file path=ppt/tags/tag5.xml><?xml version="1.0" encoding="utf-8"?>
<p:tagLst xmlns:a="http://schemas.openxmlformats.org/drawingml/2006/main" xmlns:r="http://schemas.openxmlformats.org/officeDocument/2006/relationships" xmlns:p="http://schemas.openxmlformats.org/presentationml/2006/main">
  <p:tag name="TIMING" val="|7|17|4.3|10.9|15.1|9.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1852</TotalTime>
  <Words>1063</Words>
  <Application>Microsoft Office PowerPoint</Application>
  <PresentationFormat>On-screen Show (16:9)</PresentationFormat>
  <Paragraphs>291</Paragraphs>
  <Slides>15</Slides>
  <Notes>0</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Orlando Maria Teresa</dc:creator>
  <cp:lastModifiedBy>Peruzzo Simone</cp:lastModifiedBy>
  <cp:revision>181</cp:revision>
  <dcterms:created xsi:type="dcterms:W3CDTF">2025-03-31T07:33:00Z</dcterms:created>
  <dcterms:modified xsi:type="dcterms:W3CDTF">2025-04-03T05:05:04Z</dcterms:modified>
</cp:coreProperties>
</file>