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2" r:id="rId7"/>
    <p:sldId id="263" r:id="rId8"/>
    <p:sldId id="265" r:id="rId9"/>
    <p:sldId id="266" r:id="rId10"/>
    <p:sldId id="267" r:id="rId11"/>
    <p:sldId id="264" r:id="rId12"/>
    <p:sldId id="268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372970-E830-3548-8B0C-D09B0421F701}" v="9" dt="2025-04-02T17:41:28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PASSARELLA" userId="f030b4a5-8696-495b-9f6f-f4a1ce7ff095" providerId="ADAL" clId="{FE372970-E830-3548-8B0C-D09B0421F701}"/>
    <pc:docChg chg="custSel addSld delSld modSld sldOrd">
      <pc:chgData name="ANDREA PASSARELLA" userId="f030b4a5-8696-495b-9f6f-f4a1ce7ff095" providerId="ADAL" clId="{FE372970-E830-3548-8B0C-D09B0421F701}" dt="2025-04-02T18:02:13.949" v="2964" actId="20577"/>
      <pc:docMkLst>
        <pc:docMk/>
      </pc:docMkLst>
      <pc:sldChg chg="del">
        <pc:chgData name="ANDREA PASSARELLA" userId="f030b4a5-8696-495b-9f6f-f4a1ce7ff095" providerId="ADAL" clId="{FE372970-E830-3548-8B0C-D09B0421F701}" dt="2025-04-02T16:23:56.338" v="0" actId="2696"/>
        <pc:sldMkLst>
          <pc:docMk/>
          <pc:sldMk cId="4028887986" sldId="261"/>
        </pc:sldMkLst>
      </pc:sldChg>
      <pc:sldChg chg="modSp mod">
        <pc:chgData name="ANDREA PASSARELLA" userId="f030b4a5-8696-495b-9f6f-f4a1ce7ff095" providerId="ADAL" clId="{FE372970-E830-3548-8B0C-D09B0421F701}" dt="2025-04-02T16:25:30.843" v="19" actId="20577"/>
        <pc:sldMkLst>
          <pc:docMk/>
          <pc:sldMk cId="687914900" sldId="263"/>
        </pc:sldMkLst>
        <pc:spChg chg="mod">
          <ac:chgData name="ANDREA PASSARELLA" userId="f030b4a5-8696-495b-9f6f-f4a1ce7ff095" providerId="ADAL" clId="{FE372970-E830-3548-8B0C-D09B0421F701}" dt="2025-04-02T16:25:30.843" v="19" actId="20577"/>
          <ac:spMkLst>
            <pc:docMk/>
            <pc:sldMk cId="687914900" sldId="263"/>
            <ac:spMk id="2" creationId="{688727AF-B751-0F02-58BC-4D988D9C0F89}"/>
          </ac:spMkLst>
        </pc:spChg>
      </pc:sldChg>
      <pc:sldChg chg="modSp mod ord">
        <pc:chgData name="ANDREA PASSARELLA" userId="f030b4a5-8696-495b-9f6f-f4a1ce7ff095" providerId="ADAL" clId="{FE372970-E830-3548-8B0C-D09B0421F701}" dt="2025-04-02T17:32:16.428" v="1653" actId="20578"/>
        <pc:sldMkLst>
          <pc:docMk/>
          <pc:sldMk cId="1012620519" sldId="264"/>
        </pc:sldMkLst>
        <pc:spChg chg="mod">
          <ac:chgData name="ANDREA PASSARELLA" userId="f030b4a5-8696-495b-9f6f-f4a1ce7ff095" providerId="ADAL" clId="{FE372970-E830-3548-8B0C-D09B0421F701}" dt="2025-04-02T17:31:01.186" v="1646" actId="20577"/>
          <ac:spMkLst>
            <pc:docMk/>
            <pc:sldMk cId="1012620519" sldId="264"/>
            <ac:spMk id="2" creationId="{52805066-628C-E169-FDDF-F43D525D152E}"/>
          </ac:spMkLst>
        </pc:spChg>
      </pc:sldChg>
      <pc:sldChg chg="modSp add mod">
        <pc:chgData name="ANDREA PASSARELLA" userId="f030b4a5-8696-495b-9f6f-f4a1ce7ff095" providerId="ADAL" clId="{FE372970-E830-3548-8B0C-D09B0421F701}" dt="2025-04-02T16:37:06.405" v="412" actId="207"/>
        <pc:sldMkLst>
          <pc:docMk/>
          <pc:sldMk cId="3703947325" sldId="265"/>
        </pc:sldMkLst>
        <pc:spChg chg="mod">
          <ac:chgData name="ANDREA PASSARELLA" userId="f030b4a5-8696-495b-9f6f-f4a1ce7ff095" providerId="ADAL" clId="{FE372970-E830-3548-8B0C-D09B0421F701}" dt="2025-04-02T16:37:06.405" v="412" actId="207"/>
          <ac:spMkLst>
            <pc:docMk/>
            <pc:sldMk cId="3703947325" sldId="265"/>
            <ac:spMk id="2" creationId="{CC96ED3C-863B-9915-6C70-76C7E82BF465}"/>
          </ac:spMkLst>
        </pc:spChg>
        <pc:spChg chg="mod">
          <ac:chgData name="ANDREA PASSARELLA" userId="f030b4a5-8696-495b-9f6f-f4a1ce7ff095" providerId="ADAL" clId="{FE372970-E830-3548-8B0C-D09B0421F701}" dt="2025-04-02T16:27:08.956" v="62" actId="207"/>
          <ac:spMkLst>
            <pc:docMk/>
            <pc:sldMk cId="3703947325" sldId="265"/>
            <ac:spMk id="6" creationId="{3EE64A6C-6F7B-3916-4F7F-2D824C9DEA88}"/>
          </ac:spMkLst>
        </pc:spChg>
      </pc:sldChg>
      <pc:sldChg chg="new del">
        <pc:chgData name="ANDREA PASSARELLA" userId="f030b4a5-8696-495b-9f6f-f4a1ce7ff095" providerId="ADAL" clId="{FE372970-E830-3548-8B0C-D09B0421F701}" dt="2025-04-02T16:26:04.472" v="21" actId="2696"/>
        <pc:sldMkLst>
          <pc:docMk/>
          <pc:sldMk cId="3717496862" sldId="265"/>
        </pc:sldMkLst>
      </pc:sldChg>
      <pc:sldChg chg="addSp delSp modSp add mod">
        <pc:chgData name="ANDREA PASSARELLA" userId="f030b4a5-8696-495b-9f6f-f4a1ce7ff095" providerId="ADAL" clId="{FE372970-E830-3548-8B0C-D09B0421F701}" dt="2025-04-02T17:31:29.765" v="1651" actId="478"/>
        <pc:sldMkLst>
          <pc:docMk/>
          <pc:sldMk cId="251399295" sldId="266"/>
        </pc:sldMkLst>
        <pc:spChg chg="mod">
          <ac:chgData name="ANDREA PASSARELLA" userId="f030b4a5-8696-495b-9f6f-f4a1ce7ff095" providerId="ADAL" clId="{FE372970-E830-3548-8B0C-D09B0421F701}" dt="2025-04-02T16:47:14.597" v="1088" actId="404"/>
          <ac:spMkLst>
            <pc:docMk/>
            <pc:sldMk cId="251399295" sldId="266"/>
            <ac:spMk id="2" creationId="{8D3491A7-815F-7E2E-E111-C6BC5343CDAF}"/>
          </ac:spMkLst>
        </pc:spChg>
        <pc:spChg chg="add mod">
          <ac:chgData name="ANDREA PASSARELLA" userId="f030b4a5-8696-495b-9f6f-f4a1ce7ff095" providerId="ADAL" clId="{FE372970-E830-3548-8B0C-D09B0421F701}" dt="2025-04-02T16:45:22.056" v="1086" actId="207"/>
          <ac:spMkLst>
            <pc:docMk/>
            <pc:sldMk cId="251399295" sldId="266"/>
            <ac:spMk id="5" creationId="{BAD61EAC-6DE0-C3FF-566F-0BD8AED3E3A9}"/>
          </ac:spMkLst>
        </pc:spChg>
        <pc:spChg chg="mod">
          <ac:chgData name="ANDREA PASSARELLA" userId="f030b4a5-8696-495b-9f6f-f4a1ce7ff095" providerId="ADAL" clId="{FE372970-E830-3548-8B0C-D09B0421F701}" dt="2025-04-02T16:36:49.953" v="409" actId="20577"/>
          <ac:spMkLst>
            <pc:docMk/>
            <pc:sldMk cId="251399295" sldId="266"/>
            <ac:spMk id="6" creationId="{8B0EDE05-0C55-3D58-8042-16C0CDC4E7D4}"/>
          </ac:spMkLst>
        </pc:spChg>
        <pc:grpChg chg="del">
          <ac:chgData name="ANDREA PASSARELLA" userId="f030b4a5-8696-495b-9f6f-f4a1ce7ff095" providerId="ADAL" clId="{FE372970-E830-3548-8B0C-D09B0421F701}" dt="2025-04-02T17:31:27.453" v="1650" actId="478"/>
          <ac:grpSpMkLst>
            <pc:docMk/>
            <pc:sldMk cId="251399295" sldId="266"/>
            <ac:grpSpMk id="4" creationId="{E9E7F728-5A56-526B-FD20-B7A0E034C35B}"/>
          </ac:grpSpMkLst>
        </pc:grpChg>
        <pc:picChg chg="del">
          <ac:chgData name="ANDREA PASSARELLA" userId="f030b4a5-8696-495b-9f6f-f4a1ce7ff095" providerId="ADAL" clId="{FE372970-E830-3548-8B0C-D09B0421F701}" dt="2025-04-02T17:31:27.453" v="1650" actId="478"/>
          <ac:picMkLst>
            <pc:docMk/>
            <pc:sldMk cId="251399295" sldId="266"/>
            <ac:picMk id="7" creationId="{380692E9-3DD0-ABDD-346E-3B998E49BB41}"/>
          </ac:picMkLst>
        </pc:picChg>
        <pc:picChg chg="del">
          <ac:chgData name="ANDREA PASSARELLA" userId="f030b4a5-8696-495b-9f6f-f4a1ce7ff095" providerId="ADAL" clId="{FE372970-E830-3548-8B0C-D09B0421F701}" dt="2025-04-02T17:31:27.453" v="1650" actId="478"/>
          <ac:picMkLst>
            <pc:docMk/>
            <pc:sldMk cId="251399295" sldId="266"/>
            <ac:picMk id="1036" creationId="{06A09B10-A7B6-58E6-26E8-AA4E4B775916}"/>
          </ac:picMkLst>
        </pc:picChg>
        <pc:picChg chg="del">
          <ac:chgData name="ANDREA PASSARELLA" userId="f030b4a5-8696-495b-9f6f-f4a1ce7ff095" providerId="ADAL" clId="{FE372970-E830-3548-8B0C-D09B0421F701}" dt="2025-04-02T17:31:27.453" v="1650" actId="478"/>
          <ac:picMkLst>
            <pc:docMk/>
            <pc:sldMk cId="251399295" sldId="266"/>
            <ac:picMk id="1038" creationId="{58054808-6E7B-EB81-C831-38C8400B448F}"/>
          </ac:picMkLst>
        </pc:picChg>
        <pc:picChg chg="del">
          <ac:chgData name="ANDREA PASSARELLA" userId="f030b4a5-8696-495b-9f6f-f4a1ce7ff095" providerId="ADAL" clId="{FE372970-E830-3548-8B0C-D09B0421F701}" dt="2025-04-02T17:31:27.453" v="1650" actId="478"/>
          <ac:picMkLst>
            <pc:docMk/>
            <pc:sldMk cId="251399295" sldId="266"/>
            <ac:picMk id="1040" creationId="{CA82E5A1-4175-D13D-CF13-EAA95E22E094}"/>
          </ac:picMkLst>
        </pc:picChg>
        <pc:picChg chg="del">
          <ac:chgData name="ANDREA PASSARELLA" userId="f030b4a5-8696-495b-9f6f-f4a1ce7ff095" providerId="ADAL" clId="{FE372970-E830-3548-8B0C-D09B0421F701}" dt="2025-04-02T17:31:29.765" v="1651" actId="478"/>
          <ac:picMkLst>
            <pc:docMk/>
            <pc:sldMk cId="251399295" sldId="266"/>
            <ac:picMk id="1042" creationId="{40483F93-2EE7-98EE-8F77-F3DF213AC5D2}"/>
          </ac:picMkLst>
        </pc:picChg>
        <pc:picChg chg="del">
          <ac:chgData name="ANDREA PASSARELLA" userId="f030b4a5-8696-495b-9f6f-f4a1ce7ff095" providerId="ADAL" clId="{FE372970-E830-3548-8B0C-D09B0421F701}" dt="2025-04-02T17:31:27.453" v="1650" actId="478"/>
          <ac:picMkLst>
            <pc:docMk/>
            <pc:sldMk cId="251399295" sldId="266"/>
            <ac:picMk id="1044" creationId="{3944AD56-B38D-E294-EB6E-9D5D016B191B}"/>
          </ac:picMkLst>
        </pc:picChg>
        <pc:picChg chg="del">
          <ac:chgData name="ANDREA PASSARELLA" userId="f030b4a5-8696-495b-9f6f-f4a1ce7ff095" providerId="ADAL" clId="{FE372970-E830-3548-8B0C-D09B0421F701}" dt="2025-04-02T17:31:27.453" v="1650" actId="478"/>
          <ac:picMkLst>
            <pc:docMk/>
            <pc:sldMk cId="251399295" sldId="266"/>
            <ac:picMk id="1046" creationId="{022C984E-7524-C277-9724-670EFEFE2114}"/>
          </ac:picMkLst>
        </pc:picChg>
        <pc:picChg chg="del">
          <ac:chgData name="ANDREA PASSARELLA" userId="f030b4a5-8696-495b-9f6f-f4a1ce7ff095" providerId="ADAL" clId="{FE372970-E830-3548-8B0C-D09B0421F701}" dt="2025-04-02T17:31:27.453" v="1650" actId="478"/>
          <ac:picMkLst>
            <pc:docMk/>
            <pc:sldMk cId="251399295" sldId="266"/>
            <ac:picMk id="1048" creationId="{C0D04480-C075-19C7-9F93-4D627909ED1B}"/>
          </ac:picMkLst>
        </pc:picChg>
        <pc:picChg chg="del">
          <ac:chgData name="ANDREA PASSARELLA" userId="f030b4a5-8696-495b-9f6f-f4a1ce7ff095" providerId="ADAL" clId="{FE372970-E830-3548-8B0C-D09B0421F701}" dt="2025-04-02T17:31:27.453" v="1650" actId="478"/>
          <ac:picMkLst>
            <pc:docMk/>
            <pc:sldMk cId="251399295" sldId="266"/>
            <ac:picMk id="1050" creationId="{99C1DF0A-94C8-C864-F45C-AFBA30A4BC7C}"/>
          </ac:picMkLst>
        </pc:picChg>
      </pc:sldChg>
      <pc:sldChg chg="new del">
        <pc:chgData name="ANDREA PASSARELLA" userId="f030b4a5-8696-495b-9f6f-f4a1ce7ff095" providerId="ADAL" clId="{FE372970-E830-3548-8B0C-D09B0421F701}" dt="2025-04-02T16:36:44.625" v="404" actId="2696"/>
        <pc:sldMkLst>
          <pc:docMk/>
          <pc:sldMk cId="2629157966" sldId="266"/>
        </pc:sldMkLst>
      </pc:sldChg>
      <pc:sldChg chg="new del">
        <pc:chgData name="ANDREA PASSARELLA" userId="f030b4a5-8696-495b-9f6f-f4a1ce7ff095" providerId="ADAL" clId="{FE372970-E830-3548-8B0C-D09B0421F701}" dt="2025-04-02T17:16:32.787" v="1090" actId="2696"/>
        <pc:sldMkLst>
          <pc:docMk/>
          <pc:sldMk cId="1572924825" sldId="267"/>
        </pc:sldMkLst>
      </pc:sldChg>
      <pc:sldChg chg="delSp modSp add mod">
        <pc:chgData name="ANDREA PASSARELLA" userId="f030b4a5-8696-495b-9f6f-f4a1ce7ff095" providerId="ADAL" clId="{FE372970-E830-3548-8B0C-D09B0421F701}" dt="2025-04-02T17:31:21.737" v="1649" actId="478"/>
        <pc:sldMkLst>
          <pc:docMk/>
          <pc:sldMk cId="2914103455" sldId="267"/>
        </pc:sldMkLst>
        <pc:spChg chg="mod">
          <ac:chgData name="ANDREA PASSARELLA" userId="f030b4a5-8696-495b-9f6f-f4a1ce7ff095" providerId="ADAL" clId="{FE372970-E830-3548-8B0C-D09B0421F701}" dt="2025-04-02T17:28:05.565" v="1627" actId="20577"/>
          <ac:spMkLst>
            <pc:docMk/>
            <pc:sldMk cId="2914103455" sldId="267"/>
            <ac:spMk id="2" creationId="{AF172C95-4A40-DE8C-5C44-2FA6F23431C4}"/>
          </ac:spMkLst>
        </pc:spChg>
        <pc:spChg chg="del">
          <ac:chgData name="ANDREA PASSARELLA" userId="f030b4a5-8696-495b-9f6f-f4a1ce7ff095" providerId="ADAL" clId="{FE372970-E830-3548-8B0C-D09B0421F701}" dt="2025-04-02T17:16:48.226" v="1099" actId="478"/>
          <ac:spMkLst>
            <pc:docMk/>
            <pc:sldMk cId="2914103455" sldId="267"/>
            <ac:spMk id="5" creationId="{9E774964-E5EB-332C-9AD3-779710B539FC}"/>
          </ac:spMkLst>
        </pc:spChg>
        <pc:spChg chg="mod">
          <ac:chgData name="ANDREA PASSARELLA" userId="f030b4a5-8696-495b-9f6f-f4a1ce7ff095" providerId="ADAL" clId="{FE372970-E830-3548-8B0C-D09B0421F701}" dt="2025-04-02T17:20:42.156" v="1462" actId="20577"/>
          <ac:spMkLst>
            <pc:docMk/>
            <pc:sldMk cId="2914103455" sldId="267"/>
            <ac:spMk id="6" creationId="{CE1D6970-C7C2-E8C3-6FFC-AD9A65F8EA98}"/>
          </ac:spMkLst>
        </pc:spChg>
        <pc:grpChg chg="del">
          <ac:chgData name="ANDREA PASSARELLA" userId="f030b4a5-8696-495b-9f6f-f4a1ce7ff095" providerId="ADAL" clId="{FE372970-E830-3548-8B0C-D09B0421F701}" dt="2025-04-02T17:31:21.737" v="1649" actId="478"/>
          <ac:grpSpMkLst>
            <pc:docMk/>
            <pc:sldMk cId="2914103455" sldId="267"/>
            <ac:grpSpMk id="4" creationId="{FAC196E6-D451-CD4B-55B3-EDBBC397DF58}"/>
          </ac:grpSpMkLst>
        </pc:grpChg>
        <pc:picChg chg="del">
          <ac:chgData name="ANDREA PASSARELLA" userId="f030b4a5-8696-495b-9f6f-f4a1ce7ff095" providerId="ADAL" clId="{FE372970-E830-3548-8B0C-D09B0421F701}" dt="2025-04-02T17:31:21.737" v="1649" actId="478"/>
          <ac:picMkLst>
            <pc:docMk/>
            <pc:sldMk cId="2914103455" sldId="267"/>
            <ac:picMk id="7" creationId="{9FF678BD-781B-D6AA-40C0-DD3181E355A0}"/>
          </ac:picMkLst>
        </pc:picChg>
        <pc:picChg chg="del">
          <ac:chgData name="ANDREA PASSARELLA" userId="f030b4a5-8696-495b-9f6f-f4a1ce7ff095" providerId="ADAL" clId="{FE372970-E830-3548-8B0C-D09B0421F701}" dt="2025-04-02T17:31:21.737" v="1649" actId="478"/>
          <ac:picMkLst>
            <pc:docMk/>
            <pc:sldMk cId="2914103455" sldId="267"/>
            <ac:picMk id="1036" creationId="{7780EDF7-D74F-61F1-9F80-0D11957AF4E6}"/>
          </ac:picMkLst>
        </pc:picChg>
        <pc:picChg chg="del">
          <ac:chgData name="ANDREA PASSARELLA" userId="f030b4a5-8696-495b-9f6f-f4a1ce7ff095" providerId="ADAL" clId="{FE372970-E830-3548-8B0C-D09B0421F701}" dt="2025-04-02T17:31:21.737" v="1649" actId="478"/>
          <ac:picMkLst>
            <pc:docMk/>
            <pc:sldMk cId="2914103455" sldId="267"/>
            <ac:picMk id="1038" creationId="{0CE71B77-5808-9DDA-573D-8ADC28580290}"/>
          </ac:picMkLst>
        </pc:picChg>
        <pc:picChg chg="del">
          <ac:chgData name="ANDREA PASSARELLA" userId="f030b4a5-8696-495b-9f6f-f4a1ce7ff095" providerId="ADAL" clId="{FE372970-E830-3548-8B0C-D09B0421F701}" dt="2025-04-02T17:31:21.737" v="1649" actId="478"/>
          <ac:picMkLst>
            <pc:docMk/>
            <pc:sldMk cId="2914103455" sldId="267"/>
            <ac:picMk id="1040" creationId="{A92590D8-82EC-3188-F2FC-F8236786D25C}"/>
          </ac:picMkLst>
        </pc:picChg>
        <pc:picChg chg="del">
          <ac:chgData name="ANDREA PASSARELLA" userId="f030b4a5-8696-495b-9f6f-f4a1ce7ff095" providerId="ADAL" clId="{FE372970-E830-3548-8B0C-D09B0421F701}" dt="2025-04-02T17:31:21.737" v="1649" actId="478"/>
          <ac:picMkLst>
            <pc:docMk/>
            <pc:sldMk cId="2914103455" sldId="267"/>
            <ac:picMk id="1042" creationId="{283AFEFB-0FCC-7BD0-CAC9-1317F13382CD}"/>
          </ac:picMkLst>
        </pc:picChg>
        <pc:picChg chg="del">
          <ac:chgData name="ANDREA PASSARELLA" userId="f030b4a5-8696-495b-9f6f-f4a1ce7ff095" providerId="ADAL" clId="{FE372970-E830-3548-8B0C-D09B0421F701}" dt="2025-04-02T17:31:21.737" v="1649" actId="478"/>
          <ac:picMkLst>
            <pc:docMk/>
            <pc:sldMk cId="2914103455" sldId="267"/>
            <ac:picMk id="1044" creationId="{62E5BF2F-51FF-B4B8-4319-30E9D2B2C1F4}"/>
          </ac:picMkLst>
        </pc:picChg>
        <pc:picChg chg="del">
          <ac:chgData name="ANDREA PASSARELLA" userId="f030b4a5-8696-495b-9f6f-f4a1ce7ff095" providerId="ADAL" clId="{FE372970-E830-3548-8B0C-D09B0421F701}" dt="2025-04-02T17:31:21.737" v="1649" actId="478"/>
          <ac:picMkLst>
            <pc:docMk/>
            <pc:sldMk cId="2914103455" sldId="267"/>
            <ac:picMk id="1046" creationId="{C6808E87-D06F-4397-5A3B-8EA2AABE859F}"/>
          </ac:picMkLst>
        </pc:picChg>
        <pc:picChg chg="del">
          <ac:chgData name="ANDREA PASSARELLA" userId="f030b4a5-8696-495b-9f6f-f4a1ce7ff095" providerId="ADAL" clId="{FE372970-E830-3548-8B0C-D09B0421F701}" dt="2025-04-02T17:31:21.737" v="1649" actId="478"/>
          <ac:picMkLst>
            <pc:docMk/>
            <pc:sldMk cId="2914103455" sldId="267"/>
            <ac:picMk id="1048" creationId="{342C711F-287F-6278-8030-3E4F73A1BC7F}"/>
          </ac:picMkLst>
        </pc:picChg>
        <pc:picChg chg="del">
          <ac:chgData name="ANDREA PASSARELLA" userId="f030b4a5-8696-495b-9f6f-f4a1ce7ff095" providerId="ADAL" clId="{FE372970-E830-3548-8B0C-D09B0421F701}" dt="2025-04-02T17:31:21.737" v="1649" actId="478"/>
          <ac:picMkLst>
            <pc:docMk/>
            <pc:sldMk cId="2914103455" sldId="267"/>
            <ac:picMk id="1050" creationId="{C35C5836-B895-33C0-C5F6-12EB9E3AE978}"/>
          </ac:picMkLst>
        </pc:picChg>
      </pc:sldChg>
      <pc:sldChg chg="modSp add mod">
        <pc:chgData name="ANDREA PASSARELLA" userId="f030b4a5-8696-495b-9f6f-f4a1ce7ff095" providerId="ADAL" clId="{FE372970-E830-3548-8B0C-D09B0421F701}" dt="2025-04-02T17:41:09.473" v="2462" actId="207"/>
        <pc:sldMkLst>
          <pc:docMk/>
          <pc:sldMk cId="644954963" sldId="268"/>
        </pc:sldMkLst>
        <pc:spChg chg="mod">
          <ac:chgData name="ANDREA PASSARELLA" userId="f030b4a5-8696-495b-9f6f-f4a1ce7ff095" providerId="ADAL" clId="{FE372970-E830-3548-8B0C-D09B0421F701}" dt="2025-04-02T17:41:09.473" v="2462" actId="207"/>
          <ac:spMkLst>
            <pc:docMk/>
            <pc:sldMk cId="644954963" sldId="268"/>
            <ac:spMk id="2" creationId="{FE398D29-195B-4F24-8475-EE401159C087}"/>
          </ac:spMkLst>
        </pc:spChg>
        <pc:spChg chg="mod">
          <ac:chgData name="ANDREA PASSARELLA" userId="f030b4a5-8696-495b-9f6f-f4a1ce7ff095" providerId="ADAL" clId="{FE372970-E830-3548-8B0C-D09B0421F701}" dt="2025-04-02T17:32:20.172" v="1660" actId="20577"/>
          <ac:spMkLst>
            <pc:docMk/>
            <pc:sldMk cId="644954963" sldId="268"/>
            <ac:spMk id="6" creationId="{10D99022-6E60-BBAE-5561-62149022558A}"/>
          </ac:spMkLst>
        </pc:spChg>
      </pc:sldChg>
      <pc:sldChg chg="new del">
        <pc:chgData name="ANDREA PASSARELLA" userId="f030b4a5-8696-495b-9f6f-f4a1ce7ff095" providerId="ADAL" clId="{FE372970-E830-3548-8B0C-D09B0421F701}" dt="2025-04-02T17:31:12.591" v="1648" actId="2696"/>
        <pc:sldMkLst>
          <pc:docMk/>
          <pc:sldMk cId="3434452222" sldId="268"/>
        </pc:sldMkLst>
      </pc:sldChg>
      <pc:sldChg chg="modSp add mod">
        <pc:chgData name="ANDREA PASSARELLA" userId="f030b4a5-8696-495b-9f6f-f4a1ce7ff095" providerId="ADAL" clId="{FE372970-E830-3548-8B0C-D09B0421F701}" dt="2025-04-02T18:02:13.949" v="2964" actId="20577"/>
        <pc:sldMkLst>
          <pc:docMk/>
          <pc:sldMk cId="737001496" sldId="269"/>
        </pc:sldMkLst>
        <pc:spChg chg="mod">
          <ac:chgData name="ANDREA PASSARELLA" userId="f030b4a5-8696-495b-9f6f-f4a1ce7ff095" providerId="ADAL" clId="{FE372970-E830-3548-8B0C-D09B0421F701}" dt="2025-04-02T18:02:13.949" v="2964" actId="20577"/>
          <ac:spMkLst>
            <pc:docMk/>
            <pc:sldMk cId="737001496" sldId="269"/>
            <ac:spMk id="2" creationId="{D74FF8BC-C68D-98B1-F978-67F20AEF4C86}"/>
          </ac:spMkLst>
        </pc:spChg>
        <pc:spChg chg="mod">
          <ac:chgData name="ANDREA PASSARELLA" userId="f030b4a5-8696-495b-9f6f-f4a1ce7ff095" providerId="ADAL" clId="{FE372970-E830-3548-8B0C-D09B0421F701}" dt="2025-04-02T17:50:53.774" v="2834" actId="20577"/>
          <ac:spMkLst>
            <pc:docMk/>
            <pc:sldMk cId="737001496" sldId="269"/>
            <ac:spMk id="6" creationId="{FDB01F8B-E817-128C-F5EC-1BCDBD3429F6}"/>
          </ac:spMkLst>
        </pc:spChg>
      </pc:sldChg>
      <pc:sldChg chg="new del">
        <pc:chgData name="ANDREA PASSARELLA" userId="f030b4a5-8696-495b-9f6f-f4a1ce7ff095" providerId="ADAL" clId="{FE372970-E830-3548-8B0C-D09B0421F701}" dt="2025-04-02T17:41:26.242" v="2464" actId="2696"/>
        <pc:sldMkLst>
          <pc:docMk/>
          <pc:sldMk cId="3150173454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981A7-0EC3-CDA6-D7BF-9400799B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FAF45B-4237-E3BF-D162-882FC3D20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2B7BB-FBBA-8ABB-9973-BFA40436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B71CAF-4141-9F8E-C1B6-D3B0ECF5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076649-7A3C-DE7D-A97A-D8AB027F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2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C1F9D-DFAF-A590-C10C-862C3C99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9A45C-1FBD-5EF8-0B01-F6874F262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7F2F7-A940-6984-5FB7-949992F0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FFC4AC-8B27-6CE5-E101-EDE51713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A00479-C489-DA86-FC16-9658203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47E374-B7D4-BB0F-1531-68A38B1DF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747F66-93B1-8CE2-9044-228914AB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A747C-FA5A-959E-CC88-0FE40CD9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B33EB-2854-1D3D-F431-E91AC862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FF57B8-BCA8-081D-6FF8-BD94509E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7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FAE1A359-F86A-8843-B605-4D1DCACAB38B}"/>
              </a:ext>
            </a:extLst>
          </p:cNvPr>
          <p:cNvCxnSpPr>
            <a:cxnSpLocks/>
          </p:cNvCxnSpPr>
          <p:nvPr/>
        </p:nvCxnSpPr>
        <p:spPr>
          <a:xfrm>
            <a:off x="838200" y="6356350"/>
            <a:ext cx="0" cy="5016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7860F46B-8F97-6E48-A6C2-1CA9ED4C122C}"/>
              </a:ext>
            </a:extLst>
          </p:cNvPr>
          <p:cNvCxnSpPr>
            <a:cxnSpLocks/>
          </p:cNvCxnSpPr>
          <p:nvPr/>
        </p:nvCxnSpPr>
        <p:spPr>
          <a:xfrm>
            <a:off x="838200" y="6356350"/>
            <a:ext cx="0" cy="5016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B6D4503A-87E7-AB49-996A-25DC5893C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838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6CDC8FA-FB67-F242-9C52-D76E3D264483}" type="slidenum">
              <a:rPr lang="it-IT" smtClean="0"/>
              <a:pPr/>
              <a:t>‹#›</a:t>
            </a:fld>
            <a:endParaRPr lang="it-IT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AC95C3-D757-EC49-A89A-4B437A37F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cxnSp>
        <p:nvCxnSpPr>
          <p:cNvPr id="7" name="Connettore 1 11">
            <a:extLst>
              <a:ext uri="{FF2B5EF4-FFF2-40B4-BE49-F238E27FC236}">
                <a16:creationId xmlns:a16="http://schemas.microsoft.com/office/drawing/2014/main" id="{0CBA95CE-E8B7-174A-9E9D-33C6B14A0C69}"/>
              </a:ext>
            </a:extLst>
          </p:cNvPr>
          <p:cNvCxnSpPr/>
          <p:nvPr/>
        </p:nvCxnSpPr>
        <p:spPr>
          <a:xfrm>
            <a:off x="838200" y="961292"/>
            <a:ext cx="10515600" cy="0"/>
          </a:xfrm>
          <a:prstGeom prst="line">
            <a:avLst/>
          </a:prstGeom>
          <a:ln w="22225">
            <a:solidFill>
              <a:srgbClr val="191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B3EA18-FE82-E148-A4CA-892B5981E4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it-IT"/>
              <a:t>Internet, prossima generazione</a:t>
            </a:r>
            <a:br>
              <a:rPr lang="it-IT"/>
            </a:br>
            <a:br>
              <a:rPr lang="it-IT"/>
            </a:br>
            <a:r>
              <a:rPr lang="it-IT"/>
              <a:t>: tra e-voluzione e ri-voluzione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851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8E04E-E54E-1DEE-4299-355488D1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9491B-0AE9-E825-7400-C7825150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48350C-04B6-1ADA-31F0-61BEF2B7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182D9C-574B-FA2A-228B-1EE4CD22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7EA49-3030-8573-EEE4-0B1267BF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2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3A9C6-2CC2-C7C0-55EC-584ABCD5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4DDA9C-9AAC-A825-EEAC-82AEB096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876C8-EC31-6803-2459-5C6AFBA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BE7DE-F2B1-B467-597D-B11A2D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0568A-D7E2-E796-4474-5AED92B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87C44-AA52-50FB-CAA5-4803FE90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62A086-B7E7-2E6B-4F08-884ECFB3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EAD39F-C931-7865-E95E-FEFB6849B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CF320A-0567-B042-A24F-654C6566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66CE6-C481-467E-AE7E-5B34833F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D4B8B7-AF7C-0161-CAB3-8BFAF160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4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F49DF-740E-9DA7-FCEB-E0BF37D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5B502D-1EBA-B2FA-DE56-E34210FD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CF3ED7-B354-7802-0088-A13B6CD2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BD2848-D581-BF39-1166-78DEB3958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0895E-1249-AD34-274E-6D54FE9C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71F731-352A-E25F-D067-0D3830A5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C4C2AF-A04D-B092-3D2B-CF74BF0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08D07E-A9BB-C25A-F626-E6E2FF5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5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BAF0-A434-4CAA-1C8C-2B6B990B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6EF19E-E101-9CBB-66F8-80D3656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90346C-340E-72F7-2AE4-A5C90AE9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15EC9D-AB7B-5BB4-E867-4354629B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4CFAF-1AB0-3386-CF7D-F411F996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DEF715-6081-B61C-0E74-AE49BC10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FA1BE2-F64F-DC58-6CB5-9A74CC59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2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54BE7-5DE3-9921-57C6-7D0EE2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B84BD-9A54-7B5F-F8EE-E21C27C1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0F13F9-00C7-6957-A58A-EF2600E1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C31324-AB86-82B1-56A5-96B08D15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063D8-46F8-DAA6-EBF1-6E9C7F6E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174032-CA17-0BEC-4182-EF5AF298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DA6AD-88AA-A231-FD7A-770325E1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3931D8-FE69-8141-105E-E4F133AEA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496C47-181B-0B3A-DBBB-6C30D1C0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84FAE-66F3-50A3-AFC5-C58230A5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C0E07B-8681-3023-CDFC-607BC23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8E912F-0FCC-85B1-B8D5-E984362D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9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ACE82D-3DBF-C63B-2E1E-29110CE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37B2E3-709D-6548-FBC5-4E6D774A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320CB-EF21-40B6-1A01-4C93A124D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E1396-32B9-EEE8-AD0E-19FA45E02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8111A-CDCB-3E03-71F0-92ADAACAD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44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F71DA7-AE5E-B9E0-B0A5-89C4E21DB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57666"/>
            <a:ext cx="10515595" cy="1499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Pervasive Intelligence for Smart Mobility (PRISMA )</a:t>
            </a:r>
          </a:p>
        </p:txBody>
      </p:sp>
      <p:pic>
        <p:nvPicPr>
          <p:cNvPr id="1032" name="Picture 8" descr="MOST Centro nazionale per la mobilità sostenibile">
            <a:extLst>
              <a:ext uri="{FF2B5EF4-FFF2-40B4-BE49-F238E27FC236}">
                <a16:creationId xmlns:a16="http://schemas.microsoft.com/office/drawing/2014/main" id="{B85F648A-71C7-30B9-6B2D-91FE94082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5" b="29959"/>
          <a:stretch/>
        </p:blipFill>
        <p:spPr bwMode="auto">
          <a:xfrm>
            <a:off x="9775944" y="1333625"/>
            <a:ext cx="2251332" cy="67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lue letters on a white background&#10;&#10;AI-generated content may be incorrect.">
            <a:extLst>
              <a:ext uri="{FF2B5EF4-FFF2-40B4-BE49-F238E27FC236}">
                <a16:creationId xmlns:a16="http://schemas.microsoft.com/office/drawing/2014/main" id="{2B27DF5D-4D1D-CD2E-EF12-608A4140C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08" y="1301650"/>
            <a:ext cx="2251332" cy="787966"/>
          </a:xfrm>
          <a:prstGeom prst="rect">
            <a:avLst/>
          </a:prstGeom>
        </p:spPr>
      </p:pic>
      <p:pic>
        <p:nvPicPr>
          <p:cNvPr id="9" name="Picture 8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8590D770-E4BC-20F1-3DDC-6FCC0D2AB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12" y="1303888"/>
            <a:ext cx="2251332" cy="73731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D982CB4-7789-4AC1-97AC-80493C393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5005" y="1265986"/>
            <a:ext cx="2251332" cy="6684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51E5943-F9AB-62F6-5C07-FCF47149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893" y="1394766"/>
            <a:ext cx="2251332" cy="4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10">
            <a:extLst>
              <a:ext uri="{FF2B5EF4-FFF2-40B4-BE49-F238E27FC236}">
                <a16:creationId xmlns:a16="http://schemas.microsoft.com/office/drawing/2014/main" id="{F51F4D4F-5533-CC0B-436C-5359B2B9FB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5786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DCC3E-B4FF-55FE-3555-37F445A31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B01F8B-E817-128C-F5EC-1BCDBD34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T" sz="3200" dirty="0"/>
              <a:t>Quadro risorse (sintesi)</a:t>
            </a:r>
            <a:endParaRPr lang="en-IT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4FF8BC-C68D-98B1-F978-67F20AEF4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727568" cy="5079683"/>
          </a:xfrm>
        </p:spPr>
        <p:txBody>
          <a:bodyPr>
            <a:normAutofit/>
          </a:bodyPr>
          <a:lstStyle/>
          <a:p>
            <a:r>
              <a:rPr lang="en-IT" sz="2200" dirty="0">
                <a:solidFill>
                  <a:srgbClr val="FF0000"/>
                </a:solidFill>
              </a:rPr>
              <a:t>Infrastrutture di ricerca</a:t>
            </a:r>
          </a:p>
          <a:p>
            <a:pPr lvl="1"/>
            <a:r>
              <a:rPr lang="en-IT" sz="1800" dirty="0"/>
              <a:t>1.7 MEUR/anno SoBigData</a:t>
            </a:r>
          </a:p>
          <a:p>
            <a:pPr lvl="1"/>
            <a:r>
              <a:rPr lang="en-IT" sz="1800" dirty="0"/>
              <a:t>1 MEUR/anno SLICES</a:t>
            </a:r>
          </a:p>
          <a:p>
            <a:pPr lvl="1"/>
            <a:r>
              <a:rPr lang="en-GB" sz="1800" dirty="0">
                <a:solidFill>
                  <a:srgbClr val="FF0000"/>
                </a:solidFill>
              </a:rPr>
              <a:t>S</a:t>
            </a:r>
            <a:r>
              <a:rPr lang="en-IT" sz="1800" dirty="0">
                <a:solidFill>
                  <a:srgbClr val="FF0000"/>
                </a:solidFill>
              </a:rPr>
              <a:t>ostenibilità considerata nei piani di sviluppo per creazione delle rispettive ERIC</a:t>
            </a:r>
          </a:p>
          <a:p>
            <a:pPr lvl="2"/>
            <a:r>
              <a:rPr lang="en-IT" sz="1800" dirty="0"/>
              <a:t>~30% dal progetto di aggregazione (~800 KEUR/anno)</a:t>
            </a:r>
          </a:p>
          <a:p>
            <a:pPr lvl="2"/>
            <a:r>
              <a:rPr lang="en-GB" sz="1800" dirty="0"/>
              <a:t>A</a:t>
            </a:r>
            <a:r>
              <a:rPr lang="en-IT" sz="1800" dirty="0"/>
              <a:t>ltre fonti: FOE, in-kind partners, progetti EU (dedicati e non)</a:t>
            </a:r>
          </a:p>
          <a:p>
            <a:endParaRPr lang="en-IT" sz="2200">
              <a:solidFill>
                <a:srgbClr val="FF0000"/>
              </a:solidFill>
            </a:endParaRPr>
          </a:p>
          <a:p>
            <a:r>
              <a:rPr lang="en-IT" sz="2200" dirty="0">
                <a:solidFill>
                  <a:srgbClr val="FF0000"/>
                </a:solidFill>
              </a:rPr>
              <a:t>Altri</a:t>
            </a:r>
            <a:r>
              <a:rPr lang="en-IT" sz="2200" dirty="0"/>
              <a:t> progetti aggregati</a:t>
            </a:r>
          </a:p>
          <a:p>
            <a:pPr lvl="1"/>
            <a:r>
              <a:rPr lang="en-IT" sz="1800" dirty="0"/>
              <a:t>3.2 MEUR (principalmente personale)</a:t>
            </a:r>
          </a:p>
          <a:p>
            <a:pPr lvl="2"/>
            <a:r>
              <a:rPr lang="en-IT" sz="1800" dirty="0"/>
              <a:t>40% personale da assumere</a:t>
            </a:r>
          </a:p>
          <a:p>
            <a:pPr lvl="2"/>
            <a:r>
              <a:rPr lang="en-IT" sz="1800" dirty="0"/>
              <a:t>55% personale CNR</a:t>
            </a:r>
          </a:p>
          <a:p>
            <a:pPr lvl="1"/>
            <a:r>
              <a:rPr lang="en-IT" sz="1800" dirty="0"/>
              <a:t>~1.5 MEUR/anno da progetti EU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C2657DB5-2EF4-BE31-61DC-A91C26B4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6CDC8FA-FB67-F242-9C52-D76E3D264483}" type="slidenum">
              <a:rPr lang="it-IT" smtClean="0"/>
              <a:pPr>
                <a:spcAft>
                  <a:spcPts val="600"/>
                </a:spcAft>
              </a:pPr>
              <a:t>10</a:t>
            </a:fld>
            <a:endParaRPr lang="it-IT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700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F8082C-30EA-4F7C-0BD2-6E68EE839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CDC8FA-FB67-F242-9C52-D76E3D264483}" type="slidenum">
              <a:rPr lang="it-IT" smtClean="0"/>
              <a:pPr/>
              <a:t>2</a:t>
            </a:fld>
            <a:endParaRPr lang="it-IT" dirty="0">
              <a:latin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0C031D-29BA-9C51-1F1A-85D10C17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99"/>
          </a:xfrm>
        </p:spPr>
        <p:txBody>
          <a:bodyPr>
            <a:normAutofit/>
          </a:bodyPr>
          <a:lstStyle/>
          <a:p>
            <a:r>
              <a:rPr lang="en-IT" sz="3200" dirty="0"/>
              <a:t>Future Internet: Pervasive connected intelligence</a:t>
            </a:r>
          </a:p>
        </p:txBody>
      </p:sp>
      <p:pic>
        <p:nvPicPr>
          <p:cNvPr id="7" name="Picture 6" descr="A diagram of a brain&#10;&#10;Description automatically generated">
            <a:extLst>
              <a:ext uri="{FF2B5EF4-FFF2-40B4-BE49-F238E27FC236}">
                <a16:creationId xmlns:a16="http://schemas.microsoft.com/office/drawing/2014/main" id="{17956D60-3974-DC98-7EB5-52F2C9530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74" y="2146536"/>
            <a:ext cx="5890591" cy="3004300"/>
          </a:xfrm>
          <a:prstGeom prst="rect">
            <a:avLst/>
          </a:prstGeom>
        </p:spPr>
      </p:pic>
      <p:pic>
        <p:nvPicPr>
          <p:cNvPr id="8" name="Picture 7" descr="A diagram of different types of technology&#10;&#10;Description automatically generated">
            <a:extLst>
              <a:ext uri="{FF2B5EF4-FFF2-40B4-BE49-F238E27FC236}">
                <a16:creationId xmlns:a16="http://schemas.microsoft.com/office/drawing/2014/main" id="{015A3F20-D713-3F8E-2746-D26E0378A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7813"/>
            <a:ext cx="5585119" cy="3456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3165C3-518D-8D42-535E-24BFB0F45BB3}"/>
              </a:ext>
            </a:extLst>
          </p:cNvPr>
          <p:cNvSpPr txBox="1"/>
          <p:nvPr/>
        </p:nvSpPr>
        <p:spPr>
          <a:xfrm>
            <a:off x="863638" y="6338986"/>
            <a:ext cx="10464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The Next Horizon White Paper, From Connected People and Things to Connected Intelligence, Huawei</a:t>
            </a:r>
            <a:endParaRPr lang="en-IT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BD1295-764E-CA72-119F-146F8F6A70DD}"/>
              </a:ext>
            </a:extLst>
          </p:cNvPr>
          <p:cNvGrpSpPr/>
          <p:nvPr/>
        </p:nvGrpSpPr>
        <p:grpSpPr>
          <a:xfrm>
            <a:off x="6151574" y="3117844"/>
            <a:ext cx="5890591" cy="1099751"/>
            <a:chOff x="6301409" y="2693772"/>
            <a:chExt cx="5890591" cy="109975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6988CDD9-595A-02C7-D681-F32D3C18BCFE}"/>
                </a:ext>
              </a:extLst>
            </p:cNvPr>
            <p:cNvSpPr/>
            <p:nvPr/>
          </p:nvSpPr>
          <p:spPr>
            <a:xfrm>
              <a:off x="6301409" y="2693772"/>
              <a:ext cx="5890591" cy="109975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1EE90F-337F-3FA9-2674-FEC7B266A7B7}"/>
                </a:ext>
              </a:extLst>
            </p:cNvPr>
            <p:cNvSpPr txBox="1"/>
            <p:nvPr/>
          </p:nvSpPr>
          <p:spPr>
            <a:xfrm>
              <a:off x="10987068" y="3404924"/>
              <a:ext cx="10791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T" b="1" i="1" dirty="0">
                  <a:solidFill>
                    <a:srgbClr val="FFC000"/>
                  </a:solidFill>
                </a:rPr>
                <a:t>comms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F5C9D7-B534-619A-553E-EF8DD15271D9}"/>
              </a:ext>
            </a:extLst>
          </p:cNvPr>
          <p:cNvGrpSpPr/>
          <p:nvPr/>
        </p:nvGrpSpPr>
        <p:grpSpPr>
          <a:xfrm>
            <a:off x="6151573" y="1910938"/>
            <a:ext cx="5890591" cy="1099751"/>
            <a:chOff x="6301408" y="1486866"/>
            <a:chExt cx="5890591" cy="109975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F9A0B88-4F70-D046-93C5-77CDA409C509}"/>
                </a:ext>
              </a:extLst>
            </p:cNvPr>
            <p:cNvSpPr/>
            <p:nvPr/>
          </p:nvSpPr>
          <p:spPr>
            <a:xfrm>
              <a:off x="6301408" y="1486866"/>
              <a:ext cx="5890591" cy="1099751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A06FA6-040C-4F48-F33E-4DBB2DEC780C}"/>
                </a:ext>
              </a:extLst>
            </p:cNvPr>
            <p:cNvSpPr txBox="1"/>
            <p:nvPr/>
          </p:nvSpPr>
          <p:spPr>
            <a:xfrm>
              <a:off x="10987068" y="2160793"/>
              <a:ext cx="8739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T" b="1" i="1" dirty="0">
                  <a:solidFill>
                    <a:srgbClr val="0070C0"/>
                  </a:solidFill>
                </a:rPr>
                <a:t>comp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47D37F-71FF-7CDE-6CCA-04E199605733}"/>
              </a:ext>
            </a:extLst>
          </p:cNvPr>
          <p:cNvGrpSpPr/>
          <p:nvPr/>
        </p:nvGrpSpPr>
        <p:grpSpPr>
          <a:xfrm>
            <a:off x="6151574" y="4338158"/>
            <a:ext cx="5890591" cy="1099751"/>
            <a:chOff x="6301409" y="3914086"/>
            <a:chExt cx="5890591" cy="109975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4515D7-A1F0-02FE-E657-2D3FB188B278}"/>
                </a:ext>
              </a:extLst>
            </p:cNvPr>
            <p:cNvSpPr/>
            <p:nvPr/>
          </p:nvSpPr>
          <p:spPr>
            <a:xfrm>
              <a:off x="6301409" y="3914086"/>
              <a:ext cx="5890591" cy="109975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0E0DE5-DE72-097B-F6DD-609CC27AEDC9}"/>
                </a:ext>
              </a:extLst>
            </p:cNvPr>
            <p:cNvSpPr txBox="1"/>
            <p:nvPr/>
          </p:nvSpPr>
          <p:spPr>
            <a:xfrm>
              <a:off x="10990813" y="4586119"/>
              <a:ext cx="8130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T" b="1" i="1" dirty="0"/>
                <a:t>cross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12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42926-7361-D6C7-0528-3B0AD8D1D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654C6F-16FD-A809-4AE4-39A23604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8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T" sz="3200" dirty="0"/>
              <a:t>PRISMA (Pervasive Intelligence for Smart Mobility)</a:t>
            </a:r>
          </a:p>
        </p:txBody>
      </p:sp>
      <p:pic>
        <p:nvPicPr>
          <p:cNvPr id="2050" name="Picture 2" descr="Il prisma di Kapferer e la brand identity – Digital PR Store">
            <a:extLst>
              <a:ext uri="{FF2B5EF4-FFF2-40B4-BE49-F238E27FC236}">
                <a16:creationId xmlns:a16="http://schemas.microsoft.com/office/drawing/2014/main" id="{3238FD15-B607-074E-8CCE-D09C85978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9" t="12413" r="30680" b="29624"/>
          <a:stretch/>
        </p:blipFill>
        <p:spPr bwMode="auto">
          <a:xfrm>
            <a:off x="353568" y="1827955"/>
            <a:ext cx="6235262" cy="3700906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42B1E16E-F067-A1EB-9FA7-D06C48CABC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83819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6CDC8FA-FB67-F242-9C52-D76E3D264483}" type="slidenum">
              <a:rPr lang="it-IT" smtClean="0"/>
              <a:pPr>
                <a:spcAft>
                  <a:spcPts val="600"/>
                </a:spcAft>
              </a:pPr>
              <a:t>3</a:t>
            </a:fld>
            <a:endParaRPr lang="it-IT"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E4EB1E-EAF0-BCEC-1B6E-5F1BF4103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1656" y="5437770"/>
            <a:ext cx="2855935" cy="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lue letters on a white background&#10;&#10;AI-generated content may be incorrect.">
            <a:extLst>
              <a:ext uri="{FF2B5EF4-FFF2-40B4-BE49-F238E27FC236}">
                <a16:creationId xmlns:a16="http://schemas.microsoft.com/office/drawing/2014/main" id="{A6768430-3607-0A8E-0C0A-2F2B78A70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77" y="3490583"/>
            <a:ext cx="2251332" cy="787966"/>
          </a:xfrm>
          <a:prstGeom prst="rect">
            <a:avLst/>
          </a:prstGeom>
        </p:spPr>
      </p:pic>
      <p:pic>
        <p:nvPicPr>
          <p:cNvPr id="9" name="Picture 8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C3359CFB-2FF0-AC7E-2817-060873D15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707" y="4151439"/>
            <a:ext cx="2251332" cy="73731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9CD4C2E-4FA4-B414-A2C0-7C4C50124D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7707" y="2721427"/>
            <a:ext cx="2251332" cy="668428"/>
          </a:xfrm>
          <a:prstGeom prst="rect">
            <a:avLst/>
          </a:prstGeom>
        </p:spPr>
      </p:pic>
      <p:pic>
        <p:nvPicPr>
          <p:cNvPr id="11" name="Picture 8" descr="MOST Centro nazionale per la mobilità sostenibile">
            <a:extLst>
              <a:ext uri="{FF2B5EF4-FFF2-40B4-BE49-F238E27FC236}">
                <a16:creationId xmlns:a16="http://schemas.microsoft.com/office/drawing/2014/main" id="{A8FEA65C-4854-4E09-8DD2-C3096989B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5" b="29959"/>
          <a:stretch/>
        </p:blipFill>
        <p:spPr bwMode="auto">
          <a:xfrm>
            <a:off x="5357438" y="1284328"/>
            <a:ext cx="2251332" cy="67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438A41-8A76-AAD9-1E9B-D3DDEC065BC5}"/>
              </a:ext>
            </a:extLst>
          </p:cNvPr>
          <p:cNvSpPr txBox="1"/>
          <p:nvPr/>
        </p:nvSpPr>
        <p:spPr>
          <a:xfrm>
            <a:off x="9044703" y="5715156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b="1" dirty="0">
                <a:solidFill>
                  <a:srgbClr val="C00000"/>
                </a:solidFill>
              </a:rPr>
              <a:t>Infrastructure services</a:t>
            </a:r>
          </a:p>
          <a:p>
            <a:pPr algn="ctr"/>
            <a:r>
              <a:rPr lang="en-IT" i="1" dirty="0"/>
              <a:t>(data, AI &amp; networks)</a:t>
            </a:r>
          </a:p>
        </p:txBody>
      </p:sp>
      <p:pic>
        <p:nvPicPr>
          <p:cNvPr id="2052" name="Picture 4" descr="Home">
            <a:extLst>
              <a:ext uri="{FF2B5EF4-FFF2-40B4-BE49-F238E27FC236}">
                <a16:creationId xmlns:a16="http://schemas.microsoft.com/office/drawing/2014/main" id="{01682210-7D23-0A5B-936D-C266BD472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21" y="6308866"/>
            <a:ext cx="1672389" cy="3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61F584B6-3DD3-7141-9A58-89768D6A91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77" y="6210299"/>
            <a:ext cx="1949450" cy="565150"/>
          </a:xfrm>
          <a:prstGeom prst="rect">
            <a:avLst/>
          </a:prstGeom>
        </p:spPr>
      </p:pic>
      <p:pic>
        <p:nvPicPr>
          <p:cNvPr id="2054" name="Picture 6" descr="Home">
            <a:extLst>
              <a:ext uri="{FF2B5EF4-FFF2-40B4-BE49-F238E27FC236}">
                <a16:creationId xmlns:a16="http://schemas.microsoft.com/office/drawing/2014/main" id="{5DAC98D3-6691-4A14-C4EC-94CE671CE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33" y="5859379"/>
            <a:ext cx="916875" cy="8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8775F7-6956-96BF-6D47-0692DC27E795}"/>
              </a:ext>
            </a:extLst>
          </p:cNvPr>
          <p:cNvSpPr txBox="1"/>
          <p:nvPr/>
        </p:nvSpPr>
        <p:spPr>
          <a:xfrm>
            <a:off x="9605256" y="3078220"/>
            <a:ext cx="2473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b="1" dirty="0">
                <a:solidFill>
                  <a:srgbClr val="C00000"/>
                </a:solidFill>
              </a:rPr>
              <a:t>Foundations</a:t>
            </a:r>
          </a:p>
          <a:p>
            <a:pPr algn="ctr"/>
            <a:r>
              <a:rPr lang="en-GB" i="1" dirty="0"/>
              <a:t>P</a:t>
            </a:r>
            <a:r>
              <a:rPr lang="en-IT" i="1" dirty="0"/>
              <a:t>ervasive AI</a:t>
            </a:r>
          </a:p>
          <a:p>
            <a:pPr algn="ctr"/>
            <a:r>
              <a:rPr lang="en-IT" i="1" dirty="0"/>
              <a:t>Internet paradigms</a:t>
            </a:r>
          </a:p>
          <a:p>
            <a:pPr algn="ctr"/>
            <a:r>
              <a:rPr lang="en-IT" i="1" dirty="0"/>
              <a:t>Cybersecurity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234E7A-0FC7-B2D9-8B80-7BA2E9575BD4}"/>
              </a:ext>
            </a:extLst>
          </p:cNvPr>
          <p:cNvSpPr txBox="1"/>
          <p:nvPr/>
        </p:nvSpPr>
        <p:spPr>
          <a:xfrm>
            <a:off x="8654001" y="1306420"/>
            <a:ext cx="258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b="1" dirty="0">
                <a:solidFill>
                  <a:srgbClr val="C00000"/>
                </a:solidFill>
              </a:rPr>
              <a:t>Applications</a:t>
            </a:r>
          </a:p>
          <a:p>
            <a:pPr algn="ctr"/>
            <a:r>
              <a:rPr lang="en-US" i="1" dirty="0"/>
              <a:t>Sustainable mobility</a:t>
            </a:r>
            <a:endParaRPr lang="en-IT" i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5BC6E6-9B76-E736-0849-4293D21EE70B}"/>
              </a:ext>
            </a:extLst>
          </p:cNvPr>
          <p:cNvCxnSpPr/>
          <p:nvPr/>
        </p:nvCxnSpPr>
        <p:spPr>
          <a:xfrm>
            <a:off x="5827776" y="5157216"/>
            <a:ext cx="59984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6FA860-6081-8A14-C402-C6698F193D07}"/>
              </a:ext>
            </a:extLst>
          </p:cNvPr>
          <p:cNvCxnSpPr/>
          <p:nvPr/>
        </p:nvCxnSpPr>
        <p:spPr>
          <a:xfrm>
            <a:off x="5827776" y="2237232"/>
            <a:ext cx="59984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B28B4EC-EDE5-2BB4-79D9-ADE12D83D244}"/>
              </a:ext>
            </a:extLst>
          </p:cNvPr>
          <p:cNvSpPr txBox="1"/>
          <p:nvPr/>
        </p:nvSpPr>
        <p:spPr>
          <a:xfrm>
            <a:off x="588464" y="6072488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AD prevalente: </a:t>
            </a:r>
            <a:r>
              <a:rPr lang="en-IT" b="1" dirty="0">
                <a:solidFill>
                  <a:srgbClr val="C00000"/>
                </a:solidFill>
              </a:rPr>
              <a:t>PE6</a:t>
            </a:r>
          </a:p>
        </p:txBody>
      </p:sp>
    </p:spTree>
    <p:extLst>
      <p:ext uri="{BB962C8B-B14F-4D97-AF65-F5344CB8AC3E}">
        <p14:creationId xmlns:p14="http://schemas.microsoft.com/office/powerpoint/2010/main" val="189598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F7AA5-4A94-B7F0-5D0A-BE8215928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ECC467-A1B2-F40B-E4CD-9B67FD5D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T" sz="3200" dirty="0"/>
              <a:t>Critical mass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727AF-B751-0F02-58BC-4D988D9C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rmAutofit/>
          </a:bodyPr>
          <a:lstStyle/>
          <a:p>
            <a:r>
              <a:rPr lang="en-IT" sz="2400" dirty="0">
                <a:solidFill>
                  <a:srgbClr val="FF0000"/>
                </a:solidFill>
              </a:rPr>
              <a:t>SoBigData</a:t>
            </a:r>
          </a:p>
          <a:p>
            <a:pPr lvl="1"/>
            <a:r>
              <a:rPr lang="en-GB" sz="2000" dirty="0"/>
              <a:t>D</a:t>
            </a:r>
            <a:r>
              <a:rPr lang="en-IT" sz="2000" dirty="0"/>
              <a:t>ata, AI &amp; networks Research Spaces</a:t>
            </a:r>
          </a:p>
          <a:p>
            <a:r>
              <a:rPr lang="en-IT" sz="2400" dirty="0">
                <a:solidFill>
                  <a:srgbClr val="FF0000"/>
                </a:solidFill>
              </a:rPr>
              <a:t>FAIR</a:t>
            </a:r>
          </a:p>
          <a:p>
            <a:pPr lvl="1"/>
            <a:r>
              <a:rPr lang="en-GB" sz="2000" dirty="0" err="1"/>
              <a:t>Affiliato</a:t>
            </a:r>
            <a:r>
              <a:rPr lang="en-GB" sz="2000" dirty="0"/>
              <a:t> Spoke 1, </a:t>
            </a:r>
            <a:r>
              <a:rPr lang="en-GB" sz="2000" dirty="0" err="1"/>
              <a:t>Affiliato</a:t>
            </a:r>
            <a:r>
              <a:rPr lang="en-GB" sz="2000" dirty="0"/>
              <a:t> Spoke 3, </a:t>
            </a:r>
            <a:r>
              <a:rPr lang="en-GB" sz="2000" dirty="0" err="1"/>
              <a:t>Affiliato</a:t>
            </a:r>
            <a:r>
              <a:rPr lang="en-GB" sz="2000" dirty="0"/>
              <a:t> Spoke 5, </a:t>
            </a:r>
            <a:r>
              <a:rPr lang="en-GB" sz="2000" dirty="0" err="1"/>
              <a:t>Affiliato</a:t>
            </a:r>
            <a:r>
              <a:rPr lang="en-GB" sz="2000" dirty="0"/>
              <a:t> Spoke 8, </a:t>
            </a:r>
            <a:r>
              <a:rPr lang="en-GB" sz="2000" dirty="0" err="1"/>
              <a:t>Affiliato</a:t>
            </a:r>
            <a:r>
              <a:rPr lang="en-GB" sz="2000" dirty="0"/>
              <a:t> Spoke 9</a:t>
            </a:r>
            <a:endParaRPr lang="en-IT" sz="2000" dirty="0"/>
          </a:p>
          <a:p>
            <a:r>
              <a:rPr lang="en-IT" sz="2400" dirty="0"/>
              <a:t>RESTART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Spoke 1</a:t>
            </a:r>
            <a:r>
              <a:rPr lang="en-GB" sz="2000" dirty="0"/>
              <a:t>, </a:t>
            </a:r>
            <a:r>
              <a:rPr lang="en-GB" sz="2000" dirty="0" err="1"/>
              <a:t>Affiliato</a:t>
            </a:r>
            <a:r>
              <a:rPr lang="en-GB" sz="2000" dirty="0"/>
              <a:t> Spoke 2, </a:t>
            </a:r>
            <a:r>
              <a:rPr lang="en-GB" sz="2000" dirty="0" err="1"/>
              <a:t>Affiliato</a:t>
            </a:r>
            <a:r>
              <a:rPr lang="en-GB" sz="2000" dirty="0"/>
              <a:t> Spoke 4, </a:t>
            </a:r>
            <a:r>
              <a:rPr lang="en-GB" sz="2000" dirty="0" err="1"/>
              <a:t>Affiliato</a:t>
            </a:r>
            <a:r>
              <a:rPr lang="en-GB" sz="2000" dirty="0"/>
              <a:t> Spoke 5 </a:t>
            </a:r>
            <a:endParaRPr lang="en-IT" sz="2000" dirty="0"/>
          </a:p>
          <a:p>
            <a:r>
              <a:rPr lang="en-IT" sz="2400" dirty="0"/>
              <a:t>SERICS</a:t>
            </a:r>
          </a:p>
          <a:p>
            <a:pPr lvl="1"/>
            <a:r>
              <a:rPr lang="en-GB" sz="2000" dirty="0" err="1"/>
              <a:t>Affiliato</a:t>
            </a:r>
            <a:r>
              <a:rPr lang="en-GB" sz="2000" dirty="0"/>
              <a:t> Spoke 3, </a:t>
            </a:r>
            <a:r>
              <a:rPr lang="en-GB" sz="2000" dirty="0" err="1"/>
              <a:t>Affiliato</a:t>
            </a:r>
            <a:r>
              <a:rPr lang="en-GB" sz="2000" dirty="0"/>
              <a:t> Spoke 4, </a:t>
            </a:r>
            <a:r>
              <a:rPr lang="en-GB" sz="2000" dirty="0" err="1"/>
              <a:t>Affiliato</a:t>
            </a:r>
            <a:r>
              <a:rPr lang="en-GB" sz="2000" dirty="0"/>
              <a:t> Spoke 5, </a:t>
            </a:r>
            <a:r>
              <a:rPr lang="en-GB" sz="2000" dirty="0" err="1"/>
              <a:t>Affiliato</a:t>
            </a:r>
            <a:r>
              <a:rPr lang="en-GB" sz="2000" dirty="0"/>
              <a:t> Spoke 7, </a:t>
            </a:r>
            <a:r>
              <a:rPr lang="en-GB" sz="2000" dirty="0" err="1"/>
              <a:t>Affiliato</a:t>
            </a:r>
            <a:r>
              <a:rPr lang="en-GB" sz="2000" dirty="0"/>
              <a:t> Spoke 8</a:t>
            </a:r>
            <a:endParaRPr lang="en-IT" sz="2000" dirty="0"/>
          </a:p>
          <a:p>
            <a:r>
              <a:rPr lang="en-IT" sz="2400" dirty="0"/>
              <a:t>MOST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Spoke 3</a:t>
            </a:r>
            <a:r>
              <a:rPr lang="en-GB" sz="2000" dirty="0"/>
              <a:t>, </a:t>
            </a:r>
            <a:r>
              <a:rPr lang="en-GB" sz="2000" dirty="0" err="1"/>
              <a:t>Affiliato</a:t>
            </a:r>
            <a:r>
              <a:rPr lang="en-GB" sz="2000" dirty="0"/>
              <a:t> Spoke 4, </a:t>
            </a:r>
            <a:r>
              <a:rPr lang="en-GB" sz="2000" dirty="0" err="1"/>
              <a:t>Affiliato</a:t>
            </a:r>
            <a:r>
              <a:rPr lang="en-GB" sz="2000" dirty="0"/>
              <a:t> Spoke 6, </a:t>
            </a:r>
            <a:r>
              <a:rPr lang="en-GB" sz="2000" dirty="0" err="1"/>
              <a:t>Affiliato</a:t>
            </a:r>
            <a:r>
              <a:rPr lang="en-GB" sz="2000" dirty="0"/>
              <a:t> Spoke 7</a:t>
            </a:r>
            <a:endParaRPr lang="en-IT" sz="2000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1B041797-78B3-04C5-CECC-FFEDE362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6CDC8FA-FB67-F242-9C52-D76E3D264483}" type="slidenum">
              <a:rPr lang="it-IT" smtClean="0"/>
              <a:pPr>
                <a:spcAft>
                  <a:spcPts val="600"/>
                </a:spcAft>
              </a:pPr>
              <a:t>4</a:t>
            </a:fld>
            <a:endParaRPr lang="it-IT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13CD55-2407-89E1-6AAC-1752316D770C}"/>
              </a:ext>
            </a:extLst>
          </p:cNvPr>
          <p:cNvGrpSpPr/>
          <p:nvPr/>
        </p:nvGrpSpPr>
        <p:grpSpPr>
          <a:xfrm>
            <a:off x="3390380" y="5694363"/>
            <a:ext cx="5411239" cy="965200"/>
            <a:chOff x="168444" y="5694362"/>
            <a:chExt cx="5411239" cy="965200"/>
          </a:xfrm>
        </p:grpSpPr>
        <p:pic>
          <p:nvPicPr>
            <p:cNvPr id="1026" name="Picture 2" descr="iit_cnr_logo">
              <a:extLst>
                <a:ext uri="{FF2B5EF4-FFF2-40B4-BE49-F238E27FC236}">
                  <a16:creationId xmlns:a16="http://schemas.microsoft.com/office/drawing/2014/main" id="{6D68C9A2-B7AD-C588-E702-75A8C51873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533"/>
            <a:stretch/>
          </p:blipFill>
          <p:spPr bwMode="auto">
            <a:xfrm>
              <a:off x="168444" y="5810885"/>
              <a:ext cx="876854" cy="73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ogo ISTI">
              <a:extLst>
                <a:ext uri="{FF2B5EF4-FFF2-40B4-BE49-F238E27FC236}">
                  <a16:creationId xmlns:a16="http://schemas.microsoft.com/office/drawing/2014/main" id="{404E2066-8E0D-EFAE-A5AB-2CB8ED9FB6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7"/>
            <a:stretch/>
          </p:blipFill>
          <p:spPr bwMode="auto">
            <a:xfrm>
              <a:off x="1145078" y="5694362"/>
              <a:ext cx="1139952" cy="9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NR-IEIIT - YouTube">
              <a:extLst>
                <a:ext uri="{FF2B5EF4-FFF2-40B4-BE49-F238E27FC236}">
                  <a16:creationId xmlns:a16="http://schemas.microsoft.com/office/drawing/2014/main" id="{CECE45A5-6FB3-B87F-569B-D313DD635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810" y="5760720"/>
              <a:ext cx="859536" cy="859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stituto di iNgegneria del Mare (INM) | Consiglio Nazionale delle Ricerche">
              <a:extLst>
                <a:ext uri="{FF2B5EF4-FFF2-40B4-BE49-F238E27FC236}">
                  <a16:creationId xmlns:a16="http://schemas.microsoft.com/office/drawing/2014/main" id="{55D390FA-F891-EF9D-6B0A-8FB60E0D0A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0"/>
            <a:stretch/>
          </p:blipFill>
          <p:spPr bwMode="auto">
            <a:xfrm>
              <a:off x="3440537" y="5694362"/>
              <a:ext cx="2139146" cy="9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8E75475-C7FA-06B9-37F0-FFCB472B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2" y="6173312"/>
            <a:ext cx="897293" cy="4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CAR CNR">
            <a:extLst>
              <a:ext uri="{FF2B5EF4-FFF2-40B4-BE49-F238E27FC236}">
                <a16:creationId xmlns:a16="http://schemas.microsoft.com/office/drawing/2014/main" id="{992C1ACA-A442-60C4-5BBE-5FBA61110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1"/>
          <a:stretch/>
        </p:blipFill>
        <p:spPr bwMode="auto">
          <a:xfrm>
            <a:off x="1453092" y="6191418"/>
            <a:ext cx="838200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ti logo">
            <a:extLst>
              <a:ext uri="{FF2B5EF4-FFF2-40B4-BE49-F238E27FC236}">
                <a16:creationId xmlns:a16="http://schemas.microsoft.com/office/drawing/2014/main" id="{456F02D4-DC30-3AF2-9FC1-4BDD4EDA5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0" y="5690712"/>
            <a:ext cx="998728" cy="2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SASI">
            <a:extLst>
              <a:ext uri="{FF2B5EF4-FFF2-40B4-BE49-F238E27FC236}">
                <a16:creationId xmlns:a16="http://schemas.microsoft.com/office/drawing/2014/main" id="{AB74512D-5909-549C-1F35-1E316A2D1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0"/>
          <a:stretch/>
        </p:blipFill>
        <p:spPr bwMode="auto">
          <a:xfrm>
            <a:off x="1562447" y="5578886"/>
            <a:ext cx="529389" cy="5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TIIMA-CNR">
            <a:extLst>
              <a:ext uri="{FF2B5EF4-FFF2-40B4-BE49-F238E27FC236}">
                <a16:creationId xmlns:a16="http://schemas.microsoft.com/office/drawing/2014/main" id="{72FF3198-43BD-E444-B82C-D8762ABE4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248" y="6271958"/>
            <a:ext cx="1026829" cy="2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gina Iniziale">
            <a:extLst>
              <a:ext uri="{FF2B5EF4-FFF2-40B4-BE49-F238E27FC236}">
                <a16:creationId xmlns:a16="http://schemas.microsoft.com/office/drawing/2014/main" id="{D42C3435-5451-78CF-F772-CED11796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358" y="5760720"/>
            <a:ext cx="1272996" cy="31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logo with a letter and text&#10;&#10;AI-generated content may be incorrect.">
            <a:extLst>
              <a:ext uri="{FF2B5EF4-FFF2-40B4-BE49-F238E27FC236}">
                <a16:creationId xmlns:a16="http://schemas.microsoft.com/office/drawing/2014/main" id="{7EEE8053-055E-12F9-42F6-BA7F546EB6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3"/>
          <a:stretch/>
        </p:blipFill>
        <p:spPr>
          <a:xfrm>
            <a:off x="2503260" y="5938394"/>
            <a:ext cx="549113" cy="504190"/>
          </a:xfrm>
          <a:prstGeom prst="rect">
            <a:avLst/>
          </a:prstGeom>
        </p:spPr>
      </p:pic>
      <p:pic>
        <p:nvPicPr>
          <p:cNvPr id="1048" name="Picture 24" descr="CNR IAC - YouTube">
            <a:extLst>
              <a:ext uri="{FF2B5EF4-FFF2-40B4-BE49-F238E27FC236}">
                <a16:creationId xmlns:a16="http://schemas.microsoft.com/office/drawing/2014/main" id="{E716AF82-061B-7D01-5359-632A2DE27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323" y="5606534"/>
            <a:ext cx="480445" cy="4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TC - Istituto per le Tecnologie della Costruzione - CNR / Area  territoriale di Ricerca di Padova">
            <a:extLst>
              <a:ext uri="{FF2B5EF4-FFF2-40B4-BE49-F238E27FC236}">
                <a16:creationId xmlns:a16="http://schemas.microsoft.com/office/drawing/2014/main" id="{2100C422-F4FE-DF23-D449-06781EDD5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910" y="6305109"/>
            <a:ext cx="904494" cy="2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1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0B414-29DF-9967-DA3B-0B288C28B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E64A6C-6F7B-3916-4F7F-2D824C9D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T" sz="3200" dirty="0"/>
              <a:t>Finanziamento a Sistema: </a:t>
            </a:r>
            <a:r>
              <a:rPr lang="en-IT" sz="3200" dirty="0">
                <a:solidFill>
                  <a:srgbClr val="FF0000"/>
                </a:solidFill>
              </a:rPr>
              <a:t>26,71 MEUR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96ED3C-863B-9915-6C70-76C7E82BF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rmAutofit/>
          </a:bodyPr>
          <a:lstStyle/>
          <a:p>
            <a:r>
              <a:rPr lang="en-IT" sz="2400" dirty="0">
                <a:solidFill>
                  <a:srgbClr val="FF0000"/>
                </a:solidFill>
              </a:rPr>
              <a:t>SoBigData: </a:t>
            </a:r>
            <a:r>
              <a:rPr lang="en-US" sz="2400" dirty="0"/>
              <a:t>5.67 MEUR </a:t>
            </a:r>
            <a:endParaRPr lang="en-IT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ISTI, IIT, ICAR, IEIIT</a:t>
            </a:r>
            <a:endParaRPr lang="en-IT" sz="2000" dirty="0"/>
          </a:p>
          <a:p>
            <a:r>
              <a:rPr lang="en-IT" sz="2400" dirty="0">
                <a:solidFill>
                  <a:srgbClr val="FF0000"/>
                </a:solidFill>
              </a:rPr>
              <a:t>FAIR: </a:t>
            </a:r>
            <a:r>
              <a:rPr lang="en-IT" sz="2400" dirty="0"/>
              <a:t>3.57 MEUR</a:t>
            </a:r>
          </a:p>
          <a:p>
            <a:pPr lvl="1"/>
            <a:r>
              <a:rPr lang="en-US" sz="2000" dirty="0"/>
              <a:t>IIT, ISTI, ICAR, IEIIT, ISASI, IASI, IMATI, STIIMA</a:t>
            </a:r>
            <a:endParaRPr lang="en-IT" sz="2000" dirty="0"/>
          </a:p>
          <a:p>
            <a:r>
              <a:rPr lang="en-IT" sz="2400" dirty="0">
                <a:solidFill>
                  <a:srgbClr val="FF0000"/>
                </a:solidFill>
              </a:rPr>
              <a:t>RESTART</a:t>
            </a:r>
            <a:r>
              <a:rPr lang="en-IT" sz="2400" dirty="0"/>
              <a:t>: 4.71 MEUR</a:t>
            </a:r>
          </a:p>
          <a:p>
            <a:pPr lvl="1"/>
            <a:r>
              <a:rPr lang="en-US" sz="2000" dirty="0"/>
              <a:t>IEIIT, IIT, ISTI, IREA, ISASI, INO, STIIMA</a:t>
            </a:r>
            <a:endParaRPr lang="en-IT" sz="2000" dirty="0"/>
          </a:p>
          <a:p>
            <a:r>
              <a:rPr lang="en-IT" sz="2400" dirty="0">
                <a:solidFill>
                  <a:srgbClr val="FF0000"/>
                </a:solidFill>
              </a:rPr>
              <a:t>SERICS</a:t>
            </a:r>
            <a:r>
              <a:rPr lang="en-IT" sz="2400" dirty="0"/>
              <a:t>: 6.49 MEUR</a:t>
            </a:r>
          </a:p>
          <a:p>
            <a:pPr lvl="1"/>
            <a:r>
              <a:rPr lang="en-GB" sz="2000" dirty="0"/>
              <a:t>IIT, ICAR, ISTI, IEIIT, IMATI, INO, ISASI, IAC</a:t>
            </a:r>
            <a:endParaRPr lang="en-IT" sz="2000" dirty="0"/>
          </a:p>
          <a:p>
            <a:r>
              <a:rPr lang="en-IT" sz="2400" dirty="0">
                <a:solidFill>
                  <a:srgbClr val="FF0000"/>
                </a:solidFill>
              </a:rPr>
              <a:t>MOST</a:t>
            </a:r>
            <a:r>
              <a:rPr lang="en-IT" sz="2400" dirty="0"/>
              <a:t>: 6.27 MEUR</a:t>
            </a:r>
          </a:p>
          <a:p>
            <a:pPr lvl="1"/>
            <a:r>
              <a:rPr lang="en-GB" sz="2000" dirty="0"/>
              <a:t>INM, IEIIT, IIT, ISTI, INO, IREA, ITC, IMATI, IAC, IASI, STIIMA</a:t>
            </a:r>
            <a:endParaRPr lang="en-IT" sz="2000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CA0966D5-6B81-6F36-02E7-6DE0FB53A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6CDC8FA-FB67-F242-9C52-D76E3D264483}" type="slidenum">
              <a:rPr lang="it-IT" smtClean="0"/>
              <a:pPr>
                <a:spcAft>
                  <a:spcPts val="600"/>
                </a:spcAft>
              </a:pPr>
              <a:t>5</a:t>
            </a:fld>
            <a:endParaRPr lang="it-IT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D644A1-5F8B-A00F-A907-26E3902817A8}"/>
              </a:ext>
            </a:extLst>
          </p:cNvPr>
          <p:cNvGrpSpPr/>
          <p:nvPr/>
        </p:nvGrpSpPr>
        <p:grpSpPr>
          <a:xfrm>
            <a:off x="3390380" y="5694363"/>
            <a:ext cx="5411239" cy="965200"/>
            <a:chOff x="168444" y="5694362"/>
            <a:chExt cx="5411239" cy="965200"/>
          </a:xfrm>
        </p:grpSpPr>
        <p:pic>
          <p:nvPicPr>
            <p:cNvPr id="1026" name="Picture 2" descr="iit_cnr_logo">
              <a:extLst>
                <a:ext uri="{FF2B5EF4-FFF2-40B4-BE49-F238E27FC236}">
                  <a16:creationId xmlns:a16="http://schemas.microsoft.com/office/drawing/2014/main" id="{9CE74F45-FD76-5D6C-F71D-95C850A1B3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533"/>
            <a:stretch/>
          </p:blipFill>
          <p:spPr bwMode="auto">
            <a:xfrm>
              <a:off x="168444" y="5810885"/>
              <a:ext cx="876854" cy="73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ogo ISTI">
              <a:extLst>
                <a:ext uri="{FF2B5EF4-FFF2-40B4-BE49-F238E27FC236}">
                  <a16:creationId xmlns:a16="http://schemas.microsoft.com/office/drawing/2014/main" id="{6D8AFBF0-EC5D-2329-09EA-B213AFE171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7"/>
            <a:stretch/>
          </p:blipFill>
          <p:spPr bwMode="auto">
            <a:xfrm>
              <a:off x="1145078" y="5694362"/>
              <a:ext cx="1139952" cy="9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NR-IEIIT - YouTube">
              <a:extLst>
                <a:ext uri="{FF2B5EF4-FFF2-40B4-BE49-F238E27FC236}">
                  <a16:creationId xmlns:a16="http://schemas.microsoft.com/office/drawing/2014/main" id="{358089DE-1251-AF9C-FAB3-A2E4F2B29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810" y="5760720"/>
              <a:ext cx="859536" cy="859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stituto di iNgegneria del Mare (INM) | Consiglio Nazionale delle Ricerche">
              <a:extLst>
                <a:ext uri="{FF2B5EF4-FFF2-40B4-BE49-F238E27FC236}">
                  <a16:creationId xmlns:a16="http://schemas.microsoft.com/office/drawing/2014/main" id="{148BEC88-70DE-65B3-AB7F-D6D28BB588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0"/>
            <a:stretch/>
          </p:blipFill>
          <p:spPr bwMode="auto">
            <a:xfrm>
              <a:off x="3440537" y="5694362"/>
              <a:ext cx="2139146" cy="9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9B45652-478F-3833-B989-5E4CF1B39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2" y="6173312"/>
            <a:ext cx="897293" cy="4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CAR CNR">
            <a:extLst>
              <a:ext uri="{FF2B5EF4-FFF2-40B4-BE49-F238E27FC236}">
                <a16:creationId xmlns:a16="http://schemas.microsoft.com/office/drawing/2014/main" id="{CCDC7EA7-F7C0-B675-6572-9FD526ED3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1"/>
          <a:stretch/>
        </p:blipFill>
        <p:spPr bwMode="auto">
          <a:xfrm>
            <a:off x="1453092" y="6191418"/>
            <a:ext cx="838200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ti logo">
            <a:extLst>
              <a:ext uri="{FF2B5EF4-FFF2-40B4-BE49-F238E27FC236}">
                <a16:creationId xmlns:a16="http://schemas.microsoft.com/office/drawing/2014/main" id="{95D0D440-6A93-529E-C554-6EE11ADC5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0" y="5690712"/>
            <a:ext cx="998728" cy="2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SASI">
            <a:extLst>
              <a:ext uri="{FF2B5EF4-FFF2-40B4-BE49-F238E27FC236}">
                <a16:creationId xmlns:a16="http://schemas.microsoft.com/office/drawing/2014/main" id="{6CA9F9F5-981D-7A1B-A5A2-A31708069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0"/>
          <a:stretch/>
        </p:blipFill>
        <p:spPr bwMode="auto">
          <a:xfrm>
            <a:off x="1562447" y="5578886"/>
            <a:ext cx="529389" cy="5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TIIMA-CNR">
            <a:extLst>
              <a:ext uri="{FF2B5EF4-FFF2-40B4-BE49-F238E27FC236}">
                <a16:creationId xmlns:a16="http://schemas.microsoft.com/office/drawing/2014/main" id="{49430AAF-20A3-710D-6E70-2A1D926CC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248" y="6271958"/>
            <a:ext cx="1026829" cy="2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gina Iniziale">
            <a:extLst>
              <a:ext uri="{FF2B5EF4-FFF2-40B4-BE49-F238E27FC236}">
                <a16:creationId xmlns:a16="http://schemas.microsoft.com/office/drawing/2014/main" id="{E6917A66-3F07-298F-CE13-2DD0C7DB6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358" y="5760720"/>
            <a:ext cx="1272996" cy="31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logo with a letter and text&#10;&#10;AI-generated content may be incorrect.">
            <a:extLst>
              <a:ext uri="{FF2B5EF4-FFF2-40B4-BE49-F238E27FC236}">
                <a16:creationId xmlns:a16="http://schemas.microsoft.com/office/drawing/2014/main" id="{2A483938-452B-F7D4-E856-82C503B3E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3"/>
          <a:stretch/>
        </p:blipFill>
        <p:spPr>
          <a:xfrm>
            <a:off x="2503260" y="5938394"/>
            <a:ext cx="549113" cy="504190"/>
          </a:xfrm>
          <a:prstGeom prst="rect">
            <a:avLst/>
          </a:prstGeom>
        </p:spPr>
      </p:pic>
      <p:pic>
        <p:nvPicPr>
          <p:cNvPr id="1048" name="Picture 24" descr="CNR IAC - YouTube">
            <a:extLst>
              <a:ext uri="{FF2B5EF4-FFF2-40B4-BE49-F238E27FC236}">
                <a16:creationId xmlns:a16="http://schemas.microsoft.com/office/drawing/2014/main" id="{BC7B397D-5FD4-01DF-3950-E3D77FBD3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323" y="5606534"/>
            <a:ext cx="480445" cy="4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TC - Istituto per le Tecnologie della Costruzione - CNR / Area  territoriale di Ricerca di Padova">
            <a:extLst>
              <a:ext uri="{FF2B5EF4-FFF2-40B4-BE49-F238E27FC236}">
                <a16:creationId xmlns:a16="http://schemas.microsoft.com/office/drawing/2014/main" id="{242FD750-1711-98C6-041C-FF2445663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910" y="6305109"/>
            <a:ext cx="904494" cy="2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4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D55D9-7C51-5CA7-7EA8-A2FEB8842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0EDE05-0C55-3D58-8042-16C0CDC4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T" sz="3200" dirty="0"/>
              <a:t>SWOT</a:t>
            </a:r>
            <a:endParaRPr lang="en-IT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3491A7-815F-7E2E-E111-C6BC5343C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5257800" cy="507968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Strengths:</a:t>
            </a:r>
          </a:p>
          <a:p>
            <a:pPr lvl="1"/>
            <a:r>
              <a:rPr lang="en-US" sz="1800" dirty="0"/>
              <a:t>Basi </a:t>
            </a:r>
            <a:r>
              <a:rPr lang="en-US" sz="1800" dirty="0" err="1"/>
              <a:t>fondazionali</a:t>
            </a:r>
            <a:endParaRPr lang="en-US" sz="1800" dirty="0"/>
          </a:p>
          <a:p>
            <a:pPr lvl="1"/>
            <a:r>
              <a:rPr lang="en-US" sz="1800" dirty="0" err="1"/>
              <a:t>Applicazioni</a:t>
            </a:r>
            <a:r>
              <a:rPr lang="en-US" sz="1800" dirty="0"/>
              <a:t> (</a:t>
            </a:r>
            <a:r>
              <a:rPr lang="en-US" sz="1800" dirty="0" err="1"/>
              <a:t>mobilità</a:t>
            </a:r>
            <a:r>
              <a:rPr lang="en-US" sz="1800" dirty="0"/>
              <a:t>) ad altissimo </a:t>
            </a:r>
            <a:r>
              <a:rPr lang="en-US" sz="1800" dirty="0" err="1"/>
              <a:t>potenziale</a:t>
            </a:r>
            <a:endParaRPr lang="en-US" sz="1800" dirty="0"/>
          </a:p>
          <a:p>
            <a:pPr lvl="1"/>
            <a:r>
              <a:rPr lang="en-US" sz="1800" dirty="0"/>
              <a:t>RI ESFRI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Weaknesses:</a:t>
            </a:r>
          </a:p>
          <a:p>
            <a:pPr lvl="1"/>
            <a:r>
              <a:rPr lang="en-US" sz="1800" dirty="0" err="1"/>
              <a:t>Incertezza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risorse</a:t>
            </a:r>
            <a:r>
              <a:rPr lang="en-US" sz="1800" dirty="0"/>
              <a:t> post-PNRR</a:t>
            </a:r>
          </a:p>
          <a:p>
            <a:pPr lvl="1"/>
            <a:r>
              <a:rPr lang="en-US" sz="1800" dirty="0"/>
              <a:t>Scarsi </a:t>
            </a:r>
            <a:r>
              <a:rPr lang="en-US" sz="1800" dirty="0" err="1"/>
              <a:t>investimenti</a:t>
            </a:r>
            <a:r>
              <a:rPr lang="en-US" sz="1800" dirty="0"/>
              <a:t> </a:t>
            </a:r>
            <a:r>
              <a:rPr lang="en-US" sz="1800" dirty="0" err="1"/>
              <a:t>privati</a:t>
            </a:r>
            <a:r>
              <a:rPr lang="en-US" sz="1800" dirty="0"/>
              <a:t> </a:t>
            </a:r>
            <a:r>
              <a:rPr lang="en-US" sz="1800" dirty="0" err="1"/>
              <a:t>nazionali</a:t>
            </a:r>
            <a:r>
              <a:rPr lang="en-US" sz="1800" dirty="0"/>
              <a:t> ed EU</a:t>
            </a:r>
          </a:p>
          <a:p>
            <a:pPr lvl="1"/>
            <a:r>
              <a:rPr lang="en-US" sz="1800" dirty="0" err="1"/>
              <a:t>Pochi</a:t>
            </a:r>
            <a:r>
              <a:rPr lang="en-US" sz="1800" dirty="0"/>
              <a:t> </a:t>
            </a:r>
            <a:r>
              <a:rPr lang="en-US" sz="1800" dirty="0" err="1"/>
              <a:t>campioni</a:t>
            </a:r>
            <a:r>
              <a:rPr lang="en-US" sz="1800" dirty="0"/>
              <a:t> </a:t>
            </a:r>
            <a:r>
              <a:rPr lang="en-US" sz="1800" dirty="0" err="1"/>
              <a:t>nazionali</a:t>
            </a:r>
            <a:r>
              <a:rPr lang="en-US" sz="1800" dirty="0"/>
              <a:t> ed EU</a:t>
            </a:r>
          </a:p>
          <a:p>
            <a:pPr lvl="1"/>
            <a:endParaRPr lang="en-IT" sz="1800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F6D875F8-8945-5FEC-5238-90A9D481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6CDC8FA-FB67-F242-9C52-D76E3D264483}" type="slidenum">
              <a:rPr lang="it-IT" smtClean="0"/>
              <a:pPr>
                <a:spcAft>
                  <a:spcPts val="600"/>
                </a:spcAft>
              </a:pPr>
              <a:t>6</a:t>
            </a:fld>
            <a:endParaRPr lang="it-IT">
              <a:latin typeface="+mn-lt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AD61EAC-6DE0-C3FF-566F-0BD8AED3E3A9}"/>
              </a:ext>
            </a:extLst>
          </p:cNvPr>
          <p:cNvSpPr txBox="1">
            <a:spLocks/>
          </p:cNvSpPr>
          <p:nvPr/>
        </p:nvSpPr>
        <p:spPr>
          <a:xfrm>
            <a:off x="6226170" y="1093543"/>
            <a:ext cx="5257800" cy="507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Opportunities:</a:t>
            </a:r>
          </a:p>
          <a:p>
            <a:pPr lvl="1"/>
            <a:r>
              <a:rPr lang="en-US" sz="1800" dirty="0" err="1"/>
              <a:t>Possibilità</a:t>
            </a:r>
            <a:r>
              <a:rPr lang="en-US" sz="1800" dirty="0"/>
              <a:t> di </a:t>
            </a:r>
            <a:r>
              <a:rPr lang="en-US" sz="1800" dirty="0" err="1"/>
              <a:t>aggregare</a:t>
            </a:r>
            <a:r>
              <a:rPr lang="en-US" sz="1800" dirty="0"/>
              <a:t> </a:t>
            </a:r>
            <a:r>
              <a:rPr lang="en-US" sz="1800" dirty="0" err="1"/>
              <a:t>massa</a:t>
            </a:r>
            <a:r>
              <a:rPr lang="en-US" sz="1800" dirty="0"/>
              <a:t> </a:t>
            </a:r>
            <a:r>
              <a:rPr lang="en-US" sz="1800" dirty="0" err="1"/>
              <a:t>critica</a:t>
            </a:r>
            <a:r>
              <a:rPr lang="en-US" sz="1800" dirty="0"/>
              <a:t> molto </a:t>
            </a:r>
            <a:r>
              <a:rPr lang="en-US" sz="1800" dirty="0" err="1"/>
              <a:t>importante</a:t>
            </a:r>
            <a:endParaRPr lang="en-US" sz="1800" dirty="0"/>
          </a:p>
          <a:p>
            <a:pPr lvl="1"/>
            <a:r>
              <a:rPr lang="en-US" sz="1800" dirty="0"/>
              <a:t>CNR come </a:t>
            </a:r>
            <a:r>
              <a:rPr lang="en-US" sz="1800" dirty="0" err="1"/>
              <a:t>guida</a:t>
            </a:r>
            <a:r>
              <a:rPr lang="en-US" sz="1800" dirty="0"/>
              <a:t> </a:t>
            </a:r>
            <a:r>
              <a:rPr lang="en-US" sz="1800" dirty="0" err="1"/>
              <a:t>nazionale</a:t>
            </a:r>
            <a:r>
              <a:rPr lang="en-US" sz="1800" dirty="0"/>
              <a:t> in </a:t>
            </a:r>
            <a:r>
              <a:rPr lang="en-US" sz="1800" dirty="0" err="1"/>
              <a:t>un’area</a:t>
            </a:r>
            <a:r>
              <a:rPr lang="en-US" sz="1800" dirty="0"/>
              <a:t> ad altissimo </a:t>
            </a:r>
            <a:r>
              <a:rPr lang="en-US" sz="1800" dirty="0" err="1"/>
              <a:t>potenziale</a:t>
            </a:r>
            <a:endParaRPr lang="en-US" sz="1800" dirty="0"/>
          </a:p>
          <a:p>
            <a:pPr lvl="1"/>
            <a:r>
              <a:rPr lang="en-US" sz="1800" dirty="0"/>
              <a:t>CNR leader di due ESFRI RI </a:t>
            </a:r>
            <a:r>
              <a:rPr lang="en-US" sz="1800" dirty="0" err="1"/>
              <a:t>coinvolte</a:t>
            </a:r>
            <a:endParaRPr lang="en-US" sz="1800" dirty="0"/>
          </a:p>
          <a:p>
            <a:r>
              <a:rPr lang="en-US" sz="2400" dirty="0">
                <a:solidFill>
                  <a:srgbClr val="FF0000"/>
                </a:solidFill>
              </a:rPr>
              <a:t>Threats:</a:t>
            </a:r>
          </a:p>
          <a:p>
            <a:pPr lvl="1"/>
            <a:r>
              <a:rPr lang="en-US" sz="1800" dirty="0" err="1"/>
              <a:t>Competizione</a:t>
            </a:r>
            <a:r>
              <a:rPr lang="en-US" sz="1800" dirty="0"/>
              <a:t> di </a:t>
            </a:r>
            <a:r>
              <a:rPr lang="en-US" sz="1800" dirty="0" err="1"/>
              <a:t>altre</a:t>
            </a:r>
            <a:r>
              <a:rPr lang="en-US" sz="1800" dirty="0"/>
              <a:t> </a:t>
            </a:r>
            <a:r>
              <a:rPr lang="en-US" sz="1800" dirty="0" err="1"/>
              <a:t>comunità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prendano</a:t>
            </a:r>
            <a:r>
              <a:rPr lang="en-US" sz="1800" dirty="0"/>
              <a:t> la leadership </a:t>
            </a:r>
            <a:r>
              <a:rPr lang="en-US" sz="1800" dirty="0" err="1"/>
              <a:t>nel</a:t>
            </a:r>
            <a:r>
              <a:rPr lang="en-US" sz="1800" dirty="0"/>
              <a:t> </a:t>
            </a:r>
            <a:r>
              <a:rPr lang="en-US" sz="1800" dirty="0" err="1"/>
              <a:t>settore</a:t>
            </a:r>
            <a:endParaRPr lang="en-US" sz="1800" dirty="0"/>
          </a:p>
          <a:p>
            <a:pPr lvl="1"/>
            <a:r>
              <a:rPr lang="en-US" sz="1800" dirty="0"/>
              <a:t>Assenza di </a:t>
            </a:r>
            <a:r>
              <a:rPr lang="en-US" sz="1800" dirty="0" err="1"/>
              <a:t>aggregazione</a:t>
            </a:r>
            <a:r>
              <a:rPr lang="en-US" sz="1800" dirty="0"/>
              <a:t> </a:t>
            </a:r>
            <a:r>
              <a:rPr lang="en-US" sz="1800" dirty="0" err="1"/>
              <a:t>nazionale</a:t>
            </a:r>
            <a:r>
              <a:rPr lang="en-US" sz="1800" dirty="0"/>
              <a:t> </a:t>
            </a:r>
            <a:r>
              <a:rPr lang="en-US" sz="1800" dirty="0" err="1"/>
              <a:t>limita</a:t>
            </a:r>
            <a:r>
              <a:rPr lang="en-US" sz="1800" dirty="0"/>
              <a:t> </a:t>
            </a:r>
            <a:r>
              <a:rPr lang="en-US" sz="1800" dirty="0" err="1"/>
              <a:t>potenziale</a:t>
            </a:r>
            <a:r>
              <a:rPr lang="en-US" sz="1800" dirty="0"/>
              <a:t> </a:t>
            </a:r>
            <a:r>
              <a:rPr lang="en-US" sz="1800" dirty="0" err="1"/>
              <a:t>impatto</a:t>
            </a:r>
            <a:endParaRPr lang="en-US" sz="1800" dirty="0"/>
          </a:p>
          <a:p>
            <a:pPr lvl="1"/>
            <a:r>
              <a:rPr lang="en-US" sz="1800" dirty="0" err="1"/>
              <a:t>Competizione</a:t>
            </a:r>
            <a:r>
              <a:rPr lang="en-US" sz="1800" dirty="0"/>
              <a:t> </a:t>
            </a:r>
            <a:r>
              <a:rPr lang="en-US" sz="1800" dirty="0" err="1"/>
              <a:t>internazionale</a:t>
            </a:r>
            <a:r>
              <a:rPr lang="en-US" sz="1800" dirty="0"/>
              <a:t> </a:t>
            </a:r>
            <a:r>
              <a:rPr lang="en-US" sz="1800" dirty="0" err="1"/>
              <a:t>agguerrita</a:t>
            </a:r>
            <a:r>
              <a:rPr lang="en-US" sz="1800" dirty="0"/>
              <a:t> </a:t>
            </a:r>
            <a:r>
              <a:rPr lang="en-US" sz="1800" dirty="0" err="1"/>
              <a:t>richiede</a:t>
            </a:r>
            <a:r>
              <a:rPr lang="en-US" sz="1800" dirty="0"/>
              <a:t> </a:t>
            </a:r>
            <a:r>
              <a:rPr lang="en-US" sz="1800" dirty="0" err="1"/>
              <a:t>risposta</a:t>
            </a:r>
            <a:r>
              <a:rPr lang="en-US" sz="1800" dirty="0"/>
              <a:t> con </a:t>
            </a:r>
            <a:r>
              <a:rPr lang="en-US" sz="1800" dirty="0" err="1"/>
              <a:t>sufficiente</a:t>
            </a:r>
            <a:r>
              <a:rPr lang="en-US" sz="1800" dirty="0"/>
              <a:t> </a:t>
            </a:r>
            <a:r>
              <a:rPr lang="en-US" sz="1800" dirty="0" err="1"/>
              <a:t>massa</a:t>
            </a:r>
            <a:r>
              <a:rPr lang="en-US" sz="1800" dirty="0"/>
              <a:t> </a:t>
            </a:r>
            <a:r>
              <a:rPr lang="en-US" sz="1800" dirty="0" err="1"/>
              <a:t>critica</a:t>
            </a:r>
            <a:endParaRPr lang="en-US" sz="1800" dirty="0"/>
          </a:p>
          <a:p>
            <a:pPr lvl="1"/>
            <a:endParaRPr lang="en-IT" sz="1800" dirty="0"/>
          </a:p>
        </p:txBody>
      </p:sp>
    </p:spTree>
    <p:extLst>
      <p:ext uri="{BB962C8B-B14F-4D97-AF65-F5344CB8AC3E}">
        <p14:creationId xmlns:p14="http://schemas.microsoft.com/office/powerpoint/2010/main" val="25139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C3F9B-B53A-9A8A-1032-B81263A60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1D6970-C7C2-E8C3-6FFC-AD9A65F8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T" sz="3200" dirty="0"/>
              <a:t>Mercato e prospettive di sviluppo</a:t>
            </a:r>
            <a:endParaRPr lang="en-IT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172C95-4A40-DE8C-5C44-2FA6F2343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727568" cy="507968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Native AI networks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direttrice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fondamentale</a:t>
            </a:r>
            <a:r>
              <a:rPr lang="en-US" sz="2400" dirty="0">
                <a:sym typeface="Wingdings" pitchFamily="2" charset="2"/>
              </a:rPr>
              <a:t> per il post-5G/6G</a:t>
            </a:r>
          </a:p>
          <a:p>
            <a:r>
              <a:rPr lang="en-US" sz="2400" dirty="0" err="1">
                <a:solidFill>
                  <a:srgbClr val="FF0000"/>
                </a:solidFill>
                <a:sym typeface="Wingdings" pitchFamily="2" charset="2"/>
              </a:rPr>
              <a:t>Mobilità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itchFamily="2" charset="2"/>
              </a:rPr>
              <a:t>sostenibile</a:t>
            </a:r>
            <a:endParaRPr lang="en-US" sz="2400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US" sz="2000" dirty="0" err="1">
                <a:sym typeface="Wingdings" pitchFamily="2" charset="2"/>
              </a:rPr>
              <a:t>Ambiente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sia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terrestre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che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marino</a:t>
            </a:r>
            <a:endParaRPr lang="en-US" sz="2000" dirty="0">
              <a:sym typeface="Wingdings" pitchFamily="2" charset="2"/>
            </a:endParaRPr>
          </a:p>
          <a:p>
            <a:pPr lvl="1"/>
            <a:r>
              <a:rPr lang="en-US" sz="2000" dirty="0" err="1">
                <a:sym typeface="Wingdings" pitchFamily="2" charset="2"/>
              </a:rPr>
              <a:t>Veicoli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autonomi</a:t>
            </a:r>
            <a:endParaRPr lang="en-US" sz="2000" dirty="0">
              <a:sym typeface="Wingdings" pitchFamily="2" charset="2"/>
            </a:endParaRPr>
          </a:p>
          <a:p>
            <a:pPr lvl="2"/>
            <a:r>
              <a:rPr lang="en-US" sz="1800" dirty="0" err="1">
                <a:sym typeface="Wingdings" pitchFamily="2" charset="2"/>
              </a:rPr>
              <a:t>Individuali</a:t>
            </a:r>
            <a:r>
              <a:rPr lang="en-US" sz="1800" dirty="0">
                <a:sym typeface="Wingdings" pitchFamily="2" charset="2"/>
              </a:rPr>
              <a:t> e a </a:t>
            </a:r>
            <a:r>
              <a:rPr lang="en-US" sz="1800" dirty="0" err="1">
                <a:sym typeface="Wingdings" pitchFamily="2" charset="2"/>
              </a:rPr>
              <a:t>flotte</a:t>
            </a:r>
            <a:endParaRPr lang="en-US" sz="1800" dirty="0">
              <a:sym typeface="Wingdings" pitchFamily="2" charset="2"/>
            </a:endParaRPr>
          </a:p>
          <a:p>
            <a:pPr lvl="1"/>
            <a:r>
              <a:rPr lang="en-US" sz="2000" dirty="0" err="1">
                <a:sym typeface="Wingdings" pitchFamily="2" charset="2"/>
              </a:rPr>
              <a:t>Gestione</a:t>
            </a:r>
            <a:r>
              <a:rPr lang="en-US" sz="2000" dirty="0">
                <a:sym typeface="Wingdings" pitchFamily="2" charset="2"/>
              </a:rPr>
              <a:t> del traffic</a:t>
            </a:r>
          </a:p>
          <a:p>
            <a:pPr lvl="1"/>
            <a:r>
              <a:rPr lang="en-US" sz="2000" dirty="0">
                <a:sym typeface="Wingdings" pitchFamily="2" charset="2"/>
              </a:rPr>
              <a:t>Logistica </a:t>
            </a:r>
            <a:r>
              <a:rPr lang="en-US" sz="2000" dirty="0" err="1">
                <a:sym typeface="Wingdings" pitchFamily="2" charset="2"/>
              </a:rPr>
              <a:t>terrestre</a:t>
            </a:r>
            <a:r>
              <a:rPr lang="en-US" sz="2000" dirty="0">
                <a:sym typeface="Wingdings" pitchFamily="2" charset="2"/>
              </a:rPr>
              <a:t> e marina/</a:t>
            </a:r>
            <a:r>
              <a:rPr lang="en-US" sz="2000" dirty="0" err="1">
                <a:sym typeface="Wingdings" pitchFamily="2" charset="2"/>
              </a:rPr>
              <a:t>portuale</a:t>
            </a:r>
            <a:endParaRPr lang="en-US" sz="2000" dirty="0">
              <a:sym typeface="Wingdings" pitchFamily="2" charset="2"/>
            </a:endParaRPr>
          </a:p>
          <a:p>
            <a:pPr lvl="1"/>
            <a:r>
              <a:rPr lang="en-US" sz="2000" dirty="0">
                <a:sym typeface="Wingdings" pitchFamily="2" charset="2"/>
              </a:rPr>
              <a:t>”Mobility as a service”</a:t>
            </a:r>
          </a:p>
          <a:p>
            <a:r>
              <a:rPr lang="en-IT" sz="2200" dirty="0">
                <a:solidFill>
                  <a:srgbClr val="FF0000"/>
                </a:solidFill>
              </a:rPr>
              <a:t>Prospettive di sviluppo</a:t>
            </a:r>
          </a:p>
          <a:p>
            <a:pPr lvl="1"/>
            <a:r>
              <a:rPr lang="en-GB" sz="1800" dirty="0"/>
              <a:t>I</a:t>
            </a:r>
            <a:r>
              <a:rPr lang="en-IT" sz="1800" dirty="0"/>
              <a:t>ntegrazione con ulteriori paradigmi tecnologici maturi, in primis IoT ed edge computing</a:t>
            </a:r>
          </a:p>
          <a:p>
            <a:pPr lvl="1"/>
            <a:r>
              <a:rPr lang="en-GB" sz="1800" dirty="0"/>
              <a:t>S</a:t>
            </a:r>
            <a:r>
              <a:rPr lang="en-IT" sz="1800" dirty="0"/>
              <a:t>ostenibilità ambientale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6F8FFD8B-CD5B-68EA-AEF4-E1638615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6CDC8FA-FB67-F242-9C52-D76E3D264483}" type="slidenum">
              <a:rPr lang="it-IT" smtClean="0"/>
              <a:pPr>
                <a:spcAft>
                  <a:spcPts val="600"/>
                </a:spcAft>
              </a:pPr>
              <a:t>7</a:t>
            </a:fld>
            <a:endParaRPr lang="it-IT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410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10A0A-475F-F369-0453-1A3372E48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F930FA-840C-53A4-E994-67FD7B94D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T" sz="3200" dirty="0"/>
              <a:t>Collaboration network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805066-628C-E169-FDDF-F43D525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385" y="1413192"/>
            <a:ext cx="3776330" cy="5079683"/>
          </a:xfrm>
        </p:spPr>
        <p:txBody>
          <a:bodyPr>
            <a:normAutofit/>
          </a:bodyPr>
          <a:lstStyle/>
          <a:p>
            <a:r>
              <a:rPr lang="en-IT" sz="2000" dirty="0">
                <a:solidFill>
                  <a:srgbClr val="C00000"/>
                </a:solidFill>
              </a:rPr>
              <a:t>Academia</a:t>
            </a:r>
          </a:p>
          <a:p>
            <a:pPr lvl="1"/>
            <a:r>
              <a:rPr lang="en-GB" sz="1600" dirty="0"/>
              <a:t>Sorbonne University</a:t>
            </a:r>
          </a:p>
          <a:p>
            <a:pPr lvl="1"/>
            <a:r>
              <a:rPr lang="en-GB" sz="1600" dirty="0" err="1"/>
              <a:t>Eurecom</a:t>
            </a:r>
            <a:endParaRPr lang="en-GB" sz="1600" dirty="0"/>
          </a:p>
          <a:p>
            <a:pPr lvl="1"/>
            <a:r>
              <a:rPr lang="en-GB" sz="1600" dirty="0"/>
              <a:t>INRIA</a:t>
            </a:r>
          </a:p>
          <a:p>
            <a:pPr lvl="1"/>
            <a:r>
              <a:rPr lang="en-GB" sz="1600" dirty="0"/>
              <a:t>UC3M</a:t>
            </a:r>
          </a:p>
          <a:p>
            <a:pPr lvl="1"/>
            <a:r>
              <a:rPr lang="en-GB" sz="1600" dirty="0"/>
              <a:t>DFKI</a:t>
            </a:r>
          </a:p>
          <a:p>
            <a:pPr lvl="1"/>
            <a:r>
              <a:rPr lang="en-GB" sz="1600" dirty="0"/>
              <a:t>Fraunhofer</a:t>
            </a:r>
          </a:p>
          <a:p>
            <a:pPr lvl="1"/>
            <a:r>
              <a:rPr lang="en-GB" sz="1600" dirty="0"/>
              <a:t>TU Munich</a:t>
            </a:r>
          </a:p>
          <a:p>
            <a:pPr lvl="1"/>
            <a:r>
              <a:rPr lang="en-GB" sz="1600" dirty="0"/>
              <a:t>PSNC</a:t>
            </a:r>
          </a:p>
          <a:p>
            <a:pPr lvl="1"/>
            <a:r>
              <a:rPr lang="en-GB" sz="1600" dirty="0"/>
              <a:t>Barcelona Supercomputing Centre</a:t>
            </a:r>
          </a:p>
          <a:p>
            <a:pPr lvl="1"/>
            <a:r>
              <a:rPr lang="en-GB" sz="1600" dirty="0"/>
              <a:t>ETH Zurich</a:t>
            </a:r>
          </a:p>
          <a:p>
            <a:pPr lvl="1"/>
            <a:r>
              <a:rPr lang="en-GB" sz="1600" dirty="0"/>
              <a:t>KTH</a:t>
            </a:r>
          </a:p>
          <a:p>
            <a:pPr lvl="1"/>
            <a:r>
              <a:rPr lang="en-GB" sz="1600" dirty="0"/>
              <a:t>Kings College London</a:t>
            </a:r>
          </a:p>
          <a:p>
            <a:pPr lvl="1"/>
            <a:r>
              <a:rPr lang="en-GB" sz="1600" dirty="0"/>
              <a:t>Alan Turing Institute</a:t>
            </a:r>
          </a:p>
          <a:p>
            <a:pPr lvl="1"/>
            <a:r>
              <a:rPr lang="en-GB" sz="1600" dirty="0"/>
              <a:t>Khalifa University</a:t>
            </a:r>
            <a:endParaRPr lang="en-IT" sz="1600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E56B7CAC-8FBA-0F9D-7369-948BEBD5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6CDC8FA-FB67-F242-9C52-D76E3D264483}" type="slidenum">
              <a:rPr lang="it-IT" smtClean="0"/>
              <a:pPr>
                <a:spcAft>
                  <a:spcPts val="600"/>
                </a:spcAft>
              </a:pPr>
              <a:t>8</a:t>
            </a:fld>
            <a:endParaRPr lang="it-IT">
              <a:latin typeface="+mn-lt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EE3965C-94C2-B651-BA2F-83D08F728A98}"/>
              </a:ext>
            </a:extLst>
          </p:cNvPr>
          <p:cNvSpPr txBox="1">
            <a:spLocks/>
          </p:cNvSpPr>
          <p:nvPr/>
        </p:nvSpPr>
        <p:spPr>
          <a:xfrm>
            <a:off x="756684" y="1413192"/>
            <a:ext cx="3776330" cy="507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T" sz="2000" dirty="0">
                <a:solidFill>
                  <a:srgbClr val="C00000"/>
                </a:solidFill>
              </a:rPr>
              <a:t>Industry</a:t>
            </a:r>
          </a:p>
          <a:p>
            <a:pPr lvl="1"/>
            <a:r>
              <a:rPr lang="en-GB" sz="1600" dirty="0"/>
              <a:t>Leonardo</a:t>
            </a:r>
          </a:p>
          <a:p>
            <a:pPr lvl="1"/>
            <a:r>
              <a:rPr lang="en-GB" sz="1600" dirty="0"/>
              <a:t>Intesa Sanpaolo</a:t>
            </a:r>
          </a:p>
          <a:p>
            <a:pPr lvl="1"/>
            <a:r>
              <a:rPr lang="en-GB" sz="1600" dirty="0"/>
              <a:t>Generali</a:t>
            </a:r>
          </a:p>
          <a:p>
            <a:pPr lvl="1"/>
            <a:r>
              <a:rPr lang="en-GB" sz="1600" dirty="0"/>
              <a:t>Fincantieri</a:t>
            </a:r>
          </a:p>
          <a:p>
            <a:pPr lvl="1"/>
            <a:r>
              <a:rPr lang="en-GB" sz="1600" dirty="0"/>
              <a:t>ST Microelectronics</a:t>
            </a:r>
          </a:p>
          <a:p>
            <a:pPr lvl="1"/>
            <a:r>
              <a:rPr lang="en-GB" sz="1600" dirty="0"/>
              <a:t>Telecom Italia</a:t>
            </a:r>
          </a:p>
          <a:p>
            <a:pPr lvl="1"/>
            <a:r>
              <a:rPr lang="en-GB" sz="1600" dirty="0"/>
              <a:t>Siemens</a:t>
            </a:r>
          </a:p>
          <a:p>
            <a:pPr lvl="1"/>
            <a:r>
              <a:rPr lang="en-GB" sz="1600" dirty="0"/>
              <a:t>Thales</a:t>
            </a:r>
          </a:p>
          <a:p>
            <a:pPr lvl="1"/>
            <a:r>
              <a:rPr lang="en-GB" sz="1600" dirty="0"/>
              <a:t>IBM</a:t>
            </a:r>
          </a:p>
          <a:p>
            <a:pPr lvl="1"/>
            <a:r>
              <a:rPr lang="en-GB" sz="1600" dirty="0"/>
              <a:t>SKY</a:t>
            </a:r>
          </a:p>
          <a:p>
            <a:pPr lvl="1"/>
            <a:r>
              <a:rPr lang="en-GB" sz="1600" dirty="0"/>
              <a:t>Ericsson</a:t>
            </a:r>
          </a:p>
          <a:p>
            <a:pPr lvl="1"/>
            <a:r>
              <a:rPr lang="en-GB" sz="1600" dirty="0" err="1"/>
              <a:t>OpenFiber</a:t>
            </a:r>
            <a:endParaRPr lang="en-GB" sz="1600" dirty="0"/>
          </a:p>
          <a:p>
            <a:pPr lvl="1"/>
            <a:r>
              <a:rPr lang="en-GB" sz="1600" dirty="0"/>
              <a:t>Vodafone</a:t>
            </a:r>
          </a:p>
          <a:p>
            <a:pPr lvl="1"/>
            <a:r>
              <a:rPr lang="en-GB" sz="1600" dirty="0" err="1"/>
              <a:t>WindTre</a:t>
            </a:r>
            <a:endParaRPr lang="en-GB" sz="1600" dirty="0"/>
          </a:p>
          <a:p>
            <a:pPr lvl="1"/>
            <a:r>
              <a:rPr lang="en-GB" sz="1600" dirty="0"/>
              <a:t>Almaviva</a:t>
            </a:r>
          </a:p>
          <a:p>
            <a:pPr lvl="1"/>
            <a:endParaRPr lang="en-IT" sz="16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93AADB6-418C-0979-0C21-19A9C276131B}"/>
              </a:ext>
            </a:extLst>
          </p:cNvPr>
          <p:cNvSpPr txBox="1">
            <a:spLocks/>
          </p:cNvSpPr>
          <p:nvPr/>
        </p:nvSpPr>
        <p:spPr>
          <a:xfrm>
            <a:off x="3724055" y="1668373"/>
            <a:ext cx="3776330" cy="507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err="1"/>
              <a:t>Ferrovie</a:t>
            </a:r>
            <a:r>
              <a:rPr lang="en-GB" sz="1600" dirty="0"/>
              <a:t> </a:t>
            </a:r>
            <a:r>
              <a:rPr lang="en-GB" sz="1600" dirty="0" err="1"/>
              <a:t>dello</a:t>
            </a:r>
            <a:r>
              <a:rPr lang="en-GB" sz="1600" dirty="0"/>
              <a:t> </a:t>
            </a:r>
            <a:r>
              <a:rPr lang="en-GB" sz="1600" dirty="0" err="1"/>
              <a:t>Stato</a:t>
            </a:r>
            <a:endParaRPr lang="en-GB" sz="1600" dirty="0"/>
          </a:p>
          <a:p>
            <a:pPr lvl="1"/>
            <a:r>
              <a:rPr lang="en-GB" sz="1600" dirty="0"/>
              <a:t>Accenture</a:t>
            </a:r>
          </a:p>
          <a:p>
            <a:pPr lvl="1"/>
            <a:r>
              <a:rPr lang="en-GB" sz="1600" dirty="0"/>
              <a:t>Stellantis</a:t>
            </a:r>
          </a:p>
          <a:p>
            <a:pPr lvl="1"/>
            <a:r>
              <a:rPr lang="en-GB" sz="1600" dirty="0"/>
              <a:t>Hitachi</a:t>
            </a:r>
          </a:p>
          <a:p>
            <a:pPr lvl="1"/>
            <a:r>
              <a:rPr lang="en-GB" sz="1600" dirty="0"/>
              <a:t>Ferrari</a:t>
            </a:r>
          </a:p>
          <a:p>
            <a:pPr lvl="1"/>
            <a:r>
              <a:rPr lang="en-GB" sz="1600" dirty="0"/>
              <a:t>Leonardo</a:t>
            </a:r>
          </a:p>
          <a:p>
            <a:pPr lvl="1"/>
            <a:r>
              <a:rPr lang="en-GB" sz="1600" dirty="0" err="1"/>
              <a:t>Unipol</a:t>
            </a:r>
            <a:endParaRPr lang="en-GB" sz="1600" dirty="0"/>
          </a:p>
          <a:p>
            <a:pPr lvl="1"/>
            <a:r>
              <a:rPr lang="en-GB" sz="1600" dirty="0"/>
              <a:t>Poste Italiane</a:t>
            </a:r>
          </a:p>
          <a:p>
            <a:pPr lvl="1"/>
            <a:r>
              <a:rPr lang="en-GB" sz="1600" dirty="0" err="1"/>
              <a:t>Autostrade</a:t>
            </a:r>
            <a:endParaRPr lang="en-GB" sz="1600" dirty="0"/>
          </a:p>
          <a:p>
            <a:pPr lvl="1"/>
            <a:r>
              <a:rPr lang="en-GB" sz="1600" dirty="0"/>
              <a:t>Iveco</a:t>
            </a:r>
          </a:p>
          <a:p>
            <a:pPr lvl="1"/>
            <a:r>
              <a:rPr lang="en-GB" sz="1600" dirty="0"/>
              <a:t>Coop</a:t>
            </a:r>
          </a:p>
          <a:p>
            <a:pPr lvl="1"/>
            <a:r>
              <a:rPr lang="en-GB" sz="1600" dirty="0" err="1"/>
              <a:t>Unicredit</a:t>
            </a:r>
            <a:endParaRPr lang="en-GB" sz="1600" dirty="0"/>
          </a:p>
          <a:p>
            <a:pPr lvl="1"/>
            <a:r>
              <a:rPr lang="en-GB" sz="1600" dirty="0"/>
              <a:t>Monte </a:t>
            </a:r>
            <a:r>
              <a:rPr lang="en-GB" sz="1600" dirty="0" err="1"/>
              <a:t>dei</a:t>
            </a:r>
            <a:r>
              <a:rPr lang="en-GB" sz="1600" dirty="0"/>
              <a:t> Paschi di Siena</a:t>
            </a:r>
          </a:p>
          <a:p>
            <a:pPr lvl="1"/>
            <a:r>
              <a:rPr lang="en-GB" sz="1600" dirty="0" err="1"/>
              <a:t>Fineco</a:t>
            </a:r>
            <a:r>
              <a:rPr lang="en-GB" sz="1600" dirty="0"/>
              <a:t> Bank</a:t>
            </a:r>
          </a:p>
          <a:p>
            <a:pPr lvl="1"/>
            <a:r>
              <a:rPr lang="en-GB" sz="1600" dirty="0"/>
              <a:t>Orange</a:t>
            </a:r>
          </a:p>
          <a:p>
            <a:pPr lvl="1"/>
            <a:r>
              <a:rPr lang="en-GB" sz="1600" dirty="0"/>
              <a:t>Bloomberg</a:t>
            </a:r>
            <a:endParaRPr lang="en-IT" sz="1600" dirty="0"/>
          </a:p>
        </p:txBody>
      </p:sp>
      <p:pic>
        <p:nvPicPr>
          <p:cNvPr id="2050" name="Picture 2" descr="Smart factory Vectors, Clipart &amp; Illustrations for Free Download - illustAC">
            <a:extLst>
              <a:ext uri="{FF2B5EF4-FFF2-40B4-BE49-F238E27FC236}">
                <a16:creationId xmlns:a16="http://schemas.microsoft.com/office/drawing/2014/main" id="{371CB2C7-2762-F3F2-24ED-35CB42D13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3"/>
          <a:stretch/>
        </p:blipFill>
        <p:spPr bwMode="auto">
          <a:xfrm>
            <a:off x="2625535" y="953039"/>
            <a:ext cx="1651175" cy="9203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udy Clip Art Images - Free Download on Freepik">
            <a:extLst>
              <a:ext uri="{FF2B5EF4-FFF2-40B4-BE49-F238E27FC236}">
                <a16:creationId xmlns:a16="http://schemas.microsoft.com/office/drawing/2014/main" id="{1857B89E-B39F-AC81-B265-3973708C2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r="12174" b="11609"/>
          <a:stretch/>
        </p:blipFill>
        <p:spPr bwMode="auto">
          <a:xfrm>
            <a:off x="10284340" y="896290"/>
            <a:ext cx="1069460" cy="1033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7CC31A-1EDA-3E85-A098-F9B167A0797B}"/>
              </a:ext>
            </a:extLst>
          </p:cNvPr>
          <p:cNvSpPr txBox="1"/>
          <p:nvPr/>
        </p:nvSpPr>
        <p:spPr>
          <a:xfrm>
            <a:off x="3945327" y="6308209"/>
            <a:ext cx="435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C00000"/>
                </a:solidFill>
              </a:rPr>
              <a:t>~600 </a:t>
            </a:r>
            <a:r>
              <a:rPr lang="en-IT" dirty="0">
                <a:solidFill>
                  <a:srgbClr val="C00000"/>
                </a:solidFill>
              </a:rPr>
              <a:t>companies from Cascade Calls</a:t>
            </a:r>
          </a:p>
        </p:txBody>
      </p:sp>
    </p:spTree>
    <p:extLst>
      <p:ext uri="{BB962C8B-B14F-4D97-AF65-F5344CB8AC3E}">
        <p14:creationId xmlns:p14="http://schemas.microsoft.com/office/powerpoint/2010/main" val="101262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562B4-FF11-E419-FDA4-55837801B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D99022-6E60-BBAE-5561-62149022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T" sz="3200" dirty="0"/>
              <a:t>Impatto</a:t>
            </a:r>
            <a:endParaRPr lang="en-IT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398D29-195B-4F24-8475-EE401159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727568" cy="5079683"/>
          </a:xfrm>
        </p:spPr>
        <p:txBody>
          <a:bodyPr>
            <a:normAutofit/>
          </a:bodyPr>
          <a:lstStyle/>
          <a:p>
            <a:r>
              <a:rPr lang="en-IT" sz="2400" dirty="0">
                <a:solidFill>
                  <a:srgbClr val="FF0000"/>
                </a:solidFill>
              </a:rPr>
              <a:t>TRL</a:t>
            </a:r>
          </a:p>
          <a:p>
            <a:pPr lvl="1"/>
            <a:r>
              <a:rPr lang="en-GB" sz="1800" dirty="0"/>
              <a:t>A</a:t>
            </a:r>
            <a:r>
              <a:rPr lang="en-IT" sz="1800" dirty="0"/>
              <a:t>vanzamento delle soluzioni fondazionali dei PE coinvolti: da 3 a 6 (almeno)</a:t>
            </a:r>
          </a:p>
          <a:p>
            <a:pPr lvl="2"/>
            <a:r>
              <a:rPr lang="en-GB" sz="1800" dirty="0"/>
              <a:t>G</a:t>
            </a:r>
            <a:r>
              <a:rPr lang="en-IT" sz="1800" dirty="0"/>
              <a:t>razie all’aggregazione nel settore della mobilità sostenibile</a:t>
            </a:r>
          </a:p>
          <a:p>
            <a:pPr lvl="1"/>
            <a:r>
              <a:rPr lang="en-IT" sz="1800" dirty="0"/>
              <a:t>Proseguimento di attività di ricerca fondazionale: TRL massimo 3</a:t>
            </a:r>
          </a:p>
          <a:p>
            <a:pPr lvl="2"/>
            <a:r>
              <a:rPr lang="en-GB" sz="1800" dirty="0"/>
              <a:t>C</a:t>
            </a:r>
            <a:r>
              <a:rPr lang="en-IT" sz="1800" dirty="0"/>
              <a:t>on trasferimento immediato in attività application-oriented</a:t>
            </a:r>
          </a:p>
          <a:p>
            <a:r>
              <a:rPr lang="en-IT" sz="2400" dirty="0"/>
              <a:t>Tramite tramite </a:t>
            </a:r>
            <a:r>
              <a:rPr lang="en-IT" sz="2400" dirty="0">
                <a:solidFill>
                  <a:srgbClr val="FF0000"/>
                </a:solidFill>
              </a:rPr>
              <a:t>aziende</a:t>
            </a:r>
            <a:r>
              <a:rPr lang="en-IT" sz="2400" dirty="0"/>
              <a:t> coinvolte nei progetti aggregati</a:t>
            </a:r>
          </a:p>
          <a:p>
            <a:pPr lvl="1"/>
            <a:r>
              <a:rPr lang="en-IT" sz="1800" dirty="0"/>
              <a:t>~600 aziende bacino potenziale</a:t>
            </a:r>
          </a:p>
          <a:p>
            <a:pPr lvl="1"/>
            <a:r>
              <a:rPr lang="en-GB" sz="1800" dirty="0"/>
              <a:t>I</a:t>
            </a:r>
            <a:r>
              <a:rPr lang="en-IT" sz="1800" dirty="0"/>
              <a:t>mpatto tecnologico</a:t>
            </a:r>
          </a:p>
          <a:p>
            <a:pPr lvl="2"/>
            <a:r>
              <a:rPr lang="en-GB" sz="1800" dirty="0"/>
              <a:t>E</a:t>
            </a:r>
            <a:r>
              <a:rPr lang="en-IT" sz="1800" dirty="0"/>
              <a:t>sempio, start-up CNR Smartotum, coinvolta in attività all’intersezione tra AI e IoT</a:t>
            </a:r>
          </a:p>
          <a:p>
            <a:pPr lvl="1"/>
            <a:r>
              <a:rPr lang="en-IT" sz="1800" dirty="0"/>
              <a:t>Impatto settori applicativi</a:t>
            </a:r>
          </a:p>
          <a:p>
            <a:pPr lvl="2"/>
            <a:r>
              <a:rPr lang="en-GB" sz="1800" dirty="0"/>
              <a:t>K</a:t>
            </a:r>
            <a:r>
              <a:rPr lang="en-IT" sz="1800" dirty="0"/>
              <a:t>ey players nel settore della mobilità sostenibile grazie a MOST</a:t>
            </a:r>
          </a:p>
          <a:p>
            <a:r>
              <a:rPr lang="en-IT" sz="2400" dirty="0"/>
              <a:t>Tramite coinvolgimento di </a:t>
            </a:r>
            <a:r>
              <a:rPr lang="en-IT" sz="2400" dirty="0">
                <a:solidFill>
                  <a:srgbClr val="FF0000"/>
                </a:solidFill>
              </a:rPr>
              <a:t>attori pubblici </a:t>
            </a:r>
            <a:r>
              <a:rPr lang="en-IT" sz="2400" dirty="0"/>
              <a:t>e </a:t>
            </a:r>
            <a:r>
              <a:rPr lang="en-IT" sz="2400" dirty="0">
                <a:solidFill>
                  <a:srgbClr val="FF0000"/>
                </a:solidFill>
              </a:rPr>
              <a:t>policy makers</a:t>
            </a:r>
          </a:p>
          <a:p>
            <a:pPr lvl="1"/>
            <a:r>
              <a:rPr lang="en-IT" sz="1800" dirty="0"/>
              <a:t>e.g., utenti SoBigData research lab on mobility</a:t>
            </a:r>
          </a:p>
          <a:p>
            <a:pPr lvl="1"/>
            <a:endParaRPr lang="en-IT" sz="1800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13698A72-5E22-ECE3-1202-AF8E0356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6CDC8FA-FB67-F242-9C52-D76E3D264483}" type="slidenum">
              <a:rPr lang="it-IT" smtClean="0"/>
              <a:pPr>
                <a:spcAft>
                  <a:spcPts val="600"/>
                </a:spcAft>
              </a:pPr>
              <a:t>9</a:t>
            </a:fld>
            <a:endParaRPr lang="it-IT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4954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B7F39E7BF08F4EAADA0C88AEEAE940" ma:contentTypeVersion="4" ma:contentTypeDescription="Creare un nuovo documento." ma:contentTypeScope="" ma:versionID="34e94dcbc811c8749cce4ae79e3b3e94">
  <xsd:schema xmlns:xsd="http://www.w3.org/2001/XMLSchema" xmlns:xs="http://www.w3.org/2001/XMLSchema" xmlns:p="http://schemas.microsoft.com/office/2006/metadata/properties" xmlns:ns2="ffb1c537-bcb0-4162-839b-e1a37c8e79a3" targetNamespace="http://schemas.microsoft.com/office/2006/metadata/properties" ma:root="true" ma:fieldsID="9805894722fc4e84d319edf532444908" ns2:_="">
    <xsd:import namespace="ffb1c537-bcb0-4162-839b-e1a37c8e79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1c537-bcb0-4162-839b-e1a37c8e7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953AF3-C272-49DA-9694-F99EB1FF0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1c537-bcb0-4162-839b-e1a37c8e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22024D-821B-40E7-8349-B349E5E7378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ffb1c537-bcb0-4162-839b-e1a37c8e79a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004142-5002-4CAD-A2A9-07F2C0E7E2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667</Words>
  <Application>Microsoft Macintosh PowerPoint</Application>
  <PresentationFormat>Widescreen</PresentationFormat>
  <Paragraphs>152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Montserrat</vt:lpstr>
      <vt:lpstr>Wingdings</vt:lpstr>
      <vt:lpstr>Tema di Office</vt:lpstr>
      <vt:lpstr>Pervasive Intelligence for Smart Mobility (PRISMA )</vt:lpstr>
      <vt:lpstr>Future Internet: Pervasive connected intelligence</vt:lpstr>
      <vt:lpstr>PRISMA (Pervasive Intelligence for Smart Mobility)</vt:lpstr>
      <vt:lpstr>Critical mass</vt:lpstr>
      <vt:lpstr>Finanziamento a Sistema: 26,71 MEUR</vt:lpstr>
      <vt:lpstr>SWOT</vt:lpstr>
      <vt:lpstr>Mercato e prospettive di sviluppo</vt:lpstr>
      <vt:lpstr>Collaboration network</vt:lpstr>
      <vt:lpstr>Impatto</vt:lpstr>
      <vt:lpstr>Quadro risorse (sintesi)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RAGAZZI</dc:creator>
  <cp:lastModifiedBy>ANDREA PASSARELLA</cp:lastModifiedBy>
  <cp:revision>18</cp:revision>
  <dcterms:created xsi:type="dcterms:W3CDTF">2024-12-30T12:13:18Z</dcterms:created>
  <dcterms:modified xsi:type="dcterms:W3CDTF">2025-04-02T18:02:15Z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0x0101002BB7F39E7BF08F4EAADA0C88AEEAE940</vt:lpwstr>
  </property>
</Properties>
</file>