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2" r:id="rId2"/>
    <p:sldMasterId id="2147483674" r:id="rId3"/>
    <p:sldMasterId id="2147483686" r:id="rId4"/>
    <p:sldMasterId id="2147483699" r:id="rId5"/>
    <p:sldMasterId id="2147483711" r:id="rId6"/>
    <p:sldMasterId id="2147483723" r:id="rId7"/>
    <p:sldMasterId id="2147483735" r:id="rId8"/>
    <p:sldMasterId id="2147483747" r:id="rId9"/>
    <p:sldMasterId id="2147483765" r:id="rId10"/>
    <p:sldMasterId id="2147483777" r:id="rId11"/>
    <p:sldMasterId id="2147483789" r:id="rId12"/>
  </p:sldMasterIdLst>
  <p:notesMasterIdLst>
    <p:notesMasterId r:id="rId47"/>
  </p:notesMasterIdLst>
  <p:sldIdLst>
    <p:sldId id="1186" r:id="rId13"/>
    <p:sldId id="256" r:id="rId14"/>
    <p:sldId id="257" r:id="rId15"/>
    <p:sldId id="258" r:id="rId16"/>
    <p:sldId id="1187" r:id="rId17"/>
    <p:sldId id="1189" r:id="rId18"/>
    <p:sldId id="1183" r:id="rId19"/>
    <p:sldId id="1168" r:id="rId20"/>
    <p:sldId id="1169" r:id="rId21"/>
    <p:sldId id="1184" r:id="rId22"/>
    <p:sldId id="1185" r:id="rId23"/>
    <p:sldId id="275" r:id="rId24"/>
    <p:sldId id="1170" r:id="rId25"/>
    <p:sldId id="1172" r:id="rId26"/>
    <p:sldId id="1002" r:id="rId27"/>
    <p:sldId id="1173" r:id="rId28"/>
    <p:sldId id="264" r:id="rId29"/>
    <p:sldId id="1174" r:id="rId30"/>
    <p:sldId id="307" r:id="rId31"/>
    <p:sldId id="1175" r:id="rId32"/>
    <p:sldId id="1176" r:id="rId33"/>
    <p:sldId id="1177" r:id="rId34"/>
    <p:sldId id="1178" r:id="rId35"/>
    <p:sldId id="1179" r:id="rId36"/>
    <p:sldId id="733" r:id="rId37"/>
    <p:sldId id="1180" r:id="rId38"/>
    <p:sldId id="1181" r:id="rId39"/>
    <p:sldId id="1182" r:id="rId40"/>
    <p:sldId id="1171" r:id="rId41"/>
    <p:sldId id="259" r:id="rId42"/>
    <p:sldId id="1188" r:id="rId43"/>
    <p:sldId id="260" r:id="rId44"/>
    <p:sldId id="261" r:id="rId45"/>
    <p:sldId id="262" r:id="rId46"/>
  </p:sldIdLst>
  <p:sldSz cx="12192000" cy="6858000"/>
  <p:notesSz cx="6858000" cy="9144000"/>
  <p:embeddedFontLst>
    <p:embeddedFont>
      <p:font typeface="ＭＳ Ｐゴシック" panose="020B0600070205080204" pitchFamily="34" charset="-128"/>
      <p:regular r:id="rId48"/>
    </p:embeddedFont>
    <p:embeddedFont>
      <p:font typeface="Aptos Narrow" panose="020B0004020202020204" pitchFamily="34" charset="0"/>
      <p:regular r:id="rId49"/>
      <p:bold r:id="rId50"/>
      <p:italic r:id="rId51"/>
      <p:boldItalic r:id="rId52"/>
    </p:embeddedFont>
    <p:embeddedFont>
      <p:font typeface="Avenir Next Medium" panose="020B0503020202020204" pitchFamily="34" charset="0"/>
      <p:regular r:id="rId53"/>
      <p:italic r:id="rId54"/>
    </p:embeddedFont>
    <p:embeddedFont>
      <p:font typeface="Calisto MT" panose="02040603050505030304" pitchFamily="18" charset="77"/>
      <p:regular r:id="rId55"/>
      <p:bold r:id="rId56"/>
      <p:italic r:id="rId57"/>
      <p:boldItalic r:id="rId58"/>
    </p:embeddedFont>
    <p:embeddedFont>
      <p:font typeface="Century Gothic" panose="020B0502020202020204" pitchFamily="34" charset="0"/>
      <p:regular r:id="rId59"/>
      <p:bold r:id="rId60"/>
      <p:italic r:id="rId61"/>
      <p:boldItalic r:id="rId62"/>
    </p:embeddedFont>
    <p:embeddedFont>
      <p:font typeface="Comic Sans MS" panose="030F0902030302020204" pitchFamily="66" charset="0"/>
      <p:regular r:id="rId63"/>
    </p:embeddedFont>
    <p:embeddedFont>
      <p:font typeface="Gill Sans MT" panose="020B0502020104020203" pitchFamily="34" charset="77"/>
      <p:regular r:id="rId64"/>
      <p:bold r:id="rId65"/>
      <p:italic r:id="rId66"/>
      <p:boldItalic r:id="rId67"/>
    </p:embeddedFont>
    <p:embeddedFont>
      <p:font typeface="Montserrat" pitchFamily="2" charset="77"/>
      <p:regular r:id="rId68"/>
      <p:bold r:id="rId69"/>
      <p:italic r:id="rId70"/>
      <p:boldItalic r:id="rId71"/>
    </p:embeddedFont>
    <p:embeddedFont>
      <p:font typeface="Montserrat Medium" panose="020F0502020204030204" pitchFamily="34" charset="0"/>
      <p:regular r:id="rId72"/>
      <p:italic r:id="rId73"/>
    </p:embeddedFont>
    <p:embeddedFont>
      <p:font typeface="Play" pitchFamily="82" charset="77"/>
      <p:regular r:id="rId74"/>
      <p:bold r:id="rId75"/>
    </p:embeddedFont>
    <p:embeddedFont>
      <p:font typeface="Segoe UI" panose="020B0502040204020203" pitchFamily="34" charset="0"/>
      <p:regular r:id="rId76"/>
      <p:bold r:id="rId77"/>
      <p:italic r:id="rId78"/>
      <p:boldItalic r:id="rId79"/>
    </p:embeddedFont>
    <p:embeddedFont>
      <p:font typeface="Source Sans Pro" panose="020B0503030403020204" pitchFamily="34" charset="0"/>
      <p:regular r:id="rId80"/>
      <p:bold r:id="rId81"/>
      <p:italic r:id="rId82"/>
      <p:boldItalic r:id="rId8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4" roundtripDataSignature="AMtx7mg9L21ifUGezA1lVdUFxGZU2h1Ek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60"/>
    <p:restoredTop sz="91701"/>
  </p:normalViewPr>
  <p:slideViewPr>
    <p:cSldViewPr snapToGrid="0">
      <p:cViewPr varScale="1">
        <p:scale>
          <a:sx n="112" d="100"/>
          <a:sy n="112" d="100"/>
        </p:scale>
        <p:origin x="1168"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notesMaster" Target="notesMasters/notesMaster1.xml"/><Relationship Id="rId63" Type="http://schemas.openxmlformats.org/officeDocument/2006/relationships/font" Target="fonts/font16.fntdata"/><Relationship Id="rId68" Type="http://schemas.openxmlformats.org/officeDocument/2006/relationships/font" Target="fonts/font21.fntdata"/><Relationship Id="rId84" Type="http://customschemas.google.com/relationships/presentationmetadata" Target="metadata"/><Relationship Id="rId16" Type="http://schemas.openxmlformats.org/officeDocument/2006/relationships/slide" Target="slides/slide4.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font" Target="fonts/font6.fntdata"/><Relationship Id="rId58" Type="http://schemas.openxmlformats.org/officeDocument/2006/relationships/font" Target="fonts/font11.fntdata"/><Relationship Id="rId74" Type="http://schemas.openxmlformats.org/officeDocument/2006/relationships/font" Target="fonts/font27.fntdata"/><Relationship Id="rId79" Type="http://schemas.openxmlformats.org/officeDocument/2006/relationships/font" Target="fonts/font32.fntdata"/><Relationship Id="rId5" Type="http://schemas.openxmlformats.org/officeDocument/2006/relationships/slideMaster" Target="slideMasters/slideMaster5.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font" Target="fonts/font17.fntdata"/><Relationship Id="rId69" Type="http://schemas.openxmlformats.org/officeDocument/2006/relationships/font" Target="fonts/font22.fntdata"/><Relationship Id="rId77" Type="http://schemas.openxmlformats.org/officeDocument/2006/relationships/font" Target="fonts/font30.fntdata"/><Relationship Id="rId8" Type="http://schemas.openxmlformats.org/officeDocument/2006/relationships/slideMaster" Target="slideMasters/slideMaster8.xml"/><Relationship Id="rId51" Type="http://schemas.openxmlformats.org/officeDocument/2006/relationships/font" Target="fonts/font4.fntdata"/><Relationship Id="rId72" Type="http://schemas.openxmlformats.org/officeDocument/2006/relationships/font" Target="fonts/font25.fntdata"/><Relationship Id="rId80" Type="http://schemas.openxmlformats.org/officeDocument/2006/relationships/font" Target="fonts/font33.fntdata"/><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font" Target="fonts/font12.fntdata"/><Relationship Id="rId67" Type="http://schemas.openxmlformats.org/officeDocument/2006/relationships/font" Target="fonts/font20.fntdata"/><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font" Target="fonts/font7.fntdata"/><Relationship Id="rId62" Type="http://schemas.openxmlformats.org/officeDocument/2006/relationships/font" Target="fonts/font15.fntdata"/><Relationship Id="rId70" Type="http://schemas.openxmlformats.org/officeDocument/2006/relationships/font" Target="fonts/font23.fntdata"/><Relationship Id="rId75" Type="http://schemas.openxmlformats.org/officeDocument/2006/relationships/font" Target="fonts/font28.fntdata"/><Relationship Id="rId83" Type="http://schemas.openxmlformats.org/officeDocument/2006/relationships/font" Target="fonts/font36.fntdata"/><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font" Target="fonts/font18.fntdata"/><Relationship Id="rId73" Type="http://schemas.openxmlformats.org/officeDocument/2006/relationships/font" Target="fonts/font26.fntdata"/><Relationship Id="rId78" Type="http://schemas.openxmlformats.org/officeDocument/2006/relationships/font" Target="fonts/font31.fntdata"/><Relationship Id="rId81" Type="http://schemas.openxmlformats.org/officeDocument/2006/relationships/font" Target="fonts/font34.fntdata"/><Relationship Id="rId86"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font" Target="fonts/font3.fntdata"/><Relationship Id="rId55" Type="http://schemas.openxmlformats.org/officeDocument/2006/relationships/font" Target="fonts/font8.fntdata"/><Relationship Id="rId76" Type="http://schemas.openxmlformats.org/officeDocument/2006/relationships/font" Target="fonts/font29.fntdata"/><Relationship Id="rId7" Type="http://schemas.openxmlformats.org/officeDocument/2006/relationships/slideMaster" Target="slideMasters/slideMaster7.xml"/><Relationship Id="rId71" Type="http://schemas.openxmlformats.org/officeDocument/2006/relationships/font" Target="fonts/font24.fntdata"/><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font" Target="fonts/font19.fntdata"/><Relationship Id="rId87" Type="http://schemas.openxmlformats.org/officeDocument/2006/relationships/theme" Target="theme/theme1.xml"/><Relationship Id="rId61" Type="http://schemas.openxmlformats.org/officeDocument/2006/relationships/font" Target="fonts/font14.fntdata"/><Relationship Id="rId82" Type="http://schemas.openxmlformats.org/officeDocument/2006/relationships/font" Target="fonts/font35.fntdata"/></Relationships>
</file>

<file path=ppt/charts/_rels/chart1.xml.rels><?xml version="1.0" encoding="UTF-8" standalone="yes"?>
<Relationships xmlns="http://schemas.openxmlformats.org/package/2006/relationships"><Relationship Id="rId3" Type="http://schemas.openxmlformats.org/officeDocument/2006/relationships/oleObject" Target="file:////Users/leo/My%20Drive/REMEDIO/AmbitiDisciplinari.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cap="all" spc="50" baseline="0">
                <a:solidFill>
                  <a:schemeClr val="tx1">
                    <a:lumMod val="65000"/>
                    <a:lumOff val="35000"/>
                  </a:schemeClr>
                </a:solidFill>
                <a:latin typeface="+mn-lt"/>
                <a:ea typeface="+mn-ea"/>
                <a:cs typeface="+mn-cs"/>
              </a:defRPr>
            </a:pPr>
            <a:r>
              <a:rPr lang="en-GB"/>
              <a:t>REMEDIO: Peso delle pubblucazioni per ambito disciplinare</a:t>
            </a:r>
          </a:p>
        </c:rich>
      </c:tx>
      <c:overlay val="0"/>
      <c:spPr>
        <a:noFill/>
        <a:ln>
          <a:noFill/>
        </a:ln>
        <a:effectLst/>
      </c:spPr>
      <c:txPr>
        <a:bodyPr rot="0" spcFirstLastPara="1" vertOverflow="ellipsis" vert="horz" wrap="square" anchor="ctr" anchorCtr="1"/>
        <a:lstStyle/>
        <a:p>
          <a:pPr>
            <a:defRPr sz="1400" b="1" i="0" u="none" strike="noStrike" kern="1200" cap="all" spc="50" baseline="0">
              <a:solidFill>
                <a:schemeClr val="tx1">
                  <a:lumMod val="65000"/>
                  <a:lumOff val="35000"/>
                </a:schemeClr>
              </a:solidFill>
              <a:latin typeface="+mn-lt"/>
              <a:ea typeface="+mn-ea"/>
              <a:cs typeface="+mn-cs"/>
            </a:defRPr>
          </a:pPr>
          <a:endParaRPr lang="en-IT"/>
        </a:p>
      </c:txPr>
    </c:title>
    <c:autoTitleDeleted val="0"/>
    <c:plotArea>
      <c:layout/>
      <c:pieChart>
        <c:varyColors val="1"/>
        <c:ser>
          <c:idx val="0"/>
          <c:order val="0"/>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F2FC-6544-85DA-AB8C6F69A531}"/>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F2FC-6544-85DA-AB8C6F69A531}"/>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F2FC-6544-85DA-AB8C6F69A531}"/>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F2FC-6544-85DA-AB8C6F69A531}"/>
              </c:ext>
            </c:extLst>
          </c:dPt>
          <c:dPt>
            <c:idx val="4"/>
            <c:bubble3D val="0"/>
            <c:spPr>
              <a:solidFill>
                <a:schemeClr val="accent5"/>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9-F2FC-6544-85DA-AB8C6F69A531}"/>
              </c:ext>
            </c:extLst>
          </c:dPt>
          <c:dPt>
            <c:idx val="5"/>
            <c:bubble3D val="0"/>
            <c:spPr>
              <a:solidFill>
                <a:schemeClr val="accent6"/>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B-F2FC-6544-85DA-AB8C6F69A531}"/>
              </c:ext>
            </c:extLst>
          </c:dPt>
          <c:dPt>
            <c:idx val="6"/>
            <c:bubble3D val="0"/>
            <c:spPr>
              <a:solidFill>
                <a:schemeClr val="accent1">
                  <a:lumMod val="6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D-F2FC-6544-85DA-AB8C6F69A531}"/>
              </c:ext>
            </c:extLst>
          </c:dPt>
          <c:dPt>
            <c:idx val="7"/>
            <c:bubble3D val="0"/>
            <c:spPr>
              <a:solidFill>
                <a:schemeClr val="accent2">
                  <a:lumMod val="6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F-F2FC-6544-85DA-AB8C6F69A531}"/>
              </c:ext>
            </c:extLst>
          </c:dPt>
          <c:dPt>
            <c:idx val="8"/>
            <c:bubble3D val="0"/>
            <c:spPr>
              <a:solidFill>
                <a:schemeClr val="accent3">
                  <a:lumMod val="6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11-F2FC-6544-85DA-AB8C6F69A531}"/>
              </c:ext>
            </c:extLst>
          </c:dPt>
          <c:dPt>
            <c:idx val="9"/>
            <c:bubble3D val="0"/>
            <c:spPr>
              <a:solidFill>
                <a:schemeClr val="accent4">
                  <a:lumMod val="6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13-F2FC-6544-85DA-AB8C6F69A531}"/>
              </c:ext>
            </c:extLst>
          </c:dPt>
          <c:dPt>
            <c:idx val="10"/>
            <c:bubble3D val="0"/>
            <c:spPr>
              <a:solidFill>
                <a:schemeClr val="accent5">
                  <a:lumMod val="6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15-F2FC-6544-85DA-AB8C6F69A531}"/>
              </c:ext>
            </c:extLst>
          </c:dPt>
          <c:dPt>
            <c:idx val="11"/>
            <c:bubble3D val="0"/>
            <c:spPr>
              <a:solidFill>
                <a:schemeClr val="accent6">
                  <a:lumMod val="6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17-F2FC-6544-85DA-AB8C6F69A531}"/>
              </c:ext>
            </c:extLst>
          </c:dPt>
          <c:dPt>
            <c:idx val="12"/>
            <c:bubble3D val="0"/>
            <c:spPr>
              <a:solidFill>
                <a:schemeClr val="accent1">
                  <a:lumMod val="80000"/>
                  <a:lumOff val="2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19-F2FC-6544-85DA-AB8C6F69A531}"/>
              </c:ext>
            </c:extLst>
          </c:dPt>
          <c:dPt>
            <c:idx val="13"/>
            <c:bubble3D val="0"/>
            <c:spPr>
              <a:solidFill>
                <a:schemeClr val="accent2">
                  <a:lumMod val="80000"/>
                  <a:lumOff val="2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1B-F2FC-6544-85DA-AB8C6F69A531}"/>
              </c:ext>
            </c:extLst>
          </c:dPt>
          <c:dPt>
            <c:idx val="14"/>
            <c:bubble3D val="0"/>
            <c:spPr>
              <a:solidFill>
                <a:schemeClr val="accent3">
                  <a:lumMod val="80000"/>
                  <a:lumOff val="2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1D-F2FC-6544-85DA-AB8C6F69A531}"/>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IT"/>
              </a:p>
            </c:txPr>
            <c:dLblPos val="in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Sheet1!$A$1:$A$15</c:f>
              <c:strCache>
                <c:ptCount val="15"/>
                <c:pt idx="0">
                  <c:v>PE6</c:v>
                </c:pt>
                <c:pt idx="1">
                  <c:v>PE2</c:v>
                </c:pt>
                <c:pt idx="2">
                  <c:v>PE3</c:v>
                </c:pt>
                <c:pt idx="3">
                  <c:v>LS7</c:v>
                </c:pt>
                <c:pt idx="4">
                  <c:v>PE4</c:v>
                </c:pt>
                <c:pt idx="5">
                  <c:v>PE11</c:v>
                </c:pt>
                <c:pt idx="6">
                  <c:v>PE7</c:v>
                </c:pt>
                <c:pt idx="7">
                  <c:v>LS5</c:v>
                </c:pt>
                <c:pt idx="8">
                  <c:v>LS4</c:v>
                </c:pt>
                <c:pt idx="9">
                  <c:v>PE9</c:v>
                </c:pt>
                <c:pt idx="10">
                  <c:v>PE1</c:v>
                </c:pt>
                <c:pt idx="11">
                  <c:v>PE5</c:v>
                </c:pt>
                <c:pt idx="12">
                  <c:v>LS1</c:v>
                </c:pt>
                <c:pt idx="13">
                  <c:v>LS6</c:v>
                </c:pt>
                <c:pt idx="14">
                  <c:v>LS3</c:v>
                </c:pt>
              </c:strCache>
            </c:strRef>
          </c:cat>
          <c:val>
            <c:numRef>
              <c:f>Sheet1!$D$1:$D$15</c:f>
              <c:numCache>
                <c:formatCode>General</c:formatCode>
                <c:ptCount val="15"/>
                <c:pt idx="0">
                  <c:v>243</c:v>
                </c:pt>
                <c:pt idx="1">
                  <c:v>74</c:v>
                </c:pt>
                <c:pt idx="2">
                  <c:v>54</c:v>
                </c:pt>
                <c:pt idx="3">
                  <c:v>32</c:v>
                </c:pt>
                <c:pt idx="4">
                  <c:v>31</c:v>
                </c:pt>
                <c:pt idx="5">
                  <c:v>25</c:v>
                </c:pt>
                <c:pt idx="6">
                  <c:v>24</c:v>
                </c:pt>
                <c:pt idx="7">
                  <c:v>12</c:v>
                </c:pt>
                <c:pt idx="8">
                  <c:v>9</c:v>
                </c:pt>
                <c:pt idx="9">
                  <c:v>5</c:v>
                </c:pt>
                <c:pt idx="10">
                  <c:v>4</c:v>
                </c:pt>
                <c:pt idx="11">
                  <c:v>2</c:v>
                </c:pt>
                <c:pt idx="12">
                  <c:v>2</c:v>
                </c:pt>
                <c:pt idx="13">
                  <c:v>2</c:v>
                </c:pt>
                <c:pt idx="14">
                  <c:v>1</c:v>
                </c:pt>
              </c:numCache>
            </c:numRef>
          </c:val>
          <c:extLst>
            <c:ext xmlns:c16="http://schemas.microsoft.com/office/drawing/2014/chart" uri="{C3380CC4-5D6E-409C-BE32-E72D297353CC}">
              <c16:uniqueId val="{0000001E-F2FC-6544-85DA-AB8C6F69A531}"/>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2" name="Google Shape;82;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47a1509c70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47a1509c7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52C08-54F3-7988-6BB2-0AFAC5E4DA97}"/>
            </a:ext>
          </a:extLst>
        </p:cNvPr>
        <p:cNvGrpSpPr/>
        <p:nvPr/>
      </p:nvGrpSpPr>
      <p:grpSpPr>
        <a:xfrm>
          <a:off x="0" y="0"/>
          <a:ext cx="0" cy="0"/>
          <a:chOff x="0" y="0"/>
          <a:chExt cx="0" cy="0"/>
        </a:xfrm>
      </p:grpSpPr>
      <p:sp>
        <p:nvSpPr>
          <p:cNvPr id="10242" name="Rectangle 7">
            <a:extLst>
              <a:ext uri="{FF2B5EF4-FFF2-40B4-BE49-F238E27FC236}">
                <a16:creationId xmlns:a16="http://schemas.microsoft.com/office/drawing/2014/main" id="{6D089C7E-1B07-DD69-AF27-B3AE44120775}"/>
              </a:ext>
            </a:extLst>
          </p:cNvPr>
          <p:cNvSpPr txBox="1">
            <a:spLocks noGrp="1" noChangeArrowheads="1"/>
          </p:cNvSpPr>
          <p:nvPr/>
        </p:nvSpPr>
        <p:spPr bwMode="auto">
          <a:xfrm>
            <a:off x="5475288" y="6515100"/>
            <a:ext cx="4189412"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91" tIns="45446" rIns="90891" bIns="45446" anchor="b"/>
          <a:lstStyle>
            <a:lvl1pPr defTabSz="909638">
              <a:defRPr sz="2400">
                <a:solidFill>
                  <a:schemeClr val="tx1"/>
                </a:solidFill>
                <a:latin typeface="Times" panose="02020603050405020304" pitchFamily="18" charset="0"/>
              </a:defRPr>
            </a:lvl1pPr>
            <a:lvl2pPr marL="738188" indent="-284163" defTabSz="909638">
              <a:defRPr sz="2400">
                <a:solidFill>
                  <a:schemeClr val="tx1"/>
                </a:solidFill>
                <a:latin typeface="Times" panose="02020603050405020304" pitchFamily="18" charset="0"/>
              </a:defRPr>
            </a:lvl2pPr>
            <a:lvl3pPr marL="1136650" indent="-227013" defTabSz="909638">
              <a:defRPr sz="2400">
                <a:solidFill>
                  <a:schemeClr val="tx1"/>
                </a:solidFill>
                <a:latin typeface="Times" panose="02020603050405020304" pitchFamily="18" charset="0"/>
              </a:defRPr>
            </a:lvl3pPr>
            <a:lvl4pPr marL="1590675" indent="-227013" defTabSz="909638">
              <a:defRPr sz="2400">
                <a:solidFill>
                  <a:schemeClr val="tx1"/>
                </a:solidFill>
                <a:latin typeface="Times" panose="02020603050405020304" pitchFamily="18" charset="0"/>
              </a:defRPr>
            </a:lvl4pPr>
            <a:lvl5pPr marL="2044700" indent="-227013" defTabSz="909638">
              <a:defRPr sz="2400">
                <a:solidFill>
                  <a:schemeClr val="tx1"/>
                </a:solidFill>
                <a:latin typeface="Times" panose="02020603050405020304" pitchFamily="18" charset="0"/>
              </a:defRPr>
            </a:lvl5pPr>
            <a:lvl6pPr marL="2501900" indent="-227013" defTabSz="909638" eaLnBrk="0" fontAlgn="base" hangingPunct="0">
              <a:spcBef>
                <a:spcPct val="0"/>
              </a:spcBef>
              <a:spcAft>
                <a:spcPct val="0"/>
              </a:spcAft>
              <a:defRPr sz="2400">
                <a:solidFill>
                  <a:schemeClr val="tx1"/>
                </a:solidFill>
                <a:latin typeface="Times" panose="02020603050405020304" pitchFamily="18" charset="0"/>
              </a:defRPr>
            </a:lvl6pPr>
            <a:lvl7pPr marL="2959100" indent="-227013" defTabSz="909638" eaLnBrk="0" fontAlgn="base" hangingPunct="0">
              <a:spcBef>
                <a:spcPct val="0"/>
              </a:spcBef>
              <a:spcAft>
                <a:spcPct val="0"/>
              </a:spcAft>
              <a:defRPr sz="2400">
                <a:solidFill>
                  <a:schemeClr val="tx1"/>
                </a:solidFill>
                <a:latin typeface="Times" panose="02020603050405020304" pitchFamily="18" charset="0"/>
              </a:defRPr>
            </a:lvl7pPr>
            <a:lvl8pPr marL="3416300" indent="-227013" defTabSz="909638" eaLnBrk="0" fontAlgn="base" hangingPunct="0">
              <a:spcBef>
                <a:spcPct val="0"/>
              </a:spcBef>
              <a:spcAft>
                <a:spcPct val="0"/>
              </a:spcAft>
              <a:defRPr sz="2400">
                <a:solidFill>
                  <a:schemeClr val="tx1"/>
                </a:solidFill>
                <a:latin typeface="Times" panose="02020603050405020304" pitchFamily="18" charset="0"/>
              </a:defRPr>
            </a:lvl8pPr>
            <a:lvl9pPr marL="3873500" indent="-227013" defTabSz="909638"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r" defTabSz="909638" rtl="0" eaLnBrk="1" fontAlgn="auto" latinLnBrk="0" hangingPunct="1">
              <a:lnSpc>
                <a:spcPct val="100000"/>
              </a:lnSpc>
              <a:spcBef>
                <a:spcPts val="0"/>
              </a:spcBef>
              <a:spcAft>
                <a:spcPts val="0"/>
              </a:spcAft>
              <a:buClrTx/>
              <a:buSzTx/>
              <a:buFontTx/>
              <a:buNone/>
              <a:tabLst/>
              <a:defRPr/>
            </a:pPr>
            <a:fld id="{E4B0A4C8-CCDF-41B7-BFB2-86178F93284F}" type="slidenum">
              <a:rPr kumimoji="0" lang="it-IT" altLang="it-IT" sz="1200" b="0" i="0" u="none" strike="noStrike" kern="1200" cap="none" spc="0" normalizeH="0" baseline="0" noProof="0">
                <a:ln>
                  <a:noFill/>
                </a:ln>
                <a:solidFill>
                  <a:prstClr val="black"/>
                </a:solidFill>
                <a:effectLst/>
                <a:uLnTx/>
                <a:uFillTx/>
                <a:latin typeface="Times" panose="02020603050405020304" pitchFamily="18" charset="0"/>
                <a:ea typeface="+mn-ea"/>
                <a:cs typeface="+mn-cs"/>
              </a:rPr>
              <a:pPr marL="0" marR="0" lvl="0" indent="0" algn="r" defTabSz="909638" rtl="0" eaLnBrk="1" fontAlgn="auto" latinLnBrk="0" hangingPunct="1">
                <a:lnSpc>
                  <a:spcPct val="100000"/>
                </a:lnSpc>
                <a:spcBef>
                  <a:spcPts val="0"/>
                </a:spcBef>
                <a:spcAft>
                  <a:spcPts val="0"/>
                </a:spcAft>
                <a:buClrTx/>
                <a:buSzTx/>
                <a:buFontTx/>
                <a:buNone/>
                <a:tabLst/>
                <a:defRPr/>
              </a:pPr>
              <a:t>24</a:t>
            </a:fld>
            <a:endParaRPr kumimoji="0" lang="it-IT" altLang="it-IT" sz="1200" b="0" i="0" u="none" strike="noStrike" kern="1200" cap="none" spc="0" normalizeH="0" baseline="0" noProof="0">
              <a:ln>
                <a:noFill/>
              </a:ln>
              <a:solidFill>
                <a:prstClr val="black"/>
              </a:solidFill>
              <a:effectLst/>
              <a:uLnTx/>
              <a:uFillTx/>
              <a:latin typeface="Times" panose="02020603050405020304" pitchFamily="18" charset="0"/>
              <a:ea typeface="+mn-ea"/>
              <a:cs typeface="+mn-cs"/>
            </a:endParaRPr>
          </a:p>
        </p:txBody>
      </p:sp>
      <p:sp>
        <p:nvSpPr>
          <p:cNvPr id="10243" name="Rectangle 2">
            <a:extLst>
              <a:ext uri="{FF2B5EF4-FFF2-40B4-BE49-F238E27FC236}">
                <a16:creationId xmlns:a16="http://schemas.microsoft.com/office/drawing/2014/main" id="{706749B0-4FAF-4DB1-53D2-DE3ED8112D64}"/>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10244" name="Rectangle 3">
            <a:extLst>
              <a:ext uri="{FF2B5EF4-FFF2-40B4-BE49-F238E27FC236}">
                <a16:creationId xmlns:a16="http://schemas.microsoft.com/office/drawing/2014/main" id="{4839728A-EEBD-B08C-B220-1A43B98E21C3}"/>
              </a:ext>
            </a:extLst>
          </p:cNvPr>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it-IT" altLang="it-IT">
              <a:latin typeface="Times" panose="02020603050405020304" pitchFamily="18" charset="0"/>
            </a:endParaRPr>
          </a:p>
        </p:txBody>
      </p:sp>
    </p:spTree>
    <p:extLst>
      <p:ext uri="{BB962C8B-B14F-4D97-AF65-F5344CB8AC3E}">
        <p14:creationId xmlns:p14="http://schemas.microsoft.com/office/powerpoint/2010/main" val="32335122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256396EC-C23A-42FD-83A3-E33C685CC983}"/>
              </a:ext>
            </a:extLst>
          </p:cNvPr>
          <p:cNvSpPr txBox="1">
            <a:spLocks noGrp="1" noChangeArrowheads="1"/>
          </p:cNvSpPr>
          <p:nvPr/>
        </p:nvSpPr>
        <p:spPr bwMode="auto">
          <a:xfrm>
            <a:off x="5475288" y="6515100"/>
            <a:ext cx="4189412"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91" tIns="45446" rIns="90891" bIns="45446" anchor="b"/>
          <a:lstStyle>
            <a:lvl1pPr defTabSz="909638">
              <a:defRPr sz="2400">
                <a:solidFill>
                  <a:schemeClr val="tx1"/>
                </a:solidFill>
                <a:latin typeface="Times" panose="02020603050405020304" pitchFamily="18" charset="0"/>
              </a:defRPr>
            </a:lvl1pPr>
            <a:lvl2pPr marL="738188" indent="-284163" defTabSz="909638">
              <a:defRPr sz="2400">
                <a:solidFill>
                  <a:schemeClr val="tx1"/>
                </a:solidFill>
                <a:latin typeface="Times" panose="02020603050405020304" pitchFamily="18" charset="0"/>
              </a:defRPr>
            </a:lvl2pPr>
            <a:lvl3pPr marL="1136650" indent="-227013" defTabSz="909638">
              <a:defRPr sz="2400">
                <a:solidFill>
                  <a:schemeClr val="tx1"/>
                </a:solidFill>
                <a:latin typeface="Times" panose="02020603050405020304" pitchFamily="18" charset="0"/>
              </a:defRPr>
            </a:lvl3pPr>
            <a:lvl4pPr marL="1590675" indent="-227013" defTabSz="909638">
              <a:defRPr sz="2400">
                <a:solidFill>
                  <a:schemeClr val="tx1"/>
                </a:solidFill>
                <a:latin typeface="Times" panose="02020603050405020304" pitchFamily="18" charset="0"/>
              </a:defRPr>
            </a:lvl4pPr>
            <a:lvl5pPr marL="2044700" indent="-227013" defTabSz="909638">
              <a:defRPr sz="2400">
                <a:solidFill>
                  <a:schemeClr val="tx1"/>
                </a:solidFill>
                <a:latin typeface="Times" panose="02020603050405020304" pitchFamily="18" charset="0"/>
              </a:defRPr>
            </a:lvl5pPr>
            <a:lvl6pPr marL="2501900" indent="-227013" defTabSz="909638" eaLnBrk="0" fontAlgn="base" hangingPunct="0">
              <a:spcBef>
                <a:spcPct val="0"/>
              </a:spcBef>
              <a:spcAft>
                <a:spcPct val="0"/>
              </a:spcAft>
              <a:defRPr sz="2400">
                <a:solidFill>
                  <a:schemeClr val="tx1"/>
                </a:solidFill>
                <a:latin typeface="Times" panose="02020603050405020304" pitchFamily="18" charset="0"/>
              </a:defRPr>
            </a:lvl6pPr>
            <a:lvl7pPr marL="2959100" indent="-227013" defTabSz="909638" eaLnBrk="0" fontAlgn="base" hangingPunct="0">
              <a:spcBef>
                <a:spcPct val="0"/>
              </a:spcBef>
              <a:spcAft>
                <a:spcPct val="0"/>
              </a:spcAft>
              <a:defRPr sz="2400">
                <a:solidFill>
                  <a:schemeClr val="tx1"/>
                </a:solidFill>
                <a:latin typeface="Times" panose="02020603050405020304" pitchFamily="18" charset="0"/>
              </a:defRPr>
            </a:lvl7pPr>
            <a:lvl8pPr marL="3416300" indent="-227013" defTabSz="909638" eaLnBrk="0" fontAlgn="base" hangingPunct="0">
              <a:spcBef>
                <a:spcPct val="0"/>
              </a:spcBef>
              <a:spcAft>
                <a:spcPct val="0"/>
              </a:spcAft>
              <a:defRPr sz="2400">
                <a:solidFill>
                  <a:schemeClr val="tx1"/>
                </a:solidFill>
                <a:latin typeface="Times" panose="02020603050405020304" pitchFamily="18" charset="0"/>
              </a:defRPr>
            </a:lvl8pPr>
            <a:lvl9pPr marL="3873500" indent="-227013" defTabSz="909638"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r" defTabSz="909638" rtl="0" eaLnBrk="1" fontAlgn="auto" latinLnBrk="0" hangingPunct="1">
              <a:lnSpc>
                <a:spcPct val="100000"/>
              </a:lnSpc>
              <a:spcBef>
                <a:spcPts val="0"/>
              </a:spcBef>
              <a:spcAft>
                <a:spcPts val="0"/>
              </a:spcAft>
              <a:buClrTx/>
              <a:buSzTx/>
              <a:buFontTx/>
              <a:buNone/>
              <a:tabLst/>
              <a:defRPr/>
            </a:pPr>
            <a:fld id="{E4B0A4C8-CCDF-41B7-BFB2-86178F93284F}" type="slidenum">
              <a:rPr kumimoji="0" lang="it-IT" altLang="it-IT" sz="1200" b="0" i="0" u="none" strike="noStrike" kern="1200" cap="none" spc="0" normalizeH="0" baseline="0" noProof="0">
                <a:ln>
                  <a:noFill/>
                </a:ln>
                <a:solidFill>
                  <a:prstClr val="black"/>
                </a:solidFill>
                <a:effectLst/>
                <a:uLnTx/>
                <a:uFillTx/>
                <a:latin typeface="Times" panose="02020603050405020304" pitchFamily="18" charset="0"/>
                <a:ea typeface="+mn-ea"/>
                <a:cs typeface="+mn-cs"/>
              </a:rPr>
              <a:pPr marL="0" marR="0" lvl="0" indent="0" algn="r" defTabSz="909638" rtl="0" eaLnBrk="1" fontAlgn="auto" latinLnBrk="0" hangingPunct="1">
                <a:lnSpc>
                  <a:spcPct val="100000"/>
                </a:lnSpc>
                <a:spcBef>
                  <a:spcPts val="0"/>
                </a:spcBef>
                <a:spcAft>
                  <a:spcPts val="0"/>
                </a:spcAft>
                <a:buClrTx/>
                <a:buSzTx/>
                <a:buFontTx/>
                <a:buNone/>
                <a:tabLst/>
                <a:defRPr/>
              </a:pPr>
              <a:t>25</a:t>
            </a:fld>
            <a:endParaRPr kumimoji="0" lang="it-IT" altLang="it-IT" sz="1200" b="0" i="0" u="none" strike="noStrike" kern="1200" cap="none" spc="0" normalizeH="0" baseline="0" noProof="0">
              <a:ln>
                <a:noFill/>
              </a:ln>
              <a:solidFill>
                <a:prstClr val="black"/>
              </a:solidFill>
              <a:effectLst/>
              <a:uLnTx/>
              <a:uFillTx/>
              <a:latin typeface="Times" panose="02020603050405020304" pitchFamily="18" charset="0"/>
              <a:ea typeface="+mn-ea"/>
              <a:cs typeface="+mn-cs"/>
            </a:endParaRPr>
          </a:p>
        </p:txBody>
      </p:sp>
      <p:sp>
        <p:nvSpPr>
          <p:cNvPr id="10243" name="Rectangle 2">
            <a:extLst>
              <a:ext uri="{FF2B5EF4-FFF2-40B4-BE49-F238E27FC236}">
                <a16:creationId xmlns:a16="http://schemas.microsoft.com/office/drawing/2014/main" id="{352A5C0C-2BC5-4D8B-BB8A-546B5D29C2CB}"/>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10244" name="Rectangle 3">
            <a:extLst>
              <a:ext uri="{FF2B5EF4-FFF2-40B4-BE49-F238E27FC236}">
                <a16:creationId xmlns:a16="http://schemas.microsoft.com/office/drawing/2014/main" id="{6073D22C-FCAE-4181-A0C6-5B656DAE3F51}"/>
              </a:ext>
            </a:extLst>
          </p:cNvPr>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it-IT" altLang="it-IT">
              <a:latin typeface="Times" panose="02020603050405020304" pitchFamily="18" charset="0"/>
            </a:endParaRPr>
          </a:p>
        </p:txBody>
      </p:sp>
    </p:spTree>
    <p:extLst>
      <p:ext uri="{BB962C8B-B14F-4D97-AF65-F5344CB8AC3E}">
        <p14:creationId xmlns:p14="http://schemas.microsoft.com/office/powerpoint/2010/main" val="31753886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347a411fe1e_0_1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7" name="Google Shape;127;g347a411fe1e_0_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58" name="Google Shape;15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a:extLst>
            <a:ext uri="{FF2B5EF4-FFF2-40B4-BE49-F238E27FC236}">
              <a16:creationId xmlns:a16="http://schemas.microsoft.com/office/drawing/2014/main" id="{61A94A20-69CC-AF9B-003F-36D05F743799}"/>
            </a:ext>
          </a:extLst>
        </p:cNvPr>
        <p:cNvGrpSpPr/>
        <p:nvPr/>
      </p:nvGrpSpPr>
      <p:grpSpPr>
        <a:xfrm>
          <a:off x="0" y="0"/>
          <a:ext cx="0" cy="0"/>
          <a:chOff x="0" y="0"/>
          <a:chExt cx="0" cy="0"/>
        </a:xfrm>
      </p:grpSpPr>
      <p:sp>
        <p:nvSpPr>
          <p:cNvPr id="157" name="Google Shape;157;p4:notes">
            <a:extLst>
              <a:ext uri="{FF2B5EF4-FFF2-40B4-BE49-F238E27FC236}">
                <a16:creationId xmlns:a16="http://schemas.microsoft.com/office/drawing/2014/main" id="{3633FB4A-3C05-8588-3434-90659C9763A7}"/>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58" name="Google Shape;158;p4:notes">
            <a:extLst>
              <a:ext uri="{FF2B5EF4-FFF2-40B4-BE49-F238E27FC236}">
                <a16:creationId xmlns:a16="http://schemas.microsoft.com/office/drawing/2014/main" id="{B078AFFB-BF34-7E35-91DA-886C79A549B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951139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8" name="Google Shape;16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0" name="Google Shape;18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2" name="Google Shape;192;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4" name="Google Shape;94;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17" name="Google Shape;117;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a:extLst>
            <a:ext uri="{FF2B5EF4-FFF2-40B4-BE49-F238E27FC236}">
              <a16:creationId xmlns:a16="http://schemas.microsoft.com/office/drawing/2014/main" id="{EDED08A8-F8F9-6B58-9E8F-39EAF69EE886}"/>
            </a:ext>
          </a:extLst>
        </p:cNvPr>
        <p:cNvGrpSpPr/>
        <p:nvPr/>
      </p:nvGrpSpPr>
      <p:grpSpPr>
        <a:xfrm>
          <a:off x="0" y="0"/>
          <a:ext cx="0" cy="0"/>
          <a:chOff x="0" y="0"/>
          <a:chExt cx="0" cy="0"/>
        </a:xfrm>
      </p:grpSpPr>
      <p:sp>
        <p:nvSpPr>
          <p:cNvPr id="116" name="Google Shape;116;p22:notes">
            <a:extLst>
              <a:ext uri="{FF2B5EF4-FFF2-40B4-BE49-F238E27FC236}">
                <a16:creationId xmlns:a16="http://schemas.microsoft.com/office/drawing/2014/main" id="{933D0A30-C7FC-9B77-D53A-6773DC2FAE21}"/>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7" name="Google Shape;117;p22:notes">
            <a:extLst>
              <a:ext uri="{FF2B5EF4-FFF2-40B4-BE49-F238E27FC236}">
                <a16:creationId xmlns:a16="http://schemas.microsoft.com/office/drawing/2014/main" id="{164EF43A-96B3-62C5-CF62-4A0E84A1EDD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73360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a:extLst>
            <a:ext uri="{FF2B5EF4-FFF2-40B4-BE49-F238E27FC236}">
              <a16:creationId xmlns:a16="http://schemas.microsoft.com/office/drawing/2014/main" id="{E0F85DCD-46F4-6FFE-BDB3-6FE550AD4C8E}"/>
            </a:ext>
          </a:extLst>
        </p:cNvPr>
        <p:cNvGrpSpPr/>
        <p:nvPr/>
      </p:nvGrpSpPr>
      <p:grpSpPr>
        <a:xfrm>
          <a:off x="0" y="0"/>
          <a:ext cx="0" cy="0"/>
          <a:chOff x="0" y="0"/>
          <a:chExt cx="0" cy="0"/>
        </a:xfrm>
      </p:grpSpPr>
      <p:sp>
        <p:nvSpPr>
          <p:cNvPr id="116" name="Google Shape;116;p22:notes">
            <a:extLst>
              <a:ext uri="{FF2B5EF4-FFF2-40B4-BE49-F238E27FC236}">
                <a16:creationId xmlns:a16="http://schemas.microsoft.com/office/drawing/2014/main" id="{316E3337-7F43-4CF7-0787-E912005A9B76}"/>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7" name="Google Shape;117;p22:notes">
            <a:extLst>
              <a:ext uri="{FF2B5EF4-FFF2-40B4-BE49-F238E27FC236}">
                <a16:creationId xmlns:a16="http://schemas.microsoft.com/office/drawing/2014/main" id="{1789CFA6-6233-67CD-DAAA-D04AFD7F539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728515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BDDBB835-9224-2042-ACAE-6105A09F257F}" type="slidenum">
              <a:rPr lang="en-US">
                <a:ea typeface="ＭＳ Ｐゴシック" charset="-128"/>
                <a:cs typeface="ＭＳ Ｐゴシック" charset="-128"/>
              </a:rPr>
              <a:pPr/>
              <a:t>8</a:t>
            </a:fld>
            <a:endParaRPr lang="en-US">
              <a:ea typeface="ＭＳ Ｐゴシック" charset="-128"/>
              <a:cs typeface="ＭＳ Ｐゴシック" charset="-128"/>
            </a:endParaRPr>
          </a:p>
        </p:txBody>
      </p:sp>
      <p:sp>
        <p:nvSpPr>
          <p:cNvPr id="18435" name="Rectangle 2"/>
          <p:cNvSpPr>
            <a:spLocks noGrp="1" noRot="1" noChangeAspect="1" noChangeArrowheads="1" noTextEdit="1"/>
          </p:cNvSpPr>
          <p:nvPr>
            <p:ph type="sldImg"/>
          </p:nvPr>
        </p:nvSpPr>
        <p:spPr>
          <a:xfrm>
            <a:off x="381000" y="685800"/>
            <a:ext cx="6096000" cy="3429000"/>
          </a:xfrm>
          <a:ln/>
        </p:spPr>
      </p:sp>
      <p:sp>
        <p:nvSpPr>
          <p:cNvPr id="1843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739236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256396EC-C23A-42FD-83A3-E33C685CC983}"/>
              </a:ext>
            </a:extLst>
          </p:cNvPr>
          <p:cNvSpPr txBox="1">
            <a:spLocks noGrp="1" noChangeArrowheads="1"/>
          </p:cNvSpPr>
          <p:nvPr/>
        </p:nvSpPr>
        <p:spPr bwMode="auto">
          <a:xfrm>
            <a:off x="5475288" y="6515100"/>
            <a:ext cx="4189412"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91" tIns="45446" rIns="90891" bIns="45446" anchor="b"/>
          <a:lstStyle>
            <a:lvl1pPr defTabSz="909638">
              <a:defRPr sz="2400">
                <a:solidFill>
                  <a:schemeClr val="tx1"/>
                </a:solidFill>
                <a:latin typeface="Times" panose="02020603050405020304" pitchFamily="18" charset="0"/>
              </a:defRPr>
            </a:lvl1pPr>
            <a:lvl2pPr marL="738188" indent="-284163" defTabSz="909638">
              <a:defRPr sz="2400">
                <a:solidFill>
                  <a:schemeClr val="tx1"/>
                </a:solidFill>
                <a:latin typeface="Times" panose="02020603050405020304" pitchFamily="18" charset="0"/>
              </a:defRPr>
            </a:lvl2pPr>
            <a:lvl3pPr marL="1136650" indent="-227013" defTabSz="909638">
              <a:defRPr sz="2400">
                <a:solidFill>
                  <a:schemeClr val="tx1"/>
                </a:solidFill>
                <a:latin typeface="Times" panose="02020603050405020304" pitchFamily="18" charset="0"/>
              </a:defRPr>
            </a:lvl3pPr>
            <a:lvl4pPr marL="1590675" indent="-227013" defTabSz="909638">
              <a:defRPr sz="2400">
                <a:solidFill>
                  <a:schemeClr val="tx1"/>
                </a:solidFill>
                <a:latin typeface="Times" panose="02020603050405020304" pitchFamily="18" charset="0"/>
              </a:defRPr>
            </a:lvl4pPr>
            <a:lvl5pPr marL="2044700" indent="-227013" defTabSz="909638">
              <a:defRPr sz="2400">
                <a:solidFill>
                  <a:schemeClr val="tx1"/>
                </a:solidFill>
                <a:latin typeface="Times" panose="02020603050405020304" pitchFamily="18" charset="0"/>
              </a:defRPr>
            </a:lvl5pPr>
            <a:lvl6pPr marL="2501900" indent="-227013" defTabSz="909638" eaLnBrk="0" fontAlgn="base" hangingPunct="0">
              <a:spcBef>
                <a:spcPct val="0"/>
              </a:spcBef>
              <a:spcAft>
                <a:spcPct val="0"/>
              </a:spcAft>
              <a:defRPr sz="2400">
                <a:solidFill>
                  <a:schemeClr val="tx1"/>
                </a:solidFill>
                <a:latin typeface="Times" panose="02020603050405020304" pitchFamily="18" charset="0"/>
              </a:defRPr>
            </a:lvl6pPr>
            <a:lvl7pPr marL="2959100" indent="-227013" defTabSz="909638" eaLnBrk="0" fontAlgn="base" hangingPunct="0">
              <a:spcBef>
                <a:spcPct val="0"/>
              </a:spcBef>
              <a:spcAft>
                <a:spcPct val="0"/>
              </a:spcAft>
              <a:defRPr sz="2400">
                <a:solidFill>
                  <a:schemeClr val="tx1"/>
                </a:solidFill>
                <a:latin typeface="Times" panose="02020603050405020304" pitchFamily="18" charset="0"/>
              </a:defRPr>
            </a:lvl7pPr>
            <a:lvl8pPr marL="3416300" indent="-227013" defTabSz="909638" eaLnBrk="0" fontAlgn="base" hangingPunct="0">
              <a:spcBef>
                <a:spcPct val="0"/>
              </a:spcBef>
              <a:spcAft>
                <a:spcPct val="0"/>
              </a:spcAft>
              <a:defRPr sz="2400">
                <a:solidFill>
                  <a:schemeClr val="tx1"/>
                </a:solidFill>
                <a:latin typeface="Times" panose="02020603050405020304" pitchFamily="18" charset="0"/>
              </a:defRPr>
            </a:lvl8pPr>
            <a:lvl9pPr marL="3873500" indent="-227013" defTabSz="909638"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r" defTabSz="909638" rtl="0" eaLnBrk="1" fontAlgn="auto" latinLnBrk="0" hangingPunct="1">
              <a:lnSpc>
                <a:spcPct val="100000"/>
              </a:lnSpc>
              <a:spcBef>
                <a:spcPts val="0"/>
              </a:spcBef>
              <a:spcAft>
                <a:spcPts val="0"/>
              </a:spcAft>
              <a:buClrTx/>
              <a:buSzTx/>
              <a:buFontTx/>
              <a:buNone/>
              <a:tabLst/>
              <a:defRPr/>
            </a:pPr>
            <a:fld id="{E4B0A4C8-CCDF-41B7-BFB2-86178F93284F}" type="slidenum">
              <a:rPr kumimoji="0" lang="it-IT" altLang="it-IT" sz="1200" b="0" i="0" u="none" strike="noStrike" kern="1200" cap="none" spc="0" normalizeH="0" baseline="0" noProof="0">
                <a:ln>
                  <a:noFill/>
                </a:ln>
                <a:solidFill>
                  <a:prstClr val="black"/>
                </a:solidFill>
                <a:effectLst/>
                <a:uLnTx/>
                <a:uFillTx/>
                <a:latin typeface="Times" panose="02020603050405020304" pitchFamily="18" charset="0"/>
                <a:ea typeface="+mn-ea"/>
                <a:cs typeface="+mn-cs"/>
              </a:rPr>
              <a:pPr marL="0" marR="0" lvl="0" indent="0" algn="r" defTabSz="909638" rtl="0" eaLnBrk="1" fontAlgn="auto" latinLnBrk="0" hangingPunct="1">
                <a:lnSpc>
                  <a:spcPct val="100000"/>
                </a:lnSpc>
                <a:spcBef>
                  <a:spcPts val="0"/>
                </a:spcBef>
                <a:spcAft>
                  <a:spcPts val="0"/>
                </a:spcAft>
                <a:buClrTx/>
                <a:buSzTx/>
                <a:buFontTx/>
                <a:buNone/>
                <a:tabLst/>
                <a:defRPr/>
              </a:pPr>
              <a:t>10</a:t>
            </a:fld>
            <a:endParaRPr kumimoji="0" lang="it-IT" altLang="it-IT" sz="1200" b="0" i="0" u="none" strike="noStrike" kern="1200" cap="none" spc="0" normalizeH="0" baseline="0" noProof="0">
              <a:ln>
                <a:noFill/>
              </a:ln>
              <a:solidFill>
                <a:prstClr val="black"/>
              </a:solidFill>
              <a:effectLst/>
              <a:uLnTx/>
              <a:uFillTx/>
              <a:latin typeface="Times" panose="02020603050405020304" pitchFamily="18" charset="0"/>
              <a:ea typeface="+mn-ea"/>
              <a:cs typeface="+mn-cs"/>
            </a:endParaRPr>
          </a:p>
        </p:txBody>
      </p:sp>
      <p:sp>
        <p:nvSpPr>
          <p:cNvPr id="10243" name="Rectangle 2">
            <a:extLst>
              <a:ext uri="{FF2B5EF4-FFF2-40B4-BE49-F238E27FC236}">
                <a16:creationId xmlns:a16="http://schemas.microsoft.com/office/drawing/2014/main" id="{352A5C0C-2BC5-4D8B-BB8A-546B5D29C2CB}"/>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10244" name="Rectangle 3">
            <a:extLst>
              <a:ext uri="{FF2B5EF4-FFF2-40B4-BE49-F238E27FC236}">
                <a16:creationId xmlns:a16="http://schemas.microsoft.com/office/drawing/2014/main" id="{6073D22C-FCAE-4181-A0C6-5B656DAE3F51}"/>
              </a:ext>
            </a:extLst>
          </p:cNvPr>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it-IT" altLang="it-IT">
              <a:latin typeface="Times" panose="02020603050405020304" pitchFamily="18" charset="0"/>
            </a:endParaRPr>
          </a:p>
        </p:txBody>
      </p:sp>
    </p:spTree>
    <p:extLst>
      <p:ext uri="{BB962C8B-B14F-4D97-AF65-F5344CB8AC3E}">
        <p14:creationId xmlns:p14="http://schemas.microsoft.com/office/powerpoint/2010/main" val="8949605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1F2187-BD6B-4CD4-8DF4-F350925E52CA}" type="slidenum">
              <a:rPr kumimoji="0" lang="it-IT" sz="120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it-IT" sz="120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03060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47a1509c70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47a1509c7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titolo" type="title">
  <p:cSld name="TITLE">
    <p:spTree>
      <p:nvGrpSpPr>
        <p:cNvPr id="1" name="Shape 11"/>
        <p:cNvGrpSpPr/>
        <p:nvPr/>
      </p:nvGrpSpPr>
      <p:grpSpPr>
        <a:xfrm>
          <a:off x="0" y="0"/>
          <a:ext cx="0" cy="0"/>
          <a:chOff x="0" y="0"/>
          <a:chExt cx="0" cy="0"/>
        </a:xfrm>
      </p:grpSpPr>
      <p:sp>
        <p:nvSpPr>
          <p:cNvPr id="12" name="Google Shape;12;p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olo e testo verticale" type="vertTx">
  <p:cSld name="VERTICAL_TEXT">
    <p:spTree>
      <p:nvGrpSpPr>
        <p:cNvPr id="1" name="Shape 68"/>
        <p:cNvGrpSpPr/>
        <p:nvPr/>
      </p:nvGrpSpPr>
      <p:grpSpPr>
        <a:xfrm>
          <a:off x="0" y="0"/>
          <a:ext cx="0" cy="0"/>
          <a:chOff x="0" y="0"/>
          <a:chExt cx="0" cy="0"/>
        </a:xfrm>
      </p:grpSpPr>
      <p:sp>
        <p:nvSpPr>
          <p:cNvPr id="69" name="Google Shape;69;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BDA95BF-16BE-5329-D309-24B29EB89550}"/>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GB"/>
          </a:p>
        </p:txBody>
      </p:sp>
      <p:sp>
        <p:nvSpPr>
          <p:cNvPr id="3" name="Sottotitolo 2">
            <a:extLst>
              <a:ext uri="{FF2B5EF4-FFF2-40B4-BE49-F238E27FC236}">
                <a16:creationId xmlns:a16="http://schemas.microsoft.com/office/drawing/2014/main" id="{6B165E45-1E1F-421A-F9A5-A19618171B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GB"/>
          </a:p>
        </p:txBody>
      </p:sp>
      <p:sp>
        <p:nvSpPr>
          <p:cNvPr id="4" name="Segnaposto data 3">
            <a:extLst>
              <a:ext uri="{FF2B5EF4-FFF2-40B4-BE49-F238E27FC236}">
                <a16:creationId xmlns:a16="http://schemas.microsoft.com/office/drawing/2014/main" id="{D6405FB6-FDE1-C562-191B-915B302253D0}"/>
              </a:ext>
            </a:extLst>
          </p:cNvPr>
          <p:cNvSpPr>
            <a:spLocks noGrp="1"/>
          </p:cNvSpPr>
          <p:nvPr>
            <p:ph type="dt" sz="half" idx="10"/>
          </p:nvPr>
        </p:nvSpPr>
        <p:spPr/>
        <p:txBody>
          <a:bodyPr/>
          <a:lstStyle/>
          <a:p>
            <a:fld id="{AA3B6F0E-58FF-3D4B-AF25-4A38A7DB54C6}" type="datetimeFigureOut">
              <a:rPr lang="en-GB" smtClean="0"/>
              <a:t>04/04/2025</a:t>
            </a:fld>
            <a:endParaRPr lang="en-GB"/>
          </a:p>
        </p:txBody>
      </p:sp>
      <p:sp>
        <p:nvSpPr>
          <p:cNvPr id="5" name="Segnaposto piè di pagina 4">
            <a:extLst>
              <a:ext uri="{FF2B5EF4-FFF2-40B4-BE49-F238E27FC236}">
                <a16:creationId xmlns:a16="http://schemas.microsoft.com/office/drawing/2014/main" id="{51BC8A6E-20D4-C442-D575-A363A667622F}"/>
              </a:ext>
            </a:extLst>
          </p:cNvPr>
          <p:cNvSpPr>
            <a:spLocks noGrp="1"/>
          </p:cNvSpPr>
          <p:nvPr>
            <p:ph type="ftr" sz="quarter" idx="11"/>
          </p:nvPr>
        </p:nvSpPr>
        <p:spPr/>
        <p:txBody>
          <a:bodyPr/>
          <a:lstStyle/>
          <a:p>
            <a:endParaRPr lang="en-GB"/>
          </a:p>
        </p:txBody>
      </p:sp>
      <p:sp>
        <p:nvSpPr>
          <p:cNvPr id="6" name="Segnaposto numero diapositiva 5">
            <a:extLst>
              <a:ext uri="{FF2B5EF4-FFF2-40B4-BE49-F238E27FC236}">
                <a16:creationId xmlns:a16="http://schemas.microsoft.com/office/drawing/2014/main" id="{70E5B9CA-67E4-19FE-FE01-3A9180F5B158}"/>
              </a:ext>
            </a:extLst>
          </p:cNvPr>
          <p:cNvSpPr>
            <a:spLocks noGrp="1"/>
          </p:cNvSpPr>
          <p:nvPr>
            <p:ph type="sldNum" sz="quarter" idx="12"/>
          </p:nvPr>
        </p:nvSpPr>
        <p:spPr/>
        <p:txBody>
          <a:bodyPr/>
          <a:lstStyle/>
          <a:p>
            <a:fld id="{2BBC4D70-033E-CD46-9DC5-091B10C347EB}" type="slidenum">
              <a:rPr lang="en-GB" smtClean="0"/>
              <a:t>‹#›</a:t>
            </a:fld>
            <a:endParaRPr lang="en-GB"/>
          </a:p>
        </p:txBody>
      </p:sp>
    </p:spTree>
    <p:extLst>
      <p:ext uri="{BB962C8B-B14F-4D97-AF65-F5344CB8AC3E}">
        <p14:creationId xmlns:p14="http://schemas.microsoft.com/office/powerpoint/2010/main" val="146794117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93706C-4FF4-C20A-6C16-759E94B28F04}"/>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contenuto 2">
            <a:extLst>
              <a:ext uri="{FF2B5EF4-FFF2-40B4-BE49-F238E27FC236}">
                <a16:creationId xmlns:a16="http://schemas.microsoft.com/office/drawing/2014/main" id="{37CDF7F5-B3D7-0351-3443-06F3A62F74AE}"/>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C0007610-7CE9-3555-0178-0847A06A47AC}"/>
              </a:ext>
            </a:extLst>
          </p:cNvPr>
          <p:cNvSpPr>
            <a:spLocks noGrp="1"/>
          </p:cNvSpPr>
          <p:nvPr>
            <p:ph type="dt" sz="half" idx="10"/>
          </p:nvPr>
        </p:nvSpPr>
        <p:spPr/>
        <p:txBody>
          <a:bodyPr/>
          <a:lstStyle/>
          <a:p>
            <a:fld id="{AA3B6F0E-58FF-3D4B-AF25-4A38A7DB54C6}" type="datetimeFigureOut">
              <a:rPr lang="en-GB" smtClean="0"/>
              <a:t>04/04/2025</a:t>
            </a:fld>
            <a:endParaRPr lang="en-GB"/>
          </a:p>
        </p:txBody>
      </p:sp>
      <p:sp>
        <p:nvSpPr>
          <p:cNvPr id="5" name="Segnaposto piè di pagina 4">
            <a:extLst>
              <a:ext uri="{FF2B5EF4-FFF2-40B4-BE49-F238E27FC236}">
                <a16:creationId xmlns:a16="http://schemas.microsoft.com/office/drawing/2014/main" id="{35F9F08D-F412-F194-3B99-13EB5CEA32E0}"/>
              </a:ext>
            </a:extLst>
          </p:cNvPr>
          <p:cNvSpPr>
            <a:spLocks noGrp="1"/>
          </p:cNvSpPr>
          <p:nvPr>
            <p:ph type="ftr" sz="quarter" idx="11"/>
          </p:nvPr>
        </p:nvSpPr>
        <p:spPr/>
        <p:txBody>
          <a:bodyPr/>
          <a:lstStyle/>
          <a:p>
            <a:endParaRPr lang="en-GB"/>
          </a:p>
        </p:txBody>
      </p:sp>
      <p:sp>
        <p:nvSpPr>
          <p:cNvPr id="6" name="Segnaposto numero diapositiva 5">
            <a:extLst>
              <a:ext uri="{FF2B5EF4-FFF2-40B4-BE49-F238E27FC236}">
                <a16:creationId xmlns:a16="http://schemas.microsoft.com/office/drawing/2014/main" id="{258CF3C4-43A6-2092-E2FB-1E39566C00AF}"/>
              </a:ext>
            </a:extLst>
          </p:cNvPr>
          <p:cNvSpPr>
            <a:spLocks noGrp="1"/>
          </p:cNvSpPr>
          <p:nvPr>
            <p:ph type="sldNum" sz="quarter" idx="12"/>
          </p:nvPr>
        </p:nvSpPr>
        <p:spPr/>
        <p:txBody>
          <a:bodyPr/>
          <a:lstStyle/>
          <a:p>
            <a:fld id="{2BBC4D70-033E-CD46-9DC5-091B10C347EB}" type="slidenum">
              <a:rPr lang="en-GB" smtClean="0"/>
              <a:t>‹#›</a:t>
            </a:fld>
            <a:endParaRPr lang="en-GB"/>
          </a:p>
        </p:txBody>
      </p:sp>
    </p:spTree>
    <p:extLst>
      <p:ext uri="{BB962C8B-B14F-4D97-AF65-F5344CB8AC3E}">
        <p14:creationId xmlns:p14="http://schemas.microsoft.com/office/powerpoint/2010/main" val="21450337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8884C15-58BB-66E9-0779-5CF49EF166CB}"/>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GB"/>
          </a:p>
        </p:txBody>
      </p:sp>
      <p:sp>
        <p:nvSpPr>
          <p:cNvPr id="3" name="Segnaposto testo 2">
            <a:extLst>
              <a:ext uri="{FF2B5EF4-FFF2-40B4-BE49-F238E27FC236}">
                <a16:creationId xmlns:a16="http://schemas.microsoft.com/office/drawing/2014/main" id="{166F0787-986E-6042-40B8-9027D6B7B9C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95FEF489-F3B1-7B15-D1EF-1CD3603D5781}"/>
              </a:ext>
            </a:extLst>
          </p:cNvPr>
          <p:cNvSpPr>
            <a:spLocks noGrp="1"/>
          </p:cNvSpPr>
          <p:nvPr>
            <p:ph type="dt" sz="half" idx="10"/>
          </p:nvPr>
        </p:nvSpPr>
        <p:spPr/>
        <p:txBody>
          <a:bodyPr/>
          <a:lstStyle/>
          <a:p>
            <a:fld id="{AA3B6F0E-58FF-3D4B-AF25-4A38A7DB54C6}" type="datetimeFigureOut">
              <a:rPr lang="en-GB" smtClean="0"/>
              <a:t>04/04/2025</a:t>
            </a:fld>
            <a:endParaRPr lang="en-GB"/>
          </a:p>
        </p:txBody>
      </p:sp>
      <p:sp>
        <p:nvSpPr>
          <p:cNvPr id="5" name="Segnaposto piè di pagina 4">
            <a:extLst>
              <a:ext uri="{FF2B5EF4-FFF2-40B4-BE49-F238E27FC236}">
                <a16:creationId xmlns:a16="http://schemas.microsoft.com/office/drawing/2014/main" id="{7778A26C-316B-1756-E138-600765FC5764}"/>
              </a:ext>
            </a:extLst>
          </p:cNvPr>
          <p:cNvSpPr>
            <a:spLocks noGrp="1"/>
          </p:cNvSpPr>
          <p:nvPr>
            <p:ph type="ftr" sz="quarter" idx="11"/>
          </p:nvPr>
        </p:nvSpPr>
        <p:spPr/>
        <p:txBody>
          <a:bodyPr/>
          <a:lstStyle/>
          <a:p>
            <a:endParaRPr lang="en-GB"/>
          </a:p>
        </p:txBody>
      </p:sp>
      <p:sp>
        <p:nvSpPr>
          <p:cNvPr id="6" name="Segnaposto numero diapositiva 5">
            <a:extLst>
              <a:ext uri="{FF2B5EF4-FFF2-40B4-BE49-F238E27FC236}">
                <a16:creationId xmlns:a16="http://schemas.microsoft.com/office/drawing/2014/main" id="{A6B7593A-D1AC-E4B7-13D8-459AEB65EB87}"/>
              </a:ext>
            </a:extLst>
          </p:cNvPr>
          <p:cNvSpPr>
            <a:spLocks noGrp="1"/>
          </p:cNvSpPr>
          <p:nvPr>
            <p:ph type="sldNum" sz="quarter" idx="12"/>
          </p:nvPr>
        </p:nvSpPr>
        <p:spPr/>
        <p:txBody>
          <a:bodyPr/>
          <a:lstStyle/>
          <a:p>
            <a:fld id="{2BBC4D70-033E-CD46-9DC5-091B10C347EB}" type="slidenum">
              <a:rPr lang="en-GB" smtClean="0"/>
              <a:t>‹#›</a:t>
            </a:fld>
            <a:endParaRPr lang="en-GB"/>
          </a:p>
        </p:txBody>
      </p:sp>
    </p:spTree>
    <p:extLst>
      <p:ext uri="{BB962C8B-B14F-4D97-AF65-F5344CB8AC3E}">
        <p14:creationId xmlns:p14="http://schemas.microsoft.com/office/powerpoint/2010/main" val="207702551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ECF5EB8-9902-33FD-32B6-796EAF34BC02}"/>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contenuto 2">
            <a:extLst>
              <a:ext uri="{FF2B5EF4-FFF2-40B4-BE49-F238E27FC236}">
                <a16:creationId xmlns:a16="http://schemas.microsoft.com/office/drawing/2014/main" id="{8E740723-01D8-DB00-40B5-C4A633390191}"/>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contenuto 3">
            <a:extLst>
              <a:ext uri="{FF2B5EF4-FFF2-40B4-BE49-F238E27FC236}">
                <a16:creationId xmlns:a16="http://schemas.microsoft.com/office/drawing/2014/main" id="{0D2CA838-D0F2-09FD-5998-C9BC2177FE2F}"/>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data 4">
            <a:extLst>
              <a:ext uri="{FF2B5EF4-FFF2-40B4-BE49-F238E27FC236}">
                <a16:creationId xmlns:a16="http://schemas.microsoft.com/office/drawing/2014/main" id="{FEEF511A-FC28-2A55-72DB-4B83A328F7A9}"/>
              </a:ext>
            </a:extLst>
          </p:cNvPr>
          <p:cNvSpPr>
            <a:spLocks noGrp="1"/>
          </p:cNvSpPr>
          <p:nvPr>
            <p:ph type="dt" sz="half" idx="10"/>
          </p:nvPr>
        </p:nvSpPr>
        <p:spPr/>
        <p:txBody>
          <a:bodyPr/>
          <a:lstStyle/>
          <a:p>
            <a:fld id="{AA3B6F0E-58FF-3D4B-AF25-4A38A7DB54C6}" type="datetimeFigureOut">
              <a:rPr lang="en-GB" smtClean="0"/>
              <a:t>04/04/2025</a:t>
            </a:fld>
            <a:endParaRPr lang="en-GB"/>
          </a:p>
        </p:txBody>
      </p:sp>
      <p:sp>
        <p:nvSpPr>
          <p:cNvPr id="6" name="Segnaposto piè di pagina 5">
            <a:extLst>
              <a:ext uri="{FF2B5EF4-FFF2-40B4-BE49-F238E27FC236}">
                <a16:creationId xmlns:a16="http://schemas.microsoft.com/office/drawing/2014/main" id="{C5629F5A-6196-C5FB-5347-F635E1A91C79}"/>
              </a:ext>
            </a:extLst>
          </p:cNvPr>
          <p:cNvSpPr>
            <a:spLocks noGrp="1"/>
          </p:cNvSpPr>
          <p:nvPr>
            <p:ph type="ftr" sz="quarter" idx="11"/>
          </p:nvPr>
        </p:nvSpPr>
        <p:spPr/>
        <p:txBody>
          <a:bodyPr/>
          <a:lstStyle/>
          <a:p>
            <a:endParaRPr lang="en-GB"/>
          </a:p>
        </p:txBody>
      </p:sp>
      <p:sp>
        <p:nvSpPr>
          <p:cNvPr id="7" name="Segnaposto numero diapositiva 6">
            <a:extLst>
              <a:ext uri="{FF2B5EF4-FFF2-40B4-BE49-F238E27FC236}">
                <a16:creationId xmlns:a16="http://schemas.microsoft.com/office/drawing/2014/main" id="{2B51FAED-7EFB-0378-8E68-0BE25967567A}"/>
              </a:ext>
            </a:extLst>
          </p:cNvPr>
          <p:cNvSpPr>
            <a:spLocks noGrp="1"/>
          </p:cNvSpPr>
          <p:nvPr>
            <p:ph type="sldNum" sz="quarter" idx="12"/>
          </p:nvPr>
        </p:nvSpPr>
        <p:spPr/>
        <p:txBody>
          <a:bodyPr/>
          <a:lstStyle/>
          <a:p>
            <a:fld id="{2BBC4D70-033E-CD46-9DC5-091B10C347EB}" type="slidenum">
              <a:rPr lang="en-GB" smtClean="0"/>
              <a:t>‹#›</a:t>
            </a:fld>
            <a:endParaRPr lang="en-GB"/>
          </a:p>
        </p:txBody>
      </p:sp>
    </p:spTree>
    <p:extLst>
      <p:ext uri="{BB962C8B-B14F-4D97-AF65-F5344CB8AC3E}">
        <p14:creationId xmlns:p14="http://schemas.microsoft.com/office/powerpoint/2010/main" val="363080942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74BC60-7B85-7553-56B3-F62738150453}"/>
              </a:ext>
            </a:extLst>
          </p:cNvPr>
          <p:cNvSpPr>
            <a:spLocks noGrp="1"/>
          </p:cNvSpPr>
          <p:nvPr>
            <p:ph type="title"/>
          </p:nvPr>
        </p:nvSpPr>
        <p:spPr>
          <a:xfrm>
            <a:off x="839788" y="365125"/>
            <a:ext cx="10515600" cy="1325563"/>
          </a:xfrm>
        </p:spPr>
        <p:txBody>
          <a:bodyPr/>
          <a:lstStyle/>
          <a:p>
            <a:r>
              <a:rPr lang="it-IT"/>
              <a:t>Fare clic per modificare lo stile del titolo dello schema</a:t>
            </a:r>
            <a:endParaRPr lang="en-GB"/>
          </a:p>
        </p:txBody>
      </p:sp>
      <p:sp>
        <p:nvSpPr>
          <p:cNvPr id="3" name="Segnaposto testo 2">
            <a:extLst>
              <a:ext uri="{FF2B5EF4-FFF2-40B4-BE49-F238E27FC236}">
                <a16:creationId xmlns:a16="http://schemas.microsoft.com/office/drawing/2014/main" id="{7658DFF8-EAB0-923D-4CCC-B88B682932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65D72FE2-F9AE-4B8B-5EBE-357C54CA1AFF}"/>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testo 4">
            <a:extLst>
              <a:ext uri="{FF2B5EF4-FFF2-40B4-BE49-F238E27FC236}">
                <a16:creationId xmlns:a16="http://schemas.microsoft.com/office/drawing/2014/main" id="{EF4E3FCB-C59C-2B1B-A50B-678D6CBC83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FD31531A-50BB-391D-0D01-5891E7A17951}"/>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7" name="Segnaposto data 6">
            <a:extLst>
              <a:ext uri="{FF2B5EF4-FFF2-40B4-BE49-F238E27FC236}">
                <a16:creationId xmlns:a16="http://schemas.microsoft.com/office/drawing/2014/main" id="{3DD30832-3DEC-90AB-D856-5D5D15ED4613}"/>
              </a:ext>
            </a:extLst>
          </p:cNvPr>
          <p:cNvSpPr>
            <a:spLocks noGrp="1"/>
          </p:cNvSpPr>
          <p:nvPr>
            <p:ph type="dt" sz="half" idx="10"/>
          </p:nvPr>
        </p:nvSpPr>
        <p:spPr/>
        <p:txBody>
          <a:bodyPr/>
          <a:lstStyle/>
          <a:p>
            <a:fld id="{AA3B6F0E-58FF-3D4B-AF25-4A38A7DB54C6}" type="datetimeFigureOut">
              <a:rPr lang="en-GB" smtClean="0"/>
              <a:t>04/04/2025</a:t>
            </a:fld>
            <a:endParaRPr lang="en-GB"/>
          </a:p>
        </p:txBody>
      </p:sp>
      <p:sp>
        <p:nvSpPr>
          <p:cNvPr id="8" name="Segnaposto piè di pagina 7">
            <a:extLst>
              <a:ext uri="{FF2B5EF4-FFF2-40B4-BE49-F238E27FC236}">
                <a16:creationId xmlns:a16="http://schemas.microsoft.com/office/drawing/2014/main" id="{D9690DCA-BA8D-E26F-4924-B9F01AEEC5D4}"/>
              </a:ext>
            </a:extLst>
          </p:cNvPr>
          <p:cNvSpPr>
            <a:spLocks noGrp="1"/>
          </p:cNvSpPr>
          <p:nvPr>
            <p:ph type="ftr" sz="quarter" idx="11"/>
          </p:nvPr>
        </p:nvSpPr>
        <p:spPr/>
        <p:txBody>
          <a:bodyPr/>
          <a:lstStyle/>
          <a:p>
            <a:endParaRPr lang="en-GB"/>
          </a:p>
        </p:txBody>
      </p:sp>
      <p:sp>
        <p:nvSpPr>
          <p:cNvPr id="9" name="Segnaposto numero diapositiva 8">
            <a:extLst>
              <a:ext uri="{FF2B5EF4-FFF2-40B4-BE49-F238E27FC236}">
                <a16:creationId xmlns:a16="http://schemas.microsoft.com/office/drawing/2014/main" id="{F59CB037-4DD4-1A39-70BD-70E0524A4079}"/>
              </a:ext>
            </a:extLst>
          </p:cNvPr>
          <p:cNvSpPr>
            <a:spLocks noGrp="1"/>
          </p:cNvSpPr>
          <p:nvPr>
            <p:ph type="sldNum" sz="quarter" idx="12"/>
          </p:nvPr>
        </p:nvSpPr>
        <p:spPr/>
        <p:txBody>
          <a:bodyPr/>
          <a:lstStyle/>
          <a:p>
            <a:fld id="{2BBC4D70-033E-CD46-9DC5-091B10C347EB}" type="slidenum">
              <a:rPr lang="en-GB" smtClean="0"/>
              <a:t>‹#›</a:t>
            </a:fld>
            <a:endParaRPr lang="en-GB"/>
          </a:p>
        </p:txBody>
      </p:sp>
    </p:spTree>
    <p:extLst>
      <p:ext uri="{BB962C8B-B14F-4D97-AF65-F5344CB8AC3E}">
        <p14:creationId xmlns:p14="http://schemas.microsoft.com/office/powerpoint/2010/main" val="256922598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F1C6D50-2FF0-ECE2-E7BB-8DBB1FB2AED8}"/>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data 2">
            <a:extLst>
              <a:ext uri="{FF2B5EF4-FFF2-40B4-BE49-F238E27FC236}">
                <a16:creationId xmlns:a16="http://schemas.microsoft.com/office/drawing/2014/main" id="{5B338392-44B0-9192-A49D-D80B1D73ED66}"/>
              </a:ext>
            </a:extLst>
          </p:cNvPr>
          <p:cNvSpPr>
            <a:spLocks noGrp="1"/>
          </p:cNvSpPr>
          <p:nvPr>
            <p:ph type="dt" sz="half" idx="10"/>
          </p:nvPr>
        </p:nvSpPr>
        <p:spPr/>
        <p:txBody>
          <a:bodyPr/>
          <a:lstStyle/>
          <a:p>
            <a:fld id="{AA3B6F0E-58FF-3D4B-AF25-4A38A7DB54C6}" type="datetimeFigureOut">
              <a:rPr lang="en-GB" smtClean="0"/>
              <a:t>04/04/2025</a:t>
            </a:fld>
            <a:endParaRPr lang="en-GB"/>
          </a:p>
        </p:txBody>
      </p:sp>
      <p:sp>
        <p:nvSpPr>
          <p:cNvPr id="4" name="Segnaposto piè di pagina 3">
            <a:extLst>
              <a:ext uri="{FF2B5EF4-FFF2-40B4-BE49-F238E27FC236}">
                <a16:creationId xmlns:a16="http://schemas.microsoft.com/office/drawing/2014/main" id="{EEC5277C-BFBA-6D06-D310-F6E145B40DFE}"/>
              </a:ext>
            </a:extLst>
          </p:cNvPr>
          <p:cNvSpPr>
            <a:spLocks noGrp="1"/>
          </p:cNvSpPr>
          <p:nvPr>
            <p:ph type="ftr" sz="quarter" idx="11"/>
          </p:nvPr>
        </p:nvSpPr>
        <p:spPr/>
        <p:txBody>
          <a:bodyPr/>
          <a:lstStyle/>
          <a:p>
            <a:endParaRPr lang="en-GB"/>
          </a:p>
        </p:txBody>
      </p:sp>
      <p:sp>
        <p:nvSpPr>
          <p:cNvPr id="5" name="Segnaposto numero diapositiva 4">
            <a:extLst>
              <a:ext uri="{FF2B5EF4-FFF2-40B4-BE49-F238E27FC236}">
                <a16:creationId xmlns:a16="http://schemas.microsoft.com/office/drawing/2014/main" id="{7CBB59BF-CF39-C74C-FCD9-BE96DA20F294}"/>
              </a:ext>
            </a:extLst>
          </p:cNvPr>
          <p:cNvSpPr>
            <a:spLocks noGrp="1"/>
          </p:cNvSpPr>
          <p:nvPr>
            <p:ph type="sldNum" sz="quarter" idx="12"/>
          </p:nvPr>
        </p:nvSpPr>
        <p:spPr/>
        <p:txBody>
          <a:bodyPr/>
          <a:lstStyle/>
          <a:p>
            <a:fld id="{2BBC4D70-033E-CD46-9DC5-091B10C347EB}" type="slidenum">
              <a:rPr lang="en-GB" smtClean="0"/>
              <a:t>‹#›</a:t>
            </a:fld>
            <a:endParaRPr lang="en-GB"/>
          </a:p>
        </p:txBody>
      </p:sp>
    </p:spTree>
    <p:extLst>
      <p:ext uri="{BB962C8B-B14F-4D97-AF65-F5344CB8AC3E}">
        <p14:creationId xmlns:p14="http://schemas.microsoft.com/office/powerpoint/2010/main" val="4759317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001B69A6-3A83-8D03-B3E2-728A3AF91E5A}"/>
              </a:ext>
            </a:extLst>
          </p:cNvPr>
          <p:cNvSpPr>
            <a:spLocks noGrp="1"/>
          </p:cNvSpPr>
          <p:nvPr>
            <p:ph type="dt" sz="half" idx="10"/>
          </p:nvPr>
        </p:nvSpPr>
        <p:spPr/>
        <p:txBody>
          <a:bodyPr/>
          <a:lstStyle/>
          <a:p>
            <a:fld id="{AA3B6F0E-58FF-3D4B-AF25-4A38A7DB54C6}" type="datetimeFigureOut">
              <a:rPr lang="en-GB" smtClean="0"/>
              <a:t>04/04/2025</a:t>
            </a:fld>
            <a:endParaRPr lang="en-GB"/>
          </a:p>
        </p:txBody>
      </p:sp>
      <p:sp>
        <p:nvSpPr>
          <p:cNvPr id="3" name="Segnaposto piè di pagina 2">
            <a:extLst>
              <a:ext uri="{FF2B5EF4-FFF2-40B4-BE49-F238E27FC236}">
                <a16:creationId xmlns:a16="http://schemas.microsoft.com/office/drawing/2014/main" id="{4FC4ACE6-0893-C8ED-E6A7-739DC1A5D06B}"/>
              </a:ext>
            </a:extLst>
          </p:cNvPr>
          <p:cNvSpPr>
            <a:spLocks noGrp="1"/>
          </p:cNvSpPr>
          <p:nvPr>
            <p:ph type="ftr" sz="quarter" idx="11"/>
          </p:nvPr>
        </p:nvSpPr>
        <p:spPr/>
        <p:txBody>
          <a:bodyPr/>
          <a:lstStyle/>
          <a:p>
            <a:endParaRPr lang="en-GB"/>
          </a:p>
        </p:txBody>
      </p:sp>
      <p:sp>
        <p:nvSpPr>
          <p:cNvPr id="4" name="Segnaposto numero diapositiva 3">
            <a:extLst>
              <a:ext uri="{FF2B5EF4-FFF2-40B4-BE49-F238E27FC236}">
                <a16:creationId xmlns:a16="http://schemas.microsoft.com/office/drawing/2014/main" id="{D6CCE739-5391-9D5C-7F30-CA0B6658B96B}"/>
              </a:ext>
            </a:extLst>
          </p:cNvPr>
          <p:cNvSpPr>
            <a:spLocks noGrp="1"/>
          </p:cNvSpPr>
          <p:nvPr>
            <p:ph type="sldNum" sz="quarter" idx="12"/>
          </p:nvPr>
        </p:nvSpPr>
        <p:spPr/>
        <p:txBody>
          <a:bodyPr/>
          <a:lstStyle/>
          <a:p>
            <a:fld id="{2BBC4D70-033E-CD46-9DC5-091B10C347EB}" type="slidenum">
              <a:rPr lang="en-GB" smtClean="0"/>
              <a:t>‹#›</a:t>
            </a:fld>
            <a:endParaRPr lang="en-GB"/>
          </a:p>
        </p:txBody>
      </p:sp>
    </p:spTree>
    <p:extLst>
      <p:ext uri="{BB962C8B-B14F-4D97-AF65-F5344CB8AC3E}">
        <p14:creationId xmlns:p14="http://schemas.microsoft.com/office/powerpoint/2010/main" val="192831112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0E17410-302F-5B9F-CCF6-719DD5703AAB}"/>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GB"/>
          </a:p>
        </p:txBody>
      </p:sp>
      <p:sp>
        <p:nvSpPr>
          <p:cNvPr id="3" name="Segnaposto contenuto 2">
            <a:extLst>
              <a:ext uri="{FF2B5EF4-FFF2-40B4-BE49-F238E27FC236}">
                <a16:creationId xmlns:a16="http://schemas.microsoft.com/office/drawing/2014/main" id="{39EE8460-7849-BB48-C848-D08AEC7318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testo 3">
            <a:extLst>
              <a:ext uri="{FF2B5EF4-FFF2-40B4-BE49-F238E27FC236}">
                <a16:creationId xmlns:a16="http://schemas.microsoft.com/office/drawing/2014/main" id="{02764BEB-454E-73AB-1352-CD94677DC8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92D95C4A-8F96-C8C7-C44F-BBFD5DCED7D1}"/>
              </a:ext>
            </a:extLst>
          </p:cNvPr>
          <p:cNvSpPr>
            <a:spLocks noGrp="1"/>
          </p:cNvSpPr>
          <p:nvPr>
            <p:ph type="dt" sz="half" idx="10"/>
          </p:nvPr>
        </p:nvSpPr>
        <p:spPr/>
        <p:txBody>
          <a:bodyPr/>
          <a:lstStyle/>
          <a:p>
            <a:fld id="{AA3B6F0E-58FF-3D4B-AF25-4A38A7DB54C6}" type="datetimeFigureOut">
              <a:rPr lang="en-GB" smtClean="0"/>
              <a:t>04/04/2025</a:t>
            </a:fld>
            <a:endParaRPr lang="en-GB"/>
          </a:p>
        </p:txBody>
      </p:sp>
      <p:sp>
        <p:nvSpPr>
          <p:cNvPr id="6" name="Segnaposto piè di pagina 5">
            <a:extLst>
              <a:ext uri="{FF2B5EF4-FFF2-40B4-BE49-F238E27FC236}">
                <a16:creationId xmlns:a16="http://schemas.microsoft.com/office/drawing/2014/main" id="{7D6A3106-8394-C58C-8DDA-B3D4700F2DA3}"/>
              </a:ext>
            </a:extLst>
          </p:cNvPr>
          <p:cNvSpPr>
            <a:spLocks noGrp="1"/>
          </p:cNvSpPr>
          <p:nvPr>
            <p:ph type="ftr" sz="quarter" idx="11"/>
          </p:nvPr>
        </p:nvSpPr>
        <p:spPr/>
        <p:txBody>
          <a:bodyPr/>
          <a:lstStyle/>
          <a:p>
            <a:endParaRPr lang="en-GB"/>
          </a:p>
        </p:txBody>
      </p:sp>
      <p:sp>
        <p:nvSpPr>
          <p:cNvPr id="7" name="Segnaposto numero diapositiva 6">
            <a:extLst>
              <a:ext uri="{FF2B5EF4-FFF2-40B4-BE49-F238E27FC236}">
                <a16:creationId xmlns:a16="http://schemas.microsoft.com/office/drawing/2014/main" id="{22F03FD2-A279-54D0-307B-B55616A64968}"/>
              </a:ext>
            </a:extLst>
          </p:cNvPr>
          <p:cNvSpPr>
            <a:spLocks noGrp="1"/>
          </p:cNvSpPr>
          <p:nvPr>
            <p:ph type="sldNum" sz="quarter" idx="12"/>
          </p:nvPr>
        </p:nvSpPr>
        <p:spPr/>
        <p:txBody>
          <a:bodyPr/>
          <a:lstStyle/>
          <a:p>
            <a:fld id="{2BBC4D70-033E-CD46-9DC5-091B10C347EB}" type="slidenum">
              <a:rPr lang="en-GB" smtClean="0"/>
              <a:t>‹#›</a:t>
            </a:fld>
            <a:endParaRPr lang="en-GB"/>
          </a:p>
        </p:txBody>
      </p:sp>
    </p:spTree>
    <p:extLst>
      <p:ext uri="{BB962C8B-B14F-4D97-AF65-F5344CB8AC3E}">
        <p14:creationId xmlns:p14="http://schemas.microsoft.com/office/powerpoint/2010/main" val="280559343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29B884D-4DD2-510C-3482-FCDB2C48A024}"/>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GB"/>
          </a:p>
        </p:txBody>
      </p:sp>
      <p:sp>
        <p:nvSpPr>
          <p:cNvPr id="3" name="Segnaposto immagine 2">
            <a:extLst>
              <a:ext uri="{FF2B5EF4-FFF2-40B4-BE49-F238E27FC236}">
                <a16:creationId xmlns:a16="http://schemas.microsoft.com/office/drawing/2014/main" id="{AF70AA28-1D86-CE42-76E5-E8FDF917B7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Segnaposto testo 3">
            <a:extLst>
              <a:ext uri="{FF2B5EF4-FFF2-40B4-BE49-F238E27FC236}">
                <a16:creationId xmlns:a16="http://schemas.microsoft.com/office/drawing/2014/main" id="{C05419FD-A0D1-B87F-49A6-47BF41DA36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D369A798-CB62-684F-CCB3-78659746357F}"/>
              </a:ext>
            </a:extLst>
          </p:cNvPr>
          <p:cNvSpPr>
            <a:spLocks noGrp="1"/>
          </p:cNvSpPr>
          <p:nvPr>
            <p:ph type="dt" sz="half" idx="10"/>
          </p:nvPr>
        </p:nvSpPr>
        <p:spPr/>
        <p:txBody>
          <a:bodyPr/>
          <a:lstStyle/>
          <a:p>
            <a:fld id="{AA3B6F0E-58FF-3D4B-AF25-4A38A7DB54C6}" type="datetimeFigureOut">
              <a:rPr lang="en-GB" smtClean="0"/>
              <a:t>04/04/2025</a:t>
            </a:fld>
            <a:endParaRPr lang="en-GB"/>
          </a:p>
        </p:txBody>
      </p:sp>
      <p:sp>
        <p:nvSpPr>
          <p:cNvPr id="6" name="Segnaposto piè di pagina 5">
            <a:extLst>
              <a:ext uri="{FF2B5EF4-FFF2-40B4-BE49-F238E27FC236}">
                <a16:creationId xmlns:a16="http://schemas.microsoft.com/office/drawing/2014/main" id="{8B91BAF0-9981-C0FA-5806-492FE5C42FA5}"/>
              </a:ext>
            </a:extLst>
          </p:cNvPr>
          <p:cNvSpPr>
            <a:spLocks noGrp="1"/>
          </p:cNvSpPr>
          <p:nvPr>
            <p:ph type="ftr" sz="quarter" idx="11"/>
          </p:nvPr>
        </p:nvSpPr>
        <p:spPr/>
        <p:txBody>
          <a:bodyPr/>
          <a:lstStyle/>
          <a:p>
            <a:endParaRPr lang="en-GB"/>
          </a:p>
        </p:txBody>
      </p:sp>
      <p:sp>
        <p:nvSpPr>
          <p:cNvPr id="7" name="Segnaposto numero diapositiva 6">
            <a:extLst>
              <a:ext uri="{FF2B5EF4-FFF2-40B4-BE49-F238E27FC236}">
                <a16:creationId xmlns:a16="http://schemas.microsoft.com/office/drawing/2014/main" id="{19EC8581-7D00-0D0F-B68C-44A3E6069CC8}"/>
              </a:ext>
            </a:extLst>
          </p:cNvPr>
          <p:cNvSpPr>
            <a:spLocks noGrp="1"/>
          </p:cNvSpPr>
          <p:nvPr>
            <p:ph type="sldNum" sz="quarter" idx="12"/>
          </p:nvPr>
        </p:nvSpPr>
        <p:spPr/>
        <p:txBody>
          <a:bodyPr/>
          <a:lstStyle/>
          <a:p>
            <a:fld id="{2BBC4D70-033E-CD46-9DC5-091B10C347EB}" type="slidenum">
              <a:rPr lang="en-GB" smtClean="0"/>
              <a:t>‹#›</a:t>
            </a:fld>
            <a:endParaRPr lang="en-GB"/>
          </a:p>
        </p:txBody>
      </p:sp>
    </p:spTree>
    <p:extLst>
      <p:ext uri="{BB962C8B-B14F-4D97-AF65-F5344CB8AC3E}">
        <p14:creationId xmlns:p14="http://schemas.microsoft.com/office/powerpoint/2010/main" val="270435326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36CCC4E-88A5-0B13-7DF2-1E6F05E1E3C6}"/>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testo verticale 2">
            <a:extLst>
              <a:ext uri="{FF2B5EF4-FFF2-40B4-BE49-F238E27FC236}">
                <a16:creationId xmlns:a16="http://schemas.microsoft.com/office/drawing/2014/main" id="{C726B6F4-48CB-6B1A-E684-CBC1F64594A7}"/>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6B31A836-4C45-6E3C-E769-3428EFA4D8AE}"/>
              </a:ext>
            </a:extLst>
          </p:cNvPr>
          <p:cNvSpPr>
            <a:spLocks noGrp="1"/>
          </p:cNvSpPr>
          <p:nvPr>
            <p:ph type="dt" sz="half" idx="10"/>
          </p:nvPr>
        </p:nvSpPr>
        <p:spPr/>
        <p:txBody>
          <a:bodyPr/>
          <a:lstStyle/>
          <a:p>
            <a:fld id="{AA3B6F0E-58FF-3D4B-AF25-4A38A7DB54C6}" type="datetimeFigureOut">
              <a:rPr lang="en-GB" smtClean="0"/>
              <a:t>04/04/2025</a:t>
            </a:fld>
            <a:endParaRPr lang="en-GB"/>
          </a:p>
        </p:txBody>
      </p:sp>
      <p:sp>
        <p:nvSpPr>
          <p:cNvPr id="5" name="Segnaposto piè di pagina 4">
            <a:extLst>
              <a:ext uri="{FF2B5EF4-FFF2-40B4-BE49-F238E27FC236}">
                <a16:creationId xmlns:a16="http://schemas.microsoft.com/office/drawing/2014/main" id="{84D700C4-5734-5FC3-0655-B91F1C7E13B0}"/>
              </a:ext>
            </a:extLst>
          </p:cNvPr>
          <p:cNvSpPr>
            <a:spLocks noGrp="1"/>
          </p:cNvSpPr>
          <p:nvPr>
            <p:ph type="ftr" sz="quarter" idx="11"/>
          </p:nvPr>
        </p:nvSpPr>
        <p:spPr/>
        <p:txBody>
          <a:bodyPr/>
          <a:lstStyle/>
          <a:p>
            <a:endParaRPr lang="en-GB"/>
          </a:p>
        </p:txBody>
      </p:sp>
      <p:sp>
        <p:nvSpPr>
          <p:cNvPr id="6" name="Segnaposto numero diapositiva 5">
            <a:extLst>
              <a:ext uri="{FF2B5EF4-FFF2-40B4-BE49-F238E27FC236}">
                <a16:creationId xmlns:a16="http://schemas.microsoft.com/office/drawing/2014/main" id="{11861BED-2EEE-1F91-7506-0EC94E048926}"/>
              </a:ext>
            </a:extLst>
          </p:cNvPr>
          <p:cNvSpPr>
            <a:spLocks noGrp="1"/>
          </p:cNvSpPr>
          <p:nvPr>
            <p:ph type="sldNum" sz="quarter" idx="12"/>
          </p:nvPr>
        </p:nvSpPr>
        <p:spPr/>
        <p:txBody>
          <a:bodyPr/>
          <a:lstStyle/>
          <a:p>
            <a:fld id="{2BBC4D70-033E-CD46-9DC5-091B10C347EB}" type="slidenum">
              <a:rPr lang="en-GB" smtClean="0"/>
              <a:t>‹#›</a:t>
            </a:fld>
            <a:endParaRPr lang="en-GB"/>
          </a:p>
        </p:txBody>
      </p:sp>
    </p:spTree>
    <p:extLst>
      <p:ext uri="{BB962C8B-B14F-4D97-AF65-F5344CB8AC3E}">
        <p14:creationId xmlns:p14="http://schemas.microsoft.com/office/powerpoint/2010/main" val="18900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Titolo e testo verticale" type="vertTitleAndTx">
  <p:cSld name="VERTICAL_TITLE_AND_VERTICAL_TEXT">
    <p:spTree>
      <p:nvGrpSpPr>
        <p:cNvPr id="1" name="Shape 74"/>
        <p:cNvGrpSpPr/>
        <p:nvPr/>
      </p:nvGrpSpPr>
      <p:grpSpPr>
        <a:xfrm>
          <a:off x="0" y="0"/>
          <a:ext cx="0" cy="0"/>
          <a:chOff x="0" y="0"/>
          <a:chExt cx="0" cy="0"/>
        </a:xfrm>
      </p:grpSpPr>
      <p:sp>
        <p:nvSpPr>
          <p:cNvPr id="75" name="Google Shape;75;p1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6659E5AB-AF1E-439E-21B3-A8B63FABA27C}"/>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GB"/>
          </a:p>
        </p:txBody>
      </p:sp>
      <p:sp>
        <p:nvSpPr>
          <p:cNvPr id="3" name="Segnaposto testo verticale 2">
            <a:extLst>
              <a:ext uri="{FF2B5EF4-FFF2-40B4-BE49-F238E27FC236}">
                <a16:creationId xmlns:a16="http://schemas.microsoft.com/office/drawing/2014/main" id="{C4EA5DF6-682E-F798-688B-9475CA57AAED}"/>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3578C3AE-1AD4-880A-6365-C5A6D8B27EC8}"/>
              </a:ext>
            </a:extLst>
          </p:cNvPr>
          <p:cNvSpPr>
            <a:spLocks noGrp="1"/>
          </p:cNvSpPr>
          <p:nvPr>
            <p:ph type="dt" sz="half" idx="10"/>
          </p:nvPr>
        </p:nvSpPr>
        <p:spPr/>
        <p:txBody>
          <a:bodyPr/>
          <a:lstStyle/>
          <a:p>
            <a:fld id="{AA3B6F0E-58FF-3D4B-AF25-4A38A7DB54C6}" type="datetimeFigureOut">
              <a:rPr lang="en-GB" smtClean="0"/>
              <a:t>04/04/2025</a:t>
            </a:fld>
            <a:endParaRPr lang="en-GB"/>
          </a:p>
        </p:txBody>
      </p:sp>
      <p:sp>
        <p:nvSpPr>
          <p:cNvPr id="5" name="Segnaposto piè di pagina 4">
            <a:extLst>
              <a:ext uri="{FF2B5EF4-FFF2-40B4-BE49-F238E27FC236}">
                <a16:creationId xmlns:a16="http://schemas.microsoft.com/office/drawing/2014/main" id="{FBC97CAF-4273-28E1-823D-D595015D073E}"/>
              </a:ext>
            </a:extLst>
          </p:cNvPr>
          <p:cNvSpPr>
            <a:spLocks noGrp="1"/>
          </p:cNvSpPr>
          <p:nvPr>
            <p:ph type="ftr" sz="quarter" idx="11"/>
          </p:nvPr>
        </p:nvSpPr>
        <p:spPr/>
        <p:txBody>
          <a:bodyPr/>
          <a:lstStyle/>
          <a:p>
            <a:endParaRPr lang="en-GB"/>
          </a:p>
        </p:txBody>
      </p:sp>
      <p:sp>
        <p:nvSpPr>
          <p:cNvPr id="6" name="Segnaposto numero diapositiva 5">
            <a:extLst>
              <a:ext uri="{FF2B5EF4-FFF2-40B4-BE49-F238E27FC236}">
                <a16:creationId xmlns:a16="http://schemas.microsoft.com/office/drawing/2014/main" id="{91FEF4F0-95B8-56B2-9135-C8169EC10978}"/>
              </a:ext>
            </a:extLst>
          </p:cNvPr>
          <p:cNvSpPr>
            <a:spLocks noGrp="1"/>
          </p:cNvSpPr>
          <p:nvPr>
            <p:ph type="sldNum" sz="quarter" idx="12"/>
          </p:nvPr>
        </p:nvSpPr>
        <p:spPr/>
        <p:txBody>
          <a:bodyPr/>
          <a:lstStyle/>
          <a:p>
            <a:fld id="{2BBC4D70-033E-CD46-9DC5-091B10C347EB}" type="slidenum">
              <a:rPr lang="en-GB" smtClean="0"/>
              <a:t>‹#›</a:t>
            </a:fld>
            <a:endParaRPr lang="en-GB"/>
          </a:p>
        </p:txBody>
      </p:sp>
    </p:spTree>
    <p:extLst>
      <p:ext uri="{BB962C8B-B14F-4D97-AF65-F5344CB8AC3E}">
        <p14:creationId xmlns:p14="http://schemas.microsoft.com/office/powerpoint/2010/main" val="78511626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EFECC-22A1-4172-9EBD-B4B36AAA98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t-IT"/>
          </a:p>
        </p:txBody>
      </p:sp>
      <p:sp>
        <p:nvSpPr>
          <p:cNvPr id="3" name="Subtitle 2">
            <a:extLst>
              <a:ext uri="{FF2B5EF4-FFF2-40B4-BE49-F238E27FC236}">
                <a16:creationId xmlns:a16="http://schemas.microsoft.com/office/drawing/2014/main" id="{11FCA3D2-C418-4C6F-BB1F-027FD209ED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t-IT"/>
          </a:p>
        </p:txBody>
      </p:sp>
      <p:sp>
        <p:nvSpPr>
          <p:cNvPr id="4" name="Date Placeholder 3">
            <a:extLst>
              <a:ext uri="{FF2B5EF4-FFF2-40B4-BE49-F238E27FC236}">
                <a16:creationId xmlns:a16="http://schemas.microsoft.com/office/drawing/2014/main" id="{0666800F-6023-4F5E-A820-AAB37813BFA5}"/>
              </a:ext>
            </a:extLst>
          </p:cNvPr>
          <p:cNvSpPr>
            <a:spLocks noGrp="1"/>
          </p:cNvSpPr>
          <p:nvPr>
            <p:ph type="dt" sz="half" idx="10"/>
          </p:nvPr>
        </p:nvSpPr>
        <p:spPr/>
        <p:txBody>
          <a:bodyPr/>
          <a:lstStyle/>
          <a:p>
            <a:fld id="{DA620EC1-6416-4C6B-BC57-F1AEDBED0934}" type="datetimeFigureOut">
              <a:rPr lang="it-IT" smtClean="0"/>
              <a:t>04/04/25</a:t>
            </a:fld>
            <a:endParaRPr lang="it-IT"/>
          </a:p>
        </p:txBody>
      </p:sp>
      <p:sp>
        <p:nvSpPr>
          <p:cNvPr id="5" name="Footer Placeholder 4">
            <a:extLst>
              <a:ext uri="{FF2B5EF4-FFF2-40B4-BE49-F238E27FC236}">
                <a16:creationId xmlns:a16="http://schemas.microsoft.com/office/drawing/2014/main" id="{3DAC4FDC-EDB1-49DE-8046-8CAD44BFF10B}"/>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6D3F4686-D9E7-4DEC-AB87-7CD06B12B797}"/>
              </a:ext>
            </a:extLst>
          </p:cNvPr>
          <p:cNvSpPr>
            <a:spLocks noGrp="1"/>
          </p:cNvSpPr>
          <p:nvPr>
            <p:ph type="sldNum" sz="quarter" idx="12"/>
          </p:nvPr>
        </p:nvSpPr>
        <p:spPr/>
        <p:txBody>
          <a:bodyPr/>
          <a:lstStyle/>
          <a:p>
            <a:fld id="{5075A983-89EA-4CE3-98BD-B7D025793052}" type="slidenum">
              <a:rPr lang="it-IT" smtClean="0"/>
              <a:t>‹#›</a:t>
            </a:fld>
            <a:endParaRPr lang="it-IT"/>
          </a:p>
        </p:txBody>
      </p:sp>
    </p:spTree>
    <p:extLst>
      <p:ext uri="{BB962C8B-B14F-4D97-AF65-F5344CB8AC3E}">
        <p14:creationId xmlns:p14="http://schemas.microsoft.com/office/powerpoint/2010/main" val="268749690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84E16-EB47-465A-8D7F-5EBBD2AC099A}"/>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89D19827-A3A0-4BE7-B66B-A49E0892F9B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02CA824A-D92E-4B0B-AC59-F44D9DF2D915}"/>
              </a:ext>
            </a:extLst>
          </p:cNvPr>
          <p:cNvSpPr>
            <a:spLocks noGrp="1"/>
          </p:cNvSpPr>
          <p:nvPr>
            <p:ph type="dt" sz="half" idx="10"/>
          </p:nvPr>
        </p:nvSpPr>
        <p:spPr/>
        <p:txBody>
          <a:bodyPr/>
          <a:lstStyle/>
          <a:p>
            <a:fld id="{DA620EC1-6416-4C6B-BC57-F1AEDBED0934}" type="datetimeFigureOut">
              <a:rPr lang="it-IT" smtClean="0"/>
              <a:t>04/04/25</a:t>
            </a:fld>
            <a:endParaRPr lang="it-IT"/>
          </a:p>
        </p:txBody>
      </p:sp>
      <p:sp>
        <p:nvSpPr>
          <p:cNvPr id="5" name="Footer Placeholder 4">
            <a:extLst>
              <a:ext uri="{FF2B5EF4-FFF2-40B4-BE49-F238E27FC236}">
                <a16:creationId xmlns:a16="http://schemas.microsoft.com/office/drawing/2014/main" id="{6BEB8FBA-FC2D-4444-86D0-24120031E239}"/>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9B6D0739-66F9-4E89-9B76-F30FDC66AE4F}"/>
              </a:ext>
            </a:extLst>
          </p:cNvPr>
          <p:cNvSpPr>
            <a:spLocks noGrp="1"/>
          </p:cNvSpPr>
          <p:nvPr>
            <p:ph type="sldNum" sz="quarter" idx="12"/>
          </p:nvPr>
        </p:nvSpPr>
        <p:spPr/>
        <p:txBody>
          <a:bodyPr/>
          <a:lstStyle/>
          <a:p>
            <a:fld id="{5075A983-89EA-4CE3-98BD-B7D025793052}" type="slidenum">
              <a:rPr lang="it-IT" smtClean="0"/>
              <a:t>‹#›</a:t>
            </a:fld>
            <a:endParaRPr lang="it-IT"/>
          </a:p>
        </p:txBody>
      </p:sp>
    </p:spTree>
    <p:extLst>
      <p:ext uri="{BB962C8B-B14F-4D97-AF65-F5344CB8AC3E}">
        <p14:creationId xmlns:p14="http://schemas.microsoft.com/office/powerpoint/2010/main" val="138346991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C7931-5B7B-4433-A3CB-3EED69BBA76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it-IT"/>
          </a:p>
        </p:txBody>
      </p:sp>
      <p:sp>
        <p:nvSpPr>
          <p:cNvPr id="3" name="Text Placeholder 2">
            <a:extLst>
              <a:ext uri="{FF2B5EF4-FFF2-40B4-BE49-F238E27FC236}">
                <a16:creationId xmlns:a16="http://schemas.microsoft.com/office/drawing/2014/main" id="{B3C808D7-1FCA-443F-ADB2-BEE31F2D1F2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519B3E5-A771-4D44-A469-BD47DDB43D61}"/>
              </a:ext>
            </a:extLst>
          </p:cNvPr>
          <p:cNvSpPr>
            <a:spLocks noGrp="1"/>
          </p:cNvSpPr>
          <p:nvPr>
            <p:ph type="dt" sz="half" idx="10"/>
          </p:nvPr>
        </p:nvSpPr>
        <p:spPr/>
        <p:txBody>
          <a:bodyPr/>
          <a:lstStyle/>
          <a:p>
            <a:fld id="{DA620EC1-6416-4C6B-BC57-F1AEDBED0934}" type="datetimeFigureOut">
              <a:rPr lang="it-IT" smtClean="0"/>
              <a:t>04/04/25</a:t>
            </a:fld>
            <a:endParaRPr lang="it-IT"/>
          </a:p>
        </p:txBody>
      </p:sp>
      <p:sp>
        <p:nvSpPr>
          <p:cNvPr id="5" name="Footer Placeholder 4">
            <a:extLst>
              <a:ext uri="{FF2B5EF4-FFF2-40B4-BE49-F238E27FC236}">
                <a16:creationId xmlns:a16="http://schemas.microsoft.com/office/drawing/2014/main" id="{A75720EC-F7AF-4A88-A86B-B0E017391215}"/>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A683E62E-4EAA-475B-A907-DB37F376ECF8}"/>
              </a:ext>
            </a:extLst>
          </p:cNvPr>
          <p:cNvSpPr>
            <a:spLocks noGrp="1"/>
          </p:cNvSpPr>
          <p:nvPr>
            <p:ph type="sldNum" sz="quarter" idx="12"/>
          </p:nvPr>
        </p:nvSpPr>
        <p:spPr/>
        <p:txBody>
          <a:bodyPr/>
          <a:lstStyle/>
          <a:p>
            <a:fld id="{5075A983-89EA-4CE3-98BD-B7D025793052}" type="slidenum">
              <a:rPr lang="it-IT" smtClean="0"/>
              <a:t>‹#›</a:t>
            </a:fld>
            <a:endParaRPr lang="it-IT"/>
          </a:p>
        </p:txBody>
      </p:sp>
    </p:spTree>
    <p:extLst>
      <p:ext uri="{BB962C8B-B14F-4D97-AF65-F5344CB8AC3E}">
        <p14:creationId xmlns:p14="http://schemas.microsoft.com/office/powerpoint/2010/main" val="234180478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C6B24-A0B2-47AD-AA19-13F253D4D97E}"/>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D91A1A88-9F57-49BF-80F8-222D57F1DB2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a:extLst>
              <a:ext uri="{FF2B5EF4-FFF2-40B4-BE49-F238E27FC236}">
                <a16:creationId xmlns:a16="http://schemas.microsoft.com/office/drawing/2014/main" id="{7E72FD31-B78D-42E4-8360-2BFFEC37B25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Date Placeholder 4">
            <a:extLst>
              <a:ext uri="{FF2B5EF4-FFF2-40B4-BE49-F238E27FC236}">
                <a16:creationId xmlns:a16="http://schemas.microsoft.com/office/drawing/2014/main" id="{7939A82B-872D-47F6-8505-3E019AB161E5}"/>
              </a:ext>
            </a:extLst>
          </p:cNvPr>
          <p:cNvSpPr>
            <a:spLocks noGrp="1"/>
          </p:cNvSpPr>
          <p:nvPr>
            <p:ph type="dt" sz="half" idx="10"/>
          </p:nvPr>
        </p:nvSpPr>
        <p:spPr/>
        <p:txBody>
          <a:bodyPr/>
          <a:lstStyle/>
          <a:p>
            <a:fld id="{DA620EC1-6416-4C6B-BC57-F1AEDBED0934}" type="datetimeFigureOut">
              <a:rPr lang="it-IT" smtClean="0"/>
              <a:t>04/04/25</a:t>
            </a:fld>
            <a:endParaRPr lang="it-IT"/>
          </a:p>
        </p:txBody>
      </p:sp>
      <p:sp>
        <p:nvSpPr>
          <p:cNvPr id="6" name="Footer Placeholder 5">
            <a:extLst>
              <a:ext uri="{FF2B5EF4-FFF2-40B4-BE49-F238E27FC236}">
                <a16:creationId xmlns:a16="http://schemas.microsoft.com/office/drawing/2014/main" id="{4858D2BE-A477-4ADD-B10F-CC3C7394CCAF}"/>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5076EF8F-4D3C-40D2-B89E-04D849934245}"/>
              </a:ext>
            </a:extLst>
          </p:cNvPr>
          <p:cNvSpPr>
            <a:spLocks noGrp="1"/>
          </p:cNvSpPr>
          <p:nvPr>
            <p:ph type="sldNum" sz="quarter" idx="12"/>
          </p:nvPr>
        </p:nvSpPr>
        <p:spPr/>
        <p:txBody>
          <a:bodyPr/>
          <a:lstStyle/>
          <a:p>
            <a:fld id="{5075A983-89EA-4CE3-98BD-B7D025793052}" type="slidenum">
              <a:rPr lang="it-IT" smtClean="0"/>
              <a:t>‹#›</a:t>
            </a:fld>
            <a:endParaRPr lang="it-IT"/>
          </a:p>
        </p:txBody>
      </p:sp>
    </p:spTree>
    <p:extLst>
      <p:ext uri="{BB962C8B-B14F-4D97-AF65-F5344CB8AC3E}">
        <p14:creationId xmlns:p14="http://schemas.microsoft.com/office/powerpoint/2010/main" val="303949567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8C002-30E9-4615-BCC6-0DF395513BA0}"/>
              </a:ext>
            </a:extLst>
          </p:cNvPr>
          <p:cNvSpPr>
            <a:spLocks noGrp="1"/>
          </p:cNvSpPr>
          <p:nvPr>
            <p:ph type="title"/>
          </p:nvPr>
        </p:nvSpPr>
        <p:spPr>
          <a:xfrm>
            <a:off x="839788" y="365125"/>
            <a:ext cx="10515600" cy="1325563"/>
          </a:xfrm>
        </p:spPr>
        <p:txBody>
          <a:bodyPr/>
          <a:lstStyle/>
          <a:p>
            <a:r>
              <a:rPr lang="en-US"/>
              <a:t>Click to edit Master title style</a:t>
            </a:r>
            <a:endParaRPr lang="it-IT"/>
          </a:p>
        </p:txBody>
      </p:sp>
      <p:sp>
        <p:nvSpPr>
          <p:cNvPr id="3" name="Text Placeholder 2">
            <a:extLst>
              <a:ext uri="{FF2B5EF4-FFF2-40B4-BE49-F238E27FC236}">
                <a16:creationId xmlns:a16="http://schemas.microsoft.com/office/drawing/2014/main" id="{2BF66800-40EA-4F0C-84E5-4ECD1EA921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7B72967-6BA9-4556-A471-DB0A2FAB02F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a:extLst>
              <a:ext uri="{FF2B5EF4-FFF2-40B4-BE49-F238E27FC236}">
                <a16:creationId xmlns:a16="http://schemas.microsoft.com/office/drawing/2014/main" id="{FE6CC728-B6FC-40E6-96E7-07310A686D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5118948-6CC7-4C96-8787-3FC8E908E13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Date Placeholder 6">
            <a:extLst>
              <a:ext uri="{FF2B5EF4-FFF2-40B4-BE49-F238E27FC236}">
                <a16:creationId xmlns:a16="http://schemas.microsoft.com/office/drawing/2014/main" id="{400A42CC-96CD-4FC3-B06E-E7C4C1FD9317}"/>
              </a:ext>
            </a:extLst>
          </p:cNvPr>
          <p:cNvSpPr>
            <a:spLocks noGrp="1"/>
          </p:cNvSpPr>
          <p:nvPr>
            <p:ph type="dt" sz="half" idx="10"/>
          </p:nvPr>
        </p:nvSpPr>
        <p:spPr/>
        <p:txBody>
          <a:bodyPr/>
          <a:lstStyle/>
          <a:p>
            <a:fld id="{DA620EC1-6416-4C6B-BC57-F1AEDBED0934}" type="datetimeFigureOut">
              <a:rPr lang="it-IT" smtClean="0"/>
              <a:t>04/04/25</a:t>
            </a:fld>
            <a:endParaRPr lang="it-IT"/>
          </a:p>
        </p:txBody>
      </p:sp>
      <p:sp>
        <p:nvSpPr>
          <p:cNvPr id="8" name="Footer Placeholder 7">
            <a:extLst>
              <a:ext uri="{FF2B5EF4-FFF2-40B4-BE49-F238E27FC236}">
                <a16:creationId xmlns:a16="http://schemas.microsoft.com/office/drawing/2014/main" id="{435878E0-5637-4294-949C-BB52607168A2}"/>
              </a:ext>
            </a:extLst>
          </p:cNvPr>
          <p:cNvSpPr>
            <a:spLocks noGrp="1"/>
          </p:cNvSpPr>
          <p:nvPr>
            <p:ph type="ftr" sz="quarter" idx="11"/>
          </p:nvPr>
        </p:nvSpPr>
        <p:spPr/>
        <p:txBody>
          <a:bodyPr/>
          <a:lstStyle/>
          <a:p>
            <a:endParaRPr lang="it-IT"/>
          </a:p>
        </p:txBody>
      </p:sp>
      <p:sp>
        <p:nvSpPr>
          <p:cNvPr id="9" name="Slide Number Placeholder 8">
            <a:extLst>
              <a:ext uri="{FF2B5EF4-FFF2-40B4-BE49-F238E27FC236}">
                <a16:creationId xmlns:a16="http://schemas.microsoft.com/office/drawing/2014/main" id="{6F7659A2-C4B9-4AD5-A9E8-2629CBCE6DBD}"/>
              </a:ext>
            </a:extLst>
          </p:cNvPr>
          <p:cNvSpPr>
            <a:spLocks noGrp="1"/>
          </p:cNvSpPr>
          <p:nvPr>
            <p:ph type="sldNum" sz="quarter" idx="12"/>
          </p:nvPr>
        </p:nvSpPr>
        <p:spPr/>
        <p:txBody>
          <a:bodyPr/>
          <a:lstStyle/>
          <a:p>
            <a:fld id="{5075A983-89EA-4CE3-98BD-B7D025793052}" type="slidenum">
              <a:rPr lang="it-IT" smtClean="0"/>
              <a:t>‹#›</a:t>
            </a:fld>
            <a:endParaRPr lang="it-IT"/>
          </a:p>
        </p:txBody>
      </p:sp>
    </p:spTree>
    <p:extLst>
      <p:ext uri="{BB962C8B-B14F-4D97-AF65-F5344CB8AC3E}">
        <p14:creationId xmlns:p14="http://schemas.microsoft.com/office/powerpoint/2010/main" val="209018575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D38AD-396F-4BF9-8C9D-F64C91AA175B}"/>
              </a:ext>
            </a:extLst>
          </p:cNvPr>
          <p:cNvSpPr>
            <a:spLocks noGrp="1"/>
          </p:cNvSpPr>
          <p:nvPr>
            <p:ph type="title"/>
          </p:nvPr>
        </p:nvSpPr>
        <p:spPr/>
        <p:txBody>
          <a:bodyPr/>
          <a:lstStyle/>
          <a:p>
            <a:r>
              <a:rPr lang="en-US"/>
              <a:t>Click to edit Master title style</a:t>
            </a:r>
            <a:endParaRPr lang="it-IT"/>
          </a:p>
        </p:txBody>
      </p:sp>
      <p:sp>
        <p:nvSpPr>
          <p:cNvPr id="3" name="Date Placeholder 2">
            <a:extLst>
              <a:ext uri="{FF2B5EF4-FFF2-40B4-BE49-F238E27FC236}">
                <a16:creationId xmlns:a16="http://schemas.microsoft.com/office/drawing/2014/main" id="{14B3E1D5-23AD-4D3B-AD56-0B43BB8D794A}"/>
              </a:ext>
            </a:extLst>
          </p:cNvPr>
          <p:cNvSpPr>
            <a:spLocks noGrp="1"/>
          </p:cNvSpPr>
          <p:nvPr>
            <p:ph type="dt" sz="half" idx="10"/>
          </p:nvPr>
        </p:nvSpPr>
        <p:spPr/>
        <p:txBody>
          <a:bodyPr/>
          <a:lstStyle/>
          <a:p>
            <a:fld id="{DA620EC1-6416-4C6B-BC57-F1AEDBED0934}" type="datetimeFigureOut">
              <a:rPr lang="it-IT" smtClean="0"/>
              <a:t>04/04/25</a:t>
            </a:fld>
            <a:endParaRPr lang="it-IT"/>
          </a:p>
        </p:txBody>
      </p:sp>
      <p:sp>
        <p:nvSpPr>
          <p:cNvPr id="4" name="Footer Placeholder 3">
            <a:extLst>
              <a:ext uri="{FF2B5EF4-FFF2-40B4-BE49-F238E27FC236}">
                <a16:creationId xmlns:a16="http://schemas.microsoft.com/office/drawing/2014/main" id="{09205672-150D-498D-A7A9-833137CE1396}"/>
              </a:ext>
            </a:extLst>
          </p:cNvPr>
          <p:cNvSpPr>
            <a:spLocks noGrp="1"/>
          </p:cNvSpPr>
          <p:nvPr>
            <p:ph type="ftr" sz="quarter" idx="11"/>
          </p:nvPr>
        </p:nvSpPr>
        <p:spPr/>
        <p:txBody>
          <a:bodyPr/>
          <a:lstStyle/>
          <a:p>
            <a:endParaRPr lang="it-IT"/>
          </a:p>
        </p:txBody>
      </p:sp>
      <p:sp>
        <p:nvSpPr>
          <p:cNvPr id="5" name="Slide Number Placeholder 4">
            <a:extLst>
              <a:ext uri="{FF2B5EF4-FFF2-40B4-BE49-F238E27FC236}">
                <a16:creationId xmlns:a16="http://schemas.microsoft.com/office/drawing/2014/main" id="{D6018F5D-D336-4306-B2A8-443891D300E1}"/>
              </a:ext>
            </a:extLst>
          </p:cNvPr>
          <p:cNvSpPr>
            <a:spLocks noGrp="1"/>
          </p:cNvSpPr>
          <p:nvPr>
            <p:ph type="sldNum" sz="quarter" idx="12"/>
          </p:nvPr>
        </p:nvSpPr>
        <p:spPr/>
        <p:txBody>
          <a:bodyPr/>
          <a:lstStyle/>
          <a:p>
            <a:fld id="{5075A983-89EA-4CE3-98BD-B7D025793052}" type="slidenum">
              <a:rPr lang="it-IT" smtClean="0"/>
              <a:t>‹#›</a:t>
            </a:fld>
            <a:endParaRPr lang="it-IT"/>
          </a:p>
        </p:txBody>
      </p:sp>
    </p:spTree>
    <p:extLst>
      <p:ext uri="{BB962C8B-B14F-4D97-AF65-F5344CB8AC3E}">
        <p14:creationId xmlns:p14="http://schemas.microsoft.com/office/powerpoint/2010/main" val="146937172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52BEB9-AA65-4B36-9F0D-30C2F3006251}"/>
              </a:ext>
            </a:extLst>
          </p:cNvPr>
          <p:cNvSpPr>
            <a:spLocks noGrp="1"/>
          </p:cNvSpPr>
          <p:nvPr>
            <p:ph type="dt" sz="half" idx="10"/>
          </p:nvPr>
        </p:nvSpPr>
        <p:spPr/>
        <p:txBody>
          <a:bodyPr/>
          <a:lstStyle/>
          <a:p>
            <a:fld id="{DA620EC1-6416-4C6B-BC57-F1AEDBED0934}" type="datetimeFigureOut">
              <a:rPr lang="it-IT" smtClean="0"/>
              <a:t>04/04/25</a:t>
            </a:fld>
            <a:endParaRPr lang="it-IT"/>
          </a:p>
        </p:txBody>
      </p:sp>
      <p:sp>
        <p:nvSpPr>
          <p:cNvPr id="3" name="Footer Placeholder 2">
            <a:extLst>
              <a:ext uri="{FF2B5EF4-FFF2-40B4-BE49-F238E27FC236}">
                <a16:creationId xmlns:a16="http://schemas.microsoft.com/office/drawing/2014/main" id="{ACEE96D2-1B6B-4037-8386-1F7257AC1568}"/>
              </a:ext>
            </a:extLst>
          </p:cNvPr>
          <p:cNvSpPr>
            <a:spLocks noGrp="1"/>
          </p:cNvSpPr>
          <p:nvPr>
            <p:ph type="ftr" sz="quarter" idx="11"/>
          </p:nvPr>
        </p:nvSpPr>
        <p:spPr/>
        <p:txBody>
          <a:bodyPr/>
          <a:lstStyle/>
          <a:p>
            <a:endParaRPr lang="it-IT"/>
          </a:p>
        </p:txBody>
      </p:sp>
      <p:sp>
        <p:nvSpPr>
          <p:cNvPr id="4" name="Slide Number Placeholder 3">
            <a:extLst>
              <a:ext uri="{FF2B5EF4-FFF2-40B4-BE49-F238E27FC236}">
                <a16:creationId xmlns:a16="http://schemas.microsoft.com/office/drawing/2014/main" id="{D72723EB-1215-4C5D-99C5-C9A5625BCED2}"/>
              </a:ext>
            </a:extLst>
          </p:cNvPr>
          <p:cNvSpPr>
            <a:spLocks noGrp="1"/>
          </p:cNvSpPr>
          <p:nvPr>
            <p:ph type="sldNum" sz="quarter" idx="12"/>
          </p:nvPr>
        </p:nvSpPr>
        <p:spPr/>
        <p:txBody>
          <a:bodyPr/>
          <a:lstStyle/>
          <a:p>
            <a:fld id="{5075A983-89EA-4CE3-98BD-B7D025793052}" type="slidenum">
              <a:rPr lang="it-IT" smtClean="0"/>
              <a:t>‹#›</a:t>
            </a:fld>
            <a:endParaRPr lang="it-IT"/>
          </a:p>
        </p:txBody>
      </p:sp>
    </p:spTree>
    <p:extLst>
      <p:ext uri="{BB962C8B-B14F-4D97-AF65-F5344CB8AC3E}">
        <p14:creationId xmlns:p14="http://schemas.microsoft.com/office/powerpoint/2010/main" val="372444990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9FC1B-52FB-4035-9322-086A436530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Content Placeholder 2">
            <a:extLst>
              <a:ext uri="{FF2B5EF4-FFF2-40B4-BE49-F238E27FC236}">
                <a16:creationId xmlns:a16="http://schemas.microsoft.com/office/drawing/2014/main" id="{B920EC15-6E71-4274-8A2A-8BC56D5272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a:extLst>
              <a:ext uri="{FF2B5EF4-FFF2-40B4-BE49-F238E27FC236}">
                <a16:creationId xmlns:a16="http://schemas.microsoft.com/office/drawing/2014/main" id="{38F80751-84ED-452F-AE7A-E198086991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562EEC8-3250-4D44-9917-BA5A5A4E64E9}"/>
              </a:ext>
            </a:extLst>
          </p:cNvPr>
          <p:cNvSpPr>
            <a:spLocks noGrp="1"/>
          </p:cNvSpPr>
          <p:nvPr>
            <p:ph type="dt" sz="half" idx="10"/>
          </p:nvPr>
        </p:nvSpPr>
        <p:spPr/>
        <p:txBody>
          <a:bodyPr/>
          <a:lstStyle/>
          <a:p>
            <a:fld id="{DA620EC1-6416-4C6B-BC57-F1AEDBED0934}" type="datetimeFigureOut">
              <a:rPr lang="it-IT" smtClean="0"/>
              <a:t>04/04/25</a:t>
            </a:fld>
            <a:endParaRPr lang="it-IT"/>
          </a:p>
        </p:txBody>
      </p:sp>
      <p:sp>
        <p:nvSpPr>
          <p:cNvPr id="6" name="Footer Placeholder 5">
            <a:extLst>
              <a:ext uri="{FF2B5EF4-FFF2-40B4-BE49-F238E27FC236}">
                <a16:creationId xmlns:a16="http://schemas.microsoft.com/office/drawing/2014/main" id="{A5955B34-970A-4725-87DF-35E9558EA51F}"/>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EEE40CAE-157B-482D-957E-D92E59CCBC49}"/>
              </a:ext>
            </a:extLst>
          </p:cNvPr>
          <p:cNvSpPr>
            <a:spLocks noGrp="1"/>
          </p:cNvSpPr>
          <p:nvPr>
            <p:ph type="sldNum" sz="quarter" idx="12"/>
          </p:nvPr>
        </p:nvSpPr>
        <p:spPr/>
        <p:txBody>
          <a:bodyPr/>
          <a:lstStyle/>
          <a:p>
            <a:fld id="{5075A983-89EA-4CE3-98BD-B7D025793052}" type="slidenum">
              <a:rPr lang="it-IT" smtClean="0"/>
              <a:t>‹#›</a:t>
            </a:fld>
            <a:endParaRPr lang="it-IT"/>
          </a:p>
        </p:txBody>
      </p:sp>
    </p:spTree>
    <p:extLst>
      <p:ext uri="{BB962C8B-B14F-4D97-AF65-F5344CB8AC3E}">
        <p14:creationId xmlns:p14="http://schemas.microsoft.com/office/powerpoint/2010/main" val="283784310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DB5AC-CF78-453C-BAF6-40E4484E4D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Picture Placeholder 2">
            <a:extLst>
              <a:ext uri="{FF2B5EF4-FFF2-40B4-BE49-F238E27FC236}">
                <a16:creationId xmlns:a16="http://schemas.microsoft.com/office/drawing/2014/main" id="{672CD57D-94A1-4E22-BFC5-B060159CCA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Text Placeholder 3">
            <a:extLst>
              <a:ext uri="{FF2B5EF4-FFF2-40B4-BE49-F238E27FC236}">
                <a16:creationId xmlns:a16="http://schemas.microsoft.com/office/drawing/2014/main" id="{0058C0BC-D8EE-4AC9-AE33-4CBC1550A7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0A07A86-66C0-4A8D-AA28-0FD68995F466}"/>
              </a:ext>
            </a:extLst>
          </p:cNvPr>
          <p:cNvSpPr>
            <a:spLocks noGrp="1"/>
          </p:cNvSpPr>
          <p:nvPr>
            <p:ph type="dt" sz="half" idx="10"/>
          </p:nvPr>
        </p:nvSpPr>
        <p:spPr/>
        <p:txBody>
          <a:bodyPr/>
          <a:lstStyle/>
          <a:p>
            <a:fld id="{DA620EC1-6416-4C6B-BC57-F1AEDBED0934}" type="datetimeFigureOut">
              <a:rPr lang="it-IT" smtClean="0"/>
              <a:t>04/04/25</a:t>
            </a:fld>
            <a:endParaRPr lang="it-IT"/>
          </a:p>
        </p:txBody>
      </p:sp>
      <p:sp>
        <p:nvSpPr>
          <p:cNvPr id="6" name="Footer Placeholder 5">
            <a:extLst>
              <a:ext uri="{FF2B5EF4-FFF2-40B4-BE49-F238E27FC236}">
                <a16:creationId xmlns:a16="http://schemas.microsoft.com/office/drawing/2014/main" id="{8A527555-311A-4B70-80DB-D635D5EF3D04}"/>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B99089CF-52F0-41A8-AD62-50B3A6727CE3}"/>
              </a:ext>
            </a:extLst>
          </p:cNvPr>
          <p:cNvSpPr>
            <a:spLocks noGrp="1"/>
          </p:cNvSpPr>
          <p:nvPr>
            <p:ph type="sldNum" sz="quarter" idx="12"/>
          </p:nvPr>
        </p:nvSpPr>
        <p:spPr/>
        <p:txBody>
          <a:bodyPr/>
          <a:lstStyle/>
          <a:p>
            <a:fld id="{5075A983-89EA-4CE3-98BD-B7D025793052}" type="slidenum">
              <a:rPr lang="it-IT" smtClean="0"/>
              <a:t>‹#›</a:t>
            </a:fld>
            <a:endParaRPr lang="it-IT"/>
          </a:p>
        </p:txBody>
      </p:sp>
    </p:spTree>
    <p:extLst>
      <p:ext uri="{BB962C8B-B14F-4D97-AF65-F5344CB8AC3E}">
        <p14:creationId xmlns:p14="http://schemas.microsoft.com/office/powerpoint/2010/main" val="29890249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09864556"/>
      </p:ext>
    </p:extLst>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59DD6-BE23-4041-B804-2E6E04B5D51A}"/>
              </a:ext>
            </a:extLst>
          </p:cNvPr>
          <p:cNvSpPr>
            <a:spLocks noGrp="1"/>
          </p:cNvSpPr>
          <p:nvPr>
            <p:ph type="title"/>
          </p:nvPr>
        </p:nvSpPr>
        <p:spPr/>
        <p:txBody>
          <a:bodyPr/>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551A0871-9638-41DD-AE93-34253C6375D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3FAAD177-632B-4737-B37E-3DCACC38915E}"/>
              </a:ext>
            </a:extLst>
          </p:cNvPr>
          <p:cNvSpPr>
            <a:spLocks noGrp="1"/>
          </p:cNvSpPr>
          <p:nvPr>
            <p:ph type="dt" sz="half" idx="10"/>
          </p:nvPr>
        </p:nvSpPr>
        <p:spPr/>
        <p:txBody>
          <a:bodyPr/>
          <a:lstStyle/>
          <a:p>
            <a:fld id="{DA620EC1-6416-4C6B-BC57-F1AEDBED0934}" type="datetimeFigureOut">
              <a:rPr lang="it-IT" smtClean="0"/>
              <a:t>04/04/25</a:t>
            </a:fld>
            <a:endParaRPr lang="it-IT"/>
          </a:p>
        </p:txBody>
      </p:sp>
      <p:sp>
        <p:nvSpPr>
          <p:cNvPr id="5" name="Footer Placeholder 4">
            <a:extLst>
              <a:ext uri="{FF2B5EF4-FFF2-40B4-BE49-F238E27FC236}">
                <a16:creationId xmlns:a16="http://schemas.microsoft.com/office/drawing/2014/main" id="{4F24C497-2FAF-4F05-95DC-E168B191B2E4}"/>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47797106-45EE-48B6-AC05-A30CDA79ED73}"/>
              </a:ext>
            </a:extLst>
          </p:cNvPr>
          <p:cNvSpPr>
            <a:spLocks noGrp="1"/>
          </p:cNvSpPr>
          <p:nvPr>
            <p:ph type="sldNum" sz="quarter" idx="12"/>
          </p:nvPr>
        </p:nvSpPr>
        <p:spPr/>
        <p:txBody>
          <a:bodyPr/>
          <a:lstStyle/>
          <a:p>
            <a:fld id="{5075A983-89EA-4CE3-98BD-B7D025793052}" type="slidenum">
              <a:rPr lang="it-IT" smtClean="0"/>
              <a:t>‹#›</a:t>
            </a:fld>
            <a:endParaRPr lang="it-IT"/>
          </a:p>
        </p:txBody>
      </p:sp>
    </p:spTree>
    <p:extLst>
      <p:ext uri="{BB962C8B-B14F-4D97-AF65-F5344CB8AC3E}">
        <p14:creationId xmlns:p14="http://schemas.microsoft.com/office/powerpoint/2010/main" val="409494607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815FAD-A3F0-49A2-AE2F-316FC3C3FD1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AE086FC1-CDB8-4F32-BEFC-9B05C71B588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AEF6479F-8D4C-4E7F-A1B4-0B8A2DA6CA42}"/>
              </a:ext>
            </a:extLst>
          </p:cNvPr>
          <p:cNvSpPr>
            <a:spLocks noGrp="1"/>
          </p:cNvSpPr>
          <p:nvPr>
            <p:ph type="dt" sz="half" idx="10"/>
          </p:nvPr>
        </p:nvSpPr>
        <p:spPr/>
        <p:txBody>
          <a:bodyPr/>
          <a:lstStyle/>
          <a:p>
            <a:fld id="{DA620EC1-6416-4C6B-BC57-F1AEDBED0934}" type="datetimeFigureOut">
              <a:rPr lang="it-IT" smtClean="0"/>
              <a:t>04/04/25</a:t>
            </a:fld>
            <a:endParaRPr lang="it-IT"/>
          </a:p>
        </p:txBody>
      </p:sp>
      <p:sp>
        <p:nvSpPr>
          <p:cNvPr id="5" name="Footer Placeholder 4">
            <a:extLst>
              <a:ext uri="{FF2B5EF4-FFF2-40B4-BE49-F238E27FC236}">
                <a16:creationId xmlns:a16="http://schemas.microsoft.com/office/drawing/2014/main" id="{22066232-35B4-48DA-A7E8-71B7F26F0460}"/>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318D8803-FD68-4E18-995F-AFB30681D8B5}"/>
              </a:ext>
            </a:extLst>
          </p:cNvPr>
          <p:cNvSpPr>
            <a:spLocks noGrp="1"/>
          </p:cNvSpPr>
          <p:nvPr>
            <p:ph type="sldNum" sz="quarter" idx="12"/>
          </p:nvPr>
        </p:nvSpPr>
        <p:spPr/>
        <p:txBody>
          <a:bodyPr/>
          <a:lstStyle/>
          <a:p>
            <a:fld id="{5075A983-89EA-4CE3-98BD-B7D025793052}" type="slidenum">
              <a:rPr lang="it-IT" smtClean="0"/>
              <a:t>‹#›</a:t>
            </a:fld>
            <a:endParaRPr lang="it-IT"/>
          </a:p>
        </p:txBody>
      </p:sp>
    </p:spTree>
    <p:extLst>
      <p:ext uri="{BB962C8B-B14F-4D97-AF65-F5344CB8AC3E}">
        <p14:creationId xmlns:p14="http://schemas.microsoft.com/office/powerpoint/2010/main" val="127609940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2E84C8E-49CE-E24A-975B-1648B6AB7369}"/>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0CF3ADA3-FA12-8D40-BB41-7EE1C33B6C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AE7764D4-778B-5245-B184-0D93F752FBF9}"/>
              </a:ext>
            </a:extLst>
          </p:cNvPr>
          <p:cNvSpPr>
            <a:spLocks noGrp="1"/>
          </p:cNvSpPr>
          <p:nvPr>
            <p:ph type="dt" sz="half" idx="10"/>
          </p:nvPr>
        </p:nvSpPr>
        <p:spPr/>
        <p:txBody>
          <a:bodyPr/>
          <a:lstStyle/>
          <a:p>
            <a:fld id="{4E9E421C-C0EE-744A-AF57-1E4CC1B9CC10}" type="datetimeFigureOut">
              <a:rPr lang="it-IT" smtClean="0"/>
              <a:t>04/04/25</a:t>
            </a:fld>
            <a:endParaRPr lang="it-IT"/>
          </a:p>
        </p:txBody>
      </p:sp>
      <p:sp>
        <p:nvSpPr>
          <p:cNvPr id="5" name="Segnaposto piè di pagina 4">
            <a:extLst>
              <a:ext uri="{FF2B5EF4-FFF2-40B4-BE49-F238E27FC236}">
                <a16:creationId xmlns:a16="http://schemas.microsoft.com/office/drawing/2014/main" id="{CDB026B1-0384-8747-8C31-039C2539E8D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24B45B0-D6DB-7F42-82D9-24CDC88BFA94}"/>
              </a:ext>
            </a:extLst>
          </p:cNvPr>
          <p:cNvSpPr>
            <a:spLocks noGrp="1"/>
          </p:cNvSpPr>
          <p:nvPr>
            <p:ph type="sldNum" sz="quarter" idx="12"/>
          </p:nvPr>
        </p:nvSpPr>
        <p:spPr/>
        <p:txBody>
          <a:bodyPr/>
          <a:lstStyle/>
          <a:p>
            <a:fld id="{3BD879A1-C705-9A49-B6EC-6067101FB7A2}" type="slidenum">
              <a:rPr lang="it-IT" smtClean="0"/>
              <a:t>‹#›</a:t>
            </a:fld>
            <a:endParaRPr lang="it-IT"/>
          </a:p>
        </p:txBody>
      </p:sp>
    </p:spTree>
    <p:extLst>
      <p:ext uri="{BB962C8B-B14F-4D97-AF65-F5344CB8AC3E}">
        <p14:creationId xmlns:p14="http://schemas.microsoft.com/office/powerpoint/2010/main" val="49102489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9CC6C8F-8839-C545-8968-B87EBF43112C}"/>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C6B9237D-4558-5748-B47A-288D7A00CB55}"/>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3BCBBC0-9D53-8842-872F-62558F5AD778}"/>
              </a:ext>
            </a:extLst>
          </p:cNvPr>
          <p:cNvSpPr>
            <a:spLocks noGrp="1"/>
          </p:cNvSpPr>
          <p:nvPr>
            <p:ph type="dt" sz="half" idx="10"/>
          </p:nvPr>
        </p:nvSpPr>
        <p:spPr/>
        <p:txBody>
          <a:bodyPr/>
          <a:lstStyle/>
          <a:p>
            <a:fld id="{4E9E421C-C0EE-744A-AF57-1E4CC1B9CC10}" type="datetimeFigureOut">
              <a:rPr lang="it-IT" smtClean="0"/>
              <a:t>04/04/25</a:t>
            </a:fld>
            <a:endParaRPr lang="it-IT"/>
          </a:p>
        </p:txBody>
      </p:sp>
      <p:sp>
        <p:nvSpPr>
          <p:cNvPr id="5" name="Segnaposto piè di pagina 4">
            <a:extLst>
              <a:ext uri="{FF2B5EF4-FFF2-40B4-BE49-F238E27FC236}">
                <a16:creationId xmlns:a16="http://schemas.microsoft.com/office/drawing/2014/main" id="{18886A53-37D4-A34A-AB0D-AC20732B5C8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A273697-4DC4-134F-8EE7-F872D2742F2D}"/>
              </a:ext>
            </a:extLst>
          </p:cNvPr>
          <p:cNvSpPr>
            <a:spLocks noGrp="1"/>
          </p:cNvSpPr>
          <p:nvPr>
            <p:ph type="sldNum" sz="quarter" idx="12"/>
          </p:nvPr>
        </p:nvSpPr>
        <p:spPr/>
        <p:txBody>
          <a:bodyPr/>
          <a:lstStyle/>
          <a:p>
            <a:fld id="{3BD879A1-C705-9A49-B6EC-6067101FB7A2}" type="slidenum">
              <a:rPr lang="it-IT" smtClean="0"/>
              <a:t>‹#›</a:t>
            </a:fld>
            <a:endParaRPr lang="it-IT"/>
          </a:p>
        </p:txBody>
      </p:sp>
    </p:spTree>
    <p:extLst>
      <p:ext uri="{BB962C8B-B14F-4D97-AF65-F5344CB8AC3E}">
        <p14:creationId xmlns:p14="http://schemas.microsoft.com/office/powerpoint/2010/main" val="58026228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D5CB86F-194A-4149-92F5-410798EC4DA7}"/>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C7DEE1FE-F490-3B4E-BCC6-B6D474DB17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7282AED0-B2FB-184C-8CC4-2328B4A38D40}"/>
              </a:ext>
            </a:extLst>
          </p:cNvPr>
          <p:cNvSpPr>
            <a:spLocks noGrp="1"/>
          </p:cNvSpPr>
          <p:nvPr>
            <p:ph type="dt" sz="half" idx="10"/>
          </p:nvPr>
        </p:nvSpPr>
        <p:spPr/>
        <p:txBody>
          <a:bodyPr/>
          <a:lstStyle/>
          <a:p>
            <a:fld id="{4E9E421C-C0EE-744A-AF57-1E4CC1B9CC10}" type="datetimeFigureOut">
              <a:rPr lang="it-IT" smtClean="0"/>
              <a:t>04/04/25</a:t>
            </a:fld>
            <a:endParaRPr lang="it-IT"/>
          </a:p>
        </p:txBody>
      </p:sp>
      <p:sp>
        <p:nvSpPr>
          <p:cNvPr id="5" name="Segnaposto piè di pagina 4">
            <a:extLst>
              <a:ext uri="{FF2B5EF4-FFF2-40B4-BE49-F238E27FC236}">
                <a16:creationId xmlns:a16="http://schemas.microsoft.com/office/drawing/2014/main" id="{F7A16767-50D4-0E4C-BFE8-8C6CC74C378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517D21B-60D6-CA4D-A8CD-F9093772D5E7}"/>
              </a:ext>
            </a:extLst>
          </p:cNvPr>
          <p:cNvSpPr>
            <a:spLocks noGrp="1"/>
          </p:cNvSpPr>
          <p:nvPr>
            <p:ph type="sldNum" sz="quarter" idx="12"/>
          </p:nvPr>
        </p:nvSpPr>
        <p:spPr/>
        <p:txBody>
          <a:bodyPr/>
          <a:lstStyle/>
          <a:p>
            <a:fld id="{3BD879A1-C705-9A49-B6EC-6067101FB7A2}" type="slidenum">
              <a:rPr lang="it-IT" smtClean="0"/>
              <a:t>‹#›</a:t>
            </a:fld>
            <a:endParaRPr lang="it-IT"/>
          </a:p>
        </p:txBody>
      </p:sp>
    </p:spTree>
    <p:extLst>
      <p:ext uri="{BB962C8B-B14F-4D97-AF65-F5344CB8AC3E}">
        <p14:creationId xmlns:p14="http://schemas.microsoft.com/office/powerpoint/2010/main" val="39628533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87CC47E-CB41-F34B-B7B8-A56D7A500032}"/>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D143D63D-9566-7448-AFAA-7CE3BEADCB2B}"/>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BC869C22-4801-AC41-8045-AA253498C660}"/>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4269235F-008D-A245-B0CA-5DA6CE05A320}"/>
              </a:ext>
            </a:extLst>
          </p:cNvPr>
          <p:cNvSpPr>
            <a:spLocks noGrp="1"/>
          </p:cNvSpPr>
          <p:nvPr>
            <p:ph type="dt" sz="half" idx="10"/>
          </p:nvPr>
        </p:nvSpPr>
        <p:spPr/>
        <p:txBody>
          <a:bodyPr/>
          <a:lstStyle/>
          <a:p>
            <a:fld id="{4E9E421C-C0EE-744A-AF57-1E4CC1B9CC10}" type="datetimeFigureOut">
              <a:rPr lang="it-IT" smtClean="0"/>
              <a:t>04/04/25</a:t>
            </a:fld>
            <a:endParaRPr lang="it-IT"/>
          </a:p>
        </p:txBody>
      </p:sp>
      <p:sp>
        <p:nvSpPr>
          <p:cNvPr id="6" name="Segnaposto piè di pagina 5">
            <a:extLst>
              <a:ext uri="{FF2B5EF4-FFF2-40B4-BE49-F238E27FC236}">
                <a16:creationId xmlns:a16="http://schemas.microsoft.com/office/drawing/2014/main" id="{1AA8FEB9-3C7D-3843-ABB3-3A36EB857F1E}"/>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FD6C27D5-EA45-2F43-B58A-81C8D2B5B5C2}"/>
              </a:ext>
            </a:extLst>
          </p:cNvPr>
          <p:cNvSpPr>
            <a:spLocks noGrp="1"/>
          </p:cNvSpPr>
          <p:nvPr>
            <p:ph type="sldNum" sz="quarter" idx="12"/>
          </p:nvPr>
        </p:nvSpPr>
        <p:spPr/>
        <p:txBody>
          <a:bodyPr/>
          <a:lstStyle/>
          <a:p>
            <a:fld id="{3BD879A1-C705-9A49-B6EC-6067101FB7A2}" type="slidenum">
              <a:rPr lang="it-IT" smtClean="0"/>
              <a:t>‹#›</a:t>
            </a:fld>
            <a:endParaRPr lang="it-IT"/>
          </a:p>
        </p:txBody>
      </p:sp>
    </p:spTree>
    <p:extLst>
      <p:ext uri="{BB962C8B-B14F-4D97-AF65-F5344CB8AC3E}">
        <p14:creationId xmlns:p14="http://schemas.microsoft.com/office/powerpoint/2010/main" val="403937279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367E430-92CD-A844-84E9-B253CFA1A83A}"/>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814BB7B6-A079-EA45-A17F-E321F73056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99FF36BA-7E19-DD43-820F-DFCE5A9DBAD7}"/>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67760158-D070-614D-B806-F62A4B2C5A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E567D149-3A26-9F46-8E4E-8FD95FEF3763}"/>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FB601D08-FCB3-F34D-8A88-A7B1817D1053}"/>
              </a:ext>
            </a:extLst>
          </p:cNvPr>
          <p:cNvSpPr>
            <a:spLocks noGrp="1"/>
          </p:cNvSpPr>
          <p:nvPr>
            <p:ph type="dt" sz="half" idx="10"/>
          </p:nvPr>
        </p:nvSpPr>
        <p:spPr/>
        <p:txBody>
          <a:bodyPr/>
          <a:lstStyle/>
          <a:p>
            <a:fld id="{4E9E421C-C0EE-744A-AF57-1E4CC1B9CC10}" type="datetimeFigureOut">
              <a:rPr lang="it-IT" smtClean="0"/>
              <a:t>04/04/25</a:t>
            </a:fld>
            <a:endParaRPr lang="it-IT"/>
          </a:p>
        </p:txBody>
      </p:sp>
      <p:sp>
        <p:nvSpPr>
          <p:cNvPr id="8" name="Segnaposto piè di pagina 7">
            <a:extLst>
              <a:ext uri="{FF2B5EF4-FFF2-40B4-BE49-F238E27FC236}">
                <a16:creationId xmlns:a16="http://schemas.microsoft.com/office/drawing/2014/main" id="{D9257FF7-3032-5546-84F0-FE0CFE872A61}"/>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F1ED15DB-AE1A-1048-8314-7EECE1AC01EE}"/>
              </a:ext>
            </a:extLst>
          </p:cNvPr>
          <p:cNvSpPr>
            <a:spLocks noGrp="1"/>
          </p:cNvSpPr>
          <p:nvPr>
            <p:ph type="sldNum" sz="quarter" idx="12"/>
          </p:nvPr>
        </p:nvSpPr>
        <p:spPr/>
        <p:txBody>
          <a:bodyPr/>
          <a:lstStyle/>
          <a:p>
            <a:fld id="{3BD879A1-C705-9A49-B6EC-6067101FB7A2}" type="slidenum">
              <a:rPr lang="it-IT" smtClean="0"/>
              <a:t>‹#›</a:t>
            </a:fld>
            <a:endParaRPr lang="it-IT"/>
          </a:p>
        </p:txBody>
      </p:sp>
    </p:spTree>
    <p:extLst>
      <p:ext uri="{BB962C8B-B14F-4D97-AF65-F5344CB8AC3E}">
        <p14:creationId xmlns:p14="http://schemas.microsoft.com/office/powerpoint/2010/main" val="374492833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1406BD7-1F27-C348-B580-3E2514BCA6B5}"/>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66A48D8A-B13A-C24D-B39D-F454192654EB}"/>
              </a:ext>
            </a:extLst>
          </p:cNvPr>
          <p:cNvSpPr>
            <a:spLocks noGrp="1"/>
          </p:cNvSpPr>
          <p:nvPr>
            <p:ph type="dt" sz="half" idx="10"/>
          </p:nvPr>
        </p:nvSpPr>
        <p:spPr/>
        <p:txBody>
          <a:bodyPr/>
          <a:lstStyle/>
          <a:p>
            <a:fld id="{4E9E421C-C0EE-744A-AF57-1E4CC1B9CC10}" type="datetimeFigureOut">
              <a:rPr lang="it-IT" smtClean="0"/>
              <a:t>04/04/25</a:t>
            </a:fld>
            <a:endParaRPr lang="it-IT"/>
          </a:p>
        </p:txBody>
      </p:sp>
      <p:sp>
        <p:nvSpPr>
          <p:cNvPr id="4" name="Segnaposto piè di pagina 3">
            <a:extLst>
              <a:ext uri="{FF2B5EF4-FFF2-40B4-BE49-F238E27FC236}">
                <a16:creationId xmlns:a16="http://schemas.microsoft.com/office/drawing/2014/main" id="{EFD64175-CE7B-E842-B54A-D9E4A2CF82E0}"/>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06CA9F7A-F61C-8E49-BC04-9A58F787B92B}"/>
              </a:ext>
            </a:extLst>
          </p:cNvPr>
          <p:cNvSpPr>
            <a:spLocks noGrp="1"/>
          </p:cNvSpPr>
          <p:nvPr>
            <p:ph type="sldNum" sz="quarter" idx="12"/>
          </p:nvPr>
        </p:nvSpPr>
        <p:spPr/>
        <p:txBody>
          <a:bodyPr/>
          <a:lstStyle/>
          <a:p>
            <a:fld id="{3BD879A1-C705-9A49-B6EC-6067101FB7A2}" type="slidenum">
              <a:rPr lang="it-IT" smtClean="0"/>
              <a:t>‹#›</a:t>
            </a:fld>
            <a:endParaRPr lang="it-IT"/>
          </a:p>
        </p:txBody>
      </p:sp>
    </p:spTree>
    <p:extLst>
      <p:ext uri="{BB962C8B-B14F-4D97-AF65-F5344CB8AC3E}">
        <p14:creationId xmlns:p14="http://schemas.microsoft.com/office/powerpoint/2010/main" val="45787050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0B8DEF7D-D2F7-5F44-88F9-AAE0795B2506}"/>
              </a:ext>
            </a:extLst>
          </p:cNvPr>
          <p:cNvSpPr>
            <a:spLocks noGrp="1"/>
          </p:cNvSpPr>
          <p:nvPr>
            <p:ph type="dt" sz="half" idx="10"/>
          </p:nvPr>
        </p:nvSpPr>
        <p:spPr/>
        <p:txBody>
          <a:bodyPr/>
          <a:lstStyle/>
          <a:p>
            <a:fld id="{4E9E421C-C0EE-744A-AF57-1E4CC1B9CC10}" type="datetimeFigureOut">
              <a:rPr lang="it-IT" smtClean="0"/>
              <a:t>04/04/25</a:t>
            </a:fld>
            <a:endParaRPr lang="it-IT"/>
          </a:p>
        </p:txBody>
      </p:sp>
      <p:sp>
        <p:nvSpPr>
          <p:cNvPr id="3" name="Segnaposto piè di pagina 2">
            <a:extLst>
              <a:ext uri="{FF2B5EF4-FFF2-40B4-BE49-F238E27FC236}">
                <a16:creationId xmlns:a16="http://schemas.microsoft.com/office/drawing/2014/main" id="{8C247955-24E9-2743-A428-318B1E6E3F45}"/>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A3E202A6-EA7A-6E45-923F-FE003785856E}"/>
              </a:ext>
            </a:extLst>
          </p:cNvPr>
          <p:cNvSpPr>
            <a:spLocks noGrp="1"/>
          </p:cNvSpPr>
          <p:nvPr>
            <p:ph type="sldNum" sz="quarter" idx="12"/>
          </p:nvPr>
        </p:nvSpPr>
        <p:spPr/>
        <p:txBody>
          <a:bodyPr/>
          <a:lstStyle/>
          <a:p>
            <a:fld id="{3BD879A1-C705-9A49-B6EC-6067101FB7A2}" type="slidenum">
              <a:rPr lang="it-IT" smtClean="0"/>
              <a:t>‹#›</a:t>
            </a:fld>
            <a:endParaRPr lang="it-IT"/>
          </a:p>
        </p:txBody>
      </p:sp>
    </p:spTree>
    <p:extLst>
      <p:ext uri="{BB962C8B-B14F-4D97-AF65-F5344CB8AC3E}">
        <p14:creationId xmlns:p14="http://schemas.microsoft.com/office/powerpoint/2010/main" val="233366535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D532AA4-123A-1543-A1F1-8704CB1D4099}"/>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E478FA27-7130-F04E-9D6F-A615A2E499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176999EF-E4DD-224D-880E-1510E6C8BB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E6AE0F30-C3BE-554F-821A-9AA74C260CBE}"/>
              </a:ext>
            </a:extLst>
          </p:cNvPr>
          <p:cNvSpPr>
            <a:spLocks noGrp="1"/>
          </p:cNvSpPr>
          <p:nvPr>
            <p:ph type="dt" sz="half" idx="10"/>
          </p:nvPr>
        </p:nvSpPr>
        <p:spPr/>
        <p:txBody>
          <a:bodyPr/>
          <a:lstStyle/>
          <a:p>
            <a:fld id="{4E9E421C-C0EE-744A-AF57-1E4CC1B9CC10}" type="datetimeFigureOut">
              <a:rPr lang="it-IT" smtClean="0"/>
              <a:t>04/04/25</a:t>
            </a:fld>
            <a:endParaRPr lang="it-IT"/>
          </a:p>
        </p:txBody>
      </p:sp>
      <p:sp>
        <p:nvSpPr>
          <p:cNvPr id="6" name="Segnaposto piè di pagina 5">
            <a:extLst>
              <a:ext uri="{FF2B5EF4-FFF2-40B4-BE49-F238E27FC236}">
                <a16:creationId xmlns:a16="http://schemas.microsoft.com/office/drawing/2014/main" id="{85E63C2E-A06C-0B4D-96ED-098AD2C51BD4}"/>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48C9E7EF-C2AE-5A4C-BA87-AAD9470B2781}"/>
              </a:ext>
            </a:extLst>
          </p:cNvPr>
          <p:cNvSpPr>
            <a:spLocks noGrp="1"/>
          </p:cNvSpPr>
          <p:nvPr>
            <p:ph type="sldNum" sz="quarter" idx="12"/>
          </p:nvPr>
        </p:nvSpPr>
        <p:spPr/>
        <p:txBody>
          <a:bodyPr/>
          <a:lstStyle/>
          <a:p>
            <a:fld id="{3BD879A1-C705-9A49-B6EC-6067101FB7A2}" type="slidenum">
              <a:rPr lang="it-IT" smtClean="0"/>
              <a:t>‹#›</a:t>
            </a:fld>
            <a:endParaRPr lang="it-IT"/>
          </a:p>
        </p:txBody>
      </p:sp>
    </p:spTree>
    <p:extLst>
      <p:ext uri="{BB962C8B-B14F-4D97-AF65-F5344CB8AC3E}">
        <p14:creationId xmlns:p14="http://schemas.microsoft.com/office/powerpoint/2010/main" val="15216278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A87E3F-52A7-8146-5D18-39585C255DA4}"/>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7E6C8CF5-02CE-8103-CD75-04050A62CB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5C6594C8-E53E-85F8-AD5B-CB522A2E4B0A}"/>
              </a:ext>
            </a:extLst>
          </p:cNvPr>
          <p:cNvSpPr>
            <a:spLocks noGrp="1"/>
          </p:cNvSpPr>
          <p:nvPr>
            <p:ph type="dt" sz="half" idx="10"/>
          </p:nvPr>
        </p:nvSpPr>
        <p:spPr/>
        <p:txBody>
          <a:bodyPr/>
          <a:lstStyle/>
          <a:p>
            <a:fld id="{C14A47E6-543C-FA42-89E9-EBAFFA73F0C3}" type="datetimeFigureOut">
              <a:rPr lang="it-IT" smtClean="0"/>
              <a:t>04/04/25</a:t>
            </a:fld>
            <a:endParaRPr lang="it-IT"/>
          </a:p>
        </p:txBody>
      </p:sp>
      <p:sp>
        <p:nvSpPr>
          <p:cNvPr id="5" name="Segnaposto piè di pagina 4">
            <a:extLst>
              <a:ext uri="{FF2B5EF4-FFF2-40B4-BE49-F238E27FC236}">
                <a16:creationId xmlns:a16="http://schemas.microsoft.com/office/drawing/2014/main" id="{BFEB93D0-E1F3-FE67-60FF-1EC534292E6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F67AE49-3186-8055-4CB0-4489A4CE4348}"/>
              </a:ext>
            </a:extLst>
          </p:cNvPr>
          <p:cNvSpPr>
            <a:spLocks noGrp="1"/>
          </p:cNvSpPr>
          <p:nvPr>
            <p:ph type="sldNum" sz="quarter" idx="12"/>
          </p:nvPr>
        </p:nvSpPr>
        <p:spPr/>
        <p:txBody>
          <a:bodyPr/>
          <a:lstStyle/>
          <a:p>
            <a:fld id="{6FF74998-7987-1646-A0FC-4A1BF60F4E62}" type="slidenum">
              <a:rPr lang="it-IT" smtClean="0"/>
              <a:t>‹#›</a:t>
            </a:fld>
            <a:endParaRPr lang="it-IT"/>
          </a:p>
        </p:txBody>
      </p:sp>
      <p:sp>
        <p:nvSpPr>
          <p:cNvPr id="11" name="Rettangolo 15">
            <a:extLst>
              <a:ext uri="{FF2B5EF4-FFF2-40B4-BE49-F238E27FC236}">
                <a16:creationId xmlns:a16="http://schemas.microsoft.com/office/drawing/2014/main" id="{FD4E4EE3-5125-0131-5B67-536E115EF36C}"/>
              </a:ext>
            </a:extLst>
          </p:cNvPr>
          <p:cNvSpPr/>
          <p:nvPr userDrawn="1"/>
        </p:nvSpPr>
        <p:spPr>
          <a:xfrm>
            <a:off x="0" y="0"/>
            <a:ext cx="12192000" cy="763109"/>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0" i="0" dirty="0">
              <a:latin typeface="Arial" panose="020B0604020202020204" pitchFamily="34" charset="0"/>
            </a:endParaRPr>
          </a:p>
        </p:txBody>
      </p:sp>
      <p:sp>
        <p:nvSpPr>
          <p:cNvPr id="12" name="Rettangolo 5">
            <a:extLst>
              <a:ext uri="{FF2B5EF4-FFF2-40B4-BE49-F238E27FC236}">
                <a16:creationId xmlns:a16="http://schemas.microsoft.com/office/drawing/2014/main" id="{5EEA04C5-3ADB-8FF5-E0E1-7F9814F6737C}"/>
              </a:ext>
            </a:extLst>
          </p:cNvPr>
          <p:cNvSpPr/>
          <p:nvPr userDrawn="1"/>
        </p:nvSpPr>
        <p:spPr>
          <a:xfrm>
            <a:off x="0" y="6614160"/>
            <a:ext cx="12192000" cy="274320"/>
          </a:xfrm>
          <a:prstGeom prst="rect">
            <a:avLst/>
          </a:prstGeom>
          <a:solidFill>
            <a:srgbClr val="BB75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0" i="0" dirty="0">
              <a:latin typeface="Arial" panose="020B0604020202020204" pitchFamily="34" charset="0"/>
            </a:endParaRPr>
          </a:p>
        </p:txBody>
      </p:sp>
      <p:sp>
        <p:nvSpPr>
          <p:cNvPr id="13" name="TextBox 12">
            <a:extLst>
              <a:ext uri="{FF2B5EF4-FFF2-40B4-BE49-F238E27FC236}">
                <a16:creationId xmlns:a16="http://schemas.microsoft.com/office/drawing/2014/main" id="{B35E5510-9BD6-076F-7E22-37493D9568CE}"/>
              </a:ext>
            </a:extLst>
          </p:cNvPr>
          <p:cNvSpPr txBox="1"/>
          <p:nvPr userDrawn="1"/>
        </p:nvSpPr>
        <p:spPr>
          <a:xfrm>
            <a:off x="-1" y="6565236"/>
            <a:ext cx="4209999" cy="646331"/>
          </a:xfrm>
          <a:prstGeom prst="rect">
            <a:avLst/>
          </a:prstGeom>
          <a:noFill/>
        </p:spPr>
        <p:txBody>
          <a:bodyPr wrap="square">
            <a:spAutoFit/>
          </a:bodyPr>
          <a:lstStyle/>
          <a:p>
            <a:r>
              <a:rPr lang="en-IT" sz="1800" b="0" i="0" dirty="0">
                <a:solidFill>
                  <a:schemeClr val="bg1"/>
                </a:solidFill>
                <a:latin typeface="Arial" panose="020B0604020202020204" pitchFamily="34" charset="0"/>
              </a:rPr>
              <a:t>CN3 - spoke 6       </a:t>
            </a:r>
            <a:r>
              <a:rPr lang="en-GB" sz="1800" b="0" i="0" dirty="0">
                <a:solidFill>
                  <a:schemeClr val="bg1"/>
                </a:solidFill>
                <a:latin typeface="Arial" panose="020B0604020202020204" pitchFamily="34" charset="0"/>
              </a:rPr>
              <a:t>RNA Drug Development</a:t>
            </a:r>
            <a:endParaRPr lang="en-IT" dirty="0">
              <a:solidFill>
                <a:schemeClr val="bg1"/>
              </a:solidFill>
            </a:endParaRPr>
          </a:p>
        </p:txBody>
      </p:sp>
      <p:grpSp>
        <p:nvGrpSpPr>
          <p:cNvPr id="20" name="Group 19">
            <a:extLst>
              <a:ext uri="{FF2B5EF4-FFF2-40B4-BE49-F238E27FC236}">
                <a16:creationId xmlns:a16="http://schemas.microsoft.com/office/drawing/2014/main" id="{AC159C8A-5A91-BAE0-3BAD-6DD5FF6AD4AD}"/>
              </a:ext>
            </a:extLst>
          </p:cNvPr>
          <p:cNvGrpSpPr/>
          <p:nvPr userDrawn="1"/>
        </p:nvGrpSpPr>
        <p:grpSpPr>
          <a:xfrm>
            <a:off x="396241" y="43045"/>
            <a:ext cx="11399518" cy="677018"/>
            <a:chOff x="241473" y="36003"/>
            <a:chExt cx="11399518" cy="677018"/>
          </a:xfrm>
        </p:grpSpPr>
        <p:pic>
          <p:nvPicPr>
            <p:cNvPr id="9" name="Immagine 4">
              <a:extLst>
                <a:ext uri="{FF2B5EF4-FFF2-40B4-BE49-F238E27FC236}">
                  <a16:creationId xmlns:a16="http://schemas.microsoft.com/office/drawing/2014/main" id="{8FB8E9CA-6CBC-6294-F9F2-6D43CE32C41B}"/>
                </a:ext>
              </a:extLst>
            </p:cNvPr>
            <p:cNvPicPr>
              <a:picLocks noChangeAspect="1"/>
            </p:cNvPicPr>
            <p:nvPr userDrawn="1"/>
          </p:nvPicPr>
          <p:blipFill>
            <a:blip r:embed="rId2"/>
            <a:stretch>
              <a:fillRect/>
            </a:stretch>
          </p:blipFill>
          <p:spPr>
            <a:xfrm>
              <a:off x="241473" y="36003"/>
              <a:ext cx="2694118" cy="677018"/>
            </a:xfrm>
            <a:prstGeom prst="rect">
              <a:avLst/>
            </a:prstGeom>
          </p:spPr>
        </p:pic>
        <p:pic>
          <p:nvPicPr>
            <p:cNvPr id="10" name="Immagine 12">
              <a:extLst>
                <a:ext uri="{FF2B5EF4-FFF2-40B4-BE49-F238E27FC236}">
                  <a16:creationId xmlns:a16="http://schemas.microsoft.com/office/drawing/2014/main" id="{0FB71AFE-EA3D-7D34-D1D3-442DA10FE02A}"/>
                </a:ext>
              </a:extLst>
            </p:cNvPr>
            <p:cNvPicPr>
              <a:picLocks noChangeAspect="1"/>
            </p:cNvPicPr>
            <p:nvPr userDrawn="1"/>
          </p:nvPicPr>
          <p:blipFill>
            <a:blip r:embed="rId3"/>
            <a:stretch>
              <a:fillRect/>
            </a:stretch>
          </p:blipFill>
          <p:spPr>
            <a:xfrm>
              <a:off x="9659791" y="83330"/>
              <a:ext cx="1981200" cy="582364"/>
            </a:xfrm>
            <a:prstGeom prst="rect">
              <a:avLst/>
            </a:prstGeom>
          </p:spPr>
        </p:pic>
        <p:pic>
          <p:nvPicPr>
            <p:cNvPr id="17" name="Picture 16">
              <a:extLst>
                <a:ext uri="{FF2B5EF4-FFF2-40B4-BE49-F238E27FC236}">
                  <a16:creationId xmlns:a16="http://schemas.microsoft.com/office/drawing/2014/main" id="{92E174C9-2607-A6A0-0BA2-24B5263133B6}"/>
                </a:ext>
              </a:extLst>
            </p:cNvPr>
            <p:cNvPicPr>
              <a:picLocks noChangeAspect="1"/>
            </p:cNvPicPr>
            <p:nvPr userDrawn="1"/>
          </p:nvPicPr>
          <p:blipFill>
            <a:blip r:embed="rId4"/>
            <a:stretch>
              <a:fillRect/>
            </a:stretch>
          </p:blipFill>
          <p:spPr>
            <a:xfrm>
              <a:off x="5374727" y="97990"/>
              <a:ext cx="1845927" cy="553045"/>
            </a:xfrm>
            <a:prstGeom prst="rect">
              <a:avLst/>
            </a:prstGeom>
          </p:spPr>
        </p:pic>
        <p:cxnSp>
          <p:nvCxnSpPr>
            <p:cNvPr id="18" name="Connettore 1 18">
              <a:extLst>
                <a:ext uri="{FF2B5EF4-FFF2-40B4-BE49-F238E27FC236}">
                  <a16:creationId xmlns:a16="http://schemas.microsoft.com/office/drawing/2014/main" id="{F6B0F273-C491-47E3-F1CB-A43D1311003B}"/>
                </a:ext>
              </a:extLst>
            </p:cNvPr>
            <p:cNvCxnSpPr>
              <a:cxnSpLocks/>
            </p:cNvCxnSpPr>
            <p:nvPr userDrawn="1"/>
          </p:nvCxnSpPr>
          <p:spPr>
            <a:xfrm>
              <a:off x="8440222" y="153737"/>
              <a:ext cx="0" cy="44155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 name="Connettore 1 18">
              <a:extLst>
                <a:ext uri="{FF2B5EF4-FFF2-40B4-BE49-F238E27FC236}">
                  <a16:creationId xmlns:a16="http://schemas.microsoft.com/office/drawing/2014/main" id="{2B9DCE2F-754E-37FC-0E9B-A20C0DEB0916}"/>
                </a:ext>
              </a:extLst>
            </p:cNvPr>
            <p:cNvCxnSpPr>
              <a:cxnSpLocks/>
            </p:cNvCxnSpPr>
            <p:nvPr userDrawn="1"/>
          </p:nvCxnSpPr>
          <p:spPr>
            <a:xfrm>
              <a:off x="4155159" y="153737"/>
              <a:ext cx="0" cy="441551"/>
            </a:xfrm>
            <a:prstGeom prst="line">
              <a:avLst/>
            </a:prstGeom>
            <a:ln w="285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9397367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B8BE746-390C-DE4C-AFA7-4DCA1631ACD0}"/>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0DCA54CB-47AA-C940-B2D0-0C29F43CE5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F133C245-9DDC-1A4A-8408-78AEAFC2EF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7406C3D2-81BC-9142-875B-362883B1D21F}"/>
              </a:ext>
            </a:extLst>
          </p:cNvPr>
          <p:cNvSpPr>
            <a:spLocks noGrp="1"/>
          </p:cNvSpPr>
          <p:nvPr>
            <p:ph type="dt" sz="half" idx="10"/>
          </p:nvPr>
        </p:nvSpPr>
        <p:spPr/>
        <p:txBody>
          <a:bodyPr/>
          <a:lstStyle/>
          <a:p>
            <a:fld id="{4E9E421C-C0EE-744A-AF57-1E4CC1B9CC10}" type="datetimeFigureOut">
              <a:rPr lang="it-IT" smtClean="0"/>
              <a:t>04/04/25</a:t>
            </a:fld>
            <a:endParaRPr lang="it-IT"/>
          </a:p>
        </p:txBody>
      </p:sp>
      <p:sp>
        <p:nvSpPr>
          <p:cNvPr id="6" name="Segnaposto piè di pagina 5">
            <a:extLst>
              <a:ext uri="{FF2B5EF4-FFF2-40B4-BE49-F238E27FC236}">
                <a16:creationId xmlns:a16="http://schemas.microsoft.com/office/drawing/2014/main" id="{1B18B04F-C57D-1644-9B8D-FCA2365BFF95}"/>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ECD95F83-3273-6544-9FE3-26B4DA460258}"/>
              </a:ext>
            </a:extLst>
          </p:cNvPr>
          <p:cNvSpPr>
            <a:spLocks noGrp="1"/>
          </p:cNvSpPr>
          <p:nvPr>
            <p:ph type="sldNum" sz="quarter" idx="12"/>
          </p:nvPr>
        </p:nvSpPr>
        <p:spPr/>
        <p:txBody>
          <a:bodyPr/>
          <a:lstStyle/>
          <a:p>
            <a:fld id="{3BD879A1-C705-9A49-B6EC-6067101FB7A2}" type="slidenum">
              <a:rPr lang="it-IT" smtClean="0"/>
              <a:t>‹#›</a:t>
            </a:fld>
            <a:endParaRPr lang="it-IT"/>
          </a:p>
        </p:txBody>
      </p:sp>
    </p:spTree>
    <p:extLst>
      <p:ext uri="{BB962C8B-B14F-4D97-AF65-F5344CB8AC3E}">
        <p14:creationId xmlns:p14="http://schemas.microsoft.com/office/powerpoint/2010/main" val="60147937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EC4078-B002-0F4B-B84B-59F359E0B39C}"/>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EE54B4B0-D8EC-784F-934B-1ABBAC842A73}"/>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F7BDE0E-EEFA-DF4D-827F-419703662807}"/>
              </a:ext>
            </a:extLst>
          </p:cNvPr>
          <p:cNvSpPr>
            <a:spLocks noGrp="1"/>
          </p:cNvSpPr>
          <p:nvPr>
            <p:ph type="dt" sz="half" idx="10"/>
          </p:nvPr>
        </p:nvSpPr>
        <p:spPr/>
        <p:txBody>
          <a:bodyPr/>
          <a:lstStyle/>
          <a:p>
            <a:fld id="{4E9E421C-C0EE-744A-AF57-1E4CC1B9CC10}" type="datetimeFigureOut">
              <a:rPr lang="it-IT" smtClean="0"/>
              <a:t>04/04/25</a:t>
            </a:fld>
            <a:endParaRPr lang="it-IT"/>
          </a:p>
        </p:txBody>
      </p:sp>
      <p:sp>
        <p:nvSpPr>
          <p:cNvPr id="5" name="Segnaposto piè di pagina 4">
            <a:extLst>
              <a:ext uri="{FF2B5EF4-FFF2-40B4-BE49-F238E27FC236}">
                <a16:creationId xmlns:a16="http://schemas.microsoft.com/office/drawing/2014/main" id="{B4444B12-82E8-394C-BD01-8FB27679128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8C76D7A-30BD-9749-B31F-4B69D1805CEB}"/>
              </a:ext>
            </a:extLst>
          </p:cNvPr>
          <p:cNvSpPr>
            <a:spLocks noGrp="1"/>
          </p:cNvSpPr>
          <p:nvPr>
            <p:ph type="sldNum" sz="quarter" idx="12"/>
          </p:nvPr>
        </p:nvSpPr>
        <p:spPr/>
        <p:txBody>
          <a:bodyPr/>
          <a:lstStyle/>
          <a:p>
            <a:fld id="{3BD879A1-C705-9A49-B6EC-6067101FB7A2}" type="slidenum">
              <a:rPr lang="it-IT" smtClean="0"/>
              <a:t>‹#›</a:t>
            </a:fld>
            <a:endParaRPr lang="it-IT"/>
          </a:p>
        </p:txBody>
      </p:sp>
    </p:spTree>
    <p:extLst>
      <p:ext uri="{BB962C8B-B14F-4D97-AF65-F5344CB8AC3E}">
        <p14:creationId xmlns:p14="http://schemas.microsoft.com/office/powerpoint/2010/main" val="292277031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2C105153-26EE-0C49-820C-BC3AB3AA789E}"/>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5BA4E2BB-13F2-3F4C-9010-DC24C8DC7CD7}"/>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014BAFA-23E6-8145-B423-6ED0DDA9A436}"/>
              </a:ext>
            </a:extLst>
          </p:cNvPr>
          <p:cNvSpPr>
            <a:spLocks noGrp="1"/>
          </p:cNvSpPr>
          <p:nvPr>
            <p:ph type="dt" sz="half" idx="10"/>
          </p:nvPr>
        </p:nvSpPr>
        <p:spPr/>
        <p:txBody>
          <a:bodyPr/>
          <a:lstStyle/>
          <a:p>
            <a:fld id="{4E9E421C-C0EE-744A-AF57-1E4CC1B9CC10}" type="datetimeFigureOut">
              <a:rPr lang="it-IT" smtClean="0"/>
              <a:t>04/04/25</a:t>
            </a:fld>
            <a:endParaRPr lang="it-IT"/>
          </a:p>
        </p:txBody>
      </p:sp>
      <p:sp>
        <p:nvSpPr>
          <p:cNvPr id="5" name="Segnaposto piè di pagina 4">
            <a:extLst>
              <a:ext uri="{FF2B5EF4-FFF2-40B4-BE49-F238E27FC236}">
                <a16:creationId xmlns:a16="http://schemas.microsoft.com/office/drawing/2014/main" id="{FB76D888-5DCD-5444-99EF-45ADFF55E49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C561E10-89FD-8545-990C-C1D3AE02FDD0}"/>
              </a:ext>
            </a:extLst>
          </p:cNvPr>
          <p:cNvSpPr>
            <a:spLocks noGrp="1"/>
          </p:cNvSpPr>
          <p:nvPr>
            <p:ph type="sldNum" sz="quarter" idx="12"/>
          </p:nvPr>
        </p:nvSpPr>
        <p:spPr/>
        <p:txBody>
          <a:bodyPr/>
          <a:lstStyle/>
          <a:p>
            <a:fld id="{3BD879A1-C705-9A49-B6EC-6067101FB7A2}" type="slidenum">
              <a:rPr lang="it-IT" smtClean="0"/>
              <a:t>‹#›</a:t>
            </a:fld>
            <a:endParaRPr lang="it-IT"/>
          </a:p>
        </p:txBody>
      </p:sp>
    </p:spTree>
    <p:extLst>
      <p:ext uri="{BB962C8B-B14F-4D97-AF65-F5344CB8AC3E}">
        <p14:creationId xmlns:p14="http://schemas.microsoft.com/office/powerpoint/2010/main" val="21826863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17D36F1-A358-FC52-83A1-D9FF3A732236}"/>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15B43D6F-AB32-8741-DFE6-3721BCEEE9B5}"/>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8DFCF80-9C9A-0324-D27C-B07F40ECDFE9}"/>
              </a:ext>
            </a:extLst>
          </p:cNvPr>
          <p:cNvSpPr>
            <a:spLocks noGrp="1"/>
          </p:cNvSpPr>
          <p:nvPr>
            <p:ph type="dt" sz="half" idx="10"/>
          </p:nvPr>
        </p:nvSpPr>
        <p:spPr/>
        <p:txBody>
          <a:bodyPr/>
          <a:lstStyle/>
          <a:p>
            <a:fld id="{C14A47E6-543C-FA42-89E9-EBAFFA73F0C3}" type="datetimeFigureOut">
              <a:rPr lang="it-IT" smtClean="0"/>
              <a:t>04/04/25</a:t>
            </a:fld>
            <a:endParaRPr lang="it-IT"/>
          </a:p>
        </p:txBody>
      </p:sp>
      <p:sp>
        <p:nvSpPr>
          <p:cNvPr id="5" name="Segnaposto piè di pagina 4">
            <a:extLst>
              <a:ext uri="{FF2B5EF4-FFF2-40B4-BE49-F238E27FC236}">
                <a16:creationId xmlns:a16="http://schemas.microsoft.com/office/drawing/2014/main" id="{2C131E7A-0481-B027-5F73-B0AA6C9A873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10E986B-AB04-6CA6-CAC0-90C25C537A79}"/>
              </a:ext>
            </a:extLst>
          </p:cNvPr>
          <p:cNvSpPr>
            <a:spLocks noGrp="1"/>
          </p:cNvSpPr>
          <p:nvPr>
            <p:ph type="sldNum" sz="quarter" idx="12"/>
          </p:nvPr>
        </p:nvSpPr>
        <p:spPr/>
        <p:txBody>
          <a:bodyPr/>
          <a:lstStyle/>
          <a:p>
            <a:fld id="{6FF74998-7987-1646-A0FC-4A1BF60F4E62}" type="slidenum">
              <a:rPr lang="it-IT" smtClean="0"/>
              <a:t>‹#›</a:t>
            </a:fld>
            <a:endParaRPr lang="it-IT"/>
          </a:p>
        </p:txBody>
      </p:sp>
    </p:spTree>
    <p:extLst>
      <p:ext uri="{BB962C8B-B14F-4D97-AF65-F5344CB8AC3E}">
        <p14:creationId xmlns:p14="http://schemas.microsoft.com/office/powerpoint/2010/main" val="25400550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3BD1C91-14D4-7E22-EE6A-F8BB39DDC51A}"/>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4E17D727-99F8-BAE5-3CB0-2E5C20EE9B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993EFAE2-06B4-8144-61EF-81F4B06C47D6}"/>
              </a:ext>
            </a:extLst>
          </p:cNvPr>
          <p:cNvSpPr>
            <a:spLocks noGrp="1"/>
          </p:cNvSpPr>
          <p:nvPr>
            <p:ph type="dt" sz="half" idx="10"/>
          </p:nvPr>
        </p:nvSpPr>
        <p:spPr/>
        <p:txBody>
          <a:bodyPr/>
          <a:lstStyle/>
          <a:p>
            <a:fld id="{C14A47E6-543C-FA42-89E9-EBAFFA73F0C3}" type="datetimeFigureOut">
              <a:rPr lang="it-IT" smtClean="0"/>
              <a:t>04/04/25</a:t>
            </a:fld>
            <a:endParaRPr lang="it-IT"/>
          </a:p>
        </p:txBody>
      </p:sp>
      <p:sp>
        <p:nvSpPr>
          <p:cNvPr id="5" name="Segnaposto piè di pagina 4">
            <a:extLst>
              <a:ext uri="{FF2B5EF4-FFF2-40B4-BE49-F238E27FC236}">
                <a16:creationId xmlns:a16="http://schemas.microsoft.com/office/drawing/2014/main" id="{9AE36646-182B-324A-464A-3C6810B8FC9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2954B55-F1C5-A5DC-3B2C-6893F30F6D42}"/>
              </a:ext>
            </a:extLst>
          </p:cNvPr>
          <p:cNvSpPr>
            <a:spLocks noGrp="1"/>
          </p:cNvSpPr>
          <p:nvPr>
            <p:ph type="sldNum" sz="quarter" idx="12"/>
          </p:nvPr>
        </p:nvSpPr>
        <p:spPr/>
        <p:txBody>
          <a:bodyPr/>
          <a:lstStyle/>
          <a:p>
            <a:fld id="{6FF74998-7987-1646-A0FC-4A1BF60F4E62}" type="slidenum">
              <a:rPr lang="it-IT" smtClean="0"/>
              <a:t>‹#›</a:t>
            </a:fld>
            <a:endParaRPr lang="it-IT"/>
          </a:p>
        </p:txBody>
      </p:sp>
    </p:spTree>
    <p:extLst>
      <p:ext uri="{BB962C8B-B14F-4D97-AF65-F5344CB8AC3E}">
        <p14:creationId xmlns:p14="http://schemas.microsoft.com/office/powerpoint/2010/main" val="30714293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7CE1088-33B6-601D-81C4-78920AC296FD}"/>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ECD0E67C-F513-C6D6-CF96-F9FBDE67F0E6}"/>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433C1276-2EAA-D2D6-D244-CDEC61505E64}"/>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C3C59DFC-6BC7-822A-7EF5-791BF0CFCB95}"/>
              </a:ext>
            </a:extLst>
          </p:cNvPr>
          <p:cNvSpPr>
            <a:spLocks noGrp="1"/>
          </p:cNvSpPr>
          <p:nvPr>
            <p:ph type="dt" sz="half" idx="10"/>
          </p:nvPr>
        </p:nvSpPr>
        <p:spPr/>
        <p:txBody>
          <a:bodyPr/>
          <a:lstStyle/>
          <a:p>
            <a:fld id="{C14A47E6-543C-FA42-89E9-EBAFFA73F0C3}" type="datetimeFigureOut">
              <a:rPr lang="it-IT" smtClean="0"/>
              <a:t>04/04/25</a:t>
            </a:fld>
            <a:endParaRPr lang="it-IT"/>
          </a:p>
        </p:txBody>
      </p:sp>
      <p:sp>
        <p:nvSpPr>
          <p:cNvPr id="6" name="Segnaposto piè di pagina 5">
            <a:extLst>
              <a:ext uri="{FF2B5EF4-FFF2-40B4-BE49-F238E27FC236}">
                <a16:creationId xmlns:a16="http://schemas.microsoft.com/office/drawing/2014/main" id="{A5180E93-1276-F55A-02E0-51E8AFC9100D}"/>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8C410E3E-82F8-4BEE-6591-EBEE69AAAAEA}"/>
              </a:ext>
            </a:extLst>
          </p:cNvPr>
          <p:cNvSpPr>
            <a:spLocks noGrp="1"/>
          </p:cNvSpPr>
          <p:nvPr>
            <p:ph type="sldNum" sz="quarter" idx="12"/>
          </p:nvPr>
        </p:nvSpPr>
        <p:spPr/>
        <p:txBody>
          <a:bodyPr/>
          <a:lstStyle/>
          <a:p>
            <a:fld id="{6FF74998-7987-1646-A0FC-4A1BF60F4E62}" type="slidenum">
              <a:rPr lang="it-IT" smtClean="0"/>
              <a:t>‹#›</a:t>
            </a:fld>
            <a:endParaRPr lang="it-IT"/>
          </a:p>
        </p:txBody>
      </p:sp>
    </p:spTree>
    <p:extLst>
      <p:ext uri="{BB962C8B-B14F-4D97-AF65-F5344CB8AC3E}">
        <p14:creationId xmlns:p14="http://schemas.microsoft.com/office/powerpoint/2010/main" val="9867586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A14FCAA-6980-2F07-5591-752650813DB1}"/>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5C164970-F95B-7672-5BBA-7D0EE131FC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419B86E0-7062-3619-5537-7429392E5F57}"/>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3F772B7E-A703-17CE-E966-0AA4632300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EE5DD9CE-6EF3-4891-C764-5AB86F9B45D8}"/>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9835F8ED-2413-D516-826A-5EFEDDF80B8E}"/>
              </a:ext>
            </a:extLst>
          </p:cNvPr>
          <p:cNvSpPr>
            <a:spLocks noGrp="1"/>
          </p:cNvSpPr>
          <p:nvPr>
            <p:ph type="dt" sz="half" idx="10"/>
          </p:nvPr>
        </p:nvSpPr>
        <p:spPr/>
        <p:txBody>
          <a:bodyPr/>
          <a:lstStyle/>
          <a:p>
            <a:fld id="{C14A47E6-543C-FA42-89E9-EBAFFA73F0C3}" type="datetimeFigureOut">
              <a:rPr lang="it-IT" smtClean="0"/>
              <a:t>04/04/25</a:t>
            </a:fld>
            <a:endParaRPr lang="it-IT"/>
          </a:p>
        </p:txBody>
      </p:sp>
      <p:sp>
        <p:nvSpPr>
          <p:cNvPr id="8" name="Segnaposto piè di pagina 7">
            <a:extLst>
              <a:ext uri="{FF2B5EF4-FFF2-40B4-BE49-F238E27FC236}">
                <a16:creationId xmlns:a16="http://schemas.microsoft.com/office/drawing/2014/main" id="{C994A428-2300-F2C0-D6AD-6BFF7B88FAC8}"/>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9AAD129E-49FD-CFF7-8862-711A597ED71D}"/>
              </a:ext>
            </a:extLst>
          </p:cNvPr>
          <p:cNvSpPr>
            <a:spLocks noGrp="1"/>
          </p:cNvSpPr>
          <p:nvPr>
            <p:ph type="sldNum" sz="quarter" idx="12"/>
          </p:nvPr>
        </p:nvSpPr>
        <p:spPr/>
        <p:txBody>
          <a:bodyPr/>
          <a:lstStyle/>
          <a:p>
            <a:fld id="{6FF74998-7987-1646-A0FC-4A1BF60F4E62}" type="slidenum">
              <a:rPr lang="it-IT" smtClean="0"/>
              <a:t>‹#›</a:t>
            </a:fld>
            <a:endParaRPr lang="it-IT"/>
          </a:p>
        </p:txBody>
      </p:sp>
    </p:spTree>
    <p:extLst>
      <p:ext uri="{BB962C8B-B14F-4D97-AF65-F5344CB8AC3E}">
        <p14:creationId xmlns:p14="http://schemas.microsoft.com/office/powerpoint/2010/main" val="5829608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5B02D80-1EBD-1DEA-7020-69336628D117}"/>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309CFAC0-CF4C-55F5-CC1B-6CC2658C1497}"/>
              </a:ext>
            </a:extLst>
          </p:cNvPr>
          <p:cNvSpPr>
            <a:spLocks noGrp="1"/>
          </p:cNvSpPr>
          <p:nvPr>
            <p:ph type="dt" sz="half" idx="10"/>
          </p:nvPr>
        </p:nvSpPr>
        <p:spPr/>
        <p:txBody>
          <a:bodyPr/>
          <a:lstStyle/>
          <a:p>
            <a:fld id="{C14A47E6-543C-FA42-89E9-EBAFFA73F0C3}" type="datetimeFigureOut">
              <a:rPr lang="it-IT" smtClean="0"/>
              <a:t>04/04/25</a:t>
            </a:fld>
            <a:endParaRPr lang="it-IT"/>
          </a:p>
        </p:txBody>
      </p:sp>
      <p:sp>
        <p:nvSpPr>
          <p:cNvPr id="4" name="Segnaposto piè di pagina 3">
            <a:extLst>
              <a:ext uri="{FF2B5EF4-FFF2-40B4-BE49-F238E27FC236}">
                <a16:creationId xmlns:a16="http://schemas.microsoft.com/office/drawing/2014/main" id="{5CDFA85E-5252-B5C7-51F6-65AFDBE03A9A}"/>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8FE4E379-50C7-249C-454B-7A85DAB577AE}"/>
              </a:ext>
            </a:extLst>
          </p:cNvPr>
          <p:cNvSpPr>
            <a:spLocks noGrp="1"/>
          </p:cNvSpPr>
          <p:nvPr>
            <p:ph type="sldNum" sz="quarter" idx="12"/>
          </p:nvPr>
        </p:nvSpPr>
        <p:spPr/>
        <p:txBody>
          <a:bodyPr/>
          <a:lstStyle/>
          <a:p>
            <a:fld id="{6FF74998-7987-1646-A0FC-4A1BF60F4E62}" type="slidenum">
              <a:rPr lang="it-IT" smtClean="0"/>
              <a:t>‹#›</a:t>
            </a:fld>
            <a:endParaRPr lang="it-IT"/>
          </a:p>
        </p:txBody>
      </p:sp>
    </p:spTree>
    <p:extLst>
      <p:ext uri="{BB962C8B-B14F-4D97-AF65-F5344CB8AC3E}">
        <p14:creationId xmlns:p14="http://schemas.microsoft.com/office/powerpoint/2010/main" val="10888012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F5652446-C3C8-6664-9D41-E2AA1E77EF79}"/>
              </a:ext>
            </a:extLst>
          </p:cNvPr>
          <p:cNvSpPr>
            <a:spLocks noGrp="1"/>
          </p:cNvSpPr>
          <p:nvPr>
            <p:ph type="dt" sz="half" idx="10"/>
          </p:nvPr>
        </p:nvSpPr>
        <p:spPr/>
        <p:txBody>
          <a:bodyPr/>
          <a:lstStyle/>
          <a:p>
            <a:fld id="{C14A47E6-543C-FA42-89E9-EBAFFA73F0C3}" type="datetimeFigureOut">
              <a:rPr lang="it-IT" smtClean="0"/>
              <a:t>04/04/25</a:t>
            </a:fld>
            <a:endParaRPr lang="it-IT"/>
          </a:p>
        </p:txBody>
      </p:sp>
      <p:sp>
        <p:nvSpPr>
          <p:cNvPr id="3" name="Segnaposto piè di pagina 2">
            <a:extLst>
              <a:ext uri="{FF2B5EF4-FFF2-40B4-BE49-F238E27FC236}">
                <a16:creationId xmlns:a16="http://schemas.microsoft.com/office/drawing/2014/main" id="{CE75359B-8D55-E09E-3BA3-B9D717335095}"/>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C9724ACF-3898-E894-A038-DCDBBD668823}"/>
              </a:ext>
            </a:extLst>
          </p:cNvPr>
          <p:cNvSpPr>
            <a:spLocks noGrp="1"/>
          </p:cNvSpPr>
          <p:nvPr>
            <p:ph type="sldNum" sz="quarter" idx="12"/>
          </p:nvPr>
        </p:nvSpPr>
        <p:spPr/>
        <p:txBody>
          <a:bodyPr/>
          <a:lstStyle/>
          <a:p>
            <a:fld id="{6FF74998-7987-1646-A0FC-4A1BF60F4E62}" type="slidenum">
              <a:rPr lang="it-IT" smtClean="0"/>
              <a:t>‹#›</a:t>
            </a:fld>
            <a:endParaRPr lang="it-IT"/>
          </a:p>
        </p:txBody>
      </p:sp>
    </p:spTree>
    <p:extLst>
      <p:ext uri="{BB962C8B-B14F-4D97-AF65-F5344CB8AC3E}">
        <p14:creationId xmlns:p14="http://schemas.microsoft.com/office/powerpoint/2010/main" val="36501472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olo e contenuto" type="obj">
  <p:cSld name="OBJECT">
    <p:spTree>
      <p:nvGrpSpPr>
        <p:cNvPr id="1" name="Shape 17"/>
        <p:cNvGrpSpPr/>
        <p:nvPr/>
      </p:nvGrpSpPr>
      <p:grpSpPr>
        <a:xfrm>
          <a:off x="0" y="0"/>
          <a:ext cx="0" cy="0"/>
          <a:chOff x="0" y="0"/>
          <a:chExt cx="0" cy="0"/>
        </a:xfrm>
      </p:grpSpPr>
      <p:sp>
        <p:nvSpPr>
          <p:cNvPr id="18" name="Google Shape;18;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9"/>
          <p:cNvSpPr txBox="1">
            <a:spLocks noGrp="1"/>
          </p:cNvSpPr>
          <p:nvPr>
            <p:ph type="body" idx="1"/>
          </p:nvPr>
        </p:nvSpPr>
        <p:spPr>
          <a:xfrm>
            <a:off x="222422" y="642551"/>
            <a:ext cx="11701800" cy="61041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9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A3D72E3-DFB6-696E-3CBE-EC75CC80539C}"/>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1D29F834-7AF9-8F07-266C-460EB1913E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52C45947-D799-A8C3-66AD-53B1B53AFE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C335D62B-02DA-D3AB-C805-1522A31C0FF2}"/>
              </a:ext>
            </a:extLst>
          </p:cNvPr>
          <p:cNvSpPr>
            <a:spLocks noGrp="1"/>
          </p:cNvSpPr>
          <p:nvPr>
            <p:ph type="dt" sz="half" idx="10"/>
          </p:nvPr>
        </p:nvSpPr>
        <p:spPr/>
        <p:txBody>
          <a:bodyPr/>
          <a:lstStyle/>
          <a:p>
            <a:fld id="{C14A47E6-543C-FA42-89E9-EBAFFA73F0C3}" type="datetimeFigureOut">
              <a:rPr lang="it-IT" smtClean="0"/>
              <a:t>04/04/25</a:t>
            </a:fld>
            <a:endParaRPr lang="it-IT"/>
          </a:p>
        </p:txBody>
      </p:sp>
      <p:sp>
        <p:nvSpPr>
          <p:cNvPr id="6" name="Segnaposto piè di pagina 5">
            <a:extLst>
              <a:ext uri="{FF2B5EF4-FFF2-40B4-BE49-F238E27FC236}">
                <a16:creationId xmlns:a16="http://schemas.microsoft.com/office/drawing/2014/main" id="{077F9EBC-EEEA-9AC8-F494-344BA2DDD9FF}"/>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E287C7A4-DAC9-19CB-817C-B2CCF0D17BEF}"/>
              </a:ext>
            </a:extLst>
          </p:cNvPr>
          <p:cNvSpPr>
            <a:spLocks noGrp="1"/>
          </p:cNvSpPr>
          <p:nvPr>
            <p:ph type="sldNum" sz="quarter" idx="12"/>
          </p:nvPr>
        </p:nvSpPr>
        <p:spPr/>
        <p:txBody>
          <a:bodyPr/>
          <a:lstStyle/>
          <a:p>
            <a:fld id="{6FF74998-7987-1646-A0FC-4A1BF60F4E62}" type="slidenum">
              <a:rPr lang="it-IT" smtClean="0"/>
              <a:t>‹#›</a:t>
            </a:fld>
            <a:endParaRPr lang="it-IT"/>
          </a:p>
        </p:txBody>
      </p:sp>
    </p:spTree>
    <p:extLst>
      <p:ext uri="{BB962C8B-B14F-4D97-AF65-F5344CB8AC3E}">
        <p14:creationId xmlns:p14="http://schemas.microsoft.com/office/powerpoint/2010/main" val="2450589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F551DE2-BF7A-25F1-73A7-A392F3758D50}"/>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13EA3912-52CF-685A-13EC-586BF5AEDD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DE5B0D2A-7BF0-B345-192A-C127AEF88A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966A2977-1A7B-1D0D-0DAF-46780714927D}"/>
              </a:ext>
            </a:extLst>
          </p:cNvPr>
          <p:cNvSpPr>
            <a:spLocks noGrp="1"/>
          </p:cNvSpPr>
          <p:nvPr>
            <p:ph type="dt" sz="half" idx="10"/>
          </p:nvPr>
        </p:nvSpPr>
        <p:spPr/>
        <p:txBody>
          <a:bodyPr/>
          <a:lstStyle/>
          <a:p>
            <a:fld id="{C14A47E6-543C-FA42-89E9-EBAFFA73F0C3}" type="datetimeFigureOut">
              <a:rPr lang="it-IT" smtClean="0"/>
              <a:t>04/04/25</a:t>
            </a:fld>
            <a:endParaRPr lang="it-IT"/>
          </a:p>
        </p:txBody>
      </p:sp>
      <p:sp>
        <p:nvSpPr>
          <p:cNvPr id="6" name="Segnaposto piè di pagina 5">
            <a:extLst>
              <a:ext uri="{FF2B5EF4-FFF2-40B4-BE49-F238E27FC236}">
                <a16:creationId xmlns:a16="http://schemas.microsoft.com/office/drawing/2014/main" id="{F2A5F1F6-400C-7F10-70E3-8BA8BB867AFA}"/>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9C94CA39-BB73-38B6-8D8F-221793F2E2EF}"/>
              </a:ext>
            </a:extLst>
          </p:cNvPr>
          <p:cNvSpPr>
            <a:spLocks noGrp="1"/>
          </p:cNvSpPr>
          <p:nvPr>
            <p:ph type="sldNum" sz="quarter" idx="12"/>
          </p:nvPr>
        </p:nvSpPr>
        <p:spPr/>
        <p:txBody>
          <a:bodyPr/>
          <a:lstStyle/>
          <a:p>
            <a:fld id="{6FF74998-7987-1646-A0FC-4A1BF60F4E62}" type="slidenum">
              <a:rPr lang="it-IT" smtClean="0"/>
              <a:t>‹#›</a:t>
            </a:fld>
            <a:endParaRPr lang="it-IT"/>
          </a:p>
        </p:txBody>
      </p:sp>
    </p:spTree>
    <p:extLst>
      <p:ext uri="{BB962C8B-B14F-4D97-AF65-F5344CB8AC3E}">
        <p14:creationId xmlns:p14="http://schemas.microsoft.com/office/powerpoint/2010/main" val="11397037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641C42B-9DD6-AB42-3376-4C248D8D7B48}"/>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FA9AF968-D1C0-E8E8-0FBB-C122E54C838D}"/>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535BE44-B85A-7BE0-530F-6097FBA5BC52}"/>
              </a:ext>
            </a:extLst>
          </p:cNvPr>
          <p:cNvSpPr>
            <a:spLocks noGrp="1"/>
          </p:cNvSpPr>
          <p:nvPr>
            <p:ph type="dt" sz="half" idx="10"/>
          </p:nvPr>
        </p:nvSpPr>
        <p:spPr/>
        <p:txBody>
          <a:bodyPr/>
          <a:lstStyle/>
          <a:p>
            <a:fld id="{C14A47E6-543C-FA42-89E9-EBAFFA73F0C3}" type="datetimeFigureOut">
              <a:rPr lang="it-IT" smtClean="0"/>
              <a:t>04/04/25</a:t>
            </a:fld>
            <a:endParaRPr lang="it-IT"/>
          </a:p>
        </p:txBody>
      </p:sp>
      <p:sp>
        <p:nvSpPr>
          <p:cNvPr id="5" name="Segnaposto piè di pagina 4">
            <a:extLst>
              <a:ext uri="{FF2B5EF4-FFF2-40B4-BE49-F238E27FC236}">
                <a16:creationId xmlns:a16="http://schemas.microsoft.com/office/drawing/2014/main" id="{D55FC327-2961-CFCB-DD18-8866CC0F81F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79C5E64-0615-9A43-7191-B804ED65DB44}"/>
              </a:ext>
            </a:extLst>
          </p:cNvPr>
          <p:cNvSpPr>
            <a:spLocks noGrp="1"/>
          </p:cNvSpPr>
          <p:nvPr>
            <p:ph type="sldNum" sz="quarter" idx="12"/>
          </p:nvPr>
        </p:nvSpPr>
        <p:spPr/>
        <p:txBody>
          <a:bodyPr/>
          <a:lstStyle/>
          <a:p>
            <a:fld id="{6FF74998-7987-1646-A0FC-4A1BF60F4E62}" type="slidenum">
              <a:rPr lang="it-IT" smtClean="0"/>
              <a:t>‹#›</a:t>
            </a:fld>
            <a:endParaRPr lang="it-IT"/>
          </a:p>
        </p:txBody>
      </p:sp>
    </p:spTree>
    <p:extLst>
      <p:ext uri="{BB962C8B-B14F-4D97-AF65-F5344CB8AC3E}">
        <p14:creationId xmlns:p14="http://schemas.microsoft.com/office/powerpoint/2010/main" val="39562326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67D34CCE-2A52-F5BD-0BE4-CEB02BB0D440}"/>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41D4B8A6-7074-C9B5-7CDA-4B80577231E1}"/>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A61572F-D993-15F6-6562-D60049F56FF8}"/>
              </a:ext>
            </a:extLst>
          </p:cNvPr>
          <p:cNvSpPr>
            <a:spLocks noGrp="1"/>
          </p:cNvSpPr>
          <p:nvPr>
            <p:ph type="dt" sz="half" idx="10"/>
          </p:nvPr>
        </p:nvSpPr>
        <p:spPr/>
        <p:txBody>
          <a:bodyPr/>
          <a:lstStyle/>
          <a:p>
            <a:fld id="{C14A47E6-543C-FA42-89E9-EBAFFA73F0C3}" type="datetimeFigureOut">
              <a:rPr lang="it-IT" smtClean="0"/>
              <a:t>04/04/25</a:t>
            </a:fld>
            <a:endParaRPr lang="it-IT"/>
          </a:p>
        </p:txBody>
      </p:sp>
      <p:sp>
        <p:nvSpPr>
          <p:cNvPr id="5" name="Segnaposto piè di pagina 4">
            <a:extLst>
              <a:ext uri="{FF2B5EF4-FFF2-40B4-BE49-F238E27FC236}">
                <a16:creationId xmlns:a16="http://schemas.microsoft.com/office/drawing/2014/main" id="{79B5827E-7155-9C74-D948-33EAAD501C5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C9D7543-DC76-BEB8-5925-EFA6AE742A34}"/>
              </a:ext>
            </a:extLst>
          </p:cNvPr>
          <p:cNvSpPr>
            <a:spLocks noGrp="1"/>
          </p:cNvSpPr>
          <p:nvPr>
            <p:ph type="sldNum" sz="quarter" idx="12"/>
          </p:nvPr>
        </p:nvSpPr>
        <p:spPr/>
        <p:txBody>
          <a:bodyPr/>
          <a:lstStyle/>
          <a:p>
            <a:fld id="{6FF74998-7987-1646-A0FC-4A1BF60F4E62}" type="slidenum">
              <a:rPr lang="it-IT" smtClean="0"/>
              <a:t>‹#›</a:t>
            </a:fld>
            <a:endParaRPr lang="it-IT"/>
          </a:p>
        </p:txBody>
      </p:sp>
    </p:spTree>
    <p:extLst>
      <p:ext uri="{BB962C8B-B14F-4D97-AF65-F5344CB8AC3E}">
        <p14:creationId xmlns:p14="http://schemas.microsoft.com/office/powerpoint/2010/main" val="33232974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593BC0-72E4-5FA8-5FAB-80D2CC278ECB}"/>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685D2A62-BE32-85A4-043B-C927AAD071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3516698D-3E82-7CC0-AA66-F00FB4A2FB79}"/>
              </a:ext>
            </a:extLst>
          </p:cNvPr>
          <p:cNvSpPr>
            <a:spLocks noGrp="1"/>
          </p:cNvSpPr>
          <p:nvPr>
            <p:ph type="dt" sz="half" idx="10"/>
          </p:nvPr>
        </p:nvSpPr>
        <p:spPr/>
        <p:txBody>
          <a:bodyPr/>
          <a:lstStyle/>
          <a:p>
            <a:fld id="{A3CF5026-A8C2-4104-B188-7B2176027303}" type="datetimeFigureOut">
              <a:rPr lang="it-IT" smtClean="0"/>
              <a:t>04/04/25</a:t>
            </a:fld>
            <a:endParaRPr lang="it-IT"/>
          </a:p>
        </p:txBody>
      </p:sp>
      <p:sp>
        <p:nvSpPr>
          <p:cNvPr id="5" name="Segnaposto piè di pagina 4">
            <a:extLst>
              <a:ext uri="{FF2B5EF4-FFF2-40B4-BE49-F238E27FC236}">
                <a16:creationId xmlns:a16="http://schemas.microsoft.com/office/drawing/2014/main" id="{BF2276AA-1081-4B9A-BF8E-89E4DF2527F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B369FB1-A54B-B639-5A27-E1E10A9D9818}"/>
              </a:ext>
            </a:extLst>
          </p:cNvPr>
          <p:cNvSpPr>
            <a:spLocks noGrp="1"/>
          </p:cNvSpPr>
          <p:nvPr>
            <p:ph type="sldNum" sz="quarter" idx="12"/>
          </p:nvPr>
        </p:nvSpPr>
        <p:spPr/>
        <p:txBody>
          <a:bodyPr/>
          <a:lstStyle/>
          <a:p>
            <a:fld id="{8F3FBB23-1C6A-46CF-A17A-A5C4CE3F2CE6}" type="slidenum">
              <a:rPr lang="it-IT" smtClean="0"/>
              <a:t>‹#›</a:t>
            </a:fld>
            <a:endParaRPr lang="it-IT"/>
          </a:p>
        </p:txBody>
      </p:sp>
    </p:spTree>
    <p:extLst>
      <p:ext uri="{BB962C8B-B14F-4D97-AF65-F5344CB8AC3E}">
        <p14:creationId xmlns:p14="http://schemas.microsoft.com/office/powerpoint/2010/main" val="39886543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D1E70E4-A85C-8BFC-962C-84408A551E82}"/>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38906556-172D-3F52-EC59-7E58A884610A}"/>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D73B134-2BDD-F5AC-E37D-F14818635E6A}"/>
              </a:ext>
            </a:extLst>
          </p:cNvPr>
          <p:cNvSpPr>
            <a:spLocks noGrp="1"/>
          </p:cNvSpPr>
          <p:nvPr>
            <p:ph type="dt" sz="half" idx="10"/>
          </p:nvPr>
        </p:nvSpPr>
        <p:spPr/>
        <p:txBody>
          <a:bodyPr/>
          <a:lstStyle/>
          <a:p>
            <a:fld id="{A3CF5026-A8C2-4104-B188-7B2176027303}" type="datetimeFigureOut">
              <a:rPr lang="it-IT" smtClean="0"/>
              <a:t>04/04/25</a:t>
            </a:fld>
            <a:endParaRPr lang="it-IT"/>
          </a:p>
        </p:txBody>
      </p:sp>
      <p:sp>
        <p:nvSpPr>
          <p:cNvPr id="5" name="Segnaposto piè di pagina 4">
            <a:extLst>
              <a:ext uri="{FF2B5EF4-FFF2-40B4-BE49-F238E27FC236}">
                <a16:creationId xmlns:a16="http://schemas.microsoft.com/office/drawing/2014/main" id="{8C3F1641-175C-E7F3-56D3-B409D8D3563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66300CE-8B86-52C2-A427-1736A0F8076D}"/>
              </a:ext>
            </a:extLst>
          </p:cNvPr>
          <p:cNvSpPr>
            <a:spLocks noGrp="1"/>
          </p:cNvSpPr>
          <p:nvPr>
            <p:ph type="sldNum" sz="quarter" idx="12"/>
          </p:nvPr>
        </p:nvSpPr>
        <p:spPr/>
        <p:txBody>
          <a:bodyPr/>
          <a:lstStyle/>
          <a:p>
            <a:fld id="{8F3FBB23-1C6A-46CF-A17A-A5C4CE3F2CE6}" type="slidenum">
              <a:rPr lang="it-IT" smtClean="0"/>
              <a:t>‹#›</a:t>
            </a:fld>
            <a:endParaRPr lang="it-IT"/>
          </a:p>
        </p:txBody>
      </p:sp>
    </p:spTree>
    <p:extLst>
      <p:ext uri="{BB962C8B-B14F-4D97-AF65-F5344CB8AC3E}">
        <p14:creationId xmlns:p14="http://schemas.microsoft.com/office/powerpoint/2010/main" val="3897021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07D7B6-BBAA-7A47-185E-F29DF7ADC4D0}"/>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2C2D34BA-077B-6052-85FC-907FB923A13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68B40A2D-93B2-BEF4-4D30-8AE511BDA3DA}"/>
              </a:ext>
            </a:extLst>
          </p:cNvPr>
          <p:cNvSpPr>
            <a:spLocks noGrp="1"/>
          </p:cNvSpPr>
          <p:nvPr>
            <p:ph type="dt" sz="half" idx="10"/>
          </p:nvPr>
        </p:nvSpPr>
        <p:spPr/>
        <p:txBody>
          <a:bodyPr/>
          <a:lstStyle/>
          <a:p>
            <a:fld id="{A3CF5026-A8C2-4104-B188-7B2176027303}" type="datetimeFigureOut">
              <a:rPr lang="it-IT" smtClean="0"/>
              <a:t>04/04/25</a:t>
            </a:fld>
            <a:endParaRPr lang="it-IT"/>
          </a:p>
        </p:txBody>
      </p:sp>
      <p:sp>
        <p:nvSpPr>
          <p:cNvPr id="5" name="Segnaposto piè di pagina 4">
            <a:extLst>
              <a:ext uri="{FF2B5EF4-FFF2-40B4-BE49-F238E27FC236}">
                <a16:creationId xmlns:a16="http://schemas.microsoft.com/office/drawing/2014/main" id="{E1DDEDD0-D4BC-2210-8598-D620A82A3D1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521AC24-3938-4DDD-5219-A60FB1B1E0F1}"/>
              </a:ext>
            </a:extLst>
          </p:cNvPr>
          <p:cNvSpPr>
            <a:spLocks noGrp="1"/>
          </p:cNvSpPr>
          <p:nvPr>
            <p:ph type="sldNum" sz="quarter" idx="12"/>
          </p:nvPr>
        </p:nvSpPr>
        <p:spPr/>
        <p:txBody>
          <a:bodyPr/>
          <a:lstStyle/>
          <a:p>
            <a:fld id="{8F3FBB23-1C6A-46CF-A17A-A5C4CE3F2CE6}" type="slidenum">
              <a:rPr lang="it-IT" smtClean="0"/>
              <a:t>‹#›</a:t>
            </a:fld>
            <a:endParaRPr lang="it-IT"/>
          </a:p>
        </p:txBody>
      </p:sp>
    </p:spTree>
    <p:extLst>
      <p:ext uri="{BB962C8B-B14F-4D97-AF65-F5344CB8AC3E}">
        <p14:creationId xmlns:p14="http://schemas.microsoft.com/office/powerpoint/2010/main" val="20256784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AC19BC8-974D-163E-1F87-8A2815ABD297}"/>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A74FC04C-99D8-BFD8-B53D-6C4D5B255C04}"/>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82C80390-013A-EBDC-07B1-AC27F65A37B1}"/>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13972490-F05E-5941-C90E-0C1006147F00}"/>
              </a:ext>
            </a:extLst>
          </p:cNvPr>
          <p:cNvSpPr>
            <a:spLocks noGrp="1"/>
          </p:cNvSpPr>
          <p:nvPr>
            <p:ph type="dt" sz="half" idx="10"/>
          </p:nvPr>
        </p:nvSpPr>
        <p:spPr/>
        <p:txBody>
          <a:bodyPr/>
          <a:lstStyle/>
          <a:p>
            <a:fld id="{A3CF5026-A8C2-4104-B188-7B2176027303}" type="datetimeFigureOut">
              <a:rPr lang="it-IT" smtClean="0"/>
              <a:t>04/04/25</a:t>
            </a:fld>
            <a:endParaRPr lang="it-IT"/>
          </a:p>
        </p:txBody>
      </p:sp>
      <p:sp>
        <p:nvSpPr>
          <p:cNvPr id="6" name="Segnaposto piè di pagina 5">
            <a:extLst>
              <a:ext uri="{FF2B5EF4-FFF2-40B4-BE49-F238E27FC236}">
                <a16:creationId xmlns:a16="http://schemas.microsoft.com/office/drawing/2014/main" id="{92375B50-F3E3-4492-2E21-33BCE716EE18}"/>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4F1AC501-DFA2-20E8-AE50-A321D0C68AB2}"/>
              </a:ext>
            </a:extLst>
          </p:cNvPr>
          <p:cNvSpPr>
            <a:spLocks noGrp="1"/>
          </p:cNvSpPr>
          <p:nvPr>
            <p:ph type="sldNum" sz="quarter" idx="12"/>
          </p:nvPr>
        </p:nvSpPr>
        <p:spPr/>
        <p:txBody>
          <a:bodyPr/>
          <a:lstStyle/>
          <a:p>
            <a:fld id="{8F3FBB23-1C6A-46CF-A17A-A5C4CE3F2CE6}" type="slidenum">
              <a:rPr lang="it-IT" smtClean="0"/>
              <a:t>‹#›</a:t>
            </a:fld>
            <a:endParaRPr lang="it-IT"/>
          </a:p>
        </p:txBody>
      </p:sp>
    </p:spTree>
    <p:extLst>
      <p:ext uri="{BB962C8B-B14F-4D97-AF65-F5344CB8AC3E}">
        <p14:creationId xmlns:p14="http://schemas.microsoft.com/office/powerpoint/2010/main" val="17609502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9C23BA3-C452-112D-D14C-40470D7A55F4}"/>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975306E1-2C67-4A5C-4A28-9013725F96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325719B0-18AA-8E01-01A8-6164134BE17A}"/>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0A6AAD22-0787-8B78-F472-B94E46715A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FC8FFE2E-AACE-F3DA-E414-91E4BBD84336}"/>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5173B39B-0ABF-B923-87F9-7763B6E81A9F}"/>
              </a:ext>
            </a:extLst>
          </p:cNvPr>
          <p:cNvSpPr>
            <a:spLocks noGrp="1"/>
          </p:cNvSpPr>
          <p:nvPr>
            <p:ph type="dt" sz="half" idx="10"/>
          </p:nvPr>
        </p:nvSpPr>
        <p:spPr/>
        <p:txBody>
          <a:bodyPr/>
          <a:lstStyle/>
          <a:p>
            <a:fld id="{A3CF5026-A8C2-4104-B188-7B2176027303}" type="datetimeFigureOut">
              <a:rPr lang="it-IT" smtClean="0"/>
              <a:t>04/04/25</a:t>
            </a:fld>
            <a:endParaRPr lang="it-IT"/>
          </a:p>
        </p:txBody>
      </p:sp>
      <p:sp>
        <p:nvSpPr>
          <p:cNvPr id="8" name="Segnaposto piè di pagina 7">
            <a:extLst>
              <a:ext uri="{FF2B5EF4-FFF2-40B4-BE49-F238E27FC236}">
                <a16:creationId xmlns:a16="http://schemas.microsoft.com/office/drawing/2014/main" id="{5323D05C-B126-EE4B-65B8-2CE3ED8570A9}"/>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9E44CE07-A75A-D3D8-6B17-182EF5945D14}"/>
              </a:ext>
            </a:extLst>
          </p:cNvPr>
          <p:cNvSpPr>
            <a:spLocks noGrp="1"/>
          </p:cNvSpPr>
          <p:nvPr>
            <p:ph type="sldNum" sz="quarter" idx="12"/>
          </p:nvPr>
        </p:nvSpPr>
        <p:spPr/>
        <p:txBody>
          <a:bodyPr/>
          <a:lstStyle/>
          <a:p>
            <a:fld id="{8F3FBB23-1C6A-46CF-A17A-A5C4CE3F2CE6}" type="slidenum">
              <a:rPr lang="it-IT" smtClean="0"/>
              <a:t>‹#›</a:t>
            </a:fld>
            <a:endParaRPr lang="it-IT"/>
          </a:p>
        </p:txBody>
      </p:sp>
    </p:spTree>
    <p:extLst>
      <p:ext uri="{BB962C8B-B14F-4D97-AF65-F5344CB8AC3E}">
        <p14:creationId xmlns:p14="http://schemas.microsoft.com/office/powerpoint/2010/main" val="16428443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9197F87-0F22-2FD6-5630-DFDFB4767244}"/>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74A294FF-4227-28D4-77AF-B1DD6193C5B3}"/>
              </a:ext>
            </a:extLst>
          </p:cNvPr>
          <p:cNvSpPr>
            <a:spLocks noGrp="1"/>
          </p:cNvSpPr>
          <p:nvPr>
            <p:ph type="dt" sz="half" idx="10"/>
          </p:nvPr>
        </p:nvSpPr>
        <p:spPr/>
        <p:txBody>
          <a:bodyPr/>
          <a:lstStyle/>
          <a:p>
            <a:fld id="{A3CF5026-A8C2-4104-B188-7B2176027303}" type="datetimeFigureOut">
              <a:rPr lang="it-IT" smtClean="0"/>
              <a:t>04/04/25</a:t>
            </a:fld>
            <a:endParaRPr lang="it-IT"/>
          </a:p>
        </p:txBody>
      </p:sp>
      <p:sp>
        <p:nvSpPr>
          <p:cNvPr id="4" name="Segnaposto piè di pagina 3">
            <a:extLst>
              <a:ext uri="{FF2B5EF4-FFF2-40B4-BE49-F238E27FC236}">
                <a16:creationId xmlns:a16="http://schemas.microsoft.com/office/drawing/2014/main" id="{B8FF5BD5-488A-F3B7-81AB-3D282170387F}"/>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672BBDF7-3FE0-73E0-A642-B2E16CC4C663}"/>
              </a:ext>
            </a:extLst>
          </p:cNvPr>
          <p:cNvSpPr>
            <a:spLocks noGrp="1"/>
          </p:cNvSpPr>
          <p:nvPr>
            <p:ph type="sldNum" sz="quarter" idx="12"/>
          </p:nvPr>
        </p:nvSpPr>
        <p:spPr/>
        <p:txBody>
          <a:bodyPr/>
          <a:lstStyle/>
          <a:p>
            <a:fld id="{8F3FBB23-1C6A-46CF-A17A-A5C4CE3F2CE6}" type="slidenum">
              <a:rPr lang="it-IT" smtClean="0"/>
              <a:t>‹#›</a:t>
            </a:fld>
            <a:endParaRPr lang="it-IT"/>
          </a:p>
        </p:txBody>
      </p:sp>
    </p:spTree>
    <p:extLst>
      <p:ext uri="{BB962C8B-B14F-4D97-AF65-F5344CB8AC3E}">
        <p14:creationId xmlns:p14="http://schemas.microsoft.com/office/powerpoint/2010/main" val="2187411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Intestazione sezione" type="secHead">
  <p:cSld name="SECTION_HEADER">
    <p:spTree>
      <p:nvGrpSpPr>
        <p:cNvPr id="1" name="Shape 23"/>
        <p:cNvGrpSpPr/>
        <p:nvPr/>
      </p:nvGrpSpPr>
      <p:grpSpPr>
        <a:xfrm>
          <a:off x="0" y="0"/>
          <a:ext cx="0" cy="0"/>
          <a:chOff x="0" y="0"/>
          <a:chExt cx="0" cy="0"/>
        </a:xfrm>
      </p:grpSpPr>
      <p:sp>
        <p:nvSpPr>
          <p:cNvPr id="24" name="Google Shape;24;p1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57575"/>
              </a:buClr>
              <a:buSzPts val="2400"/>
              <a:buNone/>
              <a:defRPr sz="2400">
                <a:solidFill>
                  <a:srgbClr val="757575"/>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26" name="Google Shape;26;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4742D389-4CAC-1F91-8BEB-4EBCBCC00D43}"/>
              </a:ext>
            </a:extLst>
          </p:cNvPr>
          <p:cNvSpPr>
            <a:spLocks noGrp="1"/>
          </p:cNvSpPr>
          <p:nvPr>
            <p:ph type="dt" sz="half" idx="10"/>
          </p:nvPr>
        </p:nvSpPr>
        <p:spPr/>
        <p:txBody>
          <a:bodyPr/>
          <a:lstStyle/>
          <a:p>
            <a:fld id="{A3CF5026-A8C2-4104-B188-7B2176027303}" type="datetimeFigureOut">
              <a:rPr lang="it-IT" smtClean="0"/>
              <a:t>04/04/25</a:t>
            </a:fld>
            <a:endParaRPr lang="it-IT"/>
          </a:p>
        </p:txBody>
      </p:sp>
      <p:sp>
        <p:nvSpPr>
          <p:cNvPr id="3" name="Segnaposto piè di pagina 2">
            <a:extLst>
              <a:ext uri="{FF2B5EF4-FFF2-40B4-BE49-F238E27FC236}">
                <a16:creationId xmlns:a16="http://schemas.microsoft.com/office/drawing/2014/main" id="{EC5CB4C9-C51E-4F0B-3B1B-48109233B06F}"/>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4A7C9206-DF97-3E07-99E7-0B2D6AA158A1}"/>
              </a:ext>
            </a:extLst>
          </p:cNvPr>
          <p:cNvSpPr>
            <a:spLocks noGrp="1"/>
          </p:cNvSpPr>
          <p:nvPr>
            <p:ph type="sldNum" sz="quarter" idx="12"/>
          </p:nvPr>
        </p:nvSpPr>
        <p:spPr/>
        <p:txBody>
          <a:bodyPr/>
          <a:lstStyle/>
          <a:p>
            <a:fld id="{8F3FBB23-1C6A-46CF-A17A-A5C4CE3F2CE6}" type="slidenum">
              <a:rPr lang="it-IT" smtClean="0"/>
              <a:t>‹#›</a:t>
            </a:fld>
            <a:endParaRPr lang="it-IT"/>
          </a:p>
        </p:txBody>
      </p:sp>
    </p:spTree>
    <p:extLst>
      <p:ext uri="{BB962C8B-B14F-4D97-AF65-F5344CB8AC3E}">
        <p14:creationId xmlns:p14="http://schemas.microsoft.com/office/powerpoint/2010/main" val="15537420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C155E06-905F-B1A3-472A-B35DB327D36B}"/>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F012BE2-2E11-F7CE-F253-D1FF5579B4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AD58D566-ED3D-1FF3-0FC7-AAC4849A98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8F091243-0AE9-14BE-903A-9C8DF285B28A}"/>
              </a:ext>
            </a:extLst>
          </p:cNvPr>
          <p:cNvSpPr>
            <a:spLocks noGrp="1"/>
          </p:cNvSpPr>
          <p:nvPr>
            <p:ph type="dt" sz="half" idx="10"/>
          </p:nvPr>
        </p:nvSpPr>
        <p:spPr/>
        <p:txBody>
          <a:bodyPr/>
          <a:lstStyle/>
          <a:p>
            <a:fld id="{A3CF5026-A8C2-4104-B188-7B2176027303}" type="datetimeFigureOut">
              <a:rPr lang="it-IT" smtClean="0"/>
              <a:t>04/04/25</a:t>
            </a:fld>
            <a:endParaRPr lang="it-IT"/>
          </a:p>
        </p:txBody>
      </p:sp>
      <p:sp>
        <p:nvSpPr>
          <p:cNvPr id="6" name="Segnaposto piè di pagina 5">
            <a:extLst>
              <a:ext uri="{FF2B5EF4-FFF2-40B4-BE49-F238E27FC236}">
                <a16:creationId xmlns:a16="http://schemas.microsoft.com/office/drawing/2014/main" id="{2140E213-AEE6-CCB5-5C03-40974CAD00AD}"/>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9C91DE1D-7217-A834-6A2F-21D4AC2866FC}"/>
              </a:ext>
            </a:extLst>
          </p:cNvPr>
          <p:cNvSpPr>
            <a:spLocks noGrp="1"/>
          </p:cNvSpPr>
          <p:nvPr>
            <p:ph type="sldNum" sz="quarter" idx="12"/>
          </p:nvPr>
        </p:nvSpPr>
        <p:spPr/>
        <p:txBody>
          <a:bodyPr/>
          <a:lstStyle/>
          <a:p>
            <a:fld id="{8F3FBB23-1C6A-46CF-A17A-A5C4CE3F2CE6}" type="slidenum">
              <a:rPr lang="it-IT" smtClean="0"/>
              <a:t>‹#›</a:t>
            </a:fld>
            <a:endParaRPr lang="it-IT"/>
          </a:p>
        </p:txBody>
      </p:sp>
    </p:spTree>
    <p:extLst>
      <p:ext uri="{BB962C8B-B14F-4D97-AF65-F5344CB8AC3E}">
        <p14:creationId xmlns:p14="http://schemas.microsoft.com/office/powerpoint/2010/main" val="37721084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048D48B-CFD0-EB6C-83EF-125D2D1E4DFD}"/>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A5657F36-00A0-655B-F339-155063519A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BA6533DE-CF16-8D08-17ED-930034B6F2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86368D1A-5957-BE67-0977-993A9B86EC2E}"/>
              </a:ext>
            </a:extLst>
          </p:cNvPr>
          <p:cNvSpPr>
            <a:spLocks noGrp="1"/>
          </p:cNvSpPr>
          <p:nvPr>
            <p:ph type="dt" sz="half" idx="10"/>
          </p:nvPr>
        </p:nvSpPr>
        <p:spPr/>
        <p:txBody>
          <a:bodyPr/>
          <a:lstStyle/>
          <a:p>
            <a:fld id="{A3CF5026-A8C2-4104-B188-7B2176027303}" type="datetimeFigureOut">
              <a:rPr lang="it-IT" smtClean="0"/>
              <a:t>04/04/25</a:t>
            </a:fld>
            <a:endParaRPr lang="it-IT"/>
          </a:p>
        </p:txBody>
      </p:sp>
      <p:sp>
        <p:nvSpPr>
          <p:cNvPr id="6" name="Segnaposto piè di pagina 5">
            <a:extLst>
              <a:ext uri="{FF2B5EF4-FFF2-40B4-BE49-F238E27FC236}">
                <a16:creationId xmlns:a16="http://schemas.microsoft.com/office/drawing/2014/main" id="{D872209C-01AA-BB0B-EBC1-B9F1149AFA52}"/>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6A24B3D2-776E-8620-45F2-134A5875EEA9}"/>
              </a:ext>
            </a:extLst>
          </p:cNvPr>
          <p:cNvSpPr>
            <a:spLocks noGrp="1"/>
          </p:cNvSpPr>
          <p:nvPr>
            <p:ph type="sldNum" sz="quarter" idx="12"/>
          </p:nvPr>
        </p:nvSpPr>
        <p:spPr/>
        <p:txBody>
          <a:bodyPr/>
          <a:lstStyle/>
          <a:p>
            <a:fld id="{8F3FBB23-1C6A-46CF-A17A-A5C4CE3F2CE6}" type="slidenum">
              <a:rPr lang="it-IT" smtClean="0"/>
              <a:t>‹#›</a:t>
            </a:fld>
            <a:endParaRPr lang="it-IT"/>
          </a:p>
        </p:txBody>
      </p:sp>
    </p:spTree>
    <p:extLst>
      <p:ext uri="{BB962C8B-B14F-4D97-AF65-F5344CB8AC3E}">
        <p14:creationId xmlns:p14="http://schemas.microsoft.com/office/powerpoint/2010/main" val="4669610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234848A-2BF4-814B-7F48-33CA8BD0B888}"/>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C9E73250-41D1-9B31-BCCD-6CE1E30FC95C}"/>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9E1101A-6960-DAA3-7B32-F49C511A7684}"/>
              </a:ext>
            </a:extLst>
          </p:cNvPr>
          <p:cNvSpPr>
            <a:spLocks noGrp="1"/>
          </p:cNvSpPr>
          <p:nvPr>
            <p:ph type="dt" sz="half" idx="10"/>
          </p:nvPr>
        </p:nvSpPr>
        <p:spPr/>
        <p:txBody>
          <a:bodyPr/>
          <a:lstStyle/>
          <a:p>
            <a:fld id="{A3CF5026-A8C2-4104-B188-7B2176027303}" type="datetimeFigureOut">
              <a:rPr lang="it-IT" smtClean="0"/>
              <a:t>04/04/25</a:t>
            </a:fld>
            <a:endParaRPr lang="it-IT"/>
          </a:p>
        </p:txBody>
      </p:sp>
      <p:sp>
        <p:nvSpPr>
          <p:cNvPr id="5" name="Segnaposto piè di pagina 4">
            <a:extLst>
              <a:ext uri="{FF2B5EF4-FFF2-40B4-BE49-F238E27FC236}">
                <a16:creationId xmlns:a16="http://schemas.microsoft.com/office/drawing/2014/main" id="{DE3486F3-2B19-97EC-73D7-05F2405D498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F68B6DD-52B7-A44E-DA49-60938A0DE3B9}"/>
              </a:ext>
            </a:extLst>
          </p:cNvPr>
          <p:cNvSpPr>
            <a:spLocks noGrp="1"/>
          </p:cNvSpPr>
          <p:nvPr>
            <p:ph type="sldNum" sz="quarter" idx="12"/>
          </p:nvPr>
        </p:nvSpPr>
        <p:spPr/>
        <p:txBody>
          <a:bodyPr/>
          <a:lstStyle/>
          <a:p>
            <a:fld id="{8F3FBB23-1C6A-46CF-A17A-A5C4CE3F2CE6}" type="slidenum">
              <a:rPr lang="it-IT" smtClean="0"/>
              <a:t>‹#›</a:t>
            </a:fld>
            <a:endParaRPr lang="it-IT"/>
          </a:p>
        </p:txBody>
      </p:sp>
    </p:spTree>
    <p:extLst>
      <p:ext uri="{BB962C8B-B14F-4D97-AF65-F5344CB8AC3E}">
        <p14:creationId xmlns:p14="http://schemas.microsoft.com/office/powerpoint/2010/main" val="23313933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716650A1-B634-19F7-1D89-CBF56FD4A83C}"/>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62AB42D4-AA09-6B98-5B72-93E9308653D7}"/>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EFEF08B5-7F3C-1B2A-A44A-4053BB00755E}"/>
              </a:ext>
            </a:extLst>
          </p:cNvPr>
          <p:cNvSpPr>
            <a:spLocks noGrp="1"/>
          </p:cNvSpPr>
          <p:nvPr>
            <p:ph type="dt" sz="half" idx="10"/>
          </p:nvPr>
        </p:nvSpPr>
        <p:spPr/>
        <p:txBody>
          <a:bodyPr/>
          <a:lstStyle/>
          <a:p>
            <a:fld id="{A3CF5026-A8C2-4104-B188-7B2176027303}" type="datetimeFigureOut">
              <a:rPr lang="it-IT" smtClean="0"/>
              <a:t>04/04/25</a:t>
            </a:fld>
            <a:endParaRPr lang="it-IT"/>
          </a:p>
        </p:txBody>
      </p:sp>
      <p:sp>
        <p:nvSpPr>
          <p:cNvPr id="5" name="Segnaposto piè di pagina 4">
            <a:extLst>
              <a:ext uri="{FF2B5EF4-FFF2-40B4-BE49-F238E27FC236}">
                <a16:creationId xmlns:a16="http://schemas.microsoft.com/office/drawing/2014/main" id="{DB602911-B14B-7AD4-DCFB-AE441549195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3210D70-A455-24DF-297B-87EA93235C8E}"/>
              </a:ext>
            </a:extLst>
          </p:cNvPr>
          <p:cNvSpPr>
            <a:spLocks noGrp="1"/>
          </p:cNvSpPr>
          <p:nvPr>
            <p:ph type="sldNum" sz="quarter" idx="12"/>
          </p:nvPr>
        </p:nvSpPr>
        <p:spPr/>
        <p:txBody>
          <a:bodyPr/>
          <a:lstStyle/>
          <a:p>
            <a:fld id="{8F3FBB23-1C6A-46CF-A17A-A5C4CE3F2CE6}" type="slidenum">
              <a:rPr lang="it-IT" smtClean="0"/>
              <a:t>‹#›</a:t>
            </a:fld>
            <a:endParaRPr lang="it-IT"/>
          </a:p>
        </p:txBody>
      </p:sp>
    </p:spTree>
    <p:extLst>
      <p:ext uri="{BB962C8B-B14F-4D97-AF65-F5344CB8AC3E}">
        <p14:creationId xmlns:p14="http://schemas.microsoft.com/office/powerpoint/2010/main" val="28956240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pic>
        <p:nvPicPr>
          <p:cNvPr id="9" name="Immagine 3">
            <a:extLst>
              <a:ext uri="{FF2B5EF4-FFF2-40B4-BE49-F238E27FC236}">
                <a16:creationId xmlns:a16="http://schemas.microsoft.com/office/drawing/2014/main" id="{25F6244B-B1B3-416D-B88B-0FE1D1159F8D}"/>
              </a:ext>
            </a:extLst>
          </p:cNvPr>
          <p:cNvPicPr>
            <a:picLocks noChangeAspect="1"/>
          </p:cNvPicPr>
          <p:nvPr userDrawn="1"/>
        </p:nvPicPr>
        <p:blipFill rotWithShape="1">
          <a:blip r:embed="rId2" cstate="print"/>
          <a:srcRect b="9003"/>
          <a:stretch/>
        </p:blipFill>
        <p:spPr>
          <a:xfrm>
            <a:off x="0" y="1310759"/>
            <a:ext cx="12202758" cy="5038670"/>
          </a:xfrm>
          <a:prstGeom prst="rect">
            <a:avLst/>
          </a:prstGeom>
        </p:spPr>
      </p:pic>
      <p:sp>
        <p:nvSpPr>
          <p:cNvPr id="2" name="Title 1">
            <a:extLst>
              <a:ext uri="{FF2B5EF4-FFF2-40B4-BE49-F238E27FC236}">
                <a16:creationId xmlns:a16="http://schemas.microsoft.com/office/drawing/2014/main" id="{263D0686-F3B6-4B9D-A347-9CE02FFD17B0}"/>
              </a:ext>
            </a:extLst>
          </p:cNvPr>
          <p:cNvSpPr>
            <a:spLocks noGrp="1"/>
          </p:cNvSpPr>
          <p:nvPr>
            <p:ph type="ctrTitle"/>
          </p:nvPr>
        </p:nvSpPr>
        <p:spPr>
          <a:xfrm>
            <a:off x="838200" y="1335636"/>
            <a:ext cx="3795445" cy="2414431"/>
          </a:xfrm>
        </p:spPr>
        <p:txBody>
          <a:bodyPr anchor="b">
            <a:normAutofit/>
          </a:bodyPr>
          <a:lstStyle>
            <a:lvl1pPr algn="l">
              <a:defRPr sz="4500"/>
            </a:lvl1pPr>
          </a:lstStyle>
          <a:p>
            <a:r>
              <a:rPr lang="it-IT"/>
              <a:t>Fare clic per modificare lo stile del titolo dello schema</a:t>
            </a:r>
            <a:endParaRPr lang="it-IT" dirty="0"/>
          </a:p>
        </p:txBody>
      </p:sp>
      <p:sp>
        <p:nvSpPr>
          <p:cNvPr id="3" name="Subtitle 2">
            <a:extLst>
              <a:ext uri="{FF2B5EF4-FFF2-40B4-BE49-F238E27FC236}">
                <a16:creationId xmlns:a16="http://schemas.microsoft.com/office/drawing/2014/main" id="{760DCE23-7D2E-4485-A8A3-6D0DC38C1D3F}"/>
              </a:ext>
            </a:extLst>
          </p:cNvPr>
          <p:cNvSpPr>
            <a:spLocks noGrp="1"/>
          </p:cNvSpPr>
          <p:nvPr>
            <p:ph type="subTitle" idx="1"/>
          </p:nvPr>
        </p:nvSpPr>
        <p:spPr>
          <a:xfrm>
            <a:off x="838200" y="3879437"/>
            <a:ext cx="3795445"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it-IT" dirty="0"/>
          </a:p>
        </p:txBody>
      </p:sp>
      <p:sp>
        <p:nvSpPr>
          <p:cNvPr id="10" name="Picture Placeholder 2">
            <a:extLst>
              <a:ext uri="{FF2B5EF4-FFF2-40B4-BE49-F238E27FC236}">
                <a16:creationId xmlns:a16="http://schemas.microsoft.com/office/drawing/2014/main" id="{27805BB2-49DE-4832-9EF2-DACA471C18BD}"/>
              </a:ext>
            </a:extLst>
          </p:cNvPr>
          <p:cNvSpPr>
            <a:spLocks noGrp="1"/>
          </p:cNvSpPr>
          <p:nvPr>
            <p:ph type="pic" idx="13"/>
          </p:nvPr>
        </p:nvSpPr>
        <p:spPr>
          <a:xfrm>
            <a:off x="5188449" y="2106202"/>
            <a:ext cx="5712431" cy="37548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p>
        </p:txBody>
      </p:sp>
      <p:sp>
        <p:nvSpPr>
          <p:cNvPr id="8" name="Content Placeholder 7">
            <a:extLst>
              <a:ext uri="{FF2B5EF4-FFF2-40B4-BE49-F238E27FC236}">
                <a16:creationId xmlns:a16="http://schemas.microsoft.com/office/drawing/2014/main" id="{E6A686CD-BC84-4E44-BDAF-161736E81F40}"/>
              </a:ext>
            </a:extLst>
          </p:cNvPr>
          <p:cNvSpPr>
            <a:spLocks noGrp="1"/>
          </p:cNvSpPr>
          <p:nvPr>
            <p:ph sz="quarter" idx="14" hasCustomPrompt="1"/>
          </p:nvPr>
        </p:nvSpPr>
        <p:spPr>
          <a:xfrm>
            <a:off x="838200" y="5681663"/>
            <a:ext cx="3795444" cy="482600"/>
          </a:xfrm>
        </p:spPr>
        <p:txBody>
          <a:bodyPr>
            <a:normAutofit/>
          </a:bodyPr>
          <a:lstStyle>
            <a:lvl1pPr marL="0" indent="0">
              <a:buNone/>
              <a:defRPr sz="1800"/>
            </a:lvl1pPr>
          </a:lstStyle>
          <a:p>
            <a:pPr lvl="0"/>
            <a:r>
              <a:rPr lang="it-IT" dirty="0"/>
              <a:t>Click to </a:t>
            </a:r>
            <a:r>
              <a:rPr lang="it-IT" dirty="0" err="1"/>
              <a:t>edit</a:t>
            </a:r>
            <a:r>
              <a:rPr lang="it-IT" dirty="0"/>
              <a:t> date</a:t>
            </a:r>
          </a:p>
        </p:txBody>
      </p:sp>
    </p:spTree>
    <p:extLst>
      <p:ext uri="{BB962C8B-B14F-4D97-AF65-F5344CB8AC3E}">
        <p14:creationId xmlns:p14="http://schemas.microsoft.com/office/powerpoint/2010/main" val="7709707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23C25-57A7-422D-B6C7-C275549FF640}"/>
              </a:ext>
            </a:extLst>
          </p:cNvPr>
          <p:cNvSpPr>
            <a:spLocks noGrp="1"/>
          </p:cNvSpPr>
          <p:nvPr>
            <p:ph type="title"/>
          </p:nvPr>
        </p:nvSpPr>
        <p:spPr>
          <a:xfrm>
            <a:off x="838200" y="1335635"/>
            <a:ext cx="10515600" cy="544535"/>
          </a:xfrm>
        </p:spPr>
        <p:txBody>
          <a:bodyPr/>
          <a:lstStyle/>
          <a:p>
            <a:r>
              <a:rPr lang="it-IT"/>
              <a:t>Fare clic per modificare lo stile del titolo dello schema</a:t>
            </a:r>
            <a:endParaRPr lang="it-IT" dirty="0"/>
          </a:p>
        </p:txBody>
      </p:sp>
      <p:sp>
        <p:nvSpPr>
          <p:cNvPr id="3" name="Content Placeholder 2">
            <a:extLst>
              <a:ext uri="{FF2B5EF4-FFF2-40B4-BE49-F238E27FC236}">
                <a16:creationId xmlns:a16="http://schemas.microsoft.com/office/drawing/2014/main" id="{54D1D7BD-5B6C-4729-8C26-EC0268815D31}"/>
              </a:ext>
            </a:extLst>
          </p:cNvPr>
          <p:cNvSpPr>
            <a:spLocks noGrp="1"/>
          </p:cNvSpPr>
          <p:nvPr>
            <p:ph idx="1"/>
          </p:nvPr>
        </p:nvSpPr>
        <p:spPr>
          <a:xfrm>
            <a:off x="838200" y="2496619"/>
            <a:ext cx="10515600" cy="368034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it-IT" dirty="0"/>
          </a:p>
        </p:txBody>
      </p:sp>
      <p:sp>
        <p:nvSpPr>
          <p:cNvPr id="11" name="Text Placeholder 10">
            <a:extLst>
              <a:ext uri="{FF2B5EF4-FFF2-40B4-BE49-F238E27FC236}">
                <a16:creationId xmlns:a16="http://schemas.microsoft.com/office/drawing/2014/main" id="{FBC8B6CE-46DE-458F-9FB7-666DF33C8D38}"/>
              </a:ext>
            </a:extLst>
          </p:cNvPr>
          <p:cNvSpPr>
            <a:spLocks noGrp="1"/>
          </p:cNvSpPr>
          <p:nvPr>
            <p:ph type="body" sz="quarter" idx="13" hasCustomPrompt="1"/>
          </p:nvPr>
        </p:nvSpPr>
        <p:spPr>
          <a:xfrm>
            <a:off x="838200" y="1931597"/>
            <a:ext cx="10515600" cy="452007"/>
          </a:xfrm>
        </p:spPr>
        <p:txBody>
          <a:bodyPr vert="horz" lIns="91440" tIns="45720" rIns="91440" bIns="45720" rtlCol="0" anchor="t">
            <a:normAutofit/>
          </a:bodyPr>
          <a:lstStyle>
            <a:lvl1pPr>
              <a:defRPr lang="it-IT" sz="2400" b="0" i="0" dirty="0">
                <a:solidFill>
                  <a:srgbClr val="B27F47"/>
                </a:solidFill>
                <a:latin typeface="Arial" panose="020B0604020202020204" pitchFamily="34" charset="0"/>
              </a:defRPr>
            </a:lvl1pPr>
          </a:lstStyle>
          <a:p>
            <a:pPr marL="0" lvl="0">
              <a:spcBef>
                <a:spcPct val="0"/>
              </a:spcBef>
              <a:buNone/>
            </a:pPr>
            <a:r>
              <a:rPr lang="en-US" dirty="0"/>
              <a:t>Click to edit Master sub-title styles</a:t>
            </a:r>
            <a:endParaRPr lang="it-IT" dirty="0"/>
          </a:p>
        </p:txBody>
      </p:sp>
    </p:spTree>
    <p:extLst>
      <p:ext uri="{BB962C8B-B14F-4D97-AF65-F5344CB8AC3E}">
        <p14:creationId xmlns:p14="http://schemas.microsoft.com/office/powerpoint/2010/main" val="10798120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ntestazione sezion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AD4B3F6-6C68-4448-9A54-C6BD041FE18A}"/>
              </a:ext>
            </a:extLst>
          </p:cNvPr>
          <p:cNvSpPr>
            <a:spLocks noGrp="1"/>
          </p:cNvSpPr>
          <p:nvPr>
            <p:ph type="ctrTitle"/>
          </p:nvPr>
        </p:nvSpPr>
        <p:spPr>
          <a:xfrm>
            <a:off x="838200" y="1335636"/>
            <a:ext cx="4925602" cy="2414431"/>
          </a:xfrm>
        </p:spPr>
        <p:txBody>
          <a:bodyPr anchor="b">
            <a:normAutofit/>
          </a:bodyPr>
          <a:lstStyle>
            <a:lvl1pPr algn="l">
              <a:defRPr sz="4500"/>
            </a:lvl1pPr>
          </a:lstStyle>
          <a:p>
            <a:r>
              <a:rPr lang="it-IT"/>
              <a:t>Fare clic per modificare lo stile del titolo dello schema</a:t>
            </a:r>
            <a:endParaRPr lang="it-IT" dirty="0"/>
          </a:p>
        </p:txBody>
      </p:sp>
      <p:sp>
        <p:nvSpPr>
          <p:cNvPr id="9" name="Subtitle 2">
            <a:extLst>
              <a:ext uri="{FF2B5EF4-FFF2-40B4-BE49-F238E27FC236}">
                <a16:creationId xmlns:a16="http://schemas.microsoft.com/office/drawing/2014/main" id="{2C7E8842-6CF4-4239-978C-24793C718D97}"/>
              </a:ext>
            </a:extLst>
          </p:cNvPr>
          <p:cNvSpPr>
            <a:spLocks noGrp="1"/>
          </p:cNvSpPr>
          <p:nvPr>
            <p:ph type="subTitle" idx="1"/>
          </p:nvPr>
        </p:nvSpPr>
        <p:spPr>
          <a:xfrm>
            <a:off x="838200" y="3879437"/>
            <a:ext cx="4925602"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it-IT" dirty="0"/>
          </a:p>
        </p:txBody>
      </p:sp>
      <p:sp>
        <p:nvSpPr>
          <p:cNvPr id="10" name="Picture Placeholder 2">
            <a:extLst>
              <a:ext uri="{FF2B5EF4-FFF2-40B4-BE49-F238E27FC236}">
                <a16:creationId xmlns:a16="http://schemas.microsoft.com/office/drawing/2014/main" id="{0595AC86-47A3-4B03-BA39-81256C7A369C}"/>
              </a:ext>
            </a:extLst>
          </p:cNvPr>
          <p:cNvSpPr>
            <a:spLocks noGrp="1"/>
          </p:cNvSpPr>
          <p:nvPr>
            <p:ph type="pic" idx="13"/>
          </p:nvPr>
        </p:nvSpPr>
        <p:spPr>
          <a:xfrm>
            <a:off x="6096000" y="1335636"/>
            <a:ext cx="5257800" cy="4525414"/>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p>
        </p:txBody>
      </p:sp>
      <p:sp>
        <p:nvSpPr>
          <p:cNvPr id="11" name="Picture Placeholder 11">
            <a:extLst>
              <a:ext uri="{FF2B5EF4-FFF2-40B4-BE49-F238E27FC236}">
                <a16:creationId xmlns:a16="http://schemas.microsoft.com/office/drawing/2014/main" id="{A34C89DB-F94E-416B-B427-5896895C74C7}"/>
              </a:ext>
            </a:extLst>
          </p:cNvPr>
          <p:cNvSpPr txBox="1">
            <a:spLocks/>
          </p:cNvSpPr>
          <p:nvPr userDrawn="1"/>
        </p:nvSpPr>
        <p:spPr>
          <a:xfrm>
            <a:off x="9821594"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b="0" i="0" dirty="0">
                <a:latin typeface="Arial" panose="020B0604020202020204" pitchFamily="34" charset="0"/>
              </a:rPr>
              <a:t>Logo</a:t>
            </a:r>
          </a:p>
        </p:txBody>
      </p:sp>
    </p:spTree>
    <p:extLst>
      <p:ext uri="{BB962C8B-B14F-4D97-AF65-F5344CB8AC3E}">
        <p14:creationId xmlns:p14="http://schemas.microsoft.com/office/powerpoint/2010/main" val="5863086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ue contenut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BA8B0-F68D-4A0D-8A24-8F78014D6953}"/>
              </a:ext>
            </a:extLst>
          </p:cNvPr>
          <p:cNvSpPr>
            <a:spLocks noGrp="1"/>
          </p:cNvSpPr>
          <p:nvPr>
            <p:ph type="title"/>
          </p:nvPr>
        </p:nvSpPr>
        <p:spPr/>
        <p:txBody>
          <a:bodyPr/>
          <a:lstStyle/>
          <a:p>
            <a:r>
              <a:rPr lang="it-IT"/>
              <a:t>Fare clic per modificare lo stile del titolo dello schema</a:t>
            </a:r>
          </a:p>
        </p:txBody>
      </p:sp>
      <p:sp>
        <p:nvSpPr>
          <p:cNvPr id="3" name="Content Placeholder 2">
            <a:extLst>
              <a:ext uri="{FF2B5EF4-FFF2-40B4-BE49-F238E27FC236}">
                <a16:creationId xmlns:a16="http://schemas.microsoft.com/office/drawing/2014/main" id="{4326570B-BDA4-42C4-922B-A550CE793100}"/>
              </a:ext>
            </a:extLst>
          </p:cNvPr>
          <p:cNvSpPr>
            <a:spLocks noGrp="1"/>
          </p:cNvSpPr>
          <p:nvPr>
            <p:ph sz="half" idx="1"/>
          </p:nvPr>
        </p:nvSpPr>
        <p:spPr>
          <a:xfrm>
            <a:off x="838200" y="2496619"/>
            <a:ext cx="5181600" cy="3680344"/>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Content Placeholder 3">
            <a:extLst>
              <a:ext uri="{FF2B5EF4-FFF2-40B4-BE49-F238E27FC236}">
                <a16:creationId xmlns:a16="http://schemas.microsoft.com/office/drawing/2014/main" id="{9E526D08-C78C-4553-A117-1F0011D763A4}"/>
              </a:ext>
            </a:extLst>
          </p:cNvPr>
          <p:cNvSpPr>
            <a:spLocks noGrp="1"/>
          </p:cNvSpPr>
          <p:nvPr>
            <p:ph sz="half" idx="2"/>
          </p:nvPr>
        </p:nvSpPr>
        <p:spPr>
          <a:xfrm>
            <a:off x="6172200" y="2496619"/>
            <a:ext cx="5181600" cy="3680344"/>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8" name="Picture Placeholder 11">
            <a:extLst>
              <a:ext uri="{FF2B5EF4-FFF2-40B4-BE49-F238E27FC236}">
                <a16:creationId xmlns:a16="http://schemas.microsoft.com/office/drawing/2014/main" id="{98F001A2-F3A9-48F9-9076-4BED0F384D6A}"/>
              </a:ext>
            </a:extLst>
          </p:cNvPr>
          <p:cNvSpPr txBox="1">
            <a:spLocks/>
          </p:cNvSpPr>
          <p:nvPr userDrawn="1"/>
        </p:nvSpPr>
        <p:spPr>
          <a:xfrm>
            <a:off x="9821594"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b="0" i="0" dirty="0">
                <a:latin typeface="Arial" panose="020B0604020202020204" pitchFamily="34" charset="0"/>
              </a:rPr>
              <a:t>Logo</a:t>
            </a:r>
          </a:p>
        </p:txBody>
      </p:sp>
    </p:spTree>
    <p:extLst>
      <p:ext uri="{BB962C8B-B14F-4D97-AF65-F5344CB8AC3E}">
        <p14:creationId xmlns:p14="http://schemas.microsoft.com/office/powerpoint/2010/main" val="6305639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fronto">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170A749-EDF4-4F2E-B347-33EC26320285}"/>
              </a:ext>
            </a:extLst>
          </p:cNvPr>
          <p:cNvSpPr>
            <a:spLocks noGrp="1"/>
          </p:cNvSpPr>
          <p:nvPr>
            <p:ph type="title"/>
          </p:nvPr>
        </p:nvSpPr>
        <p:spPr>
          <a:xfrm>
            <a:off x="838200" y="1335636"/>
            <a:ext cx="10515600" cy="540000"/>
          </a:xfrm>
        </p:spPr>
        <p:txBody>
          <a:bodyPr/>
          <a:lstStyle/>
          <a:p>
            <a:r>
              <a:rPr lang="it-IT"/>
              <a:t>Fare clic per modificare lo stile del titolo dello schema</a:t>
            </a:r>
          </a:p>
        </p:txBody>
      </p:sp>
      <p:sp>
        <p:nvSpPr>
          <p:cNvPr id="11" name="Text Placeholder 10">
            <a:extLst>
              <a:ext uri="{FF2B5EF4-FFF2-40B4-BE49-F238E27FC236}">
                <a16:creationId xmlns:a16="http://schemas.microsoft.com/office/drawing/2014/main" id="{4645C435-9F3C-40A6-BA2D-BD3831F5FA98}"/>
              </a:ext>
            </a:extLst>
          </p:cNvPr>
          <p:cNvSpPr>
            <a:spLocks noGrp="1"/>
          </p:cNvSpPr>
          <p:nvPr>
            <p:ph type="body" sz="quarter" idx="13" hasCustomPrompt="1"/>
          </p:nvPr>
        </p:nvSpPr>
        <p:spPr>
          <a:xfrm>
            <a:off x="838200" y="1931597"/>
            <a:ext cx="10515600" cy="452007"/>
          </a:xfrm>
        </p:spPr>
        <p:txBody>
          <a:bodyPr vert="horz" lIns="91440" tIns="45720" rIns="91440" bIns="45720" rtlCol="0" anchor="t">
            <a:normAutofit/>
          </a:bodyPr>
          <a:lstStyle>
            <a:lvl1pPr>
              <a:defRPr lang="it-IT" sz="2400" b="0" i="0" dirty="0">
                <a:solidFill>
                  <a:srgbClr val="B27F47"/>
                </a:solidFill>
                <a:latin typeface="Arial" panose="020B0604020202020204" pitchFamily="34" charset="0"/>
              </a:defRPr>
            </a:lvl1pPr>
          </a:lstStyle>
          <a:p>
            <a:pPr marL="0" lvl="0">
              <a:spcBef>
                <a:spcPct val="0"/>
              </a:spcBef>
              <a:buNone/>
            </a:pPr>
            <a:r>
              <a:rPr lang="en-US" dirty="0"/>
              <a:t>Click to edit Master sub-title styles</a:t>
            </a:r>
            <a:endParaRPr lang="it-IT" dirty="0"/>
          </a:p>
        </p:txBody>
      </p:sp>
      <p:sp>
        <p:nvSpPr>
          <p:cNvPr id="12" name="Content Placeholder 2">
            <a:extLst>
              <a:ext uri="{FF2B5EF4-FFF2-40B4-BE49-F238E27FC236}">
                <a16:creationId xmlns:a16="http://schemas.microsoft.com/office/drawing/2014/main" id="{03523A13-DF16-439A-A901-D42A74C992BA}"/>
              </a:ext>
            </a:extLst>
          </p:cNvPr>
          <p:cNvSpPr>
            <a:spLocks noGrp="1"/>
          </p:cNvSpPr>
          <p:nvPr>
            <p:ph sz="half" idx="1"/>
          </p:nvPr>
        </p:nvSpPr>
        <p:spPr>
          <a:xfrm>
            <a:off x="838200" y="2496619"/>
            <a:ext cx="5181600" cy="3680344"/>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3" name="Content Placeholder 3">
            <a:extLst>
              <a:ext uri="{FF2B5EF4-FFF2-40B4-BE49-F238E27FC236}">
                <a16:creationId xmlns:a16="http://schemas.microsoft.com/office/drawing/2014/main" id="{91548BF4-DA08-4F5A-BD58-1257B92A59D7}"/>
              </a:ext>
            </a:extLst>
          </p:cNvPr>
          <p:cNvSpPr>
            <a:spLocks noGrp="1"/>
          </p:cNvSpPr>
          <p:nvPr>
            <p:ph sz="half" idx="2"/>
          </p:nvPr>
        </p:nvSpPr>
        <p:spPr>
          <a:xfrm>
            <a:off x="6172200" y="2496619"/>
            <a:ext cx="5181600" cy="3680344"/>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4" name="Picture Placeholder 11">
            <a:extLst>
              <a:ext uri="{FF2B5EF4-FFF2-40B4-BE49-F238E27FC236}">
                <a16:creationId xmlns:a16="http://schemas.microsoft.com/office/drawing/2014/main" id="{69B21D3C-ED42-40F8-9DE1-D9D7ADC643C2}"/>
              </a:ext>
            </a:extLst>
          </p:cNvPr>
          <p:cNvSpPr txBox="1">
            <a:spLocks/>
          </p:cNvSpPr>
          <p:nvPr userDrawn="1"/>
        </p:nvSpPr>
        <p:spPr>
          <a:xfrm>
            <a:off x="9821594"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b="0" i="0" dirty="0">
                <a:latin typeface="Arial" panose="020B0604020202020204" pitchFamily="34" charset="0"/>
              </a:rPr>
              <a:t>Logo</a:t>
            </a:r>
          </a:p>
        </p:txBody>
      </p:sp>
    </p:spTree>
    <p:extLst>
      <p:ext uri="{BB962C8B-B14F-4D97-AF65-F5344CB8AC3E}">
        <p14:creationId xmlns:p14="http://schemas.microsoft.com/office/powerpoint/2010/main" val="27318592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ue contenuti" type="twoObj">
  <p:cSld name="TWO_OBJECTS">
    <p:spTree>
      <p:nvGrpSpPr>
        <p:cNvPr id="1" name="Shape 29"/>
        <p:cNvGrpSpPr/>
        <p:nvPr/>
      </p:nvGrpSpPr>
      <p:grpSpPr>
        <a:xfrm>
          <a:off x="0" y="0"/>
          <a:ext cx="0" cy="0"/>
          <a:chOff x="0" y="0"/>
          <a:chExt cx="0" cy="0"/>
        </a:xfrm>
      </p:grpSpPr>
      <p:sp>
        <p:nvSpPr>
          <p:cNvPr id="30" name="Google Shape;30;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64FA8-0EC4-493B-8FF4-DB43442ADC44}"/>
              </a:ext>
            </a:extLst>
          </p:cNvPr>
          <p:cNvSpPr>
            <a:spLocks noGrp="1"/>
          </p:cNvSpPr>
          <p:nvPr>
            <p:ph type="title"/>
          </p:nvPr>
        </p:nvSpPr>
        <p:spPr/>
        <p:txBody>
          <a:bodyPr/>
          <a:lstStyle/>
          <a:p>
            <a:r>
              <a:rPr lang="it-IT"/>
              <a:t>Fare clic per modificare lo stile del titolo dello schema</a:t>
            </a:r>
          </a:p>
        </p:txBody>
      </p:sp>
      <p:sp>
        <p:nvSpPr>
          <p:cNvPr id="6" name="Picture Placeholder 11">
            <a:extLst>
              <a:ext uri="{FF2B5EF4-FFF2-40B4-BE49-F238E27FC236}">
                <a16:creationId xmlns:a16="http://schemas.microsoft.com/office/drawing/2014/main" id="{D2282136-A6F6-4DE9-B674-70AB2DBAADA2}"/>
              </a:ext>
            </a:extLst>
          </p:cNvPr>
          <p:cNvSpPr txBox="1">
            <a:spLocks/>
          </p:cNvSpPr>
          <p:nvPr userDrawn="1"/>
        </p:nvSpPr>
        <p:spPr>
          <a:xfrm>
            <a:off x="9821594"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b="0" i="0" dirty="0">
                <a:latin typeface="Arial" panose="020B0604020202020204" pitchFamily="34" charset="0"/>
              </a:rPr>
              <a:t>Logo</a:t>
            </a:r>
          </a:p>
        </p:txBody>
      </p:sp>
    </p:spTree>
    <p:extLst>
      <p:ext uri="{BB962C8B-B14F-4D97-AF65-F5344CB8AC3E}">
        <p14:creationId xmlns:p14="http://schemas.microsoft.com/office/powerpoint/2010/main" val="16047103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5" name="Picture Placeholder 11">
            <a:extLst>
              <a:ext uri="{FF2B5EF4-FFF2-40B4-BE49-F238E27FC236}">
                <a16:creationId xmlns:a16="http://schemas.microsoft.com/office/drawing/2014/main" id="{FA1DE595-D9C3-453C-B639-599CEBA2F1AF}"/>
              </a:ext>
            </a:extLst>
          </p:cNvPr>
          <p:cNvSpPr txBox="1">
            <a:spLocks/>
          </p:cNvSpPr>
          <p:nvPr userDrawn="1"/>
        </p:nvSpPr>
        <p:spPr>
          <a:xfrm>
            <a:off x="9821594"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b="0" i="0" dirty="0">
                <a:latin typeface="Arial" panose="020B0604020202020204" pitchFamily="34" charset="0"/>
              </a:rPr>
              <a:t>Logo</a:t>
            </a:r>
          </a:p>
        </p:txBody>
      </p:sp>
    </p:spTree>
    <p:extLst>
      <p:ext uri="{BB962C8B-B14F-4D97-AF65-F5344CB8AC3E}">
        <p14:creationId xmlns:p14="http://schemas.microsoft.com/office/powerpoint/2010/main" val="19020152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uto con didascalia">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5E764F-CF80-49B6-8E4B-C193335C2FEC}"/>
              </a:ext>
            </a:extLst>
          </p:cNvPr>
          <p:cNvSpPr>
            <a:spLocks noGrp="1"/>
          </p:cNvSpPr>
          <p:nvPr>
            <p:ph idx="1"/>
          </p:nvPr>
        </p:nvSpPr>
        <p:spPr>
          <a:xfrm>
            <a:off x="5183188" y="1335636"/>
            <a:ext cx="6172200" cy="484132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Text Placeholder 3">
            <a:extLst>
              <a:ext uri="{FF2B5EF4-FFF2-40B4-BE49-F238E27FC236}">
                <a16:creationId xmlns:a16="http://schemas.microsoft.com/office/drawing/2014/main" id="{3DBF6AB0-1695-409A-92AC-42B69DBF8DC7}"/>
              </a:ext>
            </a:extLst>
          </p:cNvPr>
          <p:cNvSpPr>
            <a:spLocks noGrp="1"/>
          </p:cNvSpPr>
          <p:nvPr>
            <p:ph type="body" sz="half" idx="2"/>
          </p:nvPr>
        </p:nvSpPr>
        <p:spPr>
          <a:xfrm>
            <a:off x="839788" y="2496619"/>
            <a:ext cx="3932237" cy="36803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8" name="Title 1">
            <a:extLst>
              <a:ext uri="{FF2B5EF4-FFF2-40B4-BE49-F238E27FC236}">
                <a16:creationId xmlns:a16="http://schemas.microsoft.com/office/drawing/2014/main" id="{39C5567D-41FF-426C-86BB-85B0FAD82684}"/>
              </a:ext>
            </a:extLst>
          </p:cNvPr>
          <p:cNvSpPr>
            <a:spLocks noGrp="1"/>
          </p:cNvSpPr>
          <p:nvPr>
            <p:ph type="title"/>
          </p:nvPr>
        </p:nvSpPr>
        <p:spPr>
          <a:xfrm>
            <a:off x="838200" y="1335636"/>
            <a:ext cx="3932237" cy="780114"/>
          </a:xfrm>
        </p:spPr>
        <p:txBody>
          <a:bodyPr/>
          <a:lstStyle/>
          <a:p>
            <a:r>
              <a:rPr lang="it-IT"/>
              <a:t>Fare clic per modificare lo stile del titolo dello schema</a:t>
            </a:r>
          </a:p>
        </p:txBody>
      </p:sp>
      <p:sp>
        <p:nvSpPr>
          <p:cNvPr id="9" name="Picture Placeholder 11">
            <a:extLst>
              <a:ext uri="{FF2B5EF4-FFF2-40B4-BE49-F238E27FC236}">
                <a16:creationId xmlns:a16="http://schemas.microsoft.com/office/drawing/2014/main" id="{F76D1A69-D327-43C4-90DC-9A69E27F3DAE}"/>
              </a:ext>
            </a:extLst>
          </p:cNvPr>
          <p:cNvSpPr txBox="1">
            <a:spLocks/>
          </p:cNvSpPr>
          <p:nvPr userDrawn="1"/>
        </p:nvSpPr>
        <p:spPr>
          <a:xfrm>
            <a:off x="9821594"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b="0" i="0" dirty="0">
                <a:latin typeface="Arial" panose="020B0604020202020204" pitchFamily="34" charset="0"/>
              </a:rPr>
              <a:t>Logo</a:t>
            </a:r>
          </a:p>
        </p:txBody>
      </p:sp>
    </p:spTree>
    <p:extLst>
      <p:ext uri="{BB962C8B-B14F-4D97-AF65-F5344CB8AC3E}">
        <p14:creationId xmlns:p14="http://schemas.microsoft.com/office/powerpoint/2010/main" val="31593675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mmagine con didascalia">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F011955-3DB8-4C70-93FB-7A2C5F5DFAAF}"/>
              </a:ext>
            </a:extLst>
          </p:cNvPr>
          <p:cNvSpPr>
            <a:spLocks noGrp="1"/>
          </p:cNvSpPr>
          <p:nvPr>
            <p:ph type="pic" idx="1"/>
          </p:nvPr>
        </p:nvSpPr>
        <p:spPr>
          <a:xfrm>
            <a:off x="5183188" y="1335636"/>
            <a:ext cx="6172200" cy="484132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p>
        </p:txBody>
      </p:sp>
      <p:sp>
        <p:nvSpPr>
          <p:cNvPr id="8" name="Text Placeholder 3">
            <a:extLst>
              <a:ext uri="{FF2B5EF4-FFF2-40B4-BE49-F238E27FC236}">
                <a16:creationId xmlns:a16="http://schemas.microsoft.com/office/drawing/2014/main" id="{27F36783-77AA-4762-A0D4-79CAC387421F}"/>
              </a:ext>
            </a:extLst>
          </p:cNvPr>
          <p:cNvSpPr>
            <a:spLocks noGrp="1"/>
          </p:cNvSpPr>
          <p:nvPr>
            <p:ph type="body" sz="half" idx="2"/>
          </p:nvPr>
        </p:nvSpPr>
        <p:spPr>
          <a:xfrm>
            <a:off x="839788" y="2496619"/>
            <a:ext cx="3932237" cy="36803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9" name="Title 1">
            <a:extLst>
              <a:ext uri="{FF2B5EF4-FFF2-40B4-BE49-F238E27FC236}">
                <a16:creationId xmlns:a16="http://schemas.microsoft.com/office/drawing/2014/main" id="{40DBF051-2A17-4A20-A3FC-2B33FE5B757D}"/>
              </a:ext>
            </a:extLst>
          </p:cNvPr>
          <p:cNvSpPr>
            <a:spLocks noGrp="1"/>
          </p:cNvSpPr>
          <p:nvPr>
            <p:ph type="title"/>
          </p:nvPr>
        </p:nvSpPr>
        <p:spPr>
          <a:xfrm>
            <a:off x="838200" y="1335636"/>
            <a:ext cx="3932237" cy="780114"/>
          </a:xfrm>
        </p:spPr>
        <p:txBody>
          <a:bodyPr/>
          <a:lstStyle/>
          <a:p>
            <a:r>
              <a:rPr lang="it-IT"/>
              <a:t>Fare clic per modificare lo stile del titolo dello schema</a:t>
            </a:r>
          </a:p>
        </p:txBody>
      </p:sp>
      <p:pic>
        <p:nvPicPr>
          <p:cNvPr id="2" name="Picture 1">
            <a:extLst>
              <a:ext uri="{FF2B5EF4-FFF2-40B4-BE49-F238E27FC236}">
                <a16:creationId xmlns:a16="http://schemas.microsoft.com/office/drawing/2014/main" id="{DD2D5FD0-B932-90F5-665E-82322B1E4616}"/>
              </a:ext>
            </a:extLst>
          </p:cNvPr>
          <p:cNvPicPr>
            <a:picLocks noChangeAspect="1"/>
          </p:cNvPicPr>
          <p:nvPr userDrawn="1"/>
        </p:nvPicPr>
        <p:blipFill>
          <a:blip r:embed="rId2"/>
          <a:stretch>
            <a:fillRect/>
          </a:stretch>
        </p:blipFill>
        <p:spPr>
          <a:xfrm>
            <a:off x="10480038" y="392181"/>
            <a:ext cx="684623" cy="479470"/>
          </a:xfrm>
          <a:prstGeom prst="rect">
            <a:avLst/>
          </a:prstGeom>
        </p:spPr>
      </p:pic>
    </p:spTree>
    <p:extLst>
      <p:ext uri="{BB962C8B-B14F-4D97-AF65-F5344CB8AC3E}">
        <p14:creationId xmlns:p14="http://schemas.microsoft.com/office/powerpoint/2010/main" val="42191542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9BC9C-2F86-4F3C-86FF-092C95A64B84}"/>
              </a:ext>
            </a:extLst>
          </p:cNvPr>
          <p:cNvSpPr>
            <a:spLocks noGrp="1"/>
          </p:cNvSpPr>
          <p:nvPr>
            <p:ph type="title"/>
          </p:nvPr>
        </p:nvSpPr>
        <p:spPr/>
        <p:txBody>
          <a:bodyPr/>
          <a:lstStyle/>
          <a:p>
            <a:r>
              <a:rPr lang="it-IT"/>
              <a:t>Fare clic per modificare lo stile del titolo dello schema</a:t>
            </a:r>
            <a:endParaRPr lang="it-IT" dirty="0"/>
          </a:p>
        </p:txBody>
      </p:sp>
      <p:sp>
        <p:nvSpPr>
          <p:cNvPr id="3" name="Vertical Text Placeholder 2">
            <a:extLst>
              <a:ext uri="{FF2B5EF4-FFF2-40B4-BE49-F238E27FC236}">
                <a16:creationId xmlns:a16="http://schemas.microsoft.com/office/drawing/2014/main" id="{E723F1F7-0749-4694-BE63-E403BDDD5F47}"/>
              </a:ext>
            </a:extLst>
          </p:cNvPr>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Picture Placeholder 11">
            <a:extLst>
              <a:ext uri="{FF2B5EF4-FFF2-40B4-BE49-F238E27FC236}">
                <a16:creationId xmlns:a16="http://schemas.microsoft.com/office/drawing/2014/main" id="{B0E018EA-3E2C-4221-8F2D-FEADDDF2C9FC}"/>
              </a:ext>
            </a:extLst>
          </p:cNvPr>
          <p:cNvSpPr txBox="1">
            <a:spLocks/>
          </p:cNvSpPr>
          <p:nvPr userDrawn="1"/>
        </p:nvSpPr>
        <p:spPr>
          <a:xfrm>
            <a:off x="9821594"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b="0" i="0" dirty="0">
                <a:latin typeface="Arial" panose="020B0604020202020204" pitchFamily="34" charset="0"/>
              </a:rPr>
              <a:t>Logo</a:t>
            </a:r>
          </a:p>
        </p:txBody>
      </p:sp>
    </p:spTree>
    <p:extLst>
      <p:ext uri="{BB962C8B-B14F-4D97-AF65-F5344CB8AC3E}">
        <p14:creationId xmlns:p14="http://schemas.microsoft.com/office/powerpoint/2010/main" val="14484628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1B6E7A-AAE9-4771-A56C-9BFBA5E562BD}"/>
              </a:ext>
            </a:extLst>
          </p:cNvPr>
          <p:cNvSpPr>
            <a:spLocks noGrp="1"/>
          </p:cNvSpPr>
          <p:nvPr>
            <p:ph type="title" orient="vert"/>
          </p:nvPr>
        </p:nvSpPr>
        <p:spPr>
          <a:xfrm>
            <a:off x="8724900" y="1335635"/>
            <a:ext cx="2628900" cy="4841328"/>
          </a:xfrm>
        </p:spPr>
        <p:txBody>
          <a:bodyPr vert="eaVert"/>
          <a:lstStyle/>
          <a:p>
            <a:r>
              <a:rPr lang="it-IT"/>
              <a:t>Fare clic per modificare lo stile del titolo dello schema</a:t>
            </a:r>
          </a:p>
        </p:txBody>
      </p:sp>
      <p:sp>
        <p:nvSpPr>
          <p:cNvPr id="3" name="Vertical Text Placeholder 2">
            <a:extLst>
              <a:ext uri="{FF2B5EF4-FFF2-40B4-BE49-F238E27FC236}">
                <a16:creationId xmlns:a16="http://schemas.microsoft.com/office/drawing/2014/main" id="{3BDB7342-37F0-452E-BA73-5C35A8EBE74A}"/>
              </a:ext>
            </a:extLst>
          </p:cNvPr>
          <p:cNvSpPr>
            <a:spLocks noGrp="1"/>
          </p:cNvSpPr>
          <p:nvPr>
            <p:ph type="body" orient="vert" idx="1"/>
          </p:nvPr>
        </p:nvSpPr>
        <p:spPr>
          <a:xfrm>
            <a:off x="838200" y="1335635"/>
            <a:ext cx="7734300" cy="4841327"/>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Picture Placeholder 11">
            <a:extLst>
              <a:ext uri="{FF2B5EF4-FFF2-40B4-BE49-F238E27FC236}">
                <a16:creationId xmlns:a16="http://schemas.microsoft.com/office/drawing/2014/main" id="{335E7CDD-E29C-417A-9EB6-CD2357295E23}"/>
              </a:ext>
            </a:extLst>
          </p:cNvPr>
          <p:cNvSpPr txBox="1">
            <a:spLocks/>
          </p:cNvSpPr>
          <p:nvPr userDrawn="1"/>
        </p:nvSpPr>
        <p:spPr>
          <a:xfrm>
            <a:off x="9821594"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b="0" i="0" dirty="0">
                <a:latin typeface="Arial" panose="020B0604020202020204" pitchFamily="34" charset="0"/>
              </a:rPr>
              <a:t>Logo</a:t>
            </a:r>
          </a:p>
        </p:txBody>
      </p:sp>
    </p:spTree>
    <p:extLst>
      <p:ext uri="{BB962C8B-B14F-4D97-AF65-F5344CB8AC3E}">
        <p14:creationId xmlns:p14="http://schemas.microsoft.com/office/powerpoint/2010/main" val="11507470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Titolo e contenuto">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9740986D-B2E6-E64A-9F09-D13E9F372CD9}"/>
              </a:ext>
            </a:extLst>
          </p:cNvPr>
          <p:cNvSpPr>
            <a:spLocks noGrp="1"/>
          </p:cNvSpPr>
          <p:nvPr>
            <p:ph idx="1"/>
          </p:nvPr>
        </p:nvSpPr>
        <p:spPr/>
        <p:txBody>
          <a:bodyPr>
            <a:normAutofit/>
          </a:bodyPr>
          <a:lstStyle>
            <a:lvl1pPr>
              <a:defRPr sz="3200"/>
            </a:lvl1pPr>
            <a:lvl2pPr>
              <a:defRPr sz="2800"/>
            </a:lvl2pPr>
            <a:lvl3pPr>
              <a:defRPr sz="2400"/>
            </a:lvl3pPr>
            <a:lvl4pPr>
              <a:defRPr sz="2000"/>
            </a:lvl4pPr>
            <a:lvl5pPr>
              <a:defRPr sz="1800"/>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Titolo 3">
            <a:extLst>
              <a:ext uri="{FF2B5EF4-FFF2-40B4-BE49-F238E27FC236}">
                <a16:creationId xmlns:a16="http://schemas.microsoft.com/office/drawing/2014/main" id="{4083417E-1B2A-7DA0-CDE7-E427EA9B1D0F}"/>
              </a:ext>
            </a:extLst>
          </p:cNvPr>
          <p:cNvSpPr>
            <a:spLocks noGrp="1"/>
          </p:cNvSpPr>
          <p:nvPr>
            <p:ph type="title"/>
          </p:nvPr>
        </p:nvSpPr>
        <p:spPr/>
        <p:txBody>
          <a:bodyPr/>
          <a:lstStyle/>
          <a:p>
            <a:r>
              <a:rPr lang="it-IT"/>
              <a:t>Fare clic per modificare lo stile del titolo dello schema</a:t>
            </a:r>
          </a:p>
        </p:txBody>
      </p:sp>
    </p:spTree>
    <p:extLst>
      <p:ext uri="{BB962C8B-B14F-4D97-AF65-F5344CB8AC3E}">
        <p14:creationId xmlns:p14="http://schemas.microsoft.com/office/powerpoint/2010/main" val="24861151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CAB671F9-DC95-4977-A08E-D2D9F32C050C}" type="datetimeFigureOut">
              <a:rPr lang="it-IT" smtClean="0"/>
              <a:t>04/04/25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7DAEB72-E869-4C7D-BAD0-BA298B95B5CB}" type="slidenum">
              <a:rPr lang="it-IT" smtClean="0"/>
              <a:t>‹#›</a:t>
            </a:fld>
            <a:endParaRPr lang="it-IT"/>
          </a:p>
        </p:txBody>
      </p:sp>
    </p:spTree>
    <p:extLst>
      <p:ext uri="{BB962C8B-B14F-4D97-AF65-F5344CB8AC3E}">
        <p14:creationId xmlns:p14="http://schemas.microsoft.com/office/powerpoint/2010/main" val="27370902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CAB671F9-DC95-4977-A08E-D2D9F32C050C}" type="datetimeFigureOut">
              <a:rPr lang="it-IT" smtClean="0"/>
              <a:t>04/04/25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7DAEB72-E869-4C7D-BAD0-BA298B95B5CB}" type="slidenum">
              <a:rPr lang="it-IT" smtClean="0"/>
              <a:t>‹#›</a:t>
            </a:fld>
            <a:endParaRPr lang="it-IT"/>
          </a:p>
        </p:txBody>
      </p:sp>
    </p:spTree>
    <p:extLst>
      <p:ext uri="{BB962C8B-B14F-4D97-AF65-F5344CB8AC3E}">
        <p14:creationId xmlns:p14="http://schemas.microsoft.com/office/powerpoint/2010/main" val="28354907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p:cNvSpPr>
            <a:spLocks noGrp="1"/>
          </p:cNvSpPr>
          <p:nvPr>
            <p:ph type="dt" sz="half" idx="10"/>
          </p:nvPr>
        </p:nvSpPr>
        <p:spPr/>
        <p:txBody>
          <a:bodyPr/>
          <a:lstStyle/>
          <a:p>
            <a:fld id="{CAB671F9-DC95-4977-A08E-D2D9F32C050C}" type="datetimeFigureOut">
              <a:rPr lang="it-IT" smtClean="0"/>
              <a:t>04/04/25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7DAEB72-E869-4C7D-BAD0-BA298B95B5CB}" type="slidenum">
              <a:rPr lang="it-IT" smtClean="0"/>
              <a:t>‹#›</a:t>
            </a:fld>
            <a:endParaRPr lang="it-IT"/>
          </a:p>
        </p:txBody>
      </p:sp>
    </p:spTree>
    <p:extLst>
      <p:ext uri="{BB962C8B-B14F-4D97-AF65-F5344CB8AC3E}">
        <p14:creationId xmlns:p14="http://schemas.microsoft.com/office/powerpoint/2010/main" val="2419561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fronto" type="twoTxTwoObj">
  <p:cSld name="TWO_OBJECTS_WITH_TEXT">
    <p:spTree>
      <p:nvGrpSpPr>
        <p:cNvPr id="1" name="Shape 36"/>
        <p:cNvGrpSpPr/>
        <p:nvPr/>
      </p:nvGrpSpPr>
      <p:grpSpPr>
        <a:xfrm>
          <a:off x="0" y="0"/>
          <a:ext cx="0" cy="0"/>
          <a:chOff x="0" y="0"/>
          <a:chExt cx="0" cy="0"/>
        </a:xfrm>
      </p:grpSpPr>
      <p:sp>
        <p:nvSpPr>
          <p:cNvPr id="37" name="Google Shape;37;p1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CAB671F9-DC95-4977-A08E-D2D9F32C050C}" type="datetimeFigureOut">
              <a:rPr lang="it-IT" smtClean="0"/>
              <a:t>04/04/25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7DAEB72-E869-4C7D-BAD0-BA298B95B5CB}" type="slidenum">
              <a:rPr lang="it-IT" smtClean="0"/>
              <a:t>‹#›</a:t>
            </a:fld>
            <a:endParaRPr lang="it-IT"/>
          </a:p>
        </p:txBody>
      </p:sp>
    </p:spTree>
    <p:extLst>
      <p:ext uri="{BB962C8B-B14F-4D97-AF65-F5344CB8AC3E}">
        <p14:creationId xmlns:p14="http://schemas.microsoft.com/office/powerpoint/2010/main" val="33113931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CAB671F9-DC95-4977-A08E-D2D9F32C050C}" type="datetimeFigureOut">
              <a:rPr lang="it-IT" smtClean="0"/>
              <a:t>04/04/25</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B7DAEB72-E869-4C7D-BAD0-BA298B95B5CB}" type="slidenum">
              <a:rPr lang="it-IT" smtClean="0"/>
              <a:t>‹#›</a:t>
            </a:fld>
            <a:endParaRPr lang="it-IT"/>
          </a:p>
        </p:txBody>
      </p:sp>
    </p:spTree>
    <p:extLst>
      <p:ext uri="{BB962C8B-B14F-4D97-AF65-F5344CB8AC3E}">
        <p14:creationId xmlns:p14="http://schemas.microsoft.com/office/powerpoint/2010/main" val="17268284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CAB671F9-DC95-4977-A08E-D2D9F32C050C}" type="datetimeFigureOut">
              <a:rPr lang="it-IT" smtClean="0"/>
              <a:t>04/04/25</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B7DAEB72-E869-4C7D-BAD0-BA298B95B5CB}" type="slidenum">
              <a:rPr lang="it-IT" smtClean="0"/>
              <a:t>‹#›</a:t>
            </a:fld>
            <a:endParaRPr lang="it-IT"/>
          </a:p>
        </p:txBody>
      </p:sp>
    </p:spTree>
    <p:extLst>
      <p:ext uri="{BB962C8B-B14F-4D97-AF65-F5344CB8AC3E}">
        <p14:creationId xmlns:p14="http://schemas.microsoft.com/office/powerpoint/2010/main" val="31273326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CAB671F9-DC95-4977-A08E-D2D9F32C050C}" type="datetimeFigureOut">
              <a:rPr lang="it-IT" smtClean="0"/>
              <a:t>04/04/25</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B7DAEB72-E869-4C7D-BAD0-BA298B95B5CB}" type="slidenum">
              <a:rPr lang="it-IT" smtClean="0"/>
              <a:t>‹#›</a:t>
            </a:fld>
            <a:endParaRPr lang="it-IT"/>
          </a:p>
        </p:txBody>
      </p:sp>
    </p:spTree>
    <p:extLst>
      <p:ext uri="{BB962C8B-B14F-4D97-AF65-F5344CB8AC3E}">
        <p14:creationId xmlns:p14="http://schemas.microsoft.com/office/powerpoint/2010/main" val="23318913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CAB671F9-DC95-4977-A08E-D2D9F32C050C}" type="datetimeFigureOut">
              <a:rPr lang="it-IT" smtClean="0"/>
              <a:t>04/04/25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7DAEB72-E869-4C7D-BAD0-BA298B95B5CB}" type="slidenum">
              <a:rPr lang="it-IT" smtClean="0"/>
              <a:t>‹#›</a:t>
            </a:fld>
            <a:endParaRPr lang="it-IT"/>
          </a:p>
        </p:txBody>
      </p:sp>
    </p:spTree>
    <p:extLst>
      <p:ext uri="{BB962C8B-B14F-4D97-AF65-F5344CB8AC3E}">
        <p14:creationId xmlns:p14="http://schemas.microsoft.com/office/powerpoint/2010/main" val="28930478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CAB671F9-DC95-4977-A08E-D2D9F32C050C}" type="datetimeFigureOut">
              <a:rPr lang="it-IT" smtClean="0"/>
              <a:t>04/04/25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7DAEB72-E869-4C7D-BAD0-BA298B95B5CB}" type="slidenum">
              <a:rPr lang="it-IT" smtClean="0"/>
              <a:t>‹#›</a:t>
            </a:fld>
            <a:endParaRPr lang="it-IT"/>
          </a:p>
        </p:txBody>
      </p:sp>
    </p:spTree>
    <p:extLst>
      <p:ext uri="{BB962C8B-B14F-4D97-AF65-F5344CB8AC3E}">
        <p14:creationId xmlns:p14="http://schemas.microsoft.com/office/powerpoint/2010/main" val="41798143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CAB671F9-DC95-4977-A08E-D2D9F32C050C}" type="datetimeFigureOut">
              <a:rPr lang="it-IT" smtClean="0"/>
              <a:t>04/04/25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7DAEB72-E869-4C7D-BAD0-BA298B95B5CB}" type="slidenum">
              <a:rPr lang="it-IT" smtClean="0"/>
              <a:t>‹#›</a:t>
            </a:fld>
            <a:endParaRPr lang="it-IT"/>
          </a:p>
        </p:txBody>
      </p:sp>
    </p:spTree>
    <p:extLst>
      <p:ext uri="{BB962C8B-B14F-4D97-AF65-F5344CB8AC3E}">
        <p14:creationId xmlns:p14="http://schemas.microsoft.com/office/powerpoint/2010/main" val="24194157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CAB671F9-DC95-4977-A08E-D2D9F32C050C}" type="datetimeFigureOut">
              <a:rPr lang="it-IT" smtClean="0"/>
              <a:t>04/04/25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7DAEB72-E869-4C7D-BAD0-BA298B95B5CB}" type="slidenum">
              <a:rPr lang="it-IT" smtClean="0"/>
              <a:t>‹#›</a:t>
            </a:fld>
            <a:endParaRPr lang="it-IT"/>
          </a:p>
        </p:txBody>
      </p:sp>
    </p:spTree>
    <p:extLst>
      <p:ext uri="{BB962C8B-B14F-4D97-AF65-F5344CB8AC3E}">
        <p14:creationId xmlns:p14="http://schemas.microsoft.com/office/powerpoint/2010/main" val="17495871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it" smtClean="0"/>
              <a:pPr/>
              <a:t>‹#›</a:t>
            </a:fld>
            <a:endParaRPr lang="it"/>
          </a:p>
        </p:txBody>
      </p:sp>
    </p:spTree>
    <p:extLst>
      <p:ext uri="{BB962C8B-B14F-4D97-AF65-F5344CB8AC3E}">
        <p14:creationId xmlns:p14="http://schemas.microsoft.com/office/powerpoint/2010/main" val="28761164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it" smtClean="0"/>
              <a:pPr/>
              <a:t>‹#›</a:t>
            </a:fld>
            <a:endParaRPr lang="it"/>
          </a:p>
        </p:txBody>
      </p:sp>
    </p:spTree>
    <p:extLst>
      <p:ext uri="{BB962C8B-B14F-4D97-AF65-F5344CB8AC3E}">
        <p14:creationId xmlns:p14="http://schemas.microsoft.com/office/powerpoint/2010/main" val="11187937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olo titolo" type="titleOnly">
  <p:cSld name="TITLE_ONLY">
    <p:spTree>
      <p:nvGrpSpPr>
        <p:cNvPr id="1" name="Shape 45"/>
        <p:cNvGrpSpPr/>
        <p:nvPr/>
      </p:nvGrpSpPr>
      <p:grpSpPr>
        <a:xfrm>
          <a:off x="0" y="0"/>
          <a:ext cx="0" cy="0"/>
          <a:chOff x="0" y="0"/>
          <a:chExt cx="0" cy="0"/>
        </a:xfrm>
      </p:grpSpPr>
      <p:sp>
        <p:nvSpPr>
          <p:cNvPr id="46" name="Google Shape;46;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it" smtClean="0"/>
              <a:pPr/>
              <a:t>‹#›</a:t>
            </a:fld>
            <a:endParaRPr lang="it"/>
          </a:p>
        </p:txBody>
      </p:sp>
    </p:spTree>
    <p:extLst>
      <p:ext uri="{BB962C8B-B14F-4D97-AF65-F5344CB8AC3E}">
        <p14:creationId xmlns:p14="http://schemas.microsoft.com/office/powerpoint/2010/main" val="11144113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it" smtClean="0"/>
              <a:pPr/>
              <a:t>‹#›</a:t>
            </a:fld>
            <a:endParaRPr lang="it"/>
          </a:p>
        </p:txBody>
      </p:sp>
    </p:spTree>
    <p:extLst>
      <p:ext uri="{BB962C8B-B14F-4D97-AF65-F5344CB8AC3E}">
        <p14:creationId xmlns:p14="http://schemas.microsoft.com/office/powerpoint/2010/main" val="33174359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it" smtClean="0"/>
              <a:pPr/>
              <a:t>‹#›</a:t>
            </a:fld>
            <a:endParaRPr lang="it"/>
          </a:p>
        </p:txBody>
      </p:sp>
    </p:spTree>
    <p:extLst>
      <p:ext uri="{BB962C8B-B14F-4D97-AF65-F5344CB8AC3E}">
        <p14:creationId xmlns:p14="http://schemas.microsoft.com/office/powerpoint/2010/main" val="24865749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it" smtClean="0"/>
              <a:pPr/>
              <a:t>‹#›</a:t>
            </a:fld>
            <a:endParaRPr lang="it"/>
          </a:p>
        </p:txBody>
      </p:sp>
    </p:spTree>
    <p:extLst>
      <p:ext uri="{BB962C8B-B14F-4D97-AF65-F5344CB8AC3E}">
        <p14:creationId xmlns:p14="http://schemas.microsoft.com/office/powerpoint/2010/main" val="36202201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it" smtClean="0"/>
              <a:pPr/>
              <a:t>‹#›</a:t>
            </a:fld>
            <a:endParaRPr lang="it"/>
          </a:p>
        </p:txBody>
      </p:sp>
    </p:spTree>
    <p:extLst>
      <p:ext uri="{BB962C8B-B14F-4D97-AF65-F5344CB8AC3E}">
        <p14:creationId xmlns:p14="http://schemas.microsoft.com/office/powerpoint/2010/main" val="20964120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it" smtClean="0"/>
              <a:pPr/>
              <a:t>‹#›</a:t>
            </a:fld>
            <a:endParaRPr lang="it"/>
          </a:p>
        </p:txBody>
      </p:sp>
    </p:spTree>
    <p:extLst>
      <p:ext uri="{BB962C8B-B14F-4D97-AF65-F5344CB8AC3E}">
        <p14:creationId xmlns:p14="http://schemas.microsoft.com/office/powerpoint/2010/main" val="25895890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it" smtClean="0"/>
              <a:pPr/>
              <a:t>‹#›</a:t>
            </a:fld>
            <a:endParaRPr lang="it"/>
          </a:p>
        </p:txBody>
      </p:sp>
    </p:spTree>
    <p:extLst>
      <p:ext uri="{BB962C8B-B14F-4D97-AF65-F5344CB8AC3E}">
        <p14:creationId xmlns:p14="http://schemas.microsoft.com/office/powerpoint/2010/main" val="257956496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it" smtClean="0"/>
              <a:pPr/>
              <a:t>‹#›</a:t>
            </a:fld>
            <a:endParaRPr lang="it"/>
          </a:p>
        </p:txBody>
      </p:sp>
    </p:spTree>
    <p:extLst>
      <p:ext uri="{BB962C8B-B14F-4D97-AF65-F5344CB8AC3E}">
        <p14:creationId xmlns:p14="http://schemas.microsoft.com/office/powerpoint/2010/main" val="291265936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it" smtClean="0"/>
              <a:pPr/>
              <a:t>‹#›</a:t>
            </a:fld>
            <a:endParaRPr lang="it"/>
          </a:p>
        </p:txBody>
      </p:sp>
    </p:spTree>
    <p:extLst>
      <p:ext uri="{BB962C8B-B14F-4D97-AF65-F5344CB8AC3E}">
        <p14:creationId xmlns:p14="http://schemas.microsoft.com/office/powerpoint/2010/main" val="118151957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A739DD1-A1C1-4C92-A68E-E40C9900F914}"/>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US"/>
          </a:p>
        </p:txBody>
      </p:sp>
      <p:sp>
        <p:nvSpPr>
          <p:cNvPr id="3" name="Sottotitolo 2">
            <a:extLst>
              <a:ext uri="{FF2B5EF4-FFF2-40B4-BE49-F238E27FC236}">
                <a16:creationId xmlns:a16="http://schemas.microsoft.com/office/drawing/2014/main" id="{1CEDE420-FE01-46FE-BF26-54F0BF95EA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a:p>
        </p:txBody>
      </p:sp>
      <p:sp>
        <p:nvSpPr>
          <p:cNvPr id="4" name="Segnaposto data 3">
            <a:extLst>
              <a:ext uri="{FF2B5EF4-FFF2-40B4-BE49-F238E27FC236}">
                <a16:creationId xmlns:a16="http://schemas.microsoft.com/office/drawing/2014/main" id="{F9908AA3-9092-4D49-904B-BF00CA803C35}"/>
              </a:ext>
            </a:extLst>
          </p:cNvPr>
          <p:cNvSpPr>
            <a:spLocks noGrp="1"/>
          </p:cNvSpPr>
          <p:nvPr>
            <p:ph type="dt" sz="half" idx="10"/>
          </p:nvPr>
        </p:nvSpPr>
        <p:spPr/>
        <p:txBody>
          <a:bodyPr/>
          <a:lstStyle/>
          <a:p>
            <a:fld id="{65575E9D-6408-47CD-AD8B-3641A5AD639A}" type="datetimeFigureOut">
              <a:rPr lang="en-US" smtClean="0"/>
              <a:pPr/>
              <a:t>4/4/25</a:t>
            </a:fld>
            <a:endParaRPr lang="en-US"/>
          </a:p>
        </p:txBody>
      </p:sp>
      <p:sp>
        <p:nvSpPr>
          <p:cNvPr id="5" name="Segnaposto piè di pagina 4">
            <a:extLst>
              <a:ext uri="{FF2B5EF4-FFF2-40B4-BE49-F238E27FC236}">
                <a16:creationId xmlns:a16="http://schemas.microsoft.com/office/drawing/2014/main" id="{99F02FCF-3FDD-4509-B7B9-F8421F70E2F2}"/>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5D517DA4-78C4-45DF-B719-EB1FF4D463B2}"/>
              </a:ext>
            </a:extLst>
          </p:cNvPr>
          <p:cNvSpPr>
            <a:spLocks noGrp="1"/>
          </p:cNvSpPr>
          <p:nvPr>
            <p:ph type="sldNum" sz="quarter" idx="12"/>
          </p:nvPr>
        </p:nvSpPr>
        <p:spPr/>
        <p:txBody>
          <a:bodyPr/>
          <a:lstStyle/>
          <a:p>
            <a:fld id="{D67EB81F-4DFB-4028-A191-72B91FC75F55}" type="slidenum">
              <a:rPr lang="en-US" smtClean="0"/>
              <a:pPr/>
              <a:t>‹#›</a:t>
            </a:fld>
            <a:endParaRPr lang="en-US"/>
          </a:p>
        </p:txBody>
      </p:sp>
    </p:spTree>
    <p:extLst>
      <p:ext uri="{BB962C8B-B14F-4D97-AF65-F5344CB8AC3E}">
        <p14:creationId xmlns:p14="http://schemas.microsoft.com/office/powerpoint/2010/main" val="216100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uota" type="blank">
  <p:cSld name="BLANK">
    <p:spTree>
      <p:nvGrpSpPr>
        <p:cNvPr id="1" name="Shape 50"/>
        <p:cNvGrpSpPr/>
        <p:nvPr/>
      </p:nvGrpSpPr>
      <p:grpSpPr>
        <a:xfrm>
          <a:off x="0" y="0"/>
          <a:ext cx="0" cy="0"/>
          <a:chOff x="0" y="0"/>
          <a:chExt cx="0" cy="0"/>
        </a:xfrm>
      </p:grpSpPr>
      <p:sp>
        <p:nvSpPr>
          <p:cNvPr id="51" name="Google Shape;51;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7858A74-DDB2-4124-A1D1-D43D4F385837}"/>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contenuto 2">
            <a:extLst>
              <a:ext uri="{FF2B5EF4-FFF2-40B4-BE49-F238E27FC236}">
                <a16:creationId xmlns:a16="http://schemas.microsoft.com/office/drawing/2014/main" id="{A1F0B677-0C47-4600-9E88-560D34667FB9}"/>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6BCC31DC-F58C-473B-AA74-1E60E96918A3}"/>
              </a:ext>
            </a:extLst>
          </p:cNvPr>
          <p:cNvSpPr>
            <a:spLocks noGrp="1"/>
          </p:cNvSpPr>
          <p:nvPr>
            <p:ph type="dt" sz="half" idx="10"/>
          </p:nvPr>
        </p:nvSpPr>
        <p:spPr/>
        <p:txBody>
          <a:bodyPr/>
          <a:lstStyle/>
          <a:p>
            <a:fld id="{65575E9D-6408-47CD-AD8B-3641A5AD639A}" type="datetimeFigureOut">
              <a:rPr lang="en-US" smtClean="0"/>
              <a:pPr/>
              <a:t>4/4/25</a:t>
            </a:fld>
            <a:endParaRPr lang="en-US"/>
          </a:p>
        </p:txBody>
      </p:sp>
      <p:sp>
        <p:nvSpPr>
          <p:cNvPr id="5" name="Segnaposto piè di pagina 4">
            <a:extLst>
              <a:ext uri="{FF2B5EF4-FFF2-40B4-BE49-F238E27FC236}">
                <a16:creationId xmlns:a16="http://schemas.microsoft.com/office/drawing/2014/main" id="{D4038320-141D-42D3-BDD6-02BC2DAAC8E9}"/>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3537A1C8-40BA-42B3-92FC-343EF68DDD6F}"/>
              </a:ext>
            </a:extLst>
          </p:cNvPr>
          <p:cNvSpPr>
            <a:spLocks noGrp="1"/>
          </p:cNvSpPr>
          <p:nvPr>
            <p:ph type="sldNum" sz="quarter" idx="12"/>
          </p:nvPr>
        </p:nvSpPr>
        <p:spPr/>
        <p:txBody>
          <a:bodyPr/>
          <a:lstStyle/>
          <a:p>
            <a:fld id="{D67EB81F-4DFB-4028-A191-72B91FC75F55}" type="slidenum">
              <a:rPr lang="en-US" smtClean="0"/>
              <a:pPr/>
              <a:t>‹#›</a:t>
            </a:fld>
            <a:endParaRPr lang="en-US"/>
          </a:p>
        </p:txBody>
      </p:sp>
    </p:spTree>
    <p:extLst>
      <p:ext uri="{BB962C8B-B14F-4D97-AF65-F5344CB8AC3E}">
        <p14:creationId xmlns:p14="http://schemas.microsoft.com/office/powerpoint/2010/main" val="35081452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BBB05AA-7C04-4CAF-AE3F-209C0CBA0FB7}"/>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US"/>
          </a:p>
        </p:txBody>
      </p:sp>
      <p:sp>
        <p:nvSpPr>
          <p:cNvPr id="3" name="Segnaposto testo 2">
            <a:extLst>
              <a:ext uri="{FF2B5EF4-FFF2-40B4-BE49-F238E27FC236}">
                <a16:creationId xmlns:a16="http://schemas.microsoft.com/office/drawing/2014/main" id="{DBEBCDBA-EAF6-4271-BA99-E43EA0D675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A8E6B107-4EE1-4ABC-B162-3DA9011146C7}"/>
              </a:ext>
            </a:extLst>
          </p:cNvPr>
          <p:cNvSpPr>
            <a:spLocks noGrp="1"/>
          </p:cNvSpPr>
          <p:nvPr>
            <p:ph type="dt" sz="half" idx="10"/>
          </p:nvPr>
        </p:nvSpPr>
        <p:spPr/>
        <p:txBody>
          <a:bodyPr/>
          <a:lstStyle/>
          <a:p>
            <a:fld id="{65575E9D-6408-47CD-AD8B-3641A5AD639A}" type="datetimeFigureOut">
              <a:rPr lang="en-US" smtClean="0"/>
              <a:pPr/>
              <a:t>4/4/25</a:t>
            </a:fld>
            <a:endParaRPr lang="en-US"/>
          </a:p>
        </p:txBody>
      </p:sp>
      <p:sp>
        <p:nvSpPr>
          <p:cNvPr id="5" name="Segnaposto piè di pagina 4">
            <a:extLst>
              <a:ext uri="{FF2B5EF4-FFF2-40B4-BE49-F238E27FC236}">
                <a16:creationId xmlns:a16="http://schemas.microsoft.com/office/drawing/2014/main" id="{983D69DE-C02A-4833-B632-73834E96CD52}"/>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165583F3-0D4D-41F7-BDAA-1553E5C6A773}"/>
              </a:ext>
            </a:extLst>
          </p:cNvPr>
          <p:cNvSpPr>
            <a:spLocks noGrp="1"/>
          </p:cNvSpPr>
          <p:nvPr>
            <p:ph type="sldNum" sz="quarter" idx="12"/>
          </p:nvPr>
        </p:nvSpPr>
        <p:spPr/>
        <p:txBody>
          <a:bodyPr/>
          <a:lstStyle/>
          <a:p>
            <a:fld id="{D67EB81F-4DFB-4028-A191-72B91FC75F55}" type="slidenum">
              <a:rPr lang="en-US" smtClean="0"/>
              <a:pPr/>
              <a:t>‹#›</a:t>
            </a:fld>
            <a:endParaRPr lang="en-US"/>
          </a:p>
        </p:txBody>
      </p:sp>
    </p:spTree>
    <p:extLst>
      <p:ext uri="{BB962C8B-B14F-4D97-AF65-F5344CB8AC3E}">
        <p14:creationId xmlns:p14="http://schemas.microsoft.com/office/powerpoint/2010/main" val="337772431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546766E-C5FD-4053-9690-F64AB79571DA}"/>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contenuto 2">
            <a:extLst>
              <a:ext uri="{FF2B5EF4-FFF2-40B4-BE49-F238E27FC236}">
                <a16:creationId xmlns:a16="http://schemas.microsoft.com/office/drawing/2014/main" id="{06ED8BA3-F46A-45B3-AEFF-882338EBECC9}"/>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contenuto 3">
            <a:extLst>
              <a:ext uri="{FF2B5EF4-FFF2-40B4-BE49-F238E27FC236}">
                <a16:creationId xmlns:a16="http://schemas.microsoft.com/office/drawing/2014/main" id="{48E6BEE0-353C-4A9C-B5F2-1A6F03789AB9}"/>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data 4">
            <a:extLst>
              <a:ext uri="{FF2B5EF4-FFF2-40B4-BE49-F238E27FC236}">
                <a16:creationId xmlns:a16="http://schemas.microsoft.com/office/drawing/2014/main" id="{98A6A069-2317-48A9-9D2B-160D8C4478CD}"/>
              </a:ext>
            </a:extLst>
          </p:cNvPr>
          <p:cNvSpPr>
            <a:spLocks noGrp="1"/>
          </p:cNvSpPr>
          <p:nvPr>
            <p:ph type="dt" sz="half" idx="10"/>
          </p:nvPr>
        </p:nvSpPr>
        <p:spPr/>
        <p:txBody>
          <a:bodyPr/>
          <a:lstStyle/>
          <a:p>
            <a:fld id="{65575E9D-6408-47CD-AD8B-3641A5AD639A}" type="datetimeFigureOut">
              <a:rPr lang="en-US" smtClean="0"/>
              <a:pPr/>
              <a:t>4/4/25</a:t>
            </a:fld>
            <a:endParaRPr lang="en-US"/>
          </a:p>
        </p:txBody>
      </p:sp>
      <p:sp>
        <p:nvSpPr>
          <p:cNvPr id="6" name="Segnaposto piè di pagina 5">
            <a:extLst>
              <a:ext uri="{FF2B5EF4-FFF2-40B4-BE49-F238E27FC236}">
                <a16:creationId xmlns:a16="http://schemas.microsoft.com/office/drawing/2014/main" id="{3C682F38-25BF-4C31-B0E4-615C104EA5A7}"/>
              </a:ext>
            </a:extLst>
          </p:cNvPr>
          <p:cNvSpPr>
            <a:spLocks noGrp="1"/>
          </p:cNvSpPr>
          <p:nvPr>
            <p:ph type="ftr" sz="quarter" idx="11"/>
          </p:nvPr>
        </p:nvSpPr>
        <p:spPr/>
        <p:txBody>
          <a:bodyPr/>
          <a:lstStyle/>
          <a:p>
            <a:endParaRPr lang="en-US"/>
          </a:p>
        </p:txBody>
      </p:sp>
      <p:sp>
        <p:nvSpPr>
          <p:cNvPr id="7" name="Segnaposto numero diapositiva 6">
            <a:extLst>
              <a:ext uri="{FF2B5EF4-FFF2-40B4-BE49-F238E27FC236}">
                <a16:creationId xmlns:a16="http://schemas.microsoft.com/office/drawing/2014/main" id="{EEF19BE5-B1FE-442F-BA24-BE292BE77B2E}"/>
              </a:ext>
            </a:extLst>
          </p:cNvPr>
          <p:cNvSpPr>
            <a:spLocks noGrp="1"/>
          </p:cNvSpPr>
          <p:nvPr>
            <p:ph type="sldNum" sz="quarter" idx="12"/>
          </p:nvPr>
        </p:nvSpPr>
        <p:spPr/>
        <p:txBody>
          <a:bodyPr/>
          <a:lstStyle/>
          <a:p>
            <a:fld id="{D67EB81F-4DFB-4028-A191-72B91FC75F55}" type="slidenum">
              <a:rPr lang="en-US" smtClean="0"/>
              <a:pPr/>
              <a:t>‹#›</a:t>
            </a:fld>
            <a:endParaRPr lang="en-US"/>
          </a:p>
        </p:txBody>
      </p:sp>
    </p:spTree>
    <p:extLst>
      <p:ext uri="{BB962C8B-B14F-4D97-AF65-F5344CB8AC3E}">
        <p14:creationId xmlns:p14="http://schemas.microsoft.com/office/powerpoint/2010/main" val="308928098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601224E-46CB-42A4-8D56-A909A0339849}"/>
              </a:ext>
            </a:extLst>
          </p:cNvPr>
          <p:cNvSpPr>
            <a:spLocks noGrp="1"/>
          </p:cNvSpPr>
          <p:nvPr>
            <p:ph type="title"/>
          </p:nvPr>
        </p:nvSpPr>
        <p:spPr>
          <a:xfrm>
            <a:off x="839788" y="365125"/>
            <a:ext cx="10515600" cy="1325563"/>
          </a:xfrm>
        </p:spPr>
        <p:txBody>
          <a:bodyPr/>
          <a:lstStyle/>
          <a:p>
            <a:r>
              <a:rPr lang="it-IT"/>
              <a:t>Fare clic per modificare lo stile del titolo dello schema</a:t>
            </a:r>
            <a:endParaRPr lang="en-US"/>
          </a:p>
        </p:txBody>
      </p:sp>
      <p:sp>
        <p:nvSpPr>
          <p:cNvPr id="3" name="Segnaposto testo 2">
            <a:extLst>
              <a:ext uri="{FF2B5EF4-FFF2-40B4-BE49-F238E27FC236}">
                <a16:creationId xmlns:a16="http://schemas.microsoft.com/office/drawing/2014/main" id="{8C7D8AE8-5BAF-4E50-8126-4D09A7412B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217C665B-5C52-47A0-B337-9F733FF8D0C7}"/>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testo 4">
            <a:extLst>
              <a:ext uri="{FF2B5EF4-FFF2-40B4-BE49-F238E27FC236}">
                <a16:creationId xmlns:a16="http://schemas.microsoft.com/office/drawing/2014/main" id="{9308087E-3A0E-4E4F-88A5-9A1C425D84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8021EFC1-D898-40FF-B9A4-9CF54E88A637}"/>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Segnaposto data 6">
            <a:extLst>
              <a:ext uri="{FF2B5EF4-FFF2-40B4-BE49-F238E27FC236}">
                <a16:creationId xmlns:a16="http://schemas.microsoft.com/office/drawing/2014/main" id="{EA13DC03-4444-4281-989D-B63B09C4B20E}"/>
              </a:ext>
            </a:extLst>
          </p:cNvPr>
          <p:cNvSpPr>
            <a:spLocks noGrp="1"/>
          </p:cNvSpPr>
          <p:nvPr>
            <p:ph type="dt" sz="half" idx="10"/>
          </p:nvPr>
        </p:nvSpPr>
        <p:spPr/>
        <p:txBody>
          <a:bodyPr/>
          <a:lstStyle/>
          <a:p>
            <a:fld id="{65575E9D-6408-47CD-AD8B-3641A5AD639A}" type="datetimeFigureOut">
              <a:rPr lang="en-US" smtClean="0"/>
              <a:pPr/>
              <a:t>4/4/25</a:t>
            </a:fld>
            <a:endParaRPr lang="en-US"/>
          </a:p>
        </p:txBody>
      </p:sp>
      <p:sp>
        <p:nvSpPr>
          <p:cNvPr id="8" name="Segnaposto piè di pagina 7">
            <a:extLst>
              <a:ext uri="{FF2B5EF4-FFF2-40B4-BE49-F238E27FC236}">
                <a16:creationId xmlns:a16="http://schemas.microsoft.com/office/drawing/2014/main" id="{908893F5-EC8C-4BC4-B30D-E1BB96AE069D}"/>
              </a:ext>
            </a:extLst>
          </p:cNvPr>
          <p:cNvSpPr>
            <a:spLocks noGrp="1"/>
          </p:cNvSpPr>
          <p:nvPr>
            <p:ph type="ftr" sz="quarter" idx="11"/>
          </p:nvPr>
        </p:nvSpPr>
        <p:spPr/>
        <p:txBody>
          <a:bodyPr/>
          <a:lstStyle/>
          <a:p>
            <a:endParaRPr lang="en-US"/>
          </a:p>
        </p:txBody>
      </p:sp>
      <p:sp>
        <p:nvSpPr>
          <p:cNvPr id="9" name="Segnaposto numero diapositiva 8">
            <a:extLst>
              <a:ext uri="{FF2B5EF4-FFF2-40B4-BE49-F238E27FC236}">
                <a16:creationId xmlns:a16="http://schemas.microsoft.com/office/drawing/2014/main" id="{BCFE23C9-9259-4B40-BCF9-F8BE8427F026}"/>
              </a:ext>
            </a:extLst>
          </p:cNvPr>
          <p:cNvSpPr>
            <a:spLocks noGrp="1"/>
          </p:cNvSpPr>
          <p:nvPr>
            <p:ph type="sldNum" sz="quarter" idx="12"/>
          </p:nvPr>
        </p:nvSpPr>
        <p:spPr/>
        <p:txBody>
          <a:bodyPr/>
          <a:lstStyle/>
          <a:p>
            <a:fld id="{D67EB81F-4DFB-4028-A191-72B91FC75F55}" type="slidenum">
              <a:rPr lang="en-US" smtClean="0"/>
              <a:pPr/>
              <a:t>‹#›</a:t>
            </a:fld>
            <a:endParaRPr lang="en-US"/>
          </a:p>
        </p:txBody>
      </p:sp>
    </p:spTree>
    <p:extLst>
      <p:ext uri="{BB962C8B-B14F-4D97-AF65-F5344CB8AC3E}">
        <p14:creationId xmlns:p14="http://schemas.microsoft.com/office/powerpoint/2010/main" val="17007826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AFC4E72-BF2A-43B3-AF2A-87BE8AFE27BD}"/>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data 2">
            <a:extLst>
              <a:ext uri="{FF2B5EF4-FFF2-40B4-BE49-F238E27FC236}">
                <a16:creationId xmlns:a16="http://schemas.microsoft.com/office/drawing/2014/main" id="{E13C9D83-D4EA-48BF-87B6-B54BE2D3B2F9}"/>
              </a:ext>
            </a:extLst>
          </p:cNvPr>
          <p:cNvSpPr>
            <a:spLocks noGrp="1"/>
          </p:cNvSpPr>
          <p:nvPr>
            <p:ph type="dt" sz="half" idx="10"/>
          </p:nvPr>
        </p:nvSpPr>
        <p:spPr/>
        <p:txBody>
          <a:bodyPr/>
          <a:lstStyle/>
          <a:p>
            <a:fld id="{65575E9D-6408-47CD-AD8B-3641A5AD639A}" type="datetimeFigureOut">
              <a:rPr lang="en-US" smtClean="0"/>
              <a:pPr/>
              <a:t>4/4/25</a:t>
            </a:fld>
            <a:endParaRPr lang="en-US"/>
          </a:p>
        </p:txBody>
      </p:sp>
      <p:sp>
        <p:nvSpPr>
          <p:cNvPr id="4" name="Segnaposto piè di pagina 3">
            <a:extLst>
              <a:ext uri="{FF2B5EF4-FFF2-40B4-BE49-F238E27FC236}">
                <a16:creationId xmlns:a16="http://schemas.microsoft.com/office/drawing/2014/main" id="{AEE17BFB-1C01-4A04-BEBD-429EEA4697B5}"/>
              </a:ext>
            </a:extLst>
          </p:cNvPr>
          <p:cNvSpPr>
            <a:spLocks noGrp="1"/>
          </p:cNvSpPr>
          <p:nvPr>
            <p:ph type="ftr" sz="quarter" idx="11"/>
          </p:nvPr>
        </p:nvSpPr>
        <p:spPr/>
        <p:txBody>
          <a:bodyPr/>
          <a:lstStyle/>
          <a:p>
            <a:endParaRPr lang="en-US"/>
          </a:p>
        </p:txBody>
      </p:sp>
      <p:sp>
        <p:nvSpPr>
          <p:cNvPr id="5" name="Segnaposto numero diapositiva 4">
            <a:extLst>
              <a:ext uri="{FF2B5EF4-FFF2-40B4-BE49-F238E27FC236}">
                <a16:creationId xmlns:a16="http://schemas.microsoft.com/office/drawing/2014/main" id="{E2AABF1B-3854-41F2-BA8F-60D5ECD3B3A4}"/>
              </a:ext>
            </a:extLst>
          </p:cNvPr>
          <p:cNvSpPr>
            <a:spLocks noGrp="1"/>
          </p:cNvSpPr>
          <p:nvPr>
            <p:ph type="sldNum" sz="quarter" idx="12"/>
          </p:nvPr>
        </p:nvSpPr>
        <p:spPr/>
        <p:txBody>
          <a:bodyPr/>
          <a:lstStyle/>
          <a:p>
            <a:fld id="{D67EB81F-4DFB-4028-A191-72B91FC75F55}" type="slidenum">
              <a:rPr lang="en-US" smtClean="0"/>
              <a:pPr/>
              <a:t>‹#›</a:t>
            </a:fld>
            <a:endParaRPr lang="en-US"/>
          </a:p>
        </p:txBody>
      </p:sp>
    </p:spTree>
    <p:extLst>
      <p:ext uri="{BB962C8B-B14F-4D97-AF65-F5344CB8AC3E}">
        <p14:creationId xmlns:p14="http://schemas.microsoft.com/office/powerpoint/2010/main" val="103534076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4AB585CD-1E4F-4399-859B-71EE05149821}"/>
              </a:ext>
            </a:extLst>
          </p:cNvPr>
          <p:cNvSpPr>
            <a:spLocks noGrp="1"/>
          </p:cNvSpPr>
          <p:nvPr>
            <p:ph type="dt" sz="half" idx="10"/>
          </p:nvPr>
        </p:nvSpPr>
        <p:spPr/>
        <p:txBody>
          <a:bodyPr/>
          <a:lstStyle/>
          <a:p>
            <a:fld id="{65575E9D-6408-47CD-AD8B-3641A5AD639A}" type="datetimeFigureOut">
              <a:rPr lang="en-US" smtClean="0"/>
              <a:pPr/>
              <a:t>4/4/25</a:t>
            </a:fld>
            <a:endParaRPr lang="en-US"/>
          </a:p>
        </p:txBody>
      </p:sp>
      <p:sp>
        <p:nvSpPr>
          <p:cNvPr id="3" name="Segnaposto piè di pagina 2">
            <a:extLst>
              <a:ext uri="{FF2B5EF4-FFF2-40B4-BE49-F238E27FC236}">
                <a16:creationId xmlns:a16="http://schemas.microsoft.com/office/drawing/2014/main" id="{875C757A-79BC-4713-BFC0-242D658D6778}"/>
              </a:ext>
            </a:extLst>
          </p:cNvPr>
          <p:cNvSpPr>
            <a:spLocks noGrp="1"/>
          </p:cNvSpPr>
          <p:nvPr>
            <p:ph type="ftr" sz="quarter" idx="11"/>
          </p:nvPr>
        </p:nvSpPr>
        <p:spPr/>
        <p:txBody>
          <a:bodyPr/>
          <a:lstStyle/>
          <a:p>
            <a:endParaRPr lang="en-US"/>
          </a:p>
        </p:txBody>
      </p:sp>
      <p:sp>
        <p:nvSpPr>
          <p:cNvPr id="4" name="Segnaposto numero diapositiva 3">
            <a:extLst>
              <a:ext uri="{FF2B5EF4-FFF2-40B4-BE49-F238E27FC236}">
                <a16:creationId xmlns:a16="http://schemas.microsoft.com/office/drawing/2014/main" id="{B212E63E-269F-4AD1-8F52-13F13DD00533}"/>
              </a:ext>
            </a:extLst>
          </p:cNvPr>
          <p:cNvSpPr>
            <a:spLocks noGrp="1"/>
          </p:cNvSpPr>
          <p:nvPr>
            <p:ph type="sldNum" sz="quarter" idx="12"/>
          </p:nvPr>
        </p:nvSpPr>
        <p:spPr/>
        <p:txBody>
          <a:bodyPr/>
          <a:lstStyle/>
          <a:p>
            <a:fld id="{D67EB81F-4DFB-4028-A191-72B91FC75F55}" type="slidenum">
              <a:rPr lang="en-US" smtClean="0"/>
              <a:pPr/>
              <a:t>‹#›</a:t>
            </a:fld>
            <a:endParaRPr lang="en-US"/>
          </a:p>
        </p:txBody>
      </p:sp>
    </p:spTree>
    <p:extLst>
      <p:ext uri="{BB962C8B-B14F-4D97-AF65-F5344CB8AC3E}">
        <p14:creationId xmlns:p14="http://schemas.microsoft.com/office/powerpoint/2010/main" val="401872110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3A61645-78F9-4605-BF5C-BB0D8EEE2395}"/>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a:p>
        </p:txBody>
      </p:sp>
      <p:sp>
        <p:nvSpPr>
          <p:cNvPr id="3" name="Segnaposto contenuto 2">
            <a:extLst>
              <a:ext uri="{FF2B5EF4-FFF2-40B4-BE49-F238E27FC236}">
                <a16:creationId xmlns:a16="http://schemas.microsoft.com/office/drawing/2014/main" id="{ADB7E367-B584-49FB-9673-27A220E537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testo 3">
            <a:extLst>
              <a:ext uri="{FF2B5EF4-FFF2-40B4-BE49-F238E27FC236}">
                <a16:creationId xmlns:a16="http://schemas.microsoft.com/office/drawing/2014/main" id="{DFCF0555-14B8-41BE-8DFD-5518902EAF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315260B9-EB5C-4098-A8BA-C771C7513E42}"/>
              </a:ext>
            </a:extLst>
          </p:cNvPr>
          <p:cNvSpPr>
            <a:spLocks noGrp="1"/>
          </p:cNvSpPr>
          <p:nvPr>
            <p:ph type="dt" sz="half" idx="10"/>
          </p:nvPr>
        </p:nvSpPr>
        <p:spPr/>
        <p:txBody>
          <a:bodyPr/>
          <a:lstStyle/>
          <a:p>
            <a:fld id="{65575E9D-6408-47CD-AD8B-3641A5AD639A}" type="datetimeFigureOut">
              <a:rPr lang="en-US" smtClean="0"/>
              <a:pPr/>
              <a:t>4/4/25</a:t>
            </a:fld>
            <a:endParaRPr lang="en-US"/>
          </a:p>
        </p:txBody>
      </p:sp>
      <p:sp>
        <p:nvSpPr>
          <p:cNvPr id="6" name="Segnaposto piè di pagina 5">
            <a:extLst>
              <a:ext uri="{FF2B5EF4-FFF2-40B4-BE49-F238E27FC236}">
                <a16:creationId xmlns:a16="http://schemas.microsoft.com/office/drawing/2014/main" id="{84EE9E5D-181F-4FBC-8FE0-F59C30F55AC3}"/>
              </a:ext>
            </a:extLst>
          </p:cNvPr>
          <p:cNvSpPr>
            <a:spLocks noGrp="1"/>
          </p:cNvSpPr>
          <p:nvPr>
            <p:ph type="ftr" sz="quarter" idx="11"/>
          </p:nvPr>
        </p:nvSpPr>
        <p:spPr/>
        <p:txBody>
          <a:bodyPr/>
          <a:lstStyle/>
          <a:p>
            <a:endParaRPr lang="en-US"/>
          </a:p>
        </p:txBody>
      </p:sp>
      <p:sp>
        <p:nvSpPr>
          <p:cNvPr id="7" name="Segnaposto numero diapositiva 6">
            <a:extLst>
              <a:ext uri="{FF2B5EF4-FFF2-40B4-BE49-F238E27FC236}">
                <a16:creationId xmlns:a16="http://schemas.microsoft.com/office/drawing/2014/main" id="{47F5F030-2167-4793-A62E-EE0FF361B593}"/>
              </a:ext>
            </a:extLst>
          </p:cNvPr>
          <p:cNvSpPr>
            <a:spLocks noGrp="1"/>
          </p:cNvSpPr>
          <p:nvPr>
            <p:ph type="sldNum" sz="quarter" idx="12"/>
          </p:nvPr>
        </p:nvSpPr>
        <p:spPr/>
        <p:txBody>
          <a:bodyPr/>
          <a:lstStyle/>
          <a:p>
            <a:fld id="{D67EB81F-4DFB-4028-A191-72B91FC75F55}" type="slidenum">
              <a:rPr lang="en-US" smtClean="0"/>
              <a:pPr/>
              <a:t>‹#›</a:t>
            </a:fld>
            <a:endParaRPr lang="en-US"/>
          </a:p>
        </p:txBody>
      </p:sp>
    </p:spTree>
    <p:extLst>
      <p:ext uri="{BB962C8B-B14F-4D97-AF65-F5344CB8AC3E}">
        <p14:creationId xmlns:p14="http://schemas.microsoft.com/office/powerpoint/2010/main" val="193681394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07C967C-D4AC-4A30-8BFF-750FD7F58F78}"/>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a:p>
        </p:txBody>
      </p:sp>
      <p:sp>
        <p:nvSpPr>
          <p:cNvPr id="3" name="Segnaposto immagine 2">
            <a:extLst>
              <a:ext uri="{FF2B5EF4-FFF2-40B4-BE49-F238E27FC236}">
                <a16:creationId xmlns:a16="http://schemas.microsoft.com/office/drawing/2014/main" id="{89BCCC24-534C-41F4-9E3F-7B05727C02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egnaposto testo 3">
            <a:extLst>
              <a:ext uri="{FF2B5EF4-FFF2-40B4-BE49-F238E27FC236}">
                <a16:creationId xmlns:a16="http://schemas.microsoft.com/office/drawing/2014/main" id="{8FC0329A-F580-4F7D-9642-8F64A0BC30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EF3A5403-2B7A-4C4F-A828-957571890BB0}"/>
              </a:ext>
            </a:extLst>
          </p:cNvPr>
          <p:cNvSpPr>
            <a:spLocks noGrp="1"/>
          </p:cNvSpPr>
          <p:nvPr>
            <p:ph type="dt" sz="half" idx="10"/>
          </p:nvPr>
        </p:nvSpPr>
        <p:spPr/>
        <p:txBody>
          <a:bodyPr/>
          <a:lstStyle/>
          <a:p>
            <a:fld id="{65575E9D-6408-47CD-AD8B-3641A5AD639A}" type="datetimeFigureOut">
              <a:rPr lang="en-US" smtClean="0"/>
              <a:pPr/>
              <a:t>4/4/25</a:t>
            </a:fld>
            <a:endParaRPr lang="en-US"/>
          </a:p>
        </p:txBody>
      </p:sp>
      <p:sp>
        <p:nvSpPr>
          <p:cNvPr id="6" name="Segnaposto piè di pagina 5">
            <a:extLst>
              <a:ext uri="{FF2B5EF4-FFF2-40B4-BE49-F238E27FC236}">
                <a16:creationId xmlns:a16="http://schemas.microsoft.com/office/drawing/2014/main" id="{4E458291-36EE-44A2-B91A-094958686663}"/>
              </a:ext>
            </a:extLst>
          </p:cNvPr>
          <p:cNvSpPr>
            <a:spLocks noGrp="1"/>
          </p:cNvSpPr>
          <p:nvPr>
            <p:ph type="ftr" sz="quarter" idx="11"/>
          </p:nvPr>
        </p:nvSpPr>
        <p:spPr/>
        <p:txBody>
          <a:bodyPr/>
          <a:lstStyle/>
          <a:p>
            <a:endParaRPr lang="en-US"/>
          </a:p>
        </p:txBody>
      </p:sp>
      <p:sp>
        <p:nvSpPr>
          <p:cNvPr id="7" name="Segnaposto numero diapositiva 6">
            <a:extLst>
              <a:ext uri="{FF2B5EF4-FFF2-40B4-BE49-F238E27FC236}">
                <a16:creationId xmlns:a16="http://schemas.microsoft.com/office/drawing/2014/main" id="{F176D4B7-F5A8-4E0A-B0E0-EC73DB45A0D9}"/>
              </a:ext>
            </a:extLst>
          </p:cNvPr>
          <p:cNvSpPr>
            <a:spLocks noGrp="1"/>
          </p:cNvSpPr>
          <p:nvPr>
            <p:ph type="sldNum" sz="quarter" idx="12"/>
          </p:nvPr>
        </p:nvSpPr>
        <p:spPr/>
        <p:txBody>
          <a:bodyPr/>
          <a:lstStyle/>
          <a:p>
            <a:fld id="{D67EB81F-4DFB-4028-A191-72B91FC75F55}" type="slidenum">
              <a:rPr lang="en-US" smtClean="0"/>
              <a:pPr/>
              <a:t>‹#›</a:t>
            </a:fld>
            <a:endParaRPr lang="en-US"/>
          </a:p>
        </p:txBody>
      </p:sp>
    </p:spTree>
    <p:extLst>
      <p:ext uri="{BB962C8B-B14F-4D97-AF65-F5344CB8AC3E}">
        <p14:creationId xmlns:p14="http://schemas.microsoft.com/office/powerpoint/2010/main" val="214359973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F3405E2-2C2C-45E4-BDD5-7A4DB534877D}"/>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testo verticale 2">
            <a:extLst>
              <a:ext uri="{FF2B5EF4-FFF2-40B4-BE49-F238E27FC236}">
                <a16:creationId xmlns:a16="http://schemas.microsoft.com/office/drawing/2014/main" id="{7F2F977C-05A2-46DD-BB27-DBA5BCE12AD8}"/>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49506E92-E34F-4FF6-AEB3-72E5A25E488C}"/>
              </a:ext>
            </a:extLst>
          </p:cNvPr>
          <p:cNvSpPr>
            <a:spLocks noGrp="1"/>
          </p:cNvSpPr>
          <p:nvPr>
            <p:ph type="dt" sz="half" idx="10"/>
          </p:nvPr>
        </p:nvSpPr>
        <p:spPr/>
        <p:txBody>
          <a:bodyPr/>
          <a:lstStyle/>
          <a:p>
            <a:fld id="{65575E9D-6408-47CD-AD8B-3641A5AD639A}" type="datetimeFigureOut">
              <a:rPr lang="en-US" smtClean="0"/>
              <a:pPr/>
              <a:t>4/4/25</a:t>
            </a:fld>
            <a:endParaRPr lang="en-US"/>
          </a:p>
        </p:txBody>
      </p:sp>
      <p:sp>
        <p:nvSpPr>
          <p:cNvPr id="5" name="Segnaposto piè di pagina 4">
            <a:extLst>
              <a:ext uri="{FF2B5EF4-FFF2-40B4-BE49-F238E27FC236}">
                <a16:creationId xmlns:a16="http://schemas.microsoft.com/office/drawing/2014/main" id="{2A039216-3526-4CE1-94F9-AE5C922AEA39}"/>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5620EA78-0D11-4C8B-A24C-6E702C5D52E5}"/>
              </a:ext>
            </a:extLst>
          </p:cNvPr>
          <p:cNvSpPr>
            <a:spLocks noGrp="1"/>
          </p:cNvSpPr>
          <p:nvPr>
            <p:ph type="sldNum" sz="quarter" idx="12"/>
          </p:nvPr>
        </p:nvSpPr>
        <p:spPr/>
        <p:txBody>
          <a:bodyPr/>
          <a:lstStyle/>
          <a:p>
            <a:fld id="{D67EB81F-4DFB-4028-A191-72B91FC75F55}" type="slidenum">
              <a:rPr lang="en-US" smtClean="0"/>
              <a:pPr/>
              <a:t>‹#›</a:t>
            </a:fld>
            <a:endParaRPr lang="en-US"/>
          </a:p>
        </p:txBody>
      </p:sp>
    </p:spTree>
    <p:extLst>
      <p:ext uri="{BB962C8B-B14F-4D97-AF65-F5344CB8AC3E}">
        <p14:creationId xmlns:p14="http://schemas.microsoft.com/office/powerpoint/2010/main" val="426480631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E0AC175F-13D1-46F5-84B8-1C19E9162D57}"/>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US"/>
          </a:p>
        </p:txBody>
      </p:sp>
      <p:sp>
        <p:nvSpPr>
          <p:cNvPr id="3" name="Segnaposto testo verticale 2">
            <a:extLst>
              <a:ext uri="{FF2B5EF4-FFF2-40B4-BE49-F238E27FC236}">
                <a16:creationId xmlns:a16="http://schemas.microsoft.com/office/drawing/2014/main" id="{88231F86-5A6C-4789-847B-0195B7591484}"/>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2BD7EED9-0EF5-4116-9C22-98E8D5EE681C}"/>
              </a:ext>
            </a:extLst>
          </p:cNvPr>
          <p:cNvSpPr>
            <a:spLocks noGrp="1"/>
          </p:cNvSpPr>
          <p:nvPr>
            <p:ph type="dt" sz="half" idx="10"/>
          </p:nvPr>
        </p:nvSpPr>
        <p:spPr/>
        <p:txBody>
          <a:bodyPr/>
          <a:lstStyle/>
          <a:p>
            <a:fld id="{65575E9D-6408-47CD-AD8B-3641A5AD639A}" type="datetimeFigureOut">
              <a:rPr lang="en-US" smtClean="0"/>
              <a:pPr/>
              <a:t>4/4/25</a:t>
            </a:fld>
            <a:endParaRPr lang="en-US"/>
          </a:p>
        </p:txBody>
      </p:sp>
      <p:sp>
        <p:nvSpPr>
          <p:cNvPr id="5" name="Segnaposto piè di pagina 4">
            <a:extLst>
              <a:ext uri="{FF2B5EF4-FFF2-40B4-BE49-F238E27FC236}">
                <a16:creationId xmlns:a16="http://schemas.microsoft.com/office/drawing/2014/main" id="{F24E7FEA-9D05-49F4-AAB3-D69BDE408852}"/>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7A067AAE-878B-4743-B906-35C14CC3F13F}"/>
              </a:ext>
            </a:extLst>
          </p:cNvPr>
          <p:cNvSpPr>
            <a:spLocks noGrp="1"/>
          </p:cNvSpPr>
          <p:nvPr>
            <p:ph type="sldNum" sz="quarter" idx="12"/>
          </p:nvPr>
        </p:nvSpPr>
        <p:spPr/>
        <p:txBody>
          <a:bodyPr/>
          <a:lstStyle/>
          <a:p>
            <a:fld id="{D67EB81F-4DFB-4028-A191-72B91FC75F55}" type="slidenum">
              <a:rPr lang="en-US" smtClean="0"/>
              <a:pPr/>
              <a:t>‹#›</a:t>
            </a:fld>
            <a:endParaRPr lang="en-US"/>
          </a:p>
        </p:txBody>
      </p:sp>
    </p:spTree>
    <p:extLst>
      <p:ext uri="{BB962C8B-B14F-4D97-AF65-F5344CB8AC3E}">
        <p14:creationId xmlns:p14="http://schemas.microsoft.com/office/powerpoint/2010/main" val="2480101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uto con didascalia" type="objTx">
  <p:cSld name="OBJECT_WITH_CAPTION_TEXT">
    <p:spTree>
      <p:nvGrpSpPr>
        <p:cNvPr id="1" name="Shape 54"/>
        <p:cNvGrpSpPr/>
        <p:nvPr/>
      </p:nvGrpSpPr>
      <p:grpSpPr>
        <a:xfrm>
          <a:off x="0" y="0"/>
          <a:ext cx="0" cy="0"/>
          <a:chOff x="0" y="0"/>
          <a:chExt cx="0" cy="0"/>
        </a:xfrm>
      </p:grpSpPr>
      <p:sp>
        <p:nvSpPr>
          <p:cNvPr id="55" name="Google Shape;55;p1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Diapositiva titolo" type="title">
  <p:cSld name="Diapositiva titolo">
    <p:spTree>
      <p:nvGrpSpPr>
        <p:cNvPr id="1" name="Shape 56"/>
        <p:cNvGrpSpPr/>
        <p:nvPr/>
      </p:nvGrpSpPr>
      <p:grpSpPr>
        <a:xfrm>
          <a:off x="0" y="0"/>
          <a:ext cx="0" cy="0"/>
          <a:chOff x="0" y="0"/>
          <a:chExt cx="0" cy="0"/>
        </a:xfrm>
      </p:grpSpPr>
      <p:sp>
        <p:nvSpPr>
          <p:cNvPr id="57" name="Google Shape;57;p14"/>
          <p:cNvSpPr txBox="1">
            <a:spLocks noGrp="1"/>
          </p:cNvSpPr>
          <p:nvPr>
            <p:ph type="ctrTitle"/>
          </p:nvPr>
        </p:nvSpPr>
        <p:spPr>
          <a:xfrm>
            <a:off x="1524000" y="1122363"/>
            <a:ext cx="9144000" cy="23876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dk1"/>
              </a:buClr>
              <a:buSzPts val="4500"/>
              <a:buFont typeface="Play"/>
              <a:buNone/>
              <a:defRPr sz="60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8" name="Google Shape;58;p14"/>
          <p:cNvSpPr txBox="1">
            <a:spLocks noGrp="1"/>
          </p:cNvSpPr>
          <p:nvPr>
            <p:ph type="subTitle" idx="1"/>
          </p:nvPr>
        </p:nvSpPr>
        <p:spPr>
          <a:xfrm>
            <a:off x="1524000" y="3602039"/>
            <a:ext cx="9144000" cy="16556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1067"/>
              </a:spcBef>
              <a:spcAft>
                <a:spcPts val="0"/>
              </a:spcAft>
              <a:buClr>
                <a:schemeClr val="dk1"/>
              </a:buClr>
              <a:buSzPts val="1800"/>
              <a:buNone/>
              <a:defRPr sz="2400"/>
            </a:lvl1pPr>
            <a:lvl2pPr lvl="1" algn="ctr">
              <a:lnSpc>
                <a:spcPct val="90000"/>
              </a:lnSpc>
              <a:spcBef>
                <a:spcPts val="533"/>
              </a:spcBef>
              <a:spcAft>
                <a:spcPts val="0"/>
              </a:spcAft>
              <a:buClr>
                <a:schemeClr val="dk1"/>
              </a:buClr>
              <a:buSzPts val="1500"/>
              <a:buNone/>
              <a:defRPr sz="2000"/>
            </a:lvl2pPr>
            <a:lvl3pPr lvl="2" algn="ctr">
              <a:lnSpc>
                <a:spcPct val="90000"/>
              </a:lnSpc>
              <a:spcBef>
                <a:spcPts val="533"/>
              </a:spcBef>
              <a:spcAft>
                <a:spcPts val="0"/>
              </a:spcAft>
              <a:buClr>
                <a:schemeClr val="dk1"/>
              </a:buClr>
              <a:buSzPts val="1400"/>
              <a:buNone/>
              <a:defRPr sz="1867"/>
            </a:lvl3pPr>
            <a:lvl4pPr lvl="3" algn="ctr">
              <a:lnSpc>
                <a:spcPct val="90000"/>
              </a:lnSpc>
              <a:spcBef>
                <a:spcPts val="533"/>
              </a:spcBef>
              <a:spcAft>
                <a:spcPts val="0"/>
              </a:spcAft>
              <a:buClr>
                <a:schemeClr val="dk1"/>
              </a:buClr>
              <a:buSzPts val="1200"/>
              <a:buNone/>
              <a:defRPr sz="1600"/>
            </a:lvl4pPr>
            <a:lvl5pPr lvl="4" algn="ctr">
              <a:lnSpc>
                <a:spcPct val="90000"/>
              </a:lnSpc>
              <a:spcBef>
                <a:spcPts val="533"/>
              </a:spcBef>
              <a:spcAft>
                <a:spcPts val="0"/>
              </a:spcAft>
              <a:buClr>
                <a:schemeClr val="dk1"/>
              </a:buClr>
              <a:buSzPts val="1200"/>
              <a:buNone/>
              <a:defRPr sz="1600"/>
            </a:lvl5pPr>
            <a:lvl6pPr lvl="5" algn="ctr">
              <a:lnSpc>
                <a:spcPct val="90000"/>
              </a:lnSpc>
              <a:spcBef>
                <a:spcPts val="533"/>
              </a:spcBef>
              <a:spcAft>
                <a:spcPts val="0"/>
              </a:spcAft>
              <a:buClr>
                <a:schemeClr val="dk1"/>
              </a:buClr>
              <a:buSzPts val="1200"/>
              <a:buNone/>
              <a:defRPr sz="1600"/>
            </a:lvl6pPr>
            <a:lvl7pPr lvl="6" algn="ctr">
              <a:lnSpc>
                <a:spcPct val="90000"/>
              </a:lnSpc>
              <a:spcBef>
                <a:spcPts val="533"/>
              </a:spcBef>
              <a:spcAft>
                <a:spcPts val="0"/>
              </a:spcAft>
              <a:buClr>
                <a:schemeClr val="dk1"/>
              </a:buClr>
              <a:buSzPts val="1200"/>
              <a:buNone/>
              <a:defRPr sz="1600"/>
            </a:lvl7pPr>
            <a:lvl8pPr lvl="7" algn="ctr">
              <a:lnSpc>
                <a:spcPct val="90000"/>
              </a:lnSpc>
              <a:spcBef>
                <a:spcPts val="533"/>
              </a:spcBef>
              <a:spcAft>
                <a:spcPts val="0"/>
              </a:spcAft>
              <a:buClr>
                <a:schemeClr val="dk1"/>
              </a:buClr>
              <a:buSzPts val="1200"/>
              <a:buNone/>
              <a:defRPr sz="1600"/>
            </a:lvl8pPr>
            <a:lvl9pPr lvl="8" algn="ctr">
              <a:lnSpc>
                <a:spcPct val="90000"/>
              </a:lnSpc>
              <a:spcBef>
                <a:spcPts val="533"/>
              </a:spcBef>
              <a:spcAft>
                <a:spcPts val="0"/>
              </a:spcAft>
              <a:buClr>
                <a:schemeClr val="dk1"/>
              </a:buClr>
              <a:buSzPts val="1200"/>
              <a:buNone/>
              <a:defRPr sz="1600"/>
            </a:lvl9pPr>
          </a:lstStyle>
          <a:p>
            <a:endParaRPr/>
          </a:p>
        </p:txBody>
      </p:sp>
      <p:sp>
        <p:nvSpPr>
          <p:cNvPr id="59" name="Google Shape;59;p14"/>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0" name="Google Shape;60;p14"/>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1" name="Google Shape;61;p14"/>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58332807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olo e contenuto" type="obj">
  <p:cSld name="Titolo e contenuto">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4" name="Google Shape;64;p15"/>
          <p:cNvSpPr txBox="1">
            <a:spLocks noGrp="1"/>
          </p:cNvSpPr>
          <p:nvPr>
            <p:ph type="body" idx="1"/>
          </p:nvPr>
        </p:nvSpPr>
        <p:spPr>
          <a:xfrm>
            <a:off x="222423" y="642551"/>
            <a:ext cx="11701600" cy="61040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sz="1867"/>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65" name="Google Shape;65;p15"/>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6" name="Google Shape;66;p15"/>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7" name="Google Shape;67;p15"/>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2331193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Intestazione sezione" type="secHead">
  <p:cSld name="Intestazione sezione">
    <p:spTree>
      <p:nvGrpSpPr>
        <p:cNvPr id="1" name="Shape 68"/>
        <p:cNvGrpSpPr/>
        <p:nvPr/>
      </p:nvGrpSpPr>
      <p:grpSpPr>
        <a:xfrm>
          <a:off x="0" y="0"/>
          <a:ext cx="0" cy="0"/>
          <a:chOff x="0" y="0"/>
          <a:chExt cx="0" cy="0"/>
        </a:xfrm>
      </p:grpSpPr>
      <p:sp>
        <p:nvSpPr>
          <p:cNvPr id="69" name="Google Shape;69;p16"/>
          <p:cNvSpPr txBox="1">
            <a:spLocks noGrp="1"/>
          </p:cNvSpPr>
          <p:nvPr>
            <p:ph type="title"/>
          </p:nvPr>
        </p:nvSpPr>
        <p:spPr>
          <a:xfrm>
            <a:off x="831851" y="1709737"/>
            <a:ext cx="10515600" cy="28528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Play"/>
              <a:buNone/>
              <a:defRPr sz="60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0" name="Google Shape;70;p16"/>
          <p:cNvSpPr txBox="1">
            <a:spLocks noGrp="1"/>
          </p:cNvSpPr>
          <p:nvPr>
            <p:ph type="body" idx="1"/>
          </p:nvPr>
        </p:nvSpPr>
        <p:spPr>
          <a:xfrm>
            <a:off x="831851" y="4589463"/>
            <a:ext cx="10515600" cy="1500400"/>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Clr>
                <a:srgbClr val="757575"/>
              </a:buClr>
              <a:buSzPts val="1800"/>
              <a:buNone/>
              <a:defRPr sz="2400">
                <a:solidFill>
                  <a:srgbClr val="757575"/>
                </a:solidFill>
              </a:defRPr>
            </a:lvl1pPr>
            <a:lvl2pPr marL="1219170" lvl="1" indent="-304792" algn="l">
              <a:lnSpc>
                <a:spcPct val="90000"/>
              </a:lnSpc>
              <a:spcBef>
                <a:spcPts val="533"/>
              </a:spcBef>
              <a:spcAft>
                <a:spcPts val="0"/>
              </a:spcAft>
              <a:buClr>
                <a:srgbClr val="757575"/>
              </a:buClr>
              <a:buSzPts val="1500"/>
              <a:buNone/>
              <a:defRPr sz="2000">
                <a:solidFill>
                  <a:srgbClr val="757575"/>
                </a:solidFill>
              </a:defRPr>
            </a:lvl2pPr>
            <a:lvl3pPr marL="1828754" lvl="2" indent="-304792" algn="l">
              <a:lnSpc>
                <a:spcPct val="90000"/>
              </a:lnSpc>
              <a:spcBef>
                <a:spcPts val="533"/>
              </a:spcBef>
              <a:spcAft>
                <a:spcPts val="0"/>
              </a:spcAft>
              <a:buClr>
                <a:srgbClr val="757575"/>
              </a:buClr>
              <a:buSzPts val="1400"/>
              <a:buNone/>
              <a:defRPr sz="1867">
                <a:solidFill>
                  <a:srgbClr val="757575"/>
                </a:solidFill>
              </a:defRPr>
            </a:lvl3pPr>
            <a:lvl4pPr marL="2438339" lvl="3" indent="-304792" algn="l">
              <a:lnSpc>
                <a:spcPct val="90000"/>
              </a:lnSpc>
              <a:spcBef>
                <a:spcPts val="533"/>
              </a:spcBef>
              <a:spcAft>
                <a:spcPts val="0"/>
              </a:spcAft>
              <a:buClr>
                <a:srgbClr val="757575"/>
              </a:buClr>
              <a:buSzPts val="1200"/>
              <a:buNone/>
              <a:defRPr sz="1600">
                <a:solidFill>
                  <a:srgbClr val="757575"/>
                </a:solidFill>
              </a:defRPr>
            </a:lvl4pPr>
            <a:lvl5pPr marL="3047924" lvl="4" indent="-304792" algn="l">
              <a:lnSpc>
                <a:spcPct val="90000"/>
              </a:lnSpc>
              <a:spcBef>
                <a:spcPts val="533"/>
              </a:spcBef>
              <a:spcAft>
                <a:spcPts val="0"/>
              </a:spcAft>
              <a:buClr>
                <a:srgbClr val="757575"/>
              </a:buClr>
              <a:buSzPts val="1200"/>
              <a:buNone/>
              <a:defRPr sz="1600">
                <a:solidFill>
                  <a:srgbClr val="757575"/>
                </a:solidFill>
              </a:defRPr>
            </a:lvl5pPr>
            <a:lvl6pPr marL="3657509" lvl="5" indent="-304792" algn="l">
              <a:lnSpc>
                <a:spcPct val="90000"/>
              </a:lnSpc>
              <a:spcBef>
                <a:spcPts val="533"/>
              </a:spcBef>
              <a:spcAft>
                <a:spcPts val="0"/>
              </a:spcAft>
              <a:buClr>
                <a:srgbClr val="757575"/>
              </a:buClr>
              <a:buSzPts val="1200"/>
              <a:buNone/>
              <a:defRPr sz="1600">
                <a:solidFill>
                  <a:srgbClr val="757575"/>
                </a:solidFill>
              </a:defRPr>
            </a:lvl6pPr>
            <a:lvl7pPr marL="4267093" lvl="6" indent="-304792" algn="l">
              <a:lnSpc>
                <a:spcPct val="90000"/>
              </a:lnSpc>
              <a:spcBef>
                <a:spcPts val="533"/>
              </a:spcBef>
              <a:spcAft>
                <a:spcPts val="0"/>
              </a:spcAft>
              <a:buClr>
                <a:srgbClr val="757575"/>
              </a:buClr>
              <a:buSzPts val="1200"/>
              <a:buNone/>
              <a:defRPr sz="1600">
                <a:solidFill>
                  <a:srgbClr val="757575"/>
                </a:solidFill>
              </a:defRPr>
            </a:lvl7pPr>
            <a:lvl8pPr marL="4876678" lvl="7" indent="-304792" algn="l">
              <a:lnSpc>
                <a:spcPct val="90000"/>
              </a:lnSpc>
              <a:spcBef>
                <a:spcPts val="533"/>
              </a:spcBef>
              <a:spcAft>
                <a:spcPts val="0"/>
              </a:spcAft>
              <a:buClr>
                <a:srgbClr val="757575"/>
              </a:buClr>
              <a:buSzPts val="1200"/>
              <a:buNone/>
              <a:defRPr sz="1600">
                <a:solidFill>
                  <a:srgbClr val="757575"/>
                </a:solidFill>
              </a:defRPr>
            </a:lvl8pPr>
            <a:lvl9pPr marL="5486263" lvl="8" indent="-304792" algn="l">
              <a:lnSpc>
                <a:spcPct val="90000"/>
              </a:lnSpc>
              <a:spcBef>
                <a:spcPts val="533"/>
              </a:spcBef>
              <a:spcAft>
                <a:spcPts val="0"/>
              </a:spcAft>
              <a:buClr>
                <a:srgbClr val="757575"/>
              </a:buClr>
              <a:buSzPts val="1200"/>
              <a:buNone/>
              <a:defRPr sz="1600">
                <a:solidFill>
                  <a:srgbClr val="757575"/>
                </a:solidFill>
              </a:defRPr>
            </a:lvl9pPr>
          </a:lstStyle>
          <a:p>
            <a:endParaRPr/>
          </a:p>
        </p:txBody>
      </p:sp>
      <p:sp>
        <p:nvSpPr>
          <p:cNvPr id="71" name="Google Shape;71;p16"/>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2" name="Google Shape;72;p16"/>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3" name="Google Shape;73;p16"/>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86556869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Due contenuti" type="twoObj">
  <p:cSld name="Due contenuti">
    <p:spTree>
      <p:nvGrpSpPr>
        <p:cNvPr id="1" name="Shape 74"/>
        <p:cNvGrpSpPr/>
        <p:nvPr/>
      </p:nvGrpSpPr>
      <p:grpSpPr>
        <a:xfrm>
          <a:off x="0" y="0"/>
          <a:ext cx="0" cy="0"/>
          <a:chOff x="0" y="0"/>
          <a:chExt cx="0" cy="0"/>
        </a:xfrm>
      </p:grpSpPr>
      <p:sp>
        <p:nvSpPr>
          <p:cNvPr id="75" name="Google Shape;75;p17"/>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6" name="Google Shape;76;p17"/>
          <p:cNvSpPr txBox="1">
            <a:spLocks noGrp="1"/>
          </p:cNvSpPr>
          <p:nvPr>
            <p:ph type="body" idx="1"/>
          </p:nvPr>
        </p:nvSpPr>
        <p:spPr>
          <a:xfrm>
            <a:off x="838200" y="1825625"/>
            <a:ext cx="5181600" cy="43512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77" name="Google Shape;77;p17"/>
          <p:cNvSpPr txBox="1">
            <a:spLocks noGrp="1"/>
          </p:cNvSpPr>
          <p:nvPr>
            <p:ph type="body" idx="2"/>
          </p:nvPr>
        </p:nvSpPr>
        <p:spPr>
          <a:xfrm>
            <a:off x="6172200" y="1825625"/>
            <a:ext cx="5181600" cy="43512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78" name="Google Shape;78;p17"/>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9" name="Google Shape;79;p17"/>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0" name="Google Shape;80;p17"/>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85651286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Confronto" type="twoTxTwoObj">
  <p:cSld name="Confronto">
    <p:spTree>
      <p:nvGrpSpPr>
        <p:cNvPr id="1" name="Shape 81"/>
        <p:cNvGrpSpPr/>
        <p:nvPr/>
      </p:nvGrpSpPr>
      <p:grpSpPr>
        <a:xfrm>
          <a:off x="0" y="0"/>
          <a:ext cx="0" cy="0"/>
          <a:chOff x="0" y="0"/>
          <a:chExt cx="0" cy="0"/>
        </a:xfrm>
      </p:grpSpPr>
      <p:sp>
        <p:nvSpPr>
          <p:cNvPr id="82" name="Google Shape;82;p18"/>
          <p:cNvSpPr txBox="1">
            <a:spLocks noGrp="1"/>
          </p:cNvSpPr>
          <p:nvPr>
            <p:ph type="title"/>
          </p:nvPr>
        </p:nvSpPr>
        <p:spPr>
          <a:xfrm>
            <a:off x="839788" y="365125"/>
            <a:ext cx="10515600" cy="13256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3" name="Google Shape;83;p18"/>
          <p:cNvSpPr txBox="1">
            <a:spLocks noGrp="1"/>
          </p:cNvSpPr>
          <p:nvPr>
            <p:ph type="body" idx="1"/>
          </p:nvPr>
        </p:nvSpPr>
        <p:spPr>
          <a:xfrm>
            <a:off x="839788" y="1681163"/>
            <a:ext cx="5158000" cy="824000"/>
          </a:xfrm>
          <a:prstGeom prst="rect">
            <a:avLst/>
          </a:prstGeom>
          <a:noFill/>
          <a:ln>
            <a:noFill/>
          </a:ln>
        </p:spPr>
        <p:txBody>
          <a:bodyPr spcFirstLastPara="1" wrap="square" lIns="68575" tIns="34275" rIns="68575" bIns="34275" anchor="b" anchorCtr="0">
            <a:normAutofit/>
          </a:bodyPr>
          <a:lstStyle>
            <a:lvl1pPr marL="609585" lvl="0" indent="-304792" algn="l">
              <a:lnSpc>
                <a:spcPct val="90000"/>
              </a:lnSpc>
              <a:spcBef>
                <a:spcPts val="1067"/>
              </a:spcBef>
              <a:spcAft>
                <a:spcPts val="0"/>
              </a:spcAft>
              <a:buClr>
                <a:schemeClr val="dk1"/>
              </a:buClr>
              <a:buSzPts val="1800"/>
              <a:buNone/>
              <a:defRPr sz="2400" b="1"/>
            </a:lvl1pPr>
            <a:lvl2pPr marL="1219170" lvl="1" indent="-304792" algn="l">
              <a:lnSpc>
                <a:spcPct val="90000"/>
              </a:lnSpc>
              <a:spcBef>
                <a:spcPts val="533"/>
              </a:spcBef>
              <a:spcAft>
                <a:spcPts val="0"/>
              </a:spcAft>
              <a:buClr>
                <a:schemeClr val="dk1"/>
              </a:buClr>
              <a:buSzPts val="1500"/>
              <a:buNone/>
              <a:defRPr sz="2000" b="1"/>
            </a:lvl2pPr>
            <a:lvl3pPr marL="1828754" lvl="2" indent="-304792" algn="l">
              <a:lnSpc>
                <a:spcPct val="90000"/>
              </a:lnSpc>
              <a:spcBef>
                <a:spcPts val="533"/>
              </a:spcBef>
              <a:spcAft>
                <a:spcPts val="0"/>
              </a:spcAft>
              <a:buClr>
                <a:schemeClr val="dk1"/>
              </a:buClr>
              <a:buSzPts val="1400"/>
              <a:buNone/>
              <a:defRPr sz="1867" b="1"/>
            </a:lvl3pPr>
            <a:lvl4pPr marL="2438339" lvl="3" indent="-304792" algn="l">
              <a:lnSpc>
                <a:spcPct val="90000"/>
              </a:lnSpc>
              <a:spcBef>
                <a:spcPts val="533"/>
              </a:spcBef>
              <a:spcAft>
                <a:spcPts val="0"/>
              </a:spcAft>
              <a:buClr>
                <a:schemeClr val="dk1"/>
              </a:buClr>
              <a:buSzPts val="1200"/>
              <a:buNone/>
              <a:defRPr sz="1600" b="1"/>
            </a:lvl4pPr>
            <a:lvl5pPr marL="3047924" lvl="4" indent="-304792" algn="l">
              <a:lnSpc>
                <a:spcPct val="90000"/>
              </a:lnSpc>
              <a:spcBef>
                <a:spcPts val="533"/>
              </a:spcBef>
              <a:spcAft>
                <a:spcPts val="0"/>
              </a:spcAft>
              <a:buClr>
                <a:schemeClr val="dk1"/>
              </a:buClr>
              <a:buSzPts val="1200"/>
              <a:buNone/>
              <a:defRPr sz="1600" b="1"/>
            </a:lvl5pPr>
            <a:lvl6pPr marL="3657509" lvl="5" indent="-304792" algn="l">
              <a:lnSpc>
                <a:spcPct val="90000"/>
              </a:lnSpc>
              <a:spcBef>
                <a:spcPts val="533"/>
              </a:spcBef>
              <a:spcAft>
                <a:spcPts val="0"/>
              </a:spcAft>
              <a:buClr>
                <a:schemeClr val="dk1"/>
              </a:buClr>
              <a:buSzPts val="1200"/>
              <a:buNone/>
              <a:defRPr sz="1600" b="1"/>
            </a:lvl6pPr>
            <a:lvl7pPr marL="4267093" lvl="6" indent="-304792" algn="l">
              <a:lnSpc>
                <a:spcPct val="90000"/>
              </a:lnSpc>
              <a:spcBef>
                <a:spcPts val="533"/>
              </a:spcBef>
              <a:spcAft>
                <a:spcPts val="0"/>
              </a:spcAft>
              <a:buClr>
                <a:schemeClr val="dk1"/>
              </a:buClr>
              <a:buSzPts val="1200"/>
              <a:buNone/>
              <a:defRPr sz="1600" b="1"/>
            </a:lvl7pPr>
            <a:lvl8pPr marL="4876678" lvl="7" indent="-304792" algn="l">
              <a:lnSpc>
                <a:spcPct val="90000"/>
              </a:lnSpc>
              <a:spcBef>
                <a:spcPts val="533"/>
              </a:spcBef>
              <a:spcAft>
                <a:spcPts val="0"/>
              </a:spcAft>
              <a:buClr>
                <a:schemeClr val="dk1"/>
              </a:buClr>
              <a:buSzPts val="1200"/>
              <a:buNone/>
              <a:defRPr sz="1600" b="1"/>
            </a:lvl8pPr>
            <a:lvl9pPr marL="5486263" lvl="8" indent="-304792" algn="l">
              <a:lnSpc>
                <a:spcPct val="90000"/>
              </a:lnSpc>
              <a:spcBef>
                <a:spcPts val="533"/>
              </a:spcBef>
              <a:spcAft>
                <a:spcPts val="0"/>
              </a:spcAft>
              <a:buClr>
                <a:schemeClr val="dk1"/>
              </a:buClr>
              <a:buSzPts val="1200"/>
              <a:buNone/>
              <a:defRPr sz="1600" b="1"/>
            </a:lvl9pPr>
          </a:lstStyle>
          <a:p>
            <a:endParaRPr/>
          </a:p>
        </p:txBody>
      </p:sp>
      <p:sp>
        <p:nvSpPr>
          <p:cNvPr id="84" name="Google Shape;84;p18"/>
          <p:cNvSpPr txBox="1">
            <a:spLocks noGrp="1"/>
          </p:cNvSpPr>
          <p:nvPr>
            <p:ph type="body" idx="2"/>
          </p:nvPr>
        </p:nvSpPr>
        <p:spPr>
          <a:xfrm>
            <a:off x="839788" y="2505075"/>
            <a:ext cx="5158000" cy="36848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85" name="Google Shape;85;p18"/>
          <p:cNvSpPr txBox="1">
            <a:spLocks noGrp="1"/>
          </p:cNvSpPr>
          <p:nvPr>
            <p:ph type="body" idx="3"/>
          </p:nvPr>
        </p:nvSpPr>
        <p:spPr>
          <a:xfrm>
            <a:off x="6172200" y="1681163"/>
            <a:ext cx="5183200" cy="824000"/>
          </a:xfrm>
          <a:prstGeom prst="rect">
            <a:avLst/>
          </a:prstGeom>
          <a:noFill/>
          <a:ln>
            <a:noFill/>
          </a:ln>
        </p:spPr>
        <p:txBody>
          <a:bodyPr spcFirstLastPara="1" wrap="square" lIns="68575" tIns="34275" rIns="68575" bIns="34275" anchor="b" anchorCtr="0">
            <a:normAutofit/>
          </a:bodyPr>
          <a:lstStyle>
            <a:lvl1pPr marL="609585" lvl="0" indent="-304792" algn="l">
              <a:lnSpc>
                <a:spcPct val="90000"/>
              </a:lnSpc>
              <a:spcBef>
                <a:spcPts val="1067"/>
              </a:spcBef>
              <a:spcAft>
                <a:spcPts val="0"/>
              </a:spcAft>
              <a:buClr>
                <a:schemeClr val="dk1"/>
              </a:buClr>
              <a:buSzPts val="1800"/>
              <a:buNone/>
              <a:defRPr sz="2400" b="1"/>
            </a:lvl1pPr>
            <a:lvl2pPr marL="1219170" lvl="1" indent="-304792" algn="l">
              <a:lnSpc>
                <a:spcPct val="90000"/>
              </a:lnSpc>
              <a:spcBef>
                <a:spcPts val="533"/>
              </a:spcBef>
              <a:spcAft>
                <a:spcPts val="0"/>
              </a:spcAft>
              <a:buClr>
                <a:schemeClr val="dk1"/>
              </a:buClr>
              <a:buSzPts val="1500"/>
              <a:buNone/>
              <a:defRPr sz="2000" b="1"/>
            </a:lvl2pPr>
            <a:lvl3pPr marL="1828754" lvl="2" indent="-304792" algn="l">
              <a:lnSpc>
                <a:spcPct val="90000"/>
              </a:lnSpc>
              <a:spcBef>
                <a:spcPts val="533"/>
              </a:spcBef>
              <a:spcAft>
                <a:spcPts val="0"/>
              </a:spcAft>
              <a:buClr>
                <a:schemeClr val="dk1"/>
              </a:buClr>
              <a:buSzPts val="1400"/>
              <a:buNone/>
              <a:defRPr sz="1867" b="1"/>
            </a:lvl3pPr>
            <a:lvl4pPr marL="2438339" lvl="3" indent="-304792" algn="l">
              <a:lnSpc>
                <a:spcPct val="90000"/>
              </a:lnSpc>
              <a:spcBef>
                <a:spcPts val="533"/>
              </a:spcBef>
              <a:spcAft>
                <a:spcPts val="0"/>
              </a:spcAft>
              <a:buClr>
                <a:schemeClr val="dk1"/>
              </a:buClr>
              <a:buSzPts val="1200"/>
              <a:buNone/>
              <a:defRPr sz="1600" b="1"/>
            </a:lvl4pPr>
            <a:lvl5pPr marL="3047924" lvl="4" indent="-304792" algn="l">
              <a:lnSpc>
                <a:spcPct val="90000"/>
              </a:lnSpc>
              <a:spcBef>
                <a:spcPts val="533"/>
              </a:spcBef>
              <a:spcAft>
                <a:spcPts val="0"/>
              </a:spcAft>
              <a:buClr>
                <a:schemeClr val="dk1"/>
              </a:buClr>
              <a:buSzPts val="1200"/>
              <a:buNone/>
              <a:defRPr sz="1600" b="1"/>
            </a:lvl5pPr>
            <a:lvl6pPr marL="3657509" lvl="5" indent="-304792" algn="l">
              <a:lnSpc>
                <a:spcPct val="90000"/>
              </a:lnSpc>
              <a:spcBef>
                <a:spcPts val="533"/>
              </a:spcBef>
              <a:spcAft>
                <a:spcPts val="0"/>
              </a:spcAft>
              <a:buClr>
                <a:schemeClr val="dk1"/>
              </a:buClr>
              <a:buSzPts val="1200"/>
              <a:buNone/>
              <a:defRPr sz="1600" b="1"/>
            </a:lvl6pPr>
            <a:lvl7pPr marL="4267093" lvl="6" indent="-304792" algn="l">
              <a:lnSpc>
                <a:spcPct val="90000"/>
              </a:lnSpc>
              <a:spcBef>
                <a:spcPts val="533"/>
              </a:spcBef>
              <a:spcAft>
                <a:spcPts val="0"/>
              </a:spcAft>
              <a:buClr>
                <a:schemeClr val="dk1"/>
              </a:buClr>
              <a:buSzPts val="1200"/>
              <a:buNone/>
              <a:defRPr sz="1600" b="1"/>
            </a:lvl7pPr>
            <a:lvl8pPr marL="4876678" lvl="7" indent="-304792" algn="l">
              <a:lnSpc>
                <a:spcPct val="90000"/>
              </a:lnSpc>
              <a:spcBef>
                <a:spcPts val="533"/>
              </a:spcBef>
              <a:spcAft>
                <a:spcPts val="0"/>
              </a:spcAft>
              <a:buClr>
                <a:schemeClr val="dk1"/>
              </a:buClr>
              <a:buSzPts val="1200"/>
              <a:buNone/>
              <a:defRPr sz="1600" b="1"/>
            </a:lvl8pPr>
            <a:lvl9pPr marL="5486263" lvl="8" indent="-304792" algn="l">
              <a:lnSpc>
                <a:spcPct val="90000"/>
              </a:lnSpc>
              <a:spcBef>
                <a:spcPts val="533"/>
              </a:spcBef>
              <a:spcAft>
                <a:spcPts val="0"/>
              </a:spcAft>
              <a:buClr>
                <a:schemeClr val="dk1"/>
              </a:buClr>
              <a:buSzPts val="1200"/>
              <a:buNone/>
              <a:defRPr sz="1600" b="1"/>
            </a:lvl9pPr>
          </a:lstStyle>
          <a:p>
            <a:endParaRPr/>
          </a:p>
        </p:txBody>
      </p:sp>
      <p:sp>
        <p:nvSpPr>
          <p:cNvPr id="86" name="Google Shape;86;p18"/>
          <p:cNvSpPr txBox="1">
            <a:spLocks noGrp="1"/>
          </p:cNvSpPr>
          <p:nvPr>
            <p:ph type="body" idx="4"/>
          </p:nvPr>
        </p:nvSpPr>
        <p:spPr>
          <a:xfrm>
            <a:off x="6172200" y="2505075"/>
            <a:ext cx="5183200" cy="36848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87" name="Google Shape;87;p18"/>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8" name="Google Shape;88;p18"/>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9" name="Google Shape;89;p18"/>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89286860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Solo titolo" type="titleOnly">
  <p:cSld name="Solo titolo">
    <p:spTree>
      <p:nvGrpSpPr>
        <p:cNvPr id="1" name="Shape 90"/>
        <p:cNvGrpSpPr/>
        <p:nvPr/>
      </p:nvGrpSpPr>
      <p:grpSpPr>
        <a:xfrm>
          <a:off x="0" y="0"/>
          <a:ext cx="0" cy="0"/>
          <a:chOff x="0" y="0"/>
          <a:chExt cx="0" cy="0"/>
        </a:xfrm>
      </p:grpSpPr>
      <p:sp>
        <p:nvSpPr>
          <p:cNvPr id="91" name="Google Shape;91;p19"/>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2" name="Google Shape;92;p19"/>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3" name="Google Shape;93;p19"/>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4" name="Google Shape;94;p19"/>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99826679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Vuota" type="blank">
  <p:cSld name="Vuota">
    <p:spTree>
      <p:nvGrpSpPr>
        <p:cNvPr id="1" name="Shape 95"/>
        <p:cNvGrpSpPr/>
        <p:nvPr/>
      </p:nvGrpSpPr>
      <p:grpSpPr>
        <a:xfrm>
          <a:off x="0" y="0"/>
          <a:ext cx="0" cy="0"/>
          <a:chOff x="0" y="0"/>
          <a:chExt cx="0" cy="0"/>
        </a:xfrm>
      </p:grpSpPr>
      <p:sp>
        <p:nvSpPr>
          <p:cNvPr id="96" name="Google Shape;96;p20"/>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7" name="Google Shape;97;p20"/>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8" name="Google Shape;98;p20"/>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63567493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Contenuto con didascalia" type="objTx">
  <p:cSld name="Contenuto con didascalia">
    <p:spTree>
      <p:nvGrpSpPr>
        <p:cNvPr id="1" name="Shape 99"/>
        <p:cNvGrpSpPr/>
        <p:nvPr/>
      </p:nvGrpSpPr>
      <p:grpSpPr>
        <a:xfrm>
          <a:off x="0" y="0"/>
          <a:ext cx="0" cy="0"/>
          <a:chOff x="0" y="0"/>
          <a:chExt cx="0" cy="0"/>
        </a:xfrm>
      </p:grpSpPr>
      <p:sp>
        <p:nvSpPr>
          <p:cNvPr id="100" name="Google Shape;100;p21"/>
          <p:cNvSpPr txBox="1">
            <a:spLocks noGrp="1"/>
          </p:cNvSpPr>
          <p:nvPr>
            <p:ph type="title"/>
          </p:nvPr>
        </p:nvSpPr>
        <p:spPr>
          <a:xfrm>
            <a:off x="839788" y="457200"/>
            <a:ext cx="3932000" cy="16004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Play"/>
              <a:buNone/>
              <a:defRPr sz="32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1" name="Google Shape;101;p21"/>
          <p:cNvSpPr txBox="1">
            <a:spLocks noGrp="1"/>
          </p:cNvSpPr>
          <p:nvPr>
            <p:ph type="body" idx="1"/>
          </p:nvPr>
        </p:nvSpPr>
        <p:spPr>
          <a:xfrm>
            <a:off x="5183188" y="987425"/>
            <a:ext cx="6172400" cy="4873600"/>
          </a:xfrm>
          <a:prstGeom prst="rect">
            <a:avLst/>
          </a:prstGeom>
          <a:noFill/>
          <a:ln>
            <a:noFill/>
          </a:ln>
        </p:spPr>
        <p:txBody>
          <a:bodyPr spcFirstLastPara="1" wrap="square" lIns="68575" tIns="34275" rIns="68575" bIns="34275" anchor="t" anchorCtr="0">
            <a:normAutofit/>
          </a:bodyPr>
          <a:lstStyle>
            <a:lvl1pPr marL="609585" lvl="0" indent="-507987" algn="l">
              <a:lnSpc>
                <a:spcPct val="90000"/>
              </a:lnSpc>
              <a:spcBef>
                <a:spcPts val="1067"/>
              </a:spcBef>
              <a:spcAft>
                <a:spcPts val="0"/>
              </a:spcAft>
              <a:buClr>
                <a:schemeClr val="dk1"/>
              </a:buClr>
              <a:buSzPts val="2400"/>
              <a:buChar char="•"/>
              <a:defRPr sz="3200"/>
            </a:lvl1pPr>
            <a:lvl2pPr marL="1219170" lvl="1" indent="-482588" algn="l">
              <a:lnSpc>
                <a:spcPct val="90000"/>
              </a:lnSpc>
              <a:spcBef>
                <a:spcPts val="533"/>
              </a:spcBef>
              <a:spcAft>
                <a:spcPts val="0"/>
              </a:spcAft>
              <a:buClr>
                <a:schemeClr val="dk1"/>
              </a:buClr>
              <a:buSzPts val="2100"/>
              <a:buChar char="•"/>
              <a:defRPr sz="2800"/>
            </a:lvl2pPr>
            <a:lvl3pPr marL="1828754" lvl="2" indent="-457189" algn="l">
              <a:lnSpc>
                <a:spcPct val="90000"/>
              </a:lnSpc>
              <a:spcBef>
                <a:spcPts val="533"/>
              </a:spcBef>
              <a:spcAft>
                <a:spcPts val="0"/>
              </a:spcAft>
              <a:buClr>
                <a:schemeClr val="dk1"/>
              </a:buClr>
              <a:buSzPts val="1800"/>
              <a:buChar char="•"/>
              <a:defRPr sz="2400"/>
            </a:lvl3pPr>
            <a:lvl4pPr marL="2438339" lvl="3" indent="-431789" algn="l">
              <a:lnSpc>
                <a:spcPct val="90000"/>
              </a:lnSpc>
              <a:spcBef>
                <a:spcPts val="533"/>
              </a:spcBef>
              <a:spcAft>
                <a:spcPts val="0"/>
              </a:spcAft>
              <a:buClr>
                <a:schemeClr val="dk1"/>
              </a:buClr>
              <a:buSzPts val="1500"/>
              <a:buChar char="•"/>
              <a:defRPr sz="2000"/>
            </a:lvl4pPr>
            <a:lvl5pPr marL="3047924" lvl="4" indent="-431789" algn="l">
              <a:lnSpc>
                <a:spcPct val="90000"/>
              </a:lnSpc>
              <a:spcBef>
                <a:spcPts val="533"/>
              </a:spcBef>
              <a:spcAft>
                <a:spcPts val="0"/>
              </a:spcAft>
              <a:buClr>
                <a:schemeClr val="dk1"/>
              </a:buClr>
              <a:buSzPts val="1500"/>
              <a:buChar char="•"/>
              <a:defRPr sz="2000"/>
            </a:lvl5pPr>
            <a:lvl6pPr marL="3657509" lvl="5" indent="-431789" algn="l">
              <a:lnSpc>
                <a:spcPct val="90000"/>
              </a:lnSpc>
              <a:spcBef>
                <a:spcPts val="533"/>
              </a:spcBef>
              <a:spcAft>
                <a:spcPts val="0"/>
              </a:spcAft>
              <a:buClr>
                <a:schemeClr val="dk1"/>
              </a:buClr>
              <a:buSzPts val="1500"/>
              <a:buChar char="•"/>
              <a:defRPr sz="2000"/>
            </a:lvl6pPr>
            <a:lvl7pPr marL="4267093" lvl="6" indent="-431789" algn="l">
              <a:lnSpc>
                <a:spcPct val="90000"/>
              </a:lnSpc>
              <a:spcBef>
                <a:spcPts val="533"/>
              </a:spcBef>
              <a:spcAft>
                <a:spcPts val="0"/>
              </a:spcAft>
              <a:buClr>
                <a:schemeClr val="dk1"/>
              </a:buClr>
              <a:buSzPts val="1500"/>
              <a:buChar char="•"/>
              <a:defRPr sz="2000"/>
            </a:lvl7pPr>
            <a:lvl8pPr marL="4876678" lvl="7" indent="-431789" algn="l">
              <a:lnSpc>
                <a:spcPct val="90000"/>
              </a:lnSpc>
              <a:spcBef>
                <a:spcPts val="533"/>
              </a:spcBef>
              <a:spcAft>
                <a:spcPts val="0"/>
              </a:spcAft>
              <a:buClr>
                <a:schemeClr val="dk1"/>
              </a:buClr>
              <a:buSzPts val="1500"/>
              <a:buChar char="•"/>
              <a:defRPr sz="2000"/>
            </a:lvl8pPr>
            <a:lvl9pPr marL="5486263" lvl="8" indent="-431789" algn="l">
              <a:lnSpc>
                <a:spcPct val="90000"/>
              </a:lnSpc>
              <a:spcBef>
                <a:spcPts val="533"/>
              </a:spcBef>
              <a:spcAft>
                <a:spcPts val="0"/>
              </a:spcAft>
              <a:buClr>
                <a:schemeClr val="dk1"/>
              </a:buClr>
              <a:buSzPts val="1500"/>
              <a:buChar char="•"/>
              <a:defRPr sz="2000"/>
            </a:lvl9pPr>
          </a:lstStyle>
          <a:p>
            <a:endParaRPr/>
          </a:p>
        </p:txBody>
      </p:sp>
      <p:sp>
        <p:nvSpPr>
          <p:cNvPr id="102" name="Google Shape;102;p21"/>
          <p:cNvSpPr txBox="1">
            <a:spLocks noGrp="1"/>
          </p:cNvSpPr>
          <p:nvPr>
            <p:ph type="body" idx="2"/>
          </p:nvPr>
        </p:nvSpPr>
        <p:spPr>
          <a:xfrm>
            <a:off x="839788" y="2057400"/>
            <a:ext cx="3932000" cy="3811600"/>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Clr>
                <a:schemeClr val="dk1"/>
              </a:buClr>
              <a:buSzPts val="1200"/>
              <a:buNone/>
              <a:defRPr sz="1600"/>
            </a:lvl1pPr>
            <a:lvl2pPr marL="1219170" lvl="1" indent="-304792" algn="l">
              <a:lnSpc>
                <a:spcPct val="90000"/>
              </a:lnSpc>
              <a:spcBef>
                <a:spcPts val="533"/>
              </a:spcBef>
              <a:spcAft>
                <a:spcPts val="0"/>
              </a:spcAft>
              <a:buClr>
                <a:schemeClr val="dk1"/>
              </a:buClr>
              <a:buSzPts val="1100"/>
              <a:buNone/>
              <a:defRPr sz="1467"/>
            </a:lvl2pPr>
            <a:lvl3pPr marL="1828754" lvl="2" indent="-304792" algn="l">
              <a:lnSpc>
                <a:spcPct val="90000"/>
              </a:lnSpc>
              <a:spcBef>
                <a:spcPts val="533"/>
              </a:spcBef>
              <a:spcAft>
                <a:spcPts val="0"/>
              </a:spcAft>
              <a:buClr>
                <a:schemeClr val="dk1"/>
              </a:buClr>
              <a:buSzPts val="900"/>
              <a:buNone/>
              <a:defRPr sz="1200"/>
            </a:lvl3pPr>
            <a:lvl4pPr marL="2438339" lvl="3" indent="-304792" algn="l">
              <a:lnSpc>
                <a:spcPct val="90000"/>
              </a:lnSpc>
              <a:spcBef>
                <a:spcPts val="533"/>
              </a:spcBef>
              <a:spcAft>
                <a:spcPts val="0"/>
              </a:spcAft>
              <a:buClr>
                <a:schemeClr val="dk1"/>
              </a:buClr>
              <a:buSzPts val="800"/>
              <a:buNone/>
              <a:defRPr sz="1067"/>
            </a:lvl4pPr>
            <a:lvl5pPr marL="3047924" lvl="4" indent="-304792" algn="l">
              <a:lnSpc>
                <a:spcPct val="90000"/>
              </a:lnSpc>
              <a:spcBef>
                <a:spcPts val="533"/>
              </a:spcBef>
              <a:spcAft>
                <a:spcPts val="0"/>
              </a:spcAft>
              <a:buClr>
                <a:schemeClr val="dk1"/>
              </a:buClr>
              <a:buSzPts val="800"/>
              <a:buNone/>
              <a:defRPr sz="1067"/>
            </a:lvl5pPr>
            <a:lvl6pPr marL="3657509" lvl="5" indent="-304792" algn="l">
              <a:lnSpc>
                <a:spcPct val="90000"/>
              </a:lnSpc>
              <a:spcBef>
                <a:spcPts val="533"/>
              </a:spcBef>
              <a:spcAft>
                <a:spcPts val="0"/>
              </a:spcAft>
              <a:buClr>
                <a:schemeClr val="dk1"/>
              </a:buClr>
              <a:buSzPts val="800"/>
              <a:buNone/>
              <a:defRPr sz="1067"/>
            </a:lvl6pPr>
            <a:lvl7pPr marL="4267093" lvl="6" indent="-304792" algn="l">
              <a:lnSpc>
                <a:spcPct val="90000"/>
              </a:lnSpc>
              <a:spcBef>
                <a:spcPts val="533"/>
              </a:spcBef>
              <a:spcAft>
                <a:spcPts val="0"/>
              </a:spcAft>
              <a:buClr>
                <a:schemeClr val="dk1"/>
              </a:buClr>
              <a:buSzPts val="800"/>
              <a:buNone/>
              <a:defRPr sz="1067"/>
            </a:lvl7pPr>
            <a:lvl8pPr marL="4876678" lvl="7" indent="-304792" algn="l">
              <a:lnSpc>
                <a:spcPct val="90000"/>
              </a:lnSpc>
              <a:spcBef>
                <a:spcPts val="533"/>
              </a:spcBef>
              <a:spcAft>
                <a:spcPts val="0"/>
              </a:spcAft>
              <a:buClr>
                <a:schemeClr val="dk1"/>
              </a:buClr>
              <a:buSzPts val="800"/>
              <a:buNone/>
              <a:defRPr sz="1067"/>
            </a:lvl8pPr>
            <a:lvl9pPr marL="5486263" lvl="8" indent="-304792" algn="l">
              <a:lnSpc>
                <a:spcPct val="90000"/>
              </a:lnSpc>
              <a:spcBef>
                <a:spcPts val="533"/>
              </a:spcBef>
              <a:spcAft>
                <a:spcPts val="0"/>
              </a:spcAft>
              <a:buClr>
                <a:schemeClr val="dk1"/>
              </a:buClr>
              <a:buSzPts val="800"/>
              <a:buNone/>
              <a:defRPr sz="1067"/>
            </a:lvl9pPr>
          </a:lstStyle>
          <a:p>
            <a:endParaRPr/>
          </a:p>
        </p:txBody>
      </p:sp>
      <p:sp>
        <p:nvSpPr>
          <p:cNvPr id="103" name="Google Shape;103;p21"/>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4" name="Google Shape;104;p21"/>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5" name="Google Shape;105;p21"/>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85588527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Immagine con didascalia" type="picTx">
  <p:cSld name="Immagine con didascalia">
    <p:spTree>
      <p:nvGrpSpPr>
        <p:cNvPr id="1" name="Shape 106"/>
        <p:cNvGrpSpPr/>
        <p:nvPr/>
      </p:nvGrpSpPr>
      <p:grpSpPr>
        <a:xfrm>
          <a:off x="0" y="0"/>
          <a:ext cx="0" cy="0"/>
          <a:chOff x="0" y="0"/>
          <a:chExt cx="0" cy="0"/>
        </a:xfrm>
      </p:grpSpPr>
      <p:sp>
        <p:nvSpPr>
          <p:cNvPr id="107" name="Google Shape;107;p22"/>
          <p:cNvSpPr txBox="1">
            <a:spLocks noGrp="1"/>
          </p:cNvSpPr>
          <p:nvPr>
            <p:ph type="title"/>
          </p:nvPr>
        </p:nvSpPr>
        <p:spPr>
          <a:xfrm>
            <a:off x="839788" y="457200"/>
            <a:ext cx="3932000" cy="16004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Play"/>
              <a:buNone/>
              <a:defRPr sz="32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8" name="Google Shape;108;p22"/>
          <p:cNvSpPr>
            <a:spLocks noGrp="1"/>
          </p:cNvSpPr>
          <p:nvPr>
            <p:ph type="pic" idx="2"/>
          </p:nvPr>
        </p:nvSpPr>
        <p:spPr>
          <a:xfrm>
            <a:off x="5183188" y="987425"/>
            <a:ext cx="6172400" cy="4873600"/>
          </a:xfrm>
          <a:prstGeom prst="rect">
            <a:avLst/>
          </a:prstGeom>
          <a:noFill/>
          <a:ln>
            <a:noFill/>
          </a:ln>
        </p:spPr>
      </p:sp>
      <p:sp>
        <p:nvSpPr>
          <p:cNvPr id="109" name="Google Shape;109;p22"/>
          <p:cNvSpPr txBox="1">
            <a:spLocks noGrp="1"/>
          </p:cNvSpPr>
          <p:nvPr>
            <p:ph type="body" idx="1"/>
          </p:nvPr>
        </p:nvSpPr>
        <p:spPr>
          <a:xfrm>
            <a:off x="839788" y="2057400"/>
            <a:ext cx="3932000" cy="3811600"/>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Clr>
                <a:schemeClr val="dk1"/>
              </a:buClr>
              <a:buSzPts val="1200"/>
              <a:buNone/>
              <a:defRPr sz="1600"/>
            </a:lvl1pPr>
            <a:lvl2pPr marL="1219170" lvl="1" indent="-304792" algn="l">
              <a:lnSpc>
                <a:spcPct val="90000"/>
              </a:lnSpc>
              <a:spcBef>
                <a:spcPts val="533"/>
              </a:spcBef>
              <a:spcAft>
                <a:spcPts val="0"/>
              </a:spcAft>
              <a:buClr>
                <a:schemeClr val="dk1"/>
              </a:buClr>
              <a:buSzPts val="1100"/>
              <a:buNone/>
              <a:defRPr sz="1467"/>
            </a:lvl2pPr>
            <a:lvl3pPr marL="1828754" lvl="2" indent="-304792" algn="l">
              <a:lnSpc>
                <a:spcPct val="90000"/>
              </a:lnSpc>
              <a:spcBef>
                <a:spcPts val="533"/>
              </a:spcBef>
              <a:spcAft>
                <a:spcPts val="0"/>
              </a:spcAft>
              <a:buClr>
                <a:schemeClr val="dk1"/>
              </a:buClr>
              <a:buSzPts val="900"/>
              <a:buNone/>
              <a:defRPr sz="1200"/>
            </a:lvl3pPr>
            <a:lvl4pPr marL="2438339" lvl="3" indent="-304792" algn="l">
              <a:lnSpc>
                <a:spcPct val="90000"/>
              </a:lnSpc>
              <a:spcBef>
                <a:spcPts val="533"/>
              </a:spcBef>
              <a:spcAft>
                <a:spcPts val="0"/>
              </a:spcAft>
              <a:buClr>
                <a:schemeClr val="dk1"/>
              </a:buClr>
              <a:buSzPts val="800"/>
              <a:buNone/>
              <a:defRPr sz="1067"/>
            </a:lvl4pPr>
            <a:lvl5pPr marL="3047924" lvl="4" indent="-304792" algn="l">
              <a:lnSpc>
                <a:spcPct val="90000"/>
              </a:lnSpc>
              <a:spcBef>
                <a:spcPts val="533"/>
              </a:spcBef>
              <a:spcAft>
                <a:spcPts val="0"/>
              </a:spcAft>
              <a:buClr>
                <a:schemeClr val="dk1"/>
              </a:buClr>
              <a:buSzPts val="800"/>
              <a:buNone/>
              <a:defRPr sz="1067"/>
            </a:lvl5pPr>
            <a:lvl6pPr marL="3657509" lvl="5" indent="-304792" algn="l">
              <a:lnSpc>
                <a:spcPct val="90000"/>
              </a:lnSpc>
              <a:spcBef>
                <a:spcPts val="533"/>
              </a:spcBef>
              <a:spcAft>
                <a:spcPts val="0"/>
              </a:spcAft>
              <a:buClr>
                <a:schemeClr val="dk1"/>
              </a:buClr>
              <a:buSzPts val="800"/>
              <a:buNone/>
              <a:defRPr sz="1067"/>
            </a:lvl6pPr>
            <a:lvl7pPr marL="4267093" lvl="6" indent="-304792" algn="l">
              <a:lnSpc>
                <a:spcPct val="90000"/>
              </a:lnSpc>
              <a:spcBef>
                <a:spcPts val="533"/>
              </a:spcBef>
              <a:spcAft>
                <a:spcPts val="0"/>
              </a:spcAft>
              <a:buClr>
                <a:schemeClr val="dk1"/>
              </a:buClr>
              <a:buSzPts val="800"/>
              <a:buNone/>
              <a:defRPr sz="1067"/>
            </a:lvl7pPr>
            <a:lvl8pPr marL="4876678" lvl="7" indent="-304792" algn="l">
              <a:lnSpc>
                <a:spcPct val="90000"/>
              </a:lnSpc>
              <a:spcBef>
                <a:spcPts val="533"/>
              </a:spcBef>
              <a:spcAft>
                <a:spcPts val="0"/>
              </a:spcAft>
              <a:buClr>
                <a:schemeClr val="dk1"/>
              </a:buClr>
              <a:buSzPts val="800"/>
              <a:buNone/>
              <a:defRPr sz="1067"/>
            </a:lvl8pPr>
            <a:lvl9pPr marL="5486263" lvl="8" indent="-304792" algn="l">
              <a:lnSpc>
                <a:spcPct val="90000"/>
              </a:lnSpc>
              <a:spcBef>
                <a:spcPts val="533"/>
              </a:spcBef>
              <a:spcAft>
                <a:spcPts val="0"/>
              </a:spcAft>
              <a:buClr>
                <a:schemeClr val="dk1"/>
              </a:buClr>
              <a:buSzPts val="800"/>
              <a:buNone/>
              <a:defRPr sz="1067"/>
            </a:lvl9pPr>
          </a:lstStyle>
          <a:p>
            <a:endParaRPr/>
          </a:p>
        </p:txBody>
      </p:sp>
      <p:sp>
        <p:nvSpPr>
          <p:cNvPr id="110" name="Google Shape;110;p22"/>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1" name="Google Shape;111;p22"/>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2" name="Google Shape;112;p22"/>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27741736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olo e testo verticale" type="vertTx">
  <p:cSld name="Titolo e testo verticale">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5" name="Google Shape;115;p23"/>
          <p:cNvSpPr txBox="1">
            <a:spLocks noGrp="1"/>
          </p:cNvSpPr>
          <p:nvPr>
            <p:ph type="body" idx="1"/>
          </p:nvPr>
        </p:nvSpPr>
        <p:spPr>
          <a:xfrm rot="5400000">
            <a:off x="3920400" y="-1256575"/>
            <a:ext cx="4351200" cy="105156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16" name="Google Shape;116;p23"/>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7" name="Google Shape;117;p23"/>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8" name="Google Shape;118;p23"/>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904600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magine con didascalia" type="picTx">
  <p:cSld name="PICTURE_WITH_CAPTION_TEXT">
    <p:spTree>
      <p:nvGrpSpPr>
        <p:cNvPr id="1" name="Shape 61"/>
        <p:cNvGrpSpPr/>
        <p:nvPr/>
      </p:nvGrpSpPr>
      <p:grpSpPr>
        <a:xfrm>
          <a:off x="0" y="0"/>
          <a:ext cx="0" cy="0"/>
          <a:chOff x="0" y="0"/>
          <a:chExt cx="0" cy="0"/>
        </a:xfrm>
      </p:grpSpPr>
      <p:sp>
        <p:nvSpPr>
          <p:cNvPr id="62" name="Google Shape;62;p1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6"/>
          <p:cNvSpPr>
            <a:spLocks noGrp="1"/>
          </p:cNvSpPr>
          <p:nvPr>
            <p:ph type="pic" idx="2"/>
          </p:nvPr>
        </p:nvSpPr>
        <p:spPr>
          <a:xfrm>
            <a:off x="5183188" y="987425"/>
            <a:ext cx="6172200" cy="4873625"/>
          </a:xfrm>
          <a:prstGeom prst="rect">
            <a:avLst/>
          </a:prstGeom>
          <a:noFill/>
          <a:ln>
            <a:noFill/>
          </a:ln>
        </p:spPr>
      </p:sp>
      <p:sp>
        <p:nvSpPr>
          <p:cNvPr id="64" name="Google Shape;64;p1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1_Titolo e testo verticale" type="vertTitleAndTx">
  <p:cSld name="1_Titolo e testo verticale">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rot="5400000">
            <a:off x="7133400" y="1956725"/>
            <a:ext cx="5812000" cy="26288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1" name="Google Shape;121;p24"/>
          <p:cNvSpPr txBox="1">
            <a:spLocks noGrp="1"/>
          </p:cNvSpPr>
          <p:nvPr>
            <p:ph type="body" idx="1"/>
          </p:nvPr>
        </p:nvSpPr>
        <p:spPr>
          <a:xfrm rot="5400000">
            <a:off x="1799300" y="-596075"/>
            <a:ext cx="5812000" cy="77344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22" name="Google Shape;122;p24"/>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3" name="Google Shape;123;p24"/>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4" name="Google Shape;124;p24"/>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04431041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78769186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2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915673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3_Agenda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5746559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4_Taam slide layout">
    <p:spTree>
      <p:nvGrpSpPr>
        <p:cNvPr id="1" name=""/>
        <p:cNvGrpSpPr/>
        <p:nvPr/>
      </p:nvGrpSpPr>
      <p:grpSpPr>
        <a:xfrm>
          <a:off x="0" y="0"/>
          <a:ext cx="0" cy="0"/>
          <a:chOff x="0" y="0"/>
          <a:chExt cx="0" cy="0"/>
        </a:xfrm>
      </p:grpSpPr>
      <p:sp>
        <p:nvSpPr>
          <p:cNvPr id="3" name="Text Placeholder 9">
            <a:extLst>
              <a:ext uri="{FF2B5EF4-FFF2-40B4-BE49-F238E27FC236}">
                <a16:creationId xmlns:a16="http://schemas.microsoft.com/office/drawing/2014/main" id="{EF70765A-4598-4D75-8EBE-B820808F6559}"/>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Our Team LAYOUT</a:t>
            </a:r>
          </a:p>
        </p:txBody>
      </p:sp>
      <p:sp>
        <p:nvSpPr>
          <p:cNvPr id="4" name="그림 개체 틀 2">
            <a:extLst>
              <a:ext uri="{FF2B5EF4-FFF2-40B4-BE49-F238E27FC236}">
                <a16:creationId xmlns:a16="http://schemas.microsoft.com/office/drawing/2014/main" id="{0C343531-C33C-4C25-92D2-37F38D8E1435}"/>
              </a:ext>
            </a:extLst>
          </p:cNvPr>
          <p:cNvSpPr>
            <a:spLocks noGrp="1"/>
          </p:cNvSpPr>
          <p:nvPr>
            <p:ph type="pic" sz="quarter" idx="11" hasCustomPrompt="1"/>
          </p:nvPr>
        </p:nvSpPr>
        <p:spPr>
          <a:xfrm>
            <a:off x="903133" y="2473708"/>
            <a:ext cx="1728000" cy="2198621"/>
          </a:xfrm>
          <a:prstGeom prst="rect">
            <a:avLst/>
          </a:pr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5" name="Rectangle 4">
            <a:extLst>
              <a:ext uri="{FF2B5EF4-FFF2-40B4-BE49-F238E27FC236}">
                <a16:creationId xmlns:a16="http://schemas.microsoft.com/office/drawing/2014/main" id="{C83EB247-24FE-43DB-876D-46FBE118966B}"/>
              </a:ext>
            </a:extLst>
          </p:cNvPr>
          <p:cNvSpPr/>
          <p:nvPr userDrawn="1"/>
        </p:nvSpPr>
        <p:spPr>
          <a:xfrm>
            <a:off x="2622935" y="2468896"/>
            <a:ext cx="1728000" cy="22082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latin typeface="+mn-lt"/>
              <a:cs typeface="Arial" pitchFamily="34" charset="0"/>
            </a:endParaRPr>
          </a:p>
        </p:txBody>
      </p:sp>
      <p:sp>
        <p:nvSpPr>
          <p:cNvPr id="6" name="그림 개체 틀 2">
            <a:extLst>
              <a:ext uri="{FF2B5EF4-FFF2-40B4-BE49-F238E27FC236}">
                <a16:creationId xmlns:a16="http://schemas.microsoft.com/office/drawing/2014/main" id="{C683DC15-5527-4F50-A643-AF008C41805E}"/>
              </a:ext>
            </a:extLst>
          </p:cNvPr>
          <p:cNvSpPr>
            <a:spLocks noGrp="1"/>
          </p:cNvSpPr>
          <p:nvPr>
            <p:ph type="pic" sz="quarter" idx="47" hasCustomPrompt="1"/>
          </p:nvPr>
        </p:nvSpPr>
        <p:spPr>
          <a:xfrm>
            <a:off x="4362193" y="2473708"/>
            <a:ext cx="1728000" cy="2198621"/>
          </a:xfrm>
          <a:prstGeom prst="rect">
            <a:avLst/>
          </a:pr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7" name="Rectangle 6">
            <a:extLst>
              <a:ext uri="{FF2B5EF4-FFF2-40B4-BE49-F238E27FC236}">
                <a16:creationId xmlns:a16="http://schemas.microsoft.com/office/drawing/2014/main" id="{53A10AE7-835F-4269-A407-A66B752CE321}"/>
              </a:ext>
            </a:extLst>
          </p:cNvPr>
          <p:cNvSpPr/>
          <p:nvPr userDrawn="1"/>
        </p:nvSpPr>
        <p:spPr>
          <a:xfrm>
            <a:off x="6091723" y="2468896"/>
            <a:ext cx="1728000" cy="220824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latin typeface="+mn-lt"/>
              <a:cs typeface="Arial" pitchFamily="34" charset="0"/>
            </a:endParaRPr>
          </a:p>
        </p:txBody>
      </p:sp>
      <p:sp>
        <p:nvSpPr>
          <p:cNvPr id="8" name="그림 개체 틀 2">
            <a:extLst>
              <a:ext uri="{FF2B5EF4-FFF2-40B4-BE49-F238E27FC236}">
                <a16:creationId xmlns:a16="http://schemas.microsoft.com/office/drawing/2014/main" id="{4EF1627A-720E-4173-B3EC-9C778F349ABB}"/>
              </a:ext>
            </a:extLst>
          </p:cNvPr>
          <p:cNvSpPr>
            <a:spLocks noGrp="1"/>
          </p:cNvSpPr>
          <p:nvPr>
            <p:ph type="pic" sz="quarter" idx="50" hasCustomPrompt="1"/>
          </p:nvPr>
        </p:nvSpPr>
        <p:spPr>
          <a:xfrm>
            <a:off x="7812544" y="2473708"/>
            <a:ext cx="1728000" cy="2198621"/>
          </a:xfrm>
          <a:prstGeom prst="rect">
            <a:avLst/>
          </a:pr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9" name="Rectangle 8">
            <a:extLst>
              <a:ext uri="{FF2B5EF4-FFF2-40B4-BE49-F238E27FC236}">
                <a16:creationId xmlns:a16="http://schemas.microsoft.com/office/drawing/2014/main" id="{493DA0D7-2EC3-4A44-971B-0235F439E141}"/>
              </a:ext>
            </a:extLst>
          </p:cNvPr>
          <p:cNvSpPr/>
          <p:nvPr userDrawn="1"/>
        </p:nvSpPr>
        <p:spPr>
          <a:xfrm>
            <a:off x="9542072" y="2468896"/>
            <a:ext cx="1728000" cy="22082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latin typeface="+mn-lt"/>
              <a:cs typeface="Arial" pitchFamily="34" charset="0"/>
            </a:endParaRPr>
          </a:p>
        </p:txBody>
      </p:sp>
    </p:spTree>
    <p:extLst>
      <p:ext uri="{BB962C8B-B14F-4D97-AF65-F5344CB8AC3E}">
        <p14:creationId xmlns:p14="http://schemas.microsoft.com/office/powerpoint/2010/main" val="180264729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9_Contents slide layout">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526ACF5D-48A0-483A-A38C-84E44D9CE0A6}"/>
              </a:ext>
            </a:extLst>
          </p:cNvPr>
          <p:cNvSpPr/>
          <p:nvPr userDrawn="1"/>
        </p:nvSpPr>
        <p:spPr>
          <a:xfrm>
            <a:off x="6480216" y="5071159"/>
            <a:ext cx="5138665" cy="427271"/>
          </a:xfrm>
          <a:prstGeom prst="ellipse">
            <a:avLst/>
          </a:prstGeom>
          <a:solidFill>
            <a:schemeClr val="tx1">
              <a:lumMod val="50000"/>
              <a:lumOff val="50000"/>
            </a:schemeClr>
          </a:solidFill>
          <a:ln>
            <a:noFill/>
          </a:ln>
          <a:effectLst>
            <a:softEdge rad="203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 name="Rectangle 1">
            <a:extLst>
              <a:ext uri="{FF2B5EF4-FFF2-40B4-BE49-F238E27FC236}">
                <a16:creationId xmlns:a16="http://schemas.microsoft.com/office/drawing/2014/main" id="{300F3B76-9F74-4AA8-8C18-53BFCCD83147}"/>
              </a:ext>
            </a:extLst>
          </p:cNvPr>
          <p:cNvSpPr/>
          <p:nvPr userDrawn="1"/>
        </p:nvSpPr>
        <p:spPr>
          <a:xfrm>
            <a:off x="0" y="1988840"/>
            <a:ext cx="12192000" cy="28803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nvGrpSpPr>
          <p:cNvPr id="4" name="Graphic 14">
            <a:extLst>
              <a:ext uri="{FF2B5EF4-FFF2-40B4-BE49-F238E27FC236}">
                <a16:creationId xmlns:a16="http://schemas.microsoft.com/office/drawing/2014/main" id="{E7536121-7CEF-462B-9CC7-8672D3864A47}"/>
              </a:ext>
            </a:extLst>
          </p:cNvPr>
          <p:cNvGrpSpPr/>
          <p:nvPr userDrawn="1"/>
        </p:nvGrpSpPr>
        <p:grpSpPr>
          <a:xfrm>
            <a:off x="6682498" y="1419025"/>
            <a:ext cx="4936383" cy="3882549"/>
            <a:chOff x="2444748" y="555045"/>
            <a:chExt cx="7282048" cy="5727454"/>
          </a:xfrm>
        </p:grpSpPr>
        <p:sp>
          <p:nvSpPr>
            <p:cNvPr id="5" name="Freeform: Shape 4">
              <a:extLst>
                <a:ext uri="{FF2B5EF4-FFF2-40B4-BE49-F238E27FC236}">
                  <a16:creationId xmlns:a16="http://schemas.microsoft.com/office/drawing/2014/main" id="{57EDCB51-C79E-4483-AC7F-FE9911E3B34A}"/>
                </a:ext>
              </a:extLst>
            </p:cNvPr>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30DC3899-00AC-47C9-8613-7688FF6D63AB}"/>
                </a:ext>
              </a:extLst>
            </p:cNvPr>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8E912EDE-6A0C-4642-9219-92E0E2914E5D}"/>
                </a:ext>
              </a:extLst>
            </p:cNvPr>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07F46C71-5497-4A60-878F-1AC60EF1BAAF}"/>
                </a:ext>
              </a:extLst>
            </p:cNvPr>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rgbClr val="231F20"/>
            </a:solidFill>
            <a:ln w="9525"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1B3E439D-4FB0-4BD5-8A4E-CDD0328177F8}"/>
                </a:ext>
              </a:extLst>
            </p:cNvPr>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tx1">
                <a:lumMod val="50000"/>
                <a:lumOff val="50000"/>
              </a:schemeClr>
            </a:solidFill>
            <a:ln w="9525" cap="flat">
              <a:noFill/>
              <a:prstDash val="solid"/>
              <a:miter/>
            </a:ln>
          </p:spPr>
          <p:txBody>
            <a:bodyPr rtlCol="0" anchor="ctr"/>
            <a:lstStyle/>
            <a:p>
              <a:endParaRPr lang="en-US" dirty="0"/>
            </a:p>
          </p:txBody>
        </p:sp>
        <p:sp>
          <p:nvSpPr>
            <p:cNvPr id="10" name="Freeform: Shape 9">
              <a:extLst>
                <a:ext uri="{FF2B5EF4-FFF2-40B4-BE49-F238E27FC236}">
                  <a16:creationId xmlns:a16="http://schemas.microsoft.com/office/drawing/2014/main" id="{BCD3132E-772B-4565-A449-26068953B1C8}"/>
                </a:ext>
              </a:extLst>
            </p:cNvPr>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75000"/>
              </a:schemeClr>
            </a:solid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39F72F6A-56E6-4DA5-93D5-55A599782A7C}"/>
                </a:ext>
              </a:extLst>
            </p:cNvPr>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F2F2F2"/>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1BD9FDB8-0DB9-4552-8659-770E37A2725A}"/>
                </a:ext>
              </a:extLst>
            </p:cNvPr>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sp>
        <p:nvSpPr>
          <p:cNvPr id="3" name="Picture Placeholder 2">
            <a:extLst>
              <a:ext uri="{FF2B5EF4-FFF2-40B4-BE49-F238E27FC236}">
                <a16:creationId xmlns:a16="http://schemas.microsoft.com/office/drawing/2014/main" id="{5B28073D-ED33-4D9D-9F2F-CE07362780DE}"/>
              </a:ext>
            </a:extLst>
          </p:cNvPr>
          <p:cNvSpPr>
            <a:spLocks noGrp="1"/>
          </p:cNvSpPr>
          <p:nvPr>
            <p:ph type="pic" idx="15" hasCustomPrompt="1"/>
          </p:nvPr>
        </p:nvSpPr>
        <p:spPr>
          <a:xfrm>
            <a:off x="6887874" y="1660298"/>
            <a:ext cx="4540883" cy="2588951"/>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14" name="Text Placeholder 9">
            <a:extLst>
              <a:ext uri="{FF2B5EF4-FFF2-40B4-BE49-F238E27FC236}">
                <a16:creationId xmlns:a16="http://schemas.microsoft.com/office/drawing/2014/main" id="{9AD9A432-9135-4790-905D-CD48EAD64337}"/>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05861688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11_Contents slide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253E471-D703-4C2B-8B8D-60C0F7BF5E9A}"/>
              </a:ext>
            </a:extLst>
          </p:cNvPr>
          <p:cNvSpPr/>
          <p:nvPr userDrawn="1"/>
        </p:nvSpPr>
        <p:spPr>
          <a:xfrm>
            <a:off x="3066222" y="3939481"/>
            <a:ext cx="4464000" cy="2124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sz="1800"/>
          </a:p>
        </p:txBody>
      </p:sp>
      <p:sp>
        <p:nvSpPr>
          <p:cNvPr id="3" name="그림 개체 틀 2">
            <a:extLst>
              <a:ext uri="{FF2B5EF4-FFF2-40B4-BE49-F238E27FC236}">
                <a16:creationId xmlns:a16="http://schemas.microsoft.com/office/drawing/2014/main" id="{AE039EAB-B78B-4912-A49E-7799571567D6}"/>
              </a:ext>
            </a:extLst>
          </p:cNvPr>
          <p:cNvSpPr>
            <a:spLocks noGrp="1"/>
          </p:cNvSpPr>
          <p:nvPr>
            <p:ph type="pic" sz="quarter" idx="13" hasCustomPrompt="1"/>
          </p:nvPr>
        </p:nvSpPr>
        <p:spPr>
          <a:xfrm flipH="1">
            <a:off x="7145771" y="3930935"/>
            <a:ext cx="4320000" cy="2124000"/>
          </a:xfrm>
          <a:custGeom>
            <a:avLst/>
            <a:gdLst>
              <a:gd name="connsiteX0" fmla="*/ 0 w 3474149"/>
              <a:gd name="connsiteY0" fmla="*/ 0 h 1385171"/>
              <a:gd name="connsiteX1" fmla="*/ 3474149 w 3474149"/>
              <a:gd name="connsiteY1" fmla="*/ 0 h 1385171"/>
              <a:gd name="connsiteX2" fmla="*/ 3474149 w 3474149"/>
              <a:gd name="connsiteY2" fmla="*/ 1385171 h 1385171"/>
              <a:gd name="connsiteX3" fmla="*/ 0 w 3474149"/>
              <a:gd name="connsiteY3" fmla="*/ 1385171 h 1385171"/>
              <a:gd name="connsiteX4" fmla="*/ 0 w 3474149"/>
              <a:gd name="connsiteY4" fmla="*/ 0 h 1385171"/>
              <a:gd name="connsiteX0" fmla="*/ 0 w 3474149"/>
              <a:gd name="connsiteY0" fmla="*/ 0 h 1385171"/>
              <a:gd name="connsiteX1" fmla="*/ 3474149 w 3474149"/>
              <a:gd name="connsiteY1" fmla="*/ 0 h 1385171"/>
              <a:gd name="connsiteX2" fmla="*/ 3474149 w 3474149"/>
              <a:gd name="connsiteY2" fmla="*/ 1385171 h 1385171"/>
              <a:gd name="connsiteX3" fmla="*/ 0 w 3474149"/>
              <a:gd name="connsiteY3" fmla="*/ 1385171 h 1385171"/>
              <a:gd name="connsiteX4" fmla="*/ 0 w 3474149"/>
              <a:gd name="connsiteY4" fmla="*/ 0 h 1385171"/>
              <a:gd name="connsiteX0" fmla="*/ 0 w 3474149"/>
              <a:gd name="connsiteY0" fmla="*/ 0 h 1385171"/>
              <a:gd name="connsiteX1" fmla="*/ 3474149 w 3474149"/>
              <a:gd name="connsiteY1" fmla="*/ 0 h 1385171"/>
              <a:gd name="connsiteX2" fmla="*/ 3474149 w 3474149"/>
              <a:gd name="connsiteY2" fmla="*/ 1385171 h 1385171"/>
              <a:gd name="connsiteX3" fmla="*/ 0 w 3474149"/>
              <a:gd name="connsiteY3" fmla="*/ 1385171 h 1385171"/>
              <a:gd name="connsiteX4" fmla="*/ 0 w 3474149"/>
              <a:gd name="connsiteY4" fmla="*/ 0 h 1385171"/>
              <a:gd name="connsiteX0" fmla="*/ 0 w 3475063"/>
              <a:gd name="connsiteY0" fmla="*/ 0 h 1385171"/>
              <a:gd name="connsiteX1" fmla="*/ 3474149 w 3475063"/>
              <a:gd name="connsiteY1" fmla="*/ 0 h 1385171"/>
              <a:gd name="connsiteX2" fmla="*/ 3475063 w 3475063"/>
              <a:gd name="connsiteY2" fmla="*/ 422426 h 1385171"/>
              <a:gd name="connsiteX3" fmla="*/ 3474149 w 3475063"/>
              <a:gd name="connsiteY3" fmla="*/ 1385171 h 1385171"/>
              <a:gd name="connsiteX4" fmla="*/ 0 w 3475063"/>
              <a:gd name="connsiteY4" fmla="*/ 1385171 h 1385171"/>
              <a:gd name="connsiteX5" fmla="*/ 0 w 3475063"/>
              <a:gd name="connsiteY5" fmla="*/ 0 h 1385171"/>
              <a:gd name="connsiteX0" fmla="*/ 0 w 3728608"/>
              <a:gd name="connsiteY0" fmla="*/ 0 h 1385171"/>
              <a:gd name="connsiteX1" fmla="*/ 3474149 w 3728608"/>
              <a:gd name="connsiteY1" fmla="*/ 0 h 1385171"/>
              <a:gd name="connsiteX2" fmla="*/ 3475063 w 3728608"/>
              <a:gd name="connsiteY2" fmla="*/ 422426 h 1385171"/>
              <a:gd name="connsiteX3" fmla="*/ 3465538 w 3728608"/>
              <a:gd name="connsiteY3" fmla="*/ 822476 h 1385171"/>
              <a:gd name="connsiteX4" fmla="*/ 3474149 w 3728608"/>
              <a:gd name="connsiteY4" fmla="*/ 1385171 h 1385171"/>
              <a:gd name="connsiteX5" fmla="*/ 0 w 3728608"/>
              <a:gd name="connsiteY5" fmla="*/ 1385171 h 1385171"/>
              <a:gd name="connsiteX6" fmla="*/ 0 w 3728608"/>
              <a:gd name="connsiteY6" fmla="*/ 0 h 1385171"/>
              <a:gd name="connsiteX0" fmla="*/ 0 w 3475615"/>
              <a:gd name="connsiteY0" fmla="*/ 0 h 1385171"/>
              <a:gd name="connsiteX1" fmla="*/ 3474149 w 3475615"/>
              <a:gd name="connsiteY1" fmla="*/ 0 h 1385171"/>
              <a:gd name="connsiteX2" fmla="*/ 3475063 w 3475615"/>
              <a:gd name="connsiteY2" fmla="*/ 422426 h 1385171"/>
              <a:gd name="connsiteX3" fmla="*/ 3465538 w 3475615"/>
              <a:gd name="connsiteY3" fmla="*/ 822476 h 1385171"/>
              <a:gd name="connsiteX4" fmla="*/ 3474149 w 3475615"/>
              <a:gd name="connsiteY4" fmla="*/ 1385171 h 1385171"/>
              <a:gd name="connsiteX5" fmla="*/ 0 w 3475615"/>
              <a:gd name="connsiteY5" fmla="*/ 1385171 h 1385171"/>
              <a:gd name="connsiteX6" fmla="*/ 0 w 3475615"/>
              <a:gd name="connsiteY6" fmla="*/ 0 h 1385171"/>
              <a:gd name="connsiteX0" fmla="*/ 0 w 3475739"/>
              <a:gd name="connsiteY0" fmla="*/ 0 h 1385171"/>
              <a:gd name="connsiteX1" fmla="*/ 3474149 w 3475739"/>
              <a:gd name="connsiteY1" fmla="*/ 0 h 1385171"/>
              <a:gd name="connsiteX2" fmla="*/ 3475063 w 3475739"/>
              <a:gd name="connsiteY2" fmla="*/ 422426 h 1385171"/>
              <a:gd name="connsiteX3" fmla="*/ 3456013 w 3475739"/>
              <a:gd name="connsiteY3" fmla="*/ 698651 h 1385171"/>
              <a:gd name="connsiteX4" fmla="*/ 3465538 w 3475739"/>
              <a:gd name="connsiteY4" fmla="*/ 822476 h 1385171"/>
              <a:gd name="connsiteX5" fmla="*/ 3474149 w 3475739"/>
              <a:gd name="connsiteY5" fmla="*/ 1385171 h 1385171"/>
              <a:gd name="connsiteX6" fmla="*/ 0 w 3475739"/>
              <a:gd name="connsiteY6" fmla="*/ 1385171 h 1385171"/>
              <a:gd name="connsiteX7" fmla="*/ 0 w 3475739"/>
              <a:gd name="connsiteY7" fmla="*/ 0 h 1385171"/>
              <a:gd name="connsiteX0" fmla="*/ 0 w 3684621"/>
              <a:gd name="connsiteY0" fmla="*/ 0 h 1385171"/>
              <a:gd name="connsiteX1" fmla="*/ 3474149 w 3684621"/>
              <a:gd name="connsiteY1" fmla="*/ 0 h 1385171"/>
              <a:gd name="connsiteX2" fmla="*/ 3475063 w 3684621"/>
              <a:gd name="connsiteY2" fmla="*/ 422426 h 1385171"/>
              <a:gd name="connsiteX3" fmla="*/ 3684613 w 3684621"/>
              <a:gd name="connsiteY3" fmla="*/ 717701 h 1385171"/>
              <a:gd name="connsiteX4" fmla="*/ 3465538 w 3684621"/>
              <a:gd name="connsiteY4" fmla="*/ 822476 h 1385171"/>
              <a:gd name="connsiteX5" fmla="*/ 3474149 w 3684621"/>
              <a:gd name="connsiteY5" fmla="*/ 1385171 h 1385171"/>
              <a:gd name="connsiteX6" fmla="*/ 0 w 3684621"/>
              <a:gd name="connsiteY6" fmla="*/ 1385171 h 1385171"/>
              <a:gd name="connsiteX7" fmla="*/ 0 w 3684621"/>
              <a:gd name="connsiteY7" fmla="*/ 0 h 1385171"/>
              <a:gd name="connsiteX0" fmla="*/ 0 w 3684621"/>
              <a:gd name="connsiteY0" fmla="*/ 0 h 1385171"/>
              <a:gd name="connsiteX1" fmla="*/ 3474149 w 3684621"/>
              <a:gd name="connsiteY1" fmla="*/ 0 h 1385171"/>
              <a:gd name="connsiteX2" fmla="*/ 3475063 w 3684621"/>
              <a:gd name="connsiteY2" fmla="*/ 422426 h 1385171"/>
              <a:gd name="connsiteX3" fmla="*/ 3684613 w 3684621"/>
              <a:gd name="connsiteY3" fmla="*/ 717701 h 1385171"/>
              <a:gd name="connsiteX4" fmla="*/ 3484588 w 3684621"/>
              <a:gd name="connsiteY4" fmla="*/ 946301 h 1385171"/>
              <a:gd name="connsiteX5" fmla="*/ 3474149 w 3684621"/>
              <a:gd name="connsiteY5" fmla="*/ 1385171 h 1385171"/>
              <a:gd name="connsiteX6" fmla="*/ 0 w 3684621"/>
              <a:gd name="connsiteY6" fmla="*/ 1385171 h 1385171"/>
              <a:gd name="connsiteX7" fmla="*/ 0 w 3684621"/>
              <a:gd name="connsiteY7" fmla="*/ 0 h 1385171"/>
              <a:gd name="connsiteX0" fmla="*/ 0 w 3694146"/>
              <a:gd name="connsiteY0" fmla="*/ 0 h 1385171"/>
              <a:gd name="connsiteX1" fmla="*/ 3474149 w 3694146"/>
              <a:gd name="connsiteY1" fmla="*/ 0 h 1385171"/>
              <a:gd name="connsiteX2" fmla="*/ 3475063 w 3694146"/>
              <a:gd name="connsiteY2" fmla="*/ 422426 h 1385171"/>
              <a:gd name="connsiteX3" fmla="*/ 3694138 w 3694146"/>
              <a:gd name="connsiteY3" fmla="*/ 679601 h 1385171"/>
              <a:gd name="connsiteX4" fmla="*/ 3484588 w 3694146"/>
              <a:gd name="connsiteY4" fmla="*/ 946301 h 1385171"/>
              <a:gd name="connsiteX5" fmla="*/ 3474149 w 3694146"/>
              <a:gd name="connsiteY5" fmla="*/ 1385171 h 1385171"/>
              <a:gd name="connsiteX6" fmla="*/ 0 w 3694146"/>
              <a:gd name="connsiteY6" fmla="*/ 1385171 h 1385171"/>
              <a:gd name="connsiteX7" fmla="*/ 0 w 3694146"/>
              <a:gd name="connsiteY7" fmla="*/ 0 h 1385171"/>
              <a:gd name="connsiteX0" fmla="*/ 0 w 3694138"/>
              <a:gd name="connsiteY0" fmla="*/ 0 h 1385171"/>
              <a:gd name="connsiteX1" fmla="*/ 3474149 w 3694138"/>
              <a:gd name="connsiteY1" fmla="*/ 0 h 1385171"/>
              <a:gd name="connsiteX2" fmla="*/ 3475063 w 3694138"/>
              <a:gd name="connsiteY2" fmla="*/ 422426 h 1385171"/>
              <a:gd name="connsiteX3" fmla="*/ 3694138 w 3694138"/>
              <a:gd name="connsiteY3" fmla="*/ 679601 h 1385171"/>
              <a:gd name="connsiteX4" fmla="*/ 3484588 w 3694138"/>
              <a:gd name="connsiteY4" fmla="*/ 946301 h 1385171"/>
              <a:gd name="connsiteX5" fmla="*/ 3474149 w 3694138"/>
              <a:gd name="connsiteY5" fmla="*/ 1385171 h 1385171"/>
              <a:gd name="connsiteX6" fmla="*/ 0 w 3694138"/>
              <a:gd name="connsiteY6" fmla="*/ 1385171 h 1385171"/>
              <a:gd name="connsiteX7" fmla="*/ 0 w 3694138"/>
              <a:gd name="connsiteY7" fmla="*/ 0 h 1385171"/>
              <a:gd name="connsiteX0" fmla="*/ 0 w 3694138"/>
              <a:gd name="connsiteY0" fmla="*/ 0 h 1385171"/>
              <a:gd name="connsiteX1" fmla="*/ 3474149 w 3694138"/>
              <a:gd name="connsiteY1" fmla="*/ 0 h 1385171"/>
              <a:gd name="connsiteX2" fmla="*/ 3475063 w 3694138"/>
              <a:gd name="connsiteY2" fmla="*/ 422426 h 1385171"/>
              <a:gd name="connsiteX3" fmla="*/ 3694138 w 3694138"/>
              <a:gd name="connsiteY3" fmla="*/ 679601 h 1385171"/>
              <a:gd name="connsiteX4" fmla="*/ 3484588 w 3694138"/>
              <a:gd name="connsiteY4" fmla="*/ 946301 h 1385171"/>
              <a:gd name="connsiteX5" fmla="*/ 3474149 w 3694138"/>
              <a:gd name="connsiteY5" fmla="*/ 1385171 h 1385171"/>
              <a:gd name="connsiteX6" fmla="*/ 0 w 3694138"/>
              <a:gd name="connsiteY6" fmla="*/ 1385171 h 1385171"/>
              <a:gd name="connsiteX7" fmla="*/ 0 w 3694138"/>
              <a:gd name="connsiteY7" fmla="*/ 0 h 1385171"/>
              <a:gd name="connsiteX0" fmla="*/ 0 w 3694138"/>
              <a:gd name="connsiteY0" fmla="*/ 0 h 1385171"/>
              <a:gd name="connsiteX1" fmla="*/ 3474149 w 3694138"/>
              <a:gd name="connsiteY1" fmla="*/ 0 h 1385171"/>
              <a:gd name="connsiteX2" fmla="*/ 3484116 w 3694138"/>
              <a:gd name="connsiteY2" fmla="*/ 472220 h 1385171"/>
              <a:gd name="connsiteX3" fmla="*/ 3694138 w 3694138"/>
              <a:gd name="connsiteY3" fmla="*/ 679601 h 1385171"/>
              <a:gd name="connsiteX4" fmla="*/ 3484588 w 3694138"/>
              <a:gd name="connsiteY4" fmla="*/ 946301 h 1385171"/>
              <a:gd name="connsiteX5" fmla="*/ 3474149 w 3694138"/>
              <a:gd name="connsiteY5" fmla="*/ 1385171 h 1385171"/>
              <a:gd name="connsiteX6" fmla="*/ 0 w 3694138"/>
              <a:gd name="connsiteY6" fmla="*/ 1385171 h 1385171"/>
              <a:gd name="connsiteX7" fmla="*/ 0 w 3694138"/>
              <a:gd name="connsiteY7" fmla="*/ 0 h 1385171"/>
              <a:gd name="connsiteX0" fmla="*/ 0 w 3694138"/>
              <a:gd name="connsiteY0" fmla="*/ 0 h 1385171"/>
              <a:gd name="connsiteX1" fmla="*/ 3474149 w 3694138"/>
              <a:gd name="connsiteY1" fmla="*/ 0 h 1385171"/>
              <a:gd name="connsiteX2" fmla="*/ 3484116 w 3694138"/>
              <a:gd name="connsiteY2" fmla="*/ 558228 h 1385171"/>
              <a:gd name="connsiteX3" fmla="*/ 3694138 w 3694138"/>
              <a:gd name="connsiteY3" fmla="*/ 679601 h 1385171"/>
              <a:gd name="connsiteX4" fmla="*/ 3484588 w 3694138"/>
              <a:gd name="connsiteY4" fmla="*/ 946301 h 1385171"/>
              <a:gd name="connsiteX5" fmla="*/ 3474149 w 3694138"/>
              <a:gd name="connsiteY5" fmla="*/ 1385171 h 1385171"/>
              <a:gd name="connsiteX6" fmla="*/ 0 w 3694138"/>
              <a:gd name="connsiteY6" fmla="*/ 1385171 h 1385171"/>
              <a:gd name="connsiteX7" fmla="*/ 0 w 3694138"/>
              <a:gd name="connsiteY7" fmla="*/ 0 h 1385171"/>
              <a:gd name="connsiteX0" fmla="*/ 0 w 3694138"/>
              <a:gd name="connsiteY0" fmla="*/ 0 h 1385171"/>
              <a:gd name="connsiteX1" fmla="*/ 3474149 w 3694138"/>
              <a:gd name="connsiteY1" fmla="*/ 0 h 1385171"/>
              <a:gd name="connsiteX2" fmla="*/ 3484116 w 3694138"/>
              <a:gd name="connsiteY2" fmla="*/ 558228 h 1385171"/>
              <a:gd name="connsiteX3" fmla="*/ 3694138 w 3694138"/>
              <a:gd name="connsiteY3" fmla="*/ 679601 h 1385171"/>
              <a:gd name="connsiteX4" fmla="*/ 3484588 w 3694138"/>
              <a:gd name="connsiteY4" fmla="*/ 946301 h 1385171"/>
              <a:gd name="connsiteX5" fmla="*/ 3474149 w 3694138"/>
              <a:gd name="connsiteY5" fmla="*/ 1385171 h 1385171"/>
              <a:gd name="connsiteX6" fmla="*/ 0 w 3694138"/>
              <a:gd name="connsiteY6" fmla="*/ 1385171 h 1385171"/>
              <a:gd name="connsiteX7" fmla="*/ 0 w 3694138"/>
              <a:gd name="connsiteY7" fmla="*/ 0 h 1385171"/>
              <a:gd name="connsiteX0" fmla="*/ 0 w 3694138"/>
              <a:gd name="connsiteY0" fmla="*/ 0 h 1385171"/>
              <a:gd name="connsiteX1" fmla="*/ 3474149 w 3694138"/>
              <a:gd name="connsiteY1" fmla="*/ 0 h 1385171"/>
              <a:gd name="connsiteX2" fmla="*/ 3484116 w 3694138"/>
              <a:gd name="connsiteY2" fmla="*/ 558228 h 1385171"/>
              <a:gd name="connsiteX3" fmla="*/ 3694138 w 3694138"/>
              <a:gd name="connsiteY3" fmla="*/ 679601 h 1385171"/>
              <a:gd name="connsiteX4" fmla="*/ 3484588 w 3694138"/>
              <a:gd name="connsiteY4" fmla="*/ 946301 h 1385171"/>
              <a:gd name="connsiteX5" fmla="*/ 3474149 w 3694138"/>
              <a:gd name="connsiteY5" fmla="*/ 1385171 h 1385171"/>
              <a:gd name="connsiteX6" fmla="*/ 0 w 3694138"/>
              <a:gd name="connsiteY6" fmla="*/ 1385171 h 1385171"/>
              <a:gd name="connsiteX7" fmla="*/ 0 w 3694138"/>
              <a:gd name="connsiteY7" fmla="*/ 0 h 1385171"/>
              <a:gd name="connsiteX0" fmla="*/ 0 w 3694138"/>
              <a:gd name="connsiteY0" fmla="*/ 0 h 1385171"/>
              <a:gd name="connsiteX1" fmla="*/ 3474149 w 3694138"/>
              <a:gd name="connsiteY1" fmla="*/ 0 h 1385171"/>
              <a:gd name="connsiteX2" fmla="*/ 3484116 w 3694138"/>
              <a:gd name="connsiteY2" fmla="*/ 558228 h 1385171"/>
              <a:gd name="connsiteX3" fmla="*/ 3694138 w 3694138"/>
              <a:gd name="connsiteY3" fmla="*/ 679601 h 1385171"/>
              <a:gd name="connsiteX4" fmla="*/ 3484588 w 3694138"/>
              <a:gd name="connsiteY4" fmla="*/ 946301 h 1385171"/>
              <a:gd name="connsiteX5" fmla="*/ 3474149 w 3694138"/>
              <a:gd name="connsiteY5" fmla="*/ 1385171 h 1385171"/>
              <a:gd name="connsiteX6" fmla="*/ 0 w 3694138"/>
              <a:gd name="connsiteY6" fmla="*/ 1385171 h 1385171"/>
              <a:gd name="connsiteX7" fmla="*/ 0 w 3694138"/>
              <a:gd name="connsiteY7" fmla="*/ 0 h 1385171"/>
              <a:gd name="connsiteX0" fmla="*/ 0 w 3694138"/>
              <a:gd name="connsiteY0" fmla="*/ 0 h 1385171"/>
              <a:gd name="connsiteX1" fmla="*/ 3474149 w 3694138"/>
              <a:gd name="connsiteY1" fmla="*/ 0 h 1385171"/>
              <a:gd name="connsiteX2" fmla="*/ 3484116 w 3694138"/>
              <a:gd name="connsiteY2" fmla="*/ 558228 h 1385171"/>
              <a:gd name="connsiteX3" fmla="*/ 3694138 w 3694138"/>
              <a:gd name="connsiteY3" fmla="*/ 679601 h 1385171"/>
              <a:gd name="connsiteX4" fmla="*/ 3484588 w 3694138"/>
              <a:gd name="connsiteY4" fmla="*/ 946301 h 1385171"/>
              <a:gd name="connsiteX5" fmla="*/ 3474149 w 3694138"/>
              <a:gd name="connsiteY5" fmla="*/ 1385171 h 1385171"/>
              <a:gd name="connsiteX6" fmla="*/ 0 w 3694138"/>
              <a:gd name="connsiteY6" fmla="*/ 1385171 h 1385171"/>
              <a:gd name="connsiteX7" fmla="*/ 0 w 3694138"/>
              <a:gd name="connsiteY7" fmla="*/ 0 h 1385171"/>
              <a:gd name="connsiteX0" fmla="*/ 0 w 3694138"/>
              <a:gd name="connsiteY0" fmla="*/ 0 h 1385171"/>
              <a:gd name="connsiteX1" fmla="*/ 3474149 w 3694138"/>
              <a:gd name="connsiteY1" fmla="*/ 0 h 1385171"/>
              <a:gd name="connsiteX2" fmla="*/ 3484116 w 3694138"/>
              <a:gd name="connsiteY2" fmla="*/ 558228 h 1385171"/>
              <a:gd name="connsiteX3" fmla="*/ 3694138 w 3694138"/>
              <a:gd name="connsiteY3" fmla="*/ 679601 h 1385171"/>
              <a:gd name="connsiteX4" fmla="*/ 3484588 w 3694138"/>
              <a:gd name="connsiteY4" fmla="*/ 946301 h 1385171"/>
              <a:gd name="connsiteX5" fmla="*/ 3474149 w 3694138"/>
              <a:gd name="connsiteY5" fmla="*/ 1385171 h 1385171"/>
              <a:gd name="connsiteX6" fmla="*/ 0 w 3694138"/>
              <a:gd name="connsiteY6" fmla="*/ 1385171 h 1385171"/>
              <a:gd name="connsiteX7" fmla="*/ 0 w 3694138"/>
              <a:gd name="connsiteY7" fmla="*/ 0 h 1385171"/>
              <a:gd name="connsiteX0" fmla="*/ 0 w 3694138"/>
              <a:gd name="connsiteY0" fmla="*/ 0 h 1385171"/>
              <a:gd name="connsiteX1" fmla="*/ 3474149 w 3694138"/>
              <a:gd name="connsiteY1" fmla="*/ 0 h 1385171"/>
              <a:gd name="connsiteX2" fmla="*/ 3484116 w 3694138"/>
              <a:gd name="connsiteY2" fmla="*/ 558228 h 1385171"/>
              <a:gd name="connsiteX3" fmla="*/ 3694138 w 3694138"/>
              <a:gd name="connsiteY3" fmla="*/ 679601 h 1385171"/>
              <a:gd name="connsiteX4" fmla="*/ 3484588 w 3694138"/>
              <a:gd name="connsiteY4" fmla="*/ 833132 h 1385171"/>
              <a:gd name="connsiteX5" fmla="*/ 3474149 w 3694138"/>
              <a:gd name="connsiteY5" fmla="*/ 1385171 h 1385171"/>
              <a:gd name="connsiteX6" fmla="*/ 0 w 3694138"/>
              <a:gd name="connsiteY6" fmla="*/ 1385171 h 1385171"/>
              <a:gd name="connsiteX7" fmla="*/ 0 w 3694138"/>
              <a:gd name="connsiteY7" fmla="*/ 0 h 1385171"/>
              <a:gd name="connsiteX0" fmla="*/ 0 w 3694138"/>
              <a:gd name="connsiteY0" fmla="*/ 0 h 1385171"/>
              <a:gd name="connsiteX1" fmla="*/ 3474149 w 3694138"/>
              <a:gd name="connsiteY1" fmla="*/ 0 h 1385171"/>
              <a:gd name="connsiteX2" fmla="*/ 3484116 w 3694138"/>
              <a:gd name="connsiteY2" fmla="*/ 558228 h 1385171"/>
              <a:gd name="connsiteX3" fmla="*/ 3694138 w 3694138"/>
              <a:gd name="connsiteY3" fmla="*/ 679601 h 1385171"/>
              <a:gd name="connsiteX4" fmla="*/ 3484588 w 3694138"/>
              <a:gd name="connsiteY4" fmla="*/ 833132 h 1385171"/>
              <a:gd name="connsiteX5" fmla="*/ 3474149 w 3694138"/>
              <a:gd name="connsiteY5" fmla="*/ 1385171 h 1385171"/>
              <a:gd name="connsiteX6" fmla="*/ 0 w 3694138"/>
              <a:gd name="connsiteY6" fmla="*/ 1385171 h 1385171"/>
              <a:gd name="connsiteX7" fmla="*/ 0 w 3694138"/>
              <a:gd name="connsiteY7" fmla="*/ 0 h 1385171"/>
              <a:gd name="connsiteX0" fmla="*/ 0 w 3694138"/>
              <a:gd name="connsiteY0" fmla="*/ 0 h 1385171"/>
              <a:gd name="connsiteX1" fmla="*/ 3474149 w 3694138"/>
              <a:gd name="connsiteY1" fmla="*/ 0 h 1385171"/>
              <a:gd name="connsiteX2" fmla="*/ 3484116 w 3694138"/>
              <a:gd name="connsiteY2" fmla="*/ 558228 h 1385171"/>
              <a:gd name="connsiteX3" fmla="*/ 3694138 w 3694138"/>
              <a:gd name="connsiteY3" fmla="*/ 679601 h 1385171"/>
              <a:gd name="connsiteX4" fmla="*/ 3484588 w 3694138"/>
              <a:gd name="connsiteY4" fmla="*/ 833132 h 1385171"/>
              <a:gd name="connsiteX5" fmla="*/ 3474149 w 3694138"/>
              <a:gd name="connsiteY5" fmla="*/ 1385171 h 1385171"/>
              <a:gd name="connsiteX6" fmla="*/ 0 w 3694138"/>
              <a:gd name="connsiteY6" fmla="*/ 1385171 h 1385171"/>
              <a:gd name="connsiteX7" fmla="*/ 0 w 3694138"/>
              <a:gd name="connsiteY7" fmla="*/ 0 h 1385171"/>
              <a:gd name="connsiteX0" fmla="*/ 0 w 3703192"/>
              <a:gd name="connsiteY0" fmla="*/ 0 h 1385171"/>
              <a:gd name="connsiteX1" fmla="*/ 3474149 w 3703192"/>
              <a:gd name="connsiteY1" fmla="*/ 0 h 1385171"/>
              <a:gd name="connsiteX2" fmla="*/ 3484116 w 3703192"/>
              <a:gd name="connsiteY2" fmla="*/ 558228 h 1385171"/>
              <a:gd name="connsiteX3" fmla="*/ 3703192 w 3703192"/>
              <a:gd name="connsiteY3" fmla="*/ 684128 h 1385171"/>
              <a:gd name="connsiteX4" fmla="*/ 3484588 w 3703192"/>
              <a:gd name="connsiteY4" fmla="*/ 833132 h 1385171"/>
              <a:gd name="connsiteX5" fmla="*/ 3474149 w 3703192"/>
              <a:gd name="connsiteY5" fmla="*/ 1385171 h 1385171"/>
              <a:gd name="connsiteX6" fmla="*/ 0 w 3703192"/>
              <a:gd name="connsiteY6" fmla="*/ 1385171 h 1385171"/>
              <a:gd name="connsiteX7" fmla="*/ 0 w 3703192"/>
              <a:gd name="connsiteY7" fmla="*/ 0 h 1385171"/>
              <a:gd name="connsiteX0" fmla="*/ 0 w 3529685"/>
              <a:gd name="connsiteY0" fmla="*/ 0 h 1385171"/>
              <a:gd name="connsiteX1" fmla="*/ 3474149 w 3529685"/>
              <a:gd name="connsiteY1" fmla="*/ 0 h 1385171"/>
              <a:gd name="connsiteX2" fmla="*/ 3484116 w 3529685"/>
              <a:gd name="connsiteY2" fmla="*/ 558228 h 1385171"/>
              <a:gd name="connsiteX3" fmla="*/ 3244740 w 3529685"/>
              <a:gd name="connsiteY3" fmla="*/ 690668 h 1385171"/>
              <a:gd name="connsiteX4" fmla="*/ 3484588 w 3529685"/>
              <a:gd name="connsiteY4" fmla="*/ 833132 h 1385171"/>
              <a:gd name="connsiteX5" fmla="*/ 3474149 w 3529685"/>
              <a:gd name="connsiteY5" fmla="*/ 1385171 h 1385171"/>
              <a:gd name="connsiteX6" fmla="*/ 0 w 3529685"/>
              <a:gd name="connsiteY6" fmla="*/ 1385171 h 1385171"/>
              <a:gd name="connsiteX7" fmla="*/ 0 w 3529685"/>
              <a:gd name="connsiteY7" fmla="*/ 0 h 1385171"/>
              <a:gd name="connsiteX0" fmla="*/ 0 w 3529685"/>
              <a:gd name="connsiteY0" fmla="*/ 0 h 1385171"/>
              <a:gd name="connsiteX1" fmla="*/ 3474149 w 3529685"/>
              <a:gd name="connsiteY1" fmla="*/ 0 h 1385171"/>
              <a:gd name="connsiteX2" fmla="*/ 3484116 w 3529685"/>
              <a:gd name="connsiteY2" fmla="*/ 558228 h 1385171"/>
              <a:gd name="connsiteX3" fmla="*/ 3244740 w 3529685"/>
              <a:gd name="connsiteY3" fmla="*/ 690668 h 1385171"/>
              <a:gd name="connsiteX4" fmla="*/ 3484588 w 3529685"/>
              <a:gd name="connsiteY4" fmla="*/ 833132 h 1385171"/>
              <a:gd name="connsiteX5" fmla="*/ 3474149 w 3529685"/>
              <a:gd name="connsiteY5" fmla="*/ 1385171 h 1385171"/>
              <a:gd name="connsiteX6" fmla="*/ 0 w 3529685"/>
              <a:gd name="connsiteY6" fmla="*/ 1385171 h 1385171"/>
              <a:gd name="connsiteX7" fmla="*/ 0 w 3529685"/>
              <a:gd name="connsiteY7" fmla="*/ 0 h 1385171"/>
              <a:gd name="connsiteX0" fmla="*/ 0 w 3484809"/>
              <a:gd name="connsiteY0" fmla="*/ 0 h 1385171"/>
              <a:gd name="connsiteX1" fmla="*/ 3474149 w 3484809"/>
              <a:gd name="connsiteY1" fmla="*/ 0 h 1385171"/>
              <a:gd name="connsiteX2" fmla="*/ 3484116 w 3484809"/>
              <a:gd name="connsiteY2" fmla="*/ 558228 h 1385171"/>
              <a:gd name="connsiteX3" fmla="*/ 3244740 w 3484809"/>
              <a:gd name="connsiteY3" fmla="*/ 690668 h 1385171"/>
              <a:gd name="connsiteX4" fmla="*/ 3484588 w 3484809"/>
              <a:gd name="connsiteY4" fmla="*/ 833132 h 1385171"/>
              <a:gd name="connsiteX5" fmla="*/ 3474149 w 3484809"/>
              <a:gd name="connsiteY5" fmla="*/ 1385171 h 1385171"/>
              <a:gd name="connsiteX6" fmla="*/ 0 w 3484809"/>
              <a:gd name="connsiteY6" fmla="*/ 1385171 h 1385171"/>
              <a:gd name="connsiteX7" fmla="*/ 0 w 3484809"/>
              <a:gd name="connsiteY7" fmla="*/ 0 h 1385171"/>
              <a:gd name="connsiteX0" fmla="*/ 0 w 3484809"/>
              <a:gd name="connsiteY0" fmla="*/ 0 h 1385171"/>
              <a:gd name="connsiteX1" fmla="*/ 3474149 w 3484809"/>
              <a:gd name="connsiteY1" fmla="*/ 0 h 1385171"/>
              <a:gd name="connsiteX2" fmla="*/ 3484116 w 3484809"/>
              <a:gd name="connsiteY2" fmla="*/ 558228 h 1385171"/>
              <a:gd name="connsiteX3" fmla="*/ 3244740 w 3484809"/>
              <a:gd name="connsiteY3" fmla="*/ 690668 h 1385171"/>
              <a:gd name="connsiteX4" fmla="*/ 3484588 w 3484809"/>
              <a:gd name="connsiteY4" fmla="*/ 833132 h 1385171"/>
              <a:gd name="connsiteX5" fmla="*/ 3474149 w 3484809"/>
              <a:gd name="connsiteY5" fmla="*/ 1385171 h 1385171"/>
              <a:gd name="connsiteX6" fmla="*/ 0 w 3484809"/>
              <a:gd name="connsiteY6" fmla="*/ 1385171 h 1385171"/>
              <a:gd name="connsiteX7" fmla="*/ 0 w 3484809"/>
              <a:gd name="connsiteY7" fmla="*/ 0 h 1385171"/>
              <a:gd name="connsiteX0" fmla="*/ 0 w 3484809"/>
              <a:gd name="connsiteY0" fmla="*/ 0 h 1385171"/>
              <a:gd name="connsiteX1" fmla="*/ 3474149 w 3484809"/>
              <a:gd name="connsiteY1" fmla="*/ 0 h 1385171"/>
              <a:gd name="connsiteX2" fmla="*/ 3484116 w 3484809"/>
              <a:gd name="connsiteY2" fmla="*/ 558228 h 1385171"/>
              <a:gd name="connsiteX3" fmla="*/ 3244740 w 3484809"/>
              <a:gd name="connsiteY3" fmla="*/ 690668 h 1385171"/>
              <a:gd name="connsiteX4" fmla="*/ 3484588 w 3484809"/>
              <a:gd name="connsiteY4" fmla="*/ 833132 h 1385171"/>
              <a:gd name="connsiteX5" fmla="*/ 3474149 w 3484809"/>
              <a:gd name="connsiteY5" fmla="*/ 1385171 h 1385171"/>
              <a:gd name="connsiteX6" fmla="*/ 0 w 3484809"/>
              <a:gd name="connsiteY6" fmla="*/ 1385171 h 1385171"/>
              <a:gd name="connsiteX7" fmla="*/ 0 w 3484809"/>
              <a:gd name="connsiteY7" fmla="*/ 0 h 1385171"/>
              <a:gd name="connsiteX0" fmla="*/ 0 w 3484116"/>
              <a:gd name="connsiteY0" fmla="*/ 0 h 1385171"/>
              <a:gd name="connsiteX1" fmla="*/ 3474149 w 3484116"/>
              <a:gd name="connsiteY1" fmla="*/ 0 h 1385171"/>
              <a:gd name="connsiteX2" fmla="*/ 3484116 w 3484116"/>
              <a:gd name="connsiteY2" fmla="*/ 558228 h 1385171"/>
              <a:gd name="connsiteX3" fmla="*/ 3244740 w 3484116"/>
              <a:gd name="connsiteY3" fmla="*/ 690668 h 1385171"/>
              <a:gd name="connsiteX4" fmla="*/ 3476995 w 3484116"/>
              <a:gd name="connsiteY4" fmla="*/ 833132 h 1385171"/>
              <a:gd name="connsiteX5" fmla="*/ 3474149 w 3484116"/>
              <a:gd name="connsiteY5" fmla="*/ 1385171 h 1385171"/>
              <a:gd name="connsiteX6" fmla="*/ 0 w 3484116"/>
              <a:gd name="connsiteY6" fmla="*/ 1385171 h 1385171"/>
              <a:gd name="connsiteX7" fmla="*/ 0 w 3484116"/>
              <a:gd name="connsiteY7" fmla="*/ 0 h 1385171"/>
              <a:gd name="connsiteX0" fmla="*/ 0 w 3484116"/>
              <a:gd name="connsiteY0" fmla="*/ 0 h 1385171"/>
              <a:gd name="connsiteX1" fmla="*/ 3481172 w 3484116"/>
              <a:gd name="connsiteY1" fmla="*/ 0 h 1385171"/>
              <a:gd name="connsiteX2" fmla="*/ 3484116 w 3484116"/>
              <a:gd name="connsiteY2" fmla="*/ 558228 h 1385171"/>
              <a:gd name="connsiteX3" fmla="*/ 3244740 w 3484116"/>
              <a:gd name="connsiteY3" fmla="*/ 690668 h 1385171"/>
              <a:gd name="connsiteX4" fmla="*/ 3476995 w 3484116"/>
              <a:gd name="connsiteY4" fmla="*/ 833132 h 1385171"/>
              <a:gd name="connsiteX5" fmla="*/ 3474149 w 3484116"/>
              <a:gd name="connsiteY5" fmla="*/ 1385171 h 1385171"/>
              <a:gd name="connsiteX6" fmla="*/ 0 w 3484116"/>
              <a:gd name="connsiteY6" fmla="*/ 1385171 h 1385171"/>
              <a:gd name="connsiteX7" fmla="*/ 0 w 3484116"/>
              <a:gd name="connsiteY7" fmla="*/ 0 h 1385171"/>
              <a:gd name="connsiteX0" fmla="*/ 0 w 3484116"/>
              <a:gd name="connsiteY0" fmla="*/ 0 h 1385171"/>
              <a:gd name="connsiteX1" fmla="*/ 3481172 w 3484116"/>
              <a:gd name="connsiteY1" fmla="*/ 0 h 1385171"/>
              <a:gd name="connsiteX2" fmla="*/ 3484116 w 3484116"/>
              <a:gd name="connsiteY2" fmla="*/ 558228 h 1385171"/>
              <a:gd name="connsiteX3" fmla="*/ 3223670 w 3484116"/>
              <a:gd name="connsiteY3" fmla="*/ 696347 h 1385171"/>
              <a:gd name="connsiteX4" fmla="*/ 3476995 w 3484116"/>
              <a:gd name="connsiteY4" fmla="*/ 833132 h 1385171"/>
              <a:gd name="connsiteX5" fmla="*/ 3474149 w 3484116"/>
              <a:gd name="connsiteY5" fmla="*/ 1385171 h 1385171"/>
              <a:gd name="connsiteX6" fmla="*/ 0 w 3484116"/>
              <a:gd name="connsiteY6" fmla="*/ 1385171 h 1385171"/>
              <a:gd name="connsiteX7" fmla="*/ 0 w 3484116"/>
              <a:gd name="connsiteY7" fmla="*/ 0 h 1385171"/>
              <a:gd name="connsiteX0" fmla="*/ 0 w 3484116"/>
              <a:gd name="connsiteY0" fmla="*/ 0 h 1385171"/>
              <a:gd name="connsiteX1" fmla="*/ 3481172 w 3484116"/>
              <a:gd name="connsiteY1" fmla="*/ 0 h 1385171"/>
              <a:gd name="connsiteX2" fmla="*/ 3484116 w 3484116"/>
              <a:gd name="connsiteY2" fmla="*/ 558228 h 1385171"/>
              <a:gd name="connsiteX3" fmla="*/ 3216646 w 3484116"/>
              <a:gd name="connsiteY3" fmla="*/ 696347 h 1385171"/>
              <a:gd name="connsiteX4" fmla="*/ 3476995 w 3484116"/>
              <a:gd name="connsiteY4" fmla="*/ 833132 h 1385171"/>
              <a:gd name="connsiteX5" fmla="*/ 3474149 w 3484116"/>
              <a:gd name="connsiteY5" fmla="*/ 1385171 h 1385171"/>
              <a:gd name="connsiteX6" fmla="*/ 0 w 3484116"/>
              <a:gd name="connsiteY6" fmla="*/ 1385171 h 1385171"/>
              <a:gd name="connsiteX7" fmla="*/ 0 w 3484116"/>
              <a:gd name="connsiteY7" fmla="*/ 0 h 1385171"/>
              <a:gd name="connsiteX0" fmla="*/ 0 w 3484116"/>
              <a:gd name="connsiteY0" fmla="*/ 0 h 1385171"/>
              <a:gd name="connsiteX1" fmla="*/ 3481172 w 3484116"/>
              <a:gd name="connsiteY1" fmla="*/ 0 h 1385171"/>
              <a:gd name="connsiteX2" fmla="*/ 3484116 w 3484116"/>
              <a:gd name="connsiteY2" fmla="*/ 558228 h 1385171"/>
              <a:gd name="connsiteX3" fmla="*/ 3223670 w 3484116"/>
              <a:gd name="connsiteY3" fmla="*/ 696347 h 1385171"/>
              <a:gd name="connsiteX4" fmla="*/ 3476995 w 3484116"/>
              <a:gd name="connsiteY4" fmla="*/ 833132 h 1385171"/>
              <a:gd name="connsiteX5" fmla="*/ 3474149 w 3484116"/>
              <a:gd name="connsiteY5" fmla="*/ 1385171 h 1385171"/>
              <a:gd name="connsiteX6" fmla="*/ 0 w 3484116"/>
              <a:gd name="connsiteY6" fmla="*/ 1385171 h 1385171"/>
              <a:gd name="connsiteX7" fmla="*/ 0 w 3484116"/>
              <a:gd name="connsiteY7" fmla="*/ 0 h 1385171"/>
              <a:gd name="connsiteX0" fmla="*/ 0 w 3484116"/>
              <a:gd name="connsiteY0" fmla="*/ 0 h 1385171"/>
              <a:gd name="connsiteX1" fmla="*/ 3481172 w 3484116"/>
              <a:gd name="connsiteY1" fmla="*/ 0 h 1385171"/>
              <a:gd name="connsiteX2" fmla="*/ 3484116 w 3484116"/>
              <a:gd name="connsiteY2" fmla="*/ 558228 h 1385171"/>
              <a:gd name="connsiteX3" fmla="*/ 3223670 w 3484116"/>
              <a:gd name="connsiteY3" fmla="*/ 696347 h 1385171"/>
              <a:gd name="connsiteX4" fmla="*/ 3476995 w 3484116"/>
              <a:gd name="connsiteY4" fmla="*/ 833132 h 1385171"/>
              <a:gd name="connsiteX5" fmla="*/ 3474149 w 3484116"/>
              <a:gd name="connsiteY5" fmla="*/ 1385171 h 1385171"/>
              <a:gd name="connsiteX6" fmla="*/ 0 w 3484116"/>
              <a:gd name="connsiteY6" fmla="*/ 1385171 h 1385171"/>
              <a:gd name="connsiteX7" fmla="*/ 0 w 3484116"/>
              <a:gd name="connsiteY7" fmla="*/ 0 h 1385171"/>
              <a:gd name="connsiteX0" fmla="*/ 0 w 3484116"/>
              <a:gd name="connsiteY0" fmla="*/ 0 h 1385171"/>
              <a:gd name="connsiteX1" fmla="*/ 3481172 w 3484116"/>
              <a:gd name="connsiteY1" fmla="*/ 0 h 1385171"/>
              <a:gd name="connsiteX2" fmla="*/ 3484116 w 3484116"/>
              <a:gd name="connsiteY2" fmla="*/ 558228 h 1385171"/>
              <a:gd name="connsiteX3" fmla="*/ 3209623 w 3484116"/>
              <a:gd name="connsiteY3" fmla="*/ 702026 h 1385171"/>
              <a:gd name="connsiteX4" fmla="*/ 3476995 w 3484116"/>
              <a:gd name="connsiteY4" fmla="*/ 833132 h 1385171"/>
              <a:gd name="connsiteX5" fmla="*/ 3474149 w 3484116"/>
              <a:gd name="connsiteY5" fmla="*/ 1385171 h 1385171"/>
              <a:gd name="connsiteX6" fmla="*/ 0 w 3484116"/>
              <a:gd name="connsiteY6" fmla="*/ 1385171 h 1385171"/>
              <a:gd name="connsiteX7" fmla="*/ 0 w 3484116"/>
              <a:gd name="connsiteY7" fmla="*/ 0 h 1385171"/>
              <a:gd name="connsiteX0" fmla="*/ 0 w 3484116"/>
              <a:gd name="connsiteY0" fmla="*/ 0 h 1385171"/>
              <a:gd name="connsiteX1" fmla="*/ 3481172 w 3484116"/>
              <a:gd name="connsiteY1" fmla="*/ 0 h 1385171"/>
              <a:gd name="connsiteX2" fmla="*/ 3484116 w 3484116"/>
              <a:gd name="connsiteY2" fmla="*/ 558228 h 1385171"/>
              <a:gd name="connsiteX3" fmla="*/ 3209623 w 3484116"/>
              <a:gd name="connsiteY3" fmla="*/ 702026 h 1385171"/>
              <a:gd name="connsiteX4" fmla="*/ 3476995 w 3484116"/>
              <a:gd name="connsiteY4" fmla="*/ 833132 h 1385171"/>
              <a:gd name="connsiteX5" fmla="*/ 3474149 w 3484116"/>
              <a:gd name="connsiteY5" fmla="*/ 1385171 h 1385171"/>
              <a:gd name="connsiteX6" fmla="*/ 0 w 3484116"/>
              <a:gd name="connsiteY6" fmla="*/ 1385171 h 1385171"/>
              <a:gd name="connsiteX7" fmla="*/ 0 w 3484116"/>
              <a:gd name="connsiteY7" fmla="*/ 0 h 1385171"/>
              <a:gd name="connsiteX0" fmla="*/ 0 w 3484116"/>
              <a:gd name="connsiteY0" fmla="*/ 0 h 1385171"/>
              <a:gd name="connsiteX1" fmla="*/ 3481172 w 3484116"/>
              <a:gd name="connsiteY1" fmla="*/ 0 h 1385171"/>
              <a:gd name="connsiteX2" fmla="*/ 3484116 w 3484116"/>
              <a:gd name="connsiteY2" fmla="*/ 558228 h 1385171"/>
              <a:gd name="connsiteX3" fmla="*/ 3209623 w 3484116"/>
              <a:gd name="connsiteY3" fmla="*/ 702026 h 1385171"/>
              <a:gd name="connsiteX4" fmla="*/ 3476995 w 3484116"/>
              <a:gd name="connsiteY4" fmla="*/ 833132 h 1385171"/>
              <a:gd name="connsiteX5" fmla="*/ 3474149 w 3484116"/>
              <a:gd name="connsiteY5" fmla="*/ 1385171 h 1385171"/>
              <a:gd name="connsiteX6" fmla="*/ 0 w 3484116"/>
              <a:gd name="connsiteY6" fmla="*/ 1385171 h 1385171"/>
              <a:gd name="connsiteX7" fmla="*/ 0 w 3484116"/>
              <a:gd name="connsiteY7" fmla="*/ 0 h 1385171"/>
              <a:gd name="connsiteX0" fmla="*/ 0 w 3484116"/>
              <a:gd name="connsiteY0" fmla="*/ 0 h 1385171"/>
              <a:gd name="connsiteX1" fmla="*/ 3481172 w 3484116"/>
              <a:gd name="connsiteY1" fmla="*/ 0 h 1385171"/>
              <a:gd name="connsiteX2" fmla="*/ 3484116 w 3484116"/>
              <a:gd name="connsiteY2" fmla="*/ 558228 h 1385171"/>
              <a:gd name="connsiteX3" fmla="*/ 3209623 w 3484116"/>
              <a:gd name="connsiteY3" fmla="*/ 702026 h 1385171"/>
              <a:gd name="connsiteX4" fmla="*/ 3476995 w 3484116"/>
              <a:gd name="connsiteY4" fmla="*/ 833132 h 1385171"/>
              <a:gd name="connsiteX5" fmla="*/ 3474149 w 3484116"/>
              <a:gd name="connsiteY5" fmla="*/ 1385171 h 1385171"/>
              <a:gd name="connsiteX6" fmla="*/ 0 w 3484116"/>
              <a:gd name="connsiteY6" fmla="*/ 1385171 h 1385171"/>
              <a:gd name="connsiteX7" fmla="*/ 0 w 3484116"/>
              <a:gd name="connsiteY7" fmla="*/ 0 h 1385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4116" h="1385171">
                <a:moveTo>
                  <a:pt x="0" y="0"/>
                </a:moveTo>
                <a:lnTo>
                  <a:pt x="3481172" y="0"/>
                </a:lnTo>
                <a:cubicBezTo>
                  <a:pt x="3481477" y="140809"/>
                  <a:pt x="3483811" y="417419"/>
                  <a:pt x="3484116" y="558228"/>
                </a:cubicBezTo>
                <a:cubicBezTo>
                  <a:pt x="3241294" y="690823"/>
                  <a:pt x="3392809" y="595682"/>
                  <a:pt x="3209623" y="702026"/>
                </a:cubicBezTo>
                <a:cubicBezTo>
                  <a:pt x="3342466" y="770912"/>
                  <a:pt x="3354142" y="760160"/>
                  <a:pt x="3476995" y="833132"/>
                </a:cubicBezTo>
                <a:cubicBezTo>
                  <a:pt x="3478430" y="947552"/>
                  <a:pt x="3480239" y="853239"/>
                  <a:pt x="3474149" y="1385171"/>
                </a:cubicBezTo>
                <a:lnTo>
                  <a:pt x="0" y="1385171"/>
                </a:lnTo>
                <a:lnTo>
                  <a:pt x="0" y="0"/>
                </a:lnTo>
                <a:close/>
              </a:path>
            </a:pathLst>
          </a:custGeom>
          <a:solidFill>
            <a:schemeClr val="bg1">
              <a:lumMod val="95000"/>
            </a:schemeClr>
          </a:solidFill>
        </p:spPr>
        <p:txBody>
          <a:bodyPr anchor="ctr"/>
          <a:lstStyle>
            <a:lvl1pPr marL="0" indent="0" algn="ctr">
              <a:buNone/>
              <a:defRPr sz="1200"/>
            </a:lvl1pPr>
          </a:lstStyle>
          <a:p>
            <a:r>
              <a:rPr lang="en-US" altLang="ko-KR" dirty="0"/>
              <a:t>Place Your Picture Here</a:t>
            </a:r>
            <a:endParaRPr lang="ko-KR" altLang="en-US" dirty="0"/>
          </a:p>
        </p:txBody>
      </p:sp>
      <p:sp>
        <p:nvSpPr>
          <p:cNvPr id="4" name="Rectangle 3">
            <a:extLst>
              <a:ext uri="{FF2B5EF4-FFF2-40B4-BE49-F238E27FC236}">
                <a16:creationId xmlns:a16="http://schemas.microsoft.com/office/drawing/2014/main" id="{4FC13D15-D52A-4DCC-8836-549E9FB4AFE2}"/>
              </a:ext>
            </a:extLst>
          </p:cNvPr>
          <p:cNvSpPr/>
          <p:nvPr userDrawn="1"/>
        </p:nvSpPr>
        <p:spPr>
          <a:xfrm>
            <a:off x="3066222" y="1815149"/>
            <a:ext cx="4464000" cy="21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sz="1800"/>
          </a:p>
        </p:txBody>
      </p:sp>
      <p:sp>
        <p:nvSpPr>
          <p:cNvPr id="5" name="그림 개체 틀 2">
            <a:extLst>
              <a:ext uri="{FF2B5EF4-FFF2-40B4-BE49-F238E27FC236}">
                <a16:creationId xmlns:a16="http://schemas.microsoft.com/office/drawing/2014/main" id="{9B84B1C0-D9EE-424F-B817-6591D75D2AF1}"/>
              </a:ext>
            </a:extLst>
          </p:cNvPr>
          <p:cNvSpPr>
            <a:spLocks noGrp="1"/>
          </p:cNvSpPr>
          <p:nvPr>
            <p:ph type="pic" sz="quarter" idx="12" hasCustomPrompt="1"/>
          </p:nvPr>
        </p:nvSpPr>
        <p:spPr>
          <a:xfrm flipH="1">
            <a:off x="7145771" y="1815149"/>
            <a:ext cx="4320000" cy="2124000"/>
          </a:xfrm>
          <a:custGeom>
            <a:avLst/>
            <a:gdLst>
              <a:gd name="connsiteX0" fmla="*/ 0 w 3474149"/>
              <a:gd name="connsiteY0" fmla="*/ 0 h 1385171"/>
              <a:gd name="connsiteX1" fmla="*/ 3474149 w 3474149"/>
              <a:gd name="connsiteY1" fmla="*/ 0 h 1385171"/>
              <a:gd name="connsiteX2" fmla="*/ 3474149 w 3474149"/>
              <a:gd name="connsiteY2" fmla="*/ 1385171 h 1385171"/>
              <a:gd name="connsiteX3" fmla="*/ 0 w 3474149"/>
              <a:gd name="connsiteY3" fmla="*/ 1385171 h 1385171"/>
              <a:gd name="connsiteX4" fmla="*/ 0 w 3474149"/>
              <a:gd name="connsiteY4" fmla="*/ 0 h 1385171"/>
              <a:gd name="connsiteX0" fmla="*/ 0 w 3474149"/>
              <a:gd name="connsiteY0" fmla="*/ 0 h 1385171"/>
              <a:gd name="connsiteX1" fmla="*/ 3474149 w 3474149"/>
              <a:gd name="connsiteY1" fmla="*/ 0 h 1385171"/>
              <a:gd name="connsiteX2" fmla="*/ 3474149 w 3474149"/>
              <a:gd name="connsiteY2" fmla="*/ 1385171 h 1385171"/>
              <a:gd name="connsiteX3" fmla="*/ 0 w 3474149"/>
              <a:gd name="connsiteY3" fmla="*/ 1385171 h 1385171"/>
              <a:gd name="connsiteX4" fmla="*/ 0 w 3474149"/>
              <a:gd name="connsiteY4" fmla="*/ 0 h 1385171"/>
              <a:gd name="connsiteX0" fmla="*/ 0 w 3474149"/>
              <a:gd name="connsiteY0" fmla="*/ 0 h 1385171"/>
              <a:gd name="connsiteX1" fmla="*/ 3474149 w 3474149"/>
              <a:gd name="connsiteY1" fmla="*/ 0 h 1385171"/>
              <a:gd name="connsiteX2" fmla="*/ 3474149 w 3474149"/>
              <a:gd name="connsiteY2" fmla="*/ 1385171 h 1385171"/>
              <a:gd name="connsiteX3" fmla="*/ 0 w 3474149"/>
              <a:gd name="connsiteY3" fmla="*/ 1385171 h 1385171"/>
              <a:gd name="connsiteX4" fmla="*/ 0 w 3474149"/>
              <a:gd name="connsiteY4" fmla="*/ 0 h 1385171"/>
              <a:gd name="connsiteX0" fmla="*/ 0 w 3475063"/>
              <a:gd name="connsiteY0" fmla="*/ 0 h 1385171"/>
              <a:gd name="connsiteX1" fmla="*/ 3474149 w 3475063"/>
              <a:gd name="connsiteY1" fmla="*/ 0 h 1385171"/>
              <a:gd name="connsiteX2" fmla="*/ 3475063 w 3475063"/>
              <a:gd name="connsiteY2" fmla="*/ 422426 h 1385171"/>
              <a:gd name="connsiteX3" fmla="*/ 3474149 w 3475063"/>
              <a:gd name="connsiteY3" fmla="*/ 1385171 h 1385171"/>
              <a:gd name="connsiteX4" fmla="*/ 0 w 3475063"/>
              <a:gd name="connsiteY4" fmla="*/ 1385171 h 1385171"/>
              <a:gd name="connsiteX5" fmla="*/ 0 w 3475063"/>
              <a:gd name="connsiteY5" fmla="*/ 0 h 1385171"/>
              <a:gd name="connsiteX0" fmla="*/ 0 w 3728608"/>
              <a:gd name="connsiteY0" fmla="*/ 0 h 1385171"/>
              <a:gd name="connsiteX1" fmla="*/ 3474149 w 3728608"/>
              <a:gd name="connsiteY1" fmla="*/ 0 h 1385171"/>
              <a:gd name="connsiteX2" fmla="*/ 3475063 w 3728608"/>
              <a:gd name="connsiteY2" fmla="*/ 422426 h 1385171"/>
              <a:gd name="connsiteX3" fmla="*/ 3465538 w 3728608"/>
              <a:gd name="connsiteY3" fmla="*/ 822476 h 1385171"/>
              <a:gd name="connsiteX4" fmla="*/ 3474149 w 3728608"/>
              <a:gd name="connsiteY4" fmla="*/ 1385171 h 1385171"/>
              <a:gd name="connsiteX5" fmla="*/ 0 w 3728608"/>
              <a:gd name="connsiteY5" fmla="*/ 1385171 h 1385171"/>
              <a:gd name="connsiteX6" fmla="*/ 0 w 3728608"/>
              <a:gd name="connsiteY6" fmla="*/ 0 h 1385171"/>
              <a:gd name="connsiteX0" fmla="*/ 0 w 3475615"/>
              <a:gd name="connsiteY0" fmla="*/ 0 h 1385171"/>
              <a:gd name="connsiteX1" fmla="*/ 3474149 w 3475615"/>
              <a:gd name="connsiteY1" fmla="*/ 0 h 1385171"/>
              <a:gd name="connsiteX2" fmla="*/ 3475063 w 3475615"/>
              <a:gd name="connsiteY2" fmla="*/ 422426 h 1385171"/>
              <a:gd name="connsiteX3" fmla="*/ 3465538 w 3475615"/>
              <a:gd name="connsiteY3" fmla="*/ 822476 h 1385171"/>
              <a:gd name="connsiteX4" fmla="*/ 3474149 w 3475615"/>
              <a:gd name="connsiteY4" fmla="*/ 1385171 h 1385171"/>
              <a:gd name="connsiteX5" fmla="*/ 0 w 3475615"/>
              <a:gd name="connsiteY5" fmla="*/ 1385171 h 1385171"/>
              <a:gd name="connsiteX6" fmla="*/ 0 w 3475615"/>
              <a:gd name="connsiteY6" fmla="*/ 0 h 1385171"/>
              <a:gd name="connsiteX0" fmla="*/ 0 w 3475739"/>
              <a:gd name="connsiteY0" fmla="*/ 0 h 1385171"/>
              <a:gd name="connsiteX1" fmla="*/ 3474149 w 3475739"/>
              <a:gd name="connsiteY1" fmla="*/ 0 h 1385171"/>
              <a:gd name="connsiteX2" fmla="*/ 3475063 w 3475739"/>
              <a:gd name="connsiteY2" fmla="*/ 422426 h 1385171"/>
              <a:gd name="connsiteX3" fmla="*/ 3456013 w 3475739"/>
              <a:gd name="connsiteY3" fmla="*/ 698651 h 1385171"/>
              <a:gd name="connsiteX4" fmla="*/ 3465538 w 3475739"/>
              <a:gd name="connsiteY4" fmla="*/ 822476 h 1385171"/>
              <a:gd name="connsiteX5" fmla="*/ 3474149 w 3475739"/>
              <a:gd name="connsiteY5" fmla="*/ 1385171 h 1385171"/>
              <a:gd name="connsiteX6" fmla="*/ 0 w 3475739"/>
              <a:gd name="connsiteY6" fmla="*/ 1385171 h 1385171"/>
              <a:gd name="connsiteX7" fmla="*/ 0 w 3475739"/>
              <a:gd name="connsiteY7" fmla="*/ 0 h 1385171"/>
              <a:gd name="connsiteX0" fmla="*/ 0 w 3684621"/>
              <a:gd name="connsiteY0" fmla="*/ 0 h 1385171"/>
              <a:gd name="connsiteX1" fmla="*/ 3474149 w 3684621"/>
              <a:gd name="connsiteY1" fmla="*/ 0 h 1385171"/>
              <a:gd name="connsiteX2" fmla="*/ 3475063 w 3684621"/>
              <a:gd name="connsiteY2" fmla="*/ 422426 h 1385171"/>
              <a:gd name="connsiteX3" fmla="*/ 3684613 w 3684621"/>
              <a:gd name="connsiteY3" fmla="*/ 717701 h 1385171"/>
              <a:gd name="connsiteX4" fmla="*/ 3465538 w 3684621"/>
              <a:gd name="connsiteY4" fmla="*/ 822476 h 1385171"/>
              <a:gd name="connsiteX5" fmla="*/ 3474149 w 3684621"/>
              <a:gd name="connsiteY5" fmla="*/ 1385171 h 1385171"/>
              <a:gd name="connsiteX6" fmla="*/ 0 w 3684621"/>
              <a:gd name="connsiteY6" fmla="*/ 1385171 h 1385171"/>
              <a:gd name="connsiteX7" fmla="*/ 0 w 3684621"/>
              <a:gd name="connsiteY7" fmla="*/ 0 h 1385171"/>
              <a:gd name="connsiteX0" fmla="*/ 0 w 3684621"/>
              <a:gd name="connsiteY0" fmla="*/ 0 h 1385171"/>
              <a:gd name="connsiteX1" fmla="*/ 3474149 w 3684621"/>
              <a:gd name="connsiteY1" fmla="*/ 0 h 1385171"/>
              <a:gd name="connsiteX2" fmla="*/ 3475063 w 3684621"/>
              <a:gd name="connsiteY2" fmla="*/ 422426 h 1385171"/>
              <a:gd name="connsiteX3" fmla="*/ 3684613 w 3684621"/>
              <a:gd name="connsiteY3" fmla="*/ 717701 h 1385171"/>
              <a:gd name="connsiteX4" fmla="*/ 3484588 w 3684621"/>
              <a:gd name="connsiteY4" fmla="*/ 946301 h 1385171"/>
              <a:gd name="connsiteX5" fmla="*/ 3474149 w 3684621"/>
              <a:gd name="connsiteY5" fmla="*/ 1385171 h 1385171"/>
              <a:gd name="connsiteX6" fmla="*/ 0 w 3684621"/>
              <a:gd name="connsiteY6" fmla="*/ 1385171 h 1385171"/>
              <a:gd name="connsiteX7" fmla="*/ 0 w 3684621"/>
              <a:gd name="connsiteY7" fmla="*/ 0 h 1385171"/>
              <a:gd name="connsiteX0" fmla="*/ 0 w 3694146"/>
              <a:gd name="connsiteY0" fmla="*/ 0 h 1385171"/>
              <a:gd name="connsiteX1" fmla="*/ 3474149 w 3694146"/>
              <a:gd name="connsiteY1" fmla="*/ 0 h 1385171"/>
              <a:gd name="connsiteX2" fmla="*/ 3475063 w 3694146"/>
              <a:gd name="connsiteY2" fmla="*/ 422426 h 1385171"/>
              <a:gd name="connsiteX3" fmla="*/ 3694138 w 3694146"/>
              <a:gd name="connsiteY3" fmla="*/ 679601 h 1385171"/>
              <a:gd name="connsiteX4" fmla="*/ 3484588 w 3694146"/>
              <a:gd name="connsiteY4" fmla="*/ 946301 h 1385171"/>
              <a:gd name="connsiteX5" fmla="*/ 3474149 w 3694146"/>
              <a:gd name="connsiteY5" fmla="*/ 1385171 h 1385171"/>
              <a:gd name="connsiteX6" fmla="*/ 0 w 3694146"/>
              <a:gd name="connsiteY6" fmla="*/ 1385171 h 1385171"/>
              <a:gd name="connsiteX7" fmla="*/ 0 w 3694146"/>
              <a:gd name="connsiteY7" fmla="*/ 0 h 1385171"/>
              <a:gd name="connsiteX0" fmla="*/ 0 w 3694138"/>
              <a:gd name="connsiteY0" fmla="*/ 0 h 1385171"/>
              <a:gd name="connsiteX1" fmla="*/ 3474149 w 3694138"/>
              <a:gd name="connsiteY1" fmla="*/ 0 h 1385171"/>
              <a:gd name="connsiteX2" fmla="*/ 3475063 w 3694138"/>
              <a:gd name="connsiteY2" fmla="*/ 422426 h 1385171"/>
              <a:gd name="connsiteX3" fmla="*/ 3694138 w 3694138"/>
              <a:gd name="connsiteY3" fmla="*/ 679601 h 1385171"/>
              <a:gd name="connsiteX4" fmla="*/ 3484588 w 3694138"/>
              <a:gd name="connsiteY4" fmla="*/ 946301 h 1385171"/>
              <a:gd name="connsiteX5" fmla="*/ 3474149 w 3694138"/>
              <a:gd name="connsiteY5" fmla="*/ 1385171 h 1385171"/>
              <a:gd name="connsiteX6" fmla="*/ 0 w 3694138"/>
              <a:gd name="connsiteY6" fmla="*/ 1385171 h 1385171"/>
              <a:gd name="connsiteX7" fmla="*/ 0 w 3694138"/>
              <a:gd name="connsiteY7" fmla="*/ 0 h 1385171"/>
              <a:gd name="connsiteX0" fmla="*/ 0 w 3694138"/>
              <a:gd name="connsiteY0" fmla="*/ 0 h 1385171"/>
              <a:gd name="connsiteX1" fmla="*/ 3474149 w 3694138"/>
              <a:gd name="connsiteY1" fmla="*/ 0 h 1385171"/>
              <a:gd name="connsiteX2" fmla="*/ 3475063 w 3694138"/>
              <a:gd name="connsiteY2" fmla="*/ 422426 h 1385171"/>
              <a:gd name="connsiteX3" fmla="*/ 3694138 w 3694138"/>
              <a:gd name="connsiteY3" fmla="*/ 679601 h 1385171"/>
              <a:gd name="connsiteX4" fmla="*/ 3484588 w 3694138"/>
              <a:gd name="connsiteY4" fmla="*/ 946301 h 1385171"/>
              <a:gd name="connsiteX5" fmla="*/ 3474149 w 3694138"/>
              <a:gd name="connsiteY5" fmla="*/ 1385171 h 1385171"/>
              <a:gd name="connsiteX6" fmla="*/ 0 w 3694138"/>
              <a:gd name="connsiteY6" fmla="*/ 1385171 h 1385171"/>
              <a:gd name="connsiteX7" fmla="*/ 0 w 3694138"/>
              <a:gd name="connsiteY7" fmla="*/ 0 h 1385171"/>
              <a:gd name="connsiteX0" fmla="*/ 0 w 3694138"/>
              <a:gd name="connsiteY0" fmla="*/ 0 h 1385171"/>
              <a:gd name="connsiteX1" fmla="*/ 3474149 w 3694138"/>
              <a:gd name="connsiteY1" fmla="*/ 0 h 1385171"/>
              <a:gd name="connsiteX2" fmla="*/ 3484116 w 3694138"/>
              <a:gd name="connsiteY2" fmla="*/ 472220 h 1385171"/>
              <a:gd name="connsiteX3" fmla="*/ 3694138 w 3694138"/>
              <a:gd name="connsiteY3" fmla="*/ 679601 h 1385171"/>
              <a:gd name="connsiteX4" fmla="*/ 3484588 w 3694138"/>
              <a:gd name="connsiteY4" fmla="*/ 946301 h 1385171"/>
              <a:gd name="connsiteX5" fmla="*/ 3474149 w 3694138"/>
              <a:gd name="connsiteY5" fmla="*/ 1385171 h 1385171"/>
              <a:gd name="connsiteX6" fmla="*/ 0 w 3694138"/>
              <a:gd name="connsiteY6" fmla="*/ 1385171 h 1385171"/>
              <a:gd name="connsiteX7" fmla="*/ 0 w 3694138"/>
              <a:gd name="connsiteY7" fmla="*/ 0 h 1385171"/>
              <a:gd name="connsiteX0" fmla="*/ 0 w 3694138"/>
              <a:gd name="connsiteY0" fmla="*/ 0 h 1385171"/>
              <a:gd name="connsiteX1" fmla="*/ 3474149 w 3694138"/>
              <a:gd name="connsiteY1" fmla="*/ 0 h 1385171"/>
              <a:gd name="connsiteX2" fmla="*/ 3484116 w 3694138"/>
              <a:gd name="connsiteY2" fmla="*/ 558228 h 1385171"/>
              <a:gd name="connsiteX3" fmla="*/ 3694138 w 3694138"/>
              <a:gd name="connsiteY3" fmla="*/ 679601 h 1385171"/>
              <a:gd name="connsiteX4" fmla="*/ 3484588 w 3694138"/>
              <a:gd name="connsiteY4" fmla="*/ 946301 h 1385171"/>
              <a:gd name="connsiteX5" fmla="*/ 3474149 w 3694138"/>
              <a:gd name="connsiteY5" fmla="*/ 1385171 h 1385171"/>
              <a:gd name="connsiteX6" fmla="*/ 0 w 3694138"/>
              <a:gd name="connsiteY6" fmla="*/ 1385171 h 1385171"/>
              <a:gd name="connsiteX7" fmla="*/ 0 w 3694138"/>
              <a:gd name="connsiteY7" fmla="*/ 0 h 1385171"/>
              <a:gd name="connsiteX0" fmla="*/ 0 w 3694138"/>
              <a:gd name="connsiteY0" fmla="*/ 0 h 1385171"/>
              <a:gd name="connsiteX1" fmla="*/ 3474149 w 3694138"/>
              <a:gd name="connsiteY1" fmla="*/ 0 h 1385171"/>
              <a:gd name="connsiteX2" fmla="*/ 3484116 w 3694138"/>
              <a:gd name="connsiteY2" fmla="*/ 558228 h 1385171"/>
              <a:gd name="connsiteX3" fmla="*/ 3694138 w 3694138"/>
              <a:gd name="connsiteY3" fmla="*/ 679601 h 1385171"/>
              <a:gd name="connsiteX4" fmla="*/ 3484588 w 3694138"/>
              <a:gd name="connsiteY4" fmla="*/ 946301 h 1385171"/>
              <a:gd name="connsiteX5" fmla="*/ 3474149 w 3694138"/>
              <a:gd name="connsiteY5" fmla="*/ 1385171 h 1385171"/>
              <a:gd name="connsiteX6" fmla="*/ 0 w 3694138"/>
              <a:gd name="connsiteY6" fmla="*/ 1385171 h 1385171"/>
              <a:gd name="connsiteX7" fmla="*/ 0 w 3694138"/>
              <a:gd name="connsiteY7" fmla="*/ 0 h 1385171"/>
              <a:gd name="connsiteX0" fmla="*/ 0 w 3694138"/>
              <a:gd name="connsiteY0" fmla="*/ 0 h 1385171"/>
              <a:gd name="connsiteX1" fmla="*/ 3474149 w 3694138"/>
              <a:gd name="connsiteY1" fmla="*/ 0 h 1385171"/>
              <a:gd name="connsiteX2" fmla="*/ 3484116 w 3694138"/>
              <a:gd name="connsiteY2" fmla="*/ 558228 h 1385171"/>
              <a:gd name="connsiteX3" fmla="*/ 3694138 w 3694138"/>
              <a:gd name="connsiteY3" fmla="*/ 679601 h 1385171"/>
              <a:gd name="connsiteX4" fmla="*/ 3484588 w 3694138"/>
              <a:gd name="connsiteY4" fmla="*/ 946301 h 1385171"/>
              <a:gd name="connsiteX5" fmla="*/ 3474149 w 3694138"/>
              <a:gd name="connsiteY5" fmla="*/ 1385171 h 1385171"/>
              <a:gd name="connsiteX6" fmla="*/ 0 w 3694138"/>
              <a:gd name="connsiteY6" fmla="*/ 1385171 h 1385171"/>
              <a:gd name="connsiteX7" fmla="*/ 0 w 3694138"/>
              <a:gd name="connsiteY7" fmla="*/ 0 h 1385171"/>
              <a:gd name="connsiteX0" fmla="*/ 0 w 3694138"/>
              <a:gd name="connsiteY0" fmla="*/ 0 h 1385171"/>
              <a:gd name="connsiteX1" fmla="*/ 3474149 w 3694138"/>
              <a:gd name="connsiteY1" fmla="*/ 0 h 1385171"/>
              <a:gd name="connsiteX2" fmla="*/ 3484116 w 3694138"/>
              <a:gd name="connsiteY2" fmla="*/ 558228 h 1385171"/>
              <a:gd name="connsiteX3" fmla="*/ 3694138 w 3694138"/>
              <a:gd name="connsiteY3" fmla="*/ 679601 h 1385171"/>
              <a:gd name="connsiteX4" fmla="*/ 3484588 w 3694138"/>
              <a:gd name="connsiteY4" fmla="*/ 946301 h 1385171"/>
              <a:gd name="connsiteX5" fmla="*/ 3474149 w 3694138"/>
              <a:gd name="connsiteY5" fmla="*/ 1385171 h 1385171"/>
              <a:gd name="connsiteX6" fmla="*/ 0 w 3694138"/>
              <a:gd name="connsiteY6" fmla="*/ 1385171 h 1385171"/>
              <a:gd name="connsiteX7" fmla="*/ 0 w 3694138"/>
              <a:gd name="connsiteY7" fmla="*/ 0 h 1385171"/>
              <a:gd name="connsiteX0" fmla="*/ 0 w 3694138"/>
              <a:gd name="connsiteY0" fmla="*/ 0 h 1385171"/>
              <a:gd name="connsiteX1" fmla="*/ 3474149 w 3694138"/>
              <a:gd name="connsiteY1" fmla="*/ 0 h 1385171"/>
              <a:gd name="connsiteX2" fmla="*/ 3484116 w 3694138"/>
              <a:gd name="connsiteY2" fmla="*/ 558228 h 1385171"/>
              <a:gd name="connsiteX3" fmla="*/ 3694138 w 3694138"/>
              <a:gd name="connsiteY3" fmla="*/ 679601 h 1385171"/>
              <a:gd name="connsiteX4" fmla="*/ 3484588 w 3694138"/>
              <a:gd name="connsiteY4" fmla="*/ 946301 h 1385171"/>
              <a:gd name="connsiteX5" fmla="*/ 3474149 w 3694138"/>
              <a:gd name="connsiteY5" fmla="*/ 1385171 h 1385171"/>
              <a:gd name="connsiteX6" fmla="*/ 0 w 3694138"/>
              <a:gd name="connsiteY6" fmla="*/ 1385171 h 1385171"/>
              <a:gd name="connsiteX7" fmla="*/ 0 w 3694138"/>
              <a:gd name="connsiteY7" fmla="*/ 0 h 1385171"/>
              <a:gd name="connsiteX0" fmla="*/ 0 w 3694138"/>
              <a:gd name="connsiteY0" fmla="*/ 0 h 1385171"/>
              <a:gd name="connsiteX1" fmla="*/ 3474149 w 3694138"/>
              <a:gd name="connsiteY1" fmla="*/ 0 h 1385171"/>
              <a:gd name="connsiteX2" fmla="*/ 3484116 w 3694138"/>
              <a:gd name="connsiteY2" fmla="*/ 558228 h 1385171"/>
              <a:gd name="connsiteX3" fmla="*/ 3694138 w 3694138"/>
              <a:gd name="connsiteY3" fmla="*/ 679601 h 1385171"/>
              <a:gd name="connsiteX4" fmla="*/ 3484588 w 3694138"/>
              <a:gd name="connsiteY4" fmla="*/ 946301 h 1385171"/>
              <a:gd name="connsiteX5" fmla="*/ 3474149 w 3694138"/>
              <a:gd name="connsiteY5" fmla="*/ 1385171 h 1385171"/>
              <a:gd name="connsiteX6" fmla="*/ 0 w 3694138"/>
              <a:gd name="connsiteY6" fmla="*/ 1385171 h 1385171"/>
              <a:gd name="connsiteX7" fmla="*/ 0 w 3694138"/>
              <a:gd name="connsiteY7" fmla="*/ 0 h 1385171"/>
              <a:gd name="connsiteX0" fmla="*/ 0 w 3694138"/>
              <a:gd name="connsiteY0" fmla="*/ 0 h 1385171"/>
              <a:gd name="connsiteX1" fmla="*/ 3474149 w 3694138"/>
              <a:gd name="connsiteY1" fmla="*/ 0 h 1385171"/>
              <a:gd name="connsiteX2" fmla="*/ 3484116 w 3694138"/>
              <a:gd name="connsiteY2" fmla="*/ 558228 h 1385171"/>
              <a:gd name="connsiteX3" fmla="*/ 3694138 w 3694138"/>
              <a:gd name="connsiteY3" fmla="*/ 679601 h 1385171"/>
              <a:gd name="connsiteX4" fmla="*/ 3484588 w 3694138"/>
              <a:gd name="connsiteY4" fmla="*/ 833132 h 1385171"/>
              <a:gd name="connsiteX5" fmla="*/ 3474149 w 3694138"/>
              <a:gd name="connsiteY5" fmla="*/ 1385171 h 1385171"/>
              <a:gd name="connsiteX6" fmla="*/ 0 w 3694138"/>
              <a:gd name="connsiteY6" fmla="*/ 1385171 h 1385171"/>
              <a:gd name="connsiteX7" fmla="*/ 0 w 3694138"/>
              <a:gd name="connsiteY7" fmla="*/ 0 h 1385171"/>
              <a:gd name="connsiteX0" fmla="*/ 0 w 3694138"/>
              <a:gd name="connsiteY0" fmla="*/ 0 h 1385171"/>
              <a:gd name="connsiteX1" fmla="*/ 3474149 w 3694138"/>
              <a:gd name="connsiteY1" fmla="*/ 0 h 1385171"/>
              <a:gd name="connsiteX2" fmla="*/ 3484116 w 3694138"/>
              <a:gd name="connsiteY2" fmla="*/ 558228 h 1385171"/>
              <a:gd name="connsiteX3" fmla="*/ 3694138 w 3694138"/>
              <a:gd name="connsiteY3" fmla="*/ 679601 h 1385171"/>
              <a:gd name="connsiteX4" fmla="*/ 3484588 w 3694138"/>
              <a:gd name="connsiteY4" fmla="*/ 833132 h 1385171"/>
              <a:gd name="connsiteX5" fmla="*/ 3474149 w 3694138"/>
              <a:gd name="connsiteY5" fmla="*/ 1385171 h 1385171"/>
              <a:gd name="connsiteX6" fmla="*/ 0 w 3694138"/>
              <a:gd name="connsiteY6" fmla="*/ 1385171 h 1385171"/>
              <a:gd name="connsiteX7" fmla="*/ 0 w 3694138"/>
              <a:gd name="connsiteY7" fmla="*/ 0 h 1385171"/>
              <a:gd name="connsiteX0" fmla="*/ 0 w 3694138"/>
              <a:gd name="connsiteY0" fmla="*/ 0 h 1385171"/>
              <a:gd name="connsiteX1" fmla="*/ 3474149 w 3694138"/>
              <a:gd name="connsiteY1" fmla="*/ 0 h 1385171"/>
              <a:gd name="connsiteX2" fmla="*/ 3484116 w 3694138"/>
              <a:gd name="connsiteY2" fmla="*/ 558228 h 1385171"/>
              <a:gd name="connsiteX3" fmla="*/ 3694138 w 3694138"/>
              <a:gd name="connsiteY3" fmla="*/ 679601 h 1385171"/>
              <a:gd name="connsiteX4" fmla="*/ 3484588 w 3694138"/>
              <a:gd name="connsiteY4" fmla="*/ 833132 h 1385171"/>
              <a:gd name="connsiteX5" fmla="*/ 3474149 w 3694138"/>
              <a:gd name="connsiteY5" fmla="*/ 1385171 h 1385171"/>
              <a:gd name="connsiteX6" fmla="*/ 0 w 3694138"/>
              <a:gd name="connsiteY6" fmla="*/ 1385171 h 1385171"/>
              <a:gd name="connsiteX7" fmla="*/ 0 w 3694138"/>
              <a:gd name="connsiteY7" fmla="*/ 0 h 1385171"/>
              <a:gd name="connsiteX0" fmla="*/ 0 w 3703192"/>
              <a:gd name="connsiteY0" fmla="*/ 0 h 1385171"/>
              <a:gd name="connsiteX1" fmla="*/ 3474149 w 3703192"/>
              <a:gd name="connsiteY1" fmla="*/ 0 h 1385171"/>
              <a:gd name="connsiteX2" fmla="*/ 3484116 w 3703192"/>
              <a:gd name="connsiteY2" fmla="*/ 558228 h 1385171"/>
              <a:gd name="connsiteX3" fmla="*/ 3703192 w 3703192"/>
              <a:gd name="connsiteY3" fmla="*/ 684128 h 1385171"/>
              <a:gd name="connsiteX4" fmla="*/ 3484588 w 3703192"/>
              <a:gd name="connsiteY4" fmla="*/ 833132 h 1385171"/>
              <a:gd name="connsiteX5" fmla="*/ 3474149 w 3703192"/>
              <a:gd name="connsiteY5" fmla="*/ 1385171 h 1385171"/>
              <a:gd name="connsiteX6" fmla="*/ 0 w 3703192"/>
              <a:gd name="connsiteY6" fmla="*/ 1385171 h 1385171"/>
              <a:gd name="connsiteX7" fmla="*/ 0 w 3703192"/>
              <a:gd name="connsiteY7" fmla="*/ 0 h 1385171"/>
              <a:gd name="connsiteX0" fmla="*/ 0 w 3529685"/>
              <a:gd name="connsiteY0" fmla="*/ 0 h 1385171"/>
              <a:gd name="connsiteX1" fmla="*/ 3474149 w 3529685"/>
              <a:gd name="connsiteY1" fmla="*/ 0 h 1385171"/>
              <a:gd name="connsiteX2" fmla="*/ 3484116 w 3529685"/>
              <a:gd name="connsiteY2" fmla="*/ 558228 h 1385171"/>
              <a:gd name="connsiteX3" fmla="*/ 3244740 w 3529685"/>
              <a:gd name="connsiteY3" fmla="*/ 690668 h 1385171"/>
              <a:gd name="connsiteX4" fmla="*/ 3484588 w 3529685"/>
              <a:gd name="connsiteY4" fmla="*/ 833132 h 1385171"/>
              <a:gd name="connsiteX5" fmla="*/ 3474149 w 3529685"/>
              <a:gd name="connsiteY5" fmla="*/ 1385171 h 1385171"/>
              <a:gd name="connsiteX6" fmla="*/ 0 w 3529685"/>
              <a:gd name="connsiteY6" fmla="*/ 1385171 h 1385171"/>
              <a:gd name="connsiteX7" fmla="*/ 0 w 3529685"/>
              <a:gd name="connsiteY7" fmla="*/ 0 h 1385171"/>
              <a:gd name="connsiteX0" fmla="*/ 0 w 3529685"/>
              <a:gd name="connsiteY0" fmla="*/ 0 h 1385171"/>
              <a:gd name="connsiteX1" fmla="*/ 3474149 w 3529685"/>
              <a:gd name="connsiteY1" fmla="*/ 0 h 1385171"/>
              <a:gd name="connsiteX2" fmla="*/ 3484116 w 3529685"/>
              <a:gd name="connsiteY2" fmla="*/ 558228 h 1385171"/>
              <a:gd name="connsiteX3" fmla="*/ 3244740 w 3529685"/>
              <a:gd name="connsiteY3" fmla="*/ 690668 h 1385171"/>
              <a:gd name="connsiteX4" fmla="*/ 3484588 w 3529685"/>
              <a:gd name="connsiteY4" fmla="*/ 833132 h 1385171"/>
              <a:gd name="connsiteX5" fmla="*/ 3474149 w 3529685"/>
              <a:gd name="connsiteY5" fmla="*/ 1385171 h 1385171"/>
              <a:gd name="connsiteX6" fmla="*/ 0 w 3529685"/>
              <a:gd name="connsiteY6" fmla="*/ 1385171 h 1385171"/>
              <a:gd name="connsiteX7" fmla="*/ 0 w 3529685"/>
              <a:gd name="connsiteY7" fmla="*/ 0 h 1385171"/>
              <a:gd name="connsiteX0" fmla="*/ 0 w 3484809"/>
              <a:gd name="connsiteY0" fmla="*/ 0 h 1385171"/>
              <a:gd name="connsiteX1" fmla="*/ 3474149 w 3484809"/>
              <a:gd name="connsiteY1" fmla="*/ 0 h 1385171"/>
              <a:gd name="connsiteX2" fmla="*/ 3484116 w 3484809"/>
              <a:gd name="connsiteY2" fmla="*/ 558228 h 1385171"/>
              <a:gd name="connsiteX3" fmla="*/ 3244740 w 3484809"/>
              <a:gd name="connsiteY3" fmla="*/ 690668 h 1385171"/>
              <a:gd name="connsiteX4" fmla="*/ 3484588 w 3484809"/>
              <a:gd name="connsiteY4" fmla="*/ 833132 h 1385171"/>
              <a:gd name="connsiteX5" fmla="*/ 3474149 w 3484809"/>
              <a:gd name="connsiteY5" fmla="*/ 1385171 h 1385171"/>
              <a:gd name="connsiteX6" fmla="*/ 0 w 3484809"/>
              <a:gd name="connsiteY6" fmla="*/ 1385171 h 1385171"/>
              <a:gd name="connsiteX7" fmla="*/ 0 w 3484809"/>
              <a:gd name="connsiteY7" fmla="*/ 0 h 1385171"/>
              <a:gd name="connsiteX0" fmla="*/ 0 w 3484809"/>
              <a:gd name="connsiteY0" fmla="*/ 0 h 1385171"/>
              <a:gd name="connsiteX1" fmla="*/ 3474149 w 3484809"/>
              <a:gd name="connsiteY1" fmla="*/ 0 h 1385171"/>
              <a:gd name="connsiteX2" fmla="*/ 3484116 w 3484809"/>
              <a:gd name="connsiteY2" fmla="*/ 558228 h 1385171"/>
              <a:gd name="connsiteX3" fmla="*/ 3244740 w 3484809"/>
              <a:gd name="connsiteY3" fmla="*/ 690668 h 1385171"/>
              <a:gd name="connsiteX4" fmla="*/ 3484588 w 3484809"/>
              <a:gd name="connsiteY4" fmla="*/ 833132 h 1385171"/>
              <a:gd name="connsiteX5" fmla="*/ 3474149 w 3484809"/>
              <a:gd name="connsiteY5" fmla="*/ 1385171 h 1385171"/>
              <a:gd name="connsiteX6" fmla="*/ 0 w 3484809"/>
              <a:gd name="connsiteY6" fmla="*/ 1385171 h 1385171"/>
              <a:gd name="connsiteX7" fmla="*/ 0 w 3484809"/>
              <a:gd name="connsiteY7" fmla="*/ 0 h 1385171"/>
              <a:gd name="connsiteX0" fmla="*/ 0 w 3484809"/>
              <a:gd name="connsiteY0" fmla="*/ 0 h 1385171"/>
              <a:gd name="connsiteX1" fmla="*/ 3474149 w 3484809"/>
              <a:gd name="connsiteY1" fmla="*/ 0 h 1385171"/>
              <a:gd name="connsiteX2" fmla="*/ 3484116 w 3484809"/>
              <a:gd name="connsiteY2" fmla="*/ 558228 h 1385171"/>
              <a:gd name="connsiteX3" fmla="*/ 3244740 w 3484809"/>
              <a:gd name="connsiteY3" fmla="*/ 690668 h 1385171"/>
              <a:gd name="connsiteX4" fmla="*/ 3484588 w 3484809"/>
              <a:gd name="connsiteY4" fmla="*/ 833132 h 1385171"/>
              <a:gd name="connsiteX5" fmla="*/ 3474149 w 3484809"/>
              <a:gd name="connsiteY5" fmla="*/ 1385171 h 1385171"/>
              <a:gd name="connsiteX6" fmla="*/ 0 w 3484809"/>
              <a:gd name="connsiteY6" fmla="*/ 1385171 h 1385171"/>
              <a:gd name="connsiteX7" fmla="*/ 0 w 3484809"/>
              <a:gd name="connsiteY7" fmla="*/ 0 h 1385171"/>
              <a:gd name="connsiteX0" fmla="*/ 0 w 3484116"/>
              <a:gd name="connsiteY0" fmla="*/ 0 h 1385171"/>
              <a:gd name="connsiteX1" fmla="*/ 3474149 w 3484116"/>
              <a:gd name="connsiteY1" fmla="*/ 0 h 1385171"/>
              <a:gd name="connsiteX2" fmla="*/ 3484116 w 3484116"/>
              <a:gd name="connsiteY2" fmla="*/ 558228 h 1385171"/>
              <a:gd name="connsiteX3" fmla="*/ 3244740 w 3484116"/>
              <a:gd name="connsiteY3" fmla="*/ 690668 h 1385171"/>
              <a:gd name="connsiteX4" fmla="*/ 3476995 w 3484116"/>
              <a:gd name="connsiteY4" fmla="*/ 833132 h 1385171"/>
              <a:gd name="connsiteX5" fmla="*/ 3474149 w 3484116"/>
              <a:gd name="connsiteY5" fmla="*/ 1385171 h 1385171"/>
              <a:gd name="connsiteX6" fmla="*/ 0 w 3484116"/>
              <a:gd name="connsiteY6" fmla="*/ 1385171 h 1385171"/>
              <a:gd name="connsiteX7" fmla="*/ 0 w 3484116"/>
              <a:gd name="connsiteY7" fmla="*/ 0 h 1385171"/>
              <a:gd name="connsiteX0" fmla="*/ 0 w 3484116"/>
              <a:gd name="connsiteY0" fmla="*/ 0 h 1385171"/>
              <a:gd name="connsiteX1" fmla="*/ 3481173 w 3484116"/>
              <a:gd name="connsiteY1" fmla="*/ 0 h 1385171"/>
              <a:gd name="connsiteX2" fmla="*/ 3484116 w 3484116"/>
              <a:gd name="connsiteY2" fmla="*/ 558228 h 1385171"/>
              <a:gd name="connsiteX3" fmla="*/ 3244740 w 3484116"/>
              <a:gd name="connsiteY3" fmla="*/ 690668 h 1385171"/>
              <a:gd name="connsiteX4" fmla="*/ 3476995 w 3484116"/>
              <a:gd name="connsiteY4" fmla="*/ 833132 h 1385171"/>
              <a:gd name="connsiteX5" fmla="*/ 3474149 w 3484116"/>
              <a:gd name="connsiteY5" fmla="*/ 1385171 h 1385171"/>
              <a:gd name="connsiteX6" fmla="*/ 0 w 3484116"/>
              <a:gd name="connsiteY6" fmla="*/ 1385171 h 1385171"/>
              <a:gd name="connsiteX7" fmla="*/ 0 w 3484116"/>
              <a:gd name="connsiteY7" fmla="*/ 0 h 1385171"/>
              <a:gd name="connsiteX0" fmla="*/ 0 w 3484116"/>
              <a:gd name="connsiteY0" fmla="*/ 0 h 1396530"/>
              <a:gd name="connsiteX1" fmla="*/ 3481173 w 3484116"/>
              <a:gd name="connsiteY1" fmla="*/ 0 h 1396530"/>
              <a:gd name="connsiteX2" fmla="*/ 3484116 w 3484116"/>
              <a:gd name="connsiteY2" fmla="*/ 558228 h 1396530"/>
              <a:gd name="connsiteX3" fmla="*/ 3244740 w 3484116"/>
              <a:gd name="connsiteY3" fmla="*/ 690668 h 1396530"/>
              <a:gd name="connsiteX4" fmla="*/ 3476995 w 3484116"/>
              <a:gd name="connsiteY4" fmla="*/ 833132 h 1396530"/>
              <a:gd name="connsiteX5" fmla="*/ 3396890 w 3484116"/>
              <a:gd name="connsiteY5" fmla="*/ 1396530 h 1396530"/>
              <a:gd name="connsiteX6" fmla="*/ 0 w 3484116"/>
              <a:gd name="connsiteY6" fmla="*/ 1385171 h 1396530"/>
              <a:gd name="connsiteX7" fmla="*/ 0 w 3484116"/>
              <a:gd name="connsiteY7" fmla="*/ 0 h 1396530"/>
              <a:gd name="connsiteX0" fmla="*/ 0 w 3484116"/>
              <a:gd name="connsiteY0" fmla="*/ 0 h 1396530"/>
              <a:gd name="connsiteX1" fmla="*/ 3481173 w 3484116"/>
              <a:gd name="connsiteY1" fmla="*/ 0 h 1396530"/>
              <a:gd name="connsiteX2" fmla="*/ 3484116 w 3484116"/>
              <a:gd name="connsiteY2" fmla="*/ 558228 h 1396530"/>
              <a:gd name="connsiteX3" fmla="*/ 3244740 w 3484116"/>
              <a:gd name="connsiteY3" fmla="*/ 690668 h 1396530"/>
              <a:gd name="connsiteX4" fmla="*/ 3476995 w 3484116"/>
              <a:gd name="connsiteY4" fmla="*/ 833132 h 1396530"/>
              <a:gd name="connsiteX5" fmla="*/ 3467126 w 3484116"/>
              <a:gd name="connsiteY5" fmla="*/ 1396530 h 1396530"/>
              <a:gd name="connsiteX6" fmla="*/ 0 w 3484116"/>
              <a:gd name="connsiteY6" fmla="*/ 1385171 h 1396530"/>
              <a:gd name="connsiteX7" fmla="*/ 0 w 3484116"/>
              <a:gd name="connsiteY7" fmla="*/ 0 h 1396530"/>
              <a:gd name="connsiteX0" fmla="*/ 0 w 3484116"/>
              <a:gd name="connsiteY0" fmla="*/ 0 h 1396530"/>
              <a:gd name="connsiteX1" fmla="*/ 3481173 w 3484116"/>
              <a:gd name="connsiteY1" fmla="*/ 0 h 1396530"/>
              <a:gd name="connsiteX2" fmla="*/ 3484116 w 3484116"/>
              <a:gd name="connsiteY2" fmla="*/ 558228 h 1396530"/>
              <a:gd name="connsiteX3" fmla="*/ 3244740 w 3484116"/>
              <a:gd name="connsiteY3" fmla="*/ 690668 h 1396530"/>
              <a:gd name="connsiteX4" fmla="*/ 3476995 w 3484116"/>
              <a:gd name="connsiteY4" fmla="*/ 833132 h 1396530"/>
              <a:gd name="connsiteX5" fmla="*/ 3474149 w 3484116"/>
              <a:gd name="connsiteY5" fmla="*/ 1396530 h 1396530"/>
              <a:gd name="connsiteX6" fmla="*/ 0 w 3484116"/>
              <a:gd name="connsiteY6" fmla="*/ 1385171 h 1396530"/>
              <a:gd name="connsiteX7" fmla="*/ 0 w 3484116"/>
              <a:gd name="connsiteY7" fmla="*/ 0 h 1396530"/>
              <a:gd name="connsiteX0" fmla="*/ 0 w 3484116"/>
              <a:gd name="connsiteY0" fmla="*/ 0 h 1396530"/>
              <a:gd name="connsiteX1" fmla="*/ 3481173 w 3484116"/>
              <a:gd name="connsiteY1" fmla="*/ 0 h 1396530"/>
              <a:gd name="connsiteX2" fmla="*/ 3484116 w 3484116"/>
              <a:gd name="connsiteY2" fmla="*/ 558228 h 1396530"/>
              <a:gd name="connsiteX3" fmla="*/ 3223669 w 3484116"/>
              <a:gd name="connsiteY3" fmla="*/ 690668 h 1396530"/>
              <a:gd name="connsiteX4" fmla="*/ 3476995 w 3484116"/>
              <a:gd name="connsiteY4" fmla="*/ 833132 h 1396530"/>
              <a:gd name="connsiteX5" fmla="*/ 3474149 w 3484116"/>
              <a:gd name="connsiteY5" fmla="*/ 1396530 h 1396530"/>
              <a:gd name="connsiteX6" fmla="*/ 0 w 3484116"/>
              <a:gd name="connsiteY6" fmla="*/ 1385171 h 1396530"/>
              <a:gd name="connsiteX7" fmla="*/ 0 w 3484116"/>
              <a:gd name="connsiteY7" fmla="*/ 0 h 1396530"/>
              <a:gd name="connsiteX0" fmla="*/ 0 w 3484116"/>
              <a:gd name="connsiteY0" fmla="*/ 0 h 1396530"/>
              <a:gd name="connsiteX1" fmla="*/ 3481173 w 3484116"/>
              <a:gd name="connsiteY1" fmla="*/ 0 h 1396530"/>
              <a:gd name="connsiteX2" fmla="*/ 3484116 w 3484116"/>
              <a:gd name="connsiteY2" fmla="*/ 558228 h 1396530"/>
              <a:gd name="connsiteX3" fmla="*/ 3223669 w 3484116"/>
              <a:gd name="connsiteY3" fmla="*/ 690668 h 1396530"/>
              <a:gd name="connsiteX4" fmla="*/ 3476995 w 3484116"/>
              <a:gd name="connsiteY4" fmla="*/ 833132 h 1396530"/>
              <a:gd name="connsiteX5" fmla="*/ 3481172 w 3484116"/>
              <a:gd name="connsiteY5" fmla="*/ 1396530 h 1396530"/>
              <a:gd name="connsiteX6" fmla="*/ 0 w 3484116"/>
              <a:gd name="connsiteY6" fmla="*/ 1385171 h 1396530"/>
              <a:gd name="connsiteX7" fmla="*/ 0 w 3484116"/>
              <a:gd name="connsiteY7" fmla="*/ 0 h 1396530"/>
              <a:gd name="connsiteX0" fmla="*/ 0 w 3484116"/>
              <a:gd name="connsiteY0" fmla="*/ 0 h 1396530"/>
              <a:gd name="connsiteX1" fmla="*/ 3481173 w 3484116"/>
              <a:gd name="connsiteY1" fmla="*/ 0 h 1396530"/>
              <a:gd name="connsiteX2" fmla="*/ 3484116 w 3484116"/>
              <a:gd name="connsiteY2" fmla="*/ 558228 h 1396530"/>
              <a:gd name="connsiteX3" fmla="*/ 3223669 w 3484116"/>
              <a:gd name="connsiteY3" fmla="*/ 690668 h 1396530"/>
              <a:gd name="connsiteX4" fmla="*/ 3476995 w 3484116"/>
              <a:gd name="connsiteY4" fmla="*/ 833132 h 1396530"/>
              <a:gd name="connsiteX5" fmla="*/ 3481172 w 3484116"/>
              <a:gd name="connsiteY5" fmla="*/ 1396530 h 1396530"/>
              <a:gd name="connsiteX6" fmla="*/ 0 w 3484116"/>
              <a:gd name="connsiteY6" fmla="*/ 1385171 h 1396530"/>
              <a:gd name="connsiteX7" fmla="*/ 0 w 3484116"/>
              <a:gd name="connsiteY7" fmla="*/ 0 h 1396530"/>
              <a:gd name="connsiteX0" fmla="*/ 0 w 3484116"/>
              <a:gd name="connsiteY0" fmla="*/ 0 h 1396530"/>
              <a:gd name="connsiteX1" fmla="*/ 3481173 w 3484116"/>
              <a:gd name="connsiteY1" fmla="*/ 0 h 1396530"/>
              <a:gd name="connsiteX2" fmla="*/ 3484116 w 3484116"/>
              <a:gd name="connsiteY2" fmla="*/ 558228 h 1396530"/>
              <a:gd name="connsiteX3" fmla="*/ 3223669 w 3484116"/>
              <a:gd name="connsiteY3" fmla="*/ 690668 h 1396530"/>
              <a:gd name="connsiteX4" fmla="*/ 3476995 w 3484116"/>
              <a:gd name="connsiteY4" fmla="*/ 838811 h 1396530"/>
              <a:gd name="connsiteX5" fmla="*/ 3481172 w 3484116"/>
              <a:gd name="connsiteY5" fmla="*/ 1396530 h 1396530"/>
              <a:gd name="connsiteX6" fmla="*/ 0 w 3484116"/>
              <a:gd name="connsiteY6" fmla="*/ 1385171 h 1396530"/>
              <a:gd name="connsiteX7" fmla="*/ 0 w 3484116"/>
              <a:gd name="connsiteY7" fmla="*/ 0 h 1396530"/>
              <a:gd name="connsiteX0" fmla="*/ 0 w 3484116"/>
              <a:gd name="connsiteY0" fmla="*/ 0 h 1390850"/>
              <a:gd name="connsiteX1" fmla="*/ 3481173 w 3484116"/>
              <a:gd name="connsiteY1" fmla="*/ 0 h 1390850"/>
              <a:gd name="connsiteX2" fmla="*/ 3484116 w 3484116"/>
              <a:gd name="connsiteY2" fmla="*/ 558228 h 1390850"/>
              <a:gd name="connsiteX3" fmla="*/ 3223669 w 3484116"/>
              <a:gd name="connsiteY3" fmla="*/ 690668 h 1390850"/>
              <a:gd name="connsiteX4" fmla="*/ 3476995 w 3484116"/>
              <a:gd name="connsiteY4" fmla="*/ 838811 h 1390850"/>
              <a:gd name="connsiteX5" fmla="*/ 3481172 w 3484116"/>
              <a:gd name="connsiteY5" fmla="*/ 1390850 h 1390850"/>
              <a:gd name="connsiteX6" fmla="*/ 0 w 3484116"/>
              <a:gd name="connsiteY6" fmla="*/ 1385171 h 1390850"/>
              <a:gd name="connsiteX7" fmla="*/ 0 w 3484116"/>
              <a:gd name="connsiteY7" fmla="*/ 0 h 1390850"/>
              <a:gd name="connsiteX0" fmla="*/ 0 w 3484116"/>
              <a:gd name="connsiteY0" fmla="*/ 0 h 1385171"/>
              <a:gd name="connsiteX1" fmla="*/ 3481173 w 3484116"/>
              <a:gd name="connsiteY1" fmla="*/ 0 h 1385171"/>
              <a:gd name="connsiteX2" fmla="*/ 3484116 w 3484116"/>
              <a:gd name="connsiteY2" fmla="*/ 558228 h 1385171"/>
              <a:gd name="connsiteX3" fmla="*/ 3223669 w 3484116"/>
              <a:gd name="connsiteY3" fmla="*/ 690668 h 1385171"/>
              <a:gd name="connsiteX4" fmla="*/ 3476995 w 3484116"/>
              <a:gd name="connsiteY4" fmla="*/ 838811 h 1385171"/>
              <a:gd name="connsiteX5" fmla="*/ 3481172 w 3484116"/>
              <a:gd name="connsiteY5" fmla="*/ 1385170 h 1385171"/>
              <a:gd name="connsiteX6" fmla="*/ 0 w 3484116"/>
              <a:gd name="connsiteY6" fmla="*/ 1385171 h 1385171"/>
              <a:gd name="connsiteX7" fmla="*/ 0 w 3484116"/>
              <a:gd name="connsiteY7" fmla="*/ 0 h 1385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4116" h="1385171">
                <a:moveTo>
                  <a:pt x="0" y="0"/>
                </a:moveTo>
                <a:lnTo>
                  <a:pt x="3481173" y="0"/>
                </a:lnTo>
                <a:cubicBezTo>
                  <a:pt x="3481478" y="140809"/>
                  <a:pt x="3483811" y="417419"/>
                  <a:pt x="3484116" y="558228"/>
                </a:cubicBezTo>
                <a:cubicBezTo>
                  <a:pt x="3241294" y="690823"/>
                  <a:pt x="3463042" y="555927"/>
                  <a:pt x="3223669" y="690668"/>
                </a:cubicBezTo>
                <a:cubicBezTo>
                  <a:pt x="3461864" y="833385"/>
                  <a:pt x="3241765" y="697687"/>
                  <a:pt x="3476995" y="838811"/>
                </a:cubicBezTo>
                <a:cubicBezTo>
                  <a:pt x="3478430" y="953231"/>
                  <a:pt x="3487262" y="853238"/>
                  <a:pt x="3481172" y="1385170"/>
                </a:cubicBezTo>
                <a:lnTo>
                  <a:pt x="0" y="1385171"/>
                </a:lnTo>
                <a:lnTo>
                  <a:pt x="0" y="0"/>
                </a:lnTo>
                <a:close/>
              </a:path>
            </a:pathLst>
          </a:custGeom>
          <a:solidFill>
            <a:schemeClr val="bg1">
              <a:lumMod val="95000"/>
            </a:schemeClr>
          </a:solidFill>
        </p:spPr>
        <p:txBody>
          <a:bodyPr anchor="ctr"/>
          <a:lstStyle>
            <a:lvl1pPr marL="0" indent="0" algn="ctr">
              <a:buNone/>
              <a:defRPr sz="1200"/>
            </a:lvl1pPr>
          </a:lstStyle>
          <a:p>
            <a:r>
              <a:rPr lang="en-US" altLang="ko-KR" dirty="0"/>
              <a:t>Place Your Picture Here</a:t>
            </a:r>
            <a:endParaRPr lang="ko-KR" altLang="en-US" dirty="0"/>
          </a:p>
        </p:txBody>
      </p:sp>
      <p:sp>
        <p:nvSpPr>
          <p:cNvPr id="8" name="Text Placeholder 9">
            <a:extLst>
              <a:ext uri="{FF2B5EF4-FFF2-40B4-BE49-F238E27FC236}">
                <a16:creationId xmlns:a16="http://schemas.microsoft.com/office/drawing/2014/main" id="{43B49957-DF32-4E4B-9822-B38CE45860C9}"/>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00191874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15_Contents slide layout">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6AFC8E2B-3DB4-4AF6-953A-C33362BE5CC9}"/>
              </a:ext>
            </a:extLst>
          </p:cNvPr>
          <p:cNvGrpSpPr/>
          <p:nvPr userDrawn="1"/>
        </p:nvGrpSpPr>
        <p:grpSpPr>
          <a:xfrm>
            <a:off x="729449" y="1780758"/>
            <a:ext cx="2449180" cy="4305530"/>
            <a:chOff x="445712" y="1449040"/>
            <a:chExt cx="2113018" cy="3924176"/>
          </a:xfrm>
        </p:grpSpPr>
        <p:sp>
          <p:nvSpPr>
            <p:cNvPr id="3" name="Rounded Rectangle 4">
              <a:extLst>
                <a:ext uri="{FF2B5EF4-FFF2-40B4-BE49-F238E27FC236}">
                  <a16:creationId xmlns:a16="http://schemas.microsoft.com/office/drawing/2014/main" id="{7A4DDBEC-A6AA-4FAE-939C-E51F0753BB3C}"/>
                </a:ext>
              </a:extLst>
            </p:cNvPr>
            <p:cNvSpPr/>
            <p:nvPr userDrawn="1"/>
          </p:nvSpPr>
          <p:spPr>
            <a:xfrm>
              <a:off x="445712" y="1449040"/>
              <a:ext cx="2113018" cy="3924176"/>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p>
          </p:txBody>
        </p:sp>
        <p:sp>
          <p:nvSpPr>
            <p:cNvPr id="4" name="Rectangle 5">
              <a:extLst>
                <a:ext uri="{FF2B5EF4-FFF2-40B4-BE49-F238E27FC236}">
                  <a16:creationId xmlns:a16="http://schemas.microsoft.com/office/drawing/2014/main" id="{F405B79D-D36E-42E0-B1E4-02A7AD9C7BE9}"/>
                </a:ext>
              </a:extLst>
            </p:cNvPr>
            <p:cNvSpPr/>
            <p:nvPr userDrawn="1"/>
          </p:nvSpPr>
          <p:spPr>
            <a:xfrm>
              <a:off x="1379920" y="1650572"/>
              <a:ext cx="216024" cy="34350"/>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nvGrpSpPr>
            <p:cNvPr id="5" name="Group 6">
              <a:extLst>
                <a:ext uri="{FF2B5EF4-FFF2-40B4-BE49-F238E27FC236}">
                  <a16:creationId xmlns:a16="http://schemas.microsoft.com/office/drawing/2014/main" id="{D4EBD95C-281A-45E3-A0A3-4157F1194F9D}"/>
                </a:ext>
              </a:extLst>
            </p:cNvPr>
            <p:cNvGrpSpPr/>
            <p:nvPr userDrawn="1"/>
          </p:nvGrpSpPr>
          <p:grpSpPr>
            <a:xfrm>
              <a:off x="1407705" y="5045834"/>
              <a:ext cx="211967" cy="211967"/>
              <a:chOff x="1549420" y="5712364"/>
              <a:chExt cx="312583" cy="312583"/>
            </a:xfrm>
          </p:grpSpPr>
          <p:sp>
            <p:nvSpPr>
              <p:cNvPr id="6" name="Oval 7">
                <a:extLst>
                  <a:ext uri="{FF2B5EF4-FFF2-40B4-BE49-F238E27FC236}">
                    <a16:creationId xmlns:a16="http://schemas.microsoft.com/office/drawing/2014/main" id="{36DEDE59-F2FA-467D-8AB9-83B595D753E8}"/>
                  </a:ext>
                </a:extLst>
              </p:cNvPr>
              <p:cNvSpPr/>
              <p:nvPr userDrawn="1"/>
            </p:nvSpPr>
            <p:spPr>
              <a:xfrm>
                <a:off x="1549420" y="5712364"/>
                <a:ext cx="312583" cy="312583"/>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7" name="Rounded Rectangle 8">
                <a:extLst>
                  <a:ext uri="{FF2B5EF4-FFF2-40B4-BE49-F238E27FC236}">
                    <a16:creationId xmlns:a16="http://schemas.microsoft.com/office/drawing/2014/main" id="{F591F9C8-76E3-4024-AFE8-335C2C7EB214}"/>
                  </a:ext>
                </a:extLst>
              </p:cNvPr>
              <p:cNvSpPr/>
              <p:nvPr userDrawn="1"/>
            </p:nvSpPr>
            <p:spPr>
              <a:xfrm>
                <a:off x="1634225" y="5796647"/>
                <a:ext cx="142969" cy="144016"/>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grpSp>
      <p:sp>
        <p:nvSpPr>
          <p:cNvPr id="8" name="Picture Placeholder 2">
            <a:extLst>
              <a:ext uri="{FF2B5EF4-FFF2-40B4-BE49-F238E27FC236}">
                <a16:creationId xmlns:a16="http://schemas.microsoft.com/office/drawing/2014/main" id="{80EABF78-93EB-4570-BB19-5F5295FD48FB}"/>
              </a:ext>
            </a:extLst>
          </p:cNvPr>
          <p:cNvSpPr>
            <a:spLocks noGrp="1"/>
          </p:cNvSpPr>
          <p:nvPr>
            <p:ph type="pic" idx="15" hasCustomPrompt="1"/>
          </p:nvPr>
        </p:nvSpPr>
        <p:spPr>
          <a:xfrm>
            <a:off x="873465" y="2174930"/>
            <a:ext cx="2152765" cy="3348746"/>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9" name="Text Placeholder 9">
            <a:extLst>
              <a:ext uri="{FF2B5EF4-FFF2-40B4-BE49-F238E27FC236}">
                <a16:creationId xmlns:a16="http://schemas.microsoft.com/office/drawing/2014/main" id="{65B89BB1-85FB-4C6F-A2B2-3F30C3A5B9C6}"/>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40795119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PNG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248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369111987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354010" y="1131591"/>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lumMod val="85000"/>
                  <a:lumOff val="15000"/>
                </a:schemeClr>
              </a:solidFill>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711704" y="1637214"/>
            <a:ext cx="2232248" cy="523220"/>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Resize without losing quality</a:t>
            </a:r>
            <a:endParaRPr lang="ko-KR" altLang="en-US" sz="1400" b="1" dirty="0">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711704" y="2127463"/>
            <a:ext cx="2232248" cy="738664"/>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Change Fill Color &amp;</a:t>
            </a:r>
          </a:p>
          <a:p>
            <a:r>
              <a:rPr lang="en-US" altLang="ko-KR" sz="1400" b="1" dirty="0">
                <a:solidFill>
                  <a:schemeClr val="bg1"/>
                </a:solidFill>
                <a:latin typeface="Arial" pitchFamily="34" charset="0"/>
                <a:cs typeface="Arial" pitchFamily="34" charset="0"/>
              </a:rPr>
              <a:t>Line Color</a:t>
            </a:r>
            <a:endParaRPr lang="ko-KR" altLang="en-US" sz="1400" b="1" dirty="0">
              <a:solidFill>
                <a:schemeClr val="bg1"/>
              </a:solidFill>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r>
              <a:rPr lang="en-US" altLang="ko-KR" sz="1400" dirty="0">
                <a:solidFill>
                  <a:schemeClr val="bg1"/>
                </a:solidFill>
                <a:latin typeface="Arial" pitchFamily="34" charset="0"/>
                <a:cs typeface="Arial" pitchFamily="34" charset="0"/>
              </a:rPr>
              <a:t>www.allppt.com</a:t>
            </a:r>
            <a:endParaRPr lang="ko-KR" altLang="en-US" sz="1400" dirty="0">
              <a:solidFill>
                <a:schemeClr val="bg1"/>
              </a:solidFill>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721229" y="4450324"/>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itchFamily="34" charset="0"/>
              </a:rPr>
              <a:t>FREE </a:t>
            </a:r>
          </a:p>
          <a:p>
            <a:r>
              <a:rPr lang="en-US" altLang="ko-KR" sz="28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836504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5.emf"/><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4.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5" Type="http://schemas.openxmlformats.org/officeDocument/2006/relationships/slideLayout" Target="../slideLayouts/slideLayout95.xml"/><Relationship Id="rId10" Type="http://schemas.openxmlformats.org/officeDocument/2006/relationships/theme" Target="../theme/theme9.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 name="Google Shape;8;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75757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9" name="Google Shape;9;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75757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0" name="Google Shape;10;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IT"/>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D6E6202F-2F72-28E2-5787-D7BCD2655C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GB"/>
          </a:p>
        </p:txBody>
      </p:sp>
      <p:sp>
        <p:nvSpPr>
          <p:cNvPr id="3" name="Segnaposto testo 2">
            <a:extLst>
              <a:ext uri="{FF2B5EF4-FFF2-40B4-BE49-F238E27FC236}">
                <a16:creationId xmlns:a16="http://schemas.microsoft.com/office/drawing/2014/main" id="{2946FFF7-E752-372A-738D-232EF5D602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661B9179-2BBB-D8AD-8D74-AAA38C19A3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A3B6F0E-58FF-3D4B-AF25-4A38A7DB54C6}" type="datetimeFigureOut">
              <a:rPr lang="en-GB" smtClean="0"/>
              <a:t>04/04/2025</a:t>
            </a:fld>
            <a:endParaRPr lang="en-GB"/>
          </a:p>
        </p:txBody>
      </p:sp>
      <p:sp>
        <p:nvSpPr>
          <p:cNvPr id="5" name="Segnaposto piè di pagina 4">
            <a:extLst>
              <a:ext uri="{FF2B5EF4-FFF2-40B4-BE49-F238E27FC236}">
                <a16:creationId xmlns:a16="http://schemas.microsoft.com/office/drawing/2014/main" id="{1F313169-C458-90FE-E4FA-53AB502C2D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egnaposto numero diapositiva 5">
            <a:extLst>
              <a:ext uri="{FF2B5EF4-FFF2-40B4-BE49-F238E27FC236}">
                <a16:creationId xmlns:a16="http://schemas.microsoft.com/office/drawing/2014/main" id="{48F27F84-2118-21C0-A021-262581CEEE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BBC4D70-033E-CD46-9DC5-091B10C347EB}" type="slidenum">
              <a:rPr lang="en-GB" smtClean="0"/>
              <a:t>‹#›</a:t>
            </a:fld>
            <a:endParaRPr lang="en-GB"/>
          </a:p>
        </p:txBody>
      </p:sp>
    </p:spTree>
    <p:extLst>
      <p:ext uri="{BB962C8B-B14F-4D97-AF65-F5344CB8AC3E}">
        <p14:creationId xmlns:p14="http://schemas.microsoft.com/office/powerpoint/2010/main" val="747350963"/>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C2CD01-9382-438A-9408-EF02BF16D2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t-IT"/>
          </a:p>
        </p:txBody>
      </p:sp>
      <p:sp>
        <p:nvSpPr>
          <p:cNvPr id="3" name="Text Placeholder 2">
            <a:extLst>
              <a:ext uri="{FF2B5EF4-FFF2-40B4-BE49-F238E27FC236}">
                <a16:creationId xmlns:a16="http://schemas.microsoft.com/office/drawing/2014/main" id="{DE3FD28F-A702-4BA7-A178-00B20BF2D6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it-IT" dirty="0"/>
          </a:p>
        </p:txBody>
      </p:sp>
      <p:sp>
        <p:nvSpPr>
          <p:cNvPr id="4" name="Date Placeholder 3">
            <a:extLst>
              <a:ext uri="{FF2B5EF4-FFF2-40B4-BE49-F238E27FC236}">
                <a16:creationId xmlns:a16="http://schemas.microsoft.com/office/drawing/2014/main" id="{8A9E8C83-C002-4235-B6B0-A98BC916F5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620EC1-6416-4C6B-BC57-F1AEDBED0934}" type="datetimeFigureOut">
              <a:rPr lang="it-IT" smtClean="0"/>
              <a:t>04/04/25</a:t>
            </a:fld>
            <a:endParaRPr lang="it-IT"/>
          </a:p>
        </p:txBody>
      </p:sp>
      <p:sp>
        <p:nvSpPr>
          <p:cNvPr id="5" name="Footer Placeholder 4">
            <a:extLst>
              <a:ext uri="{FF2B5EF4-FFF2-40B4-BE49-F238E27FC236}">
                <a16:creationId xmlns:a16="http://schemas.microsoft.com/office/drawing/2014/main" id="{E8590AE9-34DC-4112-9AE5-56465F414F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a:extLst>
              <a:ext uri="{FF2B5EF4-FFF2-40B4-BE49-F238E27FC236}">
                <a16:creationId xmlns:a16="http://schemas.microsoft.com/office/drawing/2014/main" id="{B9D9FC77-8750-41B8-B082-CA2F99A8B1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75A983-89EA-4CE3-98BD-B7D025793052}" type="slidenum">
              <a:rPr lang="it-IT" smtClean="0"/>
              <a:t>‹#›</a:t>
            </a:fld>
            <a:endParaRPr lang="it-IT"/>
          </a:p>
        </p:txBody>
      </p:sp>
    </p:spTree>
    <p:extLst>
      <p:ext uri="{BB962C8B-B14F-4D97-AF65-F5344CB8AC3E}">
        <p14:creationId xmlns:p14="http://schemas.microsoft.com/office/powerpoint/2010/main" val="2705863065"/>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AD8B1AF1-C514-5043-BE45-5963E504B1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A6C20D8F-A712-F54C-9EDA-3D825BCA0E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Segnaposto data 3">
            <a:extLst>
              <a:ext uri="{FF2B5EF4-FFF2-40B4-BE49-F238E27FC236}">
                <a16:creationId xmlns:a16="http://schemas.microsoft.com/office/drawing/2014/main" id="{3E0B2E98-4BF5-AA49-A658-59EC5ABFF0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9E421C-C0EE-744A-AF57-1E4CC1B9CC10}" type="datetimeFigureOut">
              <a:rPr lang="it-IT" smtClean="0"/>
              <a:t>04/04/25</a:t>
            </a:fld>
            <a:endParaRPr lang="it-IT"/>
          </a:p>
        </p:txBody>
      </p:sp>
      <p:sp>
        <p:nvSpPr>
          <p:cNvPr id="5" name="Segnaposto piè di pagina 4">
            <a:extLst>
              <a:ext uri="{FF2B5EF4-FFF2-40B4-BE49-F238E27FC236}">
                <a16:creationId xmlns:a16="http://schemas.microsoft.com/office/drawing/2014/main" id="{696246EF-00C9-F746-8E25-279416281D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BC17BBD2-9ADB-C24A-A2D0-B117D09443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D879A1-C705-9A49-B6EC-6067101FB7A2}" type="slidenum">
              <a:rPr lang="it-IT" smtClean="0"/>
              <a:t>‹#›</a:t>
            </a:fld>
            <a:endParaRPr lang="it-IT"/>
          </a:p>
        </p:txBody>
      </p:sp>
    </p:spTree>
    <p:extLst>
      <p:ext uri="{BB962C8B-B14F-4D97-AF65-F5344CB8AC3E}">
        <p14:creationId xmlns:p14="http://schemas.microsoft.com/office/powerpoint/2010/main" val="437141335"/>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8D6C2556-42B6-0268-BC51-89C6EE64C3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6751CDC2-07F2-BB16-3F3B-C50B418C02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Segnaposto data 3">
            <a:extLst>
              <a:ext uri="{FF2B5EF4-FFF2-40B4-BE49-F238E27FC236}">
                <a16:creationId xmlns:a16="http://schemas.microsoft.com/office/drawing/2014/main" id="{DDE80422-CFEF-BB84-617E-D9913DF944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4A47E6-543C-FA42-89E9-EBAFFA73F0C3}" type="datetimeFigureOut">
              <a:rPr lang="it-IT" smtClean="0"/>
              <a:t>04/04/25</a:t>
            </a:fld>
            <a:endParaRPr lang="it-IT"/>
          </a:p>
        </p:txBody>
      </p:sp>
      <p:sp>
        <p:nvSpPr>
          <p:cNvPr id="5" name="Segnaposto piè di pagina 4">
            <a:extLst>
              <a:ext uri="{FF2B5EF4-FFF2-40B4-BE49-F238E27FC236}">
                <a16:creationId xmlns:a16="http://schemas.microsoft.com/office/drawing/2014/main" id="{7E27C27F-FD77-4637-16CA-4B48D1BCBF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2A4B899B-D634-B1D4-5EEE-1524A56192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F74998-7987-1646-A0FC-4A1BF60F4E62}" type="slidenum">
              <a:rPr lang="it-IT" smtClean="0"/>
              <a:t>‹#›</a:t>
            </a:fld>
            <a:endParaRPr lang="it-IT"/>
          </a:p>
        </p:txBody>
      </p:sp>
    </p:spTree>
    <p:extLst>
      <p:ext uri="{BB962C8B-B14F-4D97-AF65-F5344CB8AC3E}">
        <p14:creationId xmlns:p14="http://schemas.microsoft.com/office/powerpoint/2010/main" val="416751031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D94F0E99-1ADD-B81F-6B8E-D3C3897AC7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18192A02-816A-C915-40EE-A189AF86EC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3AF5340-7E16-5F2F-8F9F-3727B769F9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3CF5026-A8C2-4104-B188-7B2176027303}" type="datetimeFigureOut">
              <a:rPr lang="it-IT" smtClean="0"/>
              <a:t>04/04/25</a:t>
            </a:fld>
            <a:endParaRPr lang="it-IT"/>
          </a:p>
        </p:txBody>
      </p:sp>
      <p:sp>
        <p:nvSpPr>
          <p:cNvPr id="5" name="Segnaposto piè di pagina 4">
            <a:extLst>
              <a:ext uri="{FF2B5EF4-FFF2-40B4-BE49-F238E27FC236}">
                <a16:creationId xmlns:a16="http://schemas.microsoft.com/office/drawing/2014/main" id="{C299826A-B303-AC4F-93E8-363D34B2B2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it-IT"/>
          </a:p>
        </p:txBody>
      </p:sp>
      <p:sp>
        <p:nvSpPr>
          <p:cNvPr id="6" name="Segnaposto numero diapositiva 5">
            <a:extLst>
              <a:ext uri="{FF2B5EF4-FFF2-40B4-BE49-F238E27FC236}">
                <a16:creationId xmlns:a16="http://schemas.microsoft.com/office/drawing/2014/main" id="{65A811E7-3BB2-7960-644D-78EC75ECF4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F3FBB23-1C6A-46CF-A17A-A5C4CE3F2CE6}" type="slidenum">
              <a:rPr lang="it-IT" smtClean="0"/>
              <a:t>‹#›</a:t>
            </a:fld>
            <a:endParaRPr lang="it-IT"/>
          </a:p>
        </p:txBody>
      </p:sp>
    </p:spTree>
    <p:extLst>
      <p:ext uri="{BB962C8B-B14F-4D97-AF65-F5344CB8AC3E}">
        <p14:creationId xmlns:p14="http://schemas.microsoft.com/office/powerpoint/2010/main" val="219429721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Rettangolo 5">
            <a:extLst>
              <a:ext uri="{FF2B5EF4-FFF2-40B4-BE49-F238E27FC236}">
                <a16:creationId xmlns:a16="http://schemas.microsoft.com/office/drawing/2014/main" id="{3A67A1AC-1BA6-658E-5DE6-31DE8D6F3ECB}"/>
              </a:ext>
            </a:extLst>
          </p:cNvPr>
          <p:cNvSpPr/>
          <p:nvPr userDrawn="1"/>
        </p:nvSpPr>
        <p:spPr>
          <a:xfrm>
            <a:off x="0" y="6614160"/>
            <a:ext cx="12192000" cy="274320"/>
          </a:xfrm>
          <a:prstGeom prst="rect">
            <a:avLst/>
          </a:prstGeom>
          <a:solidFill>
            <a:srgbClr val="2A65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0" i="0" dirty="0">
              <a:latin typeface="Arial" panose="020B0604020202020204" pitchFamily="34" charset="0"/>
            </a:endParaRPr>
          </a:p>
        </p:txBody>
      </p:sp>
      <p:pic>
        <p:nvPicPr>
          <p:cNvPr id="7" name="Immagine 21">
            <a:extLst>
              <a:ext uri="{FF2B5EF4-FFF2-40B4-BE49-F238E27FC236}">
                <a16:creationId xmlns:a16="http://schemas.microsoft.com/office/drawing/2014/main" id="{05C8ED0B-EDF3-4C3A-92D1-A4F9DD64EA11}"/>
              </a:ext>
            </a:extLst>
          </p:cNvPr>
          <p:cNvPicPr>
            <a:picLocks noChangeAspect="1"/>
          </p:cNvPicPr>
          <p:nvPr userDrawn="1"/>
        </p:nvPicPr>
        <p:blipFill rotWithShape="1">
          <a:blip r:embed="rId14" cstate="print"/>
          <a:srcRect t="20027" b="18712"/>
          <a:stretch/>
        </p:blipFill>
        <p:spPr>
          <a:xfrm>
            <a:off x="0" y="-1398"/>
            <a:ext cx="12192000" cy="746888"/>
          </a:xfrm>
          <a:prstGeom prst="rect">
            <a:avLst/>
          </a:prstGeom>
        </p:spPr>
      </p:pic>
      <p:sp>
        <p:nvSpPr>
          <p:cNvPr id="2" name="Title Placeholder 1">
            <a:extLst>
              <a:ext uri="{FF2B5EF4-FFF2-40B4-BE49-F238E27FC236}">
                <a16:creationId xmlns:a16="http://schemas.microsoft.com/office/drawing/2014/main" id="{C15A10E0-2D6B-4598-95E9-DAF7E2001CCC}"/>
              </a:ext>
            </a:extLst>
          </p:cNvPr>
          <p:cNvSpPr>
            <a:spLocks noGrp="1"/>
          </p:cNvSpPr>
          <p:nvPr>
            <p:ph type="title"/>
          </p:nvPr>
        </p:nvSpPr>
        <p:spPr>
          <a:xfrm>
            <a:off x="838200" y="1335636"/>
            <a:ext cx="10515600" cy="780114"/>
          </a:xfrm>
          <a:prstGeom prst="rect">
            <a:avLst/>
          </a:prstGeom>
        </p:spPr>
        <p:txBody>
          <a:bodyPr vert="horz" lIns="91440" tIns="45720" rIns="91440" bIns="45720" rtlCol="0" anchor="t">
            <a:normAutofit/>
          </a:bodyPr>
          <a:lstStyle/>
          <a:p>
            <a:r>
              <a:rPr lang="it-IT" dirty="0"/>
              <a:t>Fare clic per modificare lo stile del titolo dello schema</a:t>
            </a:r>
          </a:p>
        </p:txBody>
      </p:sp>
      <p:sp>
        <p:nvSpPr>
          <p:cNvPr id="3" name="Text Placeholder 2">
            <a:extLst>
              <a:ext uri="{FF2B5EF4-FFF2-40B4-BE49-F238E27FC236}">
                <a16:creationId xmlns:a16="http://schemas.microsoft.com/office/drawing/2014/main" id="{5AD6820F-9E8E-47CA-AD4E-6E99B9E0B8A8}"/>
              </a:ext>
            </a:extLst>
          </p:cNvPr>
          <p:cNvSpPr>
            <a:spLocks noGrp="1"/>
          </p:cNvSpPr>
          <p:nvPr>
            <p:ph type="body" idx="1"/>
          </p:nvPr>
        </p:nvSpPr>
        <p:spPr>
          <a:xfrm>
            <a:off x="838200" y="2291137"/>
            <a:ext cx="10515600" cy="3885826"/>
          </a:xfrm>
          <a:prstGeom prst="rect">
            <a:avLst/>
          </a:prstGeom>
        </p:spPr>
        <p:txBody>
          <a:bodyPr vert="horz" lIns="91440" tIns="45720" rIns="91440" bIns="45720" rtlCol="0">
            <a:normAutofit/>
          </a:body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pic>
        <p:nvPicPr>
          <p:cNvPr id="9" name="Picture 8">
            <a:extLst>
              <a:ext uri="{FF2B5EF4-FFF2-40B4-BE49-F238E27FC236}">
                <a16:creationId xmlns:a16="http://schemas.microsoft.com/office/drawing/2014/main" id="{D898E7BE-152D-C3EE-4FDB-847D4956E242}"/>
              </a:ext>
            </a:extLst>
          </p:cNvPr>
          <p:cNvPicPr>
            <a:picLocks noChangeAspect="1"/>
          </p:cNvPicPr>
          <p:nvPr userDrawn="1"/>
        </p:nvPicPr>
        <p:blipFill>
          <a:blip r:embed="rId15"/>
          <a:stretch>
            <a:fillRect/>
          </a:stretch>
        </p:blipFill>
        <p:spPr>
          <a:xfrm>
            <a:off x="10453486" y="130574"/>
            <a:ext cx="703916" cy="492982"/>
          </a:xfrm>
          <a:prstGeom prst="rect">
            <a:avLst/>
          </a:prstGeom>
        </p:spPr>
      </p:pic>
      <p:sp>
        <p:nvSpPr>
          <p:cNvPr id="12" name="Rectangle 11">
            <a:extLst>
              <a:ext uri="{FF2B5EF4-FFF2-40B4-BE49-F238E27FC236}">
                <a16:creationId xmlns:a16="http://schemas.microsoft.com/office/drawing/2014/main" id="{0A4F3D41-2B27-776D-CE94-AA77CCBE5D80}"/>
              </a:ext>
            </a:extLst>
          </p:cNvPr>
          <p:cNvSpPr/>
          <p:nvPr userDrawn="1"/>
        </p:nvSpPr>
        <p:spPr>
          <a:xfrm>
            <a:off x="0" y="681036"/>
            <a:ext cx="12192000" cy="64453"/>
          </a:xfrm>
          <a:prstGeom prst="rect">
            <a:avLst/>
          </a:prstGeom>
          <a:solidFill>
            <a:srgbClr val="2B6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b="0" i="0" dirty="0">
              <a:latin typeface="Arial" panose="020B0604020202020204" pitchFamily="34" charset="0"/>
            </a:endParaRPr>
          </a:p>
        </p:txBody>
      </p:sp>
      <p:sp>
        <p:nvSpPr>
          <p:cNvPr id="14" name="Rectangle 13">
            <a:extLst>
              <a:ext uri="{FF2B5EF4-FFF2-40B4-BE49-F238E27FC236}">
                <a16:creationId xmlns:a16="http://schemas.microsoft.com/office/drawing/2014/main" id="{5A1C90DA-867F-06FC-8B43-E32A43217C87}"/>
              </a:ext>
            </a:extLst>
          </p:cNvPr>
          <p:cNvSpPr/>
          <p:nvPr userDrawn="1"/>
        </p:nvSpPr>
        <p:spPr>
          <a:xfrm>
            <a:off x="-3387" y="-1398"/>
            <a:ext cx="12192000" cy="64453"/>
          </a:xfrm>
          <a:prstGeom prst="rect">
            <a:avLst/>
          </a:prstGeom>
          <a:solidFill>
            <a:srgbClr val="2B6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b="0" i="0" dirty="0">
              <a:latin typeface="Arial" panose="020B0604020202020204" pitchFamily="34" charset="0"/>
            </a:endParaRPr>
          </a:p>
        </p:txBody>
      </p:sp>
      <p:sp>
        <p:nvSpPr>
          <p:cNvPr id="27" name="TextBox 26">
            <a:extLst>
              <a:ext uri="{FF2B5EF4-FFF2-40B4-BE49-F238E27FC236}">
                <a16:creationId xmlns:a16="http://schemas.microsoft.com/office/drawing/2014/main" id="{A73601CE-7CB3-08EE-300B-22933938CDFE}"/>
              </a:ext>
            </a:extLst>
          </p:cNvPr>
          <p:cNvSpPr txBox="1"/>
          <p:nvPr userDrawn="1"/>
        </p:nvSpPr>
        <p:spPr>
          <a:xfrm>
            <a:off x="182879" y="6561399"/>
            <a:ext cx="4209999" cy="646331"/>
          </a:xfrm>
          <a:prstGeom prst="rect">
            <a:avLst/>
          </a:prstGeom>
          <a:noFill/>
        </p:spPr>
        <p:txBody>
          <a:bodyPr wrap="square">
            <a:spAutoFit/>
          </a:bodyPr>
          <a:lstStyle/>
          <a:p>
            <a:r>
              <a:rPr lang="en-IT" sz="1800" b="0" i="0" dirty="0">
                <a:solidFill>
                  <a:schemeClr val="bg1"/>
                </a:solidFill>
                <a:latin typeface="Arial" panose="020B0604020202020204" pitchFamily="34" charset="0"/>
              </a:rPr>
              <a:t>CN3 - spoke 6       </a:t>
            </a:r>
            <a:r>
              <a:rPr lang="en-GB" sz="1800" b="0" i="0" dirty="0">
                <a:solidFill>
                  <a:schemeClr val="bg1"/>
                </a:solidFill>
                <a:latin typeface="Arial" panose="020B0604020202020204" pitchFamily="34" charset="0"/>
              </a:rPr>
              <a:t>RNA Drug Development</a:t>
            </a:r>
            <a:endParaRPr lang="en-IT" dirty="0">
              <a:solidFill>
                <a:schemeClr val="bg1"/>
              </a:solidFill>
            </a:endParaRPr>
          </a:p>
        </p:txBody>
      </p:sp>
    </p:spTree>
    <p:extLst>
      <p:ext uri="{BB962C8B-B14F-4D97-AF65-F5344CB8AC3E}">
        <p14:creationId xmlns:p14="http://schemas.microsoft.com/office/powerpoint/2010/main" val="402205331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marL="0" algn="l" defTabSz="914400" rtl="0" eaLnBrk="1" latinLnBrk="0" hangingPunct="1">
        <a:lnSpc>
          <a:spcPct val="90000"/>
        </a:lnSpc>
        <a:spcBef>
          <a:spcPct val="0"/>
        </a:spcBef>
        <a:buNone/>
        <a:defRPr lang="it-IT" sz="2800" b="0" i="0" kern="1200" dirty="0">
          <a:solidFill>
            <a:srgbClr val="B27F47"/>
          </a:solidFill>
          <a:latin typeface="Arial" panose="020B0604020202020204" pitchFamily="34" charset="0"/>
          <a:ea typeface="+mn-ea"/>
          <a:cs typeface="+mn-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800" b="0" i="0" kern="1200" dirty="0" smtClean="0">
          <a:solidFill>
            <a:schemeClr val="tx1"/>
          </a:solidFill>
          <a:effectLst/>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b="0" i="0" kern="1200" dirty="0" smtClean="0">
          <a:solidFill>
            <a:schemeClr val="tx1"/>
          </a:solidFill>
          <a:effectLst/>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b="0" i="0" kern="1200" dirty="0" smtClean="0">
          <a:solidFill>
            <a:schemeClr val="tx1"/>
          </a:solidFill>
          <a:effectLst/>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b="0" i="0" kern="1200" dirty="0" smtClean="0">
          <a:solidFill>
            <a:schemeClr val="tx1"/>
          </a:solidFill>
          <a:effectLst/>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b="0" i="0" kern="1200" dirty="0">
          <a:solidFill>
            <a:schemeClr val="tx1"/>
          </a:solidFill>
          <a:effectLst/>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B671F9-DC95-4977-A08E-D2D9F32C050C}" type="datetimeFigureOut">
              <a:rPr lang="it-IT" smtClean="0"/>
              <a:t>04/04/25</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DAEB72-E869-4C7D-BAD0-BA298B95B5CB}" type="slidenum">
              <a:rPr lang="it-IT" smtClean="0"/>
              <a:t>‹#›</a:t>
            </a:fld>
            <a:endParaRPr lang="it-IT"/>
          </a:p>
        </p:txBody>
      </p:sp>
    </p:spTree>
    <p:extLst>
      <p:ext uri="{BB962C8B-B14F-4D97-AF65-F5344CB8AC3E}">
        <p14:creationId xmlns:p14="http://schemas.microsoft.com/office/powerpoint/2010/main" val="33008588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it" smtClean="0"/>
              <a:pPr/>
              <a:t>‹#›</a:t>
            </a:fld>
            <a:endParaRPr lang="it"/>
          </a:p>
        </p:txBody>
      </p:sp>
    </p:spTree>
    <p:extLst>
      <p:ext uri="{BB962C8B-B14F-4D97-AF65-F5344CB8AC3E}">
        <p14:creationId xmlns:p14="http://schemas.microsoft.com/office/powerpoint/2010/main" val="2578547661"/>
      </p:ext>
    </p:extLst>
  </p:cSld>
  <p:clrMap bg1="lt1" tx1="dk1" bg2="dk2"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79F17D87-77FA-4EE3-B191-70D226D74C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a:p>
        </p:txBody>
      </p:sp>
      <p:sp>
        <p:nvSpPr>
          <p:cNvPr id="3" name="Segnaposto testo 2">
            <a:extLst>
              <a:ext uri="{FF2B5EF4-FFF2-40B4-BE49-F238E27FC236}">
                <a16:creationId xmlns:a16="http://schemas.microsoft.com/office/drawing/2014/main" id="{423122BD-1AF0-44F0-B63C-D3698244CB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4" name="Segnaposto data 3">
            <a:extLst>
              <a:ext uri="{FF2B5EF4-FFF2-40B4-BE49-F238E27FC236}">
                <a16:creationId xmlns:a16="http://schemas.microsoft.com/office/drawing/2014/main" id="{3C17FB80-9F91-4BA2-840E-D8027B989B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575E9D-6408-47CD-AD8B-3641A5AD639A}" type="datetimeFigureOut">
              <a:rPr lang="en-US" smtClean="0"/>
              <a:pPr/>
              <a:t>4/4/25</a:t>
            </a:fld>
            <a:endParaRPr lang="en-US"/>
          </a:p>
        </p:txBody>
      </p:sp>
      <p:sp>
        <p:nvSpPr>
          <p:cNvPr id="5" name="Segnaposto piè di pagina 4">
            <a:extLst>
              <a:ext uri="{FF2B5EF4-FFF2-40B4-BE49-F238E27FC236}">
                <a16:creationId xmlns:a16="http://schemas.microsoft.com/office/drawing/2014/main" id="{4C9481F6-8AAA-449A-8E54-DF8A02B286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egnaposto numero diapositiva 5">
            <a:extLst>
              <a:ext uri="{FF2B5EF4-FFF2-40B4-BE49-F238E27FC236}">
                <a16:creationId xmlns:a16="http://schemas.microsoft.com/office/drawing/2014/main" id="{ACA63D70-08DB-495C-938B-E1CCD7718D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7EB81F-4DFB-4028-A191-72B91FC75F55}" type="slidenum">
              <a:rPr lang="en-US" smtClean="0"/>
              <a:pPr/>
              <a:t>‹#›</a:t>
            </a:fld>
            <a:endParaRPr lang="en-US"/>
          </a:p>
        </p:txBody>
      </p:sp>
    </p:spTree>
    <p:extLst>
      <p:ext uri="{BB962C8B-B14F-4D97-AF65-F5344CB8AC3E}">
        <p14:creationId xmlns:p14="http://schemas.microsoft.com/office/powerpoint/2010/main" val="406749148"/>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marR="0" lvl="0" algn="l">
              <a:lnSpc>
                <a:spcPct val="90000"/>
              </a:lnSpc>
              <a:spcBef>
                <a:spcPts val="0"/>
              </a:spcBef>
              <a:spcAft>
                <a:spcPts val="0"/>
              </a:spcAft>
              <a:buClr>
                <a:schemeClr val="dk1"/>
              </a:buClr>
              <a:buSzPts val="3300"/>
              <a:buFont typeface="Play"/>
              <a:buNone/>
              <a:defRPr sz="3300" b="0" i="0" u="none" strike="noStrike" cap="none">
                <a:solidFill>
                  <a:schemeClr val="dk1"/>
                </a:solidFill>
                <a:latin typeface="Play"/>
                <a:ea typeface="Play"/>
                <a:cs typeface="Play"/>
                <a:sym typeface="Play"/>
              </a:defRPr>
            </a:lvl1pPr>
            <a:lvl2pPr marR="0" lvl="1"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rmAutofit/>
          </a:bodyPr>
          <a:lstStyle>
            <a:lvl1pPr marL="457200" marR="0" lvl="0" indent="-361950" algn="l">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53" name="Google Shape;53;p13"/>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marR="0" lvl="0" algn="l">
              <a:lnSpc>
                <a:spcPct val="100000"/>
              </a:lnSpc>
              <a:spcBef>
                <a:spcPts val="0"/>
              </a:spcBef>
              <a:spcAft>
                <a:spcPts val="0"/>
              </a:spcAft>
              <a:buClr>
                <a:srgbClr val="000000"/>
              </a:buClr>
              <a:buSzPts val="1100"/>
              <a:buFont typeface="Arial"/>
              <a:buNone/>
              <a:defRPr sz="1200" b="0" i="0" u="none" strike="noStrike" cap="none">
                <a:solidFill>
                  <a:srgbClr val="757575"/>
                </a:solidFill>
                <a:latin typeface="Arial"/>
                <a:ea typeface="Arial"/>
                <a:cs typeface="Arial"/>
                <a:sym typeface="Arial"/>
              </a:defRPr>
            </a:lvl1pPr>
            <a:lvl2pPr marR="0" lvl="1" algn="l">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9pPr>
          </a:lstStyle>
          <a:p>
            <a:endParaRPr/>
          </a:p>
        </p:txBody>
      </p:sp>
      <p:sp>
        <p:nvSpPr>
          <p:cNvPr id="54" name="Google Shape;54;p13"/>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marR="0" lvl="0" algn="ctr">
              <a:lnSpc>
                <a:spcPct val="100000"/>
              </a:lnSpc>
              <a:spcBef>
                <a:spcPts val="0"/>
              </a:spcBef>
              <a:spcAft>
                <a:spcPts val="0"/>
              </a:spcAft>
              <a:buClr>
                <a:srgbClr val="000000"/>
              </a:buClr>
              <a:buSzPts val="1100"/>
              <a:buFont typeface="Arial"/>
              <a:buNone/>
              <a:defRPr sz="1200" b="0" i="0" u="none" strike="noStrike" cap="none">
                <a:solidFill>
                  <a:srgbClr val="757575"/>
                </a:solidFill>
                <a:latin typeface="Arial"/>
                <a:ea typeface="Arial"/>
                <a:cs typeface="Arial"/>
                <a:sym typeface="Arial"/>
              </a:defRPr>
            </a:lvl1pPr>
            <a:lvl2pPr marR="0" lvl="1" algn="l">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9pPr>
          </a:lstStyle>
          <a:p>
            <a:endParaRPr/>
          </a:p>
        </p:txBody>
      </p:sp>
      <p:sp>
        <p:nvSpPr>
          <p:cNvPr id="55" name="Google Shape;55;p13"/>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757575"/>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560824129"/>
      </p:ext>
    </p:extLst>
  </p:cSld>
  <p:clrMap bg1="lt1" tx1="dk1" bg2="dk2" tx2="lt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path path="rect">
            <a:fillToRect l="100000" t="100000"/>
          </a:path>
          <a:tileRect r="-100000" b="-10000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0176070"/>
      </p:ext>
    </p:extLst>
  </p:cSld>
  <p:clrMap bg1="lt1" tx1="dk1" bg2="lt2" tx2="dk2" accent1="accent1" accent2="accent2" accent3="accent3" accent4="accent4" accent5="accent5" accent6="accent6" hlink="hlink" folHlink="folHlink"/>
  <p:sldLayoutIdLst>
    <p:sldLayoutId id="2147483748" r:id="rId1"/>
    <p:sldLayoutId id="2147483750" r:id="rId2"/>
    <p:sldLayoutId id="2147483751" r:id="rId3"/>
    <p:sldLayoutId id="2147483752" r:id="rId4"/>
    <p:sldLayoutId id="2147483755" r:id="rId5"/>
    <p:sldLayoutId id="2147483757" r:id="rId6"/>
    <p:sldLayoutId id="2147483760" r:id="rId7"/>
    <p:sldLayoutId id="2147483763" r:id="rId8"/>
    <p:sldLayoutId id="2147483764"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2.xml"/></Relationships>
</file>

<file path=ppt/slides/_rels/slide10.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1.jpeg"/><Relationship Id="rId3" Type="http://schemas.openxmlformats.org/officeDocument/2006/relationships/image" Target="../media/image44.png"/><Relationship Id="rId7" Type="http://schemas.openxmlformats.org/officeDocument/2006/relationships/image" Target="../media/image46.png"/><Relationship Id="rId12" Type="http://schemas.openxmlformats.org/officeDocument/2006/relationships/image" Target="../media/image50.jpeg"/><Relationship Id="rId2" Type="http://schemas.openxmlformats.org/officeDocument/2006/relationships/notesSlide" Target="../notesSlides/notesSlide7.xml"/><Relationship Id="rId16" Type="http://schemas.openxmlformats.org/officeDocument/2006/relationships/image" Target="../media/image53.png"/><Relationship Id="rId1" Type="http://schemas.openxmlformats.org/officeDocument/2006/relationships/slideLayout" Target="../slideLayouts/slideLayout106.xml"/><Relationship Id="rId6" Type="http://schemas.microsoft.com/office/2007/relationships/hdphoto" Target="../media/hdphoto2.wdp"/><Relationship Id="rId11" Type="http://schemas.openxmlformats.org/officeDocument/2006/relationships/image" Target="../media/image49.png"/><Relationship Id="rId5" Type="http://schemas.openxmlformats.org/officeDocument/2006/relationships/image" Target="../media/image45.png"/><Relationship Id="rId15" Type="http://schemas.openxmlformats.org/officeDocument/2006/relationships/image" Target="../media/image52.png"/><Relationship Id="rId10" Type="http://schemas.microsoft.com/office/2007/relationships/hdphoto" Target="../media/hdphoto3.wdp"/><Relationship Id="rId4" Type="http://schemas.microsoft.com/office/2007/relationships/hdphoto" Target="../media/hdphoto1.wdp"/><Relationship Id="rId9" Type="http://schemas.openxmlformats.org/officeDocument/2006/relationships/image" Target="../media/image48.png"/><Relationship Id="rId14" Type="http://schemas.openxmlformats.org/officeDocument/2006/relationships/hyperlink" Target="https://upload.wikimedia.org/wikipedia/commons/0/0d/Uniroma1.sv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1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13.xml.rels><?xml version="1.0" encoding="UTF-8" standalone="yes"?>
<Relationships xmlns="http://schemas.openxmlformats.org/package/2006/relationships"><Relationship Id="rId3" Type="http://schemas.openxmlformats.org/officeDocument/2006/relationships/image" Target="../media/image64.tif"/><Relationship Id="rId2" Type="http://schemas.openxmlformats.org/officeDocument/2006/relationships/image" Target="../media/image63.tiff"/><Relationship Id="rId1" Type="http://schemas.openxmlformats.org/officeDocument/2006/relationships/slideLayout" Target="../slideLayouts/slideLayout1.xml"/><Relationship Id="rId6" Type="http://schemas.openxmlformats.org/officeDocument/2006/relationships/image" Target="../media/image67.emf"/><Relationship Id="rId5" Type="http://schemas.openxmlformats.org/officeDocument/2006/relationships/image" Target="../media/image66.emf"/><Relationship Id="rId4" Type="http://schemas.openxmlformats.org/officeDocument/2006/relationships/image" Target="../media/image65.tif"/></Relationships>
</file>

<file path=ppt/slides/_rels/slide14.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jpeg"/><Relationship Id="rId3" Type="http://schemas.openxmlformats.org/officeDocument/2006/relationships/image" Target="../media/image68.jpeg"/><Relationship Id="rId7" Type="http://schemas.openxmlformats.org/officeDocument/2006/relationships/image" Target="../media/image72.tiff"/><Relationship Id="rId12" Type="http://schemas.openxmlformats.org/officeDocument/2006/relationships/image" Target="../media/image77.jpe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71.tiff"/><Relationship Id="rId11" Type="http://schemas.openxmlformats.org/officeDocument/2006/relationships/image" Target="../media/image76.jpe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s>
</file>

<file path=ppt/slides/_rels/slide15.xml.rels><?xml version="1.0" encoding="UTF-8" standalone="yes"?>
<Relationships xmlns="http://schemas.openxmlformats.org/package/2006/relationships"><Relationship Id="rId13" Type="http://schemas.openxmlformats.org/officeDocument/2006/relationships/image" Target="../media/image87.png"/><Relationship Id="rId18" Type="http://schemas.openxmlformats.org/officeDocument/2006/relationships/image" Target="../media/image92.png"/><Relationship Id="rId26" Type="http://schemas.openxmlformats.org/officeDocument/2006/relationships/image" Target="../media/image100.jpg"/><Relationship Id="rId3" Type="http://schemas.openxmlformats.org/officeDocument/2006/relationships/image" Target="../media/image80.png"/><Relationship Id="rId21" Type="http://schemas.openxmlformats.org/officeDocument/2006/relationships/image" Target="../media/image95.png"/><Relationship Id="rId34" Type="http://schemas.openxmlformats.org/officeDocument/2006/relationships/image" Target="../media/image108.png"/><Relationship Id="rId7" Type="http://schemas.microsoft.com/office/2007/relationships/hdphoto" Target="../media/hdphoto4.wdp"/><Relationship Id="rId12" Type="http://schemas.openxmlformats.org/officeDocument/2006/relationships/image" Target="../media/image86.jpg"/><Relationship Id="rId17" Type="http://schemas.openxmlformats.org/officeDocument/2006/relationships/image" Target="../media/image91.png"/><Relationship Id="rId25" Type="http://schemas.openxmlformats.org/officeDocument/2006/relationships/image" Target="../media/image99.jpg"/><Relationship Id="rId33" Type="http://schemas.openxmlformats.org/officeDocument/2006/relationships/image" Target="../media/image107.png"/><Relationship Id="rId2" Type="http://schemas.openxmlformats.org/officeDocument/2006/relationships/image" Target="../media/image79.png"/><Relationship Id="rId16" Type="http://schemas.openxmlformats.org/officeDocument/2006/relationships/image" Target="../media/image90.png"/><Relationship Id="rId20" Type="http://schemas.openxmlformats.org/officeDocument/2006/relationships/image" Target="../media/image94.jpg"/><Relationship Id="rId29" Type="http://schemas.openxmlformats.org/officeDocument/2006/relationships/image" Target="../media/image103.png"/><Relationship Id="rId1" Type="http://schemas.openxmlformats.org/officeDocument/2006/relationships/slideLayout" Target="../slideLayouts/slideLayout7.xml"/><Relationship Id="rId6" Type="http://schemas.openxmlformats.org/officeDocument/2006/relationships/image" Target="../media/image83.png"/><Relationship Id="rId11" Type="http://schemas.microsoft.com/office/2007/relationships/hdphoto" Target="../media/hdphoto6.wdp"/><Relationship Id="rId24" Type="http://schemas.openxmlformats.org/officeDocument/2006/relationships/image" Target="../media/image98.png"/><Relationship Id="rId32" Type="http://schemas.openxmlformats.org/officeDocument/2006/relationships/image" Target="../media/image106.jpeg"/><Relationship Id="rId5" Type="http://schemas.openxmlformats.org/officeDocument/2006/relationships/image" Target="../media/image82.jpeg"/><Relationship Id="rId15" Type="http://schemas.openxmlformats.org/officeDocument/2006/relationships/image" Target="../media/image89.jpeg"/><Relationship Id="rId23" Type="http://schemas.openxmlformats.org/officeDocument/2006/relationships/image" Target="../media/image97.jpg"/><Relationship Id="rId28" Type="http://schemas.openxmlformats.org/officeDocument/2006/relationships/image" Target="../media/image102.png"/><Relationship Id="rId10" Type="http://schemas.openxmlformats.org/officeDocument/2006/relationships/image" Target="../media/image85.png"/><Relationship Id="rId19" Type="http://schemas.openxmlformats.org/officeDocument/2006/relationships/image" Target="../media/image93.jpg"/><Relationship Id="rId31" Type="http://schemas.openxmlformats.org/officeDocument/2006/relationships/image" Target="../media/image105.jpeg"/><Relationship Id="rId4" Type="http://schemas.openxmlformats.org/officeDocument/2006/relationships/image" Target="../media/image81.jpeg"/><Relationship Id="rId9" Type="http://schemas.microsoft.com/office/2007/relationships/hdphoto" Target="../media/hdphoto5.wdp"/><Relationship Id="rId14" Type="http://schemas.openxmlformats.org/officeDocument/2006/relationships/image" Target="../media/image88.png"/><Relationship Id="rId22" Type="http://schemas.openxmlformats.org/officeDocument/2006/relationships/image" Target="../media/image96.png"/><Relationship Id="rId27" Type="http://schemas.openxmlformats.org/officeDocument/2006/relationships/image" Target="../media/image101.png"/><Relationship Id="rId30" Type="http://schemas.openxmlformats.org/officeDocument/2006/relationships/image" Target="../media/image104.png"/><Relationship Id="rId8" Type="http://schemas.openxmlformats.org/officeDocument/2006/relationships/image" Target="../media/image84.png"/></Relationships>
</file>

<file path=ppt/slides/_rels/slide16.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image" Target="../media/image109.png"/><Relationship Id="rId1" Type="http://schemas.openxmlformats.org/officeDocument/2006/relationships/slideLayout" Target="../slideLayouts/slideLayout12.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image" Target="../media/image126.png"/><Relationship Id="rId3" Type="http://schemas.openxmlformats.org/officeDocument/2006/relationships/image" Target="../media/image116.png"/><Relationship Id="rId7" Type="http://schemas.openxmlformats.org/officeDocument/2006/relationships/image" Target="../media/image120.png"/><Relationship Id="rId12" Type="http://schemas.openxmlformats.org/officeDocument/2006/relationships/image" Target="../media/image125.png"/><Relationship Id="rId2" Type="http://schemas.openxmlformats.org/officeDocument/2006/relationships/image" Target="../media/image115.emf"/><Relationship Id="rId1" Type="http://schemas.openxmlformats.org/officeDocument/2006/relationships/slideLayout" Target="../slideLayouts/slideLayout30.xml"/><Relationship Id="rId6" Type="http://schemas.openxmlformats.org/officeDocument/2006/relationships/image" Target="../media/image119.png"/><Relationship Id="rId11" Type="http://schemas.openxmlformats.org/officeDocument/2006/relationships/image" Target="../media/image124.png"/><Relationship Id="rId5" Type="http://schemas.openxmlformats.org/officeDocument/2006/relationships/image" Target="../media/image118.png"/><Relationship Id="rId10" Type="http://schemas.openxmlformats.org/officeDocument/2006/relationships/image" Target="../media/image123.jpeg"/><Relationship Id="rId4" Type="http://schemas.openxmlformats.org/officeDocument/2006/relationships/image" Target="../media/image117.png"/><Relationship Id="rId9" Type="http://schemas.openxmlformats.org/officeDocument/2006/relationships/image" Target="../media/image122.png"/></Relationships>
</file>

<file path=ppt/slides/_rels/slide1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8.xml"/><Relationship Id="rId1" Type="http://schemas.openxmlformats.org/officeDocument/2006/relationships/slideLayout" Target="../slideLayouts/slideLayout46.xml"/><Relationship Id="rId5" Type="http://schemas.openxmlformats.org/officeDocument/2006/relationships/image" Target="../media/image129.jpeg"/><Relationship Id="rId4" Type="http://schemas.openxmlformats.org/officeDocument/2006/relationships/image" Target="../media/image128.sv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31.png"/><Relationship Id="rId7" Type="http://schemas.openxmlformats.org/officeDocument/2006/relationships/image" Target="../media/image135.jpg"/><Relationship Id="rId2" Type="http://schemas.openxmlformats.org/officeDocument/2006/relationships/image" Target="../media/image130.png"/><Relationship Id="rId1" Type="http://schemas.openxmlformats.org/officeDocument/2006/relationships/slideLayout" Target="../slideLayouts/slideLayout53.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2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9.xml"/><Relationship Id="rId1" Type="http://schemas.openxmlformats.org/officeDocument/2006/relationships/slideLayout" Target="../slideLayouts/slideLayout60.xml"/><Relationship Id="rId5" Type="http://schemas.openxmlformats.org/officeDocument/2006/relationships/image" Target="../media/image138.png"/><Relationship Id="rId4" Type="http://schemas.openxmlformats.org/officeDocument/2006/relationships/image" Target="../media/image137.png"/></Relationships>
</file>

<file path=ppt/slides/_rels/slide2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0.xml"/><Relationship Id="rId1" Type="http://schemas.openxmlformats.org/officeDocument/2006/relationships/slideLayout" Target="../slideLayouts/slideLayout60.xml"/><Relationship Id="rId5" Type="http://schemas.openxmlformats.org/officeDocument/2006/relationships/image" Target="../media/image140.png"/><Relationship Id="rId4" Type="http://schemas.openxmlformats.org/officeDocument/2006/relationships/image" Target="../media/image139.png"/></Relationships>
</file>

<file path=ppt/slides/_rels/slide2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30.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s>
</file>

<file path=ppt/slides/_rels/slide24.xml.rels><?xml version="1.0" encoding="UTF-8" standalone="yes"?>
<Relationships xmlns="http://schemas.openxmlformats.org/package/2006/relationships"><Relationship Id="rId3" Type="http://schemas.openxmlformats.org/officeDocument/2006/relationships/image" Target="../media/image146.png"/><Relationship Id="rId7" Type="http://schemas.openxmlformats.org/officeDocument/2006/relationships/image" Target="../media/image150.jpeg"/><Relationship Id="rId2" Type="http://schemas.openxmlformats.org/officeDocument/2006/relationships/notesSlide" Target="../notesSlides/notesSlide11.xml"/><Relationship Id="rId1" Type="http://schemas.openxmlformats.org/officeDocument/2006/relationships/slideLayout" Target="../slideLayouts/slideLayout75.xml"/><Relationship Id="rId6" Type="http://schemas.openxmlformats.org/officeDocument/2006/relationships/image" Target="../media/image149.png"/><Relationship Id="rId5" Type="http://schemas.openxmlformats.org/officeDocument/2006/relationships/image" Target="../media/image148.emf"/><Relationship Id="rId4" Type="http://schemas.openxmlformats.org/officeDocument/2006/relationships/image" Target="../media/image147.jpeg"/></Relationships>
</file>

<file path=ppt/slides/_rels/slide25.xml.rels><?xml version="1.0" encoding="UTF-8" standalone="yes"?>
<Relationships xmlns="http://schemas.openxmlformats.org/package/2006/relationships"><Relationship Id="rId3" Type="http://schemas.openxmlformats.org/officeDocument/2006/relationships/image" Target="../media/image146.png"/><Relationship Id="rId7" Type="http://schemas.openxmlformats.org/officeDocument/2006/relationships/image" Target="../media/image154.png"/><Relationship Id="rId2" Type="http://schemas.openxmlformats.org/officeDocument/2006/relationships/notesSlide" Target="../notesSlides/notesSlide12.xml"/><Relationship Id="rId1" Type="http://schemas.openxmlformats.org/officeDocument/2006/relationships/slideLayout" Target="../slideLayouts/slideLayout30.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png"/></Relationships>
</file>

<file path=ppt/slides/_rels/slide26.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2.xml"/><Relationship Id="rId4" Type="http://schemas.openxmlformats.org/officeDocument/2006/relationships/image" Target="../media/image157.png"/></Relationships>
</file>

<file path=ppt/slides/_rels/slide27.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167.jpeg"/><Relationship Id="rId3" Type="http://schemas.openxmlformats.org/officeDocument/2006/relationships/image" Target="../media/image159.png"/><Relationship Id="rId7" Type="http://schemas.openxmlformats.org/officeDocument/2006/relationships/image" Target="../media/image163.png"/><Relationship Id="rId12" Type="http://schemas.openxmlformats.org/officeDocument/2006/relationships/image" Target="../media/image166.png"/><Relationship Id="rId2" Type="http://schemas.openxmlformats.org/officeDocument/2006/relationships/image" Target="../media/image158.png"/><Relationship Id="rId16" Type="http://schemas.openxmlformats.org/officeDocument/2006/relationships/image" Target="../media/image170.png"/><Relationship Id="rId1" Type="http://schemas.openxmlformats.org/officeDocument/2006/relationships/slideLayout" Target="../slideLayouts/slideLayout47.xml"/><Relationship Id="rId6" Type="http://schemas.openxmlformats.org/officeDocument/2006/relationships/image" Target="../media/image162.png"/><Relationship Id="rId11" Type="http://schemas.openxmlformats.org/officeDocument/2006/relationships/image" Target="../media/image165.png"/><Relationship Id="rId5" Type="http://schemas.openxmlformats.org/officeDocument/2006/relationships/image" Target="../media/image161.png"/><Relationship Id="rId15" Type="http://schemas.openxmlformats.org/officeDocument/2006/relationships/image" Target="../media/image169.png"/><Relationship Id="rId10" Type="http://schemas.microsoft.com/office/2007/relationships/hdphoto" Target="../media/hdphoto8.wdp"/><Relationship Id="rId4" Type="http://schemas.openxmlformats.org/officeDocument/2006/relationships/image" Target="../media/image160.png"/><Relationship Id="rId9" Type="http://schemas.openxmlformats.org/officeDocument/2006/relationships/image" Target="../media/image164.png"/><Relationship Id="rId14" Type="http://schemas.openxmlformats.org/officeDocument/2006/relationships/image" Target="../media/image168.jpeg"/></Relationships>
</file>

<file path=ppt/slides/_rels/slide2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3.png"/><Relationship Id="rId2" Type="http://schemas.openxmlformats.org/officeDocument/2006/relationships/notesSlide" Target="../notesSlides/notesSlide13.xml"/><Relationship Id="rId1" Type="http://schemas.openxmlformats.org/officeDocument/2006/relationships/slideLayout" Target="../slideLayouts/slideLayout80.xml"/><Relationship Id="rId6" Type="http://schemas.openxmlformats.org/officeDocument/2006/relationships/image" Target="../media/image11.png"/><Relationship Id="rId11" Type="http://schemas.openxmlformats.org/officeDocument/2006/relationships/image" Target="../media/image172.png"/><Relationship Id="rId5" Type="http://schemas.openxmlformats.org/officeDocument/2006/relationships/image" Target="../media/image10.png"/><Relationship Id="rId10" Type="http://schemas.openxmlformats.org/officeDocument/2006/relationships/image" Target="../media/image171.png"/><Relationship Id="rId4" Type="http://schemas.openxmlformats.org/officeDocument/2006/relationships/image" Target="../media/image9.png"/><Relationship Id="rId9"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174.png"/><Relationship Id="rId1" Type="http://schemas.openxmlformats.org/officeDocument/2006/relationships/slideLayout" Target="../slideLayouts/slideLayout2.xml"/><Relationship Id="rId6" Type="http://schemas.openxmlformats.org/officeDocument/2006/relationships/image" Target="../media/image178.png"/><Relationship Id="rId5" Type="http://schemas.openxmlformats.org/officeDocument/2006/relationships/image" Target="../media/image177.png"/><Relationship Id="rId4" Type="http://schemas.openxmlformats.org/officeDocument/2006/relationships/image" Target="../media/image176.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mailto:PRP@CERIC"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22.emf"/><Relationship Id="rId7" Type="http://schemas.openxmlformats.org/officeDocument/2006/relationships/image" Target="../media/image26.emf"/><Relationship Id="rId2" Type="http://schemas.openxmlformats.org/officeDocument/2006/relationships/image" Target="../media/image21.emf"/><Relationship Id="rId1" Type="http://schemas.openxmlformats.org/officeDocument/2006/relationships/slideLayout" Target="../slideLayouts/slideLayout91.xml"/><Relationship Id="rId6" Type="http://schemas.openxmlformats.org/officeDocument/2006/relationships/image" Target="../media/image25.png"/><Relationship Id="rId5" Type="http://schemas.openxmlformats.org/officeDocument/2006/relationships/image" Target="../media/image24.tiff"/><Relationship Id="rId4" Type="http://schemas.openxmlformats.org/officeDocument/2006/relationships/image" Target="../media/image23.emf"/></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tiff"/><Relationship Id="rId12"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jpeg"/><Relationship Id="rId9"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gif"/><Relationship Id="rId1" Type="http://schemas.openxmlformats.org/officeDocument/2006/relationships/slideLayout" Target="../slideLayouts/slideLayout7.xml"/><Relationship Id="rId6" Type="http://schemas.openxmlformats.org/officeDocument/2006/relationships/image" Target="../media/image41.emf"/><Relationship Id="rId5" Type="http://schemas.openxmlformats.org/officeDocument/2006/relationships/image" Target="../media/image40.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B6EF73-238F-D8F0-4C08-44817D9AD29B}"/>
            </a:ext>
          </a:extLst>
        </p:cNvPr>
        <p:cNvGrpSpPr/>
        <p:nvPr/>
      </p:nvGrpSpPr>
      <p:grpSpPr>
        <a:xfrm>
          <a:off x="0" y="0"/>
          <a:ext cx="0" cy="0"/>
          <a:chOff x="0" y="0"/>
          <a:chExt cx="0" cy="0"/>
        </a:xfrm>
      </p:grpSpPr>
      <p:sp>
        <p:nvSpPr>
          <p:cNvPr id="4" name="Rettangolo 3">
            <a:extLst>
              <a:ext uri="{FF2B5EF4-FFF2-40B4-BE49-F238E27FC236}">
                <a16:creationId xmlns:a16="http://schemas.microsoft.com/office/drawing/2014/main" id="{CA2F8F42-6A5C-CE20-A334-6371A4A7F10A}"/>
              </a:ext>
            </a:extLst>
          </p:cNvPr>
          <p:cNvSpPr/>
          <p:nvPr/>
        </p:nvSpPr>
        <p:spPr>
          <a:xfrm>
            <a:off x="624" y="0"/>
            <a:ext cx="12192000" cy="546962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u="none" strike="noStrike" kern="1200" cap="none" spc="0" normalizeH="0" baseline="0" noProof="0" dirty="0">
                <a:ln>
                  <a:noFill/>
                </a:ln>
                <a:solidFill>
                  <a:prstClr val="white"/>
                </a:solidFill>
                <a:effectLst/>
                <a:uLnTx/>
                <a:uFillTx/>
                <a:latin typeface="Arial" panose="020B0604020202020204" pitchFamily="34" charset="0"/>
                <a:ea typeface="+mn-ea"/>
                <a:cs typeface="+mn-cs"/>
              </a:rPr>
              <a:t>Inserite immagine</a:t>
            </a:r>
            <a:endParaRPr kumimoji="0" lang="it-IT" sz="180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sp>
        <p:nvSpPr>
          <p:cNvPr id="6" name="CasellaDiTesto 5">
            <a:extLst>
              <a:ext uri="{FF2B5EF4-FFF2-40B4-BE49-F238E27FC236}">
                <a16:creationId xmlns:a16="http://schemas.microsoft.com/office/drawing/2014/main" id="{3D046162-EC55-EBB5-A02E-96E22B389234}"/>
              </a:ext>
            </a:extLst>
          </p:cNvPr>
          <p:cNvSpPr txBox="1"/>
          <p:nvPr/>
        </p:nvSpPr>
        <p:spPr>
          <a:xfrm>
            <a:off x="317904" y="1243864"/>
            <a:ext cx="4781605" cy="3539430"/>
          </a:xfrm>
          <a:prstGeom prst="rect">
            <a:avLst/>
          </a:prstGeom>
          <a:noFill/>
        </p:spPr>
        <p:txBody>
          <a:bodyPr wrap="square" lIns="91440" tIns="45720" rIns="91440" bIns="4572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1" i="0" u="none" strike="noStrike" kern="1200" cap="none" spc="0" normalizeH="0" baseline="0" noProof="0" dirty="0">
                <a:ln>
                  <a:noFill/>
                </a:ln>
                <a:solidFill>
                  <a:prstClr val="white"/>
                </a:solidFill>
                <a:effectLst/>
                <a:uLnTx/>
                <a:uFillTx/>
                <a:latin typeface="Century Gothic"/>
                <a:ea typeface="Roboto Slab Black"/>
                <a:cs typeface="+mn-cs"/>
              </a:rPr>
              <a:t>Gruppo di lavoro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0F283D"/>
                </a:solidFill>
                <a:effectLst/>
                <a:uLnTx/>
                <a:uFillTx/>
                <a:latin typeface="Source Sans Pro"/>
                <a:ea typeface="Source Sans Pro"/>
                <a:cs typeface="+mn-cs"/>
              </a:rPr>
              <a:t>2° workshop  "Sostenibilità PNRR@CNR" della comunità scientifica CNR impegnata nei progetti PNRR (M4C2/M6/M2/PNC/IR)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600" b="1" i="0" u="none" strike="noStrike" kern="1200" cap="none" spc="0" normalizeH="0" baseline="0" noProof="0" dirty="0">
              <a:ln>
                <a:noFill/>
              </a:ln>
              <a:solidFill>
                <a:srgbClr val="5B5D53"/>
              </a:solidFill>
              <a:effectLst/>
              <a:uLnTx/>
              <a:uFillTx/>
              <a:latin typeface="Source Sans Pro"/>
              <a:ea typeface="Source Sans Pro"/>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5B5D53"/>
                </a:solidFill>
                <a:effectLst/>
                <a:uLnTx/>
                <a:uFillTx/>
                <a:latin typeface="Source Sans Pro"/>
                <a:ea typeface="Source Sans Pro"/>
                <a:cs typeface="+mn-cs"/>
              </a:rPr>
              <a:t>3 aprile 2025</a:t>
            </a:r>
            <a:endParaRPr kumimoji="0" lang="it-IT" sz="160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5B5D53"/>
                </a:solidFill>
                <a:effectLst/>
                <a:uLnTx/>
                <a:uFillTx/>
                <a:latin typeface="Source Sans Pro"/>
                <a:ea typeface="Source Sans Pro"/>
                <a:cs typeface="+mn-cs"/>
              </a:rPr>
              <a:t>CNR - Area della Ricerca di Bologna</a:t>
            </a:r>
            <a:endParaRPr kumimoji="0" lang="it-IT" sz="160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400" b="1" i="0" u="none" strike="noStrike" kern="1200" cap="none" spc="0" normalizeH="0" baseline="0" noProof="0" dirty="0">
              <a:ln>
                <a:noFill/>
              </a:ln>
              <a:solidFill>
                <a:srgbClr val="0F283D"/>
              </a:solidFill>
              <a:effectLst/>
              <a:uLnTx/>
              <a:uFillTx/>
              <a:latin typeface="Source Sans Pro"/>
              <a:ea typeface="Source Sans Pro"/>
              <a:cs typeface="+mn-cs"/>
            </a:endParaRPr>
          </a:p>
        </p:txBody>
      </p:sp>
      <p:pic>
        <p:nvPicPr>
          <p:cNvPr id="7" name="Picture 2">
            <a:extLst>
              <a:ext uri="{FF2B5EF4-FFF2-40B4-BE49-F238E27FC236}">
                <a16:creationId xmlns:a16="http://schemas.microsoft.com/office/drawing/2014/main" id="{505A5601-A229-5872-7FFB-9D26B61A8509}"/>
              </a:ext>
            </a:extLst>
          </p:cNvPr>
          <p:cNvPicPr>
            <a:picLocks noChangeAspect="1"/>
          </p:cNvPicPr>
          <p:nvPr/>
        </p:nvPicPr>
        <p:blipFill>
          <a:blip r:embed="rId2"/>
          <a:srcRect l="836" t="25309" r="1149" b="28435"/>
          <a:stretch/>
        </p:blipFill>
        <p:spPr>
          <a:xfrm>
            <a:off x="624" y="907"/>
            <a:ext cx="12190752" cy="683125"/>
          </a:xfrm>
          <a:prstGeom prst="rect">
            <a:avLst/>
          </a:prstGeom>
        </p:spPr>
      </p:pic>
      <p:sp>
        <p:nvSpPr>
          <p:cNvPr id="11" name="Segnaposto piè di pagina 10">
            <a:extLst>
              <a:ext uri="{FF2B5EF4-FFF2-40B4-BE49-F238E27FC236}">
                <a16:creationId xmlns:a16="http://schemas.microsoft.com/office/drawing/2014/main" id="{4592C821-DC78-0C2A-F329-59F9D240253F}"/>
              </a:ext>
            </a:extLst>
          </p:cNvPr>
          <p:cNvSpPr>
            <a:spLocks noGrp="1"/>
          </p:cNvSpPr>
          <p:nvPr>
            <p:ph type="ftr" sz="quarter" idx="11"/>
          </p:nvPr>
        </p:nvSpPr>
        <p:spPr>
          <a:xfrm>
            <a:off x="187960" y="6429697"/>
            <a:ext cx="163068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rPr>
              <a:t>Bologna - 03/04/2025</a:t>
            </a:r>
          </a:p>
        </p:txBody>
      </p:sp>
      <p:sp>
        <p:nvSpPr>
          <p:cNvPr id="3" name="TextBox 2">
            <a:extLst>
              <a:ext uri="{FF2B5EF4-FFF2-40B4-BE49-F238E27FC236}">
                <a16:creationId xmlns:a16="http://schemas.microsoft.com/office/drawing/2014/main" id="{167274E7-8E25-8D30-E252-E0D511BE9B05}"/>
              </a:ext>
            </a:extLst>
          </p:cNvPr>
          <p:cNvSpPr txBox="1"/>
          <p:nvPr/>
        </p:nvSpPr>
        <p:spPr>
          <a:xfrm>
            <a:off x="5594256" y="3579349"/>
            <a:ext cx="6103620"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2800" b="1" cap="small" dirty="0">
                <a:solidFill>
                  <a:schemeClr val="dk1"/>
                </a:solidFill>
                <a:latin typeface="Arial" panose="020B0604020202020204" pitchFamily="34" charset="0"/>
                <a:ea typeface="Helvetica Neue"/>
                <a:cs typeface="Arial" panose="020B0604020202020204" pitchFamily="34" charset="0"/>
                <a:sym typeface="Helvetica Neue"/>
              </a:rPr>
              <a:t>REMEDIO</a:t>
            </a:r>
            <a:r>
              <a:rPr lang="it-IT" sz="2800" cap="small" dirty="0">
                <a:solidFill>
                  <a:schemeClr val="dk1"/>
                </a:solidFill>
                <a:latin typeface="Arial" panose="020B0604020202020204" pitchFamily="34" charset="0"/>
                <a:ea typeface="Helvetica Neue"/>
                <a:cs typeface="Arial" panose="020B0604020202020204" pitchFamily="34" charset="0"/>
                <a:sym typeface="Helvetica Neue"/>
              </a:rPr>
              <a:t> - </a:t>
            </a:r>
            <a:r>
              <a:rPr lang="it-IT" sz="2800" cap="small" dirty="0" err="1">
                <a:solidFill>
                  <a:schemeClr val="dk1"/>
                </a:solidFill>
                <a:latin typeface="Arial" panose="020B0604020202020204" pitchFamily="34" charset="0"/>
                <a:ea typeface="Helvetica Neue"/>
                <a:cs typeface="Arial" panose="020B0604020202020204" pitchFamily="34" charset="0"/>
                <a:sym typeface="Helvetica Neue"/>
              </a:rPr>
              <a:t>Research</a:t>
            </a:r>
            <a:r>
              <a:rPr lang="it-IT" sz="2800" cap="small" dirty="0">
                <a:solidFill>
                  <a:schemeClr val="dk1"/>
                </a:solidFill>
                <a:latin typeface="Arial" panose="020B0604020202020204" pitchFamily="34" charset="0"/>
                <a:ea typeface="Helvetica Neue"/>
                <a:cs typeface="Arial" panose="020B0604020202020204" pitchFamily="34" charset="0"/>
                <a:sym typeface="Helvetica Neue"/>
              </a:rPr>
              <a:t> </a:t>
            </a:r>
            <a:r>
              <a:rPr lang="it-IT" sz="2800" cap="small" dirty="0" err="1">
                <a:solidFill>
                  <a:schemeClr val="dk1"/>
                </a:solidFill>
                <a:latin typeface="Arial" panose="020B0604020202020204" pitchFamily="34" charset="0"/>
                <a:ea typeface="Helvetica Neue"/>
                <a:cs typeface="Arial" panose="020B0604020202020204" pitchFamily="34" charset="0"/>
                <a:sym typeface="Helvetica Neue"/>
              </a:rPr>
              <a:t>Excellence</a:t>
            </a:r>
            <a:r>
              <a:rPr lang="it-IT" sz="2800" cap="small" dirty="0">
                <a:solidFill>
                  <a:schemeClr val="dk1"/>
                </a:solidFill>
                <a:latin typeface="Arial" panose="020B0604020202020204" pitchFamily="34" charset="0"/>
                <a:ea typeface="Helvetica Neue"/>
                <a:cs typeface="Arial" panose="020B0604020202020204" pitchFamily="34" charset="0"/>
                <a:sym typeface="Helvetica Neue"/>
              </a:rPr>
              <a:t> in Medicine and Engineering </a:t>
            </a:r>
            <a:r>
              <a:rPr lang="it-IT" sz="2800" cap="small" dirty="0" err="1">
                <a:solidFill>
                  <a:schemeClr val="dk1"/>
                </a:solidFill>
                <a:latin typeface="Arial" panose="020B0604020202020204" pitchFamily="34" charset="0"/>
                <a:ea typeface="Helvetica Neue"/>
                <a:cs typeface="Arial" panose="020B0604020202020204" pitchFamily="34" charset="0"/>
                <a:sym typeface="Helvetica Neue"/>
              </a:rPr>
              <a:t>Driving</a:t>
            </a:r>
            <a:r>
              <a:rPr lang="it-IT" sz="2800" cap="small" dirty="0">
                <a:solidFill>
                  <a:schemeClr val="dk1"/>
                </a:solidFill>
                <a:latin typeface="Arial" panose="020B0604020202020204" pitchFamily="34" charset="0"/>
                <a:ea typeface="Helvetica Neue"/>
                <a:cs typeface="Arial" panose="020B0604020202020204" pitchFamily="34" charset="0"/>
                <a:sym typeface="Helvetica Neue"/>
              </a:rPr>
              <a:t> Innovation in </a:t>
            </a:r>
            <a:r>
              <a:rPr lang="it-IT" sz="2800" cap="small" dirty="0" err="1">
                <a:solidFill>
                  <a:schemeClr val="dk1"/>
                </a:solidFill>
                <a:latin typeface="Arial" panose="020B0604020202020204" pitchFamily="34" charset="0"/>
                <a:ea typeface="Helvetica Neue"/>
                <a:cs typeface="Arial" panose="020B0604020202020204" pitchFamily="34" charset="0"/>
                <a:sym typeface="Helvetica Neue"/>
              </a:rPr>
              <a:t>Oncology</a:t>
            </a:r>
            <a:r>
              <a:rPr lang="it-IT" sz="2800" cap="small" dirty="0">
                <a:solidFill>
                  <a:schemeClr val="dk1"/>
                </a:solidFill>
                <a:latin typeface="Arial" panose="020B0604020202020204" pitchFamily="34" charset="0"/>
                <a:ea typeface="Helvetica Neue"/>
                <a:cs typeface="Arial" panose="020B0604020202020204" pitchFamily="34" charset="0"/>
                <a:sym typeface="Helvetica Neue"/>
              </a:rPr>
              <a:t> </a:t>
            </a:r>
            <a:endParaRPr kumimoji="0" lang="it-IT" sz="280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0EBAFF86-FE0F-9196-7DA2-BFDE076BB692}"/>
              </a:ext>
            </a:extLst>
          </p:cNvPr>
          <p:cNvSpPr txBox="1"/>
          <p:nvPr/>
        </p:nvSpPr>
        <p:spPr>
          <a:xfrm>
            <a:off x="7071757" y="1847491"/>
            <a:ext cx="3148619" cy="1077218"/>
          </a:xfrm>
          <a:prstGeom prst="rect">
            <a:avLst/>
          </a:prstGeom>
          <a:noFill/>
        </p:spPr>
        <p:txBody>
          <a:bodyPr wrap="none" rtlCol="0">
            <a:spAutoFit/>
          </a:bodyPr>
          <a:lstStyle/>
          <a:p>
            <a:pPr algn="ctr"/>
            <a:r>
              <a:rPr lang="en-GB" sz="1600" b="1" dirty="0"/>
              <a:t>Leonida A. GIZZI</a:t>
            </a:r>
          </a:p>
          <a:p>
            <a:pPr algn="ctr"/>
            <a:r>
              <a:rPr lang="en-GB" sz="1600" dirty="0"/>
              <a:t>CNR-INO, Pisa</a:t>
            </a:r>
          </a:p>
          <a:p>
            <a:pPr algn="ctr"/>
            <a:endParaRPr lang="en-GB" sz="1600" dirty="0"/>
          </a:p>
          <a:p>
            <a:pPr algn="ctr"/>
            <a:r>
              <a:rPr lang="en-GB" sz="1600" dirty="0"/>
              <a:t>Per la </a:t>
            </a:r>
            <a:r>
              <a:rPr lang="en-GB" sz="1600" dirty="0" err="1"/>
              <a:t>proposta</a:t>
            </a:r>
            <a:r>
              <a:rPr lang="en-GB" sz="1600" dirty="0"/>
              <a:t> di </a:t>
            </a:r>
            <a:r>
              <a:rPr lang="en-GB" sz="1600" dirty="0" err="1"/>
              <a:t>aggregazione</a:t>
            </a:r>
            <a:r>
              <a:rPr lang="en-GB" sz="1600" dirty="0"/>
              <a:t>:</a:t>
            </a:r>
          </a:p>
        </p:txBody>
      </p:sp>
    </p:spTree>
    <p:extLst>
      <p:ext uri="{BB962C8B-B14F-4D97-AF65-F5344CB8AC3E}">
        <p14:creationId xmlns:p14="http://schemas.microsoft.com/office/powerpoint/2010/main" val="26450519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38">
            <a:extLst>
              <a:ext uri="{FF2B5EF4-FFF2-40B4-BE49-F238E27FC236}">
                <a16:creationId xmlns:a16="http://schemas.microsoft.com/office/drawing/2014/main" id="{29D29DB1-9838-BE66-FB32-6F58B4290AE3}"/>
              </a:ext>
            </a:extLst>
          </p:cNvPr>
          <p:cNvPicPr>
            <a:picLocks noChangeAspect="1"/>
          </p:cNvPicPr>
          <p:nvPr/>
        </p:nvPicPr>
        <p:blipFill>
          <a:blip r:embed="rId3">
            <a:grayscl/>
            <a:alphaModFix amt="70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400000"/>
                    </a14:imgEffect>
                    <a14:imgEffect>
                      <a14:brightnessContrast contrast="20000"/>
                    </a14:imgEffect>
                  </a14:imgLayer>
                </a14:imgProps>
              </a:ext>
            </a:extLst>
          </a:blip>
          <a:stretch>
            <a:fillRect/>
          </a:stretch>
        </p:blipFill>
        <p:spPr>
          <a:xfrm>
            <a:off x="4683879" y="1237117"/>
            <a:ext cx="3601457" cy="2551016"/>
          </a:xfrm>
          <a:prstGeom prst="rect">
            <a:avLst/>
          </a:prstGeom>
          <a:ln>
            <a:solidFill>
              <a:schemeClr val="accent1"/>
            </a:solidFill>
          </a:ln>
        </p:spPr>
      </p:pic>
      <p:pic>
        <p:nvPicPr>
          <p:cNvPr id="13" name="Picture 2">
            <a:extLst>
              <a:ext uri="{FF2B5EF4-FFF2-40B4-BE49-F238E27FC236}">
                <a16:creationId xmlns:a16="http://schemas.microsoft.com/office/drawing/2014/main" id="{FB3444D5-093D-A14D-B334-E5102DD638F8}"/>
              </a:ext>
            </a:extLst>
          </p:cNvPr>
          <p:cNvPicPr>
            <a:picLocks noChangeAspect="1" noChangeArrowheads="1"/>
          </p:cNvPicPr>
          <p:nvPr/>
        </p:nvPicPr>
        <p:blipFill rotWithShape="1">
          <a:blip r:embed="rId5" cstate="hqprint">
            <a:grayscl/>
            <a:alphaModFix amt="70000"/>
            <a:extLst>
              <a:ext uri="{BEBA8EAE-BF5A-486C-A8C5-ECC9F3942E4B}">
                <a14:imgProps xmlns:a14="http://schemas.microsoft.com/office/drawing/2010/main">
                  <a14:imgLayer r:embed="rId6">
                    <a14:imgEffect>
                      <a14:sharpenSoften amount="50000"/>
                    </a14:imgEffect>
                    <a14:imgEffect>
                      <a14:colorTemperature colorTemp="11200"/>
                    </a14:imgEffect>
                    <a14:imgEffect>
                      <a14:saturation sat="400000"/>
                    </a14:imgEffect>
                    <a14:imgEffect>
                      <a14:brightnessContrast bright="20000" contrast="100000"/>
                    </a14:imgEffect>
                  </a14:imgLayer>
                </a14:imgProps>
              </a:ext>
              <a:ext uri="{28A0092B-C50C-407E-A947-70E740481C1C}">
                <a14:useLocalDpi xmlns:a14="http://schemas.microsoft.com/office/drawing/2010/main"/>
              </a:ext>
            </a:extLst>
          </a:blip>
          <a:srcRect/>
          <a:stretch/>
        </p:blipFill>
        <p:spPr bwMode="auto">
          <a:xfrm>
            <a:off x="8339125" y="1230159"/>
            <a:ext cx="3818965" cy="256985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grpSp>
        <p:nvGrpSpPr>
          <p:cNvPr id="2" name="Gruppo 1">
            <a:extLst>
              <a:ext uri="{FF2B5EF4-FFF2-40B4-BE49-F238E27FC236}">
                <a16:creationId xmlns:a16="http://schemas.microsoft.com/office/drawing/2014/main" id="{DAA1895C-2302-5568-CD00-2557911A5FA5}"/>
              </a:ext>
            </a:extLst>
          </p:cNvPr>
          <p:cNvGrpSpPr/>
          <p:nvPr/>
        </p:nvGrpSpPr>
        <p:grpSpPr>
          <a:xfrm>
            <a:off x="0" y="0"/>
            <a:ext cx="12192000" cy="1009509"/>
            <a:chOff x="0" y="0"/>
            <a:chExt cx="12192000" cy="1009509"/>
          </a:xfrm>
        </p:grpSpPr>
        <p:sp>
          <p:nvSpPr>
            <p:cNvPr id="9" name="Rettangolo 8">
              <a:extLst>
                <a:ext uri="{FF2B5EF4-FFF2-40B4-BE49-F238E27FC236}">
                  <a16:creationId xmlns:a16="http://schemas.microsoft.com/office/drawing/2014/main" id="{FD14749C-2A9F-A87B-7AB0-91E061FF55F1}"/>
                </a:ext>
              </a:extLst>
            </p:cNvPr>
            <p:cNvSpPr/>
            <p:nvPr/>
          </p:nvSpPr>
          <p:spPr>
            <a:xfrm>
              <a:off x="0" y="0"/>
              <a:ext cx="12192000" cy="100950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0" name="Immagine 9">
              <a:extLst>
                <a:ext uri="{FF2B5EF4-FFF2-40B4-BE49-F238E27FC236}">
                  <a16:creationId xmlns:a16="http://schemas.microsoft.com/office/drawing/2014/main" id="{221205A6-5515-F240-A76A-A0407E3CA5BA}"/>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932583" y="49225"/>
              <a:ext cx="1016991" cy="911055"/>
            </a:xfrm>
            <a:prstGeom prst="rect">
              <a:avLst/>
            </a:prstGeom>
          </p:spPr>
        </p:pic>
      </p:grpSp>
      <p:pic>
        <p:nvPicPr>
          <p:cNvPr id="3" name="Immagine 2" descr="Immagine che contiene testo, segnale&#10;&#10;Descrizione generata automaticamente">
            <a:extLst>
              <a:ext uri="{FF2B5EF4-FFF2-40B4-BE49-F238E27FC236}">
                <a16:creationId xmlns:a16="http://schemas.microsoft.com/office/drawing/2014/main" id="{3B17C28D-174F-2D40-61E8-DF7AFFC5F50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77504" y="6427342"/>
            <a:ext cx="1625248" cy="353375"/>
          </a:xfrm>
          <a:prstGeom prst="rect">
            <a:avLst/>
          </a:prstGeom>
        </p:spPr>
      </p:pic>
      <p:sp>
        <p:nvSpPr>
          <p:cNvPr id="12" name="Titolo 1">
            <a:extLst>
              <a:ext uri="{FF2B5EF4-FFF2-40B4-BE49-F238E27FC236}">
                <a16:creationId xmlns:a16="http://schemas.microsoft.com/office/drawing/2014/main" id="{FCA97AF9-B7CA-73E6-415B-537B4084E4B9}"/>
              </a:ext>
            </a:extLst>
          </p:cNvPr>
          <p:cNvSpPr txBox="1">
            <a:spLocks/>
          </p:cNvSpPr>
          <p:nvPr/>
        </p:nvSpPr>
        <p:spPr>
          <a:xfrm>
            <a:off x="-53787" y="6648773"/>
            <a:ext cx="2394031" cy="24751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it-IT" sz="1000" b="1" i="0" u="none" strike="noStrike" kern="1200" cap="none" spc="0" normalizeH="0" baseline="0" noProof="0" dirty="0">
                <a:ln>
                  <a:noFill/>
                </a:ln>
                <a:solidFill>
                  <a:srgbClr val="001F60"/>
                </a:solidFill>
                <a:effectLst/>
                <a:uLnTx/>
                <a:uFillTx/>
                <a:latin typeface="Source Sans Pro" panose="020B0503030403020204" pitchFamily="34" charset="0"/>
                <a:ea typeface="Roboto Slab Black" pitchFamily="2" charset="0"/>
                <a:cs typeface="+mj-cs"/>
              </a:rPr>
              <a:t>REMEDIO@IBPM, 3 April 2025, Bologna</a:t>
            </a:r>
          </a:p>
        </p:txBody>
      </p:sp>
      <p:sp>
        <p:nvSpPr>
          <p:cNvPr id="4" name="CasellaDiTesto 3">
            <a:extLst>
              <a:ext uri="{FF2B5EF4-FFF2-40B4-BE49-F238E27FC236}">
                <a16:creationId xmlns:a16="http://schemas.microsoft.com/office/drawing/2014/main" id="{DD6145DA-5171-E9B5-D497-D76933519CAA}"/>
              </a:ext>
            </a:extLst>
          </p:cNvPr>
          <p:cNvSpPr txBox="1"/>
          <p:nvPr/>
        </p:nvSpPr>
        <p:spPr>
          <a:xfrm>
            <a:off x="-735094" y="71720"/>
            <a:ext cx="1342912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IBPM activity in REMEDIO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Characterizing and targeting oncogenic RNA circuits in (brain) cancer</a:t>
            </a:r>
          </a:p>
        </p:txBody>
      </p:sp>
      <p:sp>
        <p:nvSpPr>
          <p:cNvPr id="5" name="CasellaDiTesto 4">
            <a:extLst>
              <a:ext uri="{FF2B5EF4-FFF2-40B4-BE49-F238E27FC236}">
                <a16:creationId xmlns:a16="http://schemas.microsoft.com/office/drawing/2014/main" id="{23154A0B-5B87-1AAA-B580-7780E6A0C444}"/>
              </a:ext>
            </a:extLst>
          </p:cNvPr>
          <p:cNvSpPr txBox="1"/>
          <p:nvPr/>
        </p:nvSpPr>
        <p:spPr>
          <a:xfrm>
            <a:off x="19878" y="2447991"/>
            <a:ext cx="1200712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600" b="0" i="0" u="none" strike="noStrike" kern="1200" cap="none" spc="0" normalizeH="0" baseline="0" noProof="1">
                <a:ln>
                  <a:noFill/>
                </a:ln>
                <a:solidFill>
                  <a:prstClr val="white"/>
                </a:solidFill>
                <a:effectLst/>
                <a:uLnTx/>
                <a:uFillTx/>
                <a:latin typeface="Arial" panose="020B0604020202020204" pitchFamily="34" charset="0"/>
                <a:ea typeface="+mn-ea"/>
                <a:cs typeface="Arial" panose="020B0604020202020204" pitchFamily="34" charset="0"/>
              </a:rPr>
            </a:br>
            <a:endParaRPr kumimoji="0" lang="en-GB" sz="1600" b="0" i="0" u="none" strike="noStrike" kern="1200" cap="none" spc="0" normalizeH="0" baseline="0" noProof="1">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Rectangle 2">
            <a:extLst>
              <a:ext uri="{FF2B5EF4-FFF2-40B4-BE49-F238E27FC236}">
                <a16:creationId xmlns:a16="http://schemas.microsoft.com/office/drawing/2014/main" id="{9482A7F7-FE83-4D51-1C64-6D3BEECE65FC}"/>
              </a:ext>
            </a:extLst>
          </p:cNvPr>
          <p:cNvSpPr>
            <a:spLocks noChangeArrowheads="1"/>
          </p:cNvSpPr>
          <p:nvPr/>
        </p:nvSpPr>
        <p:spPr bwMode="auto">
          <a:xfrm>
            <a:off x="19878" y="1237117"/>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05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it-IT" altLang="it-IT" sz="1000" b="0" i="0" u="none" strike="noStrike" kern="1200" cap="none" spc="0" normalizeH="0" baseline="0" noProof="0">
                <a:ln>
                  <a:noFill/>
                </a:ln>
                <a:solidFill>
                  <a:srgbClr val="222222"/>
                </a:solidFill>
                <a:effectLst/>
                <a:uLnTx/>
                <a:uFillTx/>
                <a:latin typeface="Montserrat" pitchFamily="2" charset="77"/>
                <a:ea typeface="+mn-ea"/>
                <a:cs typeface="+mn-cs"/>
              </a:rPr>
            </a:br>
            <a:endParaRPr kumimoji="0" lang="it-IT" altLang="it-IT"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CasellaDiTesto 14">
            <a:extLst>
              <a:ext uri="{FF2B5EF4-FFF2-40B4-BE49-F238E27FC236}">
                <a16:creationId xmlns:a16="http://schemas.microsoft.com/office/drawing/2014/main" id="{7F8F9B59-06FA-87AA-FE31-E3E8BAE1E1B3}"/>
              </a:ext>
            </a:extLst>
          </p:cNvPr>
          <p:cNvSpPr txBox="1"/>
          <p:nvPr/>
        </p:nvSpPr>
        <p:spPr>
          <a:xfrm>
            <a:off x="4661647" y="3846258"/>
            <a:ext cx="362174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COMPETENCIES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1F60"/>
                </a:solidFill>
                <a:effectLst/>
                <a:uLnTx/>
                <a:uFillTx/>
                <a:latin typeface="Arial" panose="020B0604020202020204" pitchFamily="34" charset="0"/>
                <a:ea typeface="+mn-ea"/>
                <a:cs typeface="Arial" panose="020B0604020202020204" pitchFamily="34" charset="0"/>
              </a:rPr>
              <a:t>Long noncoding RNAs (lncRNAs)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1F60"/>
                </a:solidFill>
                <a:effectLst/>
                <a:uLnTx/>
                <a:uFillTx/>
                <a:latin typeface="Arial" panose="020B0604020202020204" pitchFamily="34" charset="0"/>
                <a:ea typeface="+mn-ea"/>
                <a:cs typeface="Arial" panose="020B0604020202020204" pitchFamily="34" charset="0"/>
              </a:rPr>
              <a:t>and RNA-based mechanisms in cancer</a:t>
            </a:r>
          </a:p>
        </p:txBody>
      </p:sp>
      <p:sp>
        <p:nvSpPr>
          <p:cNvPr id="16" name="CasellaDiTesto 15">
            <a:extLst>
              <a:ext uri="{FF2B5EF4-FFF2-40B4-BE49-F238E27FC236}">
                <a16:creationId xmlns:a16="http://schemas.microsoft.com/office/drawing/2014/main" id="{1F8EE1DB-F755-39BB-3E03-4E015D2B2D0C}"/>
              </a:ext>
            </a:extLst>
          </p:cNvPr>
          <p:cNvSpPr txBox="1"/>
          <p:nvPr/>
        </p:nvSpPr>
        <p:spPr>
          <a:xfrm>
            <a:off x="8641979" y="3846258"/>
            <a:ext cx="322729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COMPETENCIES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1F60"/>
                </a:solidFill>
                <a:effectLst/>
                <a:uLnTx/>
                <a:uFillTx/>
                <a:latin typeface="Arial" panose="020B0604020202020204" pitchFamily="34" charset="0"/>
                <a:ea typeface="+mn-ea"/>
                <a:cs typeface="Arial" panose="020B0604020202020204" pitchFamily="34" charset="0"/>
              </a:rPr>
              <a:t>Human Ferritin (HFt)-based delivery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1F60"/>
                </a:solidFill>
                <a:effectLst/>
                <a:uLnTx/>
                <a:uFillTx/>
                <a:latin typeface="Arial" panose="020B0604020202020204" pitchFamily="34" charset="0"/>
                <a:ea typeface="+mn-ea"/>
                <a:cs typeface="Arial" panose="020B0604020202020204" pitchFamily="34" charset="0"/>
              </a:rPr>
              <a:t>of anticancer drugs</a:t>
            </a:r>
          </a:p>
        </p:txBody>
      </p:sp>
      <p:sp>
        <p:nvSpPr>
          <p:cNvPr id="17" name="CasellaDiTesto 16">
            <a:extLst>
              <a:ext uri="{FF2B5EF4-FFF2-40B4-BE49-F238E27FC236}">
                <a16:creationId xmlns:a16="http://schemas.microsoft.com/office/drawing/2014/main" id="{3A451E8B-F755-7D64-E5CB-A40A85090CE2}"/>
              </a:ext>
            </a:extLst>
          </p:cNvPr>
          <p:cNvSpPr txBox="1"/>
          <p:nvPr/>
        </p:nvSpPr>
        <p:spPr>
          <a:xfrm>
            <a:off x="-35859" y="4448307"/>
            <a:ext cx="6920753" cy="55399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Reference PNRR project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1F60"/>
                </a:solidFill>
                <a:effectLst/>
                <a:uLnTx/>
                <a:uFillTx/>
                <a:latin typeface="Arial" panose="020B0604020202020204" pitchFamily="34" charset="0"/>
                <a:ea typeface="+mn-ea"/>
                <a:cs typeface="Arial" panose="020B0604020202020204" pitchFamily="34" charset="0"/>
              </a:rPr>
              <a:t>National Center for </a:t>
            </a:r>
            <a:r>
              <a:rPr kumimoji="0" lang="en-GB" sz="1000" b="1" i="0" u="none" strike="noStrike" kern="1200" cap="none" spc="0" normalizeH="0" baseline="0" noProof="0" dirty="0">
                <a:ln>
                  <a:noFill/>
                </a:ln>
                <a:solidFill>
                  <a:srgbClr val="001F60"/>
                </a:solidFill>
                <a:effectLst/>
                <a:uLnTx/>
                <a:uFillTx/>
                <a:latin typeface="Arial" panose="020B0604020202020204" pitchFamily="34" charset="0"/>
                <a:ea typeface="+mn-ea"/>
                <a:cs typeface="Arial" panose="020B0604020202020204" pitchFamily="34" charset="0"/>
              </a:rPr>
              <a:t>Gene Therapy and Drugs based on RNA Technology</a:t>
            </a:r>
            <a:r>
              <a:rPr kumimoji="0" lang="en-GB" sz="1000" b="0" i="0" u="none" strike="noStrike" kern="1200" cap="none" spc="0" normalizeH="0" baseline="0" noProof="0" dirty="0">
                <a:ln>
                  <a:noFill/>
                </a:ln>
                <a:solidFill>
                  <a:srgbClr val="001F60"/>
                </a:solidFill>
                <a:effectLst/>
                <a:uLnTx/>
                <a:uFillTx/>
                <a:latin typeface="Arial" panose="020B0604020202020204" pitchFamily="34" charset="0"/>
                <a:ea typeface="+mn-ea"/>
                <a:cs typeface="Arial" panose="020B0604020202020204" pitchFamily="34" charset="0"/>
              </a:rPr>
              <a:t>, Spoke 6 (RNA Chemistry)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1F60"/>
                </a:solidFill>
                <a:effectLst/>
                <a:uLnTx/>
                <a:uFillTx/>
                <a:latin typeface="Arial" panose="020B0604020202020204" pitchFamily="34" charset="0"/>
                <a:ea typeface="+mn-ea"/>
                <a:cs typeface="Arial" panose="020B0604020202020204" pitchFamily="34" charset="0"/>
              </a:rPr>
              <a:t>Activity:  </a:t>
            </a:r>
            <a:r>
              <a:rPr kumimoji="0" lang="en-GB" sz="1000" b="1" i="0" u="none" strike="noStrike" kern="1200" cap="none" spc="0" normalizeH="0" baseline="0" noProof="0" dirty="0">
                <a:ln>
                  <a:noFill/>
                </a:ln>
                <a:solidFill>
                  <a:srgbClr val="001F60"/>
                </a:solidFill>
                <a:effectLst/>
                <a:uLnTx/>
                <a:uFillTx/>
                <a:latin typeface="Arial" panose="020B0604020202020204" pitchFamily="34" charset="0"/>
                <a:ea typeface="+mn-ea"/>
                <a:cs typeface="Arial" panose="020B0604020202020204" pitchFamily="34" charset="0"/>
              </a:rPr>
              <a:t>D</a:t>
            </a:r>
            <a:r>
              <a:rPr kumimoji="0" lang="en-GB" sz="1000" b="1" i="0" u="none" strike="noStrike" kern="1200" cap="none" spc="0" normalizeH="0" baseline="0" noProof="0" dirty="0">
                <a:ln>
                  <a:noFill/>
                </a:ln>
                <a:solidFill>
                  <a:srgbClr val="001F60"/>
                </a:solidFill>
                <a:effectLst/>
                <a:uLnTx/>
                <a:uFillTx/>
                <a:latin typeface="Arial" panose="020B0604020202020204" pitchFamily="34" charset="0"/>
                <a:ea typeface="Arial" panose="020B0604020202020204" pitchFamily="34" charset="0"/>
                <a:cs typeface="Arial" panose="020B0604020202020204" pitchFamily="34" charset="0"/>
              </a:rPr>
              <a:t>eciphering and tackling cerebellar Medulloblastoma with long noncoding RNAs</a:t>
            </a:r>
          </a:p>
        </p:txBody>
      </p:sp>
      <p:grpSp>
        <p:nvGrpSpPr>
          <p:cNvPr id="19" name="Gruppo 18">
            <a:extLst>
              <a:ext uri="{FF2B5EF4-FFF2-40B4-BE49-F238E27FC236}">
                <a16:creationId xmlns:a16="http://schemas.microsoft.com/office/drawing/2014/main" id="{BB805D64-65D5-2C43-47CA-D0278BE83301}"/>
              </a:ext>
            </a:extLst>
          </p:cNvPr>
          <p:cNvGrpSpPr/>
          <p:nvPr/>
        </p:nvGrpSpPr>
        <p:grpSpPr>
          <a:xfrm>
            <a:off x="71717" y="3850470"/>
            <a:ext cx="484096" cy="599919"/>
            <a:chOff x="3772841" y="2629020"/>
            <a:chExt cx="411621" cy="520579"/>
          </a:xfrm>
        </p:grpSpPr>
        <p:pic>
          <p:nvPicPr>
            <p:cNvPr id="20" name="Picture 4">
              <a:extLst>
                <a:ext uri="{FF2B5EF4-FFF2-40B4-BE49-F238E27FC236}">
                  <a16:creationId xmlns:a16="http://schemas.microsoft.com/office/drawing/2014/main" id="{217C6A11-31C0-8A91-03D4-A97ADC7C0F60}"/>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sharpenSoften amount="50000"/>
                      </a14:imgEffect>
                      <a14:imgEffect>
                        <a14:saturation sat="200000"/>
                      </a14:imgEffect>
                      <a14:imgEffect>
                        <a14:brightnessContrast contrast="-20000"/>
                      </a14:imgEffect>
                    </a14:imgLayer>
                  </a14:imgProps>
                </a:ext>
                <a:ext uri="{28A0092B-C50C-407E-A947-70E740481C1C}">
                  <a14:useLocalDpi xmlns:a14="http://schemas.microsoft.com/office/drawing/2010/main"/>
                </a:ext>
              </a:extLst>
            </a:blip>
            <a:srcRect/>
            <a:stretch/>
          </p:blipFill>
          <p:spPr bwMode="auto">
            <a:xfrm>
              <a:off x="3772841" y="2629020"/>
              <a:ext cx="411621" cy="52057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4" descr="Manuale di identità visiva e logo Cnr | Consiglio Nazionale delle Ricerche">
              <a:extLst>
                <a:ext uri="{FF2B5EF4-FFF2-40B4-BE49-F238E27FC236}">
                  <a16:creationId xmlns:a16="http://schemas.microsoft.com/office/drawing/2014/main" id="{4586262C-9377-0C5A-1A5D-E0844503ADEB}"/>
                </a:ext>
              </a:extLst>
            </p:cNvPr>
            <p:cNvPicPr>
              <a:picLocks noChangeAspect="1" noChangeArrowheads="1"/>
            </p:cNvPicPr>
            <p:nvPr/>
          </p:nvPicPr>
          <p:blipFill rotWithShape="1">
            <a:blip r:embed="rId11" cstate="hqprint">
              <a:extLst>
                <a:ext uri="{28A0092B-C50C-407E-A947-70E740481C1C}">
                  <a14:useLocalDpi xmlns:a14="http://schemas.microsoft.com/office/drawing/2010/main"/>
                </a:ext>
              </a:extLst>
            </a:blip>
            <a:srcRect/>
            <a:stretch/>
          </p:blipFill>
          <p:spPr bwMode="auto">
            <a:xfrm>
              <a:off x="4089322" y="2842666"/>
              <a:ext cx="92449" cy="87277"/>
            </a:xfrm>
            <a:prstGeom prst="ellipse">
              <a:avLst/>
            </a:prstGeom>
            <a:noFill/>
            <a:extLst>
              <a:ext uri="{909E8E84-426E-40DD-AFC4-6F175D3DCCD1}">
                <a14:hiddenFill xmlns:a14="http://schemas.microsoft.com/office/drawing/2010/main">
                  <a:solidFill>
                    <a:srgbClr val="FFFFFF"/>
                  </a:solidFill>
                </a14:hiddenFill>
              </a:ext>
            </a:extLst>
          </p:spPr>
        </p:pic>
      </p:grpSp>
      <p:sp>
        <p:nvSpPr>
          <p:cNvPr id="22" name="CasellaDiTesto 21">
            <a:extLst>
              <a:ext uri="{FF2B5EF4-FFF2-40B4-BE49-F238E27FC236}">
                <a16:creationId xmlns:a16="http://schemas.microsoft.com/office/drawing/2014/main" id="{4A8DBC78-2A07-586E-C2CD-CF31719783D5}"/>
              </a:ext>
            </a:extLst>
          </p:cNvPr>
          <p:cNvSpPr txBox="1"/>
          <p:nvPr/>
        </p:nvSpPr>
        <p:spPr>
          <a:xfrm>
            <a:off x="-53787" y="5626685"/>
            <a:ext cx="6311152" cy="101566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Expected resources (for each of the 2 involved labs)</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GB" sz="1200" b="0" i="0" u="none" strike="noStrike" kern="1200" cap="none" spc="0" normalizeH="0" baseline="0" noProof="0" dirty="0">
                <a:ln>
                  <a:noFill/>
                </a:ln>
                <a:solidFill>
                  <a:srgbClr val="001F60"/>
                </a:solidFill>
                <a:effectLst/>
                <a:uLnTx/>
                <a:uFillTx/>
                <a:latin typeface="Arial" panose="020B0604020202020204" pitchFamily="34" charset="0"/>
                <a:ea typeface="+mn-ea"/>
                <a:cs typeface="Arial" panose="020B0604020202020204" pitchFamily="34" charset="0"/>
              </a:rPr>
              <a:t>1 personnel unit</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GB" sz="1200" b="0" i="0" u="none" strike="noStrike" kern="1200" cap="none" spc="0" normalizeH="0" baseline="0" noProof="0" dirty="0">
                <a:ln>
                  <a:noFill/>
                </a:ln>
                <a:solidFill>
                  <a:srgbClr val="001F60"/>
                </a:solidFill>
                <a:effectLst/>
                <a:uLnTx/>
                <a:uFillTx/>
                <a:latin typeface="Arial" panose="020B0604020202020204" pitchFamily="34" charset="0"/>
                <a:ea typeface="+mn-ea"/>
                <a:cs typeface="Arial" panose="020B0604020202020204" pitchFamily="34" charset="0"/>
              </a:rPr>
              <a:t>Instruments: 30.000€ </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GB" sz="1200" b="0" i="0" u="none" strike="noStrike" kern="1200" cap="none" spc="0" normalizeH="0" baseline="0" noProof="0" dirty="0">
                <a:ln>
                  <a:noFill/>
                </a:ln>
                <a:solidFill>
                  <a:srgbClr val="001F60"/>
                </a:solidFill>
                <a:effectLst/>
                <a:uLnTx/>
                <a:uFillTx/>
                <a:latin typeface="Arial" panose="020B0604020202020204" pitchFamily="34" charset="0"/>
                <a:ea typeface="+mn-ea"/>
                <a:cs typeface="Arial" panose="020B0604020202020204" pitchFamily="34" charset="0"/>
              </a:rPr>
              <a:t>Services/maintenance: 20.000€/year</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GB" sz="1200" b="0" i="0" u="none" strike="noStrike" kern="1200" cap="none" spc="0" normalizeH="0" baseline="0" noProof="0" dirty="0">
                <a:ln>
                  <a:noFill/>
                </a:ln>
                <a:solidFill>
                  <a:srgbClr val="001F60"/>
                </a:solidFill>
                <a:effectLst/>
                <a:uLnTx/>
                <a:uFillTx/>
                <a:latin typeface="Arial" panose="020B0604020202020204" pitchFamily="34" charset="0"/>
                <a:ea typeface="+mn-ea"/>
                <a:cs typeface="Arial" panose="020B0604020202020204" pitchFamily="34" charset="0"/>
              </a:rPr>
              <a:t>Consumables: 50.000€/year</a:t>
            </a:r>
          </a:p>
        </p:txBody>
      </p:sp>
      <p:sp>
        <p:nvSpPr>
          <p:cNvPr id="23" name="CasellaDiTesto 22">
            <a:extLst>
              <a:ext uri="{FF2B5EF4-FFF2-40B4-BE49-F238E27FC236}">
                <a16:creationId xmlns:a16="http://schemas.microsoft.com/office/drawing/2014/main" id="{C67087D9-60C8-09B1-9D61-70AD9764EB1E}"/>
              </a:ext>
            </a:extLst>
          </p:cNvPr>
          <p:cNvSpPr txBox="1"/>
          <p:nvPr/>
        </p:nvSpPr>
        <p:spPr>
          <a:xfrm>
            <a:off x="-53787" y="4997668"/>
            <a:ext cx="8050304"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1">
                <a:ln>
                  <a:noFill/>
                </a:ln>
                <a:solidFill>
                  <a:srgbClr val="C00000"/>
                </a:solidFill>
                <a:effectLst/>
                <a:uLnTx/>
                <a:uFillTx/>
                <a:latin typeface="Arial" panose="020B0604020202020204" pitchFamily="34" charset="0"/>
                <a:ea typeface="+mn-ea"/>
                <a:cs typeface="Arial" panose="020B0604020202020204" pitchFamily="34" charset="0"/>
              </a:rPr>
              <a:t>Specific objectives in REMEDIO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1">
                <a:ln>
                  <a:noFill/>
                </a:ln>
                <a:solidFill>
                  <a:srgbClr val="001F60"/>
                </a:solidFill>
                <a:effectLst/>
                <a:uLnTx/>
                <a:uFillTx/>
                <a:latin typeface="Arial" panose="020B0604020202020204" pitchFamily="34" charset="0"/>
                <a:ea typeface="+mn-ea"/>
                <a:cs typeface="Arial" panose="020B0604020202020204" pitchFamily="34" charset="0"/>
              </a:rPr>
              <a:t>Functional characterization and ferritin-mediated targeting of oncogenic RNA circuits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1">
                <a:ln>
                  <a:noFill/>
                </a:ln>
                <a:solidFill>
                  <a:srgbClr val="001F60"/>
                </a:solidFill>
                <a:effectLst/>
                <a:uLnTx/>
                <a:uFillTx/>
                <a:latin typeface="Arial" panose="020B0604020202020204" pitchFamily="34" charset="0"/>
                <a:ea typeface="+mn-ea"/>
                <a:cs typeface="Arial" panose="020B0604020202020204" pitchFamily="34" charset="0"/>
              </a:rPr>
              <a:t>as an opportunity for combinatorial, synergistic and personalized cancer treatments</a:t>
            </a:r>
          </a:p>
        </p:txBody>
      </p:sp>
      <p:pic>
        <p:nvPicPr>
          <p:cNvPr id="25" name="Immagine 24" descr="Immagine che contiene acqua, edificio, grattacielo, skyline&#10;&#10;Il contenuto generato dall'IA potrebbe non essere corretto.">
            <a:extLst>
              <a:ext uri="{FF2B5EF4-FFF2-40B4-BE49-F238E27FC236}">
                <a16:creationId xmlns:a16="http://schemas.microsoft.com/office/drawing/2014/main" id="{6165D5DC-F499-68B6-7DCE-DEED7A0FA72F}"/>
              </a:ext>
            </a:extLst>
          </p:cNvPr>
          <p:cNvPicPr>
            <a:picLocks noChangeAspect="1"/>
          </p:cNvPicPr>
          <p:nvPr/>
        </p:nvPicPr>
        <p:blipFill>
          <a:blip r:embed="rId12">
            <a:alphaModFix amt="50000"/>
            <a:extLst>
              <a:ext uri="{28A0092B-C50C-407E-A947-70E740481C1C}">
                <a14:useLocalDpi xmlns:a14="http://schemas.microsoft.com/office/drawing/2010/main"/>
              </a:ext>
            </a:extLst>
          </a:blip>
          <a:srcRect/>
          <a:stretch/>
        </p:blipFill>
        <p:spPr>
          <a:xfrm>
            <a:off x="19878" y="1162050"/>
            <a:ext cx="4661647" cy="781050"/>
          </a:xfrm>
          <a:prstGeom prst="rect">
            <a:avLst/>
          </a:prstGeom>
        </p:spPr>
      </p:pic>
      <p:pic>
        <p:nvPicPr>
          <p:cNvPr id="26" name="Immagine 25">
            <a:extLst>
              <a:ext uri="{FF2B5EF4-FFF2-40B4-BE49-F238E27FC236}">
                <a16:creationId xmlns:a16="http://schemas.microsoft.com/office/drawing/2014/main" id="{E3CE0408-2697-18D7-CF7A-FB3F170A04B2}"/>
              </a:ext>
            </a:extLst>
          </p:cNvPr>
          <p:cNvPicPr>
            <a:picLocks noChangeAspect="1"/>
          </p:cNvPicPr>
          <p:nvPr/>
        </p:nvPicPr>
        <p:blipFill>
          <a:blip r:embed="rId13">
            <a:lum bright="-11000" contrast="-9000"/>
            <a:alphaModFix/>
          </a:blip>
          <a:stretch>
            <a:fillRect/>
          </a:stretch>
        </p:blipFill>
        <p:spPr>
          <a:xfrm>
            <a:off x="19878" y="1631224"/>
            <a:ext cx="4615543" cy="2165934"/>
          </a:xfrm>
          <a:prstGeom prst="rect">
            <a:avLst/>
          </a:prstGeom>
        </p:spPr>
      </p:pic>
      <p:pic>
        <p:nvPicPr>
          <p:cNvPr id="27" name="Picture 18">
            <a:hlinkClick r:id="rId14"/>
            <a:extLst>
              <a:ext uri="{FF2B5EF4-FFF2-40B4-BE49-F238E27FC236}">
                <a16:creationId xmlns:a16="http://schemas.microsoft.com/office/drawing/2014/main" id="{BECC9791-E4E7-3E14-A4F4-E125BA7A97A8}"/>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55736" y="1649490"/>
            <a:ext cx="1046999" cy="313509"/>
          </a:xfrm>
          <a:prstGeom prst="rect">
            <a:avLst/>
          </a:prstGeom>
          <a:noFill/>
          <a:extLst>
            <a:ext uri="{909E8E84-426E-40DD-AFC4-6F175D3DCCD1}">
              <a14:hiddenFill xmlns:a14="http://schemas.microsoft.com/office/drawing/2010/main">
                <a:solidFill>
                  <a:srgbClr val="FFFFFF"/>
                </a:solidFill>
              </a14:hiddenFill>
            </a:ext>
          </a:extLst>
        </p:spPr>
      </p:pic>
      <p:sp>
        <p:nvSpPr>
          <p:cNvPr id="28" name="CasellaDiTesto 27">
            <a:extLst>
              <a:ext uri="{FF2B5EF4-FFF2-40B4-BE49-F238E27FC236}">
                <a16:creationId xmlns:a16="http://schemas.microsoft.com/office/drawing/2014/main" id="{FEA4BE61-235B-0C86-B70F-5CFA61DFB1AE}"/>
              </a:ext>
            </a:extLst>
          </p:cNvPr>
          <p:cNvSpPr txBox="1"/>
          <p:nvPr/>
        </p:nvSpPr>
        <p:spPr>
          <a:xfrm>
            <a:off x="19878" y="3041326"/>
            <a:ext cx="453281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1">
                <a:ln>
                  <a:noFill/>
                </a:ln>
                <a:solidFill>
                  <a:prstClr val="white"/>
                </a:solidFill>
                <a:effectLst/>
                <a:uLnTx/>
                <a:uFillTx/>
                <a:latin typeface="Arial" panose="020B0604020202020204" pitchFamily="34" charset="0"/>
                <a:ea typeface="+mn-ea"/>
                <a:cs typeface="Arial" panose="020B0604020202020204" pitchFamily="34" charset="0"/>
              </a:rPr>
              <a:t>INSTITUTE OF MOLECULAR BIOLOGY AND PATHOLOGY (IBPM)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1">
                <a:ln>
                  <a:noFill/>
                </a:ln>
                <a:solidFill>
                  <a:prstClr val="white"/>
                </a:solidFill>
                <a:effectLst/>
                <a:uLnTx/>
                <a:uFillTx/>
                <a:latin typeface="Arial" panose="020B0604020202020204" pitchFamily="34" charset="0"/>
                <a:ea typeface="+mn-ea"/>
                <a:cs typeface="Arial" panose="020B0604020202020204" pitchFamily="34" charset="0"/>
              </a:rPr>
              <a:t>Highly interdisciplinary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1">
                <a:ln>
                  <a:noFill/>
                </a:ln>
                <a:solidFill>
                  <a:prstClr val="white"/>
                </a:solidFill>
                <a:effectLst/>
                <a:uLnTx/>
                <a:uFillTx/>
                <a:latin typeface="Arial" panose="020B0604020202020204" pitchFamily="34" charset="0"/>
                <a:ea typeface="+mn-ea"/>
                <a:cs typeface="Arial" panose="020B0604020202020204" pitchFamily="34" charset="0"/>
              </a:rPr>
              <a:t>Fundamental and applied biology in biomedicine and agrifood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1">
                <a:ln>
                  <a:noFill/>
                </a:ln>
                <a:solidFill>
                  <a:prstClr val="white"/>
                </a:solidFill>
                <a:effectLst/>
                <a:uLnTx/>
                <a:uFillTx/>
                <a:latin typeface="Arial" panose="020B0604020202020204" pitchFamily="34" charset="0"/>
                <a:ea typeface="+mn-ea"/>
                <a:cs typeface="Arial" panose="020B0604020202020204" pitchFamily="34" charset="0"/>
              </a:rPr>
              <a:t>Hosted by Sapienza Univeristy of Rome</a:t>
            </a:r>
          </a:p>
        </p:txBody>
      </p:sp>
      <p:sp>
        <p:nvSpPr>
          <p:cNvPr id="29" name="CasellaDiTesto 28">
            <a:extLst>
              <a:ext uri="{FF2B5EF4-FFF2-40B4-BE49-F238E27FC236}">
                <a16:creationId xmlns:a16="http://schemas.microsoft.com/office/drawing/2014/main" id="{C3489E08-9BF2-53B0-5B77-DBDF6082A7B6}"/>
              </a:ext>
            </a:extLst>
          </p:cNvPr>
          <p:cNvSpPr txBox="1"/>
          <p:nvPr/>
        </p:nvSpPr>
        <p:spPr>
          <a:xfrm>
            <a:off x="6572984" y="6303445"/>
            <a:ext cx="4533401" cy="36933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srgbClr val="001F60"/>
                </a:solidFill>
                <a:effectLst/>
                <a:uLnTx/>
                <a:uFillTx/>
                <a:latin typeface="Aptos" panose="02110004020202020204"/>
                <a:ea typeface="+mn-ea"/>
                <a:cs typeface="+mn-cs"/>
              </a:rPr>
              <a:t>https://spoke6.it/targeting-and-characterizing-long-non-coding-rnas-in-group-3-medulloblastoma/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srgbClr val="001F60"/>
                </a:solidFill>
                <a:effectLst/>
                <a:uLnTx/>
                <a:uFillTx/>
                <a:latin typeface="Aptos" panose="02110004020202020204"/>
                <a:ea typeface="+mn-ea"/>
                <a:cs typeface="+mn-cs"/>
              </a:rPr>
              <a:t>https://spoke6.it/national-center-for-gene-therapy-and-drugs-based-on-rna-technology/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srgbClr val="001F60"/>
                </a:solidFill>
                <a:effectLst/>
                <a:uLnTx/>
                <a:uFillTx/>
                <a:latin typeface="Aptos" panose="02110004020202020204"/>
                <a:ea typeface="+mn-ea"/>
                <a:cs typeface="+mn-cs"/>
              </a:rPr>
              <a:t>https://www.ibpm.cnr.it/docs/pnrr/RNA-GeneTherapy/PNRR-MEDFER-Pietro%20Laneve-it.pdf</a:t>
            </a:r>
          </a:p>
        </p:txBody>
      </p:sp>
      <p:sp>
        <p:nvSpPr>
          <p:cNvPr id="30" name="CasellaDiTesto 29">
            <a:extLst>
              <a:ext uri="{FF2B5EF4-FFF2-40B4-BE49-F238E27FC236}">
                <a16:creationId xmlns:a16="http://schemas.microsoft.com/office/drawing/2014/main" id="{F6110D57-8455-3B3E-CFD2-100C19D4A733}"/>
              </a:ext>
            </a:extLst>
          </p:cNvPr>
          <p:cNvSpPr txBox="1"/>
          <p:nvPr/>
        </p:nvSpPr>
        <p:spPr>
          <a:xfrm>
            <a:off x="878540" y="4022023"/>
            <a:ext cx="291643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1">
                <a:ln>
                  <a:noFill/>
                </a:ln>
                <a:solidFill>
                  <a:srgbClr val="001F60"/>
                </a:solidFill>
                <a:effectLst/>
                <a:uLnTx/>
                <a:uFillTx/>
                <a:latin typeface="Arial" panose="020B0604020202020204" pitchFamily="34" charset="0"/>
                <a:ea typeface="+mn-ea"/>
                <a:cs typeface="Arial" panose="020B0604020202020204" pitchFamily="34" charset="0"/>
              </a:rPr>
              <a:t>https://www.ibpm.cnr.it/index.php/en/</a:t>
            </a:r>
          </a:p>
        </p:txBody>
      </p:sp>
      <p:grpSp>
        <p:nvGrpSpPr>
          <p:cNvPr id="33" name="Gruppo 32">
            <a:extLst>
              <a:ext uri="{FF2B5EF4-FFF2-40B4-BE49-F238E27FC236}">
                <a16:creationId xmlns:a16="http://schemas.microsoft.com/office/drawing/2014/main" id="{88396F96-3C1F-4BF6-098F-64C212A92287}"/>
              </a:ext>
            </a:extLst>
          </p:cNvPr>
          <p:cNvGrpSpPr/>
          <p:nvPr/>
        </p:nvGrpSpPr>
        <p:grpSpPr>
          <a:xfrm>
            <a:off x="6515471" y="4626611"/>
            <a:ext cx="5622024" cy="1816191"/>
            <a:chOff x="6386815" y="4516695"/>
            <a:chExt cx="5622024" cy="1848246"/>
          </a:xfrm>
        </p:grpSpPr>
        <p:pic>
          <p:nvPicPr>
            <p:cNvPr id="24" name="Immagine 23" descr="Immagine che contiene testo, schermata, Carattere, logo&#10;&#10;Descrizione generata automaticamente">
              <a:extLst>
                <a:ext uri="{FF2B5EF4-FFF2-40B4-BE49-F238E27FC236}">
                  <a16:creationId xmlns:a16="http://schemas.microsoft.com/office/drawing/2014/main" id="{00E27917-B189-B427-64BB-3BA5B6675D7C}"/>
                </a:ext>
              </a:extLst>
            </p:cNvPr>
            <p:cNvPicPr>
              <a:picLocks noChangeAspect="1"/>
            </p:cNvPicPr>
            <p:nvPr/>
          </p:nvPicPr>
          <p:blipFill>
            <a:blip r:embed="rId16"/>
            <a:stretch>
              <a:fillRect/>
            </a:stretch>
          </p:blipFill>
          <p:spPr>
            <a:xfrm>
              <a:off x="6386815" y="4572001"/>
              <a:ext cx="5622024" cy="1792940"/>
            </a:xfrm>
            <a:prstGeom prst="rect">
              <a:avLst/>
            </a:prstGeom>
          </p:spPr>
        </p:pic>
        <p:sp>
          <p:nvSpPr>
            <p:cNvPr id="32" name="CasellaDiTesto 31">
              <a:extLst>
                <a:ext uri="{FF2B5EF4-FFF2-40B4-BE49-F238E27FC236}">
                  <a16:creationId xmlns:a16="http://schemas.microsoft.com/office/drawing/2014/main" id="{04ACF18D-ACAC-8CF8-3F94-FAB0CF584B68}"/>
                </a:ext>
              </a:extLst>
            </p:cNvPr>
            <p:cNvSpPr txBox="1"/>
            <p:nvPr/>
          </p:nvSpPr>
          <p:spPr>
            <a:xfrm>
              <a:off x="10042437" y="4516695"/>
              <a:ext cx="1287532" cy="328869"/>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u="none" strike="noStrike" kern="1200" cap="none" spc="0" normalizeH="0" baseline="0" noProof="0" dirty="0">
                  <a:ln>
                    <a:noFill/>
                  </a:ln>
                  <a:solidFill>
                    <a:srgbClr val="001F60"/>
                  </a:solidFill>
                  <a:effectLst/>
                  <a:uLnTx/>
                  <a:uFillTx/>
                  <a:latin typeface="Arial" panose="020B0604020202020204" pitchFamily="34" charset="0"/>
                  <a:ea typeface="+mn-ea"/>
                  <a:cs typeface="Arial" panose="020B0604020202020204" pitchFamily="34" charset="0"/>
                </a:rPr>
                <a:t>HFt               </a:t>
              </a:r>
            </a:p>
          </p:txBody>
        </p:sp>
      </p:grpSp>
      <p:sp>
        <p:nvSpPr>
          <p:cNvPr id="38" name="CasellaDiTesto 37">
            <a:extLst>
              <a:ext uri="{FF2B5EF4-FFF2-40B4-BE49-F238E27FC236}">
                <a16:creationId xmlns:a16="http://schemas.microsoft.com/office/drawing/2014/main" id="{E9A46756-58E7-43EA-BF6D-B741C08E2D12}"/>
              </a:ext>
            </a:extLst>
          </p:cNvPr>
          <p:cNvSpPr txBox="1"/>
          <p:nvPr/>
        </p:nvSpPr>
        <p:spPr>
          <a:xfrm>
            <a:off x="4681720" y="3551241"/>
            <a:ext cx="2972289" cy="253916"/>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Dr. LANEVE, Lab of NUCLEIC ACIDS, IBPM</a:t>
            </a:r>
          </a:p>
        </p:txBody>
      </p:sp>
      <p:sp>
        <p:nvSpPr>
          <p:cNvPr id="39" name="CasellaDiTesto 38">
            <a:extLst>
              <a:ext uri="{FF2B5EF4-FFF2-40B4-BE49-F238E27FC236}">
                <a16:creationId xmlns:a16="http://schemas.microsoft.com/office/drawing/2014/main" id="{831753BF-5CBC-17A0-E2EB-B81843214155}"/>
              </a:ext>
            </a:extLst>
          </p:cNvPr>
          <p:cNvSpPr txBox="1"/>
          <p:nvPr/>
        </p:nvSpPr>
        <p:spPr>
          <a:xfrm>
            <a:off x="8355237" y="1208867"/>
            <a:ext cx="3790269" cy="24850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Dr. CECI, Dr. FALVO, Lab of  MOLECULAR BIOLOGY, IBPM</a:t>
            </a:r>
          </a:p>
        </p:txBody>
      </p:sp>
    </p:spTree>
    <p:extLst>
      <p:ext uri="{BB962C8B-B14F-4D97-AF65-F5344CB8AC3E}">
        <p14:creationId xmlns:p14="http://schemas.microsoft.com/office/powerpoint/2010/main" val="14581981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5">
            <a:extLst>
              <a:ext uri="{FF2B5EF4-FFF2-40B4-BE49-F238E27FC236}">
                <a16:creationId xmlns:a16="http://schemas.microsoft.com/office/drawing/2014/main" id="{F0DD55C5-E35B-49C9-B8E1-A8D431F1A85D}"/>
              </a:ext>
            </a:extLst>
          </p:cNvPr>
          <p:cNvPicPr>
            <a:picLocks noChangeAspect="1"/>
          </p:cNvPicPr>
          <p:nvPr/>
        </p:nvPicPr>
        <p:blipFill rotWithShape="1">
          <a:blip r:embed="rId2"/>
          <a:srcRect l="22438" t="27310" r="19288" b="12200"/>
          <a:stretch/>
        </p:blipFill>
        <p:spPr>
          <a:xfrm>
            <a:off x="222358" y="2883325"/>
            <a:ext cx="1415074" cy="867077"/>
          </a:xfrm>
          <a:prstGeom prst="rect">
            <a:avLst/>
          </a:prstGeom>
        </p:spPr>
      </p:pic>
      <p:pic>
        <p:nvPicPr>
          <p:cNvPr id="4" name="Picture 3">
            <a:extLst>
              <a:ext uri="{FF2B5EF4-FFF2-40B4-BE49-F238E27FC236}">
                <a16:creationId xmlns:a16="http://schemas.microsoft.com/office/drawing/2014/main" id="{79BFAFF0-4451-496F-9F69-A4F81A8740AE}"/>
              </a:ext>
            </a:extLst>
          </p:cNvPr>
          <p:cNvPicPr>
            <a:picLocks noChangeAspect="1"/>
          </p:cNvPicPr>
          <p:nvPr/>
        </p:nvPicPr>
        <p:blipFill rotWithShape="1">
          <a:blip r:embed="rId3"/>
          <a:srcRect l="52308" t="27063" r="16714" b="28116"/>
          <a:stretch/>
        </p:blipFill>
        <p:spPr>
          <a:xfrm>
            <a:off x="1804513" y="3082633"/>
            <a:ext cx="1367576" cy="1168068"/>
          </a:xfrm>
          <a:prstGeom prst="rect">
            <a:avLst/>
          </a:prstGeom>
        </p:spPr>
      </p:pic>
      <p:sp>
        <p:nvSpPr>
          <p:cNvPr id="5" name="CasellaDiTesto 6">
            <a:extLst>
              <a:ext uri="{FF2B5EF4-FFF2-40B4-BE49-F238E27FC236}">
                <a16:creationId xmlns:a16="http://schemas.microsoft.com/office/drawing/2014/main" id="{4F5F352D-0EFC-462D-852D-A7A6BE61D138}"/>
              </a:ext>
            </a:extLst>
          </p:cNvPr>
          <p:cNvSpPr txBox="1"/>
          <p:nvPr/>
        </p:nvSpPr>
        <p:spPr>
          <a:xfrm>
            <a:off x="-2" y="545565"/>
            <a:ext cx="12192000" cy="480131"/>
          </a:xfrm>
          <a:prstGeom prst="rect">
            <a:avLst/>
          </a:prstGeom>
          <a:noFill/>
          <a:effectLst>
            <a:outerShdw blurRad="50800" dist="50800" dir="5400000" algn="ctr" rotWithShape="0">
              <a:schemeClr val="accent4">
                <a:lumMod val="50000"/>
                <a:alpha val="43000"/>
              </a:schemeClr>
            </a:outerShdw>
          </a:effectLst>
        </p:spPr>
        <p:txBody>
          <a:bodyPr vert="horz" wrap="square" lIns="91440" tIns="45720" rIns="91440" bIns="45720" rtlCol="0" anchor="t">
            <a:spAutoFit/>
          </a:bodyPr>
          <a:lstStyle>
            <a:defPPr>
              <a:defRPr lang="it-IT"/>
            </a:defPPr>
            <a:lvl1pPr algn="ctr">
              <a:lnSpc>
                <a:spcPct val="90000"/>
              </a:lnSpc>
              <a:spcBef>
                <a:spcPct val="0"/>
              </a:spcBef>
              <a:buNone/>
              <a:defRPr sz="2000" b="1">
                <a:solidFill>
                  <a:srgbClr val="B27F47"/>
                </a:solidFill>
                <a:effectLst/>
                <a:latin typeface="Titillium"/>
                <a:cs typeface="Times New Roman" panose="02020603050405020304" pitchFamily="18"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800" b="0" u="none" strike="noStrike" kern="1200" cap="none" spc="0" normalizeH="0" baseline="0" noProof="0" dirty="0">
                <a:ln>
                  <a:noFill/>
                </a:ln>
                <a:solidFill>
                  <a:srgbClr val="2B65AE"/>
                </a:solidFill>
                <a:effectLst/>
                <a:uLnTx/>
                <a:uFillTx/>
                <a:latin typeface="Arial" panose="020B0604020202020204" pitchFamily="34" charset="0"/>
                <a:ea typeface="+mn-ea"/>
                <a:cs typeface="Times New Roman" panose="02020603050405020304" pitchFamily="18" charset="0"/>
              </a:rPr>
              <a:t>Biosensing and </a:t>
            </a:r>
            <a:r>
              <a:rPr kumimoji="0" lang="en-GB" sz="2800" b="0" u="none" strike="noStrike" kern="1200" cap="none" spc="0" normalizeH="0" baseline="0" noProof="0" dirty="0" err="1">
                <a:ln>
                  <a:noFill/>
                </a:ln>
                <a:solidFill>
                  <a:srgbClr val="2B65AE"/>
                </a:solidFill>
                <a:effectLst/>
                <a:uLnTx/>
                <a:uFillTx/>
                <a:latin typeface="Arial" panose="020B0604020202020204" pitchFamily="34" charset="0"/>
                <a:ea typeface="+mn-ea"/>
                <a:cs typeface="Times New Roman" panose="02020603050405020304" pitchFamily="18" charset="0"/>
              </a:rPr>
              <a:t>nanosensing</a:t>
            </a:r>
            <a:r>
              <a:rPr kumimoji="0" lang="en-GB" sz="2800" b="0" u="none" strike="noStrike" kern="1200" cap="none" spc="0" normalizeH="0" baseline="0" noProof="0" dirty="0">
                <a:ln>
                  <a:noFill/>
                </a:ln>
                <a:solidFill>
                  <a:srgbClr val="2B65AE"/>
                </a:solidFill>
                <a:effectLst/>
                <a:uLnTx/>
                <a:uFillTx/>
                <a:latin typeface="Arial" panose="020B0604020202020204" pitchFamily="34" charset="0"/>
                <a:ea typeface="+mn-ea"/>
                <a:cs typeface="Times New Roman" panose="02020603050405020304" pitchFamily="18" charset="0"/>
              </a:rPr>
              <a:t> for diagnosis and therapy</a:t>
            </a:r>
          </a:p>
        </p:txBody>
      </p:sp>
      <p:sp>
        <p:nvSpPr>
          <p:cNvPr id="6" name="TextBox 5">
            <a:extLst>
              <a:ext uri="{FF2B5EF4-FFF2-40B4-BE49-F238E27FC236}">
                <a16:creationId xmlns:a16="http://schemas.microsoft.com/office/drawing/2014/main" id="{808346F7-4336-4269-AC69-9E86DA9D063A}"/>
              </a:ext>
            </a:extLst>
          </p:cNvPr>
          <p:cNvSpPr txBox="1"/>
          <p:nvPr/>
        </p:nvSpPr>
        <p:spPr>
          <a:xfrm>
            <a:off x="190249" y="1358007"/>
            <a:ext cx="8877433" cy="9079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it-IT" sz="1600" u="sng" strike="noStrike" kern="1200" cap="none" spc="0" normalizeH="0" baseline="0" noProof="0" dirty="0">
                <a:ln>
                  <a:noFill/>
                </a:ln>
                <a:solidFill>
                  <a:srgbClr val="2B65AE"/>
                </a:solidFill>
                <a:effectLst/>
                <a:uLnTx/>
                <a:uFillTx/>
                <a:latin typeface="Arial" panose="020B0604020202020204" pitchFamily="34" charset="0"/>
                <a:ea typeface="+mn-ea"/>
                <a:cs typeface="+mn-cs"/>
              </a:rPr>
              <a:t>Intracellular oligonucleotide optical switches</a:t>
            </a:r>
          </a:p>
          <a:p>
            <a:pPr marL="179388" marR="0" lvl="0" indent="-179388"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it-IT" sz="1600" u="none" strike="noStrike" kern="1200" cap="none" spc="0" normalizeH="0" baseline="0" noProof="0" dirty="0">
                <a:ln>
                  <a:noFill/>
                </a:ln>
                <a:solidFill>
                  <a:srgbClr val="2B65AE"/>
                </a:solidFill>
                <a:effectLst/>
                <a:uLnTx/>
                <a:uFillTx/>
                <a:latin typeface="Arial" panose="020B0604020202020204" pitchFamily="34" charset="0"/>
                <a:ea typeface="+mn-ea"/>
                <a:cs typeface="+mn-cs"/>
              </a:rPr>
              <a:t>Survivin mRNA (cancer, theranostics)</a:t>
            </a:r>
          </a:p>
          <a:p>
            <a:pPr marL="179388" marR="0" lvl="0" indent="-179388"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it-IT" sz="1600" u="none" strike="noStrike" kern="1200" cap="none" spc="0" normalizeH="0" baseline="0" noProof="0" dirty="0">
                <a:ln>
                  <a:noFill/>
                </a:ln>
                <a:solidFill>
                  <a:srgbClr val="2B65AE"/>
                </a:solidFill>
                <a:effectLst/>
                <a:uLnTx/>
                <a:uFillTx/>
                <a:latin typeface="Arial" panose="020B0604020202020204" pitchFamily="34" charset="0"/>
                <a:ea typeface="+mn-ea"/>
                <a:cs typeface="+mn-cs"/>
              </a:rPr>
              <a:t>Pandar long non-coding RNA (novel biomarker in cancer, diagnostics/ theranostics)</a:t>
            </a:r>
          </a:p>
        </p:txBody>
      </p:sp>
      <p:sp>
        <p:nvSpPr>
          <p:cNvPr id="10" name="TextBox 9">
            <a:extLst>
              <a:ext uri="{FF2B5EF4-FFF2-40B4-BE49-F238E27FC236}">
                <a16:creationId xmlns:a16="http://schemas.microsoft.com/office/drawing/2014/main" id="{A8758060-0A22-4E07-AABE-B67B0A5F6631}"/>
              </a:ext>
            </a:extLst>
          </p:cNvPr>
          <p:cNvSpPr txBox="1"/>
          <p:nvPr/>
        </p:nvSpPr>
        <p:spPr>
          <a:xfrm>
            <a:off x="3421128" y="2826192"/>
            <a:ext cx="8530998" cy="11541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it-IT" sz="1600" u="sng" strike="noStrike" kern="1200" cap="none" spc="0" normalizeH="0" baseline="0" noProof="0" dirty="0">
                <a:ln>
                  <a:noFill/>
                </a:ln>
                <a:solidFill>
                  <a:srgbClr val="2B65AE"/>
                </a:solidFill>
                <a:effectLst/>
                <a:uLnTx/>
                <a:uFillTx/>
                <a:latin typeface="Arial" panose="020B0604020202020204" pitchFamily="34" charset="0"/>
                <a:ea typeface="+mn-ea"/>
                <a:cs typeface="+mn-cs"/>
              </a:rPr>
              <a:t>Optical platform for (multianalyte) detection of biomarkers</a:t>
            </a:r>
            <a:r>
              <a:rPr kumimoji="0" lang="it-IT" sz="1600" u="none" strike="noStrike" kern="1200" cap="none" spc="0" normalizeH="0" baseline="0" noProof="0" dirty="0">
                <a:ln>
                  <a:noFill/>
                </a:ln>
                <a:solidFill>
                  <a:srgbClr val="2B65AE"/>
                </a:solidFill>
                <a:effectLst/>
                <a:uLnTx/>
                <a:uFillTx/>
                <a:latin typeface="Arial" panose="020B0604020202020204" pitchFamily="34" charset="0"/>
                <a:ea typeface="+mn-ea"/>
                <a:cs typeface="+mn-cs"/>
              </a:rPr>
              <a:t> (label-free, SERS, fluorescence-based)</a:t>
            </a:r>
          </a:p>
          <a:p>
            <a:pPr marL="174625" marR="0" lvl="0" indent="-174625"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it-IT" sz="1600" u="none" strike="noStrike" kern="1200" cap="none" spc="0" normalizeH="0" baseline="0" noProof="0" dirty="0">
                <a:ln>
                  <a:noFill/>
                </a:ln>
                <a:solidFill>
                  <a:srgbClr val="2B65AE"/>
                </a:solidFill>
                <a:effectLst/>
                <a:uLnTx/>
                <a:uFillTx/>
                <a:latin typeface="Arial" panose="020B0604020202020204" pitchFamily="34" charset="0"/>
                <a:ea typeface="+mn-ea"/>
                <a:cs typeface="+mn-cs"/>
              </a:rPr>
              <a:t>early detection of pathology (e.g. circulating miRNA, protein biomarkers)</a:t>
            </a:r>
          </a:p>
          <a:p>
            <a:pPr marL="174625" marR="0" lvl="0" indent="-174625"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it-IT" sz="1600" u="none" strike="noStrike" kern="1200" cap="none" spc="0" normalizeH="0" baseline="0" noProof="0" dirty="0">
                <a:ln>
                  <a:noFill/>
                </a:ln>
                <a:solidFill>
                  <a:srgbClr val="2B65AE"/>
                </a:solidFill>
                <a:effectLst/>
                <a:uLnTx/>
                <a:uFillTx/>
                <a:latin typeface="Arial" panose="020B0604020202020204" pitchFamily="34" charset="0"/>
                <a:ea typeface="+mn-ea"/>
                <a:cs typeface="+mn-cs"/>
              </a:rPr>
              <a:t>assessment of the administrated therapy </a:t>
            </a:r>
          </a:p>
        </p:txBody>
      </p:sp>
      <p:pic>
        <p:nvPicPr>
          <p:cNvPr id="12" name="Immagine 1">
            <a:extLst>
              <a:ext uri="{FF2B5EF4-FFF2-40B4-BE49-F238E27FC236}">
                <a16:creationId xmlns:a16="http://schemas.microsoft.com/office/drawing/2014/main" id="{F908ECFD-0995-45B9-961B-C5F362C40F2D}"/>
              </a:ext>
            </a:extLst>
          </p:cNvPr>
          <p:cNvPicPr>
            <a:picLocks noChangeAspect="1"/>
          </p:cNvPicPr>
          <p:nvPr/>
        </p:nvPicPr>
        <p:blipFill>
          <a:blip r:embed="rId4"/>
          <a:stretch>
            <a:fillRect/>
          </a:stretch>
        </p:blipFill>
        <p:spPr>
          <a:xfrm>
            <a:off x="640136" y="3629112"/>
            <a:ext cx="871954" cy="867077"/>
          </a:xfrm>
          <a:prstGeom prst="rect">
            <a:avLst/>
          </a:prstGeom>
        </p:spPr>
      </p:pic>
      <p:pic>
        <p:nvPicPr>
          <p:cNvPr id="13" name="Immagine 6">
            <a:extLst>
              <a:ext uri="{FF2B5EF4-FFF2-40B4-BE49-F238E27FC236}">
                <a16:creationId xmlns:a16="http://schemas.microsoft.com/office/drawing/2014/main" id="{A9DA995F-A3EC-451D-A29A-7AB8F27BF66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233052" y="-2375"/>
            <a:ext cx="979247" cy="596728"/>
          </a:xfrm>
          <a:prstGeom prst="rect">
            <a:avLst/>
          </a:prstGeom>
        </p:spPr>
      </p:pic>
      <p:sp>
        <p:nvSpPr>
          <p:cNvPr id="14" name="TextBox 13">
            <a:extLst>
              <a:ext uri="{FF2B5EF4-FFF2-40B4-BE49-F238E27FC236}">
                <a16:creationId xmlns:a16="http://schemas.microsoft.com/office/drawing/2014/main" id="{168D16E4-B6AA-4108-9195-F2CFF3AC3323}"/>
              </a:ext>
            </a:extLst>
          </p:cNvPr>
          <p:cNvSpPr txBox="1"/>
          <p:nvPr/>
        </p:nvSpPr>
        <p:spPr>
          <a:xfrm>
            <a:off x="-1" y="47829"/>
            <a:ext cx="1219199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u="none" strike="noStrike" kern="1200" cap="none" spc="0" normalizeH="0" baseline="0" noProof="0" dirty="0">
                <a:ln>
                  <a:noFill/>
                </a:ln>
                <a:solidFill>
                  <a:srgbClr val="2B65AE"/>
                </a:solidFill>
                <a:effectLst/>
                <a:uLnTx/>
                <a:uFillTx/>
                <a:latin typeface="Arial" panose="020B0604020202020204" pitchFamily="34" charset="0"/>
                <a:ea typeface="+mn-ea"/>
                <a:cs typeface="+mn-cs"/>
              </a:rPr>
              <a:t>THE- Spoke 4 - </a:t>
            </a:r>
            <a:r>
              <a:rPr kumimoji="0" lang="en-US" sz="1400" u="none" strike="noStrike" kern="1200" cap="none" spc="0" normalizeH="0" baseline="0" noProof="0" dirty="0">
                <a:ln>
                  <a:noFill/>
                </a:ln>
                <a:solidFill>
                  <a:srgbClr val="2B65AE"/>
                </a:solidFill>
                <a:effectLst/>
                <a:uLnTx/>
                <a:uFillTx/>
                <a:latin typeface="Arial" panose="020B0604020202020204" pitchFamily="34" charset="0"/>
                <a:ea typeface="+mn-ea"/>
                <a:cs typeface="+mn-cs"/>
              </a:rPr>
              <a:t>Nanotechnologies for diagnosis and therapy </a:t>
            </a:r>
            <a:endParaRPr kumimoji="0" lang="it-IT" sz="1400" u="none" strike="noStrike" kern="1200" cap="none" spc="0" normalizeH="0" baseline="0" noProof="0" dirty="0">
              <a:ln>
                <a:noFill/>
              </a:ln>
              <a:solidFill>
                <a:srgbClr val="2B65AE"/>
              </a:solidFill>
              <a:effectLst/>
              <a:uLnTx/>
              <a:uFillTx/>
              <a:latin typeface="Arial" panose="020B06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u="none" strike="noStrike" kern="1200" cap="none" spc="0" normalizeH="0" baseline="0" noProof="0" dirty="0">
                <a:ln>
                  <a:noFill/>
                </a:ln>
                <a:solidFill>
                  <a:srgbClr val="2B65AE"/>
                </a:solidFill>
                <a:effectLst/>
                <a:uLnTx/>
                <a:uFillTx/>
                <a:latin typeface="Arial" panose="020B0604020202020204" pitchFamily="34" charset="0"/>
                <a:ea typeface="+mn-ea"/>
                <a:cs typeface="+mn-cs"/>
              </a:rPr>
              <a:t>Age-It – Spoke 8 - </a:t>
            </a:r>
            <a:r>
              <a:rPr kumimoji="0" lang="en-US" sz="1400" u="none" strike="noStrike" kern="1200" cap="none" spc="0" normalizeH="0" baseline="0" noProof="0" dirty="0">
                <a:ln>
                  <a:noFill/>
                </a:ln>
                <a:solidFill>
                  <a:srgbClr val="2B65AE"/>
                </a:solidFill>
                <a:effectLst/>
                <a:uLnTx/>
                <a:uFillTx/>
                <a:latin typeface="Arial" panose="020B0604020202020204" pitchFamily="34" charset="0"/>
                <a:ea typeface="+mn-ea"/>
                <a:cs typeface="+mn-cs"/>
              </a:rPr>
              <a:t>Interventions to reduce the burden of age-related diseases, disorders and disabilities</a:t>
            </a:r>
            <a:endParaRPr kumimoji="0" lang="it-IT" sz="1400" u="none" strike="noStrike" kern="1200" cap="none" spc="0" normalizeH="0" baseline="0" noProof="0" dirty="0">
              <a:ln>
                <a:noFill/>
              </a:ln>
              <a:solidFill>
                <a:srgbClr val="2B65AE"/>
              </a:solidFill>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id="{28AA33E4-F05C-4ADF-A6AE-66AA8A610971}"/>
              </a:ext>
            </a:extLst>
          </p:cNvPr>
          <p:cNvSpPr txBox="1"/>
          <p:nvPr/>
        </p:nvSpPr>
        <p:spPr>
          <a:xfrm>
            <a:off x="236481" y="4728212"/>
            <a:ext cx="10302820" cy="125418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it-IT" sz="2000" u="none" strike="noStrike" kern="1200" cap="none" spc="0" normalizeH="0" baseline="0" noProof="0" dirty="0">
                <a:ln>
                  <a:noFill/>
                </a:ln>
                <a:solidFill>
                  <a:srgbClr val="2B65AE"/>
                </a:solidFill>
                <a:effectLst/>
                <a:uLnTx/>
                <a:uFillTx/>
                <a:latin typeface="Arial" panose="020B0604020202020204" pitchFamily="34" charset="0"/>
                <a:ea typeface="+mn-ea"/>
                <a:cs typeface="+mn-cs"/>
              </a:rPr>
              <a:t>Objectives</a:t>
            </a:r>
            <a:r>
              <a:rPr kumimoji="0" lang="it-IT" sz="200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it-IT" sz="1600" u="sng" strike="noStrike" kern="1200" cap="none" spc="0" normalizeH="0" baseline="0" noProof="0" dirty="0">
                <a:ln>
                  <a:noFill/>
                </a:ln>
                <a:solidFill>
                  <a:srgbClr val="2B65AE"/>
                </a:solidFill>
                <a:effectLst/>
                <a:uLnTx/>
                <a:uFillTx/>
                <a:latin typeface="Arial" panose="020B0604020202020204" pitchFamily="34" charset="0"/>
                <a:ea typeface="+mn-ea"/>
                <a:cs typeface="+mn-cs"/>
              </a:rPr>
              <a:t>Following the requests of physicians,  design, development and characterization of</a:t>
            </a:r>
            <a:r>
              <a:rPr kumimoji="0" lang="it-IT" sz="1600" u="none" strike="noStrike" kern="1200" cap="none" spc="0" normalizeH="0" baseline="0" noProof="0" dirty="0">
                <a:ln>
                  <a:noFill/>
                </a:ln>
                <a:solidFill>
                  <a:srgbClr val="2B65AE"/>
                </a:solidFill>
                <a:effectLst/>
                <a:uLnTx/>
                <a:uFillTx/>
                <a:latin typeface="Arial" panose="020B0604020202020204" pitchFamily="34" charset="0"/>
                <a:ea typeface="+mn-ea"/>
                <a:cs typeface="+mn-cs"/>
              </a:rPr>
              <a:t>:</a:t>
            </a:r>
            <a:endParaRPr kumimoji="0" lang="it-IT" sz="1600" u="sng" strike="noStrike" kern="1200" cap="none" spc="0" normalizeH="0" baseline="0" noProof="0" dirty="0">
              <a:ln>
                <a:noFill/>
              </a:ln>
              <a:solidFill>
                <a:srgbClr val="2B65AE"/>
              </a:solidFill>
              <a:effectLst/>
              <a:uLnTx/>
              <a:uFillTx/>
              <a:latin typeface="Arial" panose="020B0604020202020204" pitchFamily="34" charset="0"/>
              <a:ea typeface="+mn-ea"/>
              <a:cs typeface="+mn-cs"/>
            </a:endParaRPr>
          </a:p>
          <a:p>
            <a:pPr marL="180975" marR="0" lvl="0" indent="-180975"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it-IT" sz="1600" u="none" strike="noStrike" kern="1200" cap="none" spc="0" normalizeH="0" baseline="0" noProof="0" dirty="0">
                <a:ln>
                  <a:noFill/>
                </a:ln>
                <a:solidFill>
                  <a:srgbClr val="2B65AE"/>
                </a:solidFill>
                <a:effectLst/>
                <a:uLnTx/>
                <a:uFillTx/>
                <a:latin typeface="Arial" panose="020B0604020202020204" pitchFamily="34" charset="0"/>
                <a:ea typeface="+mn-ea"/>
                <a:cs typeface="+mn-cs"/>
              </a:rPr>
              <a:t>innovative optical switches for intracellular targets of interest</a:t>
            </a:r>
          </a:p>
          <a:p>
            <a:pPr marL="180975" marR="0" lvl="0" indent="-180975"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it-IT" sz="1600" u="none" strike="noStrike" kern="1200" cap="none" spc="0" normalizeH="0" baseline="0" noProof="0" dirty="0">
                <a:ln>
                  <a:noFill/>
                </a:ln>
                <a:solidFill>
                  <a:srgbClr val="2B65AE"/>
                </a:solidFill>
                <a:effectLst/>
                <a:uLnTx/>
                <a:uFillTx/>
                <a:latin typeface="Arial" panose="020B0604020202020204" pitchFamily="34" charset="0"/>
                <a:ea typeface="+mn-ea"/>
                <a:cs typeface="+mn-cs"/>
              </a:rPr>
              <a:t>optical platforms for multianalyte detection of biomarkers in biological fluids (serum, plasma, salive, urine, etc)</a:t>
            </a:r>
          </a:p>
        </p:txBody>
      </p:sp>
      <p:sp>
        <p:nvSpPr>
          <p:cNvPr id="18" name="Rectangle 17">
            <a:extLst>
              <a:ext uri="{FF2B5EF4-FFF2-40B4-BE49-F238E27FC236}">
                <a16:creationId xmlns:a16="http://schemas.microsoft.com/office/drawing/2014/main" id="{8ABFB255-C216-46A0-A9EF-2357CDB63899}"/>
              </a:ext>
            </a:extLst>
          </p:cNvPr>
          <p:cNvSpPr/>
          <p:nvPr/>
        </p:nvSpPr>
        <p:spPr>
          <a:xfrm>
            <a:off x="289204" y="5950797"/>
            <a:ext cx="3983463" cy="68480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it-IT" sz="2000" u="none" strike="noStrike" kern="1200" cap="none" spc="0" normalizeH="0" baseline="0" noProof="0" dirty="0">
                <a:ln>
                  <a:noFill/>
                </a:ln>
                <a:solidFill>
                  <a:srgbClr val="2B65AE"/>
                </a:solidFill>
                <a:effectLst/>
                <a:uLnTx/>
                <a:uFillTx/>
                <a:latin typeface="Arial" panose="020B0604020202020204" pitchFamily="34" charset="0"/>
                <a:ea typeface="+mn-ea"/>
                <a:cs typeface="+mn-cs"/>
              </a:rPr>
              <a:t>Expected resources</a:t>
            </a:r>
            <a:r>
              <a:rPr kumimoji="0" lang="it-IT" sz="200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endParaRPr kumimoji="0" lang="it-IT" sz="1600" u="none" strike="noStrike" kern="1200" cap="none" spc="0" normalizeH="0" baseline="0" noProof="0" dirty="0">
              <a:ln>
                <a:noFill/>
              </a:ln>
              <a:solidFill>
                <a:srgbClr val="2B65A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it-IT" sz="1600" u="none" strike="noStrike" kern="1200" cap="none" spc="0" normalizeH="0" baseline="0" noProof="0" dirty="0">
                <a:ln>
                  <a:noFill/>
                </a:ln>
                <a:solidFill>
                  <a:srgbClr val="2B65AE"/>
                </a:solidFill>
                <a:effectLst/>
                <a:uLnTx/>
                <a:uFillTx/>
                <a:latin typeface="Arial" panose="020B0604020202020204" pitchFamily="34" charset="0"/>
                <a:ea typeface="+mn-ea"/>
                <a:cs typeface="+mn-cs"/>
              </a:rPr>
              <a:t>Temporary contracts and potdoc positions</a:t>
            </a:r>
          </a:p>
        </p:txBody>
      </p:sp>
      <p:pic>
        <p:nvPicPr>
          <p:cNvPr id="19" name="Picture 18">
            <a:extLst>
              <a:ext uri="{FF2B5EF4-FFF2-40B4-BE49-F238E27FC236}">
                <a16:creationId xmlns:a16="http://schemas.microsoft.com/office/drawing/2014/main" id="{310FB764-4842-4210-8AB0-662F7A6AFD32}"/>
              </a:ext>
            </a:extLst>
          </p:cNvPr>
          <p:cNvPicPr>
            <a:picLocks noChangeAspect="1"/>
          </p:cNvPicPr>
          <p:nvPr/>
        </p:nvPicPr>
        <p:blipFill rotWithShape="1">
          <a:blip r:embed="rId6"/>
          <a:srcRect l="43162" t="20966" r="5272" b="12029"/>
          <a:stretch/>
        </p:blipFill>
        <p:spPr>
          <a:xfrm>
            <a:off x="9947995" y="1190444"/>
            <a:ext cx="2004130" cy="1464862"/>
          </a:xfrm>
          <a:prstGeom prst="rect">
            <a:avLst/>
          </a:prstGeom>
        </p:spPr>
      </p:pic>
      <p:sp>
        <p:nvSpPr>
          <p:cNvPr id="20" name="TextBox 19">
            <a:extLst>
              <a:ext uri="{FF2B5EF4-FFF2-40B4-BE49-F238E27FC236}">
                <a16:creationId xmlns:a16="http://schemas.microsoft.com/office/drawing/2014/main" id="{CA407ECA-370F-4AAA-84D4-EB5E5BA4AA76}"/>
              </a:ext>
            </a:extLst>
          </p:cNvPr>
          <p:cNvSpPr txBox="1"/>
          <p:nvPr/>
        </p:nvSpPr>
        <p:spPr>
          <a:xfrm>
            <a:off x="5018356" y="2248544"/>
            <a:ext cx="495403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u="none" strike="noStrike" kern="1200" cap="none" spc="0" normalizeH="0" baseline="0" noProof="0" dirty="0">
                <a:ln>
                  <a:noFill/>
                </a:ln>
                <a:solidFill>
                  <a:srgbClr val="2B65AE"/>
                </a:solidFill>
                <a:effectLst/>
                <a:uLnTx/>
                <a:uFillTx/>
                <a:latin typeface="Arial" panose="020B0604020202020204" pitchFamily="34" charset="0"/>
                <a:ea typeface="+mn-ea"/>
                <a:cs typeface="+mn-cs"/>
              </a:rPr>
              <a:t>B. Adinolfi, F. Baldini et al., Life Sciences, 215, 106 (2018)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u="none" strike="noStrike" kern="1200" cap="none" spc="0" normalizeH="0" baseline="0" noProof="0" dirty="0">
                <a:ln>
                  <a:noFill/>
                </a:ln>
                <a:solidFill>
                  <a:srgbClr val="2B65AE"/>
                </a:solidFill>
                <a:effectLst/>
                <a:uLnTx/>
                <a:uFillTx/>
                <a:latin typeface="Arial" panose="020B0604020202020204" pitchFamily="34" charset="0"/>
                <a:ea typeface="+mn-ea"/>
                <a:cs typeface="+mn-cs"/>
              </a:rPr>
              <a:t>B. Adinolfi, F. Baldini et al., Biomedicine &amp; Pharmacotherapy, 69, 228 (2015)</a:t>
            </a:r>
          </a:p>
        </p:txBody>
      </p:sp>
      <p:sp>
        <p:nvSpPr>
          <p:cNvPr id="22" name="TextBox 21">
            <a:extLst>
              <a:ext uri="{FF2B5EF4-FFF2-40B4-BE49-F238E27FC236}">
                <a16:creationId xmlns:a16="http://schemas.microsoft.com/office/drawing/2014/main" id="{39735828-8EAC-4222-8B4E-352A75F87E0C}"/>
              </a:ext>
            </a:extLst>
          </p:cNvPr>
          <p:cNvSpPr txBox="1"/>
          <p:nvPr/>
        </p:nvSpPr>
        <p:spPr>
          <a:xfrm>
            <a:off x="210376" y="2221390"/>
            <a:ext cx="504210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u="none" strike="noStrike" kern="1200" cap="none" spc="0" normalizeH="0" baseline="0" noProof="0" dirty="0">
                <a:ln>
                  <a:noFill/>
                </a:ln>
                <a:solidFill>
                  <a:srgbClr val="2B65AE"/>
                </a:solidFill>
                <a:effectLst/>
                <a:uLnTx/>
                <a:uFillTx/>
                <a:latin typeface="Arial" panose="020B0604020202020204" pitchFamily="34" charset="0"/>
                <a:ea typeface="+mn-ea"/>
                <a:cs typeface="+mn-cs"/>
              </a:rPr>
              <a:t>C.Kusmic, F.Baldini  et al., J.Cardiovascular Translational Res. 15, 391, (2022)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u="none" strike="noStrike" kern="1200" cap="none" spc="0" normalizeH="0" baseline="0" noProof="0" dirty="0">
                <a:ln>
                  <a:noFill/>
                </a:ln>
                <a:solidFill>
                  <a:srgbClr val="2B65AE"/>
                </a:solidFill>
                <a:effectLst/>
                <a:uLnTx/>
                <a:uFillTx/>
                <a:latin typeface="Arial" panose="020B0604020202020204" pitchFamily="34" charset="0"/>
                <a:ea typeface="+mn-ea"/>
                <a:cs typeface="+mn-cs"/>
              </a:rPr>
              <a:t>A.Giannetti, S.Tombelli, Sensors and Actuators Reports, 3, 100030 (2021)</a:t>
            </a:r>
          </a:p>
        </p:txBody>
      </p:sp>
      <p:sp>
        <p:nvSpPr>
          <p:cNvPr id="23" name="TextBox 22">
            <a:extLst>
              <a:ext uri="{FF2B5EF4-FFF2-40B4-BE49-F238E27FC236}">
                <a16:creationId xmlns:a16="http://schemas.microsoft.com/office/drawing/2014/main" id="{1DBC3EB0-0D69-41B1-8418-E3729E28A80F}"/>
              </a:ext>
            </a:extLst>
          </p:cNvPr>
          <p:cNvSpPr txBox="1"/>
          <p:nvPr/>
        </p:nvSpPr>
        <p:spPr>
          <a:xfrm>
            <a:off x="3136200" y="3872869"/>
            <a:ext cx="450289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u="none" strike="noStrike" kern="1200" cap="none" spc="0" normalizeH="0" baseline="0" noProof="0" dirty="0">
                <a:ln>
                  <a:noFill/>
                </a:ln>
                <a:solidFill>
                  <a:srgbClr val="2B65AE"/>
                </a:solidFill>
                <a:effectLst/>
                <a:uLnTx/>
                <a:uFillTx/>
                <a:latin typeface="Arial" panose="020B0604020202020204" pitchFamily="34" charset="0"/>
                <a:ea typeface="+mn-ea"/>
                <a:cs typeface="+mn-cs"/>
              </a:rPr>
              <a:t>M.Vrabcová, F. Badini et al. Biomaterials Science, 13, 1199 (2025)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u="none" strike="noStrike" kern="1200" cap="none" spc="0" normalizeH="0" baseline="0" noProof="0" dirty="0">
                <a:ln>
                  <a:noFill/>
                </a:ln>
                <a:solidFill>
                  <a:srgbClr val="2B65AE"/>
                </a:solidFill>
                <a:effectLst/>
                <a:uLnTx/>
                <a:uFillTx/>
                <a:latin typeface="Arial" panose="020B0604020202020204" pitchFamily="34" charset="0"/>
                <a:ea typeface="+mn-ea"/>
                <a:cs typeface="+mn-cs"/>
              </a:rPr>
              <a:t>S. Martini, A. Giannetti et al., Talanta, 285, 127293 (2025)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u="none" strike="noStrike" kern="1200" cap="none" spc="0" normalizeH="0" baseline="0" noProof="0" dirty="0">
                <a:ln>
                  <a:noFill/>
                </a:ln>
                <a:solidFill>
                  <a:srgbClr val="2B65AE"/>
                </a:solidFill>
                <a:effectLst/>
                <a:uLnTx/>
                <a:uFillTx/>
                <a:latin typeface="Arial" panose="020B0604020202020204" pitchFamily="34" charset="0"/>
                <a:ea typeface="+mn-ea"/>
                <a:cs typeface="+mn-cs"/>
              </a:rPr>
              <a:t>I. Del Villar, A.Giannetti, et al., Advanced Science, 11, 2310118 (2024)</a:t>
            </a:r>
            <a:endParaRPr kumimoji="0" lang="it-IT" sz="1200" u="none" strike="noStrike" kern="1200" cap="none" spc="0" normalizeH="0" baseline="0" noProof="0" dirty="0">
              <a:ln>
                <a:noFill/>
              </a:ln>
              <a:solidFill>
                <a:srgbClr val="2B65AE"/>
              </a:solidFill>
              <a:effectLst/>
              <a:uLnTx/>
              <a:uFillTx/>
              <a:latin typeface="Arial" panose="020B0604020202020204" pitchFamily="34" charset="0"/>
              <a:ea typeface="+mn-ea"/>
              <a:cs typeface="+mn-cs"/>
            </a:endParaRPr>
          </a:p>
        </p:txBody>
      </p:sp>
      <p:sp>
        <p:nvSpPr>
          <p:cNvPr id="24" name="TextBox 23">
            <a:extLst>
              <a:ext uri="{FF2B5EF4-FFF2-40B4-BE49-F238E27FC236}">
                <a16:creationId xmlns:a16="http://schemas.microsoft.com/office/drawing/2014/main" id="{343E08DB-AD09-43D9-80D9-E7F987C7BA2D}"/>
              </a:ext>
            </a:extLst>
          </p:cNvPr>
          <p:cNvSpPr txBox="1"/>
          <p:nvPr/>
        </p:nvSpPr>
        <p:spPr>
          <a:xfrm>
            <a:off x="7692810" y="3849858"/>
            <a:ext cx="435999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u="none" strike="noStrike" kern="1200" cap="none" spc="0" normalizeH="0" baseline="0" noProof="0" dirty="0">
                <a:ln>
                  <a:noFill/>
                </a:ln>
                <a:solidFill>
                  <a:srgbClr val="2B65AE"/>
                </a:solidFill>
                <a:effectLst/>
                <a:uLnTx/>
                <a:uFillTx/>
                <a:latin typeface="Arial" panose="020B0604020202020204" pitchFamily="34" charset="0"/>
                <a:ea typeface="+mn-ea"/>
                <a:cs typeface="+mn-cs"/>
              </a:rPr>
              <a:t>M.Banchelli, F.Baldini et al., Analytical Methods, 15, 6165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u="none" strike="noStrike" kern="1200" cap="none" spc="0" normalizeH="0" baseline="0" noProof="0" dirty="0">
                <a:ln>
                  <a:noFill/>
                </a:ln>
                <a:solidFill>
                  <a:srgbClr val="2B65AE"/>
                </a:solidFill>
                <a:effectLst/>
                <a:uLnTx/>
                <a:uFillTx/>
                <a:latin typeface="Arial" panose="020B0604020202020204" pitchFamily="34" charset="0"/>
                <a:ea typeface="+mn-ea"/>
                <a:cs typeface="+mn-cs"/>
              </a:rPr>
              <a:t>F.Chiavaioli et al., Advanced Photonics Research, 3, 2200044 (2022)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u="none" strike="noStrike" kern="1200" cap="none" spc="0" normalizeH="0" baseline="0" noProof="0" dirty="0">
                <a:ln>
                  <a:noFill/>
                </a:ln>
                <a:solidFill>
                  <a:srgbClr val="2B65AE"/>
                </a:solidFill>
                <a:effectLst/>
                <a:uLnTx/>
                <a:uFillTx/>
                <a:latin typeface="Arial" panose="020B0604020202020204" pitchFamily="34" charset="0"/>
                <a:ea typeface="+mn-ea"/>
                <a:cs typeface="+mn-cs"/>
              </a:rPr>
              <a:t>G.Moro, F. Chiavaioli et al., </a:t>
            </a:r>
            <a:r>
              <a:rPr kumimoji="0" lang="en-US" sz="1200" u="none" strike="noStrike" kern="1200" cap="none" spc="0" normalizeH="0" baseline="0" noProof="0" dirty="0">
                <a:ln>
                  <a:noFill/>
                </a:ln>
                <a:solidFill>
                  <a:srgbClr val="2B65AE"/>
                </a:solidFill>
                <a:effectLst/>
                <a:uLnTx/>
                <a:uFillTx/>
                <a:latin typeface="Arial" panose="020B0604020202020204" pitchFamily="34" charset="0"/>
                <a:ea typeface="+mn-ea"/>
                <a:cs typeface="+mn-cs"/>
              </a:rPr>
              <a:t>Results in Optics 5, 100123 (2021)</a:t>
            </a:r>
            <a:endParaRPr kumimoji="0" lang="it-IT" sz="1200" u="none" strike="noStrike" kern="1200" cap="none" spc="0" normalizeH="0" baseline="0" noProof="0" dirty="0">
              <a:ln>
                <a:noFill/>
              </a:ln>
              <a:solidFill>
                <a:srgbClr val="2B65AE"/>
              </a:solidFill>
              <a:effectLst/>
              <a:uLnTx/>
              <a:uFillTx/>
              <a:latin typeface="Arial" panose="020B0604020202020204" pitchFamily="34" charset="0"/>
              <a:ea typeface="+mn-ea"/>
              <a:cs typeface="+mn-cs"/>
            </a:endParaRPr>
          </a:p>
        </p:txBody>
      </p:sp>
      <p:pic>
        <p:nvPicPr>
          <p:cNvPr id="27" name="Immagine 6">
            <a:extLst>
              <a:ext uri="{FF2B5EF4-FFF2-40B4-BE49-F238E27FC236}">
                <a16:creationId xmlns:a16="http://schemas.microsoft.com/office/drawing/2014/main" id="{80492863-CA74-401D-B149-5778662BFBA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232510" y="26839"/>
            <a:ext cx="901334" cy="549250"/>
          </a:xfrm>
          <a:prstGeom prst="rect">
            <a:avLst/>
          </a:prstGeom>
        </p:spPr>
      </p:pic>
      <p:sp>
        <p:nvSpPr>
          <p:cNvPr id="28" name="Rectangle 27">
            <a:extLst>
              <a:ext uri="{FF2B5EF4-FFF2-40B4-BE49-F238E27FC236}">
                <a16:creationId xmlns:a16="http://schemas.microsoft.com/office/drawing/2014/main" id="{8FB3EBF7-079A-488A-B3CD-0B9266C3351B}"/>
              </a:ext>
            </a:extLst>
          </p:cNvPr>
          <p:cNvSpPr/>
          <p:nvPr/>
        </p:nvSpPr>
        <p:spPr>
          <a:xfrm>
            <a:off x="185427" y="991797"/>
            <a:ext cx="132279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it-IT" sz="2000" u="none" strike="noStrike" kern="1200" cap="none" spc="0" normalizeH="0" baseline="0" noProof="0" dirty="0">
                <a:ln>
                  <a:noFill/>
                </a:ln>
                <a:solidFill>
                  <a:srgbClr val="2B65AE"/>
                </a:solidFill>
                <a:effectLst/>
                <a:uLnTx/>
                <a:uFillTx/>
                <a:latin typeface="Arial" panose="020B0604020202020204" pitchFamily="34" charset="0"/>
                <a:ea typeface="+mn-ea"/>
                <a:cs typeface="+mn-cs"/>
              </a:rPr>
              <a:t>Expertise</a:t>
            </a:r>
            <a:r>
              <a:rPr kumimoji="0" lang="it-IT" sz="200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p>
        </p:txBody>
      </p:sp>
      <p:sp>
        <p:nvSpPr>
          <p:cNvPr id="29" name="Rectangle 28">
            <a:extLst>
              <a:ext uri="{FF2B5EF4-FFF2-40B4-BE49-F238E27FC236}">
                <a16:creationId xmlns:a16="http://schemas.microsoft.com/office/drawing/2014/main" id="{CDAA1D6B-737E-4717-AAC5-B36C705EDF66}"/>
              </a:ext>
            </a:extLst>
          </p:cNvPr>
          <p:cNvSpPr/>
          <p:nvPr/>
        </p:nvSpPr>
        <p:spPr>
          <a:xfrm>
            <a:off x="185427" y="1025696"/>
            <a:ext cx="11816324" cy="3567935"/>
          </a:xfrm>
          <a:prstGeom prst="rect">
            <a:avLst/>
          </a:prstGeom>
          <a:noFill/>
          <a:ln w="19050">
            <a:solidFill>
              <a:srgbClr val="2B6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0" name="Rectangle 29">
            <a:extLst>
              <a:ext uri="{FF2B5EF4-FFF2-40B4-BE49-F238E27FC236}">
                <a16:creationId xmlns:a16="http://schemas.microsoft.com/office/drawing/2014/main" id="{6F7CEE4E-2732-4850-A4FE-15BA85683080}"/>
              </a:ext>
            </a:extLst>
          </p:cNvPr>
          <p:cNvSpPr/>
          <p:nvPr/>
        </p:nvSpPr>
        <p:spPr>
          <a:xfrm>
            <a:off x="185427" y="4686345"/>
            <a:ext cx="11816324" cy="2037081"/>
          </a:xfrm>
          <a:prstGeom prst="rect">
            <a:avLst/>
          </a:prstGeom>
          <a:noFill/>
          <a:ln w="19050">
            <a:solidFill>
              <a:srgbClr val="2B6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92196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60DDF61-C852-CD40-82BF-FE3C51916977}"/>
              </a:ext>
            </a:extLst>
          </p:cNvPr>
          <p:cNvSpPr>
            <a:spLocks noGrp="1"/>
          </p:cNvSpPr>
          <p:nvPr>
            <p:ph type="title"/>
          </p:nvPr>
        </p:nvSpPr>
        <p:spPr>
          <a:xfrm>
            <a:off x="838200" y="-37735"/>
            <a:ext cx="10515600" cy="1325563"/>
          </a:xfrm>
        </p:spPr>
        <p:txBody>
          <a:bodyPr>
            <a:normAutofit/>
          </a:bodyPr>
          <a:lstStyle/>
          <a:p>
            <a:r>
              <a:rPr lang="it-IT" sz="3200" b="1" dirty="0">
                <a:latin typeface="Arial" panose="020B0604020202020204" pitchFamily="34" charset="0"/>
                <a:cs typeface="Arial" panose="020B0604020202020204" pitchFamily="34" charset="0"/>
              </a:rPr>
              <a:t>ISTI (THE-Spoke 8) in REMEDIO</a:t>
            </a:r>
          </a:p>
        </p:txBody>
      </p:sp>
      <p:sp>
        <p:nvSpPr>
          <p:cNvPr id="6" name="Segnaposto testo 5">
            <a:extLst>
              <a:ext uri="{FF2B5EF4-FFF2-40B4-BE49-F238E27FC236}">
                <a16:creationId xmlns:a16="http://schemas.microsoft.com/office/drawing/2014/main" id="{8D0C8A48-324D-584C-6779-FBE629E926DF}"/>
              </a:ext>
            </a:extLst>
          </p:cNvPr>
          <p:cNvSpPr>
            <a:spLocks noGrp="1"/>
          </p:cNvSpPr>
          <p:nvPr>
            <p:ph type="body" idx="1"/>
          </p:nvPr>
        </p:nvSpPr>
        <p:spPr>
          <a:xfrm>
            <a:off x="391886" y="1095375"/>
            <a:ext cx="7366227" cy="4929050"/>
          </a:xfrm>
        </p:spPr>
        <p:txBody>
          <a:bodyPr>
            <a:normAutofit lnSpcReduction="10000"/>
          </a:bodyPr>
          <a:lstStyle/>
          <a:p>
            <a:pPr marL="114300" indent="0">
              <a:lnSpc>
                <a:spcPct val="110000"/>
              </a:lnSpc>
              <a:spcBef>
                <a:spcPts val="300"/>
              </a:spcBef>
              <a:buSzPct val="75000"/>
              <a:buNone/>
            </a:pPr>
            <a:r>
              <a:rPr lang="en-GB" b="1" noProof="0" dirty="0">
                <a:latin typeface="Arial" panose="020B0604020202020204" pitchFamily="34" charset="0"/>
                <a:cs typeface="Arial" panose="020B0604020202020204" pitchFamily="34" charset="0"/>
              </a:rPr>
              <a:t>Activity:</a:t>
            </a:r>
            <a:endParaRPr lang="en-GB" b="1" dirty="0">
              <a:latin typeface="Arial" panose="020B0604020202020204" pitchFamily="34" charset="0"/>
              <a:cs typeface="Arial" panose="020B0604020202020204" pitchFamily="34" charset="0"/>
            </a:endParaRPr>
          </a:p>
          <a:p>
            <a:pPr lvl="1">
              <a:lnSpc>
                <a:spcPct val="110000"/>
              </a:lnSpc>
              <a:spcBef>
                <a:spcPts val="300"/>
              </a:spcBef>
              <a:buSzPct val="75000"/>
              <a:buFont typeface="Arial" panose="020B0604020202020204" pitchFamily="34" charset="0"/>
              <a:buChar char="•"/>
            </a:pPr>
            <a:r>
              <a:rPr lang="en-GB" noProof="0" dirty="0">
                <a:latin typeface="Arial" panose="020B0604020202020204" pitchFamily="34" charset="0"/>
                <a:cs typeface="Arial" panose="020B0604020202020204" pitchFamily="34" charset="0"/>
              </a:rPr>
              <a:t>Using AI for disease and lesion Detection/Classification</a:t>
            </a:r>
          </a:p>
          <a:p>
            <a:pPr lvl="1">
              <a:lnSpc>
                <a:spcPct val="110000"/>
              </a:lnSpc>
              <a:spcBef>
                <a:spcPts val="300"/>
              </a:spcBef>
              <a:buSzPct val="75000"/>
              <a:buFont typeface="Arial" panose="020B0604020202020204" pitchFamily="34" charset="0"/>
              <a:buChar char="•"/>
            </a:pPr>
            <a:r>
              <a:rPr lang="en-GB" dirty="0">
                <a:latin typeface="Arial" panose="020B0604020202020204" pitchFamily="34" charset="0"/>
                <a:cs typeface="Arial" panose="020B0604020202020204" pitchFamily="34" charset="0"/>
              </a:rPr>
              <a:t>AI for </a:t>
            </a:r>
            <a:r>
              <a:rPr lang="en-GB" dirty="0" err="1">
                <a:latin typeface="Arial" panose="020B0604020202020204" pitchFamily="34" charset="0"/>
                <a:cs typeface="Arial" panose="020B0604020202020204" pitchFamily="34" charset="0"/>
              </a:rPr>
              <a:t>modeling</a:t>
            </a:r>
            <a:r>
              <a:rPr lang="en-GB" dirty="0">
                <a:latin typeface="Arial" panose="020B0604020202020204" pitchFamily="34" charset="0"/>
                <a:cs typeface="Arial" panose="020B0604020202020204" pitchFamily="34" charset="0"/>
              </a:rPr>
              <a:t> biological neural networks</a:t>
            </a:r>
          </a:p>
          <a:p>
            <a:pPr marL="114300" indent="0">
              <a:lnSpc>
                <a:spcPct val="110000"/>
              </a:lnSpc>
              <a:spcBef>
                <a:spcPts val="1600"/>
              </a:spcBef>
              <a:buSzPct val="75000"/>
              <a:buNone/>
            </a:pPr>
            <a:r>
              <a:rPr lang="en-GB" b="1" dirty="0">
                <a:latin typeface="Arial" panose="020B0604020202020204" pitchFamily="34" charset="0"/>
                <a:cs typeface="Arial" panose="020B0604020202020204" pitchFamily="34" charset="0"/>
              </a:rPr>
              <a:t>Competences</a:t>
            </a:r>
            <a:r>
              <a:rPr lang="en-GB" b="1" noProof="0" dirty="0">
                <a:latin typeface="Arial" panose="020B0604020202020204" pitchFamily="34" charset="0"/>
                <a:cs typeface="Arial" panose="020B0604020202020204" pitchFamily="34" charset="0"/>
              </a:rPr>
              <a:t>:</a:t>
            </a:r>
          </a:p>
          <a:p>
            <a:pPr lvl="1">
              <a:lnSpc>
                <a:spcPct val="110000"/>
              </a:lnSpc>
              <a:spcBef>
                <a:spcPts val="300"/>
              </a:spcBef>
              <a:buSzPct val="75000"/>
              <a:buFont typeface="Arial" panose="020B0604020202020204" pitchFamily="34" charset="0"/>
              <a:buChar char="•"/>
            </a:pPr>
            <a:r>
              <a:rPr lang="en-GB" noProof="0" dirty="0">
                <a:latin typeface="Arial" panose="020B0604020202020204" pitchFamily="34" charset="0"/>
                <a:cs typeface="Arial" panose="020B0604020202020204" pitchFamily="34" charset="0"/>
              </a:rPr>
              <a:t>Artificial Intelligence and </a:t>
            </a:r>
            <a:r>
              <a:rPr lang="en-GB" dirty="0">
                <a:latin typeface="Arial" panose="020B0604020202020204" pitchFamily="34" charset="0"/>
                <a:cs typeface="Arial" panose="020B0604020202020204" pitchFamily="34" charset="0"/>
              </a:rPr>
              <a:t>I</a:t>
            </a:r>
            <a:r>
              <a:rPr lang="en-GB" noProof="0" dirty="0">
                <a:latin typeface="Arial" panose="020B0604020202020204" pitchFamily="34" charset="0"/>
                <a:cs typeface="Arial" panose="020B0604020202020204" pitchFamily="34" charset="0"/>
              </a:rPr>
              <a:t>mage </a:t>
            </a:r>
            <a:r>
              <a:rPr lang="en-GB" dirty="0">
                <a:latin typeface="Arial" panose="020B0604020202020204" pitchFamily="34" charset="0"/>
                <a:cs typeface="Arial" panose="020B0604020202020204" pitchFamily="34" charset="0"/>
              </a:rPr>
              <a:t>A</a:t>
            </a:r>
            <a:r>
              <a:rPr lang="en-GB" noProof="0" dirty="0" err="1">
                <a:latin typeface="Arial" panose="020B0604020202020204" pitchFamily="34" charset="0"/>
                <a:cs typeface="Arial" panose="020B0604020202020204" pitchFamily="34" charset="0"/>
              </a:rPr>
              <a:t>nalysis</a:t>
            </a:r>
            <a:endParaRPr lang="en-GB" noProof="0" dirty="0">
              <a:latin typeface="Arial" panose="020B0604020202020204" pitchFamily="34" charset="0"/>
              <a:cs typeface="Arial" panose="020B0604020202020204" pitchFamily="34" charset="0"/>
            </a:endParaRPr>
          </a:p>
          <a:p>
            <a:pPr marL="114300" indent="0">
              <a:lnSpc>
                <a:spcPct val="110000"/>
              </a:lnSpc>
              <a:spcBef>
                <a:spcPts val="1600"/>
              </a:spcBef>
              <a:buNone/>
            </a:pPr>
            <a:r>
              <a:rPr lang="en-GB" b="1" dirty="0">
                <a:latin typeface="Arial" panose="020B0604020202020204" pitchFamily="34" charset="0"/>
                <a:cs typeface="Arial" panose="020B0604020202020204" pitchFamily="34" charset="0"/>
              </a:rPr>
              <a:t>Objective:</a:t>
            </a:r>
          </a:p>
          <a:p>
            <a:pPr lvl="1">
              <a:lnSpc>
                <a:spcPct val="110000"/>
              </a:lnSpc>
              <a:spcBef>
                <a:spcPts val="300"/>
              </a:spcBef>
              <a:buSzPct val="75000"/>
              <a:buFont typeface="Arial" panose="020B0604020202020204" pitchFamily="34" charset="0"/>
              <a:buChar char="•"/>
            </a:pPr>
            <a:r>
              <a:rPr lang="en-GB" dirty="0">
                <a:latin typeface="Arial" panose="020B0604020202020204" pitchFamily="34" charset="0"/>
                <a:cs typeface="Arial" panose="020B0604020202020204" pitchFamily="34" charset="0"/>
              </a:rPr>
              <a:t>Contribute to early detection of </a:t>
            </a:r>
            <a:r>
              <a:rPr lang="en-GB" dirty="0" err="1">
                <a:latin typeface="Arial" panose="020B0604020202020204" pitchFamily="34" charset="0"/>
                <a:cs typeface="Arial" panose="020B0604020202020204" pitchFamily="34" charset="0"/>
              </a:rPr>
              <a:t>tumors</a:t>
            </a:r>
            <a:r>
              <a:rPr lang="en-GB" dirty="0">
                <a:latin typeface="Arial" panose="020B0604020202020204" pitchFamily="34" charset="0"/>
                <a:cs typeface="Arial" panose="020B0604020202020204" pitchFamily="34" charset="0"/>
              </a:rPr>
              <a:t>; simulation of possible functional brain damage</a:t>
            </a:r>
          </a:p>
          <a:p>
            <a:pPr marL="114300" indent="0">
              <a:lnSpc>
                <a:spcPct val="110000"/>
              </a:lnSpc>
              <a:spcBef>
                <a:spcPts val="1600"/>
              </a:spcBef>
              <a:buNone/>
            </a:pPr>
            <a:r>
              <a:rPr lang="en-GB" b="1" noProof="0" dirty="0">
                <a:latin typeface="Arial" panose="020B0604020202020204" pitchFamily="34" charset="0"/>
                <a:cs typeface="Arial" panose="020B0604020202020204" pitchFamily="34" charset="0"/>
              </a:rPr>
              <a:t>Expected resources:</a:t>
            </a:r>
          </a:p>
          <a:p>
            <a:pPr lvl="1">
              <a:lnSpc>
                <a:spcPct val="110000"/>
              </a:lnSpc>
              <a:spcBef>
                <a:spcPts val="300"/>
              </a:spcBef>
              <a:buSzPct val="75000"/>
              <a:buFont typeface="Arial" panose="020B0604020202020204" pitchFamily="34" charset="0"/>
              <a:buChar char="•"/>
            </a:pPr>
            <a:r>
              <a:rPr lang="en-GB" noProof="0" dirty="0">
                <a:latin typeface="Arial" panose="020B0604020202020204" pitchFamily="34" charset="0"/>
                <a:cs typeface="Arial" panose="020B0604020202020204" pitchFamily="34" charset="0"/>
              </a:rPr>
              <a:t>2 TD researchers</a:t>
            </a:r>
          </a:p>
          <a:p>
            <a:pPr lvl="1">
              <a:lnSpc>
                <a:spcPct val="110000"/>
              </a:lnSpc>
            </a:pPr>
            <a:endParaRPr lang="en-GB" noProof="0" dirty="0">
              <a:latin typeface="Arial" panose="020B0604020202020204" pitchFamily="34" charset="0"/>
              <a:cs typeface="Arial" panose="020B0604020202020204" pitchFamily="34" charset="0"/>
            </a:endParaRPr>
          </a:p>
        </p:txBody>
      </p:sp>
      <p:pic>
        <p:nvPicPr>
          <p:cNvPr id="7" name="Google Shape;160;p20">
            <a:extLst>
              <a:ext uri="{FF2B5EF4-FFF2-40B4-BE49-F238E27FC236}">
                <a16:creationId xmlns:a16="http://schemas.microsoft.com/office/drawing/2014/main" id="{71AAB9C9-1340-39DC-36C2-2BBF2D2D5EC1}"/>
              </a:ext>
            </a:extLst>
          </p:cNvPr>
          <p:cNvPicPr preferRelativeResize="0"/>
          <p:nvPr/>
        </p:nvPicPr>
        <p:blipFill>
          <a:blip r:embed="rId2">
            <a:alphaModFix/>
          </a:blip>
          <a:stretch>
            <a:fillRect/>
          </a:stretch>
        </p:blipFill>
        <p:spPr>
          <a:xfrm>
            <a:off x="7977301" y="501650"/>
            <a:ext cx="2405063" cy="1528763"/>
          </a:xfrm>
          <a:prstGeom prst="rect">
            <a:avLst/>
          </a:prstGeom>
          <a:noFill/>
          <a:ln>
            <a:noFill/>
          </a:ln>
        </p:spPr>
      </p:pic>
      <p:pic>
        <p:nvPicPr>
          <p:cNvPr id="8" name="Google Shape;238;p27">
            <a:extLst>
              <a:ext uri="{FF2B5EF4-FFF2-40B4-BE49-F238E27FC236}">
                <a16:creationId xmlns:a16="http://schemas.microsoft.com/office/drawing/2014/main" id="{CC27B3E7-F9AD-3BB5-EF69-1E15A3D15675}"/>
              </a:ext>
            </a:extLst>
          </p:cNvPr>
          <p:cNvPicPr preferRelativeResize="0"/>
          <p:nvPr/>
        </p:nvPicPr>
        <p:blipFill>
          <a:blip r:embed="rId3">
            <a:alphaModFix/>
          </a:blip>
          <a:stretch>
            <a:fillRect/>
          </a:stretch>
        </p:blipFill>
        <p:spPr>
          <a:xfrm>
            <a:off x="9128207" y="1099293"/>
            <a:ext cx="2922650" cy="1862238"/>
          </a:xfrm>
          <a:prstGeom prst="rect">
            <a:avLst/>
          </a:prstGeom>
          <a:noFill/>
          <a:ln>
            <a:noFill/>
          </a:ln>
        </p:spPr>
      </p:pic>
      <p:pic>
        <p:nvPicPr>
          <p:cNvPr id="16" name="Content Placeholder 4">
            <a:extLst>
              <a:ext uri="{FF2B5EF4-FFF2-40B4-BE49-F238E27FC236}">
                <a16:creationId xmlns:a16="http://schemas.microsoft.com/office/drawing/2014/main" id="{29B0F0C7-F6C6-1E14-2F10-BA6400AD90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77301" y="2472001"/>
            <a:ext cx="2483711" cy="1913999"/>
          </a:xfrm>
          <a:prstGeom prst="rect">
            <a:avLst/>
          </a:prstGeom>
          <a:effectLst>
            <a:outerShdw blurRad="50800" dist="38100" dir="2700000" algn="tl" rotWithShape="0">
              <a:prstClr val="black">
                <a:alpha val="40000"/>
              </a:prstClr>
            </a:outerShdw>
          </a:effectLst>
        </p:spPr>
      </p:pic>
      <p:sp>
        <p:nvSpPr>
          <p:cNvPr id="17" name="CasellaDiTesto 16">
            <a:extLst>
              <a:ext uri="{FF2B5EF4-FFF2-40B4-BE49-F238E27FC236}">
                <a16:creationId xmlns:a16="http://schemas.microsoft.com/office/drawing/2014/main" id="{D637BAA1-3A22-0C66-4FF6-2E37D9EE4DB9}"/>
              </a:ext>
            </a:extLst>
          </p:cNvPr>
          <p:cNvSpPr txBox="1"/>
          <p:nvPr/>
        </p:nvSpPr>
        <p:spPr>
          <a:xfrm>
            <a:off x="8566008" y="5651404"/>
            <a:ext cx="2833688" cy="8233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412750" hangingPunct="0">
              <a:spcBef>
                <a:spcPts val="1700"/>
              </a:spcBef>
              <a:buClrTx/>
            </a:pPr>
            <a:r>
              <a:rPr lang="it-IT" sz="1800" b="1" dirty="0">
                <a:solidFill>
                  <a:schemeClr val="bg1"/>
                </a:solidFill>
                <a:latin typeface="Avenir Next Medium"/>
                <a:ea typeface="Avenir Next Medium"/>
                <a:cs typeface="Avenir Next Medium"/>
                <a:sym typeface="Avenir Next Medium"/>
              </a:rPr>
              <a:t>Pisa, Area della Ricerca CNR</a:t>
            </a:r>
          </a:p>
        </p:txBody>
      </p:sp>
      <p:pic>
        <p:nvPicPr>
          <p:cNvPr id="19" name="Immagine 18">
            <a:extLst>
              <a:ext uri="{FF2B5EF4-FFF2-40B4-BE49-F238E27FC236}">
                <a16:creationId xmlns:a16="http://schemas.microsoft.com/office/drawing/2014/main" id="{6A21C60B-0EE1-C6E8-F982-B84F82A7B9C7}"/>
              </a:ext>
            </a:extLst>
          </p:cNvPr>
          <p:cNvPicPr>
            <a:picLocks noChangeAspect="1"/>
          </p:cNvPicPr>
          <p:nvPr/>
        </p:nvPicPr>
        <p:blipFill>
          <a:blip r:embed="rId5"/>
          <a:stretch>
            <a:fillRect/>
          </a:stretch>
        </p:blipFill>
        <p:spPr>
          <a:xfrm>
            <a:off x="7358523" y="4892933"/>
            <a:ext cx="4512403" cy="1150680"/>
          </a:xfrm>
          <a:prstGeom prst="rect">
            <a:avLst/>
          </a:prstGeom>
        </p:spPr>
      </p:pic>
    </p:spTree>
    <p:extLst>
      <p:ext uri="{BB962C8B-B14F-4D97-AF65-F5344CB8AC3E}">
        <p14:creationId xmlns:p14="http://schemas.microsoft.com/office/powerpoint/2010/main" val="10139307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r="28689" b="37372"/>
          <a:stretch/>
        </p:blipFill>
        <p:spPr>
          <a:xfrm>
            <a:off x="6887251" y="989994"/>
            <a:ext cx="3508503" cy="1753500"/>
          </a:xfrm>
          <a:prstGeom prst="rect">
            <a:avLst/>
          </a:prstGeom>
        </p:spPr>
      </p:pic>
      <p:sp>
        <p:nvSpPr>
          <p:cNvPr id="15" name="Rounded Rectangle 14">
            <a:extLst>
              <a:ext uri="{FF2B5EF4-FFF2-40B4-BE49-F238E27FC236}">
                <a16:creationId xmlns:a16="http://schemas.microsoft.com/office/drawing/2014/main" id="{DCD935DE-C742-B140-A646-C5EED05CDD73}"/>
              </a:ext>
            </a:extLst>
          </p:cNvPr>
          <p:cNvSpPr/>
          <p:nvPr/>
        </p:nvSpPr>
        <p:spPr>
          <a:xfrm>
            <a:off x="10142186" y="1363190"/>
            <a:ext cx="1488885" cy="73046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13A6F511-FA33-3C4C-9603-2CE3A9482F05}"/>
              </a:ext>
            </a:extLst>
          </p:cNvPr>
          <p:cNvSpPr txBox="1"/>
          <p:nvPr/>
        </p:nvSpPr>
        <p:spPr>
          <a:xfrm>
            <a:off x="9849044" y="1291499"/>
            <a:ext cx="2055371" cy="646331"/>
          </a:xfrm>
          <a:prstGeom prst="rect">
            <a:avLst/>
          </a:prstGeom>
          <a:noFill/>
        </p:spPr>
        <p:txBody>
          <a:bodyPr wrap="none" rtlCol="0">
            <a:spAutoFit/>
          </a:bodyPr>
          <a:lstStyle/>
          <a:p>
            <a:r>
              <a:rPr lang="en-US" b="1" dirty="0">
                <a:solidFill>
                  <a:srgbClr val="00B050"/>
                </a:solidFill>
              </a:rPr>
              <a:t>Splice Blocking ASO</a:t>
            </a:r>
          </a:p>
          <a:p>
            <a:endParaRPr lang="en-US" dirty="0">
              <a:solidFill>
                <a:srgbClr val="00B050"/>
              </a:solidFill>
            </a:endParaRPr>
          </a:p>
        </p:txBody>
      </p:sp>
      <p:pic>
        <p:nvPicPr>
          <p:cNvPr id="18" name="Picture 17">
            <a:extLst>
              <a:ext uri="{FF2B5EF4-FFF2-40B4-BE49-F238E27FC236}">
                <a16:creationId xmlns:a16="http://schemas.microsoft.com/office/drawing/2014/main" id="{D4B48C11-A064-3C49-B1CA-D1D3D3124DDF}"/>
              </a:ext>
            </a:extLst>
          </p:cNvPr>
          <p:cNvPicPr>
            <a:picLocks noChangeAspect="1"/>
          </p:cNvPicPr>
          <p:nvPr/>
        </p:nvPicPr>
        <p:blipFill>
          <a:blip r:embed="rId3"/>
          <a:stretch>
            <a:fillRect/>
          </a:stretch>
        </p:blipFill>
        <p:spPr>
          <a:xfrm>
            <a:off x="-38178" y="992996"/>
            <a:ext cx="6980870" cy="4756457"/>
          </a:xfrm>
          <a:prstGeom prst="rect">
            <a:avLst/>
          </a:prstGeom>
        </p:spPr>
      </p:pic>
      <p:sp>
        <p:nvSpPr>
          <p:cNvPr id="19" name="TextBox 18">
            <a:extLst>
              <a:ext uri="{FF2B5EF4-FFF2-40B4-BE49-F238E27FC236}">
                <a16:creationId xmlns:a16="http://schemas.microsoft.com/office/drawing/2014/main" id="{6891F529-7445-2841-A9A3-F397476C5E77}"/>
              </a:ext>
            </a:extLst>
          </p:cNvPr>
          <p:cNvSpPr txBox="1"/>
          <p:nvPr/>
        </p:nvSpPr>
        <p:spPr>
          <a:xfrm>
            <a:off x="-16261" y="3171"/>
            <a:ext cx="12192000" cy="830997"/>
          </a:xfrm>
          <a:prstGeom prst="rect">
            <a:avLst/>
          </a:prstGeom>
          <a:noFill/>
        </p:spPr>
        <p:txBody>
          <a:bodyPr wrap="square" rtlCol="0">
            <a:spAutoFit/>
          </a:bodyPr>
          <a:lstStyle/>
          <a:p>
            <a:pPr algn="ctr"/>
            <a:r>
              <a:rPr lang="en-US" sz="2400" b="1" dirty="0">
                <a:solidFill>
                  <a:srgbClr val="FF0000"/>
                </a:solidFill>
              </a:rPr>
              <a:t>WP 6.3-Task 6.3.4 </a:t>
            </a:r>
            <a:r>
              <a:rPr lang="en-US" sz="2400" b="1" dirty="0">
                <a:solidFill>
                  <a:srgbClr val="FF0000"/>
                </a:solidFill>
                <a:latin typeface="Arial" charset="0"/>
                <a:ea typeface="Arial" charset="0"/>
                <a:cs typeface="Arial" charset="0"/>
              </a:rPr>
              <a:t>Targeting of tumor Endothelial Cells-restricted Alternative Splicing (AS) isoforms with ASO</a:t>
            </a:r>
          </a:p>
        </p:txBody>
      </p:sp>
      <p:sp>
        <p:nvSpPr>
          <p:cNvPr id="20" name="TextBox 19">
            <a:extLst>
              <a:ext uri="{FF2B5EF4-FFF2-40B4-BE49-F238E27FC236}">
                <a16:creationId xmlns:a16="http://schemas.microsoft.com/office/drawing/2014/main" id="{0C6231CB-7F12-3348-B530-4104A83E494A}"/>
              </a:ext>
            </a:extLst>
          </p:cNvPr>
          <p:cNvSpPr txBox="1"/>
          <p:nvPr/>
        </p:nvSpPr>
        <p:spPr>
          <a:xfrm>
            <a:off x="69562" y="823447"/>
            <a:ext cx="2068728" cy="830997"/>
          </a:xfrm>
          <a:prstGeom prst="rect">
            <a:avLst/>
          </a:prstGeom>
          <a:noFill/>
        </p:spPr>
        <p:txBody>
          <a:bodyPr wrap="square" rtlCol="0">
            <a:spAutoFit/>
          </a:bodyPr>
          <a:lstStyle/>
          <a:p>
            <a:r>
              <a:rPr lang="en-US" sz="2400" b="1" dirty="0">
                <a:solidFill>
                  <a:srgbClr val="FF9300"/>
                </a:solidFill>
              </a:rPr>
              <a:t>A-Biological </a:t>
            </a:r>
          </a:p>
          <a:p>
            <a:r>
              <a:rPr lang="en-US" sz="2400" b="1" dirty="0">
                <a:solidFill>
                  <a:srgbClr val="FF9300"/>
                </a:solidFill>
              </a:rPr>
              <a:t>framework</a:t>
            </a:r>
          </a:p>
        </p:txBody>
      </p:sp>
      <p:sp>
        <p:nvSpPr>
          <p:cNvPr id="21" name="TextBox 20">
            <a:extLst>
              <a:ext uri="{FF2B5EF4-FFF2-40B4-BE49-F238E27FC236}">
                <a16:creationId xmlns:a16="http://schemas.microsoft.com/office/drawing/2014/main" id="{41BF2060-BC0C-A04D-A796-8A6A76F4E3FF}"/>
              </a:ext>
            </a:extLst>
          </p:cNvPr>
          <p:cNvSpPr txBox="1"/>
          <p:nvPr/>
        </p:nvSpPr>
        <p:spPr>
          <a:xfrm>
            <a:off x="8571820" y="727242"/>
            <a:ext cx="2517036" cy="461665"/>
          </a:xfrm>
          <a:prstGeom prst="rect">
            <a:avLst/>
          </a:prstGeom>
          <a:noFill/>
        </p:spPr>
        <p:txBody>
          <a:bodyPr wrap="none" rtlCol="0">
            <a:spAutoFit/>
          </a:bodyPr>
          <a:lstStyle/>
          <a:p>
            <a:r>
              <a:rPr lang="en-US" sz="2400" b="1" dirty="0">
                <a:solidFill>
                  <a:srgbClr val="FF9300"/>
                </a:solidFill>
              </a:rPr>
              <a:t>B-ASO functioning</a:t>
            </a:r>
          </a:p>
        </p:txBody>
      </p:sp>
      <p:sp>
        <p:nvSpPr>
          <p:cNvPr id="22" name="TextBox 21">
            <a:extLst>
              <a:ext uri="{FF2B5EF4-FFF2-40B4-BE49-F238E27FC236}">
                <a16:creationId xmlns:a16="http://schemas.microsoft.com/office/drawing/2014/main" id="{D2604E4D-8F12-274E-A17A-35906EC118A8}"/>
              </a:ext>
            </a:extLst>
          </p:cNvPr>
          <p:cNvSpPr txBox="1"/>
          <p:nvPr/>
        </p:nvSpPr>
        <p:spPr>
          <a:xfrm>
            <a:off x="6963040" y="2986973"/>
            <a:ext cx="5110118" cy="1569660"/>
          </a:xfrm>
          <a:prstGeom prst="rect">
            <a:avLst/>
          </a:prstGeom>
          <a:noFill/>
        </p:spPr>
        <p:txBody>
          <a:bodyPr wrap="none" rtlCol="0">
            <a:spAutoFit/>
          </a:bodyPr>
          <a:lstStyle/>
          <a:p>
            <a:pPr algn="ctr"/>
            <a:r>
              <a:rPr lang="en-US" sz="2400" b="1" dirty="0">
                <a:solidFill>
                  <a:srgbClr val="7030A0"/>
                </a:solidFill>
              </a:rPr>
              <a:t>C</a:t>
            </a:r>
            <a:r>
              <a:rPr lang="en-US" sz="2400" b="1" dirty="0"/>
              <a:t> and </a:t>
            </a:r>
            <a:r>
              <a:rPr lang="en-US" sz="2400" b="1" dirty="0">
                <a:solidFill>
                  <a:srgbClr val="0432FF"/>
                </a:solidFill>
              </a:rPr>
              <a:t>D</a:t>
            </a:r>
            <a:r>
              <a:rPr lang="en-US" sz="2400" b="1" dirty="0"/>
              <a:t>-Selective delivery of ASO </a:t>
            </a:r>
          </a:p>
          <a:p>
            <a:pPr algn="ctr"/>
            <a:r>
              <a:rPr lang="en-US" sz="2400" b="1" dirty="0"/>
              <a:t>inside the </a:t>
            </a:r>
            <a:r>
              <a:rPr lang="en-US" sz="2400" b="1" dirty="0" err="1"/>
              <a:t>tumoral</a:t>
            </a:r>
            <a:r>
              <a:rPr lang="en-US" sz="2400" b="1" dirty="0"/>
              <a:t> microenvironment,</a:t>
            </a:r>
          </a:p>
          <a:p>
            <a:pPr algn="ctr"/>
            <a:r>
              <a:rPr lang="en-US" sz="2400" b="1" dirty="0"/>
              <a:t>exploiting the tropism of </a:t>
            </a:r>
            <a:r>
              <a:rPr lang="en-US" sz="2400" b="1" dirty="0">
                <a:solidFill>
                  <a:srgbClr val="7030A0"/>
                </a:solidFill>
              </a:rPr>
              <a:t>aptamers (C)</a:t>
            </a:r>
            <a:r>
              <a:rPr lang="en-US" sz="2400" b="1" dirty="0"/>
              <a:t> </a:t>
            </a:r>
          </a:p>
          <a:p>
            <a:pPr algn="ctr"/>
            <a:r>
              <a:rPr lang="en-US" sz="2400" b="1" dirty="0"/>
              <a:t>and </a:t>
            </a:r>
            <a:r>
              <a:rPr lang="en-US" sz="2400" b="1" dirty="0">
                <a:solidFill>
                  <a:srgbClr val="0432FF"/>
                </a:solidFill>
              </a:rPr>
              <a:t>att. </a:t>
            </a:r>
            <a:r>
              <a:rPr lang="en-US" sz="2400" b="1" i="1" dirty="0">
                <a:solidFill>
                  <a:srgbClr val="0432FF"/>
                </a:solidFill>
              </a:rPr>
              <a:t>Listeria monocytogenes </a:t>
            </a:r>
            <a:r>
              <a:rPr lang="en-US" sz="2400" b="1" dirty="0">
                <a:solidFill>
                  <a:srgbClr val="0432FF"/>
                </a:solidFill>
              </a:rPr>
              <a:t>(D)</a:t>
            </a:r>
          </a:p>
        </p:txBody>
      </p:sp>
      <p:sp>
        <p:nvSpPr>
          <p:cNvPr id="11" name="TextBox 10">
            <a:extLst>
              <a:ext uri="{FF2B5EF4-FFF2-40B4-BE49-F238E27FC236}">
                <a16:creationId xmlns:a16="http://schemas.microsoft.com/office/drawing/2014/main" id="{328C1F8D-7240-7C4D-9CC0-E290F5DC51F3}"/>
              </a:ext>
            </a:extLst>
          </p:cNvPr>
          <p:cNvSpPr txBox="1"/>
          <p:nvPr/>
        </p:nvSpPr>
        <p:spPr>
          <a:xfrm>
            <a:off x="24166" y="5812830"/>
            <a:ext cx="6753501" cy="923330"/>
          </a:xfrm>
          <a:prstGeom prst="rect">
            <a:avLst/>
          </a:prstGeom>
          <a:noFill/>
        </p:spPr>
        <p:txBody>
          <a:bodyPr wrap="square" rtlCol="0">
            <a:spAutoFit/>
          </a:bodyPr>
          <a:lstStyle/>
          <a:p>
            <a:r>
              <a:rPr lang="en-US" b="1" dirty="0">
                <a:solidFill>
                  <a:srgbClr val="FF9300"/>
                </a:solidFill>
              </a:rPr>
              <a:t>Dr. Claudia </a:t>
            </a:r>
            <a:r>
              <a:rPr lang="en-US" b="1" dirty="0" err="1">
                <a:solidFill>
                  <a:srgbClr val="FF9300"/>
                </a:solidFill>
              </a:rPr>
              <a:t>Ghigna</a:t>
            </a:r>
            <a:r>
              <a:rPr lang="en-US" b="1" dirty="0">
                <a:solidFill>
                  <a:srgbClr val="FF9300"/>
                </a:solidFill>
              </a:rPr>
              <a:t>, PhD, IGM-CNR, Pavia, Task leader</a:t>
            </a:r>
          </a:p>
          <a:p>
            <a:r>
              <a:rPr lang="en-US" b="1" u="sng">
                <a:solidFill>
                  <a:srgbClr val="0432FF"/>
                </a:solidFill>
              </a:rPr>
              <a:t>In collaboration with: Dr</a:t>
            </a:r>
            <a:r>
              <a:rPr lang="en-US" b="1" u="sng" dirty="0">
                <a:solidFill>
                  <a:srgbClr val="0432FF"/>
                </a:solidFill>
              </a:rPr>
              <a:t>. Laura </a:t>
            </a:r>
            <a:r>
              <a:rPr lang="en-US" b="1" u="sng" dirty="0" err="1">
                <a:solidFill>
                  <a:srgbClr val="0432FF"/>
                </a:solidFill>
              </a:rPr>
              <a:t>Poliseno</a:t>
            </a:r>
            <a:r>
              <a:rPr lang="en-US" b="1" u="sng" dirty="0">
                <a:solidFill>
                  <a:srgbClr val="0432FF"/>
                </a:solidFill>
              </a:rPr>
              <a:t>, PhD, IFC-CNR, Pisa</a:t>
            </a:r>
          </a:p>
          <a:p>
            <a:r>
              <a:rPr lang="en-US" b="1" dirty="0">
                <a:solidFill>
                  <a:srgbClr val="7030A0"/>
                </a:solidFill>
              </a:rPr>
              <a:t>Dr. Laura </a:t>
            </a:r>
            <a:r>
              <a:rPr lang="en-US" b="1" dirty="0" err="1">
                <a:solidFill>
                  <a:srgbClr val="7030A0"/>
                </a:solidFill>
              </a:rPr>
              <a:t>Cerchia</a:t>
            </a:r>
            <a:r>
              <a:rPr lang="en-US" b="1" dirty="0">
                <a:solidFill>
                  <a:srgbClr val="7030A0"/>
                </a:solidFill>
              </a:rPr>
              <a:t>, PhD, IEOS-CNR, Napoli</a:t>
            </a:r>
          </a:p>
        </p:txBody>
      </p:sp>
      <p:sp>
        <p:nvSpPr>
          <p:cNvPr id="2" name="Rectangle 1"/>
          <p:cNvSpPr/>
          <p:nvPr/>
        </p:nvSpPr>
        <p:spPr>
          <a:xfrm>
            <a:off x="10246863" y="1871464"/>
            <a:ext cx="1959429" cy="9262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10336045" y="1990921"/>
            <a:ext cx="1209131" cy="793453"/>
            <a:chOff x="6176589" y="4261996"/>
            <a:chExt cx="1209131" cy="793453"/>
          </a:xfrm>
        </p:grpSpPr>
        <p:pic>
          <p:nvPicPr>
            <p:cNvPr id="7" name="Picture 6" descr="23.12.2019_1.tif"/>
            <p:cNvPicPr>
              <a:picLocks noChangeAspect="1"/>
            </p:cNvPicPr>
            <p:nvPr/>
          </p:nvPicPr>
          <p:blipFill rotWithShape="1">
            <a:blip r:embed="rId4">
              <a:extLst>
                <a:ext uri="{28A0092B-C50C-407E-A947-70E740481C1C}">
                  <a14:useLocalDpi xmlns:a14="http://schemas.microsoft.com/office/drawing/2010/main" val="0"/>
                </a:ext>
              </a:extLst>
            </a:blip>
            <a:srcRect l="53481" t="39578" r="31395" b="32687"/>
            <a:stretch/>
          </p:blipFill>
          <p:spPr>
            <a:xfrm>
              <a:off x="6176589" y="4261996"/>
              <a:ext cx="1209131" cy="781578"/>
            </a:xfrm>
            <a:prstGeom prst="rect">
              <a:avLst/>
            </a:prstGeom>
          </p:spPr>
        </p:pic>
        <p:sp>
          <p:nvSpPr>
            <p:cNvPr id="4" name="Rectangle 3"/>
            <p:cNvSpPr/>
            <p:nvPr/>
          </p:nvSpPr>
          <p:spPr>
            <a:xfrm>
              <a:off x="6176589" y="4273871"/>
              <a:ext cx="1209131" cy="781578"/>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2" name="Straight Arrow Connector 11"/>
          <p:cNvCxnSpPr>
            <a:cxnSpLocks/>
          </p:cNvCxnSpPr>
          <p:nvPr/>
        </p:nvCxnSpPr>
        <p:spPr>
          <a:xfrm flipH="1">
            <a:off x="11568012" y="2408182"/>
            <a:ext cx="336403"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rot="19012493">
            <a:off x="10443095" y="1559813"/>
            <a:ext cx="772810" cy="369332"/>
          </a:xfrm>
          <a:prstGeom prst="rect">
            <a:avLst/>
          </a:prstGeom>
          <a:noFill/>
        </p:spPr>
        <p:txBody>
          <a:bodyPr wrap="square" rtlCol="0">
            <a:spAutoFit/>
          </a:bodyPr>
          <a:lstStyle/>
          <a:p>
            <a:r>
              <a:rPr lang="en-US" b="1" dirty="0"/>
              <a:t>Mock</a:t>
            </a:r>
          </a:p>
        </p:txBody>
      </p:sp>
      <p:sp>
        <p:nvSpPr>
          <p:cNvPr id="10" name="TextBox 9"/>
          <p:cNvSpPr txBox="1"/>
          <p:nvPr/>
        </p:nvSpPr>
        <p:spPr>
          <a:xfrm rot="19012493">
            <a:off x="10950107" y="1499777"/>
            <a:ext cx="948458" cy="369332"/>
          </a:xfrm>
          <a:prstGeom prst="rect">
            <a:avLst/>
          </a:prstGeom>
          <a:noFill/>
        </p:spPr>
        <p:txBody>
          <a:bodyPr wrap="square" rtlCol="0">
            <a:spAutoFit/>
          </a:bodyPr>
          <a:lstStyle/>
          <a:p>
            <a:r>
              <a:rPr lang="en-US" b="1" dirty="0"/>
              <a:t>ASO</a:t>
            </a:r>
          </a:p>
        </p:txBody>
      </p:sp>
      <p:pic>
        <p:nvPicPr>
          <p:cNvPr id="26" name="Picture 25">
            <a:extLst>
              <a:ext uri="{FF2B5EF4-FFF2-40B4-BE49-F238E27FC236}">
                <a16:creationId xmlns:a16="http://schemas.microsoft.com/office/drawing/2014/main" id="{37FADDD9-C687-B149-A43A-C84E814A2FB3}"/>
              </a:ext>
            </a:extLst>
          </p:cNvPr>
          <p:cNvPicPr>
            <a:picLocks noChangeAspect="1"/>
          </p:cNvPicPr>
          <p:nvPr/>
        </p:nvPicPr>
        <p:blipFill>
          <a:blip r:embed="rId5"/>
          <a:stretch>
            <a:fillRect/>
          </a:stretch>
        </p:blipFill>
        <p:spPr>
          <a:xfrm>
            <a:off x="9334701" y="4926379"/>
            <a:ext cx="2703840" cy="1574945"/>
          </a:xfrm>
          <a:prstGeom prst="rect">
            <a:avLst/>
          </a:prstGeom>
        </p:spPr>
      </p:pic>
      <p:sp>
        <p:nvSpPr>
          <p:cNvPr id="27" name="TextBox 26">
            <a:extLst>
              <a:ext uri="{FF2B5EF4-FFF2-40B4-BE49-F238E27FC236}">
                <a16:creationId xmlns:a16="http://schemas.microsoft.com/office/drawing/2014/main" id="{AD393641-91C6-494A-9F6A-4BCE7B4EAC65}"/>
              </a:ext>
            </a:extLst>
          </p:cNvPr>
          <p:cNvSpPr txBox="1"/>
          <p:nvPr/>
        </p:nvSpPr>
        <p:spPr>
          <a:xfrm>
            <a:off x="7049521" y="4543364"/>
            <a:ext cx="348172" cy="461665"/>
          </a:xfrm>
          <a:prstGeom prst="rect">
            <a:avLst/>
          </a:prstGeom>
          <a:noFill/>
        </p:spPr>
        <p:txBody>
          <a:bodyPr wrap="none" rtlCol="0">
            <a:spAutoFit/>
          </a:bodyPr>
          <a:lstStyle/>
          <a:p>
            <a:pPr algn="ctr"/>
            <a:r>
              <a:rPr lang="en-US" sz="2400" b="1" dirty="0">
                <a:solidFill>
                  <a:srgbClr val="7030A0"/>
                </a:solidFill>
              </a:rPr>
              <a:t>C</a:t>
            </a:r>
            <a:endParaRPr lang="en-US" sz="2400" b="1" i="1" dirty="0">
              <a:solidFill>
                <a:srgbClr val="0432FF"/>
              </a:solidFill>
            </a:endParaRPr>
          </a:p>
        </p:txBody>
      </p:sp>
      <p:sp>
        <p:nvSpPr>
          <p:cNvPr id="28" name="TextBox 27">
            <a:extLst>
              <a:ext uri="{FF2B5EF4-FFF2-40B4-BE49-F238E27FC236}">
                <a16:creationId xmlns:a16="http://schemas.microsoft.com/office/drawing/2014/main" id="{1ED1F111-D4B7-4140-97FD-BB9D618C34F0}"/>
              </a:ext>
            </a:extLst>
          </p:cNvPr>
          <p:cNvSpPr txBox="1"/>
          <p:nvPr/>
        </p:nvSpPr>
        <p:spPr>
          <a:xfrm>
            <a:off x="9265830" y="4543364"/>
            <a:ext cx="378630" cy="461665"/>
          </a:xfrm>
          <a:prstGeom prst="rect">
            <a:avLst/>
          </a:prstGeom>
          <a:noFill/>
        </p:spPr>
        <p:txBody>
          <a:bodyPr wrap="none" rtlCol="0">
            <a:spAutoFit/>
          </a:bodyPr>
          <a:lstStyle/>
          <a:p>
            <a:pPr algn="ctr"/>
            <a:r>
              <a:rPr lang="en-US" sz="2400" b="1" dirty="0">
                <a:solidFill>
                  <a:srgbClr val="0432FF"/>
                </a:solidFill>
              </a:rPr>
              <a:t>D</a:t>
            </a:r>
            <a:endParaRPr lang="en-US" sz="2400" b="1" i="1" dirty="0">
              <a:solidFill>
                <a:srgbClr val="0432FF"/>
              </a:solidFill>
            </a:endParaRPr>
          </a:p>
        </p:txBody>
      </p:sp>
      <p:sp>
        <p:nvSpPr>
          <p:cNvPr id="29" name="Rectangle 28">
            <a:extLst>
              <a:ext uri="{FF2B5EF4-FFF2-40B4-BE49-F238E27FC236}">
                <a16:creationId xmlns:a16="http://schemas.microsoft.com/office/drawing/2014/main" id="{81FD103B-F3CD-B940-BD93-EA19C6038864}"/>
              </a:ext>
            </a:extLst>
          </p:cNvPr>
          <p:cNvSpPr/>
          <p:nvPr/>
        </p:nvSpPr>
        <p:spPr>
          <a:xfrm>
            <a:off x="23496" y="782408"/>
            <a:ext cx="6875742" cy="49305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C91D1E45-7917-1C47-A05E-296530B5C875}"/>
              </a:ext>
            </a:extLst>
          </p:cNvPr>
          <p:cNvSpPr/>
          <p:nvPr/>
        </p:nvSpPr>
        <p:spPr>
          <a:xfrm>
            <a:off x="6938996" y="782408"/>
            <a:ext cx="5107804" cy="211214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80E5776C-58E5-AF40-8ED8-CDA4FED46737}"/>
              </a:ext>
            </a:extLst>
          </p:cNvPr>
          <p:cNvSpPr/>
          <p:nvPr/>
        </p:nvSpPr>
        <p:spPr>
          <a:xfrm>
            <a:off x="6938995" y="2961058"/>
            <a:ext cx="5113483" cy="377510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F2B9992-AB72-984B-803C-A6B831140DFF}"/>
              </a:ext>
            </a:extLst>
          </p:cNvPr>
          <p:cNvPicPr>
            <a:picLocks noChangeAspect="1"/>
          </p:cNvPicPr>
          <p:nvPr/>
        </p:nvPicPr>
        <p:blipFill>
          <a:blip r:embed="rId6"/>
          <a:stretch>
            <a:fillRect/>
          </a:stretch>
        </p:blipFill>
        <p:spPr>
          <a:xfrm rot="3259685">
            <a:off x="7061307" y="4534148"/>
            <a:ext cx="2328413" cy="2279565"/>
          </a:xfrm>
          <a:prstGeom prst="rect">
            <a:avLst/>
          </a:prstGeom>
        </p:spPr>
      </p:pic>
    </p:spTree>
    <p:extLst>
      <p:ext uri="{BB962C8B-B14F-4D97-AF65-F5344CB8AC3E}">
        <p14:creationId xmlns:p14="http://schemas.microsoft.com/office/powerpoint/2010/main" val="8101533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uppo 17">
            <a:extLst>
              <a:ext uri="{FF2B5EF4-FFF2-40B4-BE49-F238E27FC236}">
                <a16:creationId xmlns:a16="http://schemas.microsoft.com/office/drawing/2014/main" id="{723670B7-3F97-3478-C34A-6D947625C47E}"/>
              </a:ext>
            </a:extLst>
          </p:cNvPr>
          <p:cNvGrpSpPr/>
          <p:nvPr/>
        </p:nvGrpSpPr>
        <p:grpSpPr>
          <a:xfrm>
            <a:off x="-39387" y="964526"/>
            <a:ext cx="12781596" cy="5510723"/>
            <a:chOff x="61196" y="1127700"/>
            <a:chExt cx="12781596" cy="4736375"/>
          </a:xfrm>
        </p:grpSpPr>
        <p:sp>
          <p:nvSpPr>
            <p:cNvPr id="12" name="Pentagono 11">
              <a:extLst>
                <a:ext uri="{FF2B5EF4-FFF2-40B4-BE49-F238E27FC236}">
                  <a16:creationId xmlns:a16="http://schemas.microsoft.com/office/drawing/2014/main" id="{DBB10877-7599-D23E-6AFF-D7C79371E28C}"/>
                </a:ext>
              </a:extLst>
            </p:cNvPr>
            <p:cNvSpPr/>
            <p:nvPr/>
          </p:nvSpPr>
          <p:spPr>
            <a:xfrm>
              <a:off x="61196" y="1147800"/>
              <a:ext cx="3236147" cy="2474222"/>
            </a:xfrm>
            <a:prstGeom prst="homePlate">
              <a:avLst/>
            </a:prstGeom>
            <a:gradFill flip="none" rotWithShape="1">
              <a:gsLst>
                <a:gs pos="0">
                  <a:schemeClr val="accent1">
                    <a:lumMod val="75000"/>
                  </a:schemeClr>
                </a:gs>
                <a:gs pos="84000">
                  <a:schemeClr val="accent1">
                    <a:lumMod val="60000"/>
                    <a:lumOff val="40000"/>
                    <a:shade val="67500"/>
                    <a:satMod val="115000"/>
                  </a:schemeClr>
                </a:gs>
                <a:gs pos="100000">
                  <a:schemeClr val="accent1">
                    <a:lumMod val="60000"/>
                    <a:lumOff val="40000"/>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3" name="Mostrina 12">
              <a:extLst>
                <a:ext uri="{FF2B5EF4-FFF2-40B4-BE49-F238E27FC236}">
                  <a16:creationId xmlns:a16="http://schemas.microsoft.com/office/drawing/2014/main" id="{6F01D869-B0F8-76F6-C52A-238FD9D2A7F7}"/>
                </a:ext>
              </a:extLst>
            </p:cNvPr>
            <p:cNvSpPr/>
            <p:nvPr/>
          </p:nvSpPr>
          <p:spPr>
            <a:xfrm>
              <a:off x="7336715" y="2654686"/>
              <a:ext cx="45719" cy="154596"/>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4" name="Mostrina 13">
              <a:extLst>
                <a:ext uri="{FF2B5EF4-FFF2-40B4-BE49-F238E27FC236}">
                  <a16:creationId xmlns:a16="http://schemas.microsoft.com/office/drawing/2014/main" id="{A0313B0F-6008-6439-AA63-6D3E67DC83A7}"/>
                </a:ext>
              </a:extLst>
            </p:cNvPr>
            <p:cNvSpPr/>
            <p:nvPr/>
          </p:nvSpPr>
          <p:spPr>
            <a:xfrm>
              <a:off x="2006322" y="1127700"/>
              <a:ext cx="10246873" cy="2498838"/>
            </a:xfrm>
            <a:prstGeom prst="chevron">
              <a:avLst/>
            </a:prstGeom>
            <a:gradFill flip="none" rotWithShape="1">
              <a:gsLst>
                <a:gs pos="100000">
                  <a:schemeClr val="accent1">
                    <a:lumMod val="50000"/>
                  </a:schemeClr>
                </a:gs>
                <a:gs pos="1000">
                  <a:schemeClr val="accent1">
                    <a:lumMod val="7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5" name="CasellaDiTesto 4">
              <a:extLst>
                <a:ext uri="{FF2B5EF4-FFF2-40B4-BE49-F238E27FC236}">
                  <a16:creationId xmlns:a16="http://schemas.microsoft.com/office/drawing/2014/main" id="{7CC49441-E59F-AD50-C12E-DD5E3D17CBBC}"/>
                </a:ext>
              </a:extLst>
            </p:cNvPr>
            <p:cNvSpPr txBox="1"/>
            <p:nvPr/>
          </p:nvSpPr>
          <p:spPr>
            <a:xfrm>
              <a:off x="3440608" y="1185631"/>
              <a:ext cx="9402184" cy="2274948"/>
            </a:xfrm>
            <a:prstGeom prst="rect">
              <a:avLst/>
            </a:prstGeom>
            <a:noFill/>
          </p:spPr>
          <p:txBody>
            <a:bodyPr wrap="square">
              <a:spAutoFit/>
            </a:bodyPr>
            <a:lstStyle/>
            <a:p>
              <a:r>
                <a:rPr lang="it-IT" i="1" dirty="0" err="1">
                  <a:solidFill>
                    <a:schemeClr val="bg1"/>
                  </a:solidFill>
                  <a:latin typeface="Century Gothic" panose="020B0502020202020204" pitchFamily="34" charset="0"/>
                </a:rPr>
                <a:t>Main</a:t>
              </a:r>
              <a:r>
                <a:rPr lang="it-IT" i="1" dirty="0">
                  <a:solidFill>
                    <a:schemeClr val="bg1"/>
                  </a:solidFill>
                  <a:latin typeface="Century Gothic" panose="020B0502020202020204" pitchFamily="34" charset="0"/>
                </a:rPr>
                <a:t> </a:t>
              </a:r>
              <a:r>
                <a:rPr lang="it-IT" i="1" dirty="0" err="1">
                  <a:solidFill>
                    <a:schemeClr val="bg1"/>
                  </a:solidFill>
                  <a:latin typeface="Century Gothic" panose="020B0502020202020204" pitchFamily="34" charset="0"/>
                </a:rPr>
                <a:t>Objectives</a:t>
              </a:r>
              <a:r>
                <a:rPr lang="it-IT" i="1" dirty="0">
                  <a:solidFill>
                    <a:schemeClr val="bg1"/>
                  </a:solidFill>
                  <a:latin typeface="Century Gothic" panose="020B0502020202020204" pitchFamily="34" charset="0"/>
                </a:rPr>
                <a:t> </a:t>
              </a:r>
              <a:r>
                <a:rPr lang="it-IT" b="1" i="1" dirty="0">
                  <a:solidFill>
                    <a:schemeClr val="accent4">
                      <a:lumMod val="20000"/>
                      <a:lumOff val="80000"/>
                    </a:schemeClr>
                  </a:solidFill>
                  <a:latin typeface="Century Gothic" panose="020B0502020202020204" pitchFamily="34" charset="0"/>
                </a:rPr>
                <a:t>WHY</a:t>
              </a:r>
            </a:p>
            <a:p>
              <a:pPr marL="285750" indent="-285750">
                <a:buFont typeface="Arial" panose="020B0604020202020204" pitchFamily="34" charset="0"/>
                <a:buChar char="•"/>
              </a:pPr>
              <a:r>
                <a:rPr lang="it-IT" i="1" dirty="0">
                  <a:solidFill>
                    <a:schemeClr val="bg1"/>
                  </a:solidFill>
                  <a:latin typeface="Century Gothic" panose="020B0502020202020204" pitchFamily="34" charset="0"/>
                </a:rPr>
                <a:t>Set up of clinical </a:t>
              </a:r>
              <a:r>
                <a:rPr lang="it-IT" i="1" dirty="0" err="1">
                  <a:solidFill>
                    <a:schemeClr val="bg1"/>
                  </a:solidFill>
                  <a:latin typeface="Century Gothic" panose="020B0502020202020204" pitchFamily="34" charset="0"/>
                </a:rPr>
                <a:t>protocol</a:t>
              </a:r>
              <a:r>
                <a:rPr lang="it-IT" i="1" dirty="0">
                  <a:solidFill>
                    <a:schemeClr val="bg1"/>
                  </a:solidFill>
                  <a:latin typeface="Century Gothic" panose="020B0502020202020204" pitchFamily="34" charset="0"/>
                </a:rPr>
                <a:t> of </a:t>
              </a:r>
              <a:r>
                <a:rPr lang="it-IT" i="1" dirty="0" err="1">
                  <a:solidFill>
                    <a:schemeClr val="bg1"/>
                  </a:solidFill>
                  <a:latin typeface="Century Gothic" panose="020B0502020202020204" pitchFamily="34" charset="0"/>
                </a:rPr>
                <a:t>advanced</a:t>
              </a:r>
              <a:r>
                <a:rPr lang="it-IT" i="1" dirty="0">
                  <a:solidFill>
                    <a:schemeClr val="bg1"/>
                  </a:solidFill>
                  <a:latin typeface="Century Gothic" panose="020B0502020202020204" pitchFamily="34" charset="0"/>
                </a:rPr>
                <a:t> </a:t>
              </a:r>
              <a:r>
                <a:rPr lang="it-IT" i="1" dirty="0" err="1">
                  <a:solidFill>
                    <a:schemeClr val="bg1"/>
                  </a:solidFill>
                  <a:latin typeface="Century Gothic" panose="020B0502020202020204" pitchFamily="34" charset="0"/>
                </a:rPr>
                <a:t>radiotherapy</a:t>
              </a:r>
              <a:r>
                <a:rPr lang="it-IT" i="1" dirty="0">
                  <a:solidFill>
                    <a:schemeClr val="bg1"/>
                  </a:solidFill>
                  <a:latin typeface="Century Gothic" panose="020B0502020202020204" pitchFamily="34" charset="0"/>
                </a:rPr>
                <a:t> (RT)</a:t>
              </a:r>
            </a:p>
            <a:p>
              <a:pPr marL="285750" indent="-285750">
                <a:buFont typeface="Arial" panose="020B0604020202020204" pitchFamily="34" charset="0"/>
                <a:buChar char="•"/>
              </a:pPr>
              <a:r>
                <a:rPr lang="it-IT" i="1" dirty="0">
                  <a:solidFill>
                    <a:schemeClr val="bg1"/>
                  </a:solidFill>
                  <a:latin typeface="Century Gothic" panose="020B0502020202020204" pitchFamily="34" charset="0"/>
                </a:rPr>
                <a:t>To </a:t>
              </a:r>
              <a:r>
                <a:rPr lang="it-IT" i="1" dirty="0" err="1">
                  <a:solidFill>
                    <a:schemeClr val="bg1"/>
                  </a:solidFill>
                  <a:latin typeface="Century Gothic" panose="020B0502020202020204" pitchFamily="34" charset="0"/>
                </a:rPr>
                <a:t>understand</a:t>
              </a:r>
              <a:r>
                <a:rPr lang="it-IT" i="1" dirty="0">
                  <a:solidFill>
                    <a:schemeClr val="bg1"/>
                  </a:solidFill>
                  <a:latin typeface="Century Gothic" panose="020B0502020202020204" pitchFamily="34" charset="0"/>
                </a:rPr>
                <a:t> </a:t>
              </a:r>
              <a:r>
                <a:rPr lang="it-IT" i="1" dirty="0" err="1">
                  <a:solidFill>
                    <a:schemeClr val="bg1"/>
                  </a:solidFill>
                  <a:latin typeface="Century Gothic" panose="020B0502020202020204" pitchFamily="34" charset="0"/>
                </a:rPr>
                <a:t>underlying</a:t>
              </a:r>
              <a:r>
                <a:rPr lang="it-IT" i="1" dirty="0">
                  <a:solidFill>
                    <a:schemeClr val="bg1"/>
                  </a:solidFill>
                  <a:latin typeface="Century Gothic" panose="020B0502020202020204" pitchFamily="34" charset="0"/>
                </a:rPr>
                <a:t> </a:t>
              </a:r>
              <a:r>
                <a:rPr lang="it-IT" i="1" dirty="0" err="1">
                  <a:solidFill>
                    <a:schemeClr val="bg1"/>
                  </a:solidFill>
                  <a:latin typeface="Century Gothic" panose="020B0502020202020204" pitchFamily="34" charset="0"/>
                </a:rPr>
                <a:t>biological</a:t>
              </a:r>
              <a:r>
                <a:rPr lang="it-IT" i="1" dirty="0">
                  <a:solidFill>
                    <a:schemeClr val="bg1"/>
                  </a:solidFill>
                  <a:latin typeface="Century Gothic" panose="020B0502020202020204" pitchFamily="34" charset="0"/>
                </a:rPr>
                <a:t> </a:t>
              </a:r>
              <a:r>
                <a:rPr lang="it-IT" i="1" dirty="0" err="1">
                  <a:solidFill>
                    <a:schemeClr val="bg1"/>
                  </a:solidFill>
                  <a:latin typeface="Century Gothic" panose="020B0502020202020204" pitchFamily="34" charset="0"/>
                </a:rPr>
                <a:t>mechanisms</a:t>
              </a:r>
              <a:r>
                <a:rPr lang="it-IT" i="1" dirty="0">
                  <a:solidFill>
                    <a:schemeClr val="bg1"/>
                  </a:solidFill>
                  <a:latin typeface="Century Gothic" panose="020B0502020202020204" pitchFamily="34" charset="0"/>
                </a:rPr>
                <a:t> of FLASH </a:t>
              </a:r>
              <a:r>
                <a:rPr lang="it-IT" i="1" dirty="0" err="1">
                  <a:solidFill>
                    <a:schemeClr val="bg1"/>
                  </a:solidFill>
                  <a:latin typeface="Century Gothic" panose="020B0502020202020204" pitchFamily="34" charset="0"/>
                </a:rPr>
                <a:t>effect</a:t>
              </a:r>
              <a:endParaRPr lang="it-IT" i="1" dirty="0">
                <a:solidFill>
                  <a:schemeClr val="bg1"/>
                </a:solidFill>
                <a:latin typeface="Century Gothic" panose="020B0502020202020204" pitchFamily="34" charset="0"/>
              </a:endParaRPr>
            </a:p>
            <a:p>
              <a:r>
                <a:rPr lang="it-IT" b="1" i="1" dirty="0">
                  <a:solidFill>
                    <a:schemeClr val="accent4">
                      <a:lumMod val="40000"/>
                      <a:lumOff val="60000"/>
                    </a:schemeClr>
                  </a:solidFill>
                  <a:latin typeface="Century Gothic" panose="020B0502020202020204" pitchFamily="34" charset="0"/>
                </a:rPr>
                <a:t>			</a:t>
              </a:r>
              <a:r>
                <a:rPr lang="it-IT" b="1" i="1" dirty="0">
                  <a:solidFill>
                    <a:schemeClr val="accent4">
                      <a:lumMod val="40000"/>
                      <a:lumOff val="60000"/>
                    </a:schemeClr>
                  </a:solidFill>
                  <a:effectLst/>
                  <a:latin typeface="Century Gothic" panose="020B0502020202020204" pitchFamily="34" charset="0"/>
                </a:rPr>
                <a:t>HOW</a:t>
              </a:r>
            </a:p>
            <a:p>
              <a:endParaRPr lang="it-IT" sz="1000" b="1" i="1" dirty="0">
                <a:solidFill>
                  <a:schemeClr val="accent4">
                    <a:lumMod val="40000"/>
                    <a:lumOff val="60000"/>
                  </a:schemeClr>
                </a:solidFill>
                <a:effectLst/>
                <a:latin typeface="Century Gothic" panose="020B0502020202020204" pitchFamily="34" charset="0"/>
              </a:endParaRPr>
            </a:p>
            <a:p>
              <a:endParaRPr lang="it-IT" sz="1000" b="1" i="1" dirty="0">
                <a:solidFill>
                  <a:schemeClr val="accent4">
                    <a:lumMod val="40000"/>
                    <a:lumOff val="60000"/>
                  </a:schemeClr>
                </a:solidFill>
                <a:latin typeface="Century Gothic" panose="020B0502020202020204" pitchFamily="34" charset="0"/>
              </a:endParaRPr>
            </a:p>
            <a:p>
              <a:endParaRPr lang="it-IT" sz="1000" b="1" i="1" dirty="0">
                <a:solidFill>
                  <a:schemeClr val="accent4">
                    <a:lumMod val="40000"/>
                    <a:lumOff val="60000"/>
                  </a:schemeClr>
                </a:solidFill>
                <a:effectLst/>
                <a:latin typeface="Century Gothic" panose="020B0502020202020204" pitchFamily="34" charset="0"/>
              </a:endParaRPr>
            </a:p>
            <a:p>
              <a:endParaRPr lang="it-IT" sz="1000" b="1" i="1" dirty="0">
                <a:solidFill>
                  <a:schemeClr val="accent4">
                    <a:lumMod val="40000"/>
                    <a:lumOff val="60000"/>
                  </a:schemeClr>
                </a:solidFill>
                <a:effectLst/>
                <a:latin typeface="Century Gothic" panose="020B0502020202020204" pitchFamily="34" charset="0"/>
              </a:endParaRPr>
            </a:p>
            <a:p>
              <a:r>
                <a:rPr lang="it-IT" i="1" dirty="0" err="1">
                  <a:solidFill>
                    <a:schemeClr val="bg1"/>
                  </a:solidFill>
                  <a:effectLst/>
                  <a:latin typeface="Century Gothic" panose="020B0502020202020204" pitchFamily="34" charset="0"/>
                </a:rPr>
                <a:t>Preclinical</a:t>
              </a:r>
              <a:r>
                <a:rPr lang="it-IT" i="1" dirty="0">
                  <a:solidFill>
                    <a:schemeClr val="bg1"/>
                  </a:solidFill>
                  <a:effectLst/>
                  <a:latin typeface="Century Gothic" panose="020B0502020202020204" pitchFamily="34" charset="0"/>
                </a:rPr>
                <a:t> studies on the </a:t>
              </a:r>
              <a:r>
                <a:rPr lang="it-IT" i="1" dirty="0" err="1">
                  <a:solidFill>
                    <a:schemeClr val="bg1"/>
                  </a:solidFill>
                  <a:effectLst/>
                  <a:latin typeface="Century Gothic" panose="020B0502020202020204" pitchFamily="34" charset="0"/>
                </a:rPr>
                <a:t>biological</a:t>
              </a:r>
              <a:r>
                <a:rPr lang="it-IT" i="1" dirty="0">
                  <a:solidFill>
                    <a:schemeClr val="bg1"/>
                  </a:solidFill>
                  <a:effectLst/>
                  <a:latin typeface="Century Gothic" panose="020B0502020202020204" pitchFamily="34" charset="0"/>
                </a:rPr>
                <a:t> </a:t>
              </a:r>
              <a:r>
                <a:rPr lang="it-IT" i="1" dirty="0" err="1">
                  <a:solidFill>
                    <a:schemeClr val="bg1"/>
                  </a:solidFill>
                  <a:effectLst/>
                  <a:latin typeface="Century Gothic" panose="020B0502020202020204" pitchFamily="34" charset="0"/>
                </a:rPr>
                <a:t>effects</a:t>
              </a:r>
              <a:r>
                <a:rPr lang="it-IT" i="1" dirty="0">
                  <a:solidFill>
                    <a:schemeClr val="bg1"/>
                  </a:solidFill>
                  <a:effectLst/>
                  <a:latin typeface="Century Gothic" panose="020B0502020202020204" pitchFamily="34" charset="0"/>
                </a:rPr>
                <a:t> of FLASH </a:t>
              </a:r>
              <a:r>
                <a:rPr lang="it-IT" i="1" dirty="0">
                  <a:solidFill>
                    <a:schemeClr val="bg1"/>
                  </a:solidFill>
                  <a:latin typeface="Century Gothic" panose="020B0502020202020204" pitchFamily="34" charset="0"/>
                </a:rPr>
                <a:t>&amp;</a:t>
              </a:r>
              <a:r>
                <a:rPr lang="it-IT" i="1" dirty="0">
                  <a:solidFill>
                    <a:schemeClr val="bg1"/>
                  </a:solidFill>
                  <a:effectLst/>
                  <a:latin typeface="Century Gothic" panose="020B0502020202020204" pitchFamily="34" charset="0"/>
                </a:rPr>
                <a:t> CONV RT</a:t>
              </a:r>
            </a:p>
            <a:p>
              <a:r>
                <a:rPr lang="it-IT" i="1" dirty="0">
                  <a:solidFill>
                    <a:schemeClr val="bg1"/>
                  </a:solidFill>
                  <a:effectLst/>
                  <a:latin typeface="Century Gothic" panose="020B0502020202020204" pitchFamily="34" charset="0"/>
                </a:rPr>
                <a:t>Models </a:t>
              </a:r>
              <a:r>
                <a:rPr lang="it-IT" b="1" i="1" dirty="0">
                  <a:solidFill>
                    <a:schemeClr val="accent4">
                      <a:lumMod val="60000"/>
                      <a:lumOff val="40000"/>
                    </a:schemeClr>
                  </a:solidFill>
                  <a:effectLst/>
                  <a:latin typeface="Century Gothic" panose="020B0502020202020204" pitchFamily="34" charset="0"/>
                </a:rPr>
                <a:t>WHAT</a:t>
              </a:r>
            </a:p>
            <a:p>
              <a:pPr marL="285750" indent="-285750">
                <a:buFont typeface="Arial" panose="020B0604020202020204" pitchFamily="34" charset="0"/>
                <a:buChar char="•"/>
              </a:pPr>
              <a:r>
                <a:rPr lang="it-IT" i="1" dirty="0">
                  <a:solidFill>
                    <a:schemeClr val="bg1"/>
                  </a:solidFill>
                  <a:effectLst/>
                  <a:latin typeface="Century Gothic" panose="020B0502020202020204" pitchFamily="34" charset="0"/>
                </a:rPr>
                <a:t>3D in vitro </a:t>
              </a:r>
              <a:r>
                <a:rPr lang="it-IT" i="1" dirty="0" err="1">
                  <a:solidFill>
                    <a:schemeClr val="bg1"/>
                  </a:solidFill>
                  <a:effectLst/>
                  <a:latin typeface="Century Gothic" panose="020B0502020202020204" pitchFamily="34" charset="0"/>
                </a:rPr>
                <a:t>cell</a:t>
              </a:r>
              <a:r>
                <a:rPr lang="it-IT" i="1" dirty="0">
                  <a:solidFill>
                    <a:schemeClr val="bg1"/>
                  </a:solidFill>
                  <a:effectLst/>
                  <a:latin typeface="Century Gothic" panose="020B0502020202020204" pitchFamily="34" charset="0"/>
                </a:rPr>
                <a:t> model (</a:t>
              </a:r>
              <a:r>
                <a:rPr lang="it-IT" i="1" dirty="0" err="1">
                  <a:solidFill>
                    <a:schemeClr val="bg1"/>
                  </a:solidFill>
                  <a:effectLst/>
                  <a:latin typeface="Century Gothic" panose="020B0502020202020204" pitchFamily="34" charset="0"/>
                </a:rPr>
                <a:t>skin</a:t>
              </a:r>
              <a:r>
                <a:rPr lang="it-IT" i="1" dirty="0">
                  <a:solidFill>
                    <a:schemeClr val="bg1"/>
                  </a:solidFill>
                  <a:effectLst/>
                  <a:latin typeface="Century Gothic" panose="020B0502020202020204" pitchFamily="34" charset="0"/>
                </a:rPr>
                <a:t> + melanoma)</a:t>
              </a:r>
            </a:p>
            <a:p>
              <a:pPr marL="285750" indent="-285750">
                <a:buFont typeface="Arial" panose="020B0604020202020204" pitchFamily="34" charset="0"/>
                <a:buChar char="•"/>
              </a:pPr>
              <a:r>
                <a:rPr lang="it-IT" i="1" dirty="0" err="1">
                  <a:solidFill>
                    <a:schemeClr val="bg1"/>
                  </a:solidFill>
                  <a:latin typeface="Century Gothic" panose="020B0502020202020204" pitchFamily="34" charset="0"/>
                </a:rPr>
                <a:t>h</a:t>
              </a:r>
              <a:r>
                <a:rPr lang="it-IT" i="1" dirty="0" err="1">
                  <a:solidFill>
                    <a:schemeClr val="bg1"/>
                  </a:solidFill>
                  <a:effectLst/>
                  <a:latin typeface="Century Gothic" panose="020B0502020202020204" pitchFamily="34" charset="0"/>
                </a:rPr>
                <a:t>ealthy</a:t>
              </a:r>
              <a:r>
                <a:rPr lang="it-IT" i="1" dirty="0">
                  <a:solidFill>
                    <a:schemeClr val="bg1"/>
                  </a:solidFill>
                  <a:effectLst/>
                  <a:latin typeface="Century Gothic" panose="020B0502020202020204" pitchFamily="34" charset="0"/>
                </a:rPr>
                <a:t> mice </a:t>
              </a:r>
              <a:r>
                <a:rPr lang="it-IT" i="1" dirty="0" err="1">
                  <a:solidFill>
                    <a:schemeClr val="bg1"/>
                  </a:solidFill>
                  <a:effectLst/>
                  <a:latin typeface="Century Gothic" panose="020B0502020202020204" pitchFamily="34" charset="0"/>
                </a:rPr>
                <a:t>exposed</a:t>
              </a:r>
              <a:r>
                <a:rPr lang="it-IT" i="1" dirty="0">
                  <a:solidFill>
                    <a:schemeClr val="bg1"/>
                  </a:solidFill>
                  <a:effectLst/>
                  <a:latin typeface="Century Gothic" panose="020B0502020202020204" pitchFamily="34" charset="0"/>
                </a:rPr>
                <a:t> to  </a:t>
              </a:r>
              <a:r>
                <a:rPr lang="it-IT" i="1" dirty="0">
                  <a:solidFill>
                    <a:schemeClr val="bg1"/>
                  </a:solidFill>
                  <a:latin typeface="Century Gothic" panose="020B0502020202020204" pitchFamily="34" charset="0"/>
                </a:rPr>
                <a:t>FLASH, CONV &amp; MINIBEAM RT</a:t>
              </a:r>
            </a:p>
            <a:p>
              <a:pPr marL="285750" indent="-285750">
                <a:buFont typeface="Arial" panose="020B0604020202020204" pitchFamily="34" charset="0"/>
                <a:buChar char="•"/>
              </a:pPr>
              <a:r>
                <a:rPr lang="it-IT" i="1" dirty="0" err="1">
                  <a:solidFill>
                    <a:schemeClr val="bg1"/>
                  </a:solidFill>
                  <a:effectLst/>
                  <a:latin typeface="Century Gothic" panose="020B0502020202020204" pitchFamily="34" charset="0"/>
                </a:rPr>
                <a:t>Skin</a:t>
              </a:r>
              <a:r>
                <a:rPr lang="it-IT" i="1" dirty="0">
                  <a:solidFill>
                    <a:schemeClr val="bg1"/>
                  </a:solidFill>
                  <a:effectLst/>
                  <a:latin typeface="Century Gothic" panose="020B0502020202020204" pitchFamily="34" charset="0"/>
                </a:rPr>
                <a:t> and pancreas murine models </a:t>
              </a:r>
              <a:r>
                <a:rPr lang="it-IT" i="1" dirty="0" err="1">
                  <a:solidFill>
                    <a:schemeClr val="bg1"/>
                  </a:solidFill>
                  <a:effectLst/>
                  <a:latin typeface="Century Gothic" panose="020B0502020202020204" pitchFamily="34" charset="0"/>
                </a:rPr>
                <a:t>exposed</a:t>
              </a:r>
              <a:r>
                <a:rPr lang="it-IT" i="1" dirty="0">
                  <a:solidFill>
                    <a:schemeClr val="bg1"/>
                  </a:solidFill>
                  <a:effectLst/>
                  <a:latin typeface="Century Gothic" panose="020B0502020202020204" pitchFamily="34" charset="0"/>
                </a:rPr>
                <a:t> to FLASH &amp; CONV RT</a:t>
              </a:r>
            </a:p>
          </p:txBody>
        </p:sp>
        <p:pic>
          <p:nvPicPr>
            <p:cNvPr id="11" name="Google Shape;96;p1">
              <a:extLst>
                <a:ext uri="{FF2B5EF4-FFF2-40B4-BE49-F238E27FC236}">
                  <a16:creationId xmlns:a16="http://schemas.microsoft.com/office/drawing/2014/main" id="{ABBE8B02-6837-D6BD-F317-90EBF5E0A009}"/>
                </a:ext>
              </a:extLst>
            </p:cNvPr>
            <p:cNvPicPr preferRelativeResize="0"/>
            <p:nvPr/>
          </p:nvPicPr>
          <p:blipFill rotWithShape="1">
            <a:blip r:embed="rId2">
              <a:alphaModFix/>
              <a:duotone>
                <a:schemeClr val="accent4">
                  <a:shade val="45000"/>
                  <a:satMod val="135000"/>
                </a:schemeClr>
                <a:prstClr val="white"/>
              </a:duotone>
            </a:blip>
            <a:srcRect/>
            <a:stretch/>
          </p:blipFill>
          <p:spPr>
            <a:xfrm>
              <a:off x="9846685" y="5284597"/>
              <a:ext cx="2090057" cy="579478"/>
            </a:xfrm>
            <a:prstGeom prst="rect">
              <a:avLst/>
            </a:prstGeom>
            <a:noFill/>
            <a:ln>
              <a:noFill/>
            </a:ln>
          </p:spPr>
        </p:pic>
        <p:sp>
          <p:nvSpPr>
            <p:cNvPr id="17" name="CasellaDiTesto 16">
              <a:extLst>
                <a:ext uri="{FF2B5EF4-FFF2-40B4-BE49-F238E27FC236}">
                  <a16:creationId xmlns:a16="http://schemas.microsoft.com/office/drawing/2014/main" id="{CC20D037-8E62-DA05-C337-44324F657153}"/>
                </a:ext>
              </a:extLst>
            </p:cNvPr>
            <p:cNvSpPr txBox="1"/>
            <p:nvPr/>
          </p:nvSpPr>
          <p:spPr>
            <a:xfrm>
              <a:off x="186667" y="1339051"/>
              <a:ext cx="2985204" cy="1745890"/>
            </a:xfrm>
            <a:prstGeom prst="rect">
              <a:avLst/>
            </a:prstGeom>
            <a:noFill/>
            <a:ln>
              <a:noFill/>
            </a:ln>
          </p:spPr>
          <p:txBody>
            <a:bodyPr wrap="square">
              <a:spAutoFit/>
            </a:bodyPr>
            <a:lstStyle/>
            <a:p>
              <a:endParaRPr lang="it-IT" i="1" dirty="0">
                <a:solidFill>
                  <a:schemeClr val="bg1"/>
                </a:solidFill>
                <a:effectLst/>
                <a:latin typeface="Century Gothic" panose="020B0502020202020204" pitchFamily="34" charset="0"/>
              </a:endParaRPr>
            </a:p>
            <a:p>
              <a:r>
                <a:rPr lang="it-IT" b="1" i="1" dirty="0">
                  <a:solidFill>
                    <a:schemeClr val="bg1"/>
                  </a:solidFill>
                  <a:latin typeface="Century Gothic" panose="020B0502020202020204" pitchFamily="34" charset="0"/>
                </a:rPr>
                <a:t>PNRR </a:t>
              </a:r>
            </a:p>
            <a:p>
              <a:r>
                <a:rPr lang="it-IT" b="1" i="1" dirty="0">
                  <a:solidFill>
                    <a:schemeClr val="bg1"/>
                  </a:solidFill>
                  <a:latin typeface="Century Gothic" panose="020B0502020202020204" pitchFamily="34" charset="0"/>
                </a:rPr>
                <a:t>ES THE, </a:t>
              </a:r>
              <a:r>
                <a:rPr lang="it-IT" b="1" i="1" dirty="0" err="1">
                  <a:solidFill>
                    <a:schemeClr val="bg1"/>
                  </a:solidFill>
                  <a:latin typeface="Century Gothic" panose="020B0502020202020204" pitchFamily="34" charset="0"/>
                </a:rPr>
                <a:t>Spoke</a:t>
              </a:r>
              <a:r>
                <a:rPr lang="it-IT" b="1" i="1" dirty="0">
                  <a:solidFill>
                    <a:schemeClr val="bg1"/>
                  </a:solidFill>
                  <a:latin typeface="Century Gothic" panose="020B0502020202020204" pitchFamily="34" charset="0"/>
                </a:rPr>
                <a:t> 1 WP4</a:t>
              </a:r>
            </a:p>
            <a:p>
              <a:r>
                <a:rPr lang="it-IT" i="1" dirty="0">
                  <a:solidFill>
                    <a:schemeClr val="bg1"/>
                  </a:solidFill>
                  <a:effectLst/>
                  <a:latin typeface="Century Gothic" panose="020B0502020202020204" pitchFamily="34" charset="0"/>
                </a:rPr>
                <a:t>Lab and Models set up for </a:t>
              </a:r>
              <a:r>
                <a:rPr lang="it-IT" i="1" dirty="0" err="1">
                  <a:solidFill>
                    <a:schemeClr val="bg1"/>
                  </a:solidFill>
                  <a:effectLst/>
                  <a:latin typeface="Century Gothic" panose="020B0502020202020204" pitchFamily="34" charset="0"/>
                </a:rPr>
                <a:t>preclinical</a:t>
              </a:r>
              <a:r>
                <a:rPr lang="it-IT" i="1" dirty="0">
                  <a:solidFill>
                    <a:schemeClr val="bg1"/>
                  </a:solidFill>
                  <a:effectLst/>
                  <a:latin typeface="Century Gothic" panose="020B0502020202020204" pitchFamily="34" charset="0"/>
                </a:rPr>
                <a:t> studies. to  compare the </a:t>
              </a:r>
              <a:r>
                <a:rPr lang="it-IT" i="1" dirty="0" err="1">
                  <a:solidFill>
                    <a:schemeClr val="bg1"/>
                  </a:solidFill>
                  <a:effectLst/>
                  <a:latin typeface="Century Gothic" panose="020B0502020202020204" pitchFamily="34" charset="0"/>
                </a:rPr>
                <a:t>effects</a:t>
              </a:r>
              <a:r>
                <a:rPr lang="it-IT" i="1" dirty="0">
                  <a:solidFill>
                    <a:schemeClr val="bg1"/>
                  </a:solidFill>
                  <a:effectLst/>
                  <a:latin typeface="Century Gothic" panose="020B0502020202020204" pitchFamily="34" charset="0"/>
                </a:rPr>
                <a:t> of FLASH &amp; CONV RT</a:t>
              </a:r>
            </a:p>
          </p:txBody>
        </p:sp>
      </p:grpSp>
      <p:sp>
        <p:nvSpPr>
          <p:cNvPr id="19" name="Freccia giù 18">
            <a:extLst>
              <a:ext uri="{FF2B5EF4-FFF2-40B4-BE49-F238E27FC236}">
                <a16:creationId xmlns:a16="http://schemas.microsoft.com/office/drawing/2014/main" id="{A6585DF2-B23A-9475-82B0-1E238BF981FB}"/>
              </a:ext>
            </a:extLst>
          </p:cNvPr>
          <p:cNvSpPr/>
          <p:nvPr/>
        </p:nvSpPr>
        <p:spPr>
          <a:xfrm>
            <a:off x="6465074" y="1905515"/>
            <a:ext cx="752717" cy="450353"/>
          </a:xfrm>
          <a:prstGeom prst="downArrow">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26" name="Picture 2" descr="Home">
            <a:extLst>
              <a:ext uri="{FF2B5EF4-FFF2-40B4-BE49-F238E27FC236}">
                <a16:creationId xmlns:a16="http://schemas.microsoft.com/office/drawing/2014/main" id="{51BCC5E8-2BA9-8698-7359-E50A06A016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94392" y="5676751"/>
            <a:ext cx="857461" cy="798498"/>
          </a:xfrm>
          <a:prstGeom prst="rect">
            <a:avLst/>
          </a:prstGeom>
          <a:noFill/>
          <a:extLst>
            <a:ext uri="{909E8E84-426E-40DD-AFC4-6F175D3DCCD1}">
              <a14:hiddenFill xmlns:a14="http://schemas.microsoft.com/office/drawing/2010/main">
                <a:solidFill>
                  <a:srgbClr val="FFFFFF"/>
                </a:solidFill>
              </a14:hiddenFill>
            </a:ext>
          </a:extLst>
        </p:spPr>
      </p:pic>
      <p:sp>
        <p:nvSpPr>
          <p:cNvPr id="21" name="Rettangolo 20">
            <a:extLst>
              <a:ext uri="{FF2B5EF4-FFF2-40B4-BE49-F238E27FC236}">
                <a16:creationId xmlns:a16="http://schemas.microsoft.com/office/drawing/2014/main" id="{8A757423-E718-B8EA-1865-293F8D80AD1F}"/>
              </a:ext>
            </a:extLst>
          </p:cNvPr>
          <p:cNvSpPr/>
          <p:nvPr/>
        </p:nvSpPr>
        <p:spPr>
          <a:xfrm>
            <a:off x="445660" y="219272"/>
            <a:ext cx="1322799"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it-IT" sz="5400" b="1" dirty="0">
                <a:ln/>
                <a:solidFill>
                  <a:schemeClr val="accent4">
                    <a:lumMod val="40000"/>
                    <a:lumOff val="60000"/>
                  </a:schemeClr>
                </a:solidFill>
              </a:rPr>
              <a:t>THE</a:t>
            </a:r>
          </a:p>
        </p:txBody>
      </p:sp>
      <p:sp>
        <p:nvSpPr>
          <p:cNvPr id="22" name="Rettangolo 21">
            <a:extLst>
              <a:ext uri="{FF2B5EF4-FFF2-40B4-BE49-F238E27FC236}">
                <a16:creationId xmlns:a16="http://schemas.microsoft.com/office/drawing/2014/main" id="{E87C4636-66F2-DF51-0707-81D9C58B5808}"/>
              </a:ext>
            </a:extLst>
          </p:cNvPr>
          <p:cNvSpPr/>
          <p:nvPr/>
        </p:nvSpPr>
        <p:spPr>
          <a:xfrm>
            <a:off x="4666888" y="241293"/>
            <a:ext cx="2945037"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it-IT" sz="5400" b="1" dirty="0">
                <a:ln/>
                <a:solidFill>
                  <a:schemeClr val="accent4"/>
                </a:solidFill>
              </a:rPr>
              <a:t>REMEDIO</a:t>
            </a:r>
          </a:p>
        </p:txBody>
      </p:sp>
      <p:pic>
        <p:nvPicPr>
          <p:cNvPr id="1028" name="Picture 4">
            <a:extLst>
              <a:ext uri="{FF2B5EF4-FFF2-40B4-BE49-F238E27FC236}">
                <a16:creationId xmlns:a16="http://schemas.microsoft.com/office/drawing/2014/main" id="{2F4E435F-73DA-A0E3-25A4-91611FC8FD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387" y="4394723"/>
            <a:ext cx="2207981" cy="1498751"/>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0" descr="A computer screen shot of a cartoon mouse&#10;&#10;Description automatically generated">
            <a:extLst>
              <a:ext uri="{FF2B5EF4-FFF2-40B4-BE49-F238E27FC236}">
                <a16:creationId xmlns:a16="http://schemas.microsoft.com/office/drawing/2014/main" id="{7E2D6D3E-B1AB-0F98-A388-155133C1C0A2}"/>
              </a:ext>
            </a:extLst>
          </p:cNvPr>
          <p:cNvPicPr>
            <a:picLocks noChangeAspect="1"/>
          </p:cNvPicPr>
          <p:nvPr/>
        </p:nvPicPr>
        <p:blipFill rotWithShape="1">
          <a:blip r:embed="rId5"/>
          <a:srcRect l="41568" t="37960" r="38628" b="5883"/>
          <a:stretch/>
        </p:blipFill>
        <p:spPr>
          <a:xfrm rot="5400000">
            <a:off x="3686673" y="4017026"/>
            <a:ext cx="489559" cy="1307897"/>
          </a:xfrm>
          <a:prstGeom prst="rect">
            <a:avLst/>
          </a:prstGeom>
        </p:spPr>
      </p:pic>
      <p:pic>
        <p:nvPicPr>
          <p:cNvPr id="55" name="Picture 27" descr="A close-up of an ultrasound&#10;&#10;Description automatically generated">
            <a:extLst>
              <a:ext uri="{FF2B5EF4-FFF2-40B4-BE49-F238E27FC236}">
                <a16:creationId xmlns:a16="http://schemas.microsoft.com/office/drawing/2014/main" id="{56CAA4C0-68BD-6177-CBC5-DA6292A5C8DF}"/>
              </a:ext>
            </a:extLst>
          </p:cNvPr>
          <p:cNvPicPr>
            <a:picLocks noChangeAspect="1"/>
          </p:cNvPicPr>
          <p:nvPr/>
        </p:nvPicPr>
        <p:blipFill>
          <a:blip r:embed="rId6"/>
          <a:stretch>
            <a:fillRect/>
          </a:stretch>
        </p:blipFill>
        <p:spPr>
          <a:xfrm>
            <a:off x="3400773" y="4920915"/>
            <a:ext cx="1736256" cy="905157"/>
          </a:xfrm>
          <a:prstGeom prst="rect">
            <a:avLst/>
          </a:prstGeom>
        </p:spPr>
      </p:pic>
      <p:pic>
        <p:nvPicPr>
          <p:cNvPr id="56" name="Picture 25" descr="A graph with green line and yellow line&#10;&#10;Description automatically generated">
            <a:extLst>
              <a:ext uri="{FF2B5EF4-FFF2-40B4-BE49-F238E27FC236}">
                <a16:creationId xmlns:a16="http://schemas.microsoft.com/office/drawing/2014/main" id="{D5733348-208E-1829-CFCA-FAB4DD724341}"/>
              </a:ext>
            </a:extLst>
          </p:cNvPr>
          <p:cNvPicPr>
            <a:picLocks noChangeAspect="1"/>
          </p:cNvPicPr>
          <p:nvPr/>
        </p:nvPicPr>
        <p:blipFill>
          <a:blip r:embed="rId7"/>
          <a:stretch>
            <a:fillRect/>
          </a:stretch>
        </p:blipFill>
        <p:spPr>
          <a:xfrm>
            <a:off x="3120993" y="5802535"/>
            <a:ext cx="2265705" cy="906282"/>
          </a:xfrm>
          <a:prstGeom prst="rect">
            <a:avLst/>
          </a:prstGeom>
        </p:spPr>
      </p:pic>
      <p:sp>
        <p:nvSpPr>
          <p:cNvPr id="15" name="CasellaDiTesto 14">
            <a:extLst>
              <a:ext uri="{FF2B5EF4-FFF2-40B4-BE49-F238E27FC236}">
                <a16:creationId xmlns:a16="http://schemas.microsoft.com/office/drawing/2014/main" id="{E36BF93C-D81E-7335-CBBB-97424CC59A4C}"/>
              </a:ext>
            </a:extLst>
          </p:cNvPr>
          <p:cNvSpPr txBox="1"/>
          <p:nvPr/>
        </p:nvSpPr>
        <p:spPr>
          <a:xfrm>
            <a:off x="9054274" y="6397406"/>
            <a:ext cx="2948243" cy="461665"/>
          </a:xfrm>
          <a:prstGeom prst="rect">
            <a:avLst/>
          </a:prstGeom>
          <a:noFill/>
        </p:spPr>
        <p:txBody>
          <a:bodyPr wrap="none" rtlCol="0">
            <a:spAutoFit/>
          </a:bodyPr>
          <a:lstStyle/>
          <a:p>
            <a:r>
              <a:rPr lang="it-IT" sz="2400" b="1" dirty="0">
                <a:solidFill>
                  <a:schemeClr val="accent2">
                    <a:lumMod val="75000"/>
                  </a:schemeClr>
                </a:solidFill>
                <a:latin typeface="Century Gothic" panose="020B0502020202020204" pitchFamily="34" charset="0"/>
              </a:rPr>
              <a:t>Margherita Maffei </a:t>
            </a:r>
          </a:p>
        </p:txBody>
      </p:sp>
      <p:grpSp>
        <p:nvGrpSpPr>
          <p:cNvPr id="1041" name="Gruppo 1040">
            <a:extLst>
              <a:ext uri="{FF2B5EF4-FFF2-40B4-BE49-F238E27FC236}">
                <a16:creationId xmlns:a16="http://schemas.microsoft.com/office/drawing/2014/main" id="{28805F8D-2A34-C051-285E-5E7AE0AC805E}"/>
              </a:ext>
            </a:extLst>
          </p:cNvPr>
          <p:cNvGrpSpPr/>
          <p:nvPr/>
        </p:nvGrpSpPr>
        <p:grpSpPr>
          <a:xfrm>
            <a:off x="5996229" y="3939300"/>
            <a:ext cx="2980093" cy="2745110"/>
            <a:chOff x="3340025" y="4102382"/>
            <a:chExt cx="2980093" cy="2745110"/>
          </a:xfrm>
        </p:grpSpPr>
        <p:grpSp>
          <p:nvGrpSpPr>
            <p:cNvPr id="35" name="Gruppo 34">
              <a:extLst>
                <a:ext uri="{FF2B5EF4-FFF2-40B4-BE49-F238E27FC236}">
                  <a16:creationId xmlns:a16="http://schemas.microsoft.com/office/drawing/2014/main" id="{3E206B80-6342-D484-3311-542AA62D0607}"/>
                </a:ext>
              </a:extLst>
            </p:cNvPr>
            <p:cNvGrpSpPr/>
            <p:nvPr/>
          </p:nvGrpSpPr>
          <p:grpSpPr>
            <a:xfrm>
              <a:off x="3340025" y="4102382"/>
              <a:ext cx="1439705" cy="2745110"/>
              <a:chOff x="1310723" y="1605389"/>
              <a:chExt cx="2775434" cy="4504520"/>
            </a:xfrm>
          </p:grpSpPr>
          <p:grpSp>
            <p:nvGrpSpPr>
              <p:cNvPr id="36" name="Gruppo 35">
                <a:extLst>
                  <a:ext uri="{FF2B5EF4-FFF2-40B4-BE49-F238E27FC236}">
                    <a16:creationId xmlns:a16="http://schemas.microsoft.com/office/drawing/2014/main" id="{5768261B-F53E-C8D3-7C35-686A748AD3E1}"/>
                  </a:ext>
                </a:extLst>
              </p:cNvPr>
              <p:cNvGrpSpPr/>
              <p:nvPr/>
            </p:nvGrpSpPr>
            <p:grpSpPr>
              <a:xfrm>
                <a:off x="1895759" y="1605389"/>
                <a:ext cx="1605364" cy="2102153"/>
                <a:chOff x="1057619" y="678774"/>
                <a:chExt cx="1605364" cy="2102153"/>
              </a:xfrm>
            </p:grpSpPr>
            <p:pic>
              <p:nvPicPr>
                <p:cNvPr id="52" name="Immagine 51">
                  <a:extLst>
                    <a:ext uri="{FF2B5EF4-FFF2-40B4-BE49-F238E27FC236}">
                      <a16:creationId xmlns:a16="http://schemas.microsoft.com/office/drawing/2014/main" id="{726D0FEA-2C6B-F793-854B-58D8BBDD87E8}"/>
                    </a:ext>
                  </a:extLst>
                </p:cNvPr>
                <p:cNvPicPr>
                  <a:picLocks noChangeAspect="1"/>
                </p:cNvPicPr>
                <p:nvPr/>
              </p:nvPicPr>
              <p:blipFill>
                <a:blip r:embed="rId8"/>
                <a:stretch>
                  <a:fillRect/>
                </a:stretch>
              </p:blipFill>
              <p:spPr>
                <a:xfrm>
                  <a:off x="1057619" y="678774"/>
                  <a:ext cx="1605364" cy="2102153"/>
                </a:xfrm>
                <a:prstGeom prst="rect">
                  <a:avLst/>
                </a:prstGeom>
              </p:spPr>
            </p:pic>
            <p:sp>
              <p:nvSpPr>
                <p:cNvPr id="53" name="Ovale 52">
                  <a:extLst>
                    <a:ext uri="{FF2B5EF4-FFF2-40B4-BE49-F238E27FC236}">
                      <a16:creationId xmlns:a16="http://schemas.microsoft.com/office/drawing/2014/main" id="{D0545FF9-C5D9-6629-9D5F-0A9E4AE3606D}"/>
                    </a:ext>
                  </a:extLst>
                </p:cNvPr>
                <p:cNvSpPr/>
                <p:nvPr/>
              </p:nvSpPr>
              <p:spPr>
                <a:xfrm>
                  <a:off x="1635978" y="1448258"/>
                  <a:ext cx="448645" cy="504056"/>
                </a:xfrm>
                <a:prstGeom prst="ellipse">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7" name="Gruppo 36">
                <a:extLst>
                  <a:ext uri="{FF2B5EF4-FFF2-40B4-BE49-F238E27FC236}">
                    <a16:creationId xmlns:a16="http://schemas.microsoft.com/office/drawing/2014/main" id="{D2BFC943-1050-85C9-64DB-E3AEA9F6ACAE}"/>
                  </a:ext>
                </a:extLst>
              </p:cNvPr>
              <p:cNvGrpSpPr/>
              <p:nvPr/>
            </p:nvGrpSpPr>
            <p:grpSpPr>
              <a:xfrm>
                <a:off x="1310723" y="3884283"/>
                <a:ext cx="2775434" cy="2225626"/>
                <a:chOff x="498749" y="3485692"/>
                <a:chExt cx="2775434" cy="2225626"/>
              </a:xfrm>
            </p:grpSpPr>
            <p:sp>
              <p:nvSpPr>
                <p:cNvPr id="38" name="CasellaDiTesto 37">
                  <a:extLst>
                    <a:ext uri="{FF2B5EF4-FFF2-40B4-BE49-F238E27FC236}">
                      <a16:creationId xmlns:a16="http://schemas.microsoft.com/office/drawing/2014/main" id="{93C3FE2B-3F73-76DD-FD9C-0099DCF6377B}"/>
                    </a:ext>
                  </a:extLst>
                </p:cNvPr>
                <p:cNvSpPr txBox="1"/>
                <p:nvPr/>
              </p:nvSpPr>
              <p:spPr>
                <a:xfrm>
                  <a:off x="850249" y="5064442"/>
                  <a:ext cx="2060746" cy="429282"/>
                </a:xfrm>
                <a:prstGeom prst="rect">
                  <a:avLst/>
                </a:prstGeom>
                <a:noFill/>
              </p:spPr>
              <p:txBody>
                <a:bodyPr wrap="square" rtlCol="0">
                  <a:spAutoFit/>
                </a:bodyPr>
                <a:lstStyle/>
                <a:p>
                  <a:pPr algn="ctr"/>
                  <a:endParaRPr lang="it-IT" sz="1100" dirty="0">
                    <a:solidFill>
                      <a:schemeClr val="tx2">
                        <a:lumMod val="50000"/>
                      </a:schemeClr>
                    </a:solidFill>
                  </a:endParaRPr>
                </a:p>
              </p:txBody>
            </p:sp>
            <p:grpSp>
              <p:nvGrpSpPr>
                <p:cNvPr id="39" name="Gruppo 22">
                  <a:extLst>
                    <a:ext uri="{FF2B5EF4-FFF2-40B4-BE49-F238E27FC236}">
                      <a16:creationId xmlns:a16="http://schemas.microsoft.com/office/drawing/2014/main" id="{3E808D6E-92CF-5596-9A93-31B2C78226C8}"/>
                    </a:ext>
                  </a:extLst>
                </p:cNvPr>
                <p:cNvGrpSpPr>
                  <a:grpSpLocks/>
                </p:cNvGrpSpPr>
                <p:nvPr/>
              </p:nvGrpSpPr>
              <p:grpSpPr bwMode="auto">
                <a:xfrm>
                  <a:off x="672791" y="3765184"/>
                  <a:ext cx="2427405" cy="1226190"/>
                  <a:chOff x="3642600" y="3795062"/>
                  <a:chExt cx="2737718" cy="1470156"/>
                </a:xfrm>
              </p:grpSpPr>
              <p:pic>
                <p:nvPicPr>
                  <p:cNvPr id="41" name="Immagine 90">
                    <a:extLst>
                      <a:ext uri="{FF2B5EF4-FFF2-40B4-BE49-F238E27FC236}">
                        <a16:creationId xmlns:a16="http://schemas.microsoft.com/office/drawing/2014/main" id="{B4B3F5FA-A97C-3898-3605-F33B2CDBED6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9003" t="51359" r="47071" b="38336"/>
                  <a:stretch/>
                </p:blipFill>
                <p:spPr bwMode="auto">
                  <a:xfrm flipH="1">
                    <a:off x="5245809" y="3994118"/>
                    <a:ext cx="1134509" cy="1059401"/>
                  </a:xfrm>
                  <a:prstGeom prst="ellipse">
                    <a:avLst/>
                  </a:prstGeom>
                  <a:noFill/>
                  <a:ln>
                    <a:noFill/>
                  </a:ln>
                </p:spPr>
              </p:pic>
              <p:grpSp>
                <p:nvGrpSpPr>
                  <p:cNvPr id="42" name="Gruppo 13">
                    <a:extLst>
                      <a:ext uri="{FF2B5EF4-FFF2-40B4-BE49-F238E27FC236}">
                        <a16:creationId xmlns:a16="http://schemas.microsoft.com/office/drawing/2014/main" id="{CFA04AA9-8510-9F22-9F00-2455AEEB3A79}"/>
                      </a:ext>
                    </a:extLst>
                  </p:cNvPr>
                  <p:cNvGrpSpPr>
                    <a:grpSpLocks/>
                  </p:cNvGrpSpPr>
                  <p:nvPr/>
                </p:nvGrpSpPr>
                <p:grpSpPr bwMode="auto">
                  <a:xfrm>
                    <a:off x="3642600" y="3795062"/>
                    <a:ext cx="2708535" cy="1470156"/>
                    <a:chOff x="6334416" y="1579564"/>
                    <a:chExt cx="2708245" cy="1470155"/>
                  </a:xfrm>
                </p:grpSpPr>
                <p:sp>
                  <p:nvSpPr>
                    <p:cNvPr id="43" name="Cilindro 42">
                      <a:extLst>
                        <a:ext uri="{FF2B5EF4-FFF2-40B4-BE49-F238E27FC236}">
                          <a16:creationId xmlns:a16="http://schemas.microsoft.com/office/drawing/2014/main" id="{8B464C70-93CF-5BDB-035E-5E6BDE0FAEC4}"/>
                        </a:ext>
                      </a:extLst>
                    </p:cNvPr>
                    <p:cNvSpPr>
                      <a:spLocks noChangeArrowheads="1"/>
                    </p:cNvSpPr>
                    <p:nvPr/>
                  </p:nvSpPr>
                  <p:spPr bwMode="auto">
                    <a:xfrm>
                      <a:off x="6334416" y="2693928"/>
                      <a:ext cx="1012813" cy="355791"/>
                    </a:xfrm>
                    <a:prstGeom prst="can">
                      <a:avLst>
                        <a:gd name="adj" fmla="val 50000"/>
                      </a:avLst>
                    </a:prstGeom>
                    <a:solidFill>
                      <a:srgbClr val="F2DCDB"/>
                    </a:solidFill>
                    <a:ln w="28575">
                      <a:solidFill>
                        <a:srgbClr val="D99694"/>
                      </a:solidFill>
                      <a:round/>
                      <a:headEnd/>
                      <a:tailEnd/>
                    </a:ln>
                    <a:effectLst>
                      <a:outerShdw blurRad="40000" dist="23000" dir="5400000" rotWithShape="0">
                        <a:srgbClr val="808080">
                          <a:alpha val="34999"/>
                        </a:srgbClr>
                      </a:outerShdw>
                    </a:effectLst>
                  </p:spPr>
                  <p:txBody>
                    <a:bodyPr anchor="ctr"/>
                    <a:lstStyle/>
                    <a:p>
                      <a:pPr algn="ctr">
                        <a:defRPr/>
                      </a:pPr>
                      <a:endParaRPr lang="en-GB">
                        <a:solidFill>
                          <a:schemeClr val="lt1"/>
                        </a:solidFill>
                        <a:ea typeface="+mn-ea"/>
                      </a:endParaRPr>
                    </a:p>
                  </p:txBody>
                </p:sp>
                <p:grpSp>
                  <p:nvGrpSpPr>
                    <p:cNvPr id="44" name="Gruppo 7">
                      <a:extLst>
                        <a:ext uri="{FF2B5EF4-FFF2-40B4-BE49-F238E27FC236}">
                          <a16:creationId xmlns:a16="http://schemas.microsoft.com/office/drawing/2014/main" id="{C67C2F82-F66B-81EB-36BD-2AF6CEBBBCA9}"/>
                        </a:ext>
                      </a:extLst>
                    </p:cNvPr>
                    <p:cNvGrpSpPr>
                      <a:grpSpLocks noChangeAspect="1"/>
                    </p:cNvGrpSpPr>
                    <p:nvPr/>
                  </p:nvGrpSpPr>
                  <p:grpSpPr bwMode="auto">
                    <a:xfrm flipH="1">
                      <a:off x="6783387" y="1579564"/>
                      <a:ext cx="2259274" cy="1272269"/>
                      <a:chOff x="7768916" y="2897089"/>
                      <a:chExt cx="2683187" cy="1496590"/>
                    </a:xfrm>
                  </p:grpSpPr>
                  <p:grpSp>
                    <p:nvGrpSpPr>
                      <p:cNvPr id="45" name="Gruppo 56">
                        <a:extLst>
                          <a:ext uri="{FF2B5EF4-FFF2-40B4-BE49-F238E27FC236}">
                            <a16:creationId xmlns:a16="http://schemas.microsoft.com/office/drawing/2014/main" id="{9BF1E537-9706-1DCE-C05E-01A116E8D6E5}"/>
                          </a:ext>
                        </a:extLst>
                      </p:cNvPr>
                      <p:cNvGrpSpPr>
                        <a:grpSpLocks/>
                      </p:cNvGrpSpPr>
                      <p:nvPr/>
                    </p:nvGrpSpPr>
                    <p:grpSpPr bwMode="auto">
                      <a:xfrm>
                        <a:off x="9492121" y="2897089"/>
                        <a:ext cx="959982" cy="1365060"/>
                        <a:chOff x="5317386" y="1316106"/>
                        <a:chExt cx="960094" cy="1365621"/>
                      </a:xfrm>
                    </p:grpSpPr>
                    <p:sp>
                      <p:nvSpPr>
                        <p:cNvPr id="50" name="Rettangolo 49">
                          <a:extLst>
                            <a:ext uri="{FF2B5EF4-FFF2-40B4-BE49-F238E27FC236}">
                              <a16:creationId xmlns:a16="http://schemas.microsoft.com/office/drawing/2014/main" id="{A5C5CB0A-9D21-5B98-182B-352E1A0808AE}"/>
                            </a:ext>
                          </a:extLst>
                        </p:cNvPr>
                        <p:cNvSpPr/>
                        <p:nvPr/>
                      </p:nvSpPr>
                      <p:spPr>
                        <a:xfrm rot="5224389">
                          <a:off x="5174320" y="2034876"/>
                          <a:ext cx="484116" cy="1979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pic>
                      <p:nvPicPr>
                        <p:cNvPr id="51" name="Immagine 57">
                          <a:extLst>
                            <a:ext uri="{FF2B5EF4-FFF2-40B4-BE49-F238E27FC236}">
                              <a16:creationId xmlns:a16="http://schemas.microsoft.com/office/drawing/2014/main" id="{AEB73E2F-9445-33F8-D7C0-B559015808D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52702" r="-2"/>
                        <a:stretch>
                          <a:fillRect/>
                        </a:stretch>
                      </p:blipFill>
                      <p:spPr bwMode="auto">
                        <a:xfrm>
                          <a:off x="5449933" y="1316106"/>
                          <a:ext cx="827547" cy="1365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6" name="Ovale 45">
                        <a:extLst>
                          <a:ext uri="{FF2B5EF4-FFF2-40B4-BE49-F238E27FC236}">
                            <a16:creationId xmlns:a16="http://schemas.microsoft.com/office/drawing/2014/main" id="{A3427258-F85A-CD0F-720A-F5F0181FA6F0}"/>
                          </a:ext>
                        </a:extLst>
                      </p:cNvPr>
                      <p:cNvSpPr>
                        <a:spLocks noChangeArrowheads="1"/>
                      </p:cNvSpPr>
                      <p:nvPr/>
                    </p:nvSpPr>
                    <p:spPr bwMode="auto">
                      <a:xfrm>
                        <a:off x="9861649" y="3732265"/>
                        <a:ext cx="107464" cy="108367"/>
                      </a:xfrm>
                      <a:prstGeom prst="ellipse">
                        <a:avLst/>
                      </a:prstGeom>
                      <a:noFill/>
                      <a:ln w="25400" cmpd="sng">
                        <a:solidFill>
                          <a:schemeClr val="tx2"/>
                        </a:solidFill>
                        <a:round/>
                        <a:headEnd/>
                        <a:tailEnd/>
                      </a:ln>
                      <a:effectLst/>
                      <a:extLst>
                        <a:ext uri="{909E8E84-426E-40dd-AFC4-6F175D3DCCD1}"/>
                      </a:extLst>
                    </p:spPr>
                    <p:txBody>
                      <a:bodyPr anchor="ctr"/>
                      <a:lstStyle/>
                      <a:p>
                        <a:pPr algn="ctr">
                          <a:defRPr/>
                        </a:pPr>
                        <a:endParaRPr lang="en-GB">
                          <a:solidFill>
                            <a:schemeClr val="lt1"/>
                          </a:solidFill>
                          <a:ea typeface="+mn-ea"/>
                        </a:endParaRPr>
                      </a:p>
                    </p:txBody>
                  </p:sp>
                  <p:cxnSp>
                    <p:nvCxnSpPr>
                      <p:cNvPr id="47" name="Connettore diritto 45">
                        <a:extLst>
                          <a:ext uri="{FF2B5EF4-FFF2-40B4-BE49-F238E27FC236}">
                            <a16:creationId xmlns:a16="http://schemas.microsoft.com/office/drawing/2014/main" id="{820D62CD-6A71-525F-3A12-A3EC14423346}"/>
                          </a:ext>
                        </a:extLst>
                      </p:cNvPr>
                      <p:cNvCxnSpPr>
                        <a:cxnSpLocks/>
                        <a:stCxn id="49" idx="7"/>
                        <a:endCxn id="46" idx="7"/>
                      </p:cNvCxnSpPr>
                      <p:nvPr/>
                    </p:nvCxnSpPr>
                    <p:spPr bwMode="auto">
                      <a:xfrm>
                        <a:off x="8907665" y="3306269"/>
                        <a:ext cx="1046365" cy="442811"/>
                      </a:xfrm>
                      <a:prstGeom prst="line">
                        <a:avLst/>
                      </a:prstGeom>
                      <a:noFill/>
                      <a:ln w="38100" cmpd="sng">
                        <a:solidFill>
                          <a:schemeClr val="tx2"/>
                        </a:solidFill>
                      </a:ln>
                      <a:effectLst/>
                    </p:spPr>
                    <p:style>
                      <a:lnRef idx="1">
                        <a:schemeClr val="accent1"/>
                      </a:lnRef>
                      <a:fillRef idx="3">
                        <a:schemeClr val="accent1"/>
                      </a:fillRef>
                      <a:effectRef idx="2">
                        <a:schemeClr val="accent1"/>
                      </a:effectRef>
                      <a:fontRef idx="minor">
                        <a:schemeClr val="lt1"/>
                      </a:fontRef>
                    </p:style>
                  </p:cxnSp>
                  <p:cxnSp>
                    <p:nvCxnSpPr>
                      <p:cNvPr id="48" name="Connettore diritto 46">
                        <a:extLst>
                          <a:ext uri="{FF2B5EF4-FFF2-40B4-BE49-F238E27FC236}">
                            <a16:creationId xmlns:a16="http://schemas.microsoft.com/office/drawing/2014/main" id="{D07BE523-0277-3B5C-A494-84A0EC7CE4D6}"/>
                          </a:ext>
                        </a:extLst>
                      </p:cNvPr>
                      <p:cNvCxnSpPr>
                        <a:cxnSpLocks/>
                        <a:stCxn id="49" idx="5"/>
                        <a:endCxn id="46" idx="4"/>
                      </p:cNvCxnSpPr>
                      <p:nvPr/>
                    </p:nvCxnSpPr>
                    <p:spPr bwMode="auto">
                      <a:xfrm flipV="1">
                        <a:off x="8907664" y="3840633"/>
                        <a:ext cx="1006775" cy="366206"/>
                      </a:xfrm>
                      <a:prstGeom prst="line">
                        <a:avLst/>
                      </a:prstGeom>
                      <a:noFill/>
                      <a:ln w="38100" cmpd="sng">
                        <a:solidFill>
                          <a:schemeClr val="tx2"/>
                        </a:solidFill>
                      </a:ln>
                      <a:effectLst/>
                    </p:spPr>
                    <p:style>
                      <a:lnRef idx="1">
                        <a:schemeClr val="accent1"/>
                      </a:lnRef>
                      <a:fillRef idx="3">
                        <a:schemeClr val="accent1"/>
                      </a:fillRef>
                      <a:effectRef idx="2">
                        <a:schemeClr val="accent1"/>
                      </a:effectRef>
                      <a:fontRef idx="minor">
                        <a:schemeClr val="lt1"/>
                      </a:fontRef>
                    </p:style>
                  </p:cxnSp>
                  <p:sp>
                    <p:nvSpPr>
                      <p:cNvPr id="49" name="Ovale 48">
                        <a:extLst>
                          <a:ext uri="{FF2B5EF4-FFF2-40B4-BE49-F238E27FC236}">
                            <a16:creationId xmlns:a16="http://schemas.microsoft.com/office/drawing/2014/main" id="{C2CBDDB2-766C-A43B-8CEB-A4A8A6F01C95}"/>
                          </a:ext>
                        </a:extLst>
                      </p:cNvPr>
                      <p:cNvSpPr/>
                      <p:nvPr/>
                    </p:nvSpPr>
                    <p:spPr bwMode="auto">
                      <a:xfrm>
                        <a:off x="7768916" y="3119429"/>
                        <a:ext cx="1332939" cy="1274250"/>
                      </a:xfrm>
                      <a:prstGeom prst="ellipse">
                        <a:avLst/>
                      </a:prstGeom>
                      <a:noFill/>
                      <a:ln w="381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grpSp>
              </p:grpSp>
            </p:grpSp>
            <p:sp>
              <p:nvSpPr>
                <p:cNvPr id="40" name="Ovale 39">
                  <a:extLst>
                    <a:ext uri="{FF2B5EF4-FFF2-40B4-BE49-F238E27FC236}">
                      <a16:creationId xmlns:a16="http://schemas.microsoft.com/office/drawing/2014/main" id="{81E19A1B-F2BA-F585-6855-844E2318D626}"/>
                    </a:ext>
                  </a:extLst>
                </p:cNvPr>
                <p:cNvSpPr/>
                <p:nvPr/>
              </p:nvSpPr>
              <p:spPr>
                <a:xfrm>
                  <a:off x="498749" y="3485692"/>
                  <a:ext cx="2775434" cy="2225626"/>
                </a:xfrm>
                <a:prstGeom prst="ellipse">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58" name="Gruppo 57">
              <a:extLst>
                <a:ext uri="{FF2B5EF4-FFF2-40B4-BE49-F238E27FC236}">
                  <a16:creationId xmlns:a16="http://schemas.microsoft.com/office/drawing/2014/main" id="{1FFDD504-5B0C-21E7-FEFB-CEB09F44F8C7}"/>
                </a:ext>
              </a:extLst>
            </p:cNvPr>
            <p:cNvGrpSpPr>
              <a:grpSpLocks noChangeAspect="1"/>
            </p:cNvGrpSpPr>
            <p:nvPr/>
          </p:nvGrpSpPr>
          <p:grpSpPr>
            <a:xfrm>
              <a:off x="4549374" y="4596387"/>
              <a:ext cx="1770744" cy="1143527"/>
              <a:chOff x="8330035" y="4520397"/>
              <a:chExt cx="2323966" cy="1500791"/>
            </a:xfrm>
          </p:grpSpPr>
          <p:cxnSp>
            <p:nvCxnSpPr>
              <p:cNvPr id="1029" name="Connettore diritto 21">
                <a:extLst>
                  <a:ext uri="{FF2B5EF4-FFF2-40B4-BE49-F238E27FC236}">
                    <a16:creationId xmlns:a16="http://schemas.microsoft.com/office/drawing/2014/main" id="{DB1FF2DE-7FFF-1525-17B6-B66167496505}"/>
                  </a:ext>
                </a:extLst>
              </p:cNvPr>
              <p:cNvCxnSpPr/>
              <p:nvPr/>
            </p:nvCxnSpPr>
            <p:spPr>
              <a:xfrm>
                <a:off x="9167057" y="4520397"/>
                <a:ext cx="216024"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0" name="Gruppo 59">
                <a:extLst>
                  <a:ext uri="{FF2B5EF4-FFF2-40B4-BE49-F238E27FC236}">
                    <a16:creationId xmlns:a16="http://schemas.microsoft.com/office/drawing/2014/main" id="{15B0C956-9D29-D368-589C-9CE9373B3CE1}"/>
                  </a:ext>
                </a:extLst>
              </p:cNvPr>
              <p:cNvGrpSpPr>
                <a:grpSpLocks noChangeAspect="1"/>
              </p:cNvGrpSpPr>
              <p:nvPr/>
            </p:nvGrpSpPr>
            <p:grpSpPr>
              <a:xfrm>
                <a:off x="8330035" y="4799032"/>
                <a:ext cx="2323966" cy="1222156"/>
                <a:chOff x="8357577" y="4736894"/>
                <a:chExt cx="2323966" cy="1222156"/>
              </a:xfrm>
            </p:grpSpPr>
            <p:pic>
              <p:nvPicPr>
                <p:cNvPr id="61" name="Immagine 60">
                  <a:extLst>
                    <a:ext uri="{FF2B5EF4-FFF2-40B4-BE49-F238E27FC236}">
                      <a16:creationId xmlns:a16="http://schemas.microsoft.com/office/drawing/2014/main" id="{846E4279-A873-0942-C1A5-0BAE9FD72FE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7595" t="32493" r="14039" b="6416"/>
                <a:stretch/>
              </p:blipFill>
              <p:spPr>
                <a:xfrm>
                  <a:off x="8357577" y="4736894"/>
                  <a:ext cx="1205961" cy="1222156"/>
                </a:xfrm>
                <a:prstGeom prst="rect">
                  <a:avLst/>
                </a:prstGeom>
              </p:spPr>
            </p:pic>
            <p:pic>
              <p:nvPicPr>
                <p:cNvPr id="62" name="Immagine 61">
                  <a:extLst>
                    <a:ext uri="{FF2B5EF4-FFF2-40B4-BE49-F238E27FC236}">
                      <a16:creationId xmlns:a16="http://schemas.microsoft.com/office/drawing/2014/main" id="{037BE458-D4A0-9C50-335B-A0AF98643181}"/>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5784" t="31511" r="15850" b="7399"/>
                <a:stretch/>
              </p:blipFill>
              <p:spPr>
                <a:xfrm>
                  <a:off x="9475581" y="4736894"/>
                  <a:ext cx="1205962" cy="1222156"/>
                </a:xfrm>
                <a:prstGeom prst="rect">
                  <a:avLst/>
                </a:prstGeom>
              </p:spPr>
            </p:pic>
            <p:cxnSp>
              <p:nvCxnSpPr>
                <p:cNvPr id="63" name="Connettore diritto 32">
                  <a:extLst>
                    <a:ext uri="{FF2B5EF4-FFF2-40B4-BE49-F238E27FC236}">
                      <a16:creationId xmlns:a16="http://schemas.microsoft.com/office/drawing/2014/main" id="{5902EE00-6A0B-AF98-AD5D-4501488A3BE4}"/>
                    </a:ext>
                  </a:extLst>
                </p:cNvPr>
                <p:cNvCxnSpPr/>
                <p:nvPr/>
              </p:nvCxnSpPr>
              <p:spPr>
                <a:xfrm>
                  <a:off x="9194599" y="5893876"/>
                  <a:ext cx="216024"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grpSp>
      <p:sp>
        <p:nvSpPr>
          <p:cNvPr id="1031" name="CasellaDiTesto 1030">
            <a:extLst>
              <a:ext uri="{FF2B5EF4-FFF2-40B4-BE49-F238E27FC236}">
                <a16:creationId xmlns:a16="http://schemas.microsoft.com/office/drawing/2014/main" id="{C6E43AD2-F210-D1EC-53FB-146A58353CDB}"/>
              </a:ext>
            </a:extLst>
          </p:cNvPr>
          <p:cNvSpPr txBox="1"/>
          <p:nvPr/>
        </p:nvSpPr>
        <p:spPr>
          <a:xfrm>
            <a:off x="9434398" y="4265021"/>
            <a:ext cx="414156" cy="338554"/>
          </a:xfrm>
          <a:prstGeom prst="rect">
            <a:avLst/>
          </a:prstGeom>
          <a:noFill/>
        </p:spPr>
        <p:txBody>
          <a:bodyPr wrap="square">
            <a:spAutoFit/>
          </a:bodyPr>
          <a:lstStyle/>
          <a:p>
            <a:r>
              <a:rPr lang="it-IT" sz="800" dirty="0">
                <a:solidFill>
                  <a:schemeClr val="bg1"/>
                </a:solidFill>
              </a:rPr>
              <a:t>100 </a:t>
            </a:r>
            <a:r>
              <a:rPr lang="it-IT" sz="800" dirty="0">
                <a:solidFill>
                  <a:schemeClr val="bg1"/>
                </a:solidFill>
                <a:cs typeface="Arial" panose="020B0604020202020204" pitchFamily="34" charset="0"/>
              </a:rPr>
              <a:t>µm</a:t>
            </a:r>
            <a:endParaRPr lang="en-GB" sz="800" dirty="0">
              <a:solidFill>
                <a:schemeClr val="bg1"/>
              </a:solidFill>
            </a:endParaRPr>
          </a:p>
        </p:txBody>
      </p:sp>
      <p:sp>
        <p:nvSpPr>
          <p:cNvPr id="1033" name="CasellaDiTesto 1032">
            <a:extLst>
              <a:ext uri="{FF2B5EF4-FFF2-40B4-BE49-F238E27FC236}">
                <a16:creationId xmlns:a16="http://schemas.microsoft.com/office/drawing/2014/main" id="{AFE865E3-4A47-BAD9-0B03-EDE27D65BBA3}"/>
              </a:ext>
            </a:extLst>
          </p:cNvPr>
          <p:cNvSpPr txBox="1"/>
          <p:nvPr/>
        </p:nvSpPr>
        <p:spPr>
          <a:xfrm>
            <a:off x="9425435" y="5865707"/>
            <a:ext cx="414156" cy="338554"/>
          </a:xfrm>
          <a:prstGeom prst="rect">
            <a:avLst/>
          </a:prstGeom>
          <a:noFill/>
        </p:spPr>
        <p:txBody>
          <a:bodyPr wrap="square">
            <a:spAutoFit/>
          </a:bodyPr>
          <a:lstStyle/>
          <a:p>
            <a:r>
              <a:rPr lang="it-IT" sz="800" dirty="0">
                <a:solidFill>
                  <a:schemeClr val="bg1"/>
                </a:solidFill>
              </a:rPr>
              <a:t>100 </a:t>
            </a:r>
            <a:r>
              <a:rPr lang="it-IT" sz="800" dirty="0">
                <a:solidFill>
                  <a:schemeClr val="bg1"/>
                </a:solidFill>
                <a:cs typeface="Arial" panose="020B0604020202020204" pitchFamily="34" charset="0"/>
              </a:rPr>
              <a:t>µm</a:t>
            </a:r>
            <a:endParaRPr lang="en-GB" sz="800" dirty="0">
              <a:solidFill>
                <a:schemeClr val="bg1"/>
              </a:solidFill>
            </a:endParaRPr>
          </a:p>
        </p:txBody>
      </p:sp>
      <p:sp>
        <p:nvSpPr>
          <p:cNvPr id="1038" name="CasellaDiTesto 1037">
            <a:extLst>
              <a:ext uri="{FF2B5EF4-FFF2-40B4-BE49-F238E27FC236}">
                <a16:creationId xmlns:a16="http://schemas.microsoft.com/office/drawing/2014/main" id="{1E1DDD87-46A1-1D5B-69D8-24EB8FAB3417}"/>
              </a:ext>
            </a:extLst>
          </p:cNvPr>
          <p:cNvSpPr txBox="1"/>
          <p:nvPr/>
        </p:nvSpPr>
        <p:spPr>
          <a:xfrm>
            <a:off x="108365" y="6019595"/>
            <a:ext cx="2342308" cy="338554"/>
          </a:xfrm>
          <a:prstGeom prst="rect">
            <a:avLst/>
          </a:prstGeom>
          <a:noFill/>
        </p:spPr>
        <p:txBody>
          <a:bodyPr wrap="none" rtlCol="0">
            <a:spAutoFit/>
          </a:bodyPr>
          <a:lstStyle/>
          <a:p>
            <a:r>
              <a:rPr lang="it-IT" sz="1600" dirty="0">
                <a:latin typeface="Century Gothic" panose="020B0502020202020204" pitchFamily="34" charset="0"/>
              </a:rPr>
              <a:t>Survival curve after RT</a:t>
            </a:r>
          </a:p>
        </p:txBody>
      </p:sp>
      <p:sp>
        <p:nvSpPr>
          <p:cNvPr id="1042" name="CasellaDiTesto 1041">
            <a:extLst>
              <a:ext uri="{FF2B5EF4-FFF2-40B4-BE49-F238E27FC236}">
                <a16:creationId xmlns:a16="http://schemas.microsoft.com/office/drawing/2014/main" id="{3C89F5D1-3740-6563-87ED-397A3EEF11B3}"/>
              </a:ext>
            </a:extLst>
          </p:cNvPr>
          <p:cNvSpPr txBox="1"/>
          <p:nvPr/>
        </p:nvSpPr>
        <p:spPr>
          <a:xfrm>
            <a:off x="3603523" y="6325671"/>
            <a:ext cx="1717201" cy="369332"/>
          </a:xfrm>
          <a:prstGeom prst="rect">
            <a:avLst/>
          </a:prstGeom>
          <a:noFill/>
        </p:spPr>
        <p:txBody>
          <a:bodyPr wrap="none" rtlCol="0">
            <a:spAutoFit/>
          </a:bodyPr>
          <a:lstStyle/>
          <a:p>
            <a:r>
              <a:rPr lang="it-IT" dirty="0" err="1">
                <a:solidFill>
                  <a:schemeClr val="bg1"/>
                </a:solidFill>
              </a:rPr>
              <a:t>Cardiac</a:t>
            </a:r>
            <a:r>
              <a:rPr lang="it-IT" dirty="0">
                <a:solidFill>
                  <a:schemeClr val="bg1"/>
                </a:solidFill>
              </a:rPr>
              <a:t> </a:t>
            </a:r>
            <a:r>
              <a:rPr lang="it-IT" dirty="0" err="1">
                <a:solidFill>
                  <a:schemeClr val="bg1"/>
                </a:solidFill>
              </a:rPr>
              <a:t>function</a:t>
            </a:r>
            <a:endParaRPr lang="it-IT" dirty="0">
              <a:solidFill>
                <a:schemeClr val="bg1"/>
              </a:solidFill>
            </a:endParaRPr>
          </a:p>
        </p:txBody>
      </p:sp>
      <p:sp>
        <p:nvSpPr>
          <p:cNvPr id="1043" name="CasellaDiTesto 1042">
            <a:extLst>
              <a:ext uri="{FF2B5EF4-FFF2-40B4-BE49-F238E27FC236}">
                <a16:creationId xmlns:a16="http://schemas.microsoft.com/office/drawing/2014/main" id="{0C81B77E-B632-14BC-B405-768C5330531D}"/>
              </a:ext>
            </a:extLst>
          </p:cNvPr>
          <p:cNvSpPr txBox="1"/>
          <p:nvPr/>
        </p:nvSpPr>
        <p:spPr>
          <a:xfrm>
            <a:off x="7429410" y="5634882"/>
            <a:ext cx="2113152" cy="584775"/>
          </a:xfrm>
          <a:prstGeom prst="rect">
            <a:avLst/>
          </a:prstGeom>
          <a:noFill/>
        </p:spPr>
        <p:txBody>
          <a:bodyPr wrap="square" rtlCol="0">
            <a:spAutoFit/>
          </a:bodyPr>
          <a:lstStyle/>
          <a:p>
            <a:r>
              <a:rPr lang="it-IT" sz="1600" dirty="0">
                <a:latin typeface="Century Gothic" panose="020B0502020202020204" pitchFamily="34" charset="0"/>
              </a:rPr>
              <a:t>3D in vitro models of melanoma</a:t>
            </a:r>
          </a:p>
        </p:txBody>
      </p:sp>
      <p:sp>
        <p:nvSpPr>
          <p:cNvPr id="1044" name="CasellaDiTesto 1043">
            <a:extLst>
              <a:ext uri="{FF2B5EF4-FFF2-40B4-BE49-F238E27FC236}">
                <a16:creationId xmlns:a16="http://schemas.microsoft.com/office/drawing/2014/main" id="{4995B314-9F35-8EFF-0946-DB753A1E4FAF}"/>
              </a:ext>
            </a:extLst>
          </p:cNvPr>
          <p:cNvSpPr txBox="1"/>
          <p:nvPr/>
        </p:nvSpPr>
        <p:spPr>
          <a:xfrm>
            <a:off x="279732" y="3985014"/>
            <a:ext cx="5464958" cy="338554"/>
          </a:xfrm>
          <a:prstGeom prst="rect">
            <a:avLst/>
          </a:prstGeom>
          <a:noFill/>
        </p:spPr>
        <p:txBody>
          <a:bodyPr wrap="none" rtlCol="0">
            <a:spAutoFit/>
          </a:bodyPr>
          <a:lstStyle/>
          <a:p>
            <a:r>
              <a:rPr lang="it-IT" sz="1600" dirty="0">
                <a:latin typeface="Century Gothic" panose="020B0502020202020204" pitchFamily="34" charset="0"/>
              </a:rPr>
              <a:t>IN VIVO STUDIES TO INVESTIGATE LONG TERM EFFECTS </a:t>
            </a:r>
          </a:p>
        </p:txBody>
      </p:sp>
      <p:pic>
        <p:nvPicPr>
          <p:cNvPr id="1045" name="Picture 15" descr="Immagine che contiene cratere, natura, bianco e nero&#10;&#10;Il contenuto generato dall'IA potrebbe non essere corretto.">
            <a:extLst>
              <a:ext uri="{FF2B5EF4-FFF2-40B4-BE49-F238E27FC236}">
                <a16:creationId xmlns:a16="http://schemas.microsoft.com/office/drawing/2014/main" id="{5FC215E6-EEF4-BA8C-7F6D-A893972DD6E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322428" y="4245601"/>
            <a:ext cx="1307897" cy="1307897"/>
          </a:xfrm>
          <a:prstGeom prst="rect">
            <a:avLst/>
          </a:prstGeom>
          <a:noFill/>
          <a:extLst>
            <a:ext uri="{909E8E84-426E-40DD-AFC4-6F175D3DCCD1}">
              <a14:hiddenFill xmlns:a14="http://schemas.microsoft.com/office/drawing/2010/main">
                <a:solidFill>
                  <a:srgbClr val="FFFFFF"/>
                </a:solidFill>
              </a14:hiddenFill>
            </a:ext>
          </a:extLst>
        </p:spPr>
      </p:pic>
      <p:sp>
        <p:nvSpPr>
          <p:cNvPr id="1046" name="CasellaDiTesto 1045">
            <a:extLst>
              <a:ext uri="{FF2B5EF4-FFF2-40B4-BE49-F238E27FC236}">
                <a16:creationId xmlns:a16="http://schemas.microsoft.com/office/drawing/2014/main" id="{D511C743-DEDB-6C98-CA08-91B7328D57AF}"/>
              </a:ext>
            </a:extLst>
          </p:cNvPr>
          <p:cNvSpPr txBox="1"/>
          <p:nvPr/>
        </p:nvSpPr>
        <p:spPr>
          <a:xfrm>
            <a:off x="10630325" y="4236259"/>
            <a:ext cx="1585596" cy="830997"/>
          </a:xfrm>
          <a:prstGeom prst="rect">
            <a:avLst/>
          </a:prstGeom>
          <a:noFill/>
        </p:spPr>
        <p:txBody>
          <a:bodyPr wrap="square" rtlCol="0">
            <a:spAutoFit/>
          </a:bodyPr>
          <a:lstStyle/>
          <a:p>
            <a:r>
              <a:rPr lang="it-IT" sz="1600" dirty="0">
                <a:latin typeface="Century Gothic" panose="020B0502020202020204" pitchFamily="34" charset="0"/>
              </a:rPr>
              <a:t>TEM: </a:t>
            </a:r>
            <a:r>
              <a:rPr lang="it-IT" sz="1600" dirty="0" err="1">
                <a:latin typeface="Century Gothic" panose="020B0502020202020204" pitchFamily="34" charset="0"/>
              </a:rPr>
              <a:t>irradiated</a:t>
            </a:r>
            <a:r>
              <a:rPr lang="it-IT" sz="1600" dirty="0">
                <a:latin typeface="Century Gothic" panose="020B0502020202020204" pitchFamily="34" charset="0"/>
              </a:rPr>
              <a:t> mouse </a:t>
            </a:r>
            <a:r>
              <a:rPr lang="it-IT" sz="1600" dirty="0" err="1">
                <a:latin typeface="Century Gothic" panose="020B0502020202020204" pitchFamily="34" charset="0"/>
              </a:rPr>
              <a:t>skin</a:t>
            </a:r>
            <a:endParaRPr lang="it-IT" sz="1600" dirty="0">
              <a:latin typeface="Century Gothic" panose="020B0502020202020204" pitchFamily="34" charset="0"/>
            </a:endParaRPr>
          </a:p>
        </p:txBody>
      </p:sp>
      <p:sp>
        <p:nvSpPr>
          <p:cNvPr id="1047" name="CasellaDiTesto 1046">
            <a:extLst>
              <a:ext uri="{FF2B5EF4-FFF2-40B4-BE49-F238E27FC236}">
                <a16:creationId xmlns:a16="http://schemas.microsoft.com/office/drawing/2014/main" id="{49E434D6-291C-DCB4-D9BA-B476E25D58EA}"/>
              </a:ext>
            </a:extLst>
          </p:cNvPr>
          <p:cNvSpPr txBox="1"/>
          <p:nvPr/>
        </p:nvSpPr>
        <p:spPr>
          <a:xfrm>
            <a:off x="9054274" y="178383"/>
            <a:ext cx="3098338" cy="830997"/>
          </a:xfrm>
          <a:prstGeom prst="rect">
            <a:avLst/>
          </a:prstGeom>
          <a:solidFill>
            <a:schemeClr val="accent3">
              <a:lumMod val="20000"/>
              <a:lumOff val="80000"/>
            </a:schemeClr>
          </a:solidFill>
        </p:spPr>
        <p:txBody>
          <a:bodyPr wrap="square" rtlCol="0">
            <a:spAutoFit/>
          </a:bodyPr>
          <a:lstStyle/>
          <a:p>
            <a:r>
              <a:rPr lang="it-IT" sz="1600" dirty="0">
                <a:latin typeface="Century Gothic" panose="020B0502020202020204" pitchFamily="34" charset="0"/>
              </a:rPr>
              <a:t>⚡ Funding </a:t>
            </a:r>
            <a:r>
              <a:rPr lang="it-IT" sz="1600" dirty="0" err="1">
                <a:latin typeface="Century Gothic" panose="020B0502020202020204" pitchFamily="34" charset="0"/>
              </a:rPr>
              <a:t>Needed</a:t>
            </a:r>
            <a:r>
              <a:rPr lang="it-IT" sz="1600" dirty="0">
                <a:latin typeface="Century Gothic" panose="020B0502020202020204" pitchFamily="34" charset="0"/>
              </a:rPr>
              <a:t>! ⚡</a:t>
            </a:r>
            <a:br>
              <a:rPr lang="it-IT" sz="1600" dirty="0">
                <a:latin typeface="Century Gothic" panose="020B0502020202020204" pitchFamily="34" charset="0"/>
              </a:rPr>
            </a:br>
            <a:r>
              <a:rPr lang="it-IT" sz="1600" dirty="0">
                <a:latin typeface="Century Gothic" panose="020B0502020202020204" pitchFamily="34" charset="0"/>
              </a:rPr>
              <a:t>for 2 </a:t>
            </a:r>
            <a:r>
              <a:rPr lang="it-IT" sz="1600" dirty="0" err="1">
                <a:latin typeface="Century Gothic" panose="020B0502020202020204" pitchFamily="34" charset="0"/>
              </a:rPr>
              <a:t>independent</a:t>
            </a:r>
            <a:r>
              <a:rPr lang="it-IT" sz="1600" dirty="0">
                <a:latin typeface="Century Gothic" panose="020B0502020202020204" pitchFamily="34" charset="0"/>
              </a:rPr>
              <a:t>, </a:t>
            </a:r>
            <a:r>
              <a:rPr lang="it-IT" sz="1600" dirty="0" err="1">
                <a:latin typeface="Century Gothic" panose="020B0502020202020204" pitchFamily="34" charset="0"/>
              </a:rPr>
              <a:t>expert</a:t>
            </a:r>
            <a:r>
              <a:rPr lang="it-IT" sz="1600" dirty="0">
                <a:latin typeface="Century Gothic" panose="020B0502020202020204" pitchFamily="34" charset="0"/>
              </a:rPr>
              <a:t> </a:t>
            </a:r>
            <a:r>
              <a:rPr lang="it-IT" sz="1600" dirty="0" err="1">
                <a:latin typeface="Century Gothic" panose="020B0502020202020204" pitchFamily="34" charset="0"/>
              </a:rPr>
              <a:t>researchers</a:t>
            </a:r>
            <a:endParaRPr lang="it-IT" sz="1600" dirty="0">
              <a:latin typeface="Century Gothic" panose="020B0502020202020204" pitchFamily="34" charset="0"/>
            </a:endParaRPr>
          </a:p>
        </p:txBody>
      </p:sp>
    </p:spTree>
    <p:extLst>
      <p:ext uri="{BB962C8B-B14F-4D97-AF65-F5344CB8AC3E}">
        <p14:creationId xmlns:p14="http://schemas.microsoft.com/office/powerpoint/2010/main" val="38882659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D0A866-CF3E-C1AF-9B0C-54205C49296B}"/>
            </a:ext>
          </a:extLst>
        </p:cNvPr>
        <p:cNvGrpSpPr/>
        <p:nvPr/>
      </p:nvGrpSpPr>
      <p:grpSpPr>
        <a:xfrm>
          <a:off x="0" y="0"/>
          <a:ext cx="0" cy="0"/>
          <a:chOff x="0" y="0"/>
          <a:chExt cx="0" cy="0"/>
        </a:xfrm>
      </p:grpSpPr>
      <p:grpSp>
        <p:nvGrpSpPr>
          <p:cNvPr id="21" name="Group 20">
            <a:extLst>
              <a:ext uri="{FF2B5EF4-FFF2-40B4-BE49-F238E27FC236}">
                <a16:creationId xmlns:a16="http://schemas.microsoft.com/office/drawing/2014/main" id="{237C7AF7-7A73-5250-C240-BD5BAAA9541C}"/>
              </a:ext>
            </a:extLst>
          </p:cNvPr>
          <p:cNvGrpSpPr/>
          <p:nvPr/>
        </p:nvGrpSpPr>
        <p:grpSpPr>
          <a:xfrm>
            <a:off x="71026" y="1670700"/>
            <a:ext cx="3380978" cy="2867726"/>
            <a:chOff x="3876860" y="1673573"/>
            <a:chExt cx="3615110" cy="3371604"/>
          </a:xfrm>
        </p:grpSpPr>
        <p:sp>
          <p:nvSpPr>
            <p:cNvPr id="22" name="Rectangle 1066">
              <a:extLst>
                <a:ext uri="{FF2B5EF4-FFF2-40B4-BE49-F238E27FC236}">
                  <a16:creationId xmlns:a16="http://schemas.microsoft.com/office/drawing/2014/main" id="{3FB3000B-1415-FBF4-97FC-54BD74ACBCE1}"/>
                </a:ext>
              </a:extLst>
            </p:cNvPr>
            <p:cNvSpPr/>
            <p:nvPr/>
          </p:nvSpPr>
          <p:spPr>
            <a:xfrm>
              <a:off x="3876860" y="1688891"/>
              <a:ext cx="3615110" cy="3356286"/>
            </a:xfrm>
            <a:prstGeom prst="rect">
              <a:avLst/>
            </a:prstGeom>
            <a:solidFill>
              <a:srgbClr val="223F7A"/>
            </a:solidFill>
            <a:ln>
              <a:noFill/>
            </a:ln>
            <a:effectLst>
              <a:glow rad="127000">
                <a:srgbClr val="C6E8FF"/>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dirty="0"/>
            </a:p>
          </p:txBody>
        </p:sp>
        <p:sp>
          <p:nvSpPr>
            <p:cNvPr id="23" name="TextBox 1093">
              <a:extLst>
                <a:ext uri="{FF2B5EF4-FFF2-40B4-BE49-F238E27FC236}">
                  <a16:creationId xmlns:a16="http://schemas.microsoft.com/office/drawing/2014/main" id="{77234C29-9A04-CE5A-CA4E-3BB058A582FF}"/>
                </a:ext>
              </a:extLst>
            </p:cNvPr>
            <p:cNvSpPr txBox="1"/>
            <p:nvPr/>
          </p:nvSpPr>
          <p:spPr>
            <a:xfrm>
              <a:off x="5269668" y="2017517"/>
              <a:ext cx="1835302" cy="361855"/>
            </a:xfrm>
            <a:prstGeom prst="rect">
              <a:avLst/>
            </a:prstGeom>
            <a:noFill/>
          </p:spPr>
          <p:txBody>
            <a:bodyPr wrap="square">
              <a:spAutoFit/>
            </a:bodyPr>
            <a:lstStyle/>
            <a:p>
              <a:r>
                <a:rPr lang="en-GB" sz="1400" dirty="0">
                  <a:solidFill>
                    <a:srgbClr val="C6E8FF"/>
                  </a:solidFill>
                  <a:effectLst/>
                  <a:latin typeface="Arial" panose="020B0604020202020204" pitchFamily="34" charset="0"/>
                  <a:cs typeface="Arial" panose="020B0604020202020204" pitchFamily="34" charset="0"/>
                </a:rPr>
                <a:t>from THE M4.4.2 </a:t>
              </a:r>
              <a:endParaRPr lang="en-IT" sz="1400" dirty="0">
                <a:latin typeface="Arial" panose="020B0604020202020204" pitchFamily="34" charset="0"/>
                <a:cs typeface="Arial" panose="020B0604020202020204" pitchFamily="34" charset="0"/>
              </a:endParaRPr>
            </a:p>
          </p:txBody>
        </p:sp>
        <p:sp>
          <p:nvSpPr>
            <p:cNvPr id="24" name="Rettangolo 17">
              <a:extLst>
                <a:ext uri="{FF2B5EF4-FFF2-40B4-BE49-F238E27FC236}">
                  <a16:creationId xmlns:a16="http://schemas.microsoft.com/office/drawing/2014/main" id="{369DB96D-DF6C-5843-BE00-666A58DC6086}"/>
                </a:ext>
              </a:extLst>
            </p:cNvPr>
            <p:cNvSpPr/>
            <p:nvPr/>
          </p:nvSpPr>
          <p:spPr>
            <a:xfrm>
              <a:off x="3914163" y="1673573"/>
              <a:ext cx="3065767" cy="615153"/>
            </a:xfrm>
            <a:prstGeom prst="rect">
              <a:avLst/>
            </a:prstGeom>
          </p:spPr>
          <p:txBody>
            <a:bodyPr wrap="square">
              <a:spAutoFit/>
            </a:bodyPr>
            <a:lstStyle/>
            <a:p>
              <a:r>
                <a:rPr lang="en-US" dirty="0">
                  <a:solidFill>
                    <a:schemeClr val="bg1"/>
                  </a:solidFill>
                  <a:latin typeface="Arial" panose="020B0604020202020204" pitchFamily="34" charset="0"/>
                  <a:cs typeface="Arial" panose="020B0604020202020204" pitchFamily="34" charset="0"/>
                </a:rPr>
                <a:t>Intelligent </a:t>
              </a:r>
              <a:r>
                <a:rPr lang="en-US" dirty="0" err="1">
                  <a:solidFill>
                    <a:schemeClr val="bg1"/>
                  </a:solidFill>
                  <a:latin typeface="Arial" panose="020B0604020202020204" pitchFamily="34" charset="0"/>
                  <a:cs typeface="Arial" panose="020B0604020202020204" pitchFamily="34" charset="0"/>
                </a:rPr>
                <a:t>nano</a:t>
              </a:r>
              <a:r>
                <a:rPr lang="en-US" dirty="0">
                  <a:solidFill>
                    <a:schemeClr val="bg1"/>
                  </a:solidFill>
                  <a:latin typeface="Arial" panose="020B0604020202020204" pitchFamily="34" charset="0"/>
                  <a:cs typeface="Arial" panose="020B0604020202020204" pitchFamily="34" charset="0"/>
                </a:rPr>
                <a:t>-scaffold and devices</a:t>
              </a:r>
            </a:p>
          </p:txBody>
        </p:sp>
        <p:grpSp>
          <p:nvGrpSpPr>
            <p:cNvPr id="25" name="Gruppo 18">
              <a:extLst>
                <a:ext uri="{FF2B5EF4-FFF2-40B4-BE49-F238E27FC236}">
                  <a16:creationId xmlns:a16="http://schemas.microsoft.com/office/drawing/2014/main" id="{166F3001-3E8C-6133-5ECB-ABA79E90A82E}"/>
                </a:ext>
              </a:extLst>
            </p:cNvPr>
            <p:cNvGrpSpPr>
              <a:grpSpLocks noChangeAspect="1"/>
            </p:cNvGrpSpPr>
            <p:nvPr/>
          </p:nvGrpSpPr>
          <p:grpSpPr>
            <a:xfrm>
              <a:off x="4787185" y="3367110"/>
              <a:ext cx="2535333" cy="1629216"/>
              <a:chOff x="6204923" y="3176524"/>
              <a:chExt cx="3733305" cy="2399035"/>
            </a:xfrm>
          </p:grpSpPr>
          <p:sp>
            <p:nvSpPr>
              <p:cNvPr id="44" name="CasellaDiTesto 19">
                <a:extLst>
                  <a:ext uri="{FF2B5EF4-FFF2-40B4-BE49-F238E27FC236}">
                    <a16:creationId xmlns:a16="http://schemas.microsoft.com/office/drawing/2014/main" id="{3437CC40-4B27-C5D6-1CD8-E00A778AB945}"/>
                  </a:ext>
                </a:extLst>
              </p:cNvPr>
              <p:cNvSpPr txBox="1"/>
              <p:nvPr/>
            </p:nvSpPr>
            <p:spPr>
              <a:xfrm rot="16200000">
                <a:off x="5918989" y="4848935"/>
                <a:ext cx="1007999" cy="436130"/>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it-IT" sz="1200" dirty="0">
                    <a:latin typeface="Arial" panose="020B0604020202020204" pitchFamily="34" charset="0"/>
                    <a:cs typeface="Arial" panose="020B0604020202020204" pitchFamily="34" charset="0"/>
                  </a:rPr>
                  <a:t>72h</a:t>
                </a:r>
              </a:p>
            </p:txBody>
          </p:sp>
          <p:sp>
            <p:nvSpPr>
              <p:cNvPr id="46" name="CasellaDiTesto 20">
                <a:extLst>
                  <a:ext uri="{FF2B5EF4-FFF2-40B4-BE49-F238E27FC236}">
                    <a16:creationId xmlns:a16="http://schemas.microsoft.com/office/drawing/2014/main" id="{947CC32C-6202-5523-59DC-10A3B33EAB87}"/>
                  </a:ext>
                </a:extLst>
              </p:cNvPr>
              <p:cNvSpPr txBox="1"/>
              <p:nvPr/>
            </p:nvSpPr>
            <p:spPr>
              <a:xfrm rot="16200000">
                <a:off x="5918988" y="3763383"/>
                <a:ext cx="1007999" cy="436130"/>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it-IT" sz="1200" dirty="0">
                    <a:latin typeface="Arial" panose="020B0604020202020204" pitchFamily="34" charset="0"/>
                    <a:cs typeface="Arial" panose="020B0604020202020204" pitchFamily="34" charset="0"/>
                  </a:rPr>
                  <a:t>24h</a:t>
                </a:r>
              </a:p>
            </p:txBody>
          </p:sp>
          <p:pic>
            <p:nvPicPr>
              <p:cNvPr id="48" name="Picture 10">
                <a:extLst>
                  <a:ext uri="{FF2B5EF4-FFF2-40B4-BE49-F238E27FC236}">
                    <a16:creationId xmlns:a16="http://schemas.microsoft.com/office/drawing/2014/main" id="{E564D700-A981-7C7E-E7EA-57C4F6DA4231}"/>
                  </a:ext>
                </a:extLst>
              </p:cNvPr>
              <p:cNvPicPr>
                <a:picLocks noChangeAspect="1"/>
              </p:cNvPicPr>
              <p:nvPr/>
            </p:nvPicPr>
            <p:blipFill>
              <a:blip r:embed="rId2"/>
              <a:stretch>
                <a:fillRect/>
              </a:stretch>
            </p:blipFill>
            <p:spPr>
              <a:xfrm>
                <a:off x="6661967" y="3477005"/>
                <a:ext cx="1583691" cy="1008887"/>
              </a:xfrm>
              <a:prstGeom prst="rect">
                <a:avLst/>
              </a:prstGeom>
            </p:spPr>
          </p:pic>
          <p:pic>
            <p:nvPicPr>
              <p:cNvPr id="61" name="Picture 18">
                <a:extLst>
                  <a:ext uri="{FF2B5EF4-FFF2-40B4-BE49-F238E27FC236}">
                    <a16:creationId xmlns:a16="http://schemas.microsoft.com/office/drawing/2014/main" id="{E69D3BEE-B79A-D50E-ADD1-8073DCF64FF3}"/>
                  </a:ext>
                </a:extLst>
              </p:cNvPr>
              <p:cNvPicPr>
                <a:picLocks noChangeAspect="1"/>
              </p:cNvPicPr>
              <p:nvPr/>
            </p:nvPicPr>
            <p:blipFill>
              <a:blip r:embed="rId3"/>
              <a:stretch>
                <a:fillRect/>
              </a:stretch>
            </p:blipFill>
            <p:spPr>
              <a:xfrm>
                <a:off x="8342994" y="3477448"/>
                <a:ext cx="1589979" cy="1008000"/>
              </a:xfrm>
              <a:prstGeom prst="rect">
                <a:avLst/>
              </a:prstGeom>
            </p:spPr>
          </p:pic>
          <p:pic>
            <p:nvPicPr>
              <p:cNvPr id="63" name="Immagine 23" descr="Immagine che contiene verde, Policromia&#10;&#10;Descrizione generata automaticamente">
                <a:extLst>
                  <a:ext uri="{FF2B5EF4-FFF2-40B4-BE49-F238E27FC236}">
                    <a16:creationId xmlns:a16="http://schemas.microsoft.com/office/drawing/2014/main" id="{BE6DB7E8-39B1-C81C-4812-49F7BE26D545}"/>
                  </a:ext>
                </a:extLst>
              </p:cNvPr>
              <p:cNvPicPr>
                <a:picLocks noChangeAspect="1"/>
              </p:cNvPicPr>
              <p:nvPr/>
            </p:nvPicPr>
            <p:blipFill>
              <a:blip r:embed="rId4"/>
              <a:stretch>
                <a:fillRect/>
              </a:stretch>
            </p:blipFill>
            <p:spPr>
              <a:xfrm>
                <a:off x="6661967" y="4543663"/>
                <a:ext cx="1583691" cy="1031212"/>
              </a:xfrm>
              <a:prstGeom prst="rect">
                <a:avLst/>
              </a:prstGeom>
            </p:spPr>
          </p:pic>
          <p:pic>
            <p:nvPicPr>
              <p:cNvPr id="1028" name="Immagine 24" descr="Immagine che contiene verde, Policromia, schermata, luce&#10;&#10;Descrizione generata automaticamente">
                <a:extLst>
                  <a:ext uri="{FF2B5EF4-FFF2-40B4-BE49-F238E27FC236}">
                    <a16:creationId xmlns:a16="http://schemas.microsoft.com/office/drawing/2014/main" id="{075B025D-89C8-36A1-8025-FE462E3AD405}"/>
                  </a:ext>
                </a:extLst>
              </p:cNvPr>
              <p:cNvPicPr>
                <a:picLocks noChangeAspect="1"/>
              </p:cNvPicPr>
              <p:nvPr/>
            </p:nvPicPr>
            <p:blipFill>
              <a:blip r:embed="rId5"/>
              <a:stretch>
                <a:fillRect/>
              </a:stretch>
            </p:blipFill>
            <p:spPr>
              <a:xfrm>
                <a:off x="8346138" y="4539789"/>
                <a:ext cx="1592090" cy="1035770"/>
              </a:xfrm>
              <a:prstGeom prst="rect">
                <a:avLst/>
              </a:prstGeom>
            </p:spPr>
          </p:pic>
          <p:sp>
            <p:nvSpPr>
              <p:cNvPr id="1030" name="CasellaDiTesto 15">
                <a:extLst>
                  <a:ext uri="{FF2B5EF4-FFF2-40B4-BE49-F238E27FC236}">
                    <a16:creationId xmlns:a16="http://schemas.microsoft.com/office/drawing/2014/main" id="{EEB6EAF5-BD5C-8D33-53C1-E1F108ED2CF1}"/>
                  </a:ext>
                </a:extLst>
              </p:cNvPr>
              <p:cNvSpPr txBox="1"/>
              <p:nvPr/>
            </p:nvSpPr>
            <p:spPr>
              <a:xfrm>
                <a:off x="6661968" y="3176524"/>
                <a:ext cx="1583691" cy="479551"/>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it-IT" sz="1200" dirty="0">
                    <a:latin typeface="Arial" panose="020B0604020202020204" pitchFamily="34" charset="0"/>
                    <a:cs typeface="Arial" panose="020B0604020202020204" pitchFamily="34" charset="0"/>
                  </a:rPr>
                  <a:t>CTRL</a:t>
                </a:r>
              </a:p>
            </p:txBody>
          </p:sp>
          <p:sp>
            <p:nvSpPr>
              <p:cNvPr id="1032" name="CasellaDiTesto 15">
                <a:extLst>
                  <a:ext uri="{FF2B5EF4-FFF2-40B4-BE49-F238E27FC236}">
                    <a16:creationId xmlns:a16="http://schemas.microsoft.com/office/drawing/2014/main" id="{4BB1575E-F931-E472-07EE-065BE5A95C58}"/>
                  </a:ext>
                </a:extLst>
              </p:cNvPr>
              <p:cNvSpPr txBox="1"/>
              <p:nvPr/>
            </p:nvSpPr>
            <p:spPr>
              <a:xfrm>
                <a:off x="8344028" y="3176524"/>
                <a:ext cx="1592090" cy="479551"/>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it-IT" sz="1200" dirty="0">
                    <a:latin typeface="Arial" panose="020B0604020202020204" pitchFamily="34" charset="0"/>
                    <a:cs typeface="Arial" panose="020B0604020202020204" pitchFamily="34" charset="0"/>
                  </a:rPr>
                  <a:t>MS-PlO</a:t>
                </a:r>
                <a:r>
                  <a:rPr lang="it-IT" sz="1200" baseline="-25000" dirty="0">
                    <a:latin typeface="Arial" panose="020B0604020202020204" pitchFamily="34" charset="0"/>
                    <a:cs typeface="Arial" panose="020B0604020202020204" pitchFamily="34" charset="0"/>
                  </a:rPr>
                  <a:t>2</a:t>
                </a:r>
              </a:p>
            </p:txBody>
          </p:sp>
          <p:sp>
            <p:nvSpPr>
              <p:cNvPr id="1037" name="CasellaDiTesto 30">
                <a:extLst>
                  <a:ext uri="{FF2B5EF4-FFF2-40B4-BE49-F238E27FC236}">
                    <a16:creationId xmlns:a16="http://schemas.microsoft.com/office/drawing/2014/main" id="{F00DEAFE-E44B-A882-7CF2-C55971140A9B}"/>
                  </a:ext>
                </a:extLst>
              </p:cNvPr>
              <p:cNvSpPr txBox="1"/>
              <p:nvPr/>
            </p:nvSpPr>
            <p:spPr>
              <a:xfrm>
                <a:off x="6636870" y="3477005"/>
                <a:ext cx="896268" cy="246221"/>
              </a:xfrm>
              <a:prstGeom prst="rect">
                <a:avLst/>
              </a:prstGeom>
              <a:noFill/>
            </p:spPr>
            <p:txBody>
              <a:bodyPr wrap="square" rtlCol="0">
                <a:spAutoFit/>
              </a:bodyPr>
              <a:lstStyle/>
              <a:p>
                <a:r>
                  <a:rPr lang="en-US" sz="1000" dirty="0">
                    <a:solidFill>
                      <a:schemeClr val="accent3">
                        <a:lumMod val="60000"/>
                        <a:lumOff val="40000"/>
                      </a:schemeClr>
                    </a:solidFill>
                  </a:rPr>
                  <a:t>Live</a:t>
                </a:r>
                <a:r>
                  <a:rPr lang="en-US" sz="1000" dirty="0">
                    <a:solidFill>
                      <a:schemeClr val="bg1"/>
                    </a:solidFill>
                  </a:rPr>
                  <a:t>/</a:t>
                </a:r>
                <a:r>
                  <a:rPr lang="en-US" sz="1000" dirty="0">
                    <a:solidFill>
                      <a:srgbClr val="FF0000"/>
                    </a:solidFill>
                  </a:rPr>
                  <a:t>Dead</a:t>
                </a:r>
                <a:endParaRPr lang="en-US" sz="1000" dirty="0">
                  <a:solidFill>
                    <a:schemeClr val="accent3">
                      <a:lumMod val="60000"/>
                      <a:lumOff val="40000"/>
                    </a:schemeClr>
                  </a:solidFill>
                </a:endParaRPr>
              </a:p>
            </p:txBody>
          </p:sp>
        </p:grpSp>
        <p:grpSp>
          <p:nvGrpSpPr>
            <p:cNvPr id="27" name="Gruppo 31">
              <a:extLst>
                <a:ext uri="{FF2B5EF4-FFF2-40B4-BE49-F238E27FC236}">
                  <a16:creationId xmlns:a16="http://schemas.microsoft.com/office/drawing/2014/main" id="{A495B24B-B65C-B8C9-1048-173599D2C2BC}"/>
                </a:ext>
              </a:extLst>
            </p:cNvPr>
            <p:cNvGrpSpPr>
              <a:grpSpLocks noChangeAspect="1"/>
            </p:cNvGrpSpPr>
            <p:nvPr/>
          </p:nvGrpSpPr>
          <p:grpSpPr>
            <a:xfrm>
              <a:off x="4012864" y="2529938"/>
              <a:ext cx="720000" cy="726851"/>
              <a:chOff x="6677012" y="1688489"/>
              <a:chExt cx="1296248" cy="1308588"/>
            </a:xfrm>
          </p:grpSpPr>
          <p:pic>
            <p:nvPicPr>
              <p:cNvPr id="39" name="Immagine 32" descr="Immagine che contiene aria aperta, uccello, asta, nero&#10;&#10;Descrizione generata automaticamente">
                <a:extLst>
                  <a:ext uri="{FF2B5EF4-FFF2-40B4-BE49-F238E27FC236}">
                    <a16:creationId xmlns:a16="http://schemas.microsoft.com/office/drawing/2014/main" id="{25D22B06-8BF1-B379-76CA-73C22A63CE1C}"/>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a:ext>
                </a:extLst>
              </a:blip>
              <a:srcRect r="-115" b="-354"/>
              <a:stretch/>
            </p:blipFill>
            <p:spPr>
              <a:xfrm>
                <a:off x="6677012" y="1688489"/>
                <a:ext cx="1296248" cy="1308588"/>
              </a:xfrm>
              <a:prstGeom prst="rect">
                <a:avLst/>
              </a:prstGeom>
              <a:ln>
                <a:solidFill>
                  <a:schemeClr val="tx1"/>
                </a:solidFill>
              </a:ln>
            </p:spPr>
          </p:pic>
          <p:cxnSp>
            <p:nvCxnSpPr>
              <p:cNvPr id="41" name="Connettore 2 33">
                <a:extLst>
                  <a:ext uri="{FF2B5EF4-FFF2-40B4-BE49-F238E27FC236}">
                    <a16:creationId xmlns:a16="http://schemas.microsoft.com/office/drawing/2014/main" id="{B464DFB0-712B-148E-D335-2392D4A576D3}"/>
                  </a:ext>
                </a:extLst>
              </p:cNvPr>
              <p:cNvCxnSpPr>
                <a:cxnSpLocks/>
              </p:cNvCxnSpPr>
              <p:nvPr/>
            </p:nvCxnSpPr>
            <p:spPr>
              <a:xfrm>
                <a:off x="7706619" y="2932098"/>
                <a:ext cx="216211" cy="0"/>
              </a:xfrm>
              <a:prstGeom prst="straightConnector1">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28" name="Gruppo 34">
              <a:extLst>
                <a:ext uri="{FF2B5EF4-FFF2-40B4-BE49-F238E27FC236}">
                  <a16:creationId xmlns:a16="http://schemas.microsoft.com/office/drawing/2014/main" id="{6ADFA5A0-4C33-0D1D-A5E8-A13BEB4BD59C}"/>
                </a:ext>
              </a:extLst>
            </p:cNvPr>
            <p:cNvGrpSpPr>
              <a:grpSpLocks noChangeAspect="1"/>
            </p:cNvGrpSpPr>
            <p:nvPr/>
          </p:nvGrpSpPr>
          <p:grpSpPr>
            <a:xfrm>
              <a:off x="4002231" y="3360921"/>
              <a:ext cx="720000" cy="720000"/>
              <a:chOff x="8358482" y="1691965"/>
              <a:chExt cx="1305112" cy="1305112"/>
            </a:xfrm>
          </p:grpSpPr>
          <p:pic>
            <p:nvPicPr>
              <p:cNvPr id="36" name="Immagine 35" descr="Immagine che contiene manometro&#10;&#10;Descrizione generata automaticamente">
                <a:extLst>
                  <a:ext uri="{FF2B5EF4-FFF2-40B4-BE49-F238E27FC236}">
                    <a16:creationId xmlns:a16="http://schemas.microsoft.com/office/drawing/2014/main" id="{49BAED7D-8E22-41B4-C4CE-165D1DB07DE0}"/>
                  </a:ext>
                </a:extLst>
              </p:cNvPr>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a:ext>
                </a:extLst>
              </a:blip>
              <a:srcRect/>
              <a:stretch/>
            </p:blipFill>
            <p:spPr>
              <a:xfrm>
                <a:off x="8358482" y="1691965"/>
                <a:ext cx="1305112" cy="1305112"/>
              </a:xfrm>
              <a:prstGeom prst="rect">
                <a:avLst/>
              </a:prstGeom>
              <a:ln>
                <a:solidFill>
                  <a:schemeClr val="tx1"/>
                </a:solidFill>
              </a:ln>
            </p:spPr>
          </p:pic>
          <p:cxnSp>
            <p:nvCxnSpPr>
              <p:cNvPr id="37" name="Connettore 2 36">
                <a:extLst>
                  <a:ext uri="{FF2B5EF4-FFF2-40B4-BE49-F238E27FC236}">
                    <a16:creationId xmlns:a16="http://schemas.microsoft.com/office/drawing/2014/main" id="{21745811-5DCF-4ED9-4C01-B52467333B8E}"/>
                  </a:ext>
                </a:extLst>
              </p:cNvPr>
              <p:cNvCxnSpPr>
                <a:cxnSpLocks/>
              </p:cNvCxnSpPr>
              <p:nvPr/>
            </p:nvCxnSpPr>
            <p:spPr>
              <a:xfrm>
                <a:off x="9423087" y="2939739"/>
                <a:ext cx="216211" cy="0"/>
              </a:xfrm>
              <a:prstGeom prst="straightConnector1">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30" name="Gruppo 37">
              <a:extLst>
                <a:ext uri="{FF2B5EF4-FFF2-40B4-BE49-F238E27FC236}">
                  <a16:creationId xmlns:a16="http://schemas.microsoft.com/office/drawing/2014/main" id="{C4EF1DA0-C934-EF13-F185-6DC652567A33}"/>
                </a:ext>
              </a:extLst>
            </p:cNvPr>
            <p:cNvGrpSpPr>
              <a:grpSpLocks noChangeAspect="1"/>
            </p:cNvGrpSpPr>
            <p:nvPr/>
          </p:nvGrpSpPr>
          <p:grpSpPr>
            <a:xfrm>
              <a:off x="3993776" y="4203049"/>
              <a:ext cx="720000" cy="720000"/>
              <a:chOff x="10009670" y="1691966"/>
              <a:chExt cx="1305111" cy="1305111"/>
            </a:xfrm>
          </p:grpSpPr>
          <p:pic>
            <p:nvPicPr>
              <p:cNvPr id="34" name="Immagine 38" descr="Immagine che contiene metro, aria aperta, manometro, metallo&#10;&#10;Descrizione generata automaticamente">
                <a:extLst>
                  <a:ext uri="{FF2B5EF4-FFF2-40B4-BE49-F238E27FC236}">
                    <a16:creationId xmlns:a16="http://schemas.microsoft.com/office/drawing/2014/main" id="{63CB3219-C987-39F6-8E3E-F1E23CC9A361}"/>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20000" contrast="20000"/>
                        </a14:imgEffect>
                      </a14:imgLayer>
                    </a14:imgProps>
                  </a:ext>
                </a:extLst>
              </a:blip>
              <a:srcRect/>
              <a:stretch/>
            </p:blipFill>
            <p:spPr>
              <a:xfrm>
                <a:off x="10009670" y="1691966"/>
                <a:ext cx="1305111" cy="1305111"/>
              </a:xfrm>
              <a:prstGeom prst="rect">
                <a:avLst/>
              </a:prstGeom>
              <a:ln>
                <a:solidFill>
                  <a:schemeClr val="tx1"/>
                </a:solidFill>
              </a:ln>
            </p:spPr>
          </p:pic>
          <p:cxnSp>
            <p:nvCxnSpPr>
              <p:cNvPr id="35" name="Connettore 2 40">
                <a:extLst>
                  <a:ext uri="{FF2B5EF4-FFF2-40B4-BE49-F238E27FC236}">
                    <a16:creationId xmlns:a16="http://schemas.microsoft.com/office/drawing/2014/main" id="{F991310A-41EE-BA2C-70EF-DC1C5F407200}"/>
                  </a:ext>
                </a:extLst>
              </p:cNvPr>
              <p:cNvCxnSpPr>
                <a:cxnSpLocks/>
              </p:cNvCxnSpPr>
              <p:nvPr/>
            </p:nvCxnSpPr>
            <p:spPr>
              <a:xfrm>
                <a:off x="11059422" y="2931996"/>
                <a:ext cx="216211" cy="0"/>
              </a:xfrm>
              <a:prstGeom prst="straightConnector1">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31" name="TextBox 1077">
              <a:extLst>
                <a:ext uri="{FF2B5EF4-FFF2-40B4-BE49-F238E27FC236}">
                  <a16:creationId xmlns:a16="http://schemas.microsoft.com/office/drawing/2014/main" id="{5FBA5E3C-DA94-D184-77A9-3514CFFA331D}"/>
                </a:ext>
              </a:extLst>
            </p:cNvPr>
            <p:cNvSpPr txBox="1"/>
            <p:nvPr/>
          </p:nvSpPr>
          <p:spPr>
            <a:xfrm>
              <a:off x="4739222" y="2294679"/>
              <a:ext cx="2348945" cy="1121750"/>
            </a:xfrm>
            <a:prstGeom prst="rect">
              <a:avLst/>
            </a:prstGeom>
            <a:noFill/>
          </p:spPr>
          <p:txBody>
            <a:bodyPr wrap="square">
              <a:spAutoFit/>
            </a:bodyPr>
            <a:lstStyle/>
            <a:p>
              <a:pPr>
                <a:spcAft>
                  <a:spcPts val="800"/>
                </a:spcAft>
              </a:pPr>
              <a:r>
                <a:rPr lang="en-GB" sz="1400" dirty="0">
                  <a:solidFill>
                    <a:srgbClr val="C6E8FF"/>
                  </a:solidFill>
                  <a:latin typeface="Arial" panose="020B0604020202020204" pitchFamily="34" charset="0"/>
                  <a:cs typeface="Arial" panose="020B0604020202020204" pitchFamily="34" charset="0"/>
                </a:rPr>
                <a:t>4D printed models for </a:t>
              </a:r>
              <a:r>
                <a:rPr lang="en-US" sz="1400" dirty="0">
                  <a:solidFill>
                    <a:srgbClr val="C6E8FF"/>
                  </a:solidFill>
                  <a:latin typeface="Arial" panose="020B0604020202020204" pitchFamily="34" charset="0"/>
                  <a:cs typeface="Arial" panose="020B0604020202020204" pitchFamily="34" charset="0"/>
                </a:rPr>
                <a:t>tumor progression, interaction with tissues, response to therapies</a:t>
              </a:r>
              <a:endParaRPr lang="en-IT" sz="1400" dirty="0">
                <a:solidFill>
                  <a:srgbClr val="C6E8FF"/>
                </a:solidFill>
                <a:effectLst/>
                <a:latin typeface="Arial" panose="020B0604020202020204" pitchFamily="34" charset="0"/>
                <a:ea typeface="Calibri" panose="020F0502020204030204" pitchFamily="34" charset="0"/>
                <a:cs typeface="Arial" panose="020B0604020202020204" pitchFamily="34" charset="0"/>
              </a:endParaRPr>
            </a:p>
          </p:txBody>
        </p:sp>
      </p:grpSp>
      <p:pic>
        <p:nvPicPr>
          <p:cNvPr id="19" name="Picture 18">
            <a:extLst>
              <a:ext uri="{FF2B5EF4-FFF2-40B4-BE49-F238E27FC236}">
                <a16:creationId xmlns:a16="http://schemas.microsoft.com/office/drawing/2014/main" id="{F5378EB3-2AE0-8241-022C-C62AFB05AF39}"/>
              </a:ext>
            </a:extLst>
          </p:cNvPr>
          <p:cNvPicPr>
            <a:picLocks noChangeAspect="1"/>
          </p:cNvPicPr>
          <p:nvPr/>
        </p:nvPicPr>
        <p:blipFill>
          <a:blip r:embed="rId12"/>
          <a:stretch>
            <a:fillRect/>
          </a:stretch>
        </p:blipFill>
        <p:spPr>
          <a:xfrm>
            <a:off x="175037" y="361050"/>
            <a:ext cx="1329615" cy="1329615"/>
          </a:xfrm>
          <a:prstGeom prst="rect">
            <a:avLst/>
          </a:prstGeom>
        </p:spPr>
      </p:pic>
      <p:sp>
        <p:nvSpPr>
          <p:cNvPr id="1139" name="TextBox 1138">
            <a:extLst>
              <a:ext uri="{FF2B5EF4-FFF2-40B4-BE49-F238E27FC236}">
                <a16:creationId xmlns:a16="http://schemas.microsoft.com/office/drawing/2014/main" id="{6B1EF323-A564-285F-1D99-D6E62B1E9E10}"/>
              </a:ext>
            </a:extLst>
          </p:cNvPr>
          <p:cNvSpPr txBox="1"/>
          <p:nvPr/>
        </p:nvSpPr>
        <p:spPr>
          <a:xfrm>
            <a:off x="73896" y="-33447"/>
            <a:ext cx="12549284" cy="461665"/>
          </a:xfrm>
          <a:prstGeom prst="rect">
            <a:avLst/>
          </a:prstGeom>
          <a:noFill/>
        </p:spPr>
        <p:txBody>
          <a:bodyPr wrap="square" rtlCol="0">
            <a:spAutoFit/>
          </a:bodyPr>
          <a:lstStyle/>
          <a:p>
            <a:r>
              <a:rPr lang="en-IT" sz="2400" dirty="0">
                <a:solidFill>
                  <a:srgbClr val="0070C0"/>
                </a:solidFill>
              </a:rPr>
              <a:t>Istituto Nanoscienze – NANO CNR           Lab NEST-SNS Pisa, Piazza San Silvestro 12</a:t>
            </a:r>
          </a:p>
        </p:txBody>
      </p:sp>
      <p:grpSp>
        <p:nvGrpSpPr>
          <p:cNvPr id="1100" name="Group 1099">
            <a:extLst>
              <a:ext uri="{FF2B5EF4-FFF2-40B4-BE49-F238E27FC236}">
                <a16:creationId xmlns:a16="http://schemas.microsoft.com/office/drawing/2014/main" id="{EE9542F2-7AC2-51DA-F8E4-A7CB2EE9C1F1}"/>
              </a:ext>
            </a:extLst>
          </p:cNvPr>
          <p:cNvGrpSpPr/>
          <p:nvPr/>
        </p:nvGrpSpPr>
        <p:grpSpPr>
          <a:xfrm>
            <a:off x="2943043" y="365923"/>
            <a:ext cx="4611239" cy="3625822"/>
            <a:chOff x="1862128" y="1175483"/>
            <a:chExt cx="4611239" cy="3625822"/>
          </a:xfrm>
        </p:grpSpPr>
        <p:grpSp>
          <p:nvGrpSpPr>
            <p:cNvPr id="1083" name="Group 1082">
              <a:extLst>
                <a:ext uri="{FF2B5EF4-FFF2-40B4-BE49-F238E27FC236}">
                  <a16:creationId xmlns:a16="http://schemas.microsoft.com/office/drawing/2014/main" id="{E1B66703-9DB0-F5AF-E549-FA91A8416E1C}"/>
                </a:ext>
              </a:extLst>
            </p:cNvPr>
            <p:cNvGrpSpPr/>
            <p:nvPr/>
          </p:nvGrpSpPr>
          <p:grpSpPr>
            <a:xfrm>
              <a:off x="1862128" y="1175483"/>
              <a:ext cx="4611239" cy="3625822"/>
              <a:chOff x="6063030" y="1992767"/>
              <a:chExt cx="4611239" cy="3625822"/>
            </a:xfrm>
          </p:grpSpPr>
          <p:grpSp>
            <p:nvGrpSpPr>
              <p:cNvPr id="2" name="Group 1">
                <a:extLst>
                  <a:ext uri="{FF2B5EF4-FFF2-40B4-BE49-F238E27FC236}">
                    <a16:creationId xmlns:a16="http://schemas.microsoft.com/office/drawing/2014/main" id="{B8FA381C-A642-3FEE-E598-7E903B34EEBC}"/>
                  </a:ext>
                </a:extLst>
              </p:cNvPr>
              <p:cNvGrpSpPr/>
              <p:nvPr/>
            </p:nvGrpSpPr>
            <p:grpSpPr>
              <a:xfrm>
                <a:off x="6063030" y="1992767"/>
                <a:ext cx="4611239" cy="3625822"/>
                <a:chOff x="2147807" y="965179"/>
                <a:chExt cx="4611239" cy="3625822"/>
              </a:xfrm>
            </p:grpSpPr>
            <p:sp>
              <p:nvSpPr>
                <p:cNvPr id="8" name="Rectangle 7">
                  <a:extLst>
                    <a:ext uri="{FF2B5EF4-FFF2-40B4-BE49-F238E27FC236}">
                      <a16:creationId xmlns:a16="http://schemas.microsoft.com/office/drawing/2014/main" id="{ADA1A916-01AB-04F7-31DC-2B748844DCDE}"/>
                    </a:ext>
                  </a:extLst>
                </p:cNvPr>
                <p:cNvSpPr/>
                <p:nvPr/>
              </p:nvSpPr>
              <p:spPr>
                <a:xfrm>
                  <a:off x="2180760" y="1001555"/>
                  <a:ext cx="4578286" cy="3589446"/>
                </a:xfrm>
                <a:prstGeom prst="rect">
                  <a:avLst/>
                </a:prstGeom>
                <a:solidFill>
                  <a:srgbClr val="223F7A"/>
                </a:solidFill>
                <a:ln>
                  <a:noFill/>
                </a:ln>
                <a:effectLst>
                  <a:glow rad="127000">
                    <a:srgbClr val="C6E8FF"/>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grpSp>
              <p:nvGrpSpPr>
                <p:cNvPr id="9" name="Group 8">
                  <a:extLst>
                    <a:ext uri="{FF2B5EF4-FFF2-40B4-BE49-F238E27FC236}">
                      <a16:creationId xmlns:a16="http://schemas.microsoft.com/office/drawing/2014/main" id="{9C69F206-7B34-0B77-BA36-91A32EFB67AC}"/>
                    </a:ext>
                  </a:extLst>
                </p:cNvPr>
                <p:cNvGrpSpPr>
                  <a:grpSpLocks noChangeAspect="1"/>
                </p:cNvGrpSpPr>
                <p:nvPr/>
              </p:nvGrpSpPr>
              <p:grpSpPr>
                <a:xfrm>
                  <a:off x="2259233" y="1335852"/>
                  <a:ext cx="4307366" cy="3095999"/>
                  <a:chOff x="5797379" y="2362844"/>
                  <a:chExt cx="4653891" cy="3345071"/>
                </a:xfrm>
              </p:grpSpPr>
              <p:sp>
                <p:nvSpPr>
                  <p:cNvPr id="12" name="Rounded Rectangle 11">
                    <a:extLst>
                      <a:ext uri="{FF2B5EF4-FFF2-40B4-BE49-F238E27FC236}">
                        <a16:creationId xmlns:a16="http://schemas.microsoft.com/office/drawing/2014/main" id="{9BE3A2D2-6954-05F0-D72B-A5C23C9A60AE}"/>
                      </a:ext>
                    </a:extLst>
                  </p:cNvPr>
                  <p:cNvSpPr/>
                  <p:nvPr/>
                </p:nvSpPr>
                <p:spPr>
                  <a:xfrm>
                    <a:off x="6825396" y="2362844"/>
                    <a:ext cx="2676635" cy="3307130"/>
                  </a:xfrm>
                  <a:prstGeom prst="roundRect">
                    <a:avLst>
                      <a:gd name="adj" fmla="val 8191"/>
                    </a:avLst>
                  </a:prstGeom>
                  <a:solidFill>
                    <a:srgbClr val="C6E8FF"/>
                  </a:solidFill>
                  <a:ln w="28575">
                    <a:solidFill>
                      <a:srgbClr val="AF5415"/>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sz="900" dirty="0">
                      <a:latin typeface="Chalkboard" panose="03050602040202020205" pitchFamily="66" charset="77"/>
                    </a:endParaRPr>
                  </a:p>
                </p:txBody>
              </p:sp>
              <p:sp>
                <p:nvSpPr>
                  <p:cNvPr id="16" name="Rounded Rectangle 15">
                    <a:extLst>
                      <a:ext uri="{FF2B5EF4-FFF2-40B4-BE49-F238E27FC236}">
                        <a16:creationId xmlns:a16="http://schemas.microsoft.com/office/drawing/2014/main" id="{E87D4C29-3973-D366-29E5-CFB2DE0A99D5}"/>
                      </a:ext>
                    </a:extLst>
                  </p:cNvPr>
                  <p:cNvSpPr/>
                  <p:nvPr/>
                </p:nvSpPr>
                <p:spPr>
                  <a:xfrm>
                    <a:off x="8183715" y="5000689"/>
                    <a:ext cx="1152485" cy="608314"/>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sz="900" dirty="0">
                      <a:latin typeface="Chalkboard" panose="03050602040202020205" pitchFamily="66" charset="77"/>
                    </a:endParaRPr>
                  </a:p>
                </p:txBody>
              </p:sp>
              <p:sp>
                <p:nvSpPr>
                  <p:cNvPr id="17" name="Bent Arrow 16">
                    <a:extLst>
                      <a:ext uri="{FF2B5EF4-FFF2-40B4-BE49-F238E27FC236}">
                        <a16:creationId xmlns:a16="http://schemas.microsoft.com/office/drawing/2014/main" id="{3EDF92FF-EEB2-32DF-A605-34E37A130A64}"/>
                      </a:ext>
                    </a:extLst>
                  </p:cNvPr>
                  <p:cNvSpPr/>
                  <p:nvPr/>
                </p:nvSpPr>
                <p:spPr>
                  <a:xfrm rot="5400000" flipH="1">
                    <a:off x="8079105" y="4527651"/>
                    <a:ext cx="408667" cy="460100"/>
                  </a:xfrm>
                  <a:prstGeom prst="bentArrow">
                    <a:avLst>
                      <a:gd name="adj1" fmla="val 20949"/>
                      <a:gd name="adj2" fmla="val 25730"/>
                      <a:gd name="adj3" fmla="val 25000"/>
                      <a:gd name="adj4" fmla="val 4375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900" dirty="0">
                      <a:solidFill>
                        <a:schemeClr val="tx1"/>
                      </a:solidFill>
                    </a:endParaRPr>
                  </a:p>
                </p:txBody>
              </p:sp>
              <p:sp>
                <p:nvSpPr>
                  <p:cNvPr id="18" name="Down Arrow 17">
                    <a:extLst>
                      <a:ext uri="{FF2B5EF4-FFF2-40B4-BE49-F238E27FC236}">
                        <a16:creationId xmlns:a16="http://schemas.microsoft.com/office/drawing/2014/main" id="{45744B58-C599-2877-7B28-757EF65CEB1D}"/>
                      </a:ext>
                    </a:extLst>
                  </p:cNvPr>
                  <p:cNvSpPr/>
                  <p:nvPr/>
                </p:nvSpPr>
                <p:spPr>
                  <a:xfrm>
                    <a:off x="7672061" y="4432888"/>
                    <a:ext cx="181244" cy="39403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900"/>
                  </a:p>
                </p:txBody>
              </p:sp>
              <p:sp>
                <p:nvSpPr>
                  <p:cNvPr id="26" name="Down Arrow 25">
                    <a:extLst>
                      <a:ext uri="{FF2B5EF4-FFF2-40B4-BE49-F238E27FC236}">
                        <a16:creationId xmlns:a16="http://schemas.microsoft.com/office/drawing/2014/main" id="{8FAEE8CA-FDA6-2D2F-BE13-7DEC5B093937}"/>
                      </a:ext>
                    </a:extLst>
                  </p:cNvPr>
                  <p:cNvSpPr/>
                  <p:nvPr/>
                </p:nvSpPr>
                <p:spPr>
                  <a:xfrm rot="16200000">
                    <a:off x="6759253" y="5204837"/>
                    <a:ext cx="271072" cy="378073"/>
                  </a:xfrm>
                  <a:prstGeom prst="downArrow">
                    <a:avLst>
                      <a:gd name="adj1" fmla="val 40288"/>
                      <a:gd name="adj2"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900" dirty="0"/>
                  </a:p>
                </p:txBody>
              </p:sp>
              <p:grpSp>
                <p:nvGrpSpPr>
                  <p:cNvPr id="29" name="Group 28">
                    <a:extLst>
                      <a:ext uri="{FF2B5EF4-FFF2-40B4-BE49-F238E27FC236}">
                        <a16:creationId xmlns:a16="http://schemas.microsoft.com/office/drawing/2014/main" id="{47CAA369-3770-286A-14A7-48BF5BE27C32}"/>
                      </a:ext>
                    </a:extLst>
                  </p:cNvPr>
                  <p:cNvGrpSpPr/>
                  <p:nvPr/>
                </p:nvGrpSpPr>
                <p:grpSpPr>
                  <a:xfrm>
                    <a:off x="5836490" y="3243763"/>
                    <a:ext cx="879637" cy="2427339"/>
                    <a:chOff x="1276130" y="1299791"/>
                    <a:chExt cx="1755831" cy="4845178"/>
                  </a:xfrm>
                </p:grpSpPr>
                <p:sp>
                  <p:nvSpPr>
                    <p:cNvPr id="1053" name="Rounded Rectangle 1052">
                      <a:extLst>
                        <a:ext uri="{FF2B5EF4-FFF2-40B4-BE49-F238E27FC236}">
                          <a16:creationId xmlns:a16="http://schemas.microsoft.com/office/drawing/2014/main" id="{3489434F-E62D-3B0B-0EBB-60C59CD6A599}"/>
                        </a:ext>
                      </a:extLst>
                    </p:cNvPr>
                    <p:cNvSpPr/>
                    <p:nvPr/>
                  </p:nvSpPr>
                  <p:spPr>
                    <a:xfrm>
                      <a:off x="1276130" y="1299791"/>
                      <a:ext cx="1755831" cy="4845178"/>
                    </a:xfrm>
                    <a:prstGeom prst="roundRect">
                      <a:avLst/>
                    </a:prstGeom>
                    <a:solidFill>
                      <a:srgbClr val="FFF2CC"/>
                    </a:solidFill>
                    <a:ln w="19050">
                      <a:solidFill>
                        <a:srgbClr val="C0000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IT" sz="900" dirty="0"/>
                    </a:p>
                  </p:txBody>
                </p:sp>
                <p:pic>
                  <p:nvPicPr>
                    <p:cNvPr id="1054" name="Picture 1053" descr="A red and white liquid with white dots&#10;&#10;Description automatically generated">
                      <a:extLst>
                        <a:ext uri="{FF2B5EF4-FFF2-40B4-BE49-F238E27FC236}">
                          <a16:creationId xmlns:a16="http://schemas.microsoft.com/office/drawing/2014/main" id="{395885DA-31D4-6D88-FF2F-01845939E86A}"/>
                        </a:ext>
                      </a:extLst>
                    </p:cNvPr>
                    <p:cNvPicPr>
                      <a:picLocks noChangeAspect="1"/>
                    </p:cNvPicPr>
                    <p:nvPr/>
                  </p:nvPicPr>
                  <p:blipFill>
                    <a:blip r:embed="rId13"/>
                    <a:stretch>
                      <a:fillRect/>
                    </a:stretch>
                  </p:blipFill>
                  <p:spPr>
                    <a:xfrm>
                      <a:off x="1647332" y="2576191"/>
                      <a:ext cx="911976" cy="627440"/>
                    </a:xfrm>
                    <a:prstGeom prst="rect">
                      <a:avLst/>
                    </a:prstGeom>
                    <a:effectLst>
                      <a:outerShdw blurRad="50800" dist="38100" dir="2700000" algn="tl" rotWithShape="0">
                        <a:prstClr val="black">
                          <a:alpha val="40000"/>
                        </a:prstClr>
                      </a:outerShdw>
                    </a:effectLst>
                  </p:spPr>
                </p:pic>
                <p:pic>
                  <p:nvPicPr>
                    <p:cNvPr id="1055" name="Picture 1054" descr="A white mouse with red eyes&#10;&#10;Description automatically generated">
                      <a:extLst>
                        <a:ext uri="{FF2B5EF4-FFF2-40B4-BE49-F238E27FC236}">
                          <a16:creationId xmlns:a16="http://schemas.microsoft.com/office/drawing/2014/main" id="{68AC4761-4186-9E72-3E4A-4DFD1981CADF}"/>
                        </a:ext>
                      </a:extLst>
                    </p:cNvPr>
                    <p:cNvPicPr>
                      <a:picLocks noChangeAspect="1"/>
                    </p:cNvPicPr>
                    <p:nvPr/>
                  </p:nvPicPr>
                  <p:blipFill rotWithShape="1">
                    <a:blip r:embed="rId14"/>
                    <a:srcRect l="4693" t="8170" r="45948" b="47781"/>
                    <a:stretch/>
                  </p:blipFill>
                  <p:spPr>
                    <a:xfrm>
                      <a:off x="1395126" y="1606968"/>
                      <a:ext cx="1545981" cy="964638"/>
                    </a:xfrm>
                    <a:prstGeom prst="rect">
                      <a:avLst/>
                    </a:prstGeom>
                    <a:effectLst>
                      <a:glow>
                        <a:schemeClr val="accent1">
                          <a:alpha val="40000"/>
                        </a:schemeClr>
                      </a:glow>
                      <a:outerShdw blurRad="50800" dist="38100" dir="2700000" algn="tl" rotWithShape="0">
                        <a:prstClr val="black">
                          <a:alpha val="40000"/>
                        </a:prstClr>
                      </a:outerShdw>
                    </a:effectLst>
                  </p:spPr>
                </p:pic>
              </p:grpSp>
              <p:grpSp>
                <p:nvGrpSpPr>
                  <p:cNvPr id="32" name="Group 31">
                    <a:extLst>
                      <a:ext uri="{FF2B5EF4-FFF2-40B4-BE49-F238E27FC236}">
                        <a16:creationId xmlns:a16="http://schemas.microsoft.com/office/drawing/2014/main" id="{EF70D7AA-8FF6-6B14-BB7C-4F512BB9A22A}"/>
                      </a:ext>
                    </a:extLst>
                  </p:cNvPr>
                  <p:cNvGrpSpPr/>
                  <p:nvPr/>
                </p:nvGrpSpPr>
                <p:grpSpPr>
                  <a:xfrm>
                    <a:off x="7386764" y="3668012"/>
                    <a:ext cx="2058006" cy="912777"/>
                    <a:chOff x="5884679" y="2625302"/>
                    <a:chExt cx="4301518" cy="1875010"/>
                  </a:xfrm>
                </p:grpSpPr>
                <p:grpSp>
                  <p:nvGrpSpPr>
                    <p:cNvPr id="1031" name="Group 1030">
                      <a:extLst>
                        <a:ext uri="{FF2B5EF4-FFF2-40B4-BE49-F238E27FC236}">
                          <a16:creationId xmlns:a16="http://schemas.microsoft.com/office/drawing/2014/main" id="{B96F6026-A387-C1E4-60E0-CF4226AB4F1F}"/>
                        </a:ext>
                      </a:extLst>
                    </p:cNvPr>
                    <p:cNvGrpSpPr/>
                    <p:nvPr/>
                  </p:nvGrpSpPr>
                  <p:grpSpPr>
                    <a:xfrm>
                      <a:off x="5926640" y="2667442"/>
                      <a:ext cx="4259557" cy="1832870"/>
                      <a:chOff x="3459388" y="2723039"/>
                      <a:chExt cx="4259557" cy="1832870"/>
                    </a:xfrm>
                  </p:grpSpPr>
                  <p:sp>
                    <p:nvSpPr>
                      <p:cNvPr id="1038" name="Rounded Rectangle 1037">
                        <a:extLst>
                          <a:ext uri="{FF2B5EF4-FFF2-40B4-BE49-F238E27FC236}">
                            <a16:creationId xmlns:a16="http://schemas.microsoft.com/office/drawing/2014/main" id="{B9B55401-7399-3792-644C-2EB7190D307D}"/>
                          </a:ext>
                        </a:extLst>
                      </p:cNvPr>
                      <p:cNvSpPr/>
                      <p:nvPr/>
                    </p:nvSpPr>
                    <p:spPr>
                      <a:xfrm>
                        <a:off x="3459388" y="2723039"/>
                        <a:ext cx="4194441" cy="179898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900" dirty="0"/>
                      </a:p>
                    </p:txBody>
                  </p:sp>
                  <p:pic>
                    <p:nvPicPr>
                      <p:cNvPr id="1046" name="Picture 6" descr="Deep Learning Neural Networks for Bond Pricing">
                        <a:extLst>
                          <a:ext uri="{FF2B5EF4-FFF2-40B4-BE49-F238E27FC236}">
                            <a16:creationId xmlns:a16="http://schemas.microsoft.com/office/drawing/2014/main" id="{667D9B39-52DE-8657-25CA-1327E23707D2}"/>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b="46517"/>
                      <a:stretch/>
                    </p:blipFill>
                    <p:spPr bwMode="auto">
                      <a:xfrm>
                        <a:off x="5472167" y="3641722"/>
                        <a:ext cx="2246778" cy="914187"/>
                      </a:xfrm>
                      <a:prstGeom prst="roundRect">
                        <a:avLst>
                          <a:gd name="adj" fmla="val 29203"/>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1047" name="Bent Arrow 1046">
                        <a:extLst>
                          <a:ext uri="{FF2B5EF4-FFF2-40B4-BE49-F238E27FC236}">
                            <a16:creationId xmlns:a16="http://schemas.microsoft.com/office/drawing/2014/main" id="{63907F41-D4A2-E0DF-2D33-FE1121C6E0C5}"/>
                          </a:ext>
                        </a:extLst>
                      </p:cNvPr>
                      <p:cNvSpPr/>
                      <p:nvPr/>
                    </p:nvSpPr>
                    <p:spPr>
                      <a:xfrm rot="10800000" flipH="1">
                        <a:off x="4992465" y="3587241"/>
                        <a:ext cx="597046" cy="646330"/>
                      </a:xfrm>
                      <a:prstGeom prst="bentArrow">
                        <a:avLst>
                          <a:gd name="adj1" fmla="val 28595"/>
                          <a:gd name="adj2" fmla="val 25730"/>
                          <a:gd name="adj3" fmla="val 25000"/>
                          <a:gd name="adj4" fmla="val 43750"/>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900" dirty="0">
                          <a:solidFill>
                            <a:schemeClr val="tx1"/>
                          </a:solidFill>
                        </a:endParaRPr>
                      </a:p>
                    </p:txBody>
                  </p:sp>
                  <p:sp>
                    <p:nvSpPr>
                      <p:cNvPr id="1049" name="TextBox 1048">
                        <a:extLst>
                          <a:ext uri="{FF2B5EF4-FFF2-40B4-BE49-F238E27FC236}">
                            <a16:creationId xmlns:a16="http://schemas.microsoft.com/office/drawing/2014/main" id="{3E0DD530-4DD4-B1C9-6FF3-A9BF8FC2E511}"/>
                          </a:ext>
                        </a:extLst>
                      </p:cNvPr>
                      <p:cNvSpPr txBox="1"/>
                      <p:nvPr/>
                    </p:nvSpPr>
                    <p:spPr>
                      <a:xfrm>
                        <a:off x="3511903" y="3607745"/>
                        <a:ext cx="1751689" cy="758674"/>
                      </a:xfrm>
                      <a:prstGeom prst="rect">
                        <a:avLst/>
                      </a:prstGeom>
                      <a:noFill/>
                    </p:spPr>
                    <p:txBody>
                      <a:bodyPr wrap="square">
                        <a:spAutoFit/>
                      </a:bodyPr>
                      <a:lstStyle/>
                      <a:p>
                        <a:r>
                          <a:rPr lang="en-US" sz="800" dirty="0">
                            <a:solidFill>
                              <a:schemeClr val="bg1"/>
                            </a:solidFill>
                            <a:latin typeface="Chalkboard" panose="03050602040202020205" pitchFamily="66" charset="77"/>
                          </a:rPr>
                          <a:t>Multi-scale modeling  </a:t>
                        </a:r>
                        <a:endParaRPr lang="en-IT" sz="800" dirty="0">
                          <a:solidFill>
                            <a:schemeClr val="bg1"/>
                          </a:solidFill>
                          <a:latin typeface="Chalkboard" panose="03050602040202020205" pitchFamily="66" charset="77"/>
                        </a:endParaRPr>
                      </a:p>
                    </p:txBody>
                  </p:sp>
                  <p:sp>
                    <p:nvSpPr>
                      <p:cNvPr id="1050" name="TextBox 1049">
                        <a:extLst>
                          <a:ext uri="{FF2B5EF4-FFF2-40B4-BE49-F238E27FC236}">
                            <a16:creationId xmlns:a16="http://schemas.microsoft.com/office/drawing/2014/main" id="{72B4C219-990C-AEA1-F696-2C4D6A152426}"/>
                          </a:ext>
                        </a:extLst>
                      </p:cNvPr>
                      <p:cNvSpPr txBox="1"/>
                      <p:nvPr/>
                    </p:nvSpPr>
                    <p:spPr>
                      <a:xfrm>
                        <a:off x="6305265" y="3061837"/>
                        <a:ext cx="1312430" cy="758674"/>
                      </a:xfrm>
                      <a:prstGeom prst="rect">
                        <a:avLst/>
                      </a:prstGeom>
                      <a:noFill/>
                    </p:spPr>
                    <p:txBody>
                      <a:bodyPr wrap="square">
                        <a:spAutoFit/>
                      </a:bodyPr>
                      <a:lstStyle/>
                      <a:p>
                        <a:r>
                          <a:rPr lang="en-US" sz="800" dirty="0">
                            <a:solidFill>
                              <a:schemeClr val="bg1"/>
                            </a:solidFill>
                            <a:latin typeface="Chalkboard" panose="03050602040202020205" pitchFamily="66" charset="77"/>
                          </a:rPr>
                          <a:t>Machine learning</a:t>
                        </a:r>
                        <a:endParaRPr lang="en-IT" sz="800" dirty="0">
                          <a:solidFill>
                            <a:schemeClr val="bg1"/>
                          </a:solidFill>
                          <a:latin typeface="Chalkboard" panose="03050602040202020205" pitchFamily="66" charset="77"/>
                        </a:endParaRPr>
                      </a:p>
                    </p:txBody>
                  </p:sp>
                  <p:sp>
                    <p:nvSpPr>
                      <p:cNvPr id="1052" name="Bent Arrow 1051">
                        <a:extLst>
                          <a:ext uri="{FF2B5EF4-FFF2-40B4-BE49-F238E27FC236}">
                            <a16:creationId xmlns:a16="http://schemas.microsoft.com/office/drawing/2014/main" id="{1C5AB81B-444B-F14E-7A95-A1934F19CA8D}"/>
                          </a:ext>
                        </a:extLst>
                      </p:cNvPr>
                      <p:cNvSpPr/>
                      <p:nvPr/>
                    </p:nvSpPr>
                    <p:spPr>
                      <a:xfrm flipH="1">
                        <a:off x="5628227" y="3050046"/>
                        <a:ext cx="597046" cy="690193"/>
                      </a:xfrm>
                      <a:prstGeom prst="bentArrow">
                        <a:avLst>
                          <a:gd name="adj1" fmla="val 28595"/>
                          <a:gd name="adj2" fmla="val 25730"/>
                          <a:gd name="adj3" fmla="val 25000"/>
                          <a:gd name="adj4" fmla="val 43750"/>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900" dirty="0">
                          <a:solidFill>
                            <a:schemeClr val="tx1"/>
                          </a:solidFill>
                        </a:endParaRPr>
                      </a:p>
                    </p:txBody>
                  </p:sp>
                </p:grpSp>
                <p:pic>
                  <p:nvPicPr>
                    <p:cNvPr id="1033" name="Picture 1032" descr="A close-up of a dna molecule&#10;&#10;Description automatically generated">
                      <a:extLst>
                        <a:ext uri="{FF2B5EF4-FFF2-40B4-BE49-F238E27FC236}">
                          <a16:creationId xmlns:a16="http://schemas.microsoft.com/office/drawing/2014/main" id="{C68C6007-9706-56AE-49AD-EDF1F5C07481}"/>
                        </a:ext>
                      </a:extLst>
                    </p:cNvPr>
                    <p:cNvPicPr>
                      <a:picLocks noChangeAspect="1"/>
                    </p:cNvPicPr>
                    <p:nvPr/>
                  </p:nvPicPr>
                  <p:blipFill rotWithShape="1">
                    <a:blip r:embed="rId16"/>
                    <a:srcRect r="7194"/>
                    <a:stretch/>
                  </p:blipFill>
                  <p:spPr>
                    <a:xfrm>
                      <a:off x="5884679" y="2625302"/>
                      <a:ext cx="2355012" cy="1043427"/>
                    </a:xfrm>
                    <a:prstGeom prst="roundRect">
                      <a:avLst>
                        <a:gd name="adj" fmla="val 24206"/>
                      </a:avLst>
                    </a:prstGeom>
                    <a:effectLst>
                      <a:softEdge rad="117167"/>
                    </a:effectLst>
                  </p:spPr>
                </p:pic>
              </p:grpSp>
              <p:grpSp>
                <p:nvGrpSpPr>
                  <p:cNvPr id="33" name="Group 32">
                    <a:extLst>
                      <a:ext uri="{FF2B5EF4-FFF2-40B4-BE49-F238E27FC236}">
                        <a16:creationId xmlns:a16="http://schemas.microsoft.com/office/drawing/2014/main" id="{D2FF9BA3-BC21-25D5-3533-C1775ED88D3B}"/>
                      </a:ext>
                    </a:extLst>
                  </p:cNvPr>
                  <p:cNvGrpSpPr/>
                  <p:nvPr/>
                </p:nvGrpSpPr>
                <p:grpSpPr>
                  <a:xfrm>
                    <a:off x="7083826" y="4810368"/>
                    <a:ext cx="985597" cy="780947"/>
                    <a:chOff x="4914467" y="4499864"/>
                    <a:chExt cx="1967337" cy="1558837"/>
                  </a:xfrm>
                </p:grpSpPr>
                <p:sp>
                  <p:nvSpPr>
                    <p:cNvPr id="1027" name="Rounded Rectangle 1026">
                      <a:extLst>
                        <a:ext uri="{FF2B5EF4-FFF2-40B4-BE49-F238E27FC236}">
                          <a16:creationId xmlns:a16="http://schemas.microsoft.com/office/drawing/2014/main" id="{B0EA22CF-CFD9-474E-AFB8-23DF69B98F3E}"/>
                        </a:ext>
                      </a:extLst>
                    </p:cNvPr>
                    <p:cNvSpPr/>
                    <p:nvPr/>
                  </p:nvSpPr>
                  <p:spPr>
                    <a:xfrm>
                      <a:off x="4914467" y="4499864"/>
                      <a:ext cx="1967337" cy="1558837"/>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IT" sz="900" dirty="0">
                        <a:latin typeface="Chalkboard" panose="03050602040202020205" pitchFamily="66" charset="77"/>
                      </a:endParaRPr>
                    </a:p>
                  </p:txBody>
                </p:sp>
                <p:pic>
                  <p:nvPicPr>
                    <p:cNvPr id="1029" name="Picture 1028" descr="A calendar and a cylinder&#10;&#10;Description automatically generated with medium confidence">
                      <a:extLst>
                        <a:ext uri="{FF2B5EF4-FFF2-40B4-BE49-F238E27FC236}">
                          <a16:creationId xmlns:a16="http://schemas.microsoft.com/office/drawing/2014/main" id="{E6FD400C-C5FA-0D82-DB2A-D7847373A817}"/>
                        </a:ext>
                      </a:extLst>
                    </p:cNvPr>
                    <p:cNvPicPr>
                      <a:picLocks noChangeAspect="1"/>
                    </p:cNvPicPr>
                    <p:nvPr/>
                  </p:nvPicPr>
                  <p:blipFill>
                    <a:blip r:embed="rId17"/>
                    <a:stretch>
                      <a:fillRect/>
                    </a:stretch>
                  </p:blipFill>
                  <p:spPr>
                    <a:xfrm>
                      <a:off x="5287362" y="4565933"/>
                      <a:ext cx="1347494" cy="1347495"/>
                    </a:xfrm>
                    <a:prstGeom prst="rect">
                      <a:avLst/>
                    </a:prstGeom>
                    <a:effectLst>
                      <a:outerShdw blurRad="50800" dist="38100" dir="2700000" sx="104656" sy="104656" algn="tl" rotWithShape="0">
                        <a:prstClr val="black">
                          <a:alpha val="40000"/>
                        </a:prstClr>
                      </a:outerShdw>
                    </a:effectLst>
                  </p:spPr>
                </p:pic>
              </p:grpSp>
              <p:sp>
                <p:nvSpPr>
                  <p:cNvPr id="38" name="Down Arrow 37">
                    <a:extLst>
                      <a:ext uri="{FF2B5EF4-FFF2-40B4-BE49-F238E27FC236}">
                        <a16:creationId xmlns:a16="http://schemas.microsoft.com/office/drawing/2014/main" id="{066C7DF7-604C-C3F8-B748-E1A45DF93547}"/>
                      </a:ext>
                    </a:extLst>
                  </p:cNvPr>
                  <p:cNvSpPr/>
                  <p:nvPr/>
                </p:nvSpPr>
                <p:spPr>
                  <a:xfrm rot="16200000">
                    <a:off x="9227858" y="5188037"/>
                    <a:ext cx="446896" cy="20674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900"/>
                  </a:p>
                </p:txBody>
              </p:sp>
              <p:pic>
                <p:nvPicPr>
                  <p:cNvPr id="40" name="Picture 39" descr="A group of test tubes in a rack&#10;&#10;Description automatically generated">
                    <a:extLst>
                      <a:ext uri="{FF2B5EF4-FFF2-40B4-BE49-F238E27FC236}">
                        <a16:creationId xmlns:a16="http://schemas.microsoft.com/office/drawing/2014/main" id="{AEE1D6F1-9DF2-3FFF-99E5-D1F86CFECB45}"/>
                      </a:ext>
                    </a:extLst>
                  </p:cNvPr>
                  <p:cNvPicPr>
                    <a:picLocks noChangeAspect="1"/>
                  </p:cNvPicPr>
                  <p:nvPr/>
                </p:nvPicPr>
                <p:blipFill>
                  <a:blip r:embed="rId18"/>
                  <a:stretch>
                    <a:fillRect/>
                  </a:stretch>
                </p:blipFill>
                <p:spPr>
                  <a:xfrm>
                    <a:off x="6204342" y="5103083"/>
                    <a:ext cx="457022" cy="457022"/>
                  </a:xfrm>
                  <a:prstGeom prst="rect">
                    <a:avLst/>
                  </a:prstGeom>
                  <a:effectLst>
                    <a:outerShdw blurRad="50800" dist="38100" dir="2700000" algn="tl" rotWithShape="0">
                      <a:prstClr val="black">
                        <a:alpha val="40000"/>
                      </a:prstClr>
                    </a:outerShdw>
                  </a:effectLst>
                </p:spPr>
              </p:pic>
              <p:sp>
                <p:nvSpPr>
                  <p:cNvPr id="42" name="TextBox 41">
                    <a:extLst>
                      <a:ext uri="{FF2B5EF4-FFF2-40B4-BE49-F238E27FC236}">
                        <a16:creationId xmlns:a16="http://schemas.microsoft.com/office/drawing/2014/main" id="{51EE738E-D189-82A9-6FA3-7A431F7A9E1F}"/>
                      </a:ext>
                    </a:extLst>
                  </p:cNvPr>
                  <p:cNvSpPr txBox="1"/>
                  <p:nvPr/>
                </p:nvSpPr>
                <p:spPr>
                  <a:xfrm>
                    <a:off x="7047421" y="3243764"/>
                    <a:ext cx="2288520" cy="307777"/>
                  </a:xfrm>
                  <a:prstGeom prst="rect">
                    <a:avLst/>
                  </a:prstGeom>
                  <a:noFill/>
                  <a:effectLst>
                    <a:outerShdw blurRad="50800" dist="38100" dir="2700000" algn="tl" rotWithShape="0">
                      <a:prstClr val="black">
                        <a:alpha val="40000"/>
                      </a:prstClr>
                    </a:outerShdw>
                  </a:effectLst>
                </p:spPr>
                <p:txBody>
                  <a:bodyPr wrap="square">
                    <a:spAutoFit/>
                  </a:bodyPr>
                  <a:lstStyle/>
                  <a:p>
                    <a:r>
                      <a:rPr lang="en-US" sz="1400" dirty="0">
                        <a:solidFill>
                          <a:srgbClr val="C00000"/>
                        </a:solidFill>
                        <a:latin typeface="Chalkboard" panose="03050602040202020205" pitchFamily="66" charset="77"/>
                      </a:rPr>
                      <a:t>Elaboration platform </a:t>
                    </a:r>
                    <a:endParaRPr lang="en-IT" sz="1400" dirty="0">
                      <a:solidFill>
                        <a:srgbClr val="C00000"/>
                      </a:solidFill>
                      <a:latin typeface="Chalkboard" panose="03050602040202020205" pitchFamily="66" charset="77"/>
                    </a:endParaRPr>
                  </a:p>
                </p:txBody>
              </p:sp>
              <p:pic>
                <p:nvPicPr>
                  <p:cNvPr id="43" name="Picture 42" descr="A red ball with light rays&#10;&#10;Description automatically generated with medium confidence">
                    <a:extLst>
                      <a:ext uri="{FF2B5EF4-FFF2-40B4-BE49-F238E27FC236}">
                        <a16:creationId xmlns:a16="http://schemas.microsoft.com/office/drawing/2014/main" id="{D4968932-808F-A06E-1EBC-0B577E4DB23E}"/>
                      </a:ext>
                    </a:extLst>
                  </p:cNvPr>
                  <p:cNvPicPr>
                    <a:picLocks noChangeAspect="1"/>
                  </p:cNvPicPr>
                  <p:nvPr/>
                </p:nvPicPr>
                <p:blipFill rotWithShape="1">
                  <a:blip r:embed="rId19"/>
                  <a:srcRect l="18413" t="5030" r="20604"/>
                  <a:stretch/>
                </p:blipFill>
                <p:spPr>
                  <a:xfrm rot="5400000">
                    <a:off x="8704432" y="5002530"/>
                    <a:ext cx="668097" cy="622478"/>
                  </a:xfrm>
                  <a:prstGeom prst="rect">
                    <a:avLst/>
                  </a:prstGeom>
                  <a:effectLst>
                    <a:softEdge rad="131414"/>
                  </a:effectLst>
                </p:spPr>
              </p:pic>
              <p:grpSp>
                <p:nvGrpSpPr>
                  <p:cNvPr id="45" name="Group 44">
                    <a:extLst>
                      <a:ext uri="{FF2B5EF4-FFF2-40B4-BE49-F238E27FC236}">
                        <a16:creationId xmlns:a16="http://schemas.microsoft.com/office/drawing/2014/main" id="{B622436E-9A6E-F704-E6B0-F800F94A845E}"/>
                      </a:ext>
                    </a:extLst>
                  </p:cNvPr>
                  <p:cNvGrpSpPr/>
                  <p:nvPr/>
                </p:nvGrpSpPr>
                <p:grpSpPr>
                  <a:xfrm>
                    <a:off x="7469462" y="2443519"/>
                    <a:ext cx="1739423" cy="733079"/>
                    <a:chOff x="5494600" y="161138"/>
                    <a:chExt cx="2788719" cy="1234898"/>
                  </a:xfrm>
                </p:grpSpPr>
                <p:sp>
                  <p:nvSpPr>
                    <p:cNvPr id="60" name="Rounded Rectangle 59">
                      <a:extLst>
                        <a:ext uri="{FF2B5EF4-FFF2-40B4-BE49-F238E27FC236}">
                          <a16:creationId xmlns:a16="http://schemas.microsoft.com/office/drawing/2014/main" id="{ACCB4CB1-A2AC-8008-FD71-969B09B62100}"/>
                        </a:ext>
                      </a:extLst>
                    </p:cNvPr>
                    <p:cNvSpPr/>
                    <p:nvPr/>
                  </p:nvSpPr>
                  <p:spPr>
                    <a:xfrm>
                      <a:off x="5524218" y="161138"/>
                      <a:ext cx="2720692" cy="1234898"/>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IT" sz="900" dirty="0"/>
                    </a:p>
                  </p:txBody>
                </p:sp>
                <p:sp>
                  <p:nvSpPr>
                    <p:cNvPr id="62" name="TextBox 61">
                      <a:extLst>
                        <a:ext uri="{FF2B5EF4-FFF2-40B4-BE49-F238E27FC236}">
                          <a16:creationId xmlns:a16="http://schemas.microsoft.com/office/drawing/2014/main" id="{13105FB5-1990-22C9-D3C4-D772748A4C72}"/>
                        </a:ext>
                      </a:extLst>
                    </p:cNvPr>
                    <p:cNvSpPr txBox="1"/>
                    <p:nvPr/>
                  </p:nvSpPr>
                  <p:spPr>
                    <a:xfrm>
                      <a:off x="5494600" y="283542"/>
                      <a:ext cx="1634453" cy="840257"/>
                    </a:xfrm>
                    <a:prstGeom prst="rect">
                      <a:avLst/>
                    </a:prstGeom>
                    <a:noFill/>
                  </p:spPr>
                  <p:txBody>
                    <a:bodyPr wrap="square">
                      <a:spAutoFit/>
                    </a:bodyPr>
                    <a:lstStyle/>
                    <a:p>
                      <a:r>
                        <a:rPr lang="en-GB" sz="800" dirty="0">
                          <a:solidFill>
                            <a:schemeClr val="bg1"/>
                          </a:solidFill>
                          <a:latin typeface="Chalkboard" panose="03050602040202020205" pitchFamily="66" charset="77"/>
                        </a:rPr>
                        <a:t>Molecular and (sub)cellular  mechanisms </a:t>
                      </a:r>
                      <a:endParaRPr lang="en-IT" sz="800" dirty="0">
                        <a:solidFill>
                          <a:schemeClr val="bg1"/>
                        </a:solidFill>
                        <a:latin typeface="Chalkboard" panose="03050602040202020205" pitchFamily="66" charset="77"/>
                      </a:endParaRPr>
                    </a:p>
                  </p:txBody>
                </p:sp>
                <p:grpSp>
                  <p:nvGrpSpPr>
                    <p:cNvPr id="1024" name="Group 1023">
                      <a:extLst>
                        <a:ext uri="{FF2B5EF4-FFF2-40B4-BE49-F238E27FC236}">
                          <a16:creationId xmlns:a16="http://schemas.microsoft.com/office/drawing/2014/main" id="{BF4315FB-037F-E5EA-2A9C-85E907B61051}"/>
                        </a:ext>
                      </a:extLst>
                    </p:cNvPr>
                    <p:cNvGrpSpPr/>
                    <p:nvPr/>
                  </p:nvGrpSpPr>
                  <p:grpSpPr>
                    <a:xfrm>
                      <a:off x="7059319" y="171812"/>
                      <a:ext cx="1224000" cy="1188001"/>
                      <a:chOff x="7891471" y="-701306"/>
                      <a:chExt cx="3316619" cy="3210057"/>
                    </a:xfrm>
                  </p:grpSpPr>
                  <p:pic>
                    <p:nvPicPr>
                      <p:cNvPr id="1025" name="Picture 1024">
                        <a:extLst>
                          <a:ext uri="{FF2B5EF4-FFF2-40B4-BE49-F238E27FC236}">
                            <a16:creationId xmlns:a16="http://schemas.microsoft.com/office/drawing/2014/main" id="{6BF3BB18-B9D8-131D-F54E-709CA3D9C0BB}"/>
                          </a:ext>
                        </a:extLst>
                      </p:cNvPr>
                      <p:cNvPicPr>
                        <a:picLocks noChangeAspect="1"/>
                      </p:cNvPicPr>
                      <p:nvPr/>
                    </p:nvPicPr>
                    <p:blipFill rotWithShape="1">
                      <a:blip r:embed="rId20">
                        <a:clrChange>
                          <a:clrFrom>
                            <a:srgbClr val="FFFFFF"/>
                          </a:clrFrom>
                          <a:clrTo>
                            <a:srgbClr val="FFFFFF">
                              <a:alpha val="0"/>
                            </a:srgbClr>
                          </a:clrTo>
                        </a:clrChange>
                      </a:blip>
                      <a:srcRect l="22659" t="11531" r="22120" b="12925"/>
                      <a:stretch/>
                    </p:blipFill>
                    <p:spPr>
                      <a:xfrm>
                        <a:off x="7891471" y="-701306"/>
                        <a:ext cx="3316619" cy="3210057"/>
                      </a:xfrm>
                      <a:prstGeom prst="rect">
                        <a:avLst/>
                      </a:prstGeom>
                      <a:effectLst>
                        <a:softEdge rad="248"/>
                      </a:effectLst>
                    </p:spPr>
                  </p:pic>
                  <p:pic>
                    <p:nvPicPr>
                      <p:cNvPr id="1026" name="Picture 2">
                        <a:extLst>
                          <a:ext uri="{FF2B5EF4-FFF2-40B4-BE49-F238E27FC236}">
                            <a16:creationId xmlns:a16="http://schemas.microsoft.com/office/drawing/2014/main" id="{4953BAF8-66C3-9A59-2429-D8A1BD02B811}"/>
                          </a:ext>
                        </a:extLst>
                      </p:cNvPr>
                      <p:cNvPicPr>
                        <a:picLocks noChangeAspect="1" noChangeArrowheads="1"/>
                      </p:cNvPicPr>
                      <p:nvPr/>
                    </p:nvPicPr>
                    <p:blipFill rotWithShape="1">
                      <a:blip r:embed="rId21">
                        <a:alphaModFix/>
                        <a:extLst>
                          <a:ext uri="{28A0092B-C50C-407E-A947-70E740481C1C}">
                            <a14:useLocalDpi xmlns:a14="http://schemas.microsoft.com/office/drawing/2010/main" val="0"/>
                          </a:ext>
                        </a:extLst>
                      </a:blip>
                      <a:srcRect l="6384" t="36445" r="1487" b="1488"/>
                      <a:stretch/>
                    </p:blipFill>
                    <p:spPr bwMode="auto">
                      <a:xfrm>
                        <a:off x="8011903" y="-699186"/>
                        <a:ext cx="3167363" cy="3135462"/>
                      </a:xfrm>
                      <a:prstGeom prst="ellipse">
                        <a:avLst/>
                      </a:prstGeom>
                      <a:gradFill>
                        <a:gsLst>
                          <a:gs pos="0">
                            <a:schemeClr val="accent1">
                              <a:lumMod val="5000"/>
                              <a:lumOff val="95000"/>
                            </a:schemeClr>
                          </a:gs>
                          <a:gs pos="88000">
                            <a:schemeClr val="accent1">
                              <a:lumMod val="45000"/>
                              <a:lumOff val="55000"/>
                            </a:schemeClr>
                          </a:gs>
                          <a:gs pos="66000">
                            <a:schemeClr val="bg1"/>
                          </a:gs>
                          <a:gs pos="100000">
                            <a:schemeClr val="accent5">
                              <a:lumMod val="75000"/>
                            </a:schemeClr>
                          </a:gs>
                        </a:gsLst>
                        <a:path path="circle">
                          <a:fillToRect l="50000" t="50000" r="50000" b="50000"/>
                        </a:path>
                      </a:gradFill>
                      <a:ln>
                        <a:noFill/>
                      </a:ln>
                      <a:effectLst>
                        <a:softEdge rad="137930"/>
                      </a:effectLst>
                    </p:spPr>
                  </p:pic>
                </p:grpSp>
              </p:grpSp>
              <p:sp>
                <p:nvSpPr>
                  <p:cNvPr id="47" name="TextBox 46">
                    <a:extLst>
                      <a:ext uri="{FF2B5EF4-FFF2-40B4-BE49-F238E27FC236}">
                        <a16:creationId xmlns:a16="http://schemas.microsoft.com/office/drawing/2014/main" id="{54D55D61-C573-A096-5F07-76B2436998C4}"/>
                      </a:ext>
                    </a:extLst>
                  </p:cNvPr>
                  <p:cNvSpPr txBox="1"/>
                  <p:nvPr/>
                </p:nvSpPr>
                <p:spPr>
                  <a:xfrm>
                    <a:off x="8169378" y="5136447"/>
                    <a:ext cx="842737" cy="365791"/>
                  </a:xfrm>
                  <a:prstGeom prst="rect">
                    <a:avLst/>
                  </a:prstGeom>
                  <a:noFill/>
                </p:spPr>
                <p:txBody>
                  <a:bodyPr wrap="square">
                    <a:spAutoFit/>
                  </a:bodyPr>
                  <a:lstStyle/>
                  <a:p>
                    <a:r>
                      <a:rPr lang="en-US" sz="800" dirty="0">
                        <a:solidFill>
                          <a:schemeClr val="bg1"/>
                        </a:solidFill>
                        <a:latin typeface="Chalkboard" panose="03050602040202020205" pitchFamily="66" charset="77"/>
                      </a:rPr>
                      <a:t>modifying factors</a:t>
                    </a:r>
                  </a:p>
                </p:txBody>
              </p:sp>
              <p:sp>
                <p:nvSpPr>
                  <p:cNvPr id="49" name="Up Arrow 48">
                    <a:extLst>
                      <a:ext uri="{FF2B5EF4-FFF2-40B4-BE49-F238E27FC236}">
                        <a16:creationId xmlns:a16="http://schemas.microsoft.com/office/drawing/2014/main" id="{9EB80770-DC88-C3D5-EBBB-BE858E70FC38}"/>
                      </a:ext>
                    </a:extLst>
                  </p:cNvPr>
                  <p:cNvSpPr/>
                  <p:nvPr/>
                </p:nvSpPr>
                <p:spPr>
                  <a:xfrm>
                    <a:off x="8907299" y="3185286"/>
                    <a:ext cx="209632" cy="524153"/>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900"/>
                  </a:p>
                </p:txBody>
              </p:sp>
              <p:grpSp>
                <p:nvGrpSpPr>
                  <p:cNvPr id="50" name="Group 49">
                    <a:extLst>
                      <a:ext uri="{FF2B5EF4-FFF2-40B4-BE49-F238E27FC236}">
                        <a16:creationId xmlns:a16="http://schemas.microsoft.com/office/drawing/2014/main" id="{2BC04BF1-A58C-FBB0-7B63-2410CBFD0107}"/>
                      </a:ext>
                    </a:extLst>
                  </p:cNvPr>
                  <p:cNvGrpSpPr/>
                  <p:nvPr/>
                </p:nvGrpSpPr>
                <p:grpSpPr>
                  <a:xfrm>
                    <a:off x="9582787" y="2833532"/>
                    <a:ext cx="868483" cy="2874383"/>
                    <a:chOff x="9689070" y="2817304"/>
                    <a:chExt cx="868483" cy="2874383"/>
                  </a:xfrm>
                </p:grpSpPr>
                <p:grpSp>
                  <p:nvGrpSpPr>
                    <p:cNvPr id="55" name="Group 54">
                      <a:extLst>
                        <a:ext uri="{FF2B5EF4-FFF2-40B4-BE49-F238E27FC236}">
                          <a16:creationId xmlns:a16="http://schemas.microsoft.com/office/drawing/2014/main" id="{901F9F6F-A473-3A7A-17F5-EE4392954EC9}"/>
                        </a:ext>
                      </a:extLst>
                    </p:cNvPr>
                    <p:cNvGrpSpPr/>
                    <p:nvPr/>
                  </p:nvGrpSpPr>
                  <p:grpSpPr>
                    <a:xfrm>
                      <a:off x="9689070" y="2817304"/>
                      <a:ext cx="868483" cy="2874383"/>
                      <a:chOff x="10010091" y="1093373"/>
                      <a:chExt cx="1733564" cy="5737517"/>
                    </a:xfrm>
                  </p:grpSpPr>
                  <p:sp>
                    <p:nvSpPr>
                      <p:cNvPr id="57" name="Rounded Rectangle 56">
                        <a:extLst>
                          <a:ext uri="{FF2B5EF4-FFF2-40B4-BE49-F238E27FC236}">
                            <a16:creationId xmlns:a16="http://schemas.microsoft.com/office/drawing/2014/main" id="{FF40B8B7-3D9D-97BB-D667-F04724721D33}"/>
                          </a:ext>
                        </a:extLst>
                      </p:cNvPr>
                      <p:cNvSpPr/>
                      <p:nvPr/>
                    </p:nvSpPr>
                    <p:spPr>
                      <a:xfrm>
                        <a:off x="10010091" y="1093373"/>
                        <a:ext cx="1733564" cy="5737517"/>
                      </a:xfrm>
                      <a:prstGeom prst="roundRect">
                        <a:avLst>
                          <a:gd name="adj" fmla="val 8191"/>
                        </a:avLst>
                      </a:prstGeom>
                      <a:solidFill>
                        <a:schemeClr val="accent4">
                          <a:lumMod val="20000"/>
                          <a:lumOff val="80000"/>
                        </a:schemeClr>
                      </a:solidFill>
                      <a:ln w="28575">
                        <a:solidFill>
                          <a:srgbClr val="AF5415"/>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sz="900" dirty="0">
                          <a:latin typeface="Chalkboard" panose="03050602040202020205" pitchFamily="66" charset="77"/>
                        </a:endParaRPr>
                      </a:p>
                    </p:txBody>
                  </p:sp>
                  <p:pic>
                    <p:nvPicPr>
                      <p:cNvPr id="58" name="Picture 57" descr="A computer monitor showing a brain scan&#10;&#10;Description automatically generated">
                        <a:extLst>
                          <a:ext uri="{FF2B5EF4-FFF2-40B4-BE49-F238E27FC236}">
                            <a16:creationId xmlns:a16="http://schemas.microsoft.com/office/drawing/2014/main" id="{4448F44B-575E-CD14-288E-5BCF13EF4FA5}"/>
                          </a:ext>
                        </a:extLst>
                      </p:cNvPr>
                      <p:cNvPicPr>
                        <a:picLocks noChangeAspect="1"/>
                      </p:cNvPicPr>
                      <p:nvPr/>
                    </p:nvPicPr>
                    <p:blipFill>
                      <a:blip r:embed="rId22"/>
                      <a:stretch>
                        <a:fillRect/>
                      </a:stretch>
                    </p:blipFill>
                    <p:spPr>
                      <a:xfrm>
                        <a:off x="10225359" y="1238761"/>
                        <a:ext cx="1162574" cy="861832"/>
                      </a:xfrm>
                      <a:prstGeom prst="rect">
                        <a:avLst/>
                      </a:prstGeom>
                      <a:effectLst>
                        <a:outerShdw blurRad="50800" dist="38100" dir="2700000" algn="tl" rotWithShape="0">
                          <a:prstClr val="black">
                            <a:alpha val="40000"/>
                          </a:prstClr>
                        </a:outerShdw>
                      </a:effectLst>
                    </p:spPr>
                  </p:pic>
                  <p:pic>
                    <p:nvPicPr>
                      <p:cNvPr id="59" name="Picture 58" descr="A person lying on a machine&#10;&#10;Description automatically generated">
                        <a:extLst>
                          <a:ext uri="{FF2B5EF4-FFF2-40B4-BE49-F238E27FC236}">
                            <a16:creationId xmlns:a16="http://schemas.microsoft.com/office/drawing/2014/main" id="{4B1C9591-62E5-980E-2571-D89DAD091D1F}"/>
                          </a:ext>
                        </a:extLst>
                      </p:cNvPr>
                      <p:cNvPicPr>
                        <a:picLocks noChangeAspect="1"/>
                      </p:cNvPicPr>
                      <p:nvPr/>
                    </p:nvPicPr>
                    <p:blipFill>
                      <a:blip r:embed="rId23"/>
                      <a:stretch>
                        <a:fillRect/>
                      </a:stretch>
                    </p:blipFill>
                    <p:spPr>
                      <a:xfrm>
                        <a:off x="10131179" y="2159349"/>
                        <a:ext cx="1403687" cy="1403687"/>
                      </a:xfrm>
                      <a:prstGeom prst="rect">
                        <a:avLst/>
                      </a:prstGeom>
                      <a:effectLst>
                        <a:softEdge rad="75037"/>
                      </a:effectLst>
                    </p:spPr>
                  </p:pic>
                </p:grpSp>
                <p:sp>
                  <p:nvSpPr>
                    <p:cNvPr id="56" name="TextBox 55">
                      <a:extLst>
                        <a:ext uri="{FF2B5EF4-FFF2-40B4-BE49-F238E27FC236}">
                          <a16:creationId xmlns:a16="http://schemas.microsoft.com/office/drawing/2014/main" id="{DE80F57B-51C3-13EE-966E-55F6934AE036}"/>
                        </a:ext>
                      </a:extLst>
                    </p:cNvPr>
                    <p:cNvSpPr txBox="1"/>
                    <p:nvPr/>
                  </p:nvSpPr>
                  <p:spPr>
                    <a:xfrm>
                      <a:off x="9708104" y="4038310"/>
                      <a:ext cx="849449" cy="76483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en-US" sz="800" dirty="0">
                          <a:solidFill>
                            <a:schemeClr val="accent2"/>
                          </a:solidFill>
                          <a:latin typeface="Chalkboard" panose="03050602040202020205" pitchFamily="66" charset="77"/>
                        </a:rPr>
                        <a:t>Treatment planning</a:t>
                      </a:r>
                    </a:p>
                    <a:p>
                      <a:pPr algn="ctr"/>
                      <a:endParaRPr lang="en-US" sz="800" dirty="0">
                        <a:solidFill>
                          <a:schemeClr val="accent2"/>
                        </a:solidFill>
                        <a:latin typeface="Chalkboard" panose="03050602040202020205" pitchFamily="66" charset="77"/>
                      </a:endParaRPr>
                    </a:p>
                    <a:p>
                      <a:pPr algn="ctr"/>
                      <a:r>
                        <a:rPr lang="en-US" sz="800" dirty="0" err="1">
                          <a:solidFill>
                            <a:schemeClr val="accent2"/>
                          </a:solidFill>
                          <a:latin typeface="Chalkboard" panose="03050602040202020205" pitchFamily="66" charset="77"/>
                        </a:rPr>
                        <a:t>Thearapeutic</a:t>
                      </a:r>
                      <a:r>
                        <a:rPr lang="en-US" sz="800" dirty="0">
                          <a:solidFill>
                            <a:schemeClr val="accent2"/>
                          </a:solidFill>
                          <a:latin typeface="Chalkboard" panose="03050602040202020205" pitchFamily="66" charset="77"/>
                        </a:rPr>
                        <a:t> </a:t>
                      </a:r>
                    </a:p>
                    <a:p>
                      <a:pPr algn="ctr"/>
                      <a:r>
                        <a:rPr lang="en-US" sz="800" dirty="0">
                          <a:solidFill>
                            <a:schemeClr val="accent2"/>
                          </a:solidFill>
                          <a:latin typeface="Chalkboard" panose="03050602040202020205" pitchFamily="66" charset="77"/>
                        </a:rPr>
                        <a:t>strategy</a:t>
                      </a:r>
                      <a:endParaRPr lang="en-IT" sz="800" dirty="0">
                        <a:solidFill>
                          <a:schemeClr val="accent2"/>
                        </a:solidFill>
                        <a:latin typeface="Chalkboard" panose="03050602040202020205" pitchFamily="66" charset="77"/>
                      </a:endParaRPr>
                    </a:p>
                  </p:txBody>
                </p:sp>
              </p:grpSp>
              <p:sp>
                <p:nvSpPr>
                  <p:cNvPr id="51" name="TextBox 50">
                    <a:extLst>
                      <a:ext uri="{FF2B5EF4-FFF2-40B4-BE49-F238E27FC236}">
                        <a16:creationId xmlns:a16="http://schemas.microsoft.com/office/drawing/2014/main" id="{B3EAEFD3-AF3F-D57E-AF07-BC7567C52823}"/>
                      </a:ext>
                    </a:extLst>
                  </p:cNvPr>
                  <p:cNvSpPr txBox="1"/>
                  <p:nvPr/>
                </p:nvSpPr>
                <p:spPr>
                  <a:xfrm>
                    <a:off x="7070306" y="4811669"/>
                    <a:ext cx="560966" cy="369332"/>
                  </a:xfrm>
                  <a:prstGeom prst="rect">
                    <a:avLst/>
                  </a:prstGeom>
                  <a:noFill/>
                </p:spPr>
                <p:txBody>
                  <a:bodyPr wrap="square">
                    <a:spAutoFit/>
                  </a:bodyPr>
                  <a:lstStyle/>
                  <a:p>
                    <a:r>
                      <a:rPr lang="en-US" sz="800" dirty="0">
                        <a:solidFill>
                          <a:schemeClr val="bg1"/>
                        </a:solidFill>
                        <a:latin typeface="Chalkboard" panose="03050602040202020205" pitchFamily="66" charset="77"/>
                      </a:rPr>
                      <a:t>Data </a:t>
                    </a:r>
                  </a:p>
                  <a:p>
                    <a:r>
                      <a:rPr lang="en-US" sz="800" dirty="0">
                        <a:solidFill>
                          <a:schemeClr val="bg1"/>
                        </a:solidFill>
                        <a:latin typeface="Chalkboard" panose="03050602040202020205" pitchFamily="66" charset="77"/>
                      </a:rPr>
                      <a:t>base</a:t>
                    </a:r>
                  </a:p>
                </p:txBody>
              </p:sp>
              <p:sp>
                <p:nvSpPr>
                  <p:cNvPr id="52" name="TextBox 51">
                    <a:extLst>
                      <a:ext uri="{FF2B5EF4-FFF2-40B4-BE49-F238E27FC236}">
                        <a16:creationId xmlns:a16="http://schemas.microsoft.com/office/drawing/2014/main" id="{6EC2CD5F-A85F-0C26-262A-8DB44E8277F2}"/>
                      </a:ext>
                    </a:extLst>
                  </p:cNvPr>
                  <p:cNvSpPr txBox="1"/>
                  <p:nvPr/>
                </p:nvSpPr>
                <p:spPr>
                  <a:xfrm>
                    <a:off x="5797379" y="4348297"/>
                    <a:ext cx="947262" cy="631820"/>
                  </a:xfrm>
                  <a:prstGeom prst="rect">
                    <a:avLst/>
                  </a:prstGeom>
                  <a:noFill/>
                </p:spPr>
                <p:txBody>
                  <a:bodyPr wrap="square">
                    <a:spAutoFit/>
                  </a:bodyPr>
                  <a:lstStyle/>
                  <a:p>
                    <a:r>
                      <a:rPr lang="en-US" sz="800" dirty="0">
                        <a:solidFill>
                          <a:schemeClr val="accent2">
                            <a:lumMod val="75000"/>
                          </a:schemeClr>
                        </a:solidFill>
                        <a:latin typeface="Chalkboard" panose="03050602040202020205" pitchFamily="66" charset="77"/>
                      </a:rPr>
                      <a:t>Biological</a:t>
                    </a:r>
                  </a:p>
                  <a:p>
                    <a:r>
                      <a:rPr lang="en-US" sz="800" dirty="0">
                        <a:solidFill>
                          <a:schemeClr val="accent2">
                            <a:lumMod val="75000"/>
                          </a:schemeClr>
                        </a:solidFill>
                        <a:latin typeface="Chalkboard" panose="03050602040202020205" pitchFamily="66" charset="77"/>
                      </a:rPr>
                      <a:t>Biochemical </a:t>
                    </a:r>
                  </a:p>
                  <a:p>
                    <a:r>
                      <a:rPr lang="en-US" sz="800" dirty="0">
                        <a:solidFill>
                          <a:schemeClr val="accent2">
                            <a:lumMod val="75000"/>
                          </a:schemeClr>
                        </a:solidFill>
                        <a:latin typeface="Chalkboard" panose="03050602040202020205" pitchFamily="66" charset="77"/>
                      </a:rPr>
                      <a:t>Radiobiological  data</a:t>
                    </a:r>
                    <a:endParaRPr lang="en-IT" sz="800" dirty="0">
                      <a:solidFill>
                        <a:schemeClr val="accent2">
                          <a:lumMod val="75000"/>
                        </a:schemeClr>
                      </a:solidFill>
                      <a:latin typeface="Chalkboard" panose="03050602040202020205" pitchFamily="66" charset="77"/>
                    </a:endParaRPr>
                  </a:p>
                </p:txBody>
              </p:sp>
              <p:pic>
                <p:nvPicPr>
                  <p:cNvPr id="53" name="Picture 52" descr="A pink plate with blue circles&#10;&#10;Description automatically generated">
                    <a:extLst>
                      <a:ext uri="{FF2B5EF4-FFF2-40B4-BE49-F238E27FC236}">
                        <a16:creationId xmlns:a16="http://schemas.microsoft.com/office/drawing/2014/main" id="{7D934659-F9E0-2362-3326-438E74912CCA}"/>
                      </a:ext>
                    </a:extLst>
                  </p:cNvPr>
                  <p:cNvPicPr>
                    <a:picLocks noChangeAspect="1"/>
                  </p:cNvPicPr>
                  <p:nvPr/>
                </p:nvPicPr>
                <p:blipFill>
                  <a:blip r:embed="rId24"/>
                  <a:stretch>
                    <a:fillRect/>
                  </a:stretch>
                </p:blipFill>
                <p:spPr>
                  <a:xfrm>
                    <a:off x="5833988" y="5253111"/>
                    <a:ext cx="407311" cy="281523"/>
                  </a:xfrm>
                  <a:prstGeom prst="rect">
                    <a:avLst/>
                  </a:prstGeom>
                  <a:effectLst>
                    <a:outerShdw blurRad="50800" dist="38100" dir="2700000" algn="tl" rotWithShape="0">
                      <a:prstClr val="black">
                        <a:alpha val="40000"/>
                      </a:prstClr>
                    </a:outerShdw>
                  </a:effectLst>
                </p:spPr>
              </p:pic>
              <p:sp>
                <p:nvSpPr>
                  <p:cNvPr id="54" name="Up Arrow 53">
                    <a:extLst>
                      <a:ext uri="{FF2B5EF4-FFF2-40B4-BE49-F238E27FC236}">
                        <a16:creationId xmlns:a16="http://schemas.microsoft.com/office/drawing/2014/main" id="{02B36445-A122-43B3-967C-0A4C889F63E4}"/>
                      </a:ext>
                    </a:extLst>
                  </p:cNvPr>
                  <p:cNvSpPr/>
                  <p:nvPr/>
                </p:nvSpPr>
                <p:spPr>
                  <a:xfrm flipV="1">
                    <a:off x="8907299" y="4564291"/>
                    <a:ext cx="260272" cy="438264"/>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900"/>
                  </a:p>
                </p:txBody>
              </p:sp>
            </p:grpSp>
            <p:sp>
              <p:nvSpPr>
                <p:cNvPr id="10" name="TextBox 9">
                  <a:extLst>
                    <a:ext uri="{FF2B5EF4-FFF2-40B4-BE49-F238E27FC236}">
                      <a16:creationId xmlns:a16="http://schemas.microsoft.com/office/drawing/2014/main" id="{7E58842B-E113-E82F-16AE-9B541F32314C}"/>
                    </a:ext>
                  </a:extLst>
                </p:cNvPr>
                <p:cNvSpPr txBox="1"/>
                <p:nvPr/>
              </p:nvSpPr>
              <p:spPr>
                <a:xfrm>
                  <a:off x="2147807" y="965179"/>
                  <a:ext cx="2768892" cy="923330"/>
                </a:xfrm>
                <a:prstGeom prst="rect">
                  <a:avLst/>
                </a:prstGeom>
                <a:noFill/>
              </p:spPr>
              <p:txBody>
                <a:bodyPr wrap="square">
                  <a:spAutoFit/>
                </a:bodyPr>
                <a:lstStyle/>
                <a:p>
                  <a:r>
                    <a:rPr lang="en-GB" sz="1800" b="1" i="1" dirty="0">
                      <a:solidFill>
                        <a:schemeClr val="bg1"/>
                      </a:solidFill>
                      <a:effectLst/>
                    </a:rPr>
                    <a:t>Software platform for data analysis &amp; </a:t>
                  </a:r>
                </a:p>
                <a:p>
                  <a:r>
                    <a:rPr lang="en-GB" sz="1800" b="1" i="1" dirty="0" err="1">
                      <a:solidFill>
                        <a:schemeClr val="bg1"/>
                      </a:solidFill>
                      <a:effectLst/>
                    </a:rPr>
                    <a:t>modeling</a:t>
                  </a:r>
                  <a:r>
                    <a:rPr lang="en-GB" sz="1800" b="1" i="1" dirty="0">
                      <a:solidFill>
                        <a:schemeClr val="bg1"/>
                      </a:solidFill>
                      <a:effectLst/>
                    </a:rPr>
                    <a:t> </a:t>
                  </a:r>
                  <a:endParaRPr lang="en-GB" sz="1400" b="1" dirty="0">
                    <a:solidFill>
                      <a:srgbClr val="C6E8FF"/>
                    </a:solidFill>
                    <a:effectLst/>
                  </a:endParaRPr>
                </a:p>
              </p:txBody>
            </p:sp>
          </p:grpSp>
          <p:sp>
            <p:nvSpPr>
              <p:cNvPr id="1079" name="Down Arrow 1078">
                <a:extLst>
                  <a:ext uri="{FF2B5EF4-FFF2-40B4-BE49-F238E27FC236}">
                    <a16:creationId xmlns:a16="http://schemas.microsoft.com/office/drawing/2014/main" id="{730DA894-0FF5-C5D0-D0FF-5F6108A38880}"/>
                  </a:ext>
                </a:extLst>
              </p:cNvPr>
              <p:cNvSpPr/>
              <p:nvPr/>
            </p:nvSpPr>
            <p:spPr>
              <a:xfrm rot="16200000">
                <a:off x="9282257" y="2761554"/>
                <a:ext cx="413620" cy="36534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900"/>
              </a:p>
            </p:txBody>
          </p:sp>
          <p:pic>
            <p:nvPicPr>
              <p:cNvPr id="1082" name="Picture 1081" descr="A person taking a blood sample from a patient&#10;&#10;AI-generated content may be incorrect.">
                <a:extLst>
                  <a:ext uri="{FF2B5EF4-FFF2-40B4-BE49-F238E27FC236}">
                    <a16:creationId xmlns:a16="http://schemas.microsoft.com/office/drawing/2014/main" id="{82D070D3-C881-2D51-42D1-3B2B224D0F4B}"/>
                  </a:ext>
                </a:extLst>
              </p:cNvPr>
              <p:cNvPicPr>
                <a:picLocks noChangeAspect="1"/>
              </p:cNvPicPr>
              <p:nvPr/>
            </p:nvPicPr>
            <p:blipFill>
              <a:blip r:embed="rId25"/>
              <a:stretch>
                <a:fillRect/>
              </a:stretch>
            </p:blipFill>
            <p:spPr>
              <a:xfrm>
                <a:off x="9634746" y="4638004"/>
                <a:ext cx="814649" cy="814649"/>
              </a:xfrm>
              <a:prstGeom prst="rect">
                <a:avLst/>
              </a:prstGeom>
              <a:effectLst>
                <a:softEdge rad="104888"/>
              </a:effectLst>
            </p:spPr>
          </p:pic>
        </p:grpSp>
        <p:sp>
          <p:nvSpPr>
            <p:cNvPr id="1093" name="TextBox 1092">
              <a:extLst>
                <a:ext uri="{FF2B5EF4-FFF2-40B4-BE49-F238E27FC236}">
                  <a16:creationId xmlns:a16="http://schemas.microsoft.com/office/drawing/2014/main" id="{DB5E184F-5C8D-85C9-B30D-42A57DF0443B}"/>
                </a:ext>
              </a:extLst>
            </p:cNvPr>
            <p:cNvSpPr txBox="1"/>
            <p:nvPr/>
          </p:nvSpPr>
          <p:spPr>
            <a:xfrm>
              <a:off x="4916779" y="1203743"/>
              <a:ext cx="1546025" cy="307777"/>
            </a:xfrm>
            <a:prstGeom prst="rect">
              <a:avLst/>
            </a:prstGeom>
            <a:noFill/>
          </p:spPr>
          <p:txBody>
            <a:bodyPr wrap="square">
              <a:spAutoFit/>
            </a:bodyPr>
            <a:lstStyle/>
            <a:p>
              <a:r>
                <a:rPr lang="en-GB" sz="1400" b="0" dirty="0">
                  <a:solidFill>
                    <a:srgbClr val="C6E8FF"/>
                  </a:solidFill>
                  <a:effectLst/>
                </a:rPr>
                <a:t>from THE M1.2.3 </a:t>
              </a:r>
              <a:endParaRPr lang="en-IT" sz="1400" dirty="0"/>
            </a:p>
          </p:txBody>
        </p:sp>
      </p:grpSp>
      <p:grpSp>
        <p:nvGrpSpPr>
          <p:cNvPr id="1097" name="Group 1096">
            <a:extLst>
              <a:ext uri="{FF2B5EF4-FFF2-40B4-BE49-F238E27FC236}">
                <a16:creationId xmlns:a16="http://schemas.microsoft.com/office/drawing/2014/main" id="{F7E88F4E-3D1F-D3F7-A2AD-0F1E58488327}"/>
              </a:ext>
            </a:extLst>
          </p:cNvPr>
          <p:cNvGrpSpPr/>
          <p:nvPr/>
        </p:nvGrpSpPr>
        <p:grpSpPr>
          <a:xfrm>
            <a:off x="4510606" y="485142"/>
            <a:ext cx="7700702" cy="3388469"/>
            <a:chOff x="4313751" y="529657"/>
            <a:chExt cx="7700702" cy="3388469"/>
          </a:xfrm>
        </p:grpSpPr>
        <p:grpSp>
          <p:nvGrpSpPr>
            <p:cNvPr id="1090" name="Group 1089">
              <a:extLst>
                <a:ext uri="{FF2B5EF4-FFF2-40B4-BE49-F238E27FC236}">
                  <a16:creationId xmlns:a16="http://schemas.microsoft.com/office/drawing/2014/main" id="{A45D2631-9795-40B8-310C-E279B862246C}"/>
                </a:ext>
              </a:extLst>
            </p:cNvPr>
            <p:cNvGrpSpPr/>
            <p:nvPr/>
          </p:nvGrpSpPr>
          <p:grpSpPr>
            <a:xfrm>
              <a:off x="4313751" y="529657"/>
              <a:ext cx="7700702" cy="3388469"/>
              <a:chOff x="2626438" y="508994"/>
              <a:chExt cx="7700702" cy="3388469"/>
            </a:xfrm>
          </p:grpSpPr>
          <p:grpSp>
            <p:nvGrpSpPr>
              <p:cNvPr id="1066" name="Group 1065">
                <a:extLst>
                  <a:ext uri="{FF2B5EF4-FFF2-40B4-BE49-F238E27FC236}">
                    <a16:creationId xmlns:a16="http://schemas.microsoft.com/office/drawing/2014/main" id="{0BD30B8D-77F0-2167-AB40-CDD0167E67BE}"/>
                  </a:ext>
                </a:extLst>
              </p:cNvPr>
              <p:cNvGrpSpPr/>
              <p:nvPr/>
            </p:nvGrpSpPr>
            <p:grpSpPr>
              <a:xfrm>
                <a:off x="5580900" y="508994"/>
                <a:ext cx="4746240" cy="3388469"/>
                <a:chOff x="6481311" y="1860533"/>
                <a:chExt cx="4746240" cy="3388469"/>
              </a:xfrm>
            </p:grpSpPr>
            <p:sp>
              <p:nvSpPr>
                <p:cNvPr id="1067" name="Rectangle 1066">
                  <a:extLst>
                    <a:ext uri="{FF2B5EF4-FFF2-40B4-BE49-F238E27FC236}">
                      <a16:creationId xmlns:a16="http://schemas.microsoft.com/office/drawing/2014/main" id="{E465B2E3-1464-5D21-3A9E-DEA377C9CFAE}"/>
                    </a:ext>
                  </a:extLst>
                </p:cNvPr>
                <p:cNvSpPr/>
                <p:nvPr/>
              </p:nvSpPr>
              <p:spPr>
                <a:xfrm>
                  <a:off x="6481311" y="1892716"/>
                  <a:ext cx="4625186" cy="3356286"/>
                </a:xfrm>
                <a:prstGeom prst="rect">
                  <a:avLst/>
                </a:prstGeom>
                <a:solidFill>
                  <a:srgbClr val="223F7A"/>
                </a:solidFill>
                <a:ln>
                  <a:noFill/>
                </a:ln>
                <a:effectLst>
                  <a:glow rad="127000">
                    <a:srgbClr val="C6E8FF"/>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1068" name="TextBox 1067">
                  <a:extLst>
                    <a:ext uri="{FF2B5EF4-FFF2-40B4-BE49-F238E27FC236}">
                      <a16:creationId xmlns:a16="http://schemas.microsoft.com/office/drawing/2014/main" id="{56E9FD30-E6FC-687F-7069-5EA931C1E663}"/>
                    </a:ext>
                  </a:extLst>
                </p:cNvPr>
                <p:cNvSpPr txBox="1"/>
                <p:nvPr/>
              </p:nvSpPr>
              <p:spPr>
                <a:xfrm>
                  <a:off x="6491308" y="1860533"/>
                  <a:ext cx="4736243" cy="375552"/>
                </a:xfrm>
                <a:prstGeom prst="rect">
                  <a:avLst/>
                </a:prstGeom>
                <a:noFill/>
              </p:spPr>
              <p:txBody>
                <a:bodyPr wrap="square">
                  <a:spAutoFit/>
                </a:bodyPr>
                <a:lstStyle/>
                <a:p>
                  <a:pPr>
                    <a:lnSpc>
                      <a:spcPct val="107000"/>
                    </a:lnSpc>
                    <a:spcAft>
                      <a:spcPts val="800"/>
                    </a:spcAft>
                  </a:pPr>
                  <a:r>
                    <a:rPr lang="en-GB" b="1" i="1" dirty="0">
                      <a:solidFill>
                        <a:schemeClr val="bg1"/>
                      </a:solidFill>
                    </a:rPr>
                    <a:t>M</a:t>
                  </a:r>
                  <a:r>
                    <a:rPr lang="en-GB" sz="1800" b="1" i="1" dirty="0">
                      <a:solidFill>
                        <a:schemeClr val="bg1"/>
                      </a:solidFill>
                      <a:effectLst/>
                    </a:rPr>
                    <a:t>ulti-scale radiobiological computer modelling</a:t>
                  </a:r>
                </a:p>
              </p:txBody>
            </p:sp>
            <p:pic>
              <p:nvPicPr>
                <p:cNvPr id="1069" name="Picture 1068" descr="A picture containing text&#10;&#10;Description automatically generated">
                  <a:extLst>
                    <a:ext uri="{FF2B5EF4-FFF2-40B4-BE49-F238E27FC236}">
                      <a16:creationId xmlns:a16="http://schemas.microsoft.com/office/drawing/2014/main" id="{4B1735C3-8420-5B58-410A-3E9ED7AC0CFA}"/>
                    </a:ext>
                  </a:extLst>
                </p:cNvPr>
                <p:cNvPicPr>
                  <a:picLocks noChangeAspect="1"/>
                </p:cNvPicPr>
                <p:nvPr/>
              </p:nvPicPr>
              <p:blipFill>
                <a:blip r:embed="rId26">
                  <a:clrChange>
                    <a:clrFrom>
                      <a:srgbClr val="FFFFFD"/>
                    </a:clrFrom>
                    <a:clrTo>
                      <a:srgbClr val="FFFFFD">
                        <a:alpha val="0"/>
                      </a:srgbClr>
                    </a:clrTo>
                  </a:clrChange>
                </a:blip>
                <a:stretch>
                  <a:fillRect/>
                </a:stretch>
              </p:blipFill>
              <p:spPr>
                <a:xfrm rot="5400000">
                  <a:off x="6922430" y="2321873"/>
                  <a:ext cx="1144804" cy="1690178"/>
                </a:xfrm>
                <a:prstGeom prst="rect">
                  <a:avLst/>
                </a:prstGeom>
              </p:spPr>
            </p:pic>
            <p:pic>
              <p:nvPicPr>
                <p:cNvPr id="1071" name="Picture 1070">
                  <a:extLst>
                    <a:ext uri="{FF2B5EF4-FFF2-40B4-BE49-F238E27FC236}">
                      <a16:creationId xmlns:a16="http://schemas.microsoft.com/office/drawing/2014/main" id="{AC3D14C9-7B0B-7CFB-0842-43963DCE8B5B}"/>
                    </a:ext>
                  </a:extLst>
                </p:cNvPr>
                <p:cNvPicPr>
                  <a:picLocks noChangeAspect="1"/>
                </p:cNvPicPr>
                <p:nvPr/>
              </p:nvPicPr>
              <p:blipFill>
                <a:blip r:embed="rId2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5400000">
                  <a:off x="7659776" y="2210095"/>
                  <a:ext cx="1367236" cy="1509293"/>
                </a:xfrm>
                <a:prstGeom prst="rect">
                  <a:avLst/>
                </a:prstGeom>
              </p:spPr>
            </p:pic>
            <p:sp>
              <p:nvSpPr>
                <p:cNvPr id="1072" name="TextBox 1071">
                  <a:extLst>
                    <a:ext uri="{FF2B5EF4-FFF2-40B4-BE49-F238E27FC236}">
                      <a16:creationId xmlns:a16="http://schemas.microsoft.com/office/drawing/2014/main" id="{30118E74-2217-C178-7A72-601F146B8393}"/>
                    </a:ext>
                  </a:extLst>
                </p:cNvPr>
                <p:cNvSpPr txBox="1"/>
                <p:nvPr/>
              </p:nvSpPr>
              <p:spPr>
                <a:xfrm>
                  <a:off x="6590992" y="3728873"/>
                  <a:ext cx="4442936" cy="584775"/>
                </a:xfrm>
                <a:prstGeom prst="rect">
                  <a:avLst/>
                </a:prstGeom>
                <a:noFill/>
              </p:spPr>
              <p:txBody>
                <a:bodyPr wrap="square">
                  <a:spAutoFit/>
                </a:bodyPr>
                <a:lstStyle/>
                <a:p>
                  <a:pPr>
                    <a:spcAft>
                      <a:spcPts val="800"/>
                    </a:spcAft>
                  </a:pPr>
                  <a:r>
                    <a:rPr lang="en-GB" sz="1600" dirty="0">
                      <a:solidFill>
                        <a:srgbClr val="C6E8FF"/>
                      </a:solidFill>
                    </a:rPr>
                    <a:t>Intra-cell physio-pathological condition simulations, from cause to DNA damage and repair </a:t>
                  </a:r>
                  <a:r>
                    <a:rPr lang="en-GB" sz="1600" dirty="0" err="1">
                      <a:solidFill>
                        <a:srgbClr val="C6E8FF"/>
                      </a:solidFill>
                    </a:rPr>
                    <a:t>signaling</a:t>
                  </a:r>
                  <a:endParaRPr lang="en-GB" sz="1600" dirty="0">
                    <a:solidFill>
                      <a:srgbClr val="C6E8FF"/>
                    </a:solidFill>
                  </a:endParaRPr>
                </a:p>
              </p:txBody>
            </p:sp>
            <p:pic>
              <p:nvPicPr>
                <p:cNvPr id="1073" name="image1.png">
                  <a:extLst>
                    <a:ext uri="{FF2B5EF4-FFF2-40B4-BE49-F238E27FC236}">
                      <a16:creationId xmlns:a16="http://schemas.microsoft.com/office/drawing/2014/main" id="{8B9B9576-B8A0-7755-9C98-B6A53B1DC753}"/>
                    </a:ext>
                  </a:extLst>
                </p:cNvPr>
                <p:cNvPicPr/>
                <p:nvPr/>
              </p:nvPicPr>
              <p:blipFill>
                <a:blip r:embed="rId28"/>
                <a:srcRect l="70805" t="13656" r="-1840"/>
                <a:stretch/>
              </p:blipFill>
              <p:spPr>
                <a:xfrm>
                  <a:off x="6710488" y="4287071"/>
                  <a:ext cx="1582588" cy="880677"/>
                </a:xfrm>
                <a:prstGeom prst="rect">
                  <a:avLst/>
                </a:prstGeom>
                <a:ln/>
                <a:effectLst>
                  <a:softEdge rad="72895"/>
                </a:effectLst>
              </p:spPr>
            </p:pic>
            <p:pic>
              <p:nvPicPr>
                <p:cNvPr id="1075" name="Picture 1074" descr="A blurry image of colorful spots&#10;&#10;Description automatically generated">
                  <a:extLst>
                    <a:ext uri="{FF2B5EF4-FFF2-40B4-BE49-F238E27FC236}">
                      <a16:creationId xmlns:a16="http://schemas.microsoft.com/office/drawing/2014/main" id="{4AB0E961-1447-9BE3-1494-3629514E2A80}"/>
                    </a:ext>
                  </a:extLst>
                </p:cNvPr>
                <p:cNvPicPr>
                  <a:picLocks noChangeAspect="1"/>
                </p:cNvPicPr>
                <p:nvPr/>
              </p:nvPicPr>
              <p:blipFill>
                <a:blip r:embed="rId29"/>
                <a:stretch>
                  <a:fillRect/>
                </a:stretch>
              </p:blipFill>
              <p:spPr>
                <a:xfrm>
                  <a:off x="10040453" y="2455345"/>
                  <a:ext cx="1005737" cy="1125062"/>
                </a:xfrm>
                <a:prstGeom prst="rect">
                  <a:avLst/>
                </a:prstGeom>
                <a:effectLst>
                  <a:softEdge rad="68086"/>
                </a:effectLst>
              </p:spPr>
            </p:pic>
            <p:pic>
              <p:nvPicPr>
                <p:cNvPr id="1076" name="Picture 1075" descr="A close-up of a structure&#10;&#10;Description automatically generated">
                  <a:extLst>
                    <a:ext uri="{FF2B5EF4-FFF2-40B4-BE49-F238E27FC236}">
                      <a16:creationId xmlns:a16="http://schemas.microsoft.com/office/drawing/2014/main" id="{47258F68-F947-C76E-C408-4B4BCDEB6934}"/>
                    </a:ext>
                  </a:extLst>
                </p:cNvPr>
                <p:cNvPicPr>
                  <a:picLocks noChangeAspect="1"/>
                </p:cNvPicPr>
                <p:nvPr/>
              </p:nvPicPr>
              <p:blipFill>
                <a:blip r:embed="rId30">
                  <a:clrChange>
                    <a:clrFrom>
                      <a:srgbClr val="FFFFFF"/>
                    </a:clrFrom>
                    <a:clrTo>
                      <a:srgbClr val="FFFFFF">
                        <a:alpha val="0"/>
                      </a:srgbClr>
                    </a:clrTo>
                  </a:clrChange>
                </a:blip>
                <a:stretch>
                  <a:fillRect/>
                </a:stretch>
              </p:blipFill>
              <p:spPr>
                <a:xfrm>
                  <a:off x="8939991" y="2406838"/>
                  <a:ext cx="1247306" cy="1251771"/>
                </a:xfrm>
                <a:prstGeom prst="rect">
                  <a:avLst/>
                </a:prstGeom>
                <a:effectLst/>
              </p:spPr>
            </p:pic>
            <p:sp>
              <p:nvSpPr>
                <p:cNvPr id="1078" name="TextBox 1077">
                  <a:extLst>
                    <a:ext uri="{FF2B5EF4-FFF2-40B4-BE49-F238E27FC236}">
                      <a16:creationId xmlns:a16="http://schemas.microsoft.com/office/drawing/2014/main" id="{64E433FB-C320-0225-1016-7251CC619F71}"/>
                    </a:ext>
                  </a:extLst>
                </p:cNvPr>
                <p:cNvSpPr txBox="1"/>
                <p:nvPr/>
              </p:nvSpPr>
              <p:spPr>
                <a:xfrm>
                  <a:off x="8339921" y="4325273"/>
                  <a:ext cx="2836454" cy="869405"/>
                </a:xfrm>
                <a:prstGeom prst="rect">
                  <a:avLst/>
                </a:prstGeom>
                <a:noFill/>
              </p:spPr>
              <p:txBody>
                <a:bodyPr wrap="square">
                  <a:spAutoFit/>
                </a:bodyPr>
                <a:lstStyle/>
                <a:p>
                  <a:pPr>
                    <a:lnSpc>
                      <a:spcPct val="107000"/>
                    </a:lnSpc>
                    <a:spcAft>
                      <a:spcPts val="800"/>
                    </a:spcAft>
                  </a:pPr>
                  <a:r>
                    <a:rPr lang="en-GB" sz="1600" dirty="0">
                      <a:solidFill>
                        <a:srgbClr val="C6E8FF"/>
                      </a:solidFill>
                    </a:rPr>
                    <a:t>E</a:t>
                  </a:r>
                  <a:r>
                    <a:rPr lang="en-GB" sz="1600" b="0" dirty="0">
                      <a:solidFill>
                        <a:srgbClr val="C6E8FF"/>
                      </a:solidFill>
                      <a:effectLst/>
                    </a:rPr>
                    <a:t>mpirical models for repair cascade and  </a:t>
                  </a:r>
                  <a:r>
                    <a:rPr lang="en-GB" sz="1600" dirty="0">
                      <a:solidFill>
                        <a:srgbClr val="C6E8FF"/>
                      </a:solidFill>
                    </a:rPr>
                    <a:t>irradiation/effect</a:t>
                  </a:r>
                  <a:r>
                    <a:rPr lang="en-GB" sz="1600" b="0" dirty="0">
                      <a:solidFill>
                        <a:srgbClr val="C6E8FF"/>
                      </a:solidFill>
                      <a:effectLst/>
                    </a:rPr>
                    <a:t> relationships </a:t>
                  </a:r>
                  <a:endParaRPr lang="en-IT" sz="1600" dirty="0">
                    <a:solidFill>
                      <a:srgbClr val="C6E8FF"/>
                    </a:solidFill>
                    <a:effectLst/>
                    <a:latin typeface=""/>
                    <a:ea typeface="Calibri" panose="020F0502020204030204" pitchFamily="34" charset="0"/>
                  </a:endParaRPr>
                </a:p>
              </p:txBody>
            </p:sp>
          </p:grpSp>
          <p:cxnSp>
            <p:nvCxnSpPr>
              <p:cNvPr id="1085" name="Straight Connector 1084">
                <a:extLst>
                  <a:ext uri="{FF2B5EF4-FFF2-40B4-BE49-F238E27FC236}">
                    <a16:creationId xmlns:a16="http://schemas.microsoft.com/office/drawing/2014/main" id="{442AC929-EAEA-6F52-C8EE-9709260C7EA0}"/>
                  </a:ext>
                </a:extLst>
              </p:cNvPr>
              <p:cNvCxnSpPr>
                <a:cxnSpLocks/>
              </p:cNvCxnSpPr>
              <p:nvPr/>
            </p:nvCxnSpPr>
            <p:spPr>
              <a:xfrm flipV="1">
                <a:off x="2626438" y="541177"/>
                <a:ext cx="2964459" cy="1810724"/>
              </a:xfrm>
              <a:prstGeom prst="line">
                <a:avLst/>
              </a:prstGeom>
              <a:ln w="19050">
                <a:solidFill>
                  <a:srgbClr val="EE7D31"/>
                </a:solidFill>
              </a:ln>
            </p:spPr>
            <p:style>
              <a:lnRef idx="1">
                <a:schemeClr val="accent1"/>
              </a:lnRef>
              <a:fillRef idx="0">
                <a:schemeClr val="accent1"/>
              </a:fillRef>
              <a:effectRef idx="0">
                <a:schemeClr val="accent1"/>
              </a:effectRef>
              <a:fontRef idx="minor">
                <a:schemeClr val="tx1"/>
              </a:fontRef>
            </p:style>
          </p:cxnSp>
          <p:cxnSp>
            <p:nvCxnSpPr>
              <p:cNvPr id="1086" name="Straight Connector 1085">
                <a:extLst>
                  <a:ext uri="{FF2B5EF4-FFF2-40B4-BE49-F238E27FC236}">
                    <a16:creationId xmlns:a16="http://schemas.microsoft.com/office/drawing/2014/main" id="{C159CC5D-5FB7-7E83-562C-2298A5122A03}"/>
                  </a:ext>
                </a:extLst>
              </p:cNvPr>
              <p:cNvCxnSpPr>
                <a:cxnSpLocks/>
              </p:cNvCxnSpPr>
              <p:nvPr/>
            </p:nvCxnSpPr>
            <p:spPr>
              <a:xfrm>
                <a:off x="2640161" y="3085973"/>
                <a:ext cx="3020615" cy="806037"/>
              </a:xfrm>
              <a:prstGeom prst="line">
                <a:avLst/>
              </a:prstGeom>
              <a:ln w="19050">
                <a:solidFill>
                  <a:srgbClr val="EE7D31"/>
                </a:solidFill>
              </a:ln>
            </p:spPr>
            <p:style>
              <a:lnRef idx="1">
                <a:schemeClr val="accent1"/>
              </a:lnRef>
              <a:fillRef idx="0">
                <a:schemeClr val="accent1"/>
              </a:fillRef>
              <a:effectRef idx="0">
                <a:schemeClr val="accent1"/>
              </a:effectRef>
              <a:fontRef idx="minor">
                <a:schemeClr val="tx1"/>
              </a:fontRef>
            </p:style>
          </p:cxnSp>
        </p:grpSp>
        <p:sp>
          <p:nvSpPr>
            <p:cNvPr id="1094" name="TextBox 1093">
              <a:extLst>
                <a:ext uri="{FF2B5EF4-FFF2-40B4-BE49-F238E27FC236}">
                  <a16:creationId xmlns:a16="http://schemas.microsoft.com/office/drawing/2014/main" id="{922F6DFD-F0E0-40DC-44D5-19219A98895E}"/>
                </a:ext>
              </a:extLst>
            </p:cNvPr>
            <p:cNvSpPr txBox="1"/>
            <p:nvPr/>
          </p:nvSpPr>
          <p:spPr>
            <a:xfrm>
              <a:off x="7318321" y="854653"/>
              <a:ext cx="2373623" cy="307777"/>
            </a:xfrm>
            <a:prstGeom prst="rect">
              <a:avLst/>
            </a:prstGeom>
            <a:noFill/>
          </p:spPr>
          <p:txBody>
            <a:bodyPr wrap="square">
              <a:spAutoFit/>
            </a:bodyPr>
            <a:lstStyle/>
            <a:p>
              <a:r>
                <a:rPr lang="en-GB" sz="1400" b="0" dirty="0">
                  <a:solidFill>
                    <a:srgbClr val="C6E8FF"/>
                  </a:solidFill>
                  <a:effectLst/>
                </a:rPr>
                <a:t>from THE M1.2.1-M1.2.2 </a:t>
              </a:r>
              <a:endParaRPr lang="en-IT" sz="1400" dirty="0"/>
            </a:p>
          </p:txBody>
        </p:sp>
      </p:grpSp>
      <p:grpSp>
        <p:nvGrpSpPr>
          <p:cNvPr id="1110" name="Group 1109">
            <a:extLst>
              <a:ext uri="{FF2B5EF4-FFF2-40B4-BE49-F238E27FC236}">
                <a16:creationId xmlns:a16="http://schemas.microsoft.com/office/drawing/2014/main" id="{E00576E7-96F5-20D1-AE57-1F90E60D5FD3}"/>
              </a:ext>
            </a:extLst>
          </p:cNvPr>
          <p:cNvGrpSpPr/>
          <p:nvPr/>
        </p:nvGrpSpPr>
        <p:grpSpPr>
          <a:xfrm>
            <a:off x="5604906" y="4138863"/>
            <a:ext cx="6373681" cy="2612064"/>
            <a:chOff x="4572000" y="2014918"/>
            <a:chExt cx="6373681" cy="2612064"/>
          </a:xfrm>
        </p:grpSpPr>
        <p:grpSp>
          <p:nvGrpSpPr>
            <p:cNvPr id="1111" name="Group 1110">
              <a:extLst>
                <a:ext uri="{FF2B5EF4-FFF2-40B4-BE49-F238E27FC236}">
                  <a16:creationId xmlns:a16="http://schemas.microsoft.com/office/drawing/2014/main" id="{CBA434EF-C4D8-2BC9-71E7-C91A4E6ED12C}"/>
                </a:ext>
              </a:extLst>
            </p:cNvPr>
            <p:cNvGrpSpPr/>
            <p:nvPr/>
          </p:nvGrpSpPr>
          <p:grpSpPr>
            <a:xfrm>
              <a:off x="4572000" y="2014918"/>
              <a:ext cx="6373681" cy="2612064"/>
              <a:chOff x="5617028" y="4178711"/>
              <a:chExt cx="6373681" cy="2612064"/>
            </a:xfrm>
          </p:grpSpPr>
          <p:sp>
            <p:nvSpPr>
              <p:cNvPr id="1113" name="Rectangle 1112">
                <a:extLst>
                  <a:ext uri="{FF2B5EF4-FFF2-40B4-BE49-F238E27FC236}">
                    <a16:creationId xmlns:a16="http://schemas.microsoft.com/office/drawing/2014/main" id="{BFDC09E4-EA2F-51D2-7AB1-C624978BA194}"/>
                  </a:ext>
                </a:extLst>
              </p:cNvPr>
              <p:cNvSpPr/>
              <p:nvPr/>
            </p:nvSpPr>
            <p:spPr>
              <a:xfrm>
                <a:off x="5617028" y="4178711"/>
                <a:ext cx="6373681" cy="2586580"/>
              </a:xfrm>
              <a:prstGeom prst="rect">
                <a:avLst/>
              </a:prstGeom>
              <a:solidFill>
                <a:srgbClr val="223F7A"/>
              </a:solidFill>
              <a:ln>
                <a:noFill/>
              </a:ln>
              <a:effectLst>
                <a:glow rad="127000">
                  <a:srgbClr val="C6E8FF"/>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dirty="0"/>
              </a:p>
            </p:txBody>
          </p:sp>
          <p:sp>
            <p:nvSpPr>
              <p:cNvPr id="1115" name="TextBox 1114">
                <a:extLst>
                  <a:ext uri="{FF2B5EF4-FFF2-40B4-BE49-F238E27FC236}">
                    <a16:creationId xmlns:a16="http://schemas.microsoft.com/office/drawing/2014/main" id="{F09E1409-628E-066A-230F-CF5D805F26DC}"/>
                  </a:ext>
                </a:extLst>
              </p:cNvPr>
              <p:cNvSpPr txBox="1"/>
              <p:nvPr/>
            </p:nvSpPr>
            <p:spPr>
              <a:xfrm>
                <a:off x="5698760" y="4233753"/>
                <a:ext cx="2345192" cy="671915"/>
              </a:xfrm>
              <a:prstGeom prst="rect">
                <a:avLst/>
              </a:prstGeom>
              <a:noFill/>
            </p:spPr>
            <p:txBody>
              <a:bodyPr wrap="square">
                <a:spAutoFit/>
              </a:bodyPr>
              <a:lstStyle/>
              <a:p>
                <a:pPr>
                  <a:lnSpc>
                    <a:spcPct val="107000"/>
                  </a:lnSpc>
                  <a:spcAft>
                    <a:spcPts val="800"/>
                  </a:spcAft>
                </a:pPr>
                <a:r>
                  <a:rPr lang="en-GB" b="1" i="1" dirty="0">
                    <a:solidFill>
                      <a:schemeClr val="bg1"/>
                    </a:solidFill>
                  </a:rPr>
                  <a:t>Lab on a chip bio sensors</a:t>
                </a:r>
                <a:endParaRPr lang="en-GB" sz="1800" b="1" i="1" dirty="0">
                  <a:solidFill>
                    <a:schemeClr val="bg1"/>
                  </a:solidFill>
                  <a:effectLst/>
                </a:endParaRPr>
              </a:p>
            </p:txBody>
          </p:sp>
          <p:pic>
            <p:nvPicPr>
              <p:cNvPr id="1119" name="Picture 1118">
                <a:extLst>
                  <a:ext uri="{FF2B5EF4-FFF2-40B4-BE49-F238E27FC236}">
                    <a16:creationId xmlns:a16="http://schemas.microsoft.com/office/drawing/2014/main" id="{26496156-861F-1910-403E-FEA5E8604F7E}"/>
                  </a:ext>
                </a:extLst>
              </p:cNvPr>
              <p:cNvPicPr>
                <a:picLocks noChangeAspect="1"/>
              </p:cNvPicPr>
              <p:nvPr/>
            </p:nvPicPr>
            <p:blipFill>
              <a:blip r:embed="rId31"/>
              <a:srcRect l="2840" t="11037" r="37524" b="15355"/>
              <a:stretch/>
            </p:blipFill>
            <p:spPr>
              <a:xfrm>
                <a:off x="8540292" y="4666458"/>
                <a:ext cx="2379966" cy="2124317"/>
              </a:xfrm>
              <a:prstGeom prst="rect">
                <a:avLst/>
              </a:prstGeom>
              <a:effectLst>
                <a:softEdge rad="112672"/>
              </a:effectLst>
            </p:spPr>
          </p:pic>
          <p:pic>
            <p:nvPicPr>
              <p:cNvPr id="1122" name="Picture 1121">
                <a:extLst>
                  <a:ext uri="{FF2B5EF4-FFF2-40B4-BE49-F238E27FC236}">
                    <a16:creationId xmlns:a16="http://schemas.microsoft.com/office/drawing/2014/main" id="{64135B7E-3D98-35FA-C58D-DEF845654DFF}"/>
                  </a:ext>
                </a:extLst>
              </p:cNvPr>
              <p:cNvPicPr>
                <a:picLocks noChangeAspect="1"/>
              </p:cNvPicPr>
              <p:nvPr/>
            </p:nvPicPr>
            <p:blipFill>
              <a:blip r:embed="rId32"/>
              <a:srcRect l="2944" t="209" r="1718" b="45792"/>
              <a:stretch/>
            </p:blipFill>
            <p:spPr>
              <a:xfrm>
                <a:off x="9804467" y="4196265"/>
                <a:ext cx="2129715" cy="1583091"/>
              </a:xfrm>
              <a:prstGeom prst="rect">
                <a:avLst/>
              </a:prstGeom>
            </p:spPr>
          </p:pic>
          <p:sp>
            <p:nvSpPr>
              <p:cNvPr id="1128" name="TextBox 1127">
                <a:extLst>
                  <a:ext uri="{FF2B5EF4-FFF2-40B4-BE49-F238E27FC236}">
                    <a16:creationId xmlns:a16="http://schemas.microsoft.com/office/drawing/2014/main" id="{45348947-6639-B3C3-1A36-C1BE4CBCBFF3}"/>
                  </a:ext>
                </a:extLst>
              </p:cNvPr>
              <p:cNvSpPr txBox="1"/>
              <p:nvPr/>
            </p:nvSpPr>
            <p:spPr>
              <a:xfrm>
                <a:off x="5698760" y="4820675"/>
                <a:ext cx="2841532" cy="1815882"/>
              </a:xfrm>
              <a:prstGeom prst="rect">
                <a:avLst/>
              </a:prstGeom>
              <a:noFill/>
            </p:spPr>
            <p:txBody>
              <a:bodyPr wrap="square">
                <a:spAutoFit/>
              </a:bodyPr>
              <a:lstStyle/>
              <a:p>
                <a:r>
                  <a:rPr lang="en-GB" sz="1600" b="0" i="0" u="none" strike="noStrike" dirty="0" err="1">
                    <a:solidFill>
                      <a:srgbClr val="C6E8FF"/>
                    </a:solidFill>
                    <a:effectLst/>
                    <a:latin typeface="Aptos" panose="020B0004020202020204" pitchFamily="34" charset="0"/>
                  </a:rPr>
                  <a:t>Acoustoelectronic</a:t>
                </a:r>
                <a:r>
                  <a:rPr lang="en-GB" sz="1600" b="0" i="0" u="none" strike="noStrike" dirty="0">
                    <a:solidFill>
                      <a:srgbClr val="C6E8FF"/>
                    </a:solidFill>
                    <a:effectLst/>
                    <a:latin typeface="Aptos" panose="020B0004020202020204" pitchFamily="34" charset="0"/>
                  </a:rPr>
                  <a:t> biosensors for </a:t>
                </a:r>
                <a:r>
                  <a:rPr lang="en-GB" sz="1600" b="0" i="0" u="none" strike="noStrike" dirty="0" err="1">
                    <a:solidFill>
                      <a:srgbClr val="C6E8FF"/>
                    </a:solidFill>
                    <a:effectLst/>
                    <a:latin typeface="Aptos" panose="020B0004020202020204" pitchFamily="34" charset="0"/>
                  </a:rPr>
                  <a:t>onucleic</a:t>
                </a:r>
                <a:r>
                  <a:rPr lang="en-GB" sz="1600" b="0" i="0" u="none" strike="noStrike" dirty="0">
                    <a:solidFill>
                      <a:srgbClr val="C6E8FF"/>
                    </a:solidFill>
                    <a:effectLst/>
                    <a:latin typeface="Aptos" panose="020B0004020202020204" pitchFamily="34" charset="0"/>
                  </a:rPr>
                  <a:t> acids, peptides, proteins, bacteria, and viruses</a:t>
                </a:r>
                <a:endParaRPr lang="en-GB" sz="1600" dirty="0">
                  <a:solidFill>
                    <a:srgbClr val="C6E8FF"/>
                  </a:solidFill>
                  <a:latin typeface="Aptos" panose="020B0004020202020204" pitchFamily="34" charset="0"/>
                </a:endParaRPr>
              </a:p>
              <a:p>
                <a:endParaRPr lang="en-GB" sz="1600" dirty="0">
                  <a:solidFill>
                    <a:srgbClr val="C6E8FF"/>
                  </a:solidFill>
                  <a:latin typeface="Aptos" panose="020B0004020202020204" pitchFamily="34" charset="0"/>
                </a:endParaRPr>
              </a:p>
              <a:p>
                <a:r>
                  <a:rPr lang="en-GB" sz="1600" dirty="0">
                    <a:solidFill>
                      <a:srgbClr val="C6E8FF"/>
                    </a:solidFill>
                    <a:latin typeface="Aptos" panose="020B0004020202020204" pitchFamily="34" charset="0"/>
                  </a:rPr>
                  <a:t>M</a:t>
                </a:r>
                <a:r>
                  <a:rPr lang="en-GB" sz="1600" b="0" i="0" u="none" strike="noStrike" dirty="0">
                    <a:solidFill>
                      <a:srgbClr val="C6E8FF"/>
                    </a:solidFill>
                    <a:effectLst/>
                    <a:latin typeface="Aptos" panose="020B0004020202020204" pitchFamily="34" charset="0"/>
                  </a:rPr>
                  <a:t>onitoring brain damage and degeneration, and early diagnostics </a:t>
                </a:r>
                <a:endParaRPr lang="en-IT" sz="1600" dirty="0">
                  <a:solidFill>
                    <a:srgbClr val="C6E8FF"/>
                  </a:solidFill>
                </a:endParaRPr>
              </a:p>
            </p:txBody>
          </p:sp>
        </p:grpSp>
        <p:sp>
          <p:nvSpPr>
            <p:cNvPr id="1112" name="TextBox 1111">
              <a:extLst>
                <a:ext uri="{FF2B5EF4-FFF2-40B4-BE49-F238E27FC236}">
                  <a16:creationId xmlns:a16="http://schemas.microsoft.com/office/drawing/2014/main" id="{AB43A321-DB00-1F72-4E3E-5561403B4C3C}"/>
                </a:ext>
              </a:extLst>
            </p:cNvPr>
            <p:cNvSpPr txBox="1"/>
            <p:nvPr/>
          </p:nvSpPr>
          <p:spPr>
            <a:xfrm>
              <a:off x="6998924" y="2125588"/>
              <a:ext cx="1511443" cy="307777"/>
            </a:xfrm>
            <a:prstGeom prst="rect">
              <a:avLst/>
            </a:prstGeom>
            <a:noFill/>
          </p:spPr>
          <p:txBody>
            <a:bodyPr wrap="square">
              <a:spAutoFit/>
            </a:bodyPr>
            <a:lstStyle/>
            <a:p>
              <a:r>
                <a:rPr lang="en-GB" sz="1400" b="0" dirty="0">
                  <a:solidFill>
                    <a:srgbClr val="C6E8FF"/>
                  </a:solidFill>
                  <a:effectLst/>
                </a:rPr>
                <a:t>from THE M4.3.2 </a:t>
              </a:r>
              <a:endParaRPr lang="en-IT" sz="1400" dirty="0"/>
            </a:p>
          </p:txBody>
        </p:sp>
      </p:grpSp>
      <p:grpSp>
        <p:nvGrpSpPr>
          <p:cNvPr id="3" name="Group 2">
            <a:extLst>
              <a:ext uri="{FF2B5EF4-FFF2-40B4-BE49-F238E27FC236}">
                <a16:creationId xmlns:a16="http://schemas.microsoft.com/office/drawing/2014/main" id="{BE50AB1A-84DA-938A-E616-B3D35519402B}"/>
              </a:ext>
            </a:extLst>
          </p:cNvPr>
          <p:cNvGrpSpPr/>
          <p:nvPr/>
        </p:nvGrpSpPr>
        <p:grpSpPr>
          <a:xfrm>
            <a:off x="73896" y="4471903"/>
            <a:ext cx="5546709" cy="2320920"/>
            <a:chOff x="744671" y="588744"/>
            <a:chExt cx="6496167" cy="2695779"/>
          </a:xfrm>
        </p:grpSpPr>
        <p:grpSp>
          <p:nvGrpSpPr>
            <p:cNvPr id="4" name="Group 3">
              <a:extLst>
                <a:ext uri="{FF2B5EF4-FFF2-40B4-BE49-F238E27FC236}">
                  <a16:creationId xmlns:a16="http://schemas.microsoft.com/office/drawing/2014/main" id="{AF8FA631-FE31-37E3-AAD7-8539518CB6B1}"/>
                </a:ext>
              </a:extLst>
            </p:cNvPr>
            <p:cNvGrpSpPr/>
            <p:nvPr/>
          </p:nvGrpSpPr>
          <p:grpSpPr>
            <a:xfrm>
              <a:off x="744671" y="588744"/>
              <a:ext cx="6496167" cy="2648064"/>
              <a:chOff x="4572000" y="1953434"/>
              <a:chExt cx="6496167" cy="2648064"/>
            </a:xfrm>
          </p:grpSpPr>
          <p:grpSp>
            <p:nvGrpSpPr>
              <p:cNvPr id="11" name="Group 10">
                <a:extLst>
                  <a:ext uri="{FF2B5EF4-FFF2-40B4-BE49-F238E27FC236}">
                    <a16:creationId xmlns:a16="http://schemas.microsoft.com/office/drawing/2014/main" id="{CC70EA86-0757-DF6D-7AB9-8D2EBD1BA093}"/>
                  </a:ext>
                </a:extLst>
              </p:cNvPr>
              <p:cNvGrpSpPr/>
              <p:nvPr/>
            </p:nvGrpSpPr>
            <p:grpSpPr>
              <a:xfrm>
                <a:off x="4572000" y="1953434"/>
                <a:ext cx="6373681" cy="2648064"/>
                <a:chOff x="5617028" y="4117227"/>
                <a:chExt cx="6373681" cy="2648064"/>
              </a:xfrm>
            </p:grpSpPr>
            <p:sp>
              <p:nvSpPr>
                <p:cNvPr id="14" name="Rectangle 13">
                  <a:extLst>
                    <a:ext uri="{FF2B5EF4-FFF2-40B4-BE49-F238E27FC236}">
                      <a16:creationId xmlns:a16="http://schemas.microsoft.com/office/drawing/2014/main" id="{27DE6ACC-912C-6911-3A97-9307C0D29316}"/>
                    </a:ext>
                  </a:extLst>
                </p:cNvPr>
                <p:cNvSpPr/>
                <p:nvPr/>
              </p:nvSpPr>
              <p:spPr>
                <a:xfrm>
                  <a:off x="5617028" y="4178711"/>
                  <a:ext cx="6373681" cy="2586580"/>
                </a:xfrm>
                <a:prstGeom prst="rect">
                  <a:avLst/>
                </a:prstGeom>
                <a:solidFill>
                  <a:srgbClr val="223F7A"/>
                </a:solidFill>
                <a:ln>
                  <a:noFill/>
                </a:ln>
                <a:effectLst>
                  <a:glow rad="127000">
                    <a:srgbClr val="C6E8FF"/>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dirty="0"/>
                </a:p>
              </p:txBody>
            </p:sp>
            <p:sp>
              <p:nvSpPr>
                <p:cNvPr id="15" name="TextBox 14">
                  <a:extLst>
                    <a:ext uri="{FF2B5EF4-FFF2-40B4-BE49-F238E27FC236}">
                      <a16:creationId xmlns:a16="http://schemas.microsoft.com/office/drawing/2014/main" id="{EEBF179C-2F08-7EEB-DB53-81C5B0FE4EFE}"/>
                    </a:ext>
                  </a:extLst>
                </p:cNvPr>
                <p:cNvSpPr txBox="1"/>
                <p:nvPr/>
              </p:nvSpPr>
              <p:spPr>
                <a:xfrm>
                  <a:off x="5698760" y="4117227"/>
                  <a:ext cx="4188352" cy="780438"/>
                </a:xfrm>
                <a:prstGeom prst="rect">
                  <a:avLst/>
                </a:prstGeom>
                <a:noFill/>
              </p:spPr>
              <p:txBody>
                <a:bodyPr wrap="square">
                  <a:spAutoFit/>
                </a:bodyPr>
                <a:lstStyle/>
                <a:p>
                  <a:pPr>
                    <a:lnSpc>
                      <a:spcPct val="107000"/>
                    </a:lnSpc>
                    <a:spcAft>
                      <a:spcPts val="800"/>
                    </a:spcAft>
                  </a:pPr>
                  <a:r>
                    <a:rPr lang="en-GB" b="1" i="1" dirty="0">
                      <a:solidFill>
                        <a:schemeClr val="bg1"/>
                      </a:solidFill>
                    </a:rPr>
                    <a:t>Advanced </a:t>
                  </a:r>
                  <a:r>
                    <a:rPr lang="en-GB" b="1" i="1" dirty="0" err="1">
                      <a:solidFill>
                        <a:schemeClr val="bg1"/>
                      </a:solidFill>
                    </a:rPr>
                    <a:t>theranostics</a:t>
                  </a:r>
                  <a:r>
                    <a:rPr lang="en-GB" b="1" i="1" dirty="0">
                      <a:solidFill>
                        <a:schemeClr val="bg1"/>
                      </a:solidFill>
                    </a:rPr>
                    <a:t>: experiment and </a:t>
                  </a:r>
                  <a:r>
                    <a:rPr lang="en-GB" b="1" i="1" dirty="0" err="1">
                      <a:solidFill>
                        <a:schemeClr val="bg1"/>
                      </a:solidFill>
                    </a:rPr>
                    <a:t>modeling</a:t>
                  </a:r>
                  <a:endParaRPr lang="en-GB" b="1" i="1" dirty="0">
                    <a:solidFill>
                      <a:schemeClr val="bg1"/>
                    </a:solidFill>
                  </a:endParaRPr>
                </a:p>
              </p:txBody>
            </p:sp>
            <p:sp>
              <p:nvSpPr>
                <p:cNvPr id="20" name="TextBox 19">
                  <a:extLst>
                    <a:ext uri="{FF2B5EF4-FFF2-40B4-BE49-F238E27FC236}">
                      <a16:creationId xmlns:a16="http://schemas.microsoft.com/office/drawing/2014/main" id="{1A4DFE5B-981C-C77F-67C4-ED3AA664AD2B}"/>
                    </a:ext>
                  </a:extLst>
                </p:cNvPr>
                <p:cNvSpPr txBox="1"/>
                <p:nvPr/>
              </p:nvSpPr>
              <p:spPr>
                <a:xfrm>
                  <a:off x="5745992" y="4819766"/>
                  <a:ext cx="2207294" cy="965213"/>
                </a:xfrm>
                <a:prstGeom prst="rect">
                  <a:avLst/>
                </a:prstGeom>
                <a:noFill/>
              </p:spPr>
              <p:txBody>
                <a:bodyPr wrap="square">
                  <a:spAutoFit/>
                </a:bodyPr>
                <a:lstStyle/>
                <a:p>
                  <a:r>
                    <a:rPr lang="en-GB" sz="1600" dirty="0">
                      <a:solidFill>
                        <a:srgbClr val="C6E8FF"/>
                      </a:solidFill>
                      <a:latin typeface="Aptos" panose="020B0004020202020204" pitchFamily="34" charset="0"/>
                    </a:rPr>
                    <a:t>Photodynamic antimicrobial therapies  </a:t>
                  </a:r>
                </a:p>
              </p:txBody>
            </p:sp>
          </p:grpSp>
          <p:sp>
            <p:nvSpPr>
              <p:cNvPr id="13" name="TextBox 12">
                <a:extLst>
                  <a:ext uri="{FF2B5EF4-FFF2-40B4-BE49-F238E27FC236}">
                    <a16:creationId xmlns:a16="http://schemas.microsoft.com/office/drawing/2014/main" id="{07BCF041-A79D-B34D-C7CD-D21C9C12D830}"/>
                  </a:ext>
                </a:extLst>
              </p:cNvPr>
              <p:cNvSpPr txBox="1"/>
              <p:nvPr/>
            </p:nvSpPr>
            <p:spPr>
              <a:xfrm>
                <a:off x="8794319" y="1992424"/>
                <a:ext cx="2273848" cy="357487"/>
              </a:xfrm>
              <a:prstGeom prst="rect">
                <a:avLst/>
              </a:prstGeom>
              <a:noFill/>
            </p:spPr>
            <p:txBody>
              <a:bodyPr wrap="square">
                <a:spAutoFit/>
              </a:bodyPr>
              <a:lstStyle/>
              <a:p>
                <a:r>
                  <a:rPr lang="en-GB" sz="1400" b="0" dirty="0">
                    <a:solidFill>
                      <a:srgbClr val="C6E8FF"/>
                    </a:solidFill>
                    <a:effectLst/>
                  </a:rPr>
                  <a:t>INFACT T5.5.1, T5.5.2</a:t>
                </a:r>
                <a:endParaRPr lang="en-IT" sz="1400" dirty="0"/>
              </a:p>
            </p:txBody>
          </p:sp>
        </p:grpSp>
        <p:pic>
          <p:nvPicPr>
            <p:cNvPr id="5" name="Picture 4">
              <a:extLst>
                <a:ext uri="{FF2B5EF4-FFF2-40B4-BE49-F238E27FC236}">
                  <a16:creationId xmlns:a16="http://schemas.microsoft.com/office/drawing/2014/main" id="{87E933C7-663C-47C0-E0D1-1FCB4607D0D7}"/>
                </a:ext>
              </a:extLst>
            </p:cNvPr>
            <p:cNvPicPr>
              <a:picLocks noChangeAspect="1"/>
            </p:cNvPicPr>
            <p:nvPr/>
          </p:nvPicPr>
          <p:blipFill>
            <a:blip r:embed="rId33"/>
            <a:stretch>
              <a:fillRect/>
            </a:stretch>
          </p:blipFill>
          <p:spPr>
            <a:xfrm>
              <a:off x="3023661" y="1044420"/>
              <a:ext cx="3906800" cy="921452"/>
            </a:xfrm>
            <a:prstGeom prst="rect">
              <a:avLst/>
            </a:prstGeom>
            <a:effectLst>
              <a:softEdge rad="60740"/>
            </a:effectLst>
          </p:spPr>
        </p:pic>
        <p:sp>
          <p:nvSpPr>
            <p:cNvPr id="6" name="TextBox 5">
              <a:extLst>
                <a:ext uri="{FF2B5EF4-FFF2-40B4-BE49-F238E27FC236}">
                  <a16:creationId xmlns:a16="http://schemas.microsoft.com/office/drawing/2014/main" id="{27D0941E-CD5A-C7A9-2727-04CAA889938E}"/>
                </a:ext>
              </a:extLst>
            </p:cNvPr>
            <p:cNvSpPr txBox="1"/>
            <p:nvPr/>
          </p:nvSpPr>
          <p:spPr>
            <a:xfrm>
              <a:off x="866231" y="2246669"/>
              <a:ext cx="2240396" cy="965213"/>
            </a:xfrm>
            <a:prstGeom prst="rect">
              <a:avLst/>
            </a:prstGeom>
            <a:noFill/>
          </p:spPr>
          <p:txBody>
            <a:bodyPr wrap="square">
              <a:spAutoFit/>
            </a:bodyPr>
            <a:lstStyle/>
            <a:p>
              <a:r>
                <a:rPr lang="en-GB" sz="1600" dirty="0">
                  <a:solidFill>
                    <a:srgbClr val="C6E8FF"/>
                  </a:solidFill>
                  <a:latin typeface="Aptos" panose="020B0004020202020204" pitchFamily="34" charset="0"/>
                </a:rPr>
                <a:t>Nanoparticles and </a:t>
              </a:r>
            </a:p>
            <a:p>
              <a:r>
                <a:rPr lang="en-GB" sz="1600" dirty="0">
                  <a:solidFill>
                    <a:srgbClr val="C6E8FF"/>
                  </a:solidFill>
                  <a:latin typeface="Aptos" panose="020B0004020202020204" pitchFamily="34" charset="0"/>
                </a:rPr>
                <a:t>aptamer-based </a:t>
              </a:r>
              <a:r>
                <a:rPr lang="en-GB" sz="1600" dirty="0" err="1">
                  <a:solidFill>
                    <a:srgbClr val="C6E8FF"/>
                  </a:solidFill>
                  <a:latin typeface="Aptos" panose="020B0004020202020204" pitchFamily="34" charset="0"/>
                </a:rPr>
                <a:t>theranostics</a:t>
              </a:r>
              <a:endParaRPr lang="en-GB" sz="1600" dirty="0">
                <a:solidFill>
                  <a:srgbClr val="C6E8FF"/>
                </a:solidFill>
                <a:latin typeface="Aptos" panose="020B0004020202020204" pitchFamily="34" charset="0"/>
              </a:endParaRPr>
            </a:p>
          </p:txBody>
        </p:sp>
        <p:pic>
          <p:nvPicPr>
            <p:cNvPr id="7" name="Immagine 11" descr="Immagine che contiene disegno, schizzo, Arte bambini&#10;&#10;Il contenuto generato dall'IA potrebbe non essere corretto.">
              <a:extLst>
                <a:ext uri="{FF2B5EF4-FFF2-40B4-BE49-F238E27FC236}">
                  <a16:creationId xmlns:a16="http://schemas.microsoft.com/office/drawing/2014/main" id="{99ABEE2F-DE7D-0021-1E76-82009AC8A12C}"/>
                </a:ext>
              </a:extLst>
            </p:cNvPr>
            <p:cNvPicPr>
              <a:picLocks noChangeAspect="1"/>
            </p:cNvPicPr>
            <p:nvPr/>
          </p:nvPicPr>
          <p:blipFill>
            <a:blip r:embed="rId34"/>
            <a:srcRect b="46687"/>
            <a:stretch/>
          </p:blipFill>
          <p:spPr>
            <a:xfrm>
              <a:off x="3480162" y="1903827"/>
              <a:ext cx="3458004" cy="1380696"/>
            </a:xfrm>
            <a:prstGeom prst="rect">
              <a:avLst/>
            </a:prstGeom>
            <a:effectLst>
              <a:softEdge rad="183655"/>
            </a:effectLst>
          </p:spPr>
        </p:pic>
      </p:grpSp>
    </p:spTree>
    <p:extLst>
      <p:ext uri="{BB962C8B-B14F-4D97-AF65-F5344CB8AC3E}">
        <p14:creationId xmlns:p14="http://schemas.microsoft.com/office/powerpoint/2010/main" val="12602278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Connection Line"/>
          <p:cNvSpPr/>
          <p:nvPr/>
        </p:nvSpPr>
        <p:spPr>
          <a:xfrm>
            <a:off x="5921231" y="1055385"/>
            <a:ext cx="761271" cy="224987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path>
            </a:pathLst>
          </a:custGeom>
          <a:ln w="101600">
            <a:solidFill>
              <a:schemeClr val="accent2"/>
            </a:solidFill>
            <a:miter/>
            <a:tailEnd type="triangle"/>
          </a:ln>
        </p:spPr>
        <p:txBody>
          <a:bodyPr/>
          <a:lstStyle/>
          <a:p>
            <a:endParaRPr/>
          </a:p>
        </p:txBody>
      </p:sp>
      <p:sp>
        <p:nvSpPr>
          <p:cNvPr id="95" name="Title 1"/>
          <p:cNvSpPr txBox="1"/>
          <p:nvPr/>
        </p:nvSpPr>
        <p:spPr>
          <a:xfrm>
            <a:off x="45720" y="-19189"/>
            <a:ext cx="12098830" cy="751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a:lnSpc>
                <a:spcPct val="90000"/>
              </a:lnSpc>
              <a:defRPr sz="4300" b="1">
                <a:solidFill>
                  <a:schemeClr val="accent1"/>
                </a:solidFill>
                <a:latin typeface="Aptos Display"/>
                <a:ea typeface="Aptos Display"/>
                <a:cs typeface="Aptos Display"/>
                <a:sym typeface="Aptos Display"/>
              </a:defRPr>
            </a:lvl1pPr>
          </a:lstStyle>
          <a:p>
            <a:r>
              <a:t>Cancer Liquid Biopsy by Nanopore-Seq</a:t>
            </a:r>
          </a:p>
        </p:txBody>
      </p:sp>
      <p:pic>
        <p:nvPicPr>
          <p:cNvPr id="96" name="Picture 2" descr="Picture 2"/>
          <p:cNvPicPr>
            <a:picLocks noChangeAspect="1"/>
          </p:cNvPicPr>
          <p:nvPr/>
        </p:nvPicPr>
        <p:blipFill>
          <a:blip r:embed="rId2"/>
          <a:srcRect t="5710" b="5379"/>
          <a:stretch>
            <a:fillRect/>
          </a:stretch>
        </p:blipFill>
        <p:spPr>
          <a:xfrm>
            <a:off x="457824" y="3273468"/>
            <a:ext cx="6029315" cy="1552976"/>
          </a:xfrm>
          <a:prstGeom prst="rect">
            <a:avLst/>
          </a:prstGeom>
          <a:ln w="12700">
            <a:miter lim="400000"/>
          </a:ln>
        </p:spPr>
      </p:pic>
      <p:pic>
        <p:nvPicPr>
          <p:cNvPr id="97" name="Picture 16" descr="Picture 16"/>
          <p:cNvPicPr>
            <a:picLocks noChangeAspect="1"/>
          </p:cNvPicPr>
          <p:nvPr/>
        </p:nvPicPr>
        <p:blipFill>
          <a:blip r:embed="rId3"/>
          <a:srcRect r="6299"/>
          <a:stretch>
            <a:fillRect/>
          </a:stretch>
        </p:blipFill>
        <p:spPr>
          <a:xfrm>
            <a:off x="2487372" y="5165819"/>
            <a:ext cx="3057297" cy="1545558"/>
          </a:xfrm>
          <a:prstGeom prst="rect">
            <a:avLst/>
          </a:prstGeom>
          <a:ln w="12700">
            <a:miter lim="400000"/>
          </a:ln>
        </p:spPr>
      </p:pic>
      <p:pic>
        <p:nvPicPr>
          <p:cNvPr id="98" name="Picture 3" descr="Picture 3"/>
          <p:cNvPicPr>
            <a:picLocks noChangeAspect="1"/>
          </p:cNvPicPr>
          <p:nvPr/>
        </p:nvPicPr>
        <p:blipFill>
          <a:blip r:embed="rId4"/>
          <a:stretch>
            <a:fillRect/>
          </a:stretch>
        </p:blipFill>
        <p:spPr>
          <a:xfrm>
            <a:off x="9172227" y="924654"/>
            <a:ext cx="2679724" cy="1783692"/>
          </a:xfrm>
          <a:prstGeom prst="rect">
            <a:avLst/>
          </a:prstGeom>
          <a:ln w="12700">
            <a:miter lim="400000"/>
          </a:ln>
        </p:spPr>
      </p:pic>
      <p:sp>
        <p:nvSpPr>
          <p:cNvPr id="99" name="Title 1"/>
          <p:cNvSpPr txBox="1"/>
          <p:nvPr/>
        </p:nvSpPr>
        <p:spPr>
          <a:xfrm>
            <a:off x="812215" y="4710071"/>
            <a:ext cx="5320543" cy="408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a:lnSpc>
                <a:spcPct val="90000"/>
              </a:lnSpc>
              <a:defRPr sz="2100" i="1">
                <a:solidFill>
                  <a:schemeClr val="accent1"/>
                </a:solidFill>
                <a:latin typeface="Aptos Display"/>
                <a:ea typeface="Aptos Display"/>
                <a:cs typeface="Aptos Display"/>
                <a:sym typeface="Aptos Display"/>
              </a:defRPr>
            </a:lvl1pPr>
          </a:lstStyle>
          <a:p>
            <a:r>
              <a:t>Structural  Alterations</a:t>
            </a:r>
          </a:p>
        </p:txBody>
      </p:sp>
      <p:sp>
        <p:nvSpPr>
          <p:cNvPr id="100" name="Title 1"/>
          <p:cNvSpPr txBox="1"/>
          <p:nvPr/>
        </p:nvSpPr>
        <p:spPr>
          <a:xfrm>
            <a:off x="171372" y="5734065"/>
            <a:ext cx="2530287" cy="408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a:lnSpc>
                <a:spcPct val="90000"/>
              </a:lnSpc>
              <a:defRPr sz="2100" i="1">
                <a:solidFill>
                  <a:schemeClr val="accent1"/>
                </a:solidFill>
                <a:latin typeface="Aptos Display"/>
                <a:ea typeface="Aptos Display"/>
                <a:cs typeface="Aptos Display"/>
                <a:sym typeface="Aptos Display"/>
              </a:defRPr>
            </a:lvl1pPr>
          </a:lstStyle>
          <a:p>
            <a:r>
              <a:t>Fragmentomics</a:t>
            </a:r>
          </a:p>
        </p:txBody>
      </p:sp>
      <p:grpSp>
        <p:nvGrpSpPr>
          <p:cNvPr id="104" name="Group"/>
          <p:cNvGrpSpPr/>
          <p:nvPr/>
        </p:nvGrpSpPr>
        <p:grpSpPr>
          <a:xfrm>
            <a:off x="7841108" y="3931915"/>
            <a:ext cx="4706962" cy="2979986"/>
            <a:chOff x="0" y="0"/>
            <a:chExt cx="4706960" cy="2979984"/>
          </a:xfrm>
        </p:grpSpPr>
        <p:pic>
          <p:nvPicPr>
            <p:cNvPr id="101" name="Picture 18" descr="Picture 18"/>
            <p:cNvPicPr>
              <a:picLocks noChangeAspect="1"/>
            </p:cNvPicPr>
            <p:nvPr/>
          </p:nvPicPr>
          <p:blipFill>
            <a:blip r:embed="rId5"/>
            <a:srcRect l="7563" t="2603" r="7618" b="30841"/>
            <a:stretch>
              <a:fillRect/>
            </a:stretch>
          </p:blipFill>
          <p:spPr>
            <a:xfrm>
              <a:off x="464164" y="94697"/>
              <a:ext cx="3932122" cy="2629382"/>
            </a:xfrm>
            <a:prstGeom prst="rect">
              <a:avLst/>
            </a:prstGeom>
            <a:ln w="12700" cap="flat">
              <a:noFill/>
              <a:miter lim="400000"/>
            </a:ln>
            <a:effectLst/>
          </p:spPr>
        </p:pic>
        <p:sp>
          <p:nvSpPr>
            <p:cNvPr id="102" name="Title 1"/>
            <p:cNvSpPr txBox="1"/>
            <p:nvPr/>
          </p:nvSpPr>
          <p:spPr>
            <a:xfrm>
              <a:off x="629656" y="2634260"/>
              <a:ext cx="4077305" cy="3457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Autofit/>
            </a:bodyPr>
            <a:lstStyle>
              <a:lvl1pPr algn="ctr">
                <a:lnSpc>
                  <a:spcPct val="90000"/>
                </a:lnSpc>
                <a:defRPr sz="1500">
                  <a:latin typeface="Aptos Display"/>
                  <a:ea typeface="Aptos Display"/>
                  <a:cs typeface="Aptos Display"/>
                  <a:sym typeface="Aptos Display"/>
                </a:defRPr>
              </a:lvl1pPr>
            </a:lstStyle>
            <a:p>
              <a:r>
                <a:t>Tempo (giorni)</a:t>
              </a:r>
            </a:p>
          </p:txBody>
        </p:sp>
        <p:sp>
          <p:nvSpPr>
            <p:cNvPr id="103" name="Title 1"/>
            <p:cNvSpPr txBox="1"/>
            <p:nvPr/>
          </p:nvSpPr>
          <p:spPr>
            <a:xfrm rot="16200000">
              <a:off x="-1084692" y="1084691"/>
              <a:ext cx="2754456" cy="58507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Autofit/>
            </a:bodyPr>
            <a:lstStyle>
              <a:lvl1pPr algn="ctr">
                <a:lnSpc>
                  <a:spcPct val="90000"/>
                </a:lnSpc>
                <a:defRPr sz="1500">
                  <a:latin typeface="Aptos Display"/>
                  <a:ea typeface="Aptos Display"/>
                  <a:cs typeface="Aptos Display"/>
                  <a:sym typeface="Aptos Display"/>
                </a:defRPr>
              </a:lvl1pPr>
            </a:lstStyle>
            <a:p>
              <a:r>
                <a:t>Probabilità di Sopravvivenza</a:t>
              </a:r>
            </a:p>
          </p:txBody>
        </p:sp>
      </p:grpSp>
      <p:sp>
        <p:nvSpPr>
          <p:cNvPr id="105" name="Title 1"/>
          <p:cNvSpPr txBox="1"/>
          <p:nvPr/>
        </p:nvSpPr>
        <p:spPr>
          <a:xfrm>
            <a:off x="9529768" y="2679563"/>
            <a:ext cx="1964642" cy="6946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algn="ctr">
              <a:lnSpc>
                <a:spcPct val="90000"/>
              </a:lnSpc>
              <a:defRPr sz="2100" i="1">
                <a:solidFill>
                  <a:schemeClr val="accent1"/>
                </a:solidFill>
                <a:latin typeface="Aptos Display"/>
                <a:ea typeface="Aptos Display"/>
                <a:cs typeface="Aptos Display"/>
                <a:sym typeface="Aptos Display"/>
              </a:defRPr>
            </a:pPr>
            <a:r>
              <a:t>Epigenetics </a:t>
            </a:r>
          </a:p>
          <a:p>
            <a:pPr algn="ctr">
              <a:lnSpc>
                <a:spcPct val="90000"/>
              </a:lnSpc>
              <a:defRPr sz="2100" i="1">
                <a:solidFill>
                  <a:schemeClr val="accent1"/>
                </a:solidFill>
                <a:latin typeface="Aptos Display"/>
                <a:ea typeface="Aptos Display"/>
                <a:cs typeface="Aptos Display"/>
                <a:sym typeface="Aptos Display"/>
              </a:defRPr>
            </a:pPr>
            <a:r>
              <a:t>&amp; Cell of Origin</a:t>
            </a:r>
          </a:p>
        </p:txBody>
      </p:sp>
      <p:sp>
        <p:nvSpPr>
          <p:cNvPr id="106" name="Up Arrow 22"/>
          <p:cNvSpPr/>
          <p:nvPr/>
        </p:nvSpPr>
        <p:spPr>
          <a:xfrm rot="5400000">
            <a:off x="6256165" y="5221880"/>
            <a:ext cx="652617" cy="1433311"/>
          </a:xfrm>
          <a:custGeom>
            <a:avLst/>
            <a:gdLst/>
            <a:ahLst/>
            <a:cxnLst>
              <a:cxn ang="0">
                <a:pos x="wd2" y="hd2"/>
              </a:cxn>
              <a:cxn ang="5400000">
                <a:pos x="wd2" y="hd2"/>
              </a:cxn>
              <a:cxn ang="10800000">
                <a:pos x="wd2" y="hd2"/>
              </a:cxn>
              <a:cxn ang="16200000">
                <a:pos x="wd2" y="hd2"/>
              </a:cxn>
            </a:cxnLst>
            <a:rect l="0" t="0" r="r" b="b"/>
            <a:pathLst>
              <a:path w="21600" h="21600" extrusionOk="0">
                <a:moveTo>
                  <a:pt x="0" y="4917"/>
                </a:moveTo>
                <a:lnTo>
                  <a:pt x="10800" y="0"/>
                </a:lnTo>
                <a:lnTo>
                  <a:pt x="21600" y="4917"/>
                </a:lnTo>
                <a:lnTo>
                  <a:pt x="16200" y="4917"/>
                </a:lnTo>
                <a:lnTo>
                  <a:pt x="16200" y="21600"/>
                </a:lnTo>
                <a:lnTo>
                  <a:pt x="5400" y="21600"/>
                </a:lnTo>
                <a:lnTo>
                  <a:pt x="5400" y="4917"/>
                </a:lnTo>
                <a:close/>
              </a:path>
            </a:pathLst>
          </a:custGeom>
          <a:solidFill>
            <a:schemeClr val="accent1"/>
          </a:solidFill>
          <a:ln w="19050">
            <a:solidFill>
              <a:srgbClr val="092937"/>
            </a:solidFill>
            <a:miter/>
          </a:ln>
        </p:spPr>
        <p:txBody>
          <a:bodyPr lIns="45719" rIns="45719" anchor="ctr"/>
          <a:lstStyle/>
          <a:p>
            <a:pPr algn="ctr">
              <a:defRPr>
                <a:solidFill>
                  <a:srgbClr val="FFFFFF"/>
                </a:solidFill>
              </a:defRPr>
            </a:pPr>
            <a:endParaRPr/>
          </a:p>
        </p:txBody>
      </p:sp>
      <p:sp>
        <p:nvSpPr>
          <p:cNvPr id="107" name="Up Arrow 23"/>
          <p:cNvSpPr/>
          <p:nvPr/>
        </p:nvSpPr>
        <p:spPr>
          <a:xfrm rot="10800000">
            <a:off x="10185780" y="3426880"/>
            <a:ext cx="652617" cy="45036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10800"/>
                </a:lnTo>
                <a:lnTo>
                  <a:pt x="16200" y="10800"/>
                </a:lnTo>
                <a:lnTo>
                  <a:pt x="16200" y="21600"/>
                </a:lnTo>
                <a:lnTo>
                  <a:pt x="5400" y="21600"/>
                </a:lnTo>
                <a:lnTo>
                  <a:pt x="5400" y="10800"/>
                </a:lnTo>
                <a:close/>
              </a:path>
            </a:pathLst>
          </a:custGeom>
          <a:solidFill>
            <a:schemeClr val="accent1"/>
          </a:solidFill>
          <a:ln w="19050">
            <a:solidFill>
              <a:srgbClr val="092937"/>
            </a:solidFill>
            <a:miter/>
          </a:ln>
        </p:spPr>
        <p:txBody>
          <a:bodyPr lIns="45719" rIns="45719" anchor="ctr"/>
          <a:lstStyle/>
          <a:p>
            <a:pPr algn="ctr">
              <a:defRPr>
                <a:solidFill>
                  <a:srgbClr val="FFFFFF"/>
                </a:solidFill>
              </a:defRPr>
            </a:pPr>
            <a:endParaRPr/>
          </a:p>
        </p:txBody>
      </p:sp>
      <p:sp>
        <p:nvSpPr>
          <p:cNvPr id="108" name="Up Arrow 24"/>
          <p:cNvSpPr/>
          <p:nvPr/>
        </p:nvSpPr>
        <p:spPr>
          <a:xfrm rot="7028882">
            <a:off x="6789311" y="3805626"/>
            <a:ext cx="652617" cy="823487"/>
          </a:xfrm>
          <a:custGeom>
            <a:avLst/>
            <a:gdLst/>
            <a:ahLst/>
            <a:cxnLst>
              <a:cxn ang="0">
                <a:pos x="wd2" y="hd2"/>
              </a:cxn>
              <a:cxn ang="5400000">
                <a:pos x="wd2" y="hd2"/>
              </a:cxn>
              <a:cxn ang="10800000">
                <a:pos x="wd2" y="hd2"/>
              </a:cxn>
              <a:cxn ang="16200000">
                <a:pos x="wd2" y="hd2"/>
              </a:cxn>
            </a:cxnLst>
            <a:rect l="0" t="0" r="r" b="b"/>
            <a:pathLst>
              <a:path w="21600" h="21600" extrusionOk="0">
                <a:moveTo>
                  <a:pt x="0" y="8559"/>
                </a:moveTo>
                <a:lnTo>
                  <a:pt x="10800" y="0"/>
                </a:lnTo>
                <a:lnTo>
                  <a:pt x="21600" y="8559"/>
                </a:lnTo>
                <a:lnTo>
                  <a:pt x="16200" y="8559"/>
                </a:lnTo>
                <a:lnTo>
                  <a:pt x="16200" y="21600"/>
                </a:lnTo>
                <a:lnTo>
                  <a:pt x="5400" y="21600"/>
                </a:lnTo>
                <a:lnTo>
                  <a:pt x="5400" y="8559"/>
                </a:lnTo>
                <a:close/>
              </a:path>
            </a:pathLst>
          </a:custGeom>
          <a:solidFill>
            <a:schemeClr val="accent1"/>
          </a:solidFill>
          <a:ln w="19050">
            <a:solidFill>
              <a:srgbClr val="092937"/>
            </a:solidFill>
            <a:miter/>
          </a:ln>
        </p:spPr>
        <p:txBody>
          <a:bodyPr lIns="45719" rIns="45719" anchor="ctr"/>
          <a:lstStyle/>
          <a:p>
            <a:pPr algn="ctr">
              <a:defRPr>
                <a:solidFill>
                  <a:srgbClr val="FFFFFF"/>
                </a:solidFill>
              </a:defRPr>
            </a:pPr>
            <a:endParaRPr/>
          </a:p>
        </p:txBody>
      </p:sp>
      <p:sp>
        <p:nvSpPr>
          <p:cNvPr id="109" name="Title 1"/>
          <p:cNvSpPr txBox="1"/>
          <p:nvPr/>
        </p:nvSpPr>
        <p:spPr>
          <a:xfrm>
            <a:off x="9630584" y="4070470"/>
            <a:ext cx="2679723" cy="7670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algn="ctr">
              <a:lnSpc>
                <a:spcPct val="90000"/>
              </a:lnSpc>
              <a:defRPr sz="2300" b="1" i="1">
                <a:solidFill>
                  <a:srgbClr val="C00000"/>
                </a:solidFill>
                <a:latin typeface="Aptos Display"/>
                <a:ea typeface="Aptos Display"/>
                <a:cs typeface="Aptos Display"/>
                <a:sym typeface="Aptos Display"/>
              </a:defRPr>
            </a:pPr>
            <a:r>
              <a:t>Patients’</a:t>
            </a:r>
            <a:endParaRPr sz="3500"/>
          </a:p>
          <a:p>
            <a:pPr algn="ctr">
              <a:lnSpc>
                <a:spcPct val="90000"/>
              </a:lnSpc>
              <a:defRPr sz="2300" b="1" i="1">
                <a:solidFill>
                  <a:srgbClr val="C00000"/>
                </a:solidFill>
                <a:latin typeface="Aptos Display"/>
                <a:ea typeface="Aptos Display"/>
                <a:cs typeface="Aptos Display"/>
                <a:sym typeface="Aptos Display"/>
              </a:defRPr>
            </a:pPr>
            <a:r>
              <a:t>Stratification</a:t>
            </a:r>
          </a:p>
        </p:txBody>
      </p:sp>
      <p:pic>
        <p:nvPicPr>
          <p:cNvPr id="110" name="Picture 5" descr="Picture 5"/>
          <p:cNvPicPr>
            <a:picLocks noChangeAspect="1"/>
          </p:cNvPicPr>
          <p:nvPr/>
        </p:nvPicPr>
        <p:blipFill>
          <a:blip r:embed="rId6"/>
          <a:stretch>
            <a:fillRect/>
          </a:stretch>
        </p:blipFill>
        <p:spPr>
          <a:xfrm>
            <a:off x="-29845" y="701766"/>
            <a:ext cx="4452777" cy="2778228"/>
          </a:xfrm>
          <a:prstGeom prst="rect">
            <a:avLst/>
          </a:prstGeom>
          <a:ln w="12700">
            <a:miter lim="400000"/>
          </a:ln>
        </p:spPr>
      </p:pic>
      <p:sp>
        <p:nvSpPr>
          <p:cNvPr id="116" name="Connection Line"/>
          <p:cNvSpPr/>
          <p:nvPr/>
        </p:nvSpPr>
        <p:spPr>
          <a:xfrm>
            <a:off x="4582698" y="1099014"/>
            <a:ext cx="2319990" cy="220624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path>
            </a:pathLst>
          </a:custGeom>
          <a:ln w="101600">
            <a:solidFill>
              <a:schemeClr val="accent2"/>
            </a:solidFill>
            <a:miter/>
            <a:tailEnd type="triangle"/>
          </a:ln>
        </p:spPr>
        <p:txBody>
          <a:bodyPr/>
          <a:lstStyle/>
          <a:p>
            <a:endParaRPr/>
          </a:p>
        </p:txBody>
      </p:sp>
      <p:sp>
        <p:nvSpPr>
          <p:cNvPr id="117" name="Connection Line"/>
          <p:cNvSpPr/>
          <p:nvPr/>
        </p:nvSpPr>
        <p:spPr>
          <a:xfrm>
            <a:off x="7367501" y="1901215"/>
            <a:ext cx="1729060" cy="171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path>
            </a:pathLst>
          </a:custGeom>
          <a:ln w="101600">
            <a:solidFill>
              <a:schemeClr val="accent2"/>
            </a:solidFill>
            <a:miter/>
            <a:tailEnd type="triangle"/>
          </a:ln>
        </p:spPr>
        <p:txBody>
          <a:bodyPr/>
          <a:lstStyle/>
          <a:p>
            <a:endParaRPr/>
          </a:p>
        </p:txBody>
      </p:sp>
      <p:pic>
        <p:nvPicPr>
          <p:cNvPr id="113" name="Picture 6" descr="Picture 6"/>
          <p:cNvPicPr>
            <a:picLocks noChangeAspect="1"/>
          </p:cNvPicPr>
          <p:nvPr/>
        </p:nvPicPr>
        <p:blipFill>
          <a:blip r:embed="rId7"/>
          <a:stretch>
            <a:fillRect/>
          </a:stretch>
        </p:blipFill>
        <p:spPr>
          <a:xfrm>
            <a:off x="4707618" y="1010186"/>
            <a:ext cx="3628414" cy="1612629"/>
          </a:xfrm>
          <a:prstGeom prst="rect">
            <a:avLst/>
          </a:prstGeom>
          <a:ln w="12700">
            <a:miter lim="400000"/>
          </a:ln>
        </p:spPr>
      </p:pic>
      <p:sp>
        <p:nvSpPr>
          <p:cNvPr id="118" name="Connection Line"/>
          <p:cNvSpPr/>
          <p:nvPr/>
        </p:nvSpPr>
        <p:spPr>
          <a:xfrm>
            <a:off x="2197434" y="1332487"/>
            <a:ext cx="2617598" cy="911083"/>
          </a:xfrm>
          <a:custGeom>
            <a:avLst/>
            <a:gdLst/>
            <a:ahLst/>
            <a:cxnLst>
              <a:cxn ang="0">
                <a:pos x="wd2" y="hd2"/>
              </a:cxn>
              <a:cxn ang="5400000">
                <a:pos x="wd2" y="hd2"/>
              </a:cxn>
              <a:cxn ang="10800000">
                <a:pos x="wd2" y="hd2"/>
              </a:cxn>
              <a:cxn ang="16200000">
                <a:pos x="wd2" y="hd2"/>
              </a:cxn>
            </a:cxnLst>
            <a:rect l="0" t="0" r="r" b="b"/>
            <a:pathLst>
              <a:path w="21600" h="16804" extrusionOk="0">
                <a:moveTo>
                  <a:pt x="0" y="16804"/>
                </a:moveTo>
                <a:cubicBezTo>
                  <a:pt x="8513" y="-1353"/>
                  <a:pt x="15713" y="-4796"/>
                  <a:pt x="21600" y="6474"/>
                </a:cubicBezTo>
              </a:path>
            </a:pathLst>
          </a:custGeom>
          <a:ln w="101600">
            <a:solidFill>
              <a:srgbClr val="D2235C"/>
            </a:solidFill>
            <a:miter/>
            <a:tailEnd type="triangle"/>
          </a:ln>
        </p:spPr>
        <p:txBody>
          <a:bodyPr/>
          <a:lstStyle/>
          <a:p>
            <a:endParaRP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7B27842-CA89-9649-C41B-97C65AB0A5BC}"/>
              </a:ext>
            </a:extLst>
          </p:cNvPr>
          <p:cNvSpPr txBox="1"/>
          <p:nvPr/>
        </p:nvSpPr>
        <p:spPr>
          <a:xfrm>
            <a:off x="259448" y="857985"/>
            <a:ext cx="11673103" cy="445635"/>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2800" u="none" strike="noStrike" kern="1200" cap="none" spc="0" normalizeH="0" baseline="0" noProof="0" dirty="0">
                <a:ln>
                  <a:noFill/>
                </a:ln>
                <a:solidFill>
                  <a:srgbClr val="BB6F37"/>
                </a:solidFill>
                <a:effectLst/>
                <a:uLnTx/>
                <a:uFillTx/>
                <a:latin typeface="Arial" panose="020B0604020202020204" pitchFamily="34" charset="0"/>
                <a:ea typeface="Arial" panose="020B0604020202020204" pitchFamily="34" charset="0"/>
                <a:cs typeface="+mn-cs"/>
              </a:rPr>
              <a:t>Synthetic lethality in cancer cells  through programmable RNA editing </a:t>
            </a:r>
          </a:p>
        </p:txBody>
      </p:sp>
      <p:sp>
        <p:nvSpPr>
          <p:cNvPr id="10" name="Subtitle 2">
            <a:extLst>
              <a:ext uri="{FF2B5EF4-FFF2-40B4-BE49-F238E27FC236}">
                <a16:creationId xmlns:a16="http://schemas.microsoft.com/office/drawing/2014/main" id="{C7FA5675-0CC1-E70B-8A90-C21F3FF51313}"/>
              </a:ext>
            </a:extLst>
          </p:cNvPr>
          <p:cNvSpPr txBox="1">
            <a:spLocks/>
          </p:cNvSpPr>
          <p:nvPr/>
        </p:nvSpPr>
        <p:spPr>
          <a:xfrm>
            <a:off x="244206" y="1438496"/>
            <a:ext cx="7969655" cy="445635"/>
          </a:xfrm>
          <a:prstGeom prst="rect">
            <a:avLst/>
          </a:prstGeom>
          <a:solidFill>
            <a:srgbClr val="BB7437"/>
          </a:solidFill>
        </p:spPr>
        <p:txBody>
          <a:bodyPr vert="horz" lIns="91440" tIns="10800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1113"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tab pos="7772400" algn="r"/>
              </a:tabLst>
              <a:defRPr/>
            </a:pPr>
            <a:r>
              <a:rPr kumimoji="0" lang="en-GB" sz="2400" u="none" strike="noStrike" kern="1200" cap="none" spc="0" normalizeH="0" baseline="0" noProof="0" dirty="0">
                <a:ln>
                  <a:noFill/>
                </a:ln>
                <a:solidFill>
                  <a:prstClr val="white"/>
                </a:solidFill>
                <a:effectLst/>
                <a:highlight>
                  <a:srgbClr val="BB7537"/>
                </a:highlight>
                <a:uLnTx/>
                <a:uFillTx/>
                <a:latin typeface="Arial" panose="020B0604020202020204" pitchFamily="34" charset="0"/>
                <a:ea typeface="+mn-ea"/>
                <a:cs typeface="+mn-cs"/>
              </a:rPr>
              <a:t>Silvo Conticello, IFC-CNR	WP 6.1.1</a:t>
            </a:r>
          </a:p>
        </p:txBody>
      </p:sp>
      <p:sp>
        <p:nvSpPr>
          <p:cNvPr id="11" name="Subtitle 2">
            <a:extLst>
              <a:ext uri="{FF2B5EF4-FFF2-40B4-BE49-F238E27FC236}">
                <a16:creationId xmlns:a16="http://schemas.microsoft.com/office/drawing/2014/main" id="{A96FDD52-1F5F-A484-A29C-72CAD594B4E9}"/>
              </a:ext>
            </a:extLst>
          </p:cNvPr>
          <p:cNvSpPr txBox="1">
            <a:spLocks/>
          </p:cNvSpPr>
          <p:nvPr/>
        </p:nvSpPr>
        <p:spPr>
          <a:xfrm>
            <a:off x="244206" y="2095915"/>
            <a:ext cx="7969656" cy="3378519"/>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tab pos="7419600" algn="r"/>
              </a:tabLst>
              <a:defRPr/>
            </a:pPr>
            <a:r>
              <a:rPr kumimoji="0" lang="en-GB" sz="1800" u="none" strike="noStrike" kern="1200" cap="none" spc="0" normalizeH="0" baseline="0" noProof="0" dirty="0">
                <a:ln>
                  <a:noFill/>
                </a:ln>
                <a:solidFill>
                  <a:prstClr val="black"/>
                </a:solidFill>
                <a:effectLst/>
                <a:uLnTx/>
                <a:uFillTx/>
                <a:latin typeface="Arial" panose="020B0604020202020204" pitchFamily="34" charset="0"/>
                <a:ea typeface="+mn-ea"/>
                <a:cs typeface="+mn-cs"/>
              </a:rPr>
              <a:t>Synthetic lethality, a promising therapeutic approach to target cancer cells, has been hindered by the difficulty to identify and block exploitable patient-specific processes. Aim of the project is the development of programmable RNA editing as a tool to interfere with specific cellular processes and trigger cell death. </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tab pos="7419600" algn="r"/>
              </a:tabLst>
              <a:defRPr/>
            </a:pPr>
            <a:r>
              <a:rPr kumimoji="0" lang="en-GB" sz="1800" u="none" strike="noStrike" kern="1200" cap="none" spc="0" normalizeH="0" baseline="0" noProof="0" dirty="0">
                <a:ln>
                  <a:noFill/>
                </a:ln>
                <a:solidFill>
                  <a:prstClr val="black"/>
                </a:solidFill>
                <a:effectLst/>
                <a:uLnTx/>
                <a:uFillTx/>
                <a:latin typeface="Arial" panose="020B0604020202020204" pitchFamily="34" charset="0"/>
                <a:ea typeface="+mn-ea"/>
                <a:cs typeface="+mn-cs"/>
              </a:rPr>
              <a:t>RNA editing is a more versatile approach compared to a drug-based one, as it allows to recode and alter virtually every cellular transcript. Moreover, temporary targeting of RNA rather than DNA reduces the risk of side effects. </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tab pos="7419600" algn="r"/>
              </a:tabLst>
              <a:defRPr/>
            </a:pPr>
            <a:r>
              <a:rPr kumimoji="0" lang="en-GB" sz="1800" u="none" strike="noStrike" kern="1200" cap="none" spc="0" normalizeH="0" baseline="0" noProof="0" dirty="0">
                <a:ln>
                  <a:noFill/>
                </a:ln>
                <a:solidFill>
                  <a:prstClr val="black"/>
                </a:solidFill>
                <a:effectLst/>
                <a:uLnTx/>
                <a:uFillTx/>
                <a:latin typeface="Arial" panose="020B0604020202020204" pitchFamily="34" charset="0"/>
                <a:ea typeface="+mn-ea"/>
                <a:cs typeface="+mn-cs"/>
              </a:rPr>
              <a:t>We will first select and optimize the most suitable technology for programmable RNA editing. After setting up a database of synthetically lethal genetic pairs that can be targeted through RNA editing (induction of stop codon, alteration of splicing, etc.), we will select and validate exploitable targets to trigger synthetic lethality.</a:t>
            </a:r>
          </a:p>
        </p:txBody>
      </p:sp>
      <p:sp>
        <p:nvSpPr>
          <p:cNvPr id="12" name="TextBox 11">
            <a:extLst>
              <a:ext uri="{FF2B5EF4-FFF2-40B4-BE49-F238E27FC236}">
                <a16:creationId xmlns:a16="http://schemas.microsoft.com/office/drawing/2014/main" id="{A32CE00C-8E75-06BA-2EDF-BC5E77BAF1A5}"/>
              </a:ext>
            </a:extLst>
          </p:cNvPr>
          <p:cNvSpPr txBox="1"/>
          <p:nvPr/>
        </p:nvSpPr>
        <p:spPr>
          <a:xfrm>
            <a:off x="244205" y="5582632"/>
            <a:ext cx="7969656"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tab pos="7419600" algn="r"/>
              </a:tabLst>
              <a:defRPr/>
            </a:pPr>
            <a:r>
              <a:rPr kumimoji="0" lang="en-GB" sz="1800" u="sng" strike="noStrike" kern="1200" cap="none" spc="0" normalizeH="0" baseline="0" noProof="0" dirty="0">
                <a:ln>
                  <a:noFill/>
                </a:ln>
                <a:solidFill>
                  <a:srgbClr val="BB6F37"/>
                </a:solidFill>
                <a:effectLst/>
                <a:uLnTx/>
                <a:uFillTx/>
                <a:latin typeface="Arial" panose="020B0604020202020204" pitchFamily="34" charset="0"/>
                <a:ea typeface="+mn-ea"/>
                <a:cs typeface="+mn-cs"/>
              </a:rPr>
              <a:t>Patent:</a:t>
            </a:r>
            <a:r>
              <a:rPr kumimoji="0" lang="en-GB" sz="1800" u="none" strike="noStrike" kern="1200" cap="none" spc="0" normalizeH="0" baseline="0" noProof="0" dirty="0">
                <a:ln>
                  <a:noFill/>
                </a:ln>
                <a:solidFill>
                  <a:srgbClr val="BB6F37"/>
                </a:solidFill>
                <a:effectLst/>
                <a:uLnTx/>
                <a:uFillTx/>
                <a:latin typeface="Arial" panose="020B0604020202020204" pitchFamily="34" charset="0"/>
                <a:ea typeface="+mn-ea"/>
                <a:cs typeface="+mn-cs"/>
              </a:rPr>
              <a:t> </a:t>
            </a:r>
            <a:r>
              <a:rPr kumimoji="0" lang="en-GB" sz="1800" u="none" strike="noStrike" kern="1200" cap="none" spc="0" normalizeH="0" baseline="0" noProof="0" dirty="0">
                <a:ln>
                  <a:noFill/>
                </a:ln>
                <a:solidFill>
                  <a:prstClr val="black"/>
                </a:solidFill>
                <a:effectLst/>
                <a:uLnTx/>
                <a:uFillTx/>
                <a:latin typeface="Arial" panose="020B0604020202020204" pitchFamily="34" charset="0"/>
                <a:ea typeface="+mn-ea"/>
                <a:cs typeface="+mn-cs"/>
              </a:rPr>
              <a:t>New APOBEC1 mutants with reduced RNA/DNA off-targets for a safer Base Editing, WO2022112404A1 (pending)</a:t>
            </a:r>
            <a:endParaRPr kumimoji="0" lang="en-IT" sz="180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13" name="Group 12">
            <a:extLst>
              <a:ext uri="{FF2B5EF4-FFF2-40B4-BE49-F238E27FC236}">
                <a16:creationId xmlns:a16="http://schemas.microsoft.com/office/drawing/2014/main" id="{6B03207D-17BC-35F7-5EE8-41B70C70EB2C}"/>
              </a:ext>
            </a:extLst>
          </p:cNvPr>
          <p:cNvGrpSpPr/>
          <p:nvPr/>
        </p:nvGrpSpPr>
        <p:grpSpPr>
          <a:xfrm>
            <a:off x="8257729" y="1428536"/>
            <a:ext cx="4038268" cy="5481870"/>
            <a:chOff x="8332679" y="1428536"/>
            <a:chExt cx="4038268" cy="5481870"/>
          </a:xfrm>
        </p:grpSpPr>
        <p:grpSp>
          <p:nvGrpSpPr>
            <p:cNvPr id="14" name="Group 13">
              <a:extLst>
                <a:ext uri="{FF2B5EF4-FFF2-40B4-BE49-F238E27FC236}">
                  <a16:creationId xmlns:a16="http://schemas.microsoft.com/office/drawing/2014/main" id="{14AFE2A1-FA87-3AE7-D2A6-1E9652DA0679}"/>
                </a:ext>
              </a:extLst>
            </p:cNvPr>
            <p:cNvGrpSpPr/>
            <p:nvPr/>
          </p:nvGrpSpPr>
          <p:grpSpPr>
            <a:xfrm>
              <a:off x="8720938" y="1837835"/>
              <a:ext cx="1606463" cy="1125156"/>
              <a:chOff x="5257800" y="1807283"/>
              <a:chExt cx="1606463" cy="1125156"/>
            </a:xfrm>
          </p:grpSpPr>
          <p:sp>
            <p:nvSpPr>
              <p:cNvPr id="47" name="Oval 46">
                <a:extLst>
                  <a:ext uri="{FF2B5EF4-FFF2-40B4-BE49-F238E27FC236}">
                    <a16:creationId xmlns:a16="http://schemas.microsoft.com/office/drawing/2014/main" id="{B0ACF119-CF92-5E2D-6060-804CE50E9FD6}"/>
                  </a:ext>
                </a:extLst>
              </p:cNvPr>
              <p:cNvSpPr/>
              <p:nvPr/>
            </p:nvSpPr>
            <p:spPr>
              <a:xfrm>
                <a:off x="5257800" y="1807283"/>
                <a:ext cx="1606463" cy="1125156"/>
              </a:xfrm>
              <a:prstGeom prst="ellipse">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48" name="Group 47">
                <a:extLst>
                  <a:ext uri="{FF2B5EF4-FFF2-40B4-BE49-F238E27FC236}">
                    <a16:creationId xmlns:a16="http://schemas.microsoft.com/office/drawing/2014/main" id="{543BD2CE-4F00-65B5-FCF0-5314D5E18CDD}"/>
                  </a:ext>
                </a:extLst>
              </p:cNvPr>
              <p:cNvGrpSpPr/>
              <p:nvPr/>
            </p:nvGrpSpPr>
            <p:grpSpPr>
              <a:xfrm>
                <a:off x="5451081" y="2079509"/>
                <a:ext cx="1219900" cy="580704"/>
                <a:chOff x="5491147" y="2088198"/>
                <a:chExt cx="1219900" cy="580704"/>
              </a:xfrm>
            </p:grpSpPr>
            <p:sp>
              <p:nvSpPr>
                <p:cNvPr id="49" name="Rectangle: Rounded Corners 14">
                  <a:extLst>
                    <a:ext uri="{FF2B5EF4-FFF2-40B4-BE49-F238E27FC236}">
                      <a16:creationId xmlns:a16="http://schemas.microsoft.com/office/drawing/2014/main" id="{0FF1A036-2CDF-CFCD-DAC9-0C6E8EC18E57}"/>
                    </a:ext>
                  </a:extLst>
                </p:cNvPr>
                <p:cNvSpPr/>
                <p:nvPr/>
              </p:nvSpPr>
              <p:spPr>
                <a:xfrm>
                  <a:off x="5491147" y="2088198"/>
                  <a:ext cx="1219899" cy="214705"/>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u="none" strike="noStrike" kern="1200" cap="none" spc="0" normalizeH="0" baseline="0" noProof="0" dirty="0">
                      <a:ln>
                        <a:noFill/>
                      </a:ln>
                      <a:solidFill>
                        <a:prstClr val="black"/>
                      </a:solidFill>
                      <a:effectLst/>
                      <a:uLnTx/>
                      <a:uFillTx/>
                      <a:latin typeface="Arial" panose="020B0604020202020204" pitchFamily="34" charset="0"/>
                      <a:ea typeface="+mn-ea"/>
                      <a:cs typeface="+mn-cs"/>
                    </a:rPr>
                    <a:t>Pathway A</a:t>
                  </a:r>
                </a:p>
              </p:txBody>
            </p:sp>
            <p:sp>
              <p:nvSpPr>
                <p:cNvPr id="50" name="Rectangle: Rounded Corners 16">
                  <a:extLst>
                    <a:ext uri="{FF2B5EF4-FFF2-40B4-BE49-F238E27FC236}">
                      <a16:creationId xmlns:a16="http://schemas.microsoft.com/office/drawing/2014/main" id="{ED573428-7CA9-7001-B559-64AA42FE39FB}"/>
                    </a:ext>
                  </a:extLst>
                </p:cNvPr>
                <p:cNvSpPr/>
                <p:nvPr/>
              </p:nvSpPr>
              <p:spPr>
                <a:xfrm>
                  <a:off x="5491148" y="2454197"/>
                  <a:ext cx="1219899" cy="214705"/>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u="none" strike="noStrike" kern="1200" cap="none" spc="0" normalizeH="0" baseline="0" noProof="0" dirty="0">
                      <a:ln>
                        <a:noFill/>
                      </a:ln>
                      <a:solidFill>
                        <a:prstClr val="black"/>
                      </a:solidFill>
                      <a:effectLst/>
                      <a:uLnTx/>
                      <a:uFillTx/>
                      <a:latin typeface="Arial" panose="020B0604020202020204" pitchFamily="34" charset="0"/>
                      <a:ea typeface="+mn-ea"/>
                      <a:cs typeface="+mn-cs"/>
                    </a:rPr>
                    <a:t>Pathway B</a:t>
                  </a:r>
                </a:p>
              </p:txBody>
            </p:sp>
          </p:grpSp>
        </p:grpSp>
        <p:grpSp>
          <p:nvGrpSpPr>
            <p:cNvPr id="15" name="Group 14">
              <a:extLst>
                <a:ext uri="{FF2B5EF4-FFF2-40B4-BE49-F238E27FC236}">
                  <a16:creationId xmlns:a16="http://schemas.microsoft.com/office/drawing/2014/main" id="{6B7A95BD-8560-EC81-F78F-D54FAA6A91C8}"/>
                </a:ext>
              </a:extLst>
            </p:cNvPr>
            <p:cNvGrpSpPr/>
            <p:nvPr/>
          </p:nvGrpSpPr>
          <p:grpSpPr>
            <a:xfrm>
              <a:off x="8668435" y="4087277"/>
              <a:ext cx="1606463" cy="1125156"/>
              <a:chOff x="7861151" y="1785767"/>
              <a:chExt cx="1606463" cy="1125156"/>
            </a:xfrm>
          </p:grpSpPr>
          <p:sp>
            <p:nvSpPr>
              <p:cNvPr id="42" name="Oval 41">
                <a:extLst>
                  <a:ext uri="{FF2B5EF4-FFF2-40B4-BE49-F238E27FC236}">
                    <a16:creationId xmlns:a16="http://schemas.microsoft.com/office/drawing/2014/main" id="{B34AC488-2920-C75D-9304-FB323D9E7C78}"/>
                  </a:ext>
                </a:extLst>
              </p:cNvPr>
              <p:cNvSpPr/>
              <p:nvPr/>
            </p:nvSpPr>
            <p:spPr>
              <a:xfrm>
                <a:off x="7861151" y="1785767"/>
                <a:ext cx="1606463" cy="1125156"/>
              </a:xfrm>
              <a:prstGeom prst="ellipse">
                <a:avLst/>
              </a:prstGeom>
              <a:solidFill>
                <a:schemeClr val="bg2">
                  <a:lumMod val="25000"/>
                  <a:alpha val="49804"/>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43" name="Group 42">
                <a:extLst>
                  <a:ext uri="{FF2B5EF4-FFF2-40B4-BE49-F238E27FC236}">
                    <a16:creationId xmlns:a16="http://schemas.microsoft.com/office/drawing/2014/main" id="{9F9F2F28-ABB6-AB1E-2B29-B26F1CDA1BD3}"/>
                  </a:ext>
                </a:extLst>
              </p:cNvPr>
              <p:cNvGrpSpPr/>
              <p:nvPr/>
            </p:nvGrpSpPr>
            <p:grpSpPr>
              <a:xfrm>
                <a:off x="8054432" y="2057993"/>
                <a:ext cx="1219900" cy="580704"/>
                <a:chOff x="5491147" y="2088198"/>
                <a:chExt cx="1219900" cy="580704"/>
              </a:xfrm>
            </p:grpSpPr>
            <p:sp>
              <p:nvSpPr>
                <p:cNvPr id="45" name="Rectangle: Rounded Corners 14">
                  <a:extLst>
                    <a:ext uri="{FF2B5EF4-FFF2-40B4-BE49-F238E27FC236}">
                      <a16:creationId xmlns:a16="http://schemas.microsoft.com/office/drawing/2014/main" id="{3AC2DF90-1A2E-B705-5D60-994D0AC91DD5}"/>
                    </a:ext>
                  </a:extLst>
                </p:cNvPr>
                <p:cNvSpPr/>
                <p:nvPr/>
              </p:nvSpPr>
              <p:spPr>
                <a:xfrm>
                  <a:off x="5491147" y="2088198"/>
                  <a:ext cx="1219899" cy="214705"/>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u="none" strike="noStrike" kern="1200" cap="none" spc="0" normalizeH="0" baseline="0" noProof="0" dirty="0">
                      <a:ln>
                        <a:noFill/>
                      </a:ln>
                      <a:solidFill>
                        <a:prstClr val="black"/>
                      </a:solidFill>
                      <a:effectLst/>
                      <a:uLnTx/>
                      <a:uFillTx/>
                      <a:latin typeface="Arial" panose="020B0604020202020204" pitchFamily="34" charset="0"/>
                      <a:ea typeface="+mn-ea"/>
                      <a:cs typeface="+mn-cs"/>
                    </a:rPr>
                    <a:t>Pathway A</a:t>
                  </a:r>
                </a:p>
              </p:txBody>
            </p:sp>
            <p:sp>
              <p:nvSpPr>
                <p:cNvPr id="46" name="Rectangle: Rounded Corners 16">
                  <a:extLst>
                    <a:ext uri="{FF2B5EF4-FFF2-40B4-BE49-F238E27FC236}">
                      <a16:creationId xmlns:a16="http://schemas.microsoft.com/office/drawing/2014/main" id="{A8759ED2-0EA6-BC99-F8AC-E243EE9D2440}"/>
                    </a:ext>
                  </a:extLst>
                </p:cNvPr>
                <p:cNvSpPr/>
                <p:nvPr/>
              </p:nvSpPr>
              <p:spPr>
                <a:xfrm>
                  <a:off x="5491148" y="2454197"/>
                  <a:ext cx="1219899" cy="214705"/>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u="none" strike="noStrike" kern="1200" cap="none" spc="0" normalizeH="0" baseline="0" noProof="0" dirty="0">
                      <a:ln>
                        <a:noFill/>
                      </a:ln>
                      <a:solidFill>
                        <a:prstClr val="black"/>
                      </a:solidFill>
                      <a:effectLst/>
                      <a:uLnTx/>
                      <a:uFillTx/>
                      <a:latin typeface="Arial" panose="020B0604020202020204" pitchFamily="34" charset="0"/>
                      <a:ea typeface="+mn-ea"/>
                      <a:cs typeface="+mn-cs"/>
                    </a:rPr>
                    <a:t>Pathway B</a:t>
                  </a:r>
                </a:p>
              </p:txBody>
            </p:sp>
          </p:grpSp>
          <p:cxnSp>
            <p:nvCxnSpPr>
              <p:cNvPr id="44" name="Straight Connector 43">
                <a:extLst>
                  <a:ext uri="{FF2B5EF4-FFF2-40B4-BE49-F238E27FC236}">
                    <a16:creationId xmlns:a16="http://schemas.microsoft.com/office/drawing/2014/main" id="{54EB4118-7D6C-6405-8138-E2CE510B1723}"/>
                  </a:ext>
                </a:extLst>
              </p:cNvPr>
              <p:cNvCxnSpPr>
                <a:cxnSpLocks/>
              </p:cNvCxnSpPr>
              <p:nvPr/>
            </p:nvCxnSpPr>
            <p:spPr>
              <a:xfrm flipV="1">
                <a:off x="8075370" y="2544283"/>
                <a:ext cx="1178024" cy="5685"/>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2D2BC278-658C-6455-B1D8-ADCE59D2916B}"/>
                </a:ext>
              </a:extLst>
            </p:cNvPr>
            <p:cNvGrpSpPr/>
            <p:nvPr/>
          </p:nvGrpSpPr>
          <p:grpSpPr>
            <a:xfrm>
              <a:off x="10357635" y="5106763"/>
              <a:ext cx="1693276" cy="1125156"/>
              <a:chOff x="9317230" y="2964804"/>
              <a:chExt cx="1693276" cy="1125156"/>
            </a:xfrm>
          </p:grpSpPr>
          <p:sp>
            <p:nvSpPr>
              <p:cNvPr id="37" name="Oval 54">
                <a:extLst>
                  <a:ext uri="{FF2B5EF4-FFF2-40B4-BE49-F238E27FC236}">
                    <a16:creationId xmlns:a16="http://schemas.microsoft.com/office/drawing/2014/main" id="{6BF1C563-FA31-D6E5-D7F5-A2BFCB147760}"/>
                  </a:ext>
                </a:extLst>
              </p:cNvPr>
              <p:cNvSpPr/>
              <p:nvPr/>
            </p:nvSpPr>
            <p:spPr>
              <a:xfrm rot="494243">
                <a:off x="9317230" y="2964804"/>
                <a:ext cx="1693276" cy="1125156"/>
              </a:xfrm>
              <a:custGeom>
                <a:avLst/>
                <a:gdLst>
                  <a:gd name="connsiteX0" fmla="*/ 0 w 2317959"/>
                  <a:gd name="connsiteY0" fmla="*/ 919316 h 1838632"/>
                  <a:gd name="connsiteX1" fmla="*/ 1158980 w 2317959"/>
                  <a:gd name="connsiteY1" fmla="*/ 0 h 1838632"/>
                  <a:gd name="connsiteX2" fmla="*/ 2317960 w 2317959"/>
                  <a:gd name="connsiteY2" fmla="*/ 919316 h 1838632"/>
                  <a:gd name="connsiteX3" fmla="*/ 1158980 w 2317959"/>
                  <a:gd name="connsiteY3" fmla="*/ 1838632 h 1838632"/>
                  <a:gd name="connsiteX4" fmla="*/ 0 w 2317959"/>
                  <a:gd name="connsiteY4" fmla="*/ 919316 h 1838632"/>
                  <a:gd name="connsiteX0" fmla="*/ 0 w 2427548"/>
                  <a:gd name="connsiteY0" fmla="*/ 979123 h 1898439"/>
                  <a:gd name="connsiteX1" fmla="*/ 1158980 w 2427548"/>
                  <a:gd name="connsiteY1" fmla="*/ 59807 h 1898439"/>
                  <a:gd name="connsiteX2" fmla="*/ 2277402 w 2427548"/>
                  <a:gd name="connsiteY2" fmla="*/ 187219 h 1898439"/>
                  <a:gd name="connsiteX3" fmla="*/ 2317960 w 2427548"/>
                  <a:gd name="connsiteY3" fmla="*/ 979123 h 1898439"/>
                  <a:gd name="connsiteX4" fmla="*/ 1158980 w 2427548"/>
                  <a:gd name="connsiteY4" fmla="*/ 1898439 h 1898439"/>
                  <a:gd name="connsiteX5" fmla="*/ 0 w 2427548"/>
                  <a:gd name="connsiteY5" fmla="*/ 979123 h 1898439"/>
                  <a:gd name="connsiteX0" fmla="*/ 0 w 2345198"/>
                  <a:gd name="connsiteY0" fmla="*/ 979123 h 1898439"/>
                  <a:gd name="connsiteX1" fmla="*/ 1158980 w 2345198"/>
                  <a:gd name="connsiteY1" fmla="*/ 59807 h 1898439"/>
                  <a:gd name="connsiteX2" fmla="*/ 2277402 w 2345198"/>
                  <a:gd name="connsiteY2" fmla="*/ 187219 h 1898439"/>
                  <a:gd name="connsiteX3" fmla="*/ 2317960 w 2345198"/>
                  <a:gd name="connsiteY3" fmla="*/ 979123 h 1898439"/>
                  <a:gd name="connsiteX4" fmla="*/ 1158980 w 2345198"/>
                  <a:gd name="connsiteY4" fmla="*/ 1898439 h 1898439"/>
                  <a:gd name="connsiteX5" fmla="*/ 0 w 2345198"/>
                  <a:gd name="connsiteY5" fmla="*/ 979123 h 1898439"/>
                  <a:gd name="connsiteX0" fmla="*/ 0 w 2345198"/>
                  <a:gd name="connsiteY0" fmla="*/ 979123 h 1902998"/>
                  <a:gd name="connsiteX1" fmla="*/ 1158980 w 2345198"/>
                  <a:gd name="connsiteY1" fmla="*/ 59807 h 1902998"/>
                  <a:gd name="connsiteX2" fmla="*/ 2277402 w 2345198"/>
                  <a:gd name="connsiteY2" fmla="*/ 187219 h 1902998"/>
                  <a:gd name="connsiteX3" fmla="*/ 2317960 w 2345198"/>
                  <a:gd name="connsiteY3" fmla="*/ 979123 h 1902998"/>
                  <a:gd name="connsiteX4" fmla="*/ 1471156 w 2345198"/>
                  <a:gd name="connsiteY4" fmla="*/ 1317930 h 1902998"/>
                  <a:gd name="connsiteX5" fmla="*/ 1158980 w 2345198"/>
                  <a:gd name="connsiteY5" fmla="*/ 1898439 h 1902998"/>
                  <a:gd name="connsiteX6" fmla="*/ 0 w 2345198"/>
                  <a:gd name="connsiteY6" fmla="*/ 979123 h 1902998"/>
                  <a:gd name="connsiteX0" fmla="*/ 0 w 2345198"/>
                  <a:gd name="connsiteY0" fmla="*/ 979123 h 1902998"/>
                  <a:gd name="connsiteX1" fmla="*/ 1158980 w 2345198"/>
                  <a:gd name="connsiteY1" fmla="*/ 59807 h 1902998"/>
                  <a:gd name="connsiteX2" fmla="*/ 2277402 w 2345198"/>
                  <a:gd name="connsiteY2" fmla="*/ 187219 h 1902998"/>
                  <a:gd name="connsiteX3" fmla="*/ 2317960 w 2345198"/>
                  <a:gd name="connsiteY3" fmla="*/ 979123 h 1902998"/>
                  <a:gd name="connsiteX4" fmla="*/ 1471156 w 2345198"/>
                  <a:gd name="connsiteY4" fmla="*/ 1317930 h 1902998"/>
                  <a:gd name="connsiteX5" fmla="*/ 1158980 w 2345198"/>
                  <a:gd name="connsiteY5" fmla="*/ 1898439 h 1902998"/>
                  <a:gd name="connsiteX6" fmla="*/ 0 w 2345198"/>
                  <a:gd name="connsiteY6" fmla="*/ 979123 h 1902998"/>
                  <a:gd name="connsiteX0" fmla="*/ 31672 w 2376870"/>
                  <a:gd name="connsiteY0" fmla="*/ 958264 h 1882139"/>
                  <a:gd name="connsiteX1" fmla="*/ 401615 w 2376870"/>
                  <a:gd name="connsiteY1" fmla="*/ 87702 h 1882139"/>
                  <a:gd name="connsiteX2" fmla="*/ 1190652 w 2376870"/>
                  <a:gd name="connsiteY2" fmla="*/ 38948 h 1882139"/>
                  <a:gd name="connsiteX3" fmla="*/ 2309074 w 2376870"/>
                  <a:gd name="connsiteY3" fmla="*/ 166360 h 1882139"/>
                  <a:gd name="connsiteX4" fmla="*/ 2349632 w 2376870"/>
                  <a:gd name="connsiteY4" fmla="*/ 958264 h 1882139"/>
                  <a:gd name="connsiteX5" fmla="*/ 1502828 w 2376870"/>
                  <a:gd name="connsiteY5" fmla="*/ 1297071 h 1882139"/>
                  <a:gd name="connsiteX6" fmla="*/ 1190652 w 2376870"/>
                  <a:gd name="connsiteY6" fmla="*/ 1877580 h 1882139"/>
                  <a:gd name="connsiteX7" fmla="*/ 31672 w 2376870"/>
                  <a:gd name="connsiteY7" fmla="*/ 958264 h 1882139"/>
                  <a:gd name="connsiteX0" fmla="*/ 31672 w 2376870"/>
                  <a:gd name="connsiteY0" fmla="*/ 1078257 h 2002132"/>
                  <a:gd name="connsiteX1" fmla="*/ 401615 w 2376870"/>
                  <a:gd name="connsiteY1" fmla="*/ 207695 h 2002132"/>
                  <a:gd name="connsiteX2" fmla="*/ 1298807 w 2376870"/>
                  <a:gd name="connsiteY2" fmla="*/ 1625 h 2002132"/>
                  <a:gd name="connsiteX3" fmla="*/ 2309074 w 2376870"/>
                  <a:gd name="connsiteY3" fmla="*/ 286353 h 2002132"/>
                  <a:gd name="connsiteX4" fmla="*/ 2349632 w 2376870"/>
                  <a:gd name="connsiteY4" fmla="*/ 1078257 h 2002132"/>
                  <a:gd name="connsiteX5" fmla="*/ 1502828 w 2376870"/>
                  <a:gd name="connsiteY5" fmla="*/ 1417064 h 2002132"/>
                  <a:gd name="connsiteX6" fmla="*/ 1190652 w 2376870"/>
                  <a:gd name="connsiteY6" fmla="*/ 1997573 h 2002132"/>
                  <a:gd name="connsiteX7" fmla="*/ 31672 w 2376870"/>
                  <a:gd name="connsiteY7" fmla="*/ 1078257 h 2002132"/>
                  <a:gd name="connsiteX0" fmla="*/ 31672 w 2376870"/>
                  <a:gd name="connsiteY0" fmla="*/ 1205885 h 2129760"/>
                  <a:gd name="connsiteX1" fmla="*/ 401615 w 2376870"/>
                  <a:gd name="connsiteY1" fmla="*/ 335323 h 2129760"/>
                  <a:gd name="connsiteX2" fmla="*/ 1298807 w 2376870"/>
                  <a:gd name="connsiteY2" fmla="*/ 129253 h 2129760"/>
                  <a:gd name="connsiteX3" fmla="*/ 2309074 w 2376870"/>
                  <a:gd name="connsiteY3" fmla="*/ 413981 h 2129760"/>
                  <a:gd name="connsiteX4" fmla="*/ 2349632 w 2376870"/>
                  <a:gd name="connsiteY4" fmla="*/ 1205885 h 2129760"/>
                  <a:gd name="connsiteX5" fmla="*/ 1502828 w 2376870"/>
                  <a:gd name="connsiteY5" fmla="*/ 1544692 h 2129760"/>
                  <a:gd name="connsiteX6" fmla="*/ 1190652 w 2376870"/>
                  <a:gd name="connsiteY6" fmla="*/ 2125201 h 2129760"/>
                  <a:gd name="connsiteX7" fmla="*/ 31672 w 2376870"/>
                  <a:gd name="connsiteY7" fmla="*/ 1205885 h 2129760"/>
                  <a:gd name="connsiteX0" fmla="*/ 34885 w 2340753"/>
                  <a:gd name="connsiteY0" fmla="*/ 1215718 h 2129523"/>
                  <a:gd name="connsiteX1" fmla="*/ 365498 w 2340753"/>
                  <a:gd name="connsiteY1" fmla="*/ 335323 h 2129523"/>
                  <a:gd name="connsiteX2" fmla="*/ 1262690 w 2340753"/>
                  <a:gd name="connsiteY2" fmla="*/ 129253 h 2129523"/>
                  <a:gd name="connsiteX3" fmla="*/ 2272957 w 2340753"/>
                  <a:gd name="connsiteY3" fmla="*/ 413981 h 2129523"/>
                  <a:gd name="connsiteX4" fmla="*/ 2313515 w 2340753"/>
                  <a:gd name="connsiteY4" fmla="*/ 1205885 h 2129523"/>
                  <a:gd name="connsiteX5" fmla="*/ 1466711 w 2340753"/>
                  <a:gd name="connsiteY5" fmla="*/ 1544692 h 2129523"/>
                  <a:gd name="connsiteX6" fmla="*/ 1154535 w 2340753"/>
                  <a:gd name="connsiteY6" fmla="*/ 2125201 h 2129523"/>
                  <a:gd name="connsiteX7" fmla="*/ 34885 w 2340753"/>
                  <a:gd name="connsiteY7" fmla="*/ 1215718 h 2129523"/>
                  <a:gd name="connsiteX0" fmla="*/ 36320 w 2342188"/>
                  <a:gd name="connsiteY0" fmla="*/ 1215718 h 2129523"/>
                  <a:gd name="connsiteX1" fmla="*/ 366933 w 2342188"/>
                  <a:gd name="connsiteY1" fmla="*/ 335323 h 2129523"/>
                  <a:gd name="connsiteX2" fmla="*/ 1264125 w 2342188"/>
                  <a:gd name="connsiteY2" fmla="*/ 129253 h 2129523"/>
                  <a:gd name="connsiteX3" fmla="*/ 2274392 w 2342188"/>
                  <a:gd name="connsiteY3" fmla="*/ 413981 h 2129523"/>
                  <a:gd name="connsiteX4" fmla="*/ 2314950 w 2342188"/>
                  <a:gd name="connsiteY4" fmla="*/ 1205885 h 2129523"/>
                  <a:gd name="connsiteX5" fmla="*/ 1468146 w 2342188"/>
                  <a:gd name="connsiteY5" fmla="*/ 1544692 h 2129523"/>
                  <a:gd name="connsiteX6" fmla="*/ 1155970 w 2342188"/>
                  <a:gd name="connsiteY6" fmla="*/ 2125201 h 2129523"/>
                  <a:gd name="connsiteX7" fmla="*/ 36320 w 2342188"/>
                  <a:gd name="connsiteY7" fmla="*/ 1215718 h 212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42188" h="2129523">
                    <a:moveTo>
                      <a:pt x="36320" y="1215718"/>
                    </a:moveTo>
                    <a:cubicBezTo>
                      <a:pt x="288272" y="789585"/>
                      <a:pt x="173770" y="488542"/>
                      <a:pt x="366933" y="335323"/>
                    </a:cubicBezTo>
                    <a:cubicBezTo>
                      <a:pt x="560096" y="182104"/>
                      <a:pt x="602086" y="489769"/>
                      <a:pt x="1264125" y="129253"/>
                    </a:cubicBezTo>
                    <a:cubicBezTo>
                      <a:pt x="1926164" y="-231263"/>
                      <a:pt x="2081229" y="260762"/>
                      <a:pt x="2274392" y="413981"/>
                    </a:cubicBezTo>
                    <a:cubicBezTo>
                      <a:pt x="1916949" y="1117806"/>
                      <a:pt x="2466941" y="960011"/>
                      <a:pt x="2314950" y="1205885"/>
                    </a:cubicBezTo>
                    <a:cubicBezTo>
                      <a:pt x="2213350" y="1464801"/>
                      <a:pt x="1926780" y="1519292"/>
                      <a:pt x="1468146" y="1544692"/>
                    </a:cubicBezTo>
                    <a:cubicBezTo>
                      <a:pt x="1274983" y="1697911"/>
                      <a:pt x="1394608" y="2180030"/>
                      <a:pt x="1155970" y="2125201"/>
                    </a:cubicBezTo>
                    <a:cubicBezTo>
                      <a:pt x="917332" y="2070372"/>
                      <a:pt x="-215632" y="1641851"/>
                      <a:pt x="36320" y="1215718"/>
                    </a:cubicBezTo>
                    <a:close/>
                  </a:path>
                </a:pathLst>
              </a:custGeom>
              <a:solidFill>
                <a:schemeClr val="bg2">
                  <a:lumMod val="25000"/>
                  <a:alpha val="49804"/>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38" name="Group 37">
                <a:extLst>
                  <a:ext uri="{FF2B5EF4-FFF2-40B4-BE49-F238E27FC236}">
                    <a16:creationId xmlns:a16="http://schemas.microsoft.com/office/drawing/2014/main" id="{9516D8F6-516E-DD89-7CF0-1BEFC9233A45}"/>
                  </a:ext>
                </a:extLst>
              </p:cNvPr>
              <p:cNvGrpSpPr/>
              <p:nvPr/>
            </p:nvGrpSpPr>
            <p:grpSpPr>
              <a:xfrm>
                <a:off x="9559382" y="3191468"/>
                <a:ext cx="1219900" cy="580704"/>
                <a:chOff x="5491147" y="2088198"/>
                <a:chExt cx="1219900" cy="580704"/>
              </a:xfrm>
            </p:grpSpPr>
            <p:sp>
              <p:nvSpPr>
                <p:cNvPr id="40" name="Rectangle: Rounded Corners 14">
                  <a:extLst>
                    <a:ext uri="{FF2B5EF4-FFF2-40B4-BE49-F238E27FC236}">
                      <a16:creationId xmlns:a16="http://schemas.microsoft.com/office/drawing/2014/main" id="{9FDBB3EB-56D4-21C0-7AA5-0CF771E8A89F}"/>
                    </a:ext>
                  </a:extLst>
                </p:cNvPr>
                <p:cNvSpPr/>
                <p:nvPr/>
              </p:nvSpPr>
              <p:spPr>
                <a:xfrm>
                  <a:off x="5491147" y="2088198"/>
                  <a:ext cx="1219899" cy="214705"/>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u="none" strike="noStrike" kern="1200" cap="none" spc="0" normalizeH="0" baseline="0" noProof="0" dirty="0">
                      <a:ln>
                        <a:noFill/>
                      </a:ln>
                      <a:solidFill>
                        <a:prstClr val="black"/>
                      </a:solidFill>
                      <a:effectLst/>
                      <a:uLnTx/>
                      <a:uFillTx/>
                      <a:latin typeface="Arial" panose="020B0604020202020204" pitchFamily="34" charset="0"/>
                      <a:ea typeface="+mn-ea"/>
                      <a:cs typeface="+mn-cs"/>
                    </a:rPr>
                    <a:t>Pathway A</a:t>
                  </a:r>
                </a:p>
              </p:txBody>
            </p:sp>
            <p:sp>
              <p:nvSpPr>
                <p:cNvPr id="41" name="Rectangle: Rounded Corners 16">
                  <a:extLst>
                    <a:ext uri="{FF2B5EF4-FFF2-40B4-BE49-F238E27FC236}">
                      <a16:creationId xmlns:a16="http://schemas.microsoft.com/office/drawing/2014/main" id="{E41EC1A4-C0B9-6095-9615-DA2E4FC32588}"/>
                    </a:ext>
                  </a:extLst>
                </p:cNvPr>
                <p:cNvSpPr/>
                <p:nvPr/>
              </p:nvSpPr>
              <p:spPr>
                <a:xfrm>
                  <a:off x="5491148" y="2454197"/>
                  <a:ext cx="1219899" cy="214705"/>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u="none" strike="noStrike" kern="1200" cap="none" spc="0" normalizeH="0" baseline="0" noProof="0" dirty="0">
                      <a:ln>
                        <a:noFill/>
                      </a:ln>
                      <a:solidFill>
                        <a:prstClr val="black"/>
                      </a:solidFill>
                      <a:effectLst/>
                      <a:uLnTx/>
                      <a:uFillTx/>
                      <a:latin typeface="Arial" panose="020B0604020202020204" pitchFamily="34" charset="0"/>
                      <a:ea typeface="+mn-ea"/>
                      <a:cs typeface="+mn-cs"/>
                    </a:rPr>
                    <a:t>Pathway B</a:t>
                  </a:r>
                </a:p>
              </p:txBody>
            </p:sp>
          </p:grpSp>
          <p:cxnSp>
            <p:nvCxnSpPr>
              <p:cNvPr id="39" name="Straight Connector 38">
                <a:extLst>
                  <a:ext uri="{FF2B5EF4-FFF2-40B4-BE49-F238E27FC236}">
                    <a16:creationId xmlns:a16="http://schemas.microsoft.com/office/drawing/2014/main" id="{CB0111E6-5476-5894-C4A2-C15BF2875DF0}"/>
                  </a:ext>
                </a:extLst>
              </p:cNvPr>
              <p:cNvCxnSpPr>
                <a:cxnSpLocks/>
              </p:cNvCxnSpPr>
              <p:nvPr/>
            </p:nvCxnSpPr>
            <p:spPr>
              <a:xfrm flipV="1">
                <a:off x="9580320" y="3677758"/>
                <a:ext cx="1178024" cy="5685"/>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0FD8CD54-5FBE-E5FE-368B-31879C6E1F5C}"/>
                </a:ext>
              </a:extLst>
            </p:cNvPr>
            <p:cNvGrpSpPr/>
            <p:nvPr/>
          </p:nvGrpSpPr>
          <p:grpSpPr>
            <a:xfrm>
              <a:off x="10411201" y="3110145"/>
              <a:ext cx="1606463" cy="1125156"/>
              <a:chOff x="5257800" y="1807283"/>
              <a:chExt cx="1606463" cy="1125156"/>
            </a:xfrm>
          </p:grpSpPr>
          <p:sp>
            <p:nvSpPr>
              <p:cNvPr id="33" name="Oval 32">
                <a:extLst>
                  <a:ext uri="{FF2B5EF4-FFF2-40B4-BE49-F238E27FC236}">
                    <a16:creationId xmlns:a16="http://schemas.microsoft.com/office/drawing/2014/main" id="{4A3C4CE7-AA8A-41D9-8696-221D1B28C89E}"/>
                  </a:ext>
                </a:extLst>
              </p:cNvPr>
              <p:cNvSpPr/>
              <p:nvPr/>
            </p:nvSpPr>
            <p:spPr>
              <a:xfrm>
                <a:off x="5257800" y="1807283"/>
                <a:ext cx="1606463" cy="1125156"/>
              </a:xfrm>
              <a:prstGeom prst="ellipse">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34" name="Group 33">
                <a:extLst>
                  <a:ext uri="{FF2B5EF4-FFF2-40B4-BE49-F238E27FC236}">
                    <a16:creationId xmlns:a16="http://schemas.microsoft.com/office/drawing/2014/main" id="{721A057E-8AFD-0DE0-D430-AE274961E7A7}"/>
                  </a:ext>
                </a:extLst>
              </p:cNvPr>
              <p:cNvGrpSpPr/>
              <p:nvPr/>
            </p:nvGrpSpPr>
            <p:grpSpPr>
              <a:xfrm>
                <a:off x="5451081" y="2079509"/>
                <a:ext cx="1219900" cy="580704"/>
                <a:chOff x="5491147" y="2088198"/>
                <a:chExt cx="1219900" cy="580704"/>
              </a:xfrm>
            </p:grpSpPr>
            <p:sp>
              <p:nvSpPr>
                <p:cNvPr id="35" name="Rectangle: Rounded Corners 14">
                  <a:extLst>
                    <a:ext uri="{FF2B5EF4-FFF2-40B4-BE49-F238E27FC236}">
                      <a16:creationId xmlns:a16="http://schemas.microsoft.com/office/drawing/2014/main" id="{761A0528-B45D-4DD2-9C86-ED697984BEFA}"/>
                    </a:ext>
                  </a:extLst>
                </p:cNvPr>
                <p:cNvSpPr/>
                <p:nvPr/>
              </p:nvSpPr>
              <p:spPr>
                <a:xfrm>
                  <a:off x="5491147" y="2088198"/>
                  <a:ext cx="1219899" cy="214705"/>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u="none" strike="noStrike" kern="1200" cap="none" spc="0" normalizeH="0" baseline="0" noProof="0" dirty="0">
                      <a:ln>
                        <a:noFill/>
                      </a:ln>
                      <a:solidFill>
                        <a:prstClr val="black"/>
                      </a:solidFill>
                      <a:effectLst/>
                      <a:uLnTx/>
                      <a:uFillTx/>
                      <a:latin typeface="Arial" panose="020B0604020202020204" pitchFamily="34" charset="0"/>
                      <a:ea typeface="+mn-ea"/>
                      <a:cs typeface="+mn-cs"/>
                    </a:rPr>
                    <a:t>Pathway A</a:t>
                  </a:r>
                </a:p>
              </p:txBody>
            </p:sp>
            <p:sp>
              <p:nvSpPr>
                <p:cNvPr id="36" name="Rectangle: Rounded Corners 16">
                  <a:extLst>
                    <a:ext uri="{FF2B5EF4-FFF2-40B4-BE49-F238E27FC236}">
                      <a16:creationId xmlns:a16="http://schemas.microsoft.com/office/drawing/2014/main" id="{11DCE7A0-AF4C-A6B4-9F85-BDB65182DDB4}"/>
                    </a:ext>
                  </a:extLst>
                </p:cNvPr>
                <p:cNvSpPr/>
                <p:nvPr/>
              </p:nvSpPr>
              <p:spPr>
                <a:xfrm>
                  <a:off x="5491148" y="2454197"/>
                  <a:ext cx="1219899" cy="214705"/>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u="none" strike="noStrike" kern="1200" cap="none" spc="0" normalizeH="0" baseline="0" noProof="0" dirty="0">
                      <a:ln>
                        <a:noFill/>
                      </a:ln>
                      <a:solidFill>
                        <a:prstClr val="black"/>
                      </a:solidFill>
                      <a:effectLst/>
                      <a:uLnTx/>
                      <a:uFillTx/>
                      <a:latin typeface="Arial" panose="020B0604020202020204" pitchFamily="34" charset="0"/>
                      <a:ea typeface="+mn-ea"/>
                      <a:cs typeface="+mn-cs"/>
                    </a:rPr>
                    <a:t>Pathway B</a:t>
                  </a:r>
                </a:p>
              </p:txBody>
            </p:sp>
          </p:grpSp>
        </p:grpSp>
        <p:sp>
          <p:nvSpPr>
            <p:cNvPr id="18" name="Lightning Bolt 17">
              <a:extLst>
                <a:ext uri="{FF2B5EF4-FFF2-40B4-BE49-F238E27FC236}">
                  <a16:creationId xmlns:a16="http://schemas.microsoft.com/office/drawing/2014/main" id="{621A7344-3869-5FA5-15BD-97BBE383BE31}"/>
                </a:ext>
              </a:extLst>
            </p:cNvPr>
            <p:cNvSpPr/>
            <p:nvPr/>
          </p:nvSpPr>
          <p:spPr>
            <a:xfrm>
              <a:off x="8584243" y="1662892"/>
              <a:ext cx="629788" cy="508520"/>
            </a:xfrm>
            <a:prstGeom prst="lightningBol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T" sz="180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Lightning Bolt 18">
              <a:extLst>
                <a:ext uri="{FF2B5EF4-FFF2-40B4-BE49-F238E27FC236}">
                  <a16:creationId xmlns:a16="http://schemas.microsoft.com/office/drawing/2014/main" id="{83C5BFCB-26D2-F4A2-F501-09814E765FE2}"/>
                </a:ext>
              </a:extLst>
            </p:cNvPr>
            <p:cNvSpPr/>
            <p:nvPr/>
          </p:nvSpPr>
          <p:spPr>
            <a:xfrm>
              <a:off x="8531740" y="3903688"/>
              <a:ext cx="629788" cy="508520"/>
            </a:xfrm>
            <a:prstGeom prst="lightningBol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T" sz="180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0" name="TextBox 19">
              <a:extLst>
                <a:ext uri="{FF2B5EF4-FFF2-40B4-BE49-F238E27FC236}">
                  <a16:creationId xmlns:a16="http://schemas.microsoft.com/office/drawing/2014/main" id="{8CE3D830-424C-C73D-65E6-D39EFEC7E491}"/>
                </a:ext>
              </a:extLst>
            </p:cNvPr>
            <p:cNvSpPr txBox="1"/>
            <p:nvPr/>
          </p:nvSpPr>
          <p:spPr>
            <a:xfrm>
              <a:off x="8943337" y="2913050"/>
              <a:ext cx="1161661"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a:ln>
                    <a:noFill/>
                  </a:ln>
                  <a:solidFill>
                    <a:prstClr val="black"/>
                  </a:solidFill>
                  <a:effectLst/>
                  <a:uLnTx/>
                  <a:uFillTx/>
                  <a:latin typeface="Arial" panose="020B0604020202020204" pitchFamily="34" charset="0"/>
                  <a:ea typeface="+mn-ea"/>
                  <a:cs typeface="+mn-cs"/>
                </a:rPr>
                <a:t>healthy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a:ln>
                    <a:noFill/>
                  </a:ln>
                  <a:solidFill>
                    <a:prstClr val="black"/>
                  </a:solidFill>
                  <a:effectLst/>
                  <a:uLnTx/>
                  <a:uFillTx/>
                  <a:latin typeface="Arial" panose="020B0604020202020204" pitchFamily="34" charset="0"/>
                  <a:ea typeface="+mn-ea"/>
                  <a:cs typeface="+mn-cs"/>
                </a:rPr>
                <a:t>cells</a:t>
              </a:r>
              <a:endParaRPr kumimoji="0" lang="en-IT" sz="200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1" name="TextBox 20">
              <a:extLst>
                <a:ext uri="{FF2B5EF4-FFF2-40B4-BE49-F238E27FC236}">
                  <a16:creationId xmlns:a16="http://schemas.microsoft.com/office/drawing/2014/main" id="{53BE751E-2CC0-C046-7A97-C518DA9DD76F}"/>
                </a:ext>
              </a:extLst>
            </p:cNvPr>
            <p:cNvSpPr txBox="1"/>
            <p:nvPr/>
          </p:nvSpPr>
          <p:spPr>
            <a:xfrm>
              <a:off x="8890834" y="5153846"/>
              <a:ext cx="1161661"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a:ln>
                    <a:noFill/>
                  </a:ln>
                  <a:solidFill>
                    <a:prstClr val="black"/>
                  </a:solidFill>
                  <a:effectLst/>
                  <a:uLnTx/>
                  <a:uFillTx/>
                  <a:latin typeface="Arial" panose="020B0604020202020204" pitchFamily="34" charset="0"/>
                  <a:ea typeface="+mn-ea"/>
                  <a:cs typeface="+mn-cs"/>
                </a:rPr>
                <a:t>cancer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a:ln>
                    <a:noFill/>
                  </a:ln>
                  <a:solidFill>
                    <a:prstClr val="black"/>
                  </a:solidFill>
                  <a:effectLst/>
                  <a:uLnTx/>
                  <a:uFillTx/>
                  <a:latin typeface="Arial" panose="020B0604020202020204" pitchFamily="34" charset="0"/>
                  <a:ea typeface="+mn-ea"/>
                  <a:cs typeface="+mn-cs"/>
                </a:rPr>
                <a:t>cells</a:t>
              </a:r>
              <a:endParaRPr kumimoji="0" lang="en-IT" sz="200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2" name="TextBox 21">
              <a:extLst>
                <a:ext uri="{FF2B5EF4-FFF2-40B4-BE49-F238E27FC236}">
                  <a16:creationId xmlns:a16="http://schemas.microsoft.com/office/drawing/2014/main" id="{D5F10002-6950-4DA9-7087-77557D91DABD}"/>
                </a:ext>
              </a:extLst>
            </p:cNvPr>
            <p:cNvSpPr txBox="1"/>
            <p:nvPr/>
          </p:nvSpPr>
          <p:spPr>
            <a:xfrm>
              <a:off x="8385182" y="1428536"/>
              <a:ext cx="1450929"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u="none" strike="noStrike" kern="1200" cap="none" spc="0" normalizeH="0" baseline="0" noProof="0" dirty="0">
                  <a:ln>
                    <a:noFill/>
                  </a:ln>
                  <a:solidFill>
                    <a:prstClr val="black"/>
                  </a:solidFill>
                  <a:effectLst/>
                  <a:uLnTx/>
                  <a:uFillTx/>
                  <a:latin typeface="Arial" panose="020B0604020202020204" pitchFamily="34" charset="0"/>
                  <a:ea typeface="+mn-ea"/>
                  <a:cs typeface="+mn-cs"/>
                </a:rPr>
                <a:t>RNA editing</a:t>
              </a:r>
              <a:endParaRPr kumimoji="0" lang="en-IT" sz="180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3" name="TextBox 22">
              <a:extLst>
                <a:ext uri="{FF2B5EF4-FFF2-40B4-BE49-F238E27FC236}">
                  <a16:creationId xmlns:a16="http://schemas.microsoft.com/office/drawing/2014/main" id="{3DB0A711-FB37-CC03-FDA0-92CE4898AF2D}"/>
                </a:ext>
              </a:extLst>
            </p:cNvPr>
            <p:cNvSpPr txBox="1"/>
            <p:nvPr/>
          </p:nvSpPr>
          <p:spPr>
            <a:xfrm>
              <a:off x="8332679" y="3669332"/>
              <a:ext cx="1450929"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u="none" strike="noStrike" kern="1200" cap="none" spc="0" normalizeH="0" baseline="0" noProof="0" dirty="0">
                  <a:ln>
                    <a:noFill/>
                  </a:ln>
                  <a:solidFill>
                    <a:prstClr val="black"/>
                  </a:solidFill>
                  <a:effectLst/>
                  <a:uLnTx/>
                  <a:uFillTx/>
                  <a:latin typeface="Arial" panose="020B0604020202020204" pitchFamily="34" charset="0"/>
                  <a:ea typeface="+mn-ea"/>
                  <a:cs typeface="+mn-cs"/>
                </a:rPr>
                <a:t>RNA editing</a:t>
              </a:r>
              <a:endParaRPr kumimoji="0" lang="en-IT" sz="180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4" name="TextBox 23">
              <a:extLst>
                <a:ext uri="{FF2B5EF4-FFF2-40B4-BE49-F238E27FC236}">
                  <a16:creationId xmlns:a16="http://schemas.microsoft.com/office/drawing/2014/main" id="{54F695D9-FA96-A8C5-91F5-D2339D9DA480}"/>
                </a:ext>
              </a:extLst>
            </p:cNvPr>
            <p:cNvSpPr txBox="1"/>
            <p:nvPr/>
          </p:nvSpPr>
          <p:spPr>
            <a:xfrm>
              <a:off x="10494354" y="2067243"/>
              <a:ext cx="1464389"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u="none" strike="noStrike" kern="1200" cap="none" spc="0" normalizeH="0" baseline="0" noProof="0" dirty="0">
                  <a:ln>
                    <a:noFill/>
                  </a:ln>
                  <a:solidFill>
                    <a:srgbClr val="4472C4"/>
                  </a:solidFill>
                  <a:effectLst/>
                  <a:uLnTx/>
                  <a:uFillTx/>
                  <a:latin typeface="Arial" panose="020B0604020202020204" pitchFamily="34" charset="0"/>
                  <a:ea typeface="+mn-ea"/>
                  <a:cs typeface="+mn-cs"/>
                </a:rPr>
                <a:t>Redundant pathways</a:t>
              </a:r>
              <a:endParaRPr kumimoji="0" lang="en-IT" sz="1800" u="none" strike="noStrike" kern="1200" cap="none" spc="0" normalizeH="0" baseline="0" noProof="0" dirty="0">
                <a:ln>
                  <a:noFill/>
                </a:ln>
                <a:solidFill>
                  <a:srgbClr val="4472C4"/>
                </a:solidFill>
                <a:effectLst/>
                <a:uLnTx/>
                <a:uFillTx/>
                <a:latin typeface="Arial" panose="020B0604020202020204" pitchFamily="34" charset="0"/>
                <a:ea typeface="+mn-ea"/>
                <a:cs typeface="+mn-cs"/>
              </a:endParaRPr>
            </a:p>
          </p:txBody>
        </p:sp>
        <p:sp>
          <p:nvSpPr>
            <p:cNvPr id="25" name="Right Bracket 24">
              <a:extLst>
                <a:ext uri="{FF2B5EF4-FFF2-40B4-BE49-F238E27FC236}">
                  <a16:creationId xmlns:a16="http://schemas.microsoft.com/office/drawing/2014/main" id="{58291AF3-E00A-0FEB-ADCF-428ACE6C8C40}"/>
                </a:ext>
              </a:extLst>
            </p:cNvPr>
            <p:cNvSpPr/>
            <p:nvPr/>
          </p:nvSpPr>
          <p:spPr>
            <a:xfrm>
              <a:off x="10369318" y="2110061"/>
              <a:ext cx="137373" cy="580704"/>
            </a:xfrm>
            <a:prstGeom prst="rightBracket">
              <a:avLst/>
            </a:prstGeom>
            <a:ln w="381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T" sz="180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6" name="Arrow: Down 7">
              <a:extLst>
                <a:ext uri="{FF2B5EF4-FFF2-40B4-BE49-F238E27FC236}">
                  <a16:creationId xmlns:a16="http://schemas.microsoft.com/office/drawing/2014/main" id="{8CF2D4EF-FFEC-9B7E-F1F8-84EA03343080}"/>
                </a:ext>
              </a:extLst>
            </p:cNvPr>
            <p:cNvSpPr/>
            <p:nvPr/>
          </p:nvSpPr>
          <p:spPr>
            <a:xfrm rot="18805829">
              <a:off x="10007057" y="2856098"/>
              <a:ext cx="493402" cy="508445"/>
            </a:xfrm>
            <a:prstGeom prst="downArrow">
              <a:avLst>
                <a:gd name="adj1" fmla="val 42000"/>
                <a:gd name="adj2" fmla="val 42000"/>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cxnSp>
          <p:nvCxnSpPr>
            <p:cNvPr id="27" name="Straight Connector 26">
              <a:extLst>
                <a:ext uri="{FF2B5EF4-FFF2-40B4-BE49-F238E27FC236}">
                  <a16:creationId xmlns:a16="http://schemas.microsoft.com/office/drawing/2014/main" id="{0F9F199F-D90B-25DE-355B-A5CD03098D37}"/>
                </a:ext>
              </a:extLst>
            </p:cNvPr>
            <p:cNvCxnSpPr>
              <a:cxnSpLocks/>
            </p:cNvCxnSpPr>
            <p:nvPr/>
          </p:nvCxnSpPr>
          <p:spPr>
            <a:xfrm>
              <a:off x="10554686" y="3511793"/>
              <a:ext cx="1319493"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17696B-E535-FC49-5FB2-A205CAFA20D1}"/>
                </a:ext>
              </a:extLst>
            </p:cNvPr>
            <p:cNvCxnSpPr>
              <a:cxnSpLocks/>
            </p:cNvCxnSpPr>
            <p:nvPr/>
          </p:nvCxnSpPr>
          <p:spPr>
            <a:xfrm>
              <a:off x="10544527" y="5468608"/>
              <a:ext cx="1319493"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D5C026D7-9B5B-C112-F027-E54E23BFBD51}"/>
                </a:ext>
              </a:extLst>
            </p:cNvPr>
            <p:cNvSpPr txBox="1"/>
            <p:nvPr/>
          </p:nvSpPr>
          <p:spPr>
            <a:xfrm>
              <a:off x="10129362" y="2791748"/>
              <a:ext cx="2241585"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u="none" strike="noStrike" kern="1200" cap="none" spc="0" normalizeH="0" baseline="0" noProof="0" dirty="0">
                  <a:ln>
                    <a:noFill/>
                  </a:ln>
                  <a:solidFill>
                    <a:prstClr val="black"/>
                  </a:solidFill>
                  <a:effectLst/>
                  <a:uLnTx/>
                  <a:uFillTx/>
                  <a:latin typeface="Arial" panose="020B0604020202020204" pitchFamily="34" charset="0"/>
                  <a:ea typeface="+mn-ea"/>
                  <a:cs typeface="+mn-cs"/>
                </a:rPr>
                <a:t>temporary inactivation</a:t>
              </a:r>
              <a:endParaRPr kumimoji="0" lang="en-IT" sz="140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0" name="Arrow: Down 7">
              <a:extLst>
                <a:ext uri="{FF2B5EF4-FFF2-40B4-BE49-F238E27FC236}">
                  <a16:creationId xmlns:a16="http://schemas.microsoft.com/office/drawing/2014/main" id="{2EA66824-AC10-8B37-76B2-F6382781978F}"/>
                </a:ext>
              </a:extLst>
            </p:cNvPr>
            <p:cNvSpPr/>
            <p:nvPr/>
          </p:nvSpPr>
          <p:spPr>
            <a:xfrm rot="18805829">
              <a:off x="10071660" y="4970458"/>
              <a:ext cx="493402" cy="508445"/>
            </a:xfrm>
            <a:prstGeom prst="downArrow">
              <a:avLst>
                <a:gd name="adj1" fmla="val 42000"/>
                <a:gd name="adj2" fmla="val 42000"/>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1" name="TextBox 30">
              <a:extLst>
                <a:ext uri="{FF2B5EF4-FFF2-40B4-BE49-F238E27FC236}">
                  <a16:creationId xmlns:a16="http://schemas.microsoft.com/office/drawing/2014/main" id="{F3BCEFAE-427E-D6BC-4F26-7FAA2E4CBD34}"/>
                </a:ext>
              </a:extLst>
            </p:cNvPr>
            <p:cNvSpPr txBox="1"/>
            <p:nvPr/>
          </p:nvSpPr>
          <p:spPr>
            <a:xfrm>
              <a:off x="10544527" y="6202520"/>
              <a:ext cx="1319493"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sng" strike="noStrike" kern="1200" cap="none" spc="0" normalizeH="0" baseline="0" noProof="0" dirty="0">
                  <a:ln>
                    <a:noFill/>
                  </a:ln>
                  <a:solidFill>
                    <a:srgbClr val="C00000"/>
                  </a:solidFill>
                  <a:effectLst/>
                  <a:uLnTx/>
                  <a:uFillTx/>
                  <a:latin typeface="Arial" panose="020B0604020202020204" pitchFamily="34" charset="0"/>
                  <a:ea typeface="+mn-ea"/>
                  <a:cs typeface="+mn-cs"/>
                </a:rPr>
                <a:t>Cell Death</a:t>
              </a:r>
              <a:endParaRPr kumimoji="0" lang="en-IT" sz="2000" u="sng"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sp>
          <p:nvSpPr>
            <p:cNvPr id="32" name="TextBox 31">
              <a:extLst>
                <a:ext uri="{FF2B5EF4-FFF2-40B4-BE49-F238E27FC236}">
                  <a16:creationId xmlns:a16="http://schemas.microsoft.com/office/drawing/2014/main" id="{B5084109-0FCC-9C8E-3B74-A97CB2327618}"/>
                </a:ext>
              </a:extLst>
            </p:cNvPr>
            <p:cNvSpPr txBox="1"/>
            <p:nvPr/>
          </p:nvSpPr>
          <p:spPr>
            <a:xfrm>
              <a:off x="10554686" y="4249745"/>
              <a:ext cx="1319493"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sng" strike="noStrike" kern="1200" cap="none" spc="0" normalizeH="0" baseline="0" noProof="0" dirty="0">
                  <a:ln>
                    <a:noFill/>
                  </a:ln>
                  <a:solidFill>
                    <a:prstClr val="black"/>
                  </a:solidFill>
                  <a:effectLst/>
                  <a:uLnTx/>
                  <a:uFillTx/>
                  <a:latin typeface="Arial" panose="020B0604020202020204" pitchFamily="34" charset="0"/>
                  <a:ea typeface="+mn-ea"/>
                  <a:cs typeface="+mn-cs"/>
                </a:rPr>
                <a:t>Still viable</a:t>
              </a:r>
              <a:endParaRPr kumimoji="0" lang="en-IT" sz="2000" u="sng"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28239856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C3D62DA1-4DA8-C060-67FB-FB9FB1E36695}"/>
              </a:ext>
            </a:extLst>
          </p:cNvPr>
          <p:cNvPicPr>
            <a:picLocks noChangeAspect="1"/>
          </p:cNvPicPr>
          <p:nvPr/>
        </p:nvPicPr>
        <p:blipFill rotWithShape="1">
          <a:blip r:embed="rId2"/>
          <a:srcRect t="-1" r="2659" b="3653"/>
          <a:stretch/>
        </p:blipFill>
        <p:spPr>
          <a:xfrm>
            <a:off x="5271289" y="1150628"/>
            <a:ext cx="1437161" cy="795401"/>
          </a:xfrm>
          <a:prstGeom prst="rect">
            <a:avLst/>
          </a:prstGeom>
        </p:spPr>
      </p:pic>
      <p:pic>
        <p:nvPicPr>
          <p:cNvPr id="5" name="Immagine 4">
            <a:extLst>
              <a:ext uri="{FF2B5EF4-FFF2-40B4-BE49-F238E27FC236}">
                <a16:creationId xmlns:a16="http://schemas.microsoft.com/office/drawing/2014/main" id="{E6F74F52-BE7F-2227-BF0F-3AE3BD9674A7}"/>
              </a:ext>
            </a:extLst>
          </p:cNvPr>
          <p:cNvPicPr>
            <a:picLocks noChangeAspect="1"/>
          </p:cNvPicPr>
          <p:nvPr/>
        </p:nvPicPr>
        <p:blipFill rotWithShape="1">
          <a:blip r:embed="rId3"/>
          <a:srcRect l="49553" t="34914" r="38135" b="24000"/>
          <a:stretch/>
        </p:blipFill>
        <p:spPr>
          <a:xfrm rot="16200000">
            <a:off x="5657313" y="1669692"/>
            <a:ext cx="665245" cy="1437163"/>
          </a:xfrm>
          <a:prstGeom prst="rect">
            <a:avLst/>
          </a:prstGeom>
        </p:spPr>
      </p:pic>
      <p:sp>
        <p:nvSpPr>
          <p:cNvPr id="6" name="CasellaDiTesto 5">
            <a:extLst>
              <a:ext uri="{FF2B5EF4-FFF2-40B4-BE49-F238E27FC236}">
                <a16:creationId xmlns:a16="http://schemas.microsoft.com/office/drawing/2014/main" id="{3B98181A-1161-CEEA-FEE8-422C7B24C685}"/>
              </a:ext>
            </a:extLst>
          </p:cNvPr>
          <p:cNvSpPr txBox="1"/>
          <p:nvPr/>
        </p:nvSpPr>
        <p:spPr>
          <a:xfrm>
            <a:off x="464835" y="726616"/>
            <a:ext cx="676164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CT (X-Cube®), PET (β-cube®) and SPECT (</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sym typeface="Symbol" panose="05050102010706020507" pitchFamily="18" charset="2"/>
              </a:rPr>
              <a:t>-Cube®) </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systems for small rodents equipped with MOUSE hotel Insert® (Molecubes, Gent, BE). </a:t>
            </a:r>
          </a:p>
        </p:txBody>
      </p:sp>
      <p:pic>
        <p:nvPicPr>
          <p:cNvPr id="7" name="Immagine 6">
            <a:extLst>
              <a:ext uri="{FF2B5EF4-FFF2-40B4-BE49-F238E27FC236}">
                <a16:creationId xmlns:a16="http://schemas.microsoft.com/office/drawing/2014/main" id="{65AFCEEB-349E-6677-B50D-53574A185FD8}"/>
              </a:ext>
            </a:extLst>
          </p:cNvPr>
          <p:cNvPicPr>
            <a:picLocks noChangeAspect="1"/>
          </p:cNvPicPr>
          <p:nvPr/>
        </p:nvPicPr>
        <p:blipFill>
          <a:blip r:embed="rId4"/>
          <a:srcRect l="38302" t="25988" r="23008" b="51441"/>
          <a:stretch/>
        </p:blipFill>
        <p:spPr>
          <a:xfrm>
            <a:off x="422193" y="1178730"/>
            <a:ext cx="4717049" cy="1547934"/>
          </a:xfrm>
          <a:prstGeom prst="rect">
            <a:avLst/>
          </a:prstGeom>
        </p:spPr>
      </p:pic>
      <p:sp>
        <p:nvSpPr>
          <p:cNvPr id="11" name="CasellaDiTesto 10">
            <a:extLst>
              <a:ext uri="{FF2B5EF4-FFF2-40B4-BE49-F238E27FC236}">
                <a16:creationId xmlns:a16="http://schemas.microsoft.com/office/drawing/2014/main" id="{2932817F-C13A-D78B-CF29-EE71DBA3139D}"/>
              </a:ext>
            </a:extLst>
          </p:cNvPr>
          <p:cNvSpPr txBox="1"/>
          <p:nvPr/>
        </p:nvSpPr>
        <p:spPr>
          <a:xfrm>
            <a:off x="464836" y="2856398"/>
            <a:ext cx="7421171" cy="1169551"/>
          </a:xfrm>
          <a:prstGeom prst="rect">
            <a:avLst/>
          </a:prstGeom>
          <a:noFill/>
        </p:spPr>
        <p:txBody>
          <a:bodyPr wrap="square">
            <a:spAutoFit/>
          </a:bodyPr>
          <a:lstStyle/>
          <a:p>
            <a:pPr marL="269999" marR="0" lvl="0" indent="-306999" algn="just" defTabSz="914400" rtl="0" eaLnBrk="1" fontAlgn="auto" latinLnBrk="0" hangingPunct="1">
              <a:lnSpc>
                <a:spcPct val="100000"/>
              </a:lnSpc>
              <a:spcBef>
                <a:spcPts val="0"/>
              </a:spcBef>
              <a:spcAft>
                <a:spcPts val="0"/>
              </a:spcAft>
              <a:buClr>
                <a:prstClr val="black"/>
              </a:buClr>
              <a:buSzPct val="100000"/>
              <a:buFont typeface="Calibri"/>
              <a:buAutoNum type="arabicPeriod"/>
              <a:tabLst/>
              <a:defRPr/>
            </a:pPr>
            <a:r>
              <a:rPr kumimoji="0" lang="en-GB" sz="1400" u="none" strike="noStrike" kern="1200" cap="none" spc="0" normalizeH="0" baseline="0" noProof="0" dirty="0">
                <a:ln>
                  <a:noFill/>
                </a:ln>
                <a:solidFill>
                  <a:prstClr val="black"/>
                </a:solidFill>
                <a:effectLst/>
                <a:uLnTx/>
                <a:uFillTx/>
                <a:latin typeface="Aptos" panose="02110004020202020204"/>
                <a:ea typeface="Calibri"/>
                <a:cs typeface="Arial" panose="020B0604020202020204" pitchFamily="34" charset="0"/>
                <a:sym typeface="Calibri"/>
              </a:rPr>
              <a:t>Validation of new radiopharmaceuticals for in vivo PET/SPET diagnostic/theragnostic (small molecules, peptides, antibodies, liposomes, </a:t>
            </a:r>
            <a:r>
              <a:rPr kumimoji="0" lang="en-GB" sz="1400" u="none" strike="noStrike" kern="1200" cap="none" spc="0" normalizeH="0" baseline="0" noProof="0" dirty="0" err="1">
                <a:ln>
                  <a:noFill/>
                </a:ln>
                <a:solidFill>
                  <a:prstClr val="black"/>
                </a:solidFill>
                <a:effectLst/>
                <a:uLnTx/>
                <a:uFillTx/>
                <a:latin typeface="Aptos" panose="02110004020202020204"/>
                <a:ea typeface="Calibri"/>
                <a:cs typeface="Arial" panose="020B0604020202020204" pitchFamily="34" charset="0"/>
                <a:sym typeface="Calibri"/>
              </a:rPr>
              <a:t>nanovectors</a:t>
            </a:r>
            <a:r>
              <a:rPr kumimoji="0" lang="en-GB" sz="1400" u="none" strike="noStrike" kern="1200" cap="none" spc="0" normalizeH="0" baseline="0" noProof="0" dirty="0">
                <a:ln>
                  <a:noFill/>
                </a:ln>
                <a:solidFill>
                  <a:prstClr val="black"/>
                </a:solidFill>
                <a:effectLst/>
                <a:uLnTx/>
                <a:uFillTx/>
                <a:latin typeface="Aptos" panose="02110004020202020204"/>
                <a:ea typeface="Calibri"/>
                <a:cs typeface="Arial" panose="020B0604020202020204" pitchFamily="34" charset="0"/>
                <a:sym typeface="Calibri"/>
              </a:rPr>
              <a:t>);</a:t>
            </a:r>
          </a:p>
          <a:p>
            <a:pPr marL="269999" marR="0" lvl="0" indent="-306999" algn="just" defTabSz="914400" rtl="0" eaLnBrk="1" fontAlgn="auto" latinLnBrk="0" hangingPunct="1">
              <a:lnSpc>
                <a:spcPct val="100000"/>
              </a:lnSpc>
              <a:spcBef>
                <a:spcPts val="0"/>
              </a:spcBef>
              <a:spcAft>
                <a:spcPts val="0"/>
              </a:spcAft>
              <a:buClr>
                <a:prstClr val="black"/>
              </a:buClr>
              <a:buSzPct val="100000"/>
              <a:buFont typeface="Calibri"/>
              <a:buAutoNum type="arabicPeriod"/>
              <a:tabLst/>
              <a:defRPr/>
            </a:pPr>
            <a:r>
              <a:rPr kumimoji="0" lang="en-US" sz="1400" u="none" strike="noStrike" kern="1200" cap="none" spc="0" normalizeH="0" baseline="0" noProof="0" dirty="0">
                <a:ln>
                  <a:noFill/>
                </a:ln>
                <a:solidFill>
                  <a:prstClr val="black"/>
                </a:solidFill>
                <a:effectLst/>
                <a:uLnTx/>
                <a:uFillTx/>
                <a:latin typeface="Aptos" panose="02110004020202020204"/>
                <a:ea typeface="Calibri"/>
                <a:cs typeface="Arial" panose="020B0604020202020204" pitchFamily="34" charset="0"/>
                <a:sym typeface="Calibri"/>
              </a:rPr>
              <a:t>Longitudinal evaluation of animal models of disease;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400" u="none" strike="noStrike" kern="1200" cap="none" spc="0" normalizeH="0" baseline="0" noProof="0" dirty="0">
                <a:ln>
                  <a:noFill/>
                </a:ln>
                <a:solidFill>
                  <a:prstClr val="black"/>
                </a:solidFill>
                <a:effectLst/>
                <a:uLnTx/>
                <a:uFillTx/>
                <a:latin typeface="Aptos" panose="02110004020202020204"/>
                <a:ea typeface="Calibri"/>
                <a:cs typeface="Arial" panose="020B0604020202020204" pitchFamily="34" charset="0"/>
                <a:sym typeface="Calibri"/>
              </a:rPr>
              <a:t>3.     Drug development and therapy efficacy evaluation;</a:t>
            </a:r>
            <a:endPar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342900" marR="0" lvl="0" indent="-342900" algn="just" defTabSz="914400" rtl="0" eaLnBrk="1" fontAlgn="auto" latinLnBrk="0" hangingPunct="1">
              <a:lnSpc>
                <a:spcPct val="100000"/>
              </a:lnSpc>
              <a:spcBef>
                <a:spcPts val="0"/>
              </a:spcBef>
              <a:spcAft>
                <a:spcPts val="0"/>
              </a:spcAft>
              <a:buClrTx/>
              <a:buSzTx/>
              <a:buFont typeface="+mj-lt"/>
              <a:buAutoNum type="arabicPeriod" startAt="4"/>
              <a:tabLst/>
              <a:defRPr/>
            </a:pPr>
            <a:r>
              <a:rPr kumimoji="0" lang="en-US" sz="1400" u="none" strike="noStrike" kern="1200" cap="none" spc="0" normalizeH="0" baseline="0" noProof="0" dirty="0">
                <a:ln>
                  <a:noFill/>
                </a:ln>
                <a:solidFill>
                  <a:prstClr val="black"/>
                </a:solidFill>
                <a:effectLst/>
                <a:uLnTx/>
                <a:uFillTx/>
                <a:latin typeface="Aptos" panose="02110004020202020204"/>
                <a:ea typeface="Calibri"/>
                <a:cs typeface="Arial" panose="020B0604020202020204" pitchFamily="34" charset="0"/>
                <a:sym typeface="Calibri"/>
              </a:rPr>
              <a:t>Data analysis and methodological developments for small animal studies.</a:t>
            </a:r>
            <a:endParaRPr kumimoji="0" lang="en-GB" sz="1400" u="none" strike="noStrike" kern="1200" cap="none" spc="0" normalizeH="0" baseline="0" noProof="0" dirty="0">
              <a:ln>
                <a:noFill/>
              </a:ln>
              <a:solidFill>
                <a:prstClr val="black"/>
              </a:solidFill>
              <a:effectLst/>
              <a:uLnTx/>
              <a:uFillTx/>
              <a:latin typeface="Aptos" panose="02110004020202020204"/>
              <a:ea typeface="Calibri"/>
              <a:cs typeface="Arial" panose="020B0604020202020204" pitchFamily="34" charset="0"/>
              <a:sym typeface="Calibri"/>
            </a:endParaRPr>
          </a:p>
        </p:txBody>
      </p:sp>
      <p:grpSp>
        <p:nvGrpSpPr>
          <p:cNvPr id="36" name="Gruppo 35">
            <a:extLst>
              <a:ext uri="{FF2B5EF4-FFF2-40B4-BE49-F238E27FC236}">
                <a16:creationId xmlns:a16="http://schemas.microsoft.com/office/drawing/2014/main" id="{C3C22EFB-E508-BF69-5A82-DA872DFD35F9}"/>
              </a:ext>
            </a:extLst>
          </p:cNvPr>
          <p:cNvGrpSpPr>
            <a:grpSpLocks noChangeAspect="1"/>
          </p:cNvGrpSpPr>
          <p:nvPr/>
        </p:nvGrpSpPr>
        <p:grpSpPr>
          <a:xfrm>
            <a:off x="7886007" y="726616"/>
            <a:ext cx="2895138" cy="2501616"/>
            <a:chOff x="7771206" y="584042"/>
            <a:chExt cx="3519787" cy="3041359"/>
          </a:xfrm>
        </p:grpSpPr>
        <p:grpSp>
          <p:nvGrpSpPr>
            <p:cNvPr id="35" name="Gruppo 34">
              <a:extLst>
                <a:ext uri="{FF2B5EF4-FFF2-40B4-BE49-F238E27FC236}">
                  <a16:creationId xmlns:a16="http://schemas.microsoft.com/office/drawing/2014/main" id="{FB741BEE-99A1-6AFF-57E7-6C8DC052948A}"/>
                </a:ext>
              </a:extLst>
            </p:cNvPr>
            <p:cNvGrpSpPr/>
            <p:nvPr/>
          </p:nvGrpSpPr>
          <p:grpSpPr>
            <a:xfrm>
              <a:off x="7771206" y="1918536"/>
              <a:ext cx="3519787" cy="1706865"/>
              <a:chOff x="7475643" y="3139214"/>
              <a:chExt cx="3519787" cy="1706865"/>
            </a:xfrm>
          </p:grpSpPr>
          <p:sp>
            <p:nvSpPr>
              <p:cNvPr id="20" name="Google Shape;413;p27">
                <a:extLst>
                  <a:ext uri="{FF2B5EF4-FFF2-40B4-BE49-F238E27FC236}">
                    <a16:creationId xmlns:a16="http://schemas.microsoft.com/office/drawing/2014/main" id="{C307F5D9-7FB4-C94B-B74A-27D44145F783}"/>
                  </a:ext>
                </a:extLst>
              </p:cNvPr>
              <p:cNvSpPr txBox="1"/>
              <p:nvPr/>
            </p:nvSpPr>
            <p:spPr>
              <a:xfrm>
                <a:off x="7475643" y="3139214"/>
                <a:ext cx="1334002" cy="26157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100" b="1" i="0" u="none" strike="noStrike" kern="1200" cap="none" spc="0" normalizeH="0" baseline="0" noProof="0" dirty="0">
                    <a:ln>
                      <a:noFill/>
                    </a:ln>
                    <a:solidFill>
                      <a:prstClr val="black"/>
                    </a:solidFill>
                    <a:effectLst/>
                    <a:uLnTx/>
                    <a:uFillTx/>
                    <a:latin typeface="Arial"/>
                    <a:ea typeface="Arial"/>
                    <a:cs typeface="Arial"/>
                    <a:sym typeface="Arial"/>
                  </a:rPr>
                  <a:t>Gd-T1 MRI</a:t>
                </a:r>
                <a:endParaRPr kumimoji="0" sz="18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1" name="Google Shape;414;p27">
                <a:extLst>
                  <a:ext uri="{FF2B5EF4-FFF2-40B4-BE49-F238E27FC236}">
                    <a16:creationId xmlns:a16="http://schemas.microsoft.com/office/drawing/2014/main" id="{50D37314-0BB1-554F-AB3B-495631DF6040}"/>
                  </a:ext>
                </a:extLst>
              </p:cNvPr>
              <p:cNvSpPr txBox="1"/>
              <p:nvPr/>
            </p:nvSpPr>
            <p:spPr>
              <a:xfrm>
                <a:off x="8861536" y="3139214"/>
                <a:ext cx="856744" cy="26157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100" b="1" i="0" u="none" strike="noStrike" kern="1200" cap="none" spc="0" normalizeH="0" baseline="0" noProof="0" dirty="0">
                    <a:ln>
                      <a:noFill/>
                    </a:ln>
                    <a:solidFill>
                      <a:prstClr val="black"/>
                    </a:solidFill>
                    <a:effectLst/>
                    <a:uLnTx/>
                    <a:uFillTx/>
                    <a:latin typeface="Arial"/>
                    <a:ea typeface="Arial"/>
                    <a:cs typeface="Arial"/>
                    <a:sym typeface="Arial"/>
                  </a:rPr>
                  <a:t>[</a:t>
                </a:r>
                <a:r>
                  <a:rPr kumimoji="0" lang="it-IT" sz="1100" b="1" i="0" u="none" strike="noStrike" kern="1200" cap="none" spc="0" normalizeH="0" baseline="30000" noProof="0" dirty="0">
                    <a:ln>
                      <a:noFill/>
                    </a:ln>
                    <a:solidFill>
                      <a:prstClr val="black"/>
                    </a:solidFill>
                    <a:effectLst/>
                    <a:uLnTx/>
                    <a:uFillTx/>
                    <a:latin typeface="Arial"/>
                    <a:ea typeface="Arial"/>
                    <a:cs typeface="Arial"/>
                    <a:sym typeface="Arial"/>
                  </a:rPr>
                  <a:t>18</a:t>
                </a:r>
                <a:r>
                  <a:rPr kumimoji="0" lang="it-IT" sz="1100" b="1" i="0" u="none" strike="noStrike" kern="1200" cap="none" spc="0" normalizeH="0" baseline="0" noProof="0" dirty="0">
                    <a:ln>
                      <a:noFill/>
                    </a:ln>
                    <a:solidFill>
                      <a:prstClr val="black"/>
                    </a:solidFill>
                    <a:effectLst/>
                    <a:uLnTx/>
                    <a:uFillTx/>
                    <a:latin typeface="Arial"/>
                    <a:ea typeface="Arial"/>
                    <a:cs typeface="Arial"/>
                    <a:sym typeface="Arial"/>
                  </a:rPr>
                  <a:t>F]FLT</a:t>
                </a:r>
                <a:endParaRPr kumimoji="0" sz="18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2" name="Google Shape;415;p27">
                <a:extLst>
                  <a:ext uri="{FF2B5EF4-FFF2-40B4-BE49-F238E27FC236}">
                    <a16:creationId xmlns:a16="http://schemas.microsoft.com/office/drawing/2014/main" id="{7F1DED26-B559-846A-5D86-340D902BC0BA}"/>
                  </a:ext>
                </a:extLst>
              </p:cNvPr>
              <p:cNvSpPr txBox="1"/>
              <p:nvPr/>
            </p:nvSpPr>
            <p:spPr>
              <a:xfrm>
                <a:off x="9821396" y="3139214"/>
                <a:ext cx="1174034" cy="26157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100" b="1" i="0" u="none" strike="noStrike" kern="1200" cap="none" spc="0" normalizeH="0" baseline="0" noProof="0">
                    <a:ln>
                      <a:noFill/>
                    </a:ln>
                    <a:solidFill>
                      <a:prstClr val="black"/>
                    </a:solidFill>
                    <a:effectLst/>
                    <a:uLnTx/>
                    <a:uFillTx/>
                    <a:latin typeface="Arial"/>
                    <a:ea typeface="Arial"/>
                    <a:cs typeface="Arial"/>
                    <a:sym typeface="Arial"/>
                  </a:rPr>
                  <a:t>[</a:t>
                </a:r>
                <a:r>
                  <a:rPr kumimoji="0" lang="it-IT" sz="1100" b="1" i="0" u="none" strike="noStrike" kern="1200" cap="none" spc="0" normalizeH="0" baseline="30000" noProof="0">
                    <a:ln>
                      <a:noFill/>
                    </a:ln>
                    <a:solidFill>
                      <a:prstClr val="black"/>
                    </a:solidFill>
                    <a:effectLst/>
                    <a:uLnTx/>
                    <a:uFillTx/>
                    <a:latin typeface="Arial"/>
                    <a:ea typeface="Arial"/>
                    <a:cs typeface="Arial"/>
                    <a:sym typeface="Arial"/>
                  </a:rPr>
                  <a:t>18</a:t>
                </a:r>
                <a:r>
                  <a:rPr kumimoji="0" lang="it-IT" sz="1100" b="1" i="0" u="none" strike="noStrike" kern="1200" cap="none" spc="0" normalizeH="0" baseline="0" noProof="0">
                    <a:ln>
                      <a:noFill/>
                    </a:ln>
                    <a:solidFill>
                      <a:prstClr val="black"/>
                    </a:solidFill>
                    <a:effectLst/>
                    <a:uLnTx/>
                    <a:uFillTx/>
                    <a:latin typeface="Arial"/>
                    <a:ea typeface="Arial"/>
                    <a:cs typeface="Arial"/>
                    <a:sym typeface="Arial"/>
                  </a:rPr>
                  <a:t>F]VC701</a:t>
                </a:r>
                <a:endParaRPr kumimoji="0" sz="1800" b="1"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26" name="Google Shape;419;p27">
                <a:extLst>
                  <a:ext uri="{FF2B5EF4-FFF2-40B4-BE49-F238E27FC236}">
                    <a16:creationId xmlns:a16="http://schemas.microsoft.com/office/drawing/2014/main" id="{6FBEB393-E99D-B6E9-37BA-5402FE417E0E}"/>
                  </a:ext>
                </a:extLst>
              </p:cNvPr>
              <p:cNvGrpSpPr/>
              <p:nvPr/>
            </p:nvGrpSpPr>
            <p:grpSpPr>
              <a:xfrm>
                <a:off x="8707056" y="4414686"/>
                <a:ext cx="1153823" cy="431393"/>
                <a:chOff x="2864633" y="6855263"/>
                <a:chExt cx="2362142" cy="811588"/>
              </a:xfrm>
            </p:grpSpPr>
            <p:pic>
              <p:nvPicPr>
                <p:cNvPr id="30" name="Google Shape;420;p27">
                  <a:extLst>
                    <a:ext uri="{FF2B5EF4-FFF2-40B4-BE49-F238E27FC236}">
                      <a16:creationId xmlns:a16="http://schemas.microsoft.com/office/drawing/2014/main" id="{7C65FF84-C6A2-9565-692C-863C38CD75B2}"/>
                    </a:ext>
                  </a:extLst>
                </p:cNvPr>
                <p:cNvPicPr preferRelativeResize="0"/>
                <p:nvPr/>
              </p:nvPicPr>
              <p:blipFill rotWithShape="1">
                <a:blip r:embed="rId5">
                  <a:alphaModFix/>
                </a:blip>
                <a:srcRect/>
                <a:stretch/>
              </p:blipFill>
              <p:spPr>
                <a:xfrm>
                  <a:off x="3135582" y="7037393"/>
                  <a:ext cx="1965960" cy="106680"/>
                </a:xfrm>
                <a:prstGeom prst="rect">
                  <a:avLst/>
                </a:prstGeom>
                <a:noFill/>
                <a:ln>
                  <a:noFill/>
                </a:ln>
              </p:spPr>
            </p:pic>
            <p:sp>
              <p:nvSpPr>
                <p:cNvPr id="31" name="Google Shape;421;p27">
                  <a:extLst>
                    <a:ext uri="{FF2B5EF4-FFF2-40B4-BE49-F238E27FC236}">
                      <a16:creationId xmlns:a16="http://schemas.microsoft.com/office/drawing/2014/main" id="{B4F1797F-A6BB-4057-6F47-6973BE19D527}"/>
                    </a:ext>
                  </a:extLst>
                </p:cNvPr>
                <p:cNvSpPr txBox="1"/>
                <p:nvPr/>
              </p:nvSpPr>
              <p:spPr>
                <a:xfrm>
                  <a:off x="2864633" y="6855263"/>
                  <a:ext cx="212428" cy="56307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sym typeface="Calibri"/>
                    </a:rPr>
                    <a:t>0</a:t>
                  </a:r>
                  <a:endParaRPr kumimoji="0"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2" name="Google Shape;422;p27">
                  <a:extLst>
                    <a:ext uri="{FF2B5EF4-FFF2-40B4-BE49-F238E27FC236}">
                      <a16:creationId xmlns:a16="http://schemas.microsoft.com/office/drawing/2014/main" id="{CADC3AAD-B623-6ED2-7EC5-66159E2DF3B0}"/>
                    </a:ext>
                  </a:extLst>
                </p:cNvPr>
                <p:cNvSpPr txBox="1"/>
                <p:nvPr/>
              </p:nvSpPr>
              <p:spPr>
                <a:xfrm>
                  <a:off x="5014347" y="6855263"/>
                  <a:ext cx="212428" cy="56307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sym typeface="Calibri"/>
                    </a:rPr>
                    <a:t>5</a:t>
                  </a:r>
                  <a:endParaRPr kumimoji="0"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3" name="Google Shape;423;p27">
                  <a:extLst>
                    <a:ext uri="{FF2B5EF4-FFF2-40B4-BE49-F238E27FC236}">
                      <a16:creationId xmlns:a16="http://schemas.microsoft.com/office/drawing/2014/main" id="{522EB840-E73B-E5C1-D3F5-2EE1695DD804}"/>
                    </a:ext>
                  </a:extLst>
                </p:cNvPr>
                <p:cNvSpPr txBox="1"/>
                <p:nvPr/>
              </p:nvSpPr>
              <p:spPr>
                <a:xfrm>
                  <a:off x="3375534" y="7103779"/>
                  <a:ext cx="1411680" cy="56307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00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sym typeface="Calibri"/>
                    </a:rPr>
                    <a:t>%</a:t>
                  </a:r>
                  <a:r>
                    <a:rPr kumimoji="0" lang="it-IT" sz="1000" b="0" i="0" u="none" strike="noStrike" kern="1200" cap="none" spc="0" normalizeH="0" baseline="0" noProof="0" dirty="0">
                      <a:ln>
                        <a:noFill/>
                      </a:ln>
                      <a:solidFill>
                        <a:prstClr val="black"/>
                      </a:solidFill>
                      <a:effectLst/>
                      <a:uLnTx/>
                      <a:uFillTx/>
                      <a:latin typeface="Arial"/>
                      <a:ea typeface="Arial"/>
                      <a:cs typeface="Arial"/>
                      <a:sym typeface="Arial"/>
                    </a:rPr>
                    <a:t>ID/g</a:t>
                  </a:r>
                  <a:endParaRPr kumimoji="0"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pic>
            <p:nvPicPr>
              <p:cNvPr id="29" name="Google Shape;426;p27">
                <a:extLst>
                  <a:ext uri="{FF2B5EF4-FFF2-40B4-BE49-F238E27FC236}">
                    <a16:creationId xmlns:a16="http://schemas.microsoft.com/office/drawing/2014/main" id="{8CD50045-FD8A-83CF-0B52-01702060B99B}"/>
                  </a:ext>
                </a:extLst>
              </p:cNvPr>
              <p:cNvPicPr preferRelativeResize="0"/>
              <p:nvPr/>
            </p:nvPicPr>
            <p:blipFill rotWithShape="1">
              <a:blip r:embed="rId6">
                <a:alphaModFix/>
              </a:blip>
              <a:srcRect b="66523"/>
              <a:stretch/>
            </p:blipFill>
            <p:spPr>
              <a:xfrm>
                <a:off x="7614670" y="3471808"/>
                <a:ext cx="3347833" cy="990846"/>
              </a:xfrm>
              <a:prstGeom prst="rect">
                <a:avLst/>
              </a:prstGeom>
              <a:noFill/>
              <a:ln>
                <a:noFill/>
              </a:ln>
            </p:spPr>
          </p:pic>
        </p:grpSp>
        <p:pic>
          <p:nvPicPr>
            <p:cNvPr id="34" name="Google Shape;445;p28">
              <a:extLst>
                <a:ext uri="{FF2B5EF4-FFF2-40B4-BE49-F238E27FC236}">
                  <a16:creationId xmlns:a16="http://schemas.microsoft.com/office/drawing/2014/main" id="{9C243895-90B2-DF3D-12DC-3F93BA457BA3}"/>
                </a:ext>
              </a:extLst>
            </p:cNvPr>
            <p:cNvPicPr preferRelativeResize="0">
              <a:picLocks noChangeAspect="1"/>
            </p:cNvPicPr>
            <p:nvPr/>
          </p:nvPicPr>
          <p:blipFill rotWithShape="1">
            <a:blip r:embed="rId7">
              <a:alphaModFix/>
            </a:blip>
            <a:srcRect l="7784" t="7047" r="20164" b="60901"/>
            <a:stretch/>
          </p:blipFill>
          <p:spPr>
            <a:xfrm>
              <a:off x="7786356" y="584042"/>
              <a:ext cx="3444002" cy="1285651"/>
            </a:xfrm>
            <a:prstGeom prst="rect">
              <a:avLst/>
            </a:prstGeom>
            <a:noFill/>
            <a:ln>
              <a:noFill/>
            </a:ln>
          </p:spPr>
        </p:pic>
      </p:grpSp>
      <p:sp>
        <p:nvSpPr>
          <p:cNvPr id="37" name="CasellaDiTesto 36">
            <a:extLst>
              <a:ext uri="{FF2B5EF4-FFF2-40B4-BE49-F238E27FC236}">
                <a16:creationId xmlns:a16="http://schemas.microsoft.com/office/drawing/2014/main" id="{077D1133-6112-41DF-A5E5-D806D395F3C9}"/>
              </a:ext>
            </a:extLst>
          </p:cNvPr>
          <p:cNvSpPr txBox="1"/>
          <p:nvPr/>
        </p:nvSpPr>
        <p:spPr>
          <a:xfrm>
            <a:off x="464835" y="384624"/>
            <a:ext cx="753552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err="1">
                <a:ln>
                  <a:noFill/>
                </a:ln>
                <a:solidFill>
                  <a:prstClr val="black"/>
                </a:solidFill>
                <a:effectLst/>
                <a:uLnTx/>
                <a:uFillTx/>
                <a:latin typeface="Aptos" panose="02110004020202020204"/>
                <a:ea typeface="+mn-ea"/>
                <a:cs typeface="+mn-cs"/>
              </a:rPr>
              <a:t>Laboratory</a:t>
            </a:r>
            <a:r>
              <a:rPr kumimoji="0" lang="it-IT" sz="1800" b="1" i="0" u="none" strike="noStrike" kern="1200" cap="none" spc="0" normalizeH="0" baseline="0" noProof="0" dirty="0">
                <a:ln>
                  <a:noFill/>
                </a:ln>
                <a:solidFill>
                  <a:prstClr val="black"/>
                </a:solidFill>
                <a:effectLst/>
                <a:uLnTx/>
                <a:uFillTx/>
                <a:latin typeface="Aptos" panose="02110004020202020204"/>
                <a:ea typeface="+mn-ea"/>
                <a:cs typeface="+mn-cs"/>
              </a:rPr>
              <a:t> of </a:t>
            </a:r>
            <a:r>
              <a:rPr kumimoji="0" lang="it-IT" sz="1800" b="1" i="0" u="none" strike="noStrike" kern="1200" cap="none" spc="0" normalizeH="0" baseline="0" noProof="0" dirty="0" err="1">
                <a:ln>
                  <a:noFill/>
                </a:ln>
                <a:solidFill>
                  <a:prstClr val="black"/>
                </a:solidFill>
                <a:effectLst/>
                <a:uLnTx/>
                <a:uFillTx/>
                <a:latin typeface="Aptos" panose="02110004020202020204"/>
                <a:ea typeface="+mn-ea"/>
                <a:cs typeface="+mn-cs"/>
              </a:rPr>
              <a:t>preclinical</a:t>
            </a:r>
            <a:r>
              <a:rPr kumimoji="0" lang="it-IT" sz="1800" b="1"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it-IT" sz="1800" b="1" i="0" u="none" strike="noStrike" kern="1200" cap="none" spc="0" normalizeH="0" baseline="0" noProof="0" dirty="0" err="1">
                <a:ln>
                  <a:noFill/>
                </a:ln>
                <a:solidFill>
                  <a:prstClr val="black"/>
                </a:solidFill>
                <a:effectLst/>
                <a:uLnTx/>
                <a:uFillTx/>
                <a:latin typeface="Aptos" panose="02110004020202020204"/>
                <a:ea typeface="+mn-ea"/>
                <a:cs typeface="+mn-cs"/>
              </a:rPr>
              <a:t>molecular</a:t>
            </a:r>
            <a:r>
              <a:rPr kumimoji="0" lang="it-IT" sz="1800" b="1" i="0" u="none" strike="noStrike" kern="1200" cap="none" spc="0" normalizeH="0" baseline="0" noProof="0" dirty="0">
                <a:ln>
                  <a:noFill/>
                </a:ln>
                <a:solidFill>
                  <a:prstClr val="black"/>
                </a:solidFill>
                <a:effectLst/>
                <a:uLnTx/>
                <a:uFillTx/>
                <a:latin typeface="Aptos" panose="02110004020202020204"/>
                <a:ea typeface="+mn-ea"/>
                <a:cs typeface="+mn-cs"/>
              </a:rPr>
              <a:t> imaging – MMMI - </a:t>
            </a:r>
            <a:r>
              <a:rPr kumimoji="0" lang="it-IT" sz="1800" b="1" i="0" u="none" strike="noStrike" kern="1200" cap="none" spc="0" normalizeH="0" baseline="0" noProof="0" dirty="0" err="1">
                <a:ln>
                  <a:noFill/>
                </a:ln>
                <a:solidFill>
                  <a:prstClr val="black"/>
                </a:solidFill>
                <a:effectLst/>
                <a:uLnTx/>
                <a:uFillTx/>
                <a:latin typeface="Aptos" panose="02110004020202020204"/>
                <a:ea typeface="+mn-ea"/>
                <a:cs typeface="+mn-cs"/>
              </a:rPr>
              <a:t>EuroBioImaging</a:t>
            </a:r>
            <a:endParaRPr kumimoji="0" lang="it-IT" sz="18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38" name="Immagine 37">
            <a:extLst>
              <a:ext uri="{FF2B5EF4-FFF2-40B4-BE49-F238E27FC236}">
                <a16:creationId xmlns:a16="http://schemas.microsoft.com/office/drawing/2014/main" id="{3B9BBEFA-F0A6-7A94-55F0-E01EB570186B}"/>
              </a:ext>
            </a:extLst>
          </p:cNvPr>
          <p:cNvPicPr>
            <a:picLocks noChangeAspect="1"/>
          </p:cNvPicPr>
          <p:nvPr/>
        </p:nvPicPr>
        <p:blipFill>
          <a:blip r:embed="rId8"/>
          <a:srcRect l="27803" t="19068" r="21031" b="16548"/>
          <a:stretch/>
        </p:blipFill>
        <p:spPr>
          <a:xfrm>
            <a:off x="10201038" y="105639"/>
            <a:ext cx="769270" cy="580802"/>
          </a:xfrm>
          <a:prstGeom prst="rect">
            <a:avLst/>
          </a:prstGeom>
        </p:spPr>
      </p:pic>
      <p:pic>
        <p:nvPicPr>
          <p:cNvPr id="39" name="Immagine 38">
            <a:extLst>
              <a:ext uri="{FF2B5EF4-FFF2-40B4-BE49-F238E27FC236}">
                <a16:creationId xmlns:a16="http://schemas.microsoft.com/office/drawing/2014/main" id="{5A75B5E3-27FA-FE39-C159-785A5542F9B3}"/>
              </a:ext>
            </a:extLst>
          </p:cNvPr>
          <p:cNvPicPr>
            <a:picLocks noChangeAspect="1"/>
          </p:cNvPicPr>
          <p:nvPr/>
        </p:nvPicPr>
        <p:blipFill>
          <a:blip r:embed="rId9"/>
          <a:stretch>
            <a:fillRect/>
          </a:stretch>
        </p:blipFill>
        <p:spPr>
          <a:xfrm>
            <a:off x="10970308" y="117711"/>
            <a:ext cx="926110" cy="577893"/>
          </a:xfrm>
          <a:prstGeom prst="rect">
            <a:avLst/>
          </a:prstGeom>
        </p:spPr>
      </p:pic>
      <p:pic>
        <p:nvPicPr>
          <p:cNvPr id="1026" name="Picture 2" descr="StrEngthEning the ItaLIan InFrastructure of Euro-bioimaging (SeeLife) – PNRR  del CNR – Istituto di Biostrutture e Bioimmagini">
            <a:extLst>
              <a:ext uri="{FF2B5EF4-FFF2-40B4-BE49-F238E27FC236}">
                <a16:creationId xmlns:a16="http://schemas.microsoft.com/office/drawing/2014/main" id="{DD0F8944-CF13-A3D8-2F76-6C1C1E35BC1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3295" r="15754"/>
          <a:stretch/>
        </p:blipFill>
        <p:spPr bwMode="auto">
          <a:xfrm>
            <a:off x="9530134" y="94747"/>
            <a:ext cx="635614" cy="600857"/>
          </a:xfrm>
          <a:prstGeom prst="rect">
            <a:avLst/>
          </a:prstGeom>
          <a:noFill/>
          <a:extLst>
            <a:ext uri="{909E8E84-426E-40DD-AFC4-6F175D3DCCD1}">
              <a14:hiddenFill xmlns:a14="http://schemas.microsoft.com/office/drawing/2010/main">
                <a:solidFill>
                  <a:srgbClr val="FFFFFF"/>
                </a:solidFill>
              </a14:hiddenFill>
            </a:ext>
          </a:extLst>
        </p:spPr>
      </p:pic>
      <p:pic>
        <p:nvPicPr>
          <p:cNvPr id="10" name="Immagine 8" descr="Immagine che contiene testo, Carattere, cartone animato, Elementi grafici&#10;&#10;Il contenuto generato dall'IA potrebbe non essere corretto.">
            <a:extLst>
              <a:ext uri="{FF2B5EF4-FFF2-40B4-BE49-F238E27FC236}">
                <a16:creationId xmlns:a16="http://schemas.microsoft.com/office/drawing/2014/main" id="{6E691D92-336A-991B-AF84-3295705BBD6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30100" y="4320857"/>
            <a:ext cx="6540522" cy="1890909"/>
          </a:xfrm>
          <a:prstGeom prst="rect">
            <a:avLst/>
          </a:prstGeom>
        </p:spPr>
      </p:pic>
      <p:sp>
        <p:nvSpPr>
          <p:cNvPr id="12" name="CasellaDiTesto 46">
            <a:extLst>
              <a:ext uri="{FF2B5EF4-FFF2-40B4-BE49-F238E27FC236}">
                <a16:creationId xmlns:a16="http://schemas.microsoft.com/office/drawing/2014/main" id="{76895A74-8EB9-D001-B162-56FF0BE7498C}"/>
              </a:ext>
            </a:extLst>
          </p:cNvPr>
          <p:cNvSpPr txBox="1"/>
          <p:nvPr/>
        </p:nvSpPr>
        <p:spPr>
          <a:xfrm>
            <a:off x="464835" y="4961477"/>
            <a:ext cx="3814712" cy="738664"/>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Tx/>
              <a:buAutoNum type="arabicPeriod"/>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Conventional and FLASH radiotherapy;</a:t>
            </a:r>
          </a:p>
          <a:p>
            <a:pPr marL="342900" marR="0" lvl="0" indent="-342900" algn="just" defTabSz="914400" rtl="0" eaLnBrk="1" fontAlgn="auto" latinLnBrk="0" hangingPunct="1">
              <a:lnSpc>
                <a:spcPct val="100000"/>
              </a:lnSpc>
              <a:spcBef>
                <a:spcPts val="0"/>
              </a:spcBef>
              <a:spcAft>
                <a:spcPts val="0"/>
              </a:spcAft>
              <a:buClrTx/>
              <a:buSzTx/>
              <a:buFontTx/>
              <a:buAutoNum type="arabicPeriod"/>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Image analysis tools for radiomics features extraction (treatment predictors)</a:t>
            </a:r>
          </a:p>
        </p:txBody>
      </p:sp>
      <p:pic>
        <p:nvPicPr>
          <p:cNvPr id="2" name="Immagine 1" descr="Immagine che contiene Elementi grafici, grafica, Carattere, design&#10;&#10;Il contenuto generato dall'IA potrebbe non essere corretto.">
            <a:extLst>
              <a:ext uri="{FF2B5EF4-FFF2-40B4-BE49-F238E27FC236}">
                <a16:creationId xmlns:a16="http://schemas.microsoft.com/office/drawing/2014/main" id="{0AFA2707-21F2-1791-10DD-ACF510FA1EA6}"/>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8658163" y="144985"/>
            <a:ext cx="772160" cy="500380"/>
          </a:xfrm>
          <a:prstGeom prst="rect">
            <a:avLst/>
          </a:prstGeom>
          <a:noFill/>
          <a:ln>
            <a:noFill/>
          </a:ln>
        </p:spPr>
      </p:pic>
      <p:sp>
        <p:nvSpPr>
          <p:cNvPr id="3" name="CasellaDiTesto 2">
            <a:extLst>
              <a:ext uri="{FF2B5EF4-FFF2-40B4-BE49-F238E27FC236}">
                <a16:creationId xmlns:a16="http://schemas.microsoft.com/office/drawing/2014/main" id="{783CB953-0689-7F12-CFF6-DEA613F37ADB}"/>
              </a:ext>
            </a:extLst>
          </p:cNvPr>
          <p:cNvSpPr txBox="1"/>
          <p:nvPr/>
        </p:nvSpPr>
        <p:spPr>
          <a:xfrm>
            <a:off x="422192" y="4155683"/>
            <a:ext cx="832345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Medical Physics and Bioimage Processing Laboratory – Anthem, Samothrace</a:t>
            </a:r>
            <a:endParaRPr kumimoji="0" lang="it-IT" sz="18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8" name="Immagine 7">
            <a:extLst>
              <a:ext uri="{FF2B5EF4-FFF2-40B4-BE49-F238E27FC236}">
                <a16:creationId xmlns:a16="http://schemas.microsoft.com/office/drawing/2014/main" id="{40CA43A3-3447-ECC4-0C2E-23BEB8A187E6}"/>
              </a:ext>
            </a:extLst>
          </p:cNvPr>
          <p:cNvPicPr>
            <a:picLocks noChangeAspect="1"/>
          </p:cNvPicPr>
          <p:nvPr/>
        </p:nvPicPr>
        <p:blipFill>
          <a:blip r:embed="rId13"/>
          <a:srcRect l="20032" t="8036" r="18308" b="7577"/>
          <a:stretch/>
        </p:blipFill>
        <p:spPr>
          <a:xfrm>
            <a:off x="7824897" y="53179"/>
            <a:ext cx="797976" cy="546052"/>
          </a:xfrm>
          <a:prstGeom prst="rect">
            <a:avLst/>
          </a:prstGeom>
        </p:spPr>
      </p:pic>
      <p:sp>
        <p:nvSpPr>
          <p:cNvPr id="13" name="CasellaDiTesto 12">
            <a:extLst>
              <a:ext uri="{FF2B5EF4-FFF2-40B4-BE49-F238E27FC236}">
                <a16:creationId xmlns:a16="http://schemas.microsoft.com/office/drawing/2014/main" id="{69F2FAC0-0253-7C6F-FB93-B4477A0B6165}"/>
              </a:ext>
            </a:extLst>
          </p:cNvPr>
          <p:cNvSpPr txBox="1"/>
          <p:nvPr/>
        </p:nvSpPr>
        <p:spPr>
          <a:xfrm>
            <a:off x="464835" y="6211766"/>
            <a:ext cx="10607553"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To transfer FLASH therapy into clinics, performing a preclinical NTCP study to identify radiomic predictors of FLASH effects and develop a radiomic tool for adapting the Treatment Planning System (TPS) in predicting such effects.</a:t>
            </a:r>
          </a:p>
        </p:txBody>
      </p:sp>
    </p:spTree>
    <p:extLst>
      <p:ext uri="{BB962C8B-B14F-4D97-AF65-F5344CB8AC3E}">
        <p14:creationId xmlns:p14="http://schemas.microsoft.com/office/powerpoint/2010/main" val="40663032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066F1EDA-1722-E546-3041-2BB1A145DDFA}"/>
              </a:ext>
            </a:extLst>
          </p:cNvPr>
          <p:cNvSpPr txBox="1">
            <a:spLocks/>
          </p:cNvSpPr>
          <p:nvPr/>
        </p:nvSpPr>
        <p:spPr>
          <a:xfrm>
            <a:off x="13077" y="2577066"/>
            <a:ext cx="8200785" cy="2897368"/>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tab pos="7419600" algn="r"/>
              </a:tabLst>
              <a:defRPr/>
            </a:pPr>
            <a:endParaRPr kumimoji="0" lang="en-GB" sz="280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2" name="CasellaDiTesto 11">
            <a:extLst>
              <a:ext uri="{FF2B5EF4-FFF2-40B4-BE49-F238E27FC236}">
                <a16:creationId xmlns:a16="http://schemas.microsoft.com/office/drawing/2014/main" id="{09D6C30E-2A0D-1E9E-0504-9C76841F3B99}"/>
              </a:ext>
            </a:extLst>
          </p:cNvPr>
          <p:cNvSpPr txBox="1"/>
          <p:nvPr/>
        </p:nvSpPr>
        <p:spPr>
          <a:xfrm>
            <a:off x="351692" y="2260879"/>
            <a:ext cx="727635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u="none" strike="noStrike" kern="1200" cap="none" spc="0" normalizeH="0" baseline="0" noProof="0" dirty="0">
                <a:ln>
                  <a:noFill/>
                </a:ln>
                <a:solidFill>
                  <a:srgbClr val="8055C6"/>
                </a:solidFill>
                <a:effectLst/>
                <a:uLnTx/>
                <a:uFillTx/>
                <a:latin typeface="Arial" panose="020B0604020202020204" pitchFamily="34" charset="0"/>
                <a:ea typeface="+mn-ea"/>
                <a:cs typeface="+mn-cs"/>
              </a:rPr>
              <a:t>Development of targeting approaches specific for oncogenic </a:t>
            </a:r>
            <a:r>
              <a:rPr kumimoji="0" lang="en-GB" sz="1800" u="none" strike="noStrike" kern="1200" cap="none" spc="0" normalizeH="0" baseline="0" noProof="0" dirty="0" err="1">
                <a:ln>
                  <a:noFill/>
                </a:ln>
                <a:solidFill>
                  <a:srgbClr val="8055C6"/>
                </a:solidFill>
                <a:effectLst/>
                <a:uLnTx/>
                <a:uFillTx/>
                <a:latin typeface="Arial" panose="020B0604020202020204" pitchFamily="34" charset="0"/>
                <a:ea typeface="+mn-ea"/>
                <a:cs typeface="+mn-cs"/>
              </a:rPr>
              <a:t>lncRNAs</a:t>
            </a:r>
            <a:endParaRPr kumimoji="0" lang="it-IT" sz="1800" u="none" strike="noStrike" kern="1200" cap="none" spc="0" normalizeH="0" baseline="0" noProof="0" dirty="0">
              <a:ln>
                <a:noFill/>
              </a:ln>
              <a:solidFill>
                <a:srgbClr val="8055C6"/>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18" name="Gruppo 17">
            <a:extLst>
              <a:ext uri="{FF2B5EF4-FFF2-40B4-BE49-F238E27FC236}">
                <a16:creationId xmlns:a16="http://schemas.microsoft.com/office/drawing/2014/main" id="{3926415F-0F18-4342-7880-16DA76524CB9}"/>
              </a:ext>
            </a:extLst>
          </p:cNvPr>
          <p:cNvGrpSpPr/>
          <p:nvPr/>
        </p:nvGrpSpPr>
        <p:grpSpPr>
          <a:xfrm>
            <a:off x="13077" y="896446"/>
            <a:ext cx="12457389" cy="6271208"/>
            <a:chOff x="13077" y="896446"/>
            <a:chExt cx="12457389" cy="6271208"/>
          </a:xfrm>
        </p:grpSpPr>
        <p:sp>
          <p:nvSpPr>
            <p:cNvPr id="6" name="TextBox 5">
              <a:extLst>
                <a:ext uri="{FF2B5EF4-FFF2-40B4-BE49-F238E27FC236}">
                  <a16:creationId xmlns:a16="http://schemas.microsoft.com/office/drawing/2014/main" id="{910BAF51-A8AC-306E-3463-4F51E143E8B9}"/>
                </a:ext>
              </a:extLst>
            </p:cNvPr>
            <p:cNvSpPr txBox="1"/>
            <p:nvPr/>
          </p:nvSpPr>
          <p:spPr>
            <a:xfrm>
              <a:off x="8896350" y="6613656"/>
              <a:ext cx="3295650" cy="553998"/>
            </a:xfrm>
            <a:prstGeom prst="rect">
              <a:avLst/>
            </a:prstGeom>
            <a:solidFill>
              <a:srgbClr val="BB7537"/>
            </a:solidFill>
          </p:spPr>
          <p:txBody>
            <a:bodyPr wrap="square" lIns="0" tIns="0" rIns="0" bIns="0">
              <a:spAutoFit/>
            </a:bodyPr>
            <a:lstStyle>
              <a:defPPr>
                <a:defRPr lang="it-IT"/>
              </a:defPPr>
              <a:lvl1pPr>
                <a:defRPr b="1">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800" b="0" u="none" strike="noStrike" kern="1200" cap="none" spc="0" normalizeH="0" baseline="0" noProof="0" dirty="0" err="1">
                  <a:ln>
                    <a:noFill/>
                  </a:ln>
                  <a:solidFill>
                    <a:prstClr val="white"/>
                  </a:solidFill>
                  <a:effectLst/>
                  <a:uLnTx/>
                  <a:uFillTx/>
                  <a:latin typeface="Arial" panose="020B0604020202020204" pitchFamily="34" charset="0"/>
                  <a:ea typeface="+mn-ea"/>
                  <a:cs typeface="+mn-cs"/>
                </a:rPr>
                <a:t>Missione</a:t>
              </a:r>
              <a:r>
                <a:rPr kumimoji="0" lang="en-GB" sz="1800" b="0" u="none" strike="noStrike" kern="1200" cap="none" spc="0" normalizeH="0" baseline="0" noProof="0" dirty="0">
                  <a:ln>
                    <a:noFill/>
                  </a:ln>
                  <a:solidFill>
                    <a:prstClr val="white"/>
                  </a:solidFill>
                  <a:effectLst/>
                  <a:uLnTx/>
                  <a:uFillTx/>
                  <a:latin typeface="Arial" panose="020B0604020202020204" pitchFamily="34" charset="0"/>
                  <a:ea typeface="+mn-ea"/>
                  <a:cs typeface="+mn-cs"/>
                </a:rPr>
                <a:t> 4 • </a:t>
              </a:r>
              <a:r>
                <a:rPr kumimoji="0" lang="en-GB" sz="1800" b="0" u="none" strike="noStrike" kern="1200" cap="none" spc="0" normalizeH="0" baseline="0" noProof="0" dirty="0" err="1">
                  <a:ln>
                    <a:noFill/>
                  </a:ln>
                  <a:solidFill>
                    <a:prstClr val="white"/>
                  </a:solidFill>
                  <a:effectLst/>
                  <a:uLnTx/>
                  <a:uFillTx/>
                  <a:latin typeface="Arial" panose="020B0604020202020204" pitchFamily="34" charset="0"/>
                  <a:ea typeface="+mn-ea"/>
                  <a:cs typeface="+mn-cs"/>
                </a:rPr>
                <a:t>Istruzione</a:t>
              </a:r>
              <a:r>
                <a:rPr kumimoji="0" lang="en-GB" sz="1800" b="0" u="none" strike="noStrike" kern="1200" cap="none" spc="0" normalizeH="0" baseline="0" noProof="0" dirty="0">
                  <a:ln>
                    <a:noFill/>
                  </a:ln>
                  <a:solidFill>
                    <a:prstClr val="white"/>
                  </a:solidFill>
                  <a:effectLst/>
                  <a:uLnTx/>
                  <a:uFillTx/>
                  <a:latin typeface="Arial" panose="020B0604020202020204" pitchFamily="34" charset="0"/>
                  <a:ea typeface="+mn-ea"/>
                  <a:cs typeface="+mn-cs"/>
                </a:rPr>
                <a:t> e </a:t>
              </a:r>
              <a:r>
                <a:rPr kumimoji="0" lang="en-GB" sz="1800" b="0" u="none" strike="noStrike" kern="1200" cap="none" spc="0" normalizeH="0" baseline="0" noProof="0" dirty="0" err="1">
                  <a:ln>
                    <a:noFill/>
                  </a:ln>
                  <a:solidFill>
                    <a:prstClr val="white"/>
                  </a:solidFill>
                  <a:effectLst/>
                  <a:uLnTx/>
                  <a:uFillTx/>
                  <a:latin typeface="Arial" panose="020B0604020202020204" pitchFamily="34" charset="0"/>
                  <a:ea typeface="+mn-ea"/>
                  <a:cs typeface="+mn-cs"/>
                </a:rPr>
                <a:t>Ricerca</a:t>
              </a:r>
              <a:r>
                <a:rPr kumimoji="0" lang="en-GB" sz="1800" b="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t>
              </a:r>
            </a:p>
          </p:txBody>
        </p:sp>
        <p:sp>
          <p:nvSpPr>
            <p:cNvPr id="3" name="TextBox 2">
              <a:extLst>
                <a:ext uri="{FF2B5EF4-FFF2-40B4-BE49-F238E27FC236}">
                  <a16:creationId xmlns:a16="http://schemas.microsoft.com/office/drawing/2014/main" id="{6093F67C-F7A2-5F03-0B0A-F27C3703D0A6}"/>
                </a:ext>
              </a:extLst>
            </p:cNvPr>
            <p:cNvSpPr txBox="1"/>
            <p:nvPr/>
          </p:nvSpPr>
          <p:spPr>
            <a:xfrm>
              <a:off x="13077" y="6622005"/>
              <a:ext cx="8896350" cy="276999"/>
            </a:xfrm>
            <a:prstGeom prst="rect">
              <a:avLst/>
            </a:prstGeom>
            <a:solidFill>
              <a:srgbClr val="8055C6"/>
            </a:solidFill>
          </p:spPr>
          <p:txBody>
            <a:bodyPr wrap="square" lIns="0" tIns="0" rIns="0" bIns="0">
              <a:spAutoFit/>
            </a:bodyPr>
            <a:lstStyle>
              <a:defPPr>
                <a:defRPr lang="it-IT"/>
              </a:defPPr>
              <a:lvl1pPr>
                <a:defRPr b="1">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u="none" strike="noStrike" kern="1200" cap="none" spc="0" normalizeH="0" baseline="0" noProof="0" dirty="0">
                  <a:ln>
                    <a:noFill/>
                  </a:ln>
                  <a:solidFill>
                    <a:prstClr val="white"/>
                  </a:solidFill>
                  <a:effectLst/>
                  <a:uLnTx/>
                  <a:uFillTx/>
                  <a:latin typeface="Arial" panose="020B0604020202020204" pitchFamily="34" charset="0"/>
                  <a:ea typeface="+mn-ea"/>
                  <a:cs typeface="+mn-cs"/>
                </a:rPr>
                <a:t>     CN3  –  Spoke  6   RNA Drug Development</a:t>
              </a:r>
            </a:p>
          </p:txBody>
        </p:sp>
        <p:grpSp>
          <p:nvGrpSpPr>
            <p:cNvPr id="17" name="Gruppo 16">
              <a:extLst>
                <a:ext uri="{FF2B5EF4-FFF2-40B4-BE49-F238E27FC236}">
                  <a16:creationId xmlns:a16="http://schemas.microsoft.com/office/drawing/2014/main" id="{6B219E54-C6BA-F8EA-8510-FA9B9EB6271C}"/>
                </a:ext>
              </a:extLst>
            </p:cNvPr>
            <p:cNvGrpSpPr/>
            <p:nvPr/>
          </p:nvGrpSpPr>
          <p:grpSpPr>
            <a:xfrm>
              <a:off x="220194" y="896446"/>
              <a:ext cx="12250272" cy="5535592"/>
              <a:chOff x="220194" y="896446"/>
              <a:chExt cx="12250272" cy="5535592"/>
            </a:xfrm>
          </p:grpSpPr>
          <p:sp>
            <p:nvSpPr>
              <p:cNvPr id="2" name="CasellaDiTesto 1">
                <a:extLst>
                  <a:ext uri="{FF2B5EF4-FFF2-40B4-BE49-F238E27FC236}">
                    <a16:creationId xmlns:a16="http://schemas.microsoft.com/office/drawing/2014/main" id="{6B0C7602-7803-B2C8-6C95-31B8BC944B65}"/>
                  </a:ext>
                </a:extLst>
              </p:cNvPr>
              <p:cNvSpPr txBox="1"/>
              <p:nvPr/>
            </p:nvSpPr>
            <p:spPr>
              <a:xfrm>
                <a:off x="3129243" y="896446"/>
                <a:ext cx="9341223" cy="11079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altLang="it-IT" sz="120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GB" altLang="it-IT" sz="200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Principal investigator: Amelia Cimmino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altLang="it-IT" sz="160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it-IT" sz="180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ISTITUTO DI GENETICA E BIOFISICA "ADRIANO BUZZATI TRAVERSO  (IGB-CNR)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80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Via Pietro Castellino, 111, 80131 – Napoli  </a:t>
                </a:r>
                <a:r>
                  <a:rPr kumimoji="0" lang="en-GB" altLang="it-IT" sz="180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GB" altLang="it-IT" sz="180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amelia.cimmino@cnr.it</a:t>
                </a:r>
                <a:r>
                  <a:rPr kumimoji="0" lang="en-GB" altLang="it-IT" sz="180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altLang="it-IT" sz="100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3" name="Elemento grafico 12">
                <a:extLst>
                  <a:ext uri="{FF2B5EF4-FFF2-40B4-BE49-F238E27FC236}">
                    <a16:creationId xmlns:a16="http://schemas.microsoft.com/office/drawing/2014/main" id="{BE569D87-C084-2AD8-2521-91CAFBA850E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0194" y="916841"/>
                <a:ext cx="2581023" cy="1107996"/>
              </a:xfrm>
              <a:prstGeom prst="rect">
                <a:avLst/>
              </a:prstGeom>
            </p:spPr>
          </p:pic>
          <p:pic>
            <p:nvPicPr>
              <p:cNvPr id="15" name="Immagine 14" descr="Immagine che contiene testo, diagramma, design&#10;&#10;Il contenuto generato dall'IA potrebbe non essere corretto.">
                <a:extLst>
                  <a:ext uri="{FF2B5EF4-FFF2-40B4-BE49-F238E27FC236}">
                    <a16:creationId xmlns:a16="http://schemas.microsoft.com/office/drawing/2014/main" id="{1219F97C-8571-52B7-C077-3E8F6EDB91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10144" y="2024229"/>
                <a:ext cx="3611093" cy="4407809"/>
              </a:xfrm>
              <a:prstGeom prst="rect">
                <a:avLst/>
              </a:prstGeom>
            </p:spPr>
          </p:pic>
          <p:sp>
            <p:nvSpPr>
              <p:cNvPr id="16" name="CasellaDiTesto 15">
                <a:extLst>
                  <a:ext uri="{FF2B5EF4-FFF2-40B4-BE49-F238E27FC236}">
                    <a16:creationId xmlns:a16="http://schemas.microsoft.com/office/drawing/2014/main" id="{6887FB60-B9E7-A143-DF87-1F83DA82B51C}"/>
                  </a:ext>
                </a:extLst>
              </p:cNvPr>
              <p:cNvSpPr txBox="1"/>
              <p:nvPr/>
            </p:nvSpPr>
            <p:spPr>
              <a:xfrm>
                <a:off x="446286" y="2597495"/>
                <a:ext cx="7089632" cy="33239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u="none" strike="noStrike" kern="1200" cap="none" spc="0" normalizeH="0" baseline="0" noProof="0" dirty="0">
                    <a:ln>
                      <a:noFill/>
                    </a:ln>
                    <a:solidFill>
                      <a:prstClr val="black"/>
                    </a:solidFill>
                    <a:effectLst/>
                    <a:uLnTx/>
                    <a:uFillTx/>
                    <a:latin typeface="Arial" panose="020B0604020202020204" pitchFamily="34" charset="0"/>
                    <a:ea typeface="+mn-ea"/>
                    <a:cs typeface="+mn-cs"/>
                  </a:rPr>
                  <a:t>A. Cimmino </a:t>
                </a:r>
                <a:r>
                  <a:rPr kumimoji="0" lang="it-IT"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is</a:t>
                </a:r>
                <a:r>
                  <a:rPr kumimoji="0" lang="it-IT"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it-IT"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Principal</a:t>
                </a:r>
                <a:r>
                  <a:rPr kumimoji="0" lang="it-IT" u="none" strike="noStrike" kern="1200" cap="none" spc="0" normalizeH="0" baseline="0" noProof="0" dirty="0">
                    <a:ln>
                      <a:noFill/>
                    </a:ln>
                    <a:solidFill>
                      <a:prstClr val="black"/>
                    </a:solidFill>
                    <a:effectLst/>
                    <a:uLnTx/>
                    <a:uFillTx/>
                    <a:latin typeface="Arial" panose="020B0604020202020204" pitchFamily="34" charset="0"/>
                    <a:ea typeface="+mn-ea"/>
                    <a:cs typeface="+mn-cs"/>
                  </a:rPr>
                  <a:t> Investigator </a:t>
                </a:r>
                <a:r>
                  <a:rPr kumimoji="0" lang="it-IT"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at</a:t>
                </a:r>
                <a:r>
                  <a:rPr kumimoji="0" lang="it-IT" u="none" strike="noStrike" kern="1200" cap="none" spc="0" normalizeH="0" baseline="0" noProof="0" dirty="0">
                    <a:ln>
                      <a:noFill/>
                    </a:ln>
                    <a:solidFill>
                      <a:prstClr val="black"/>
                    </a:solidFill>
                    <a:effectLst/>
                    <a:uLnTx/>
                    <a:uFillTx/>
                    <a:latin typeface="Arial" panose="020B0604020202020204" pitchFamily="34" charset="0"/>
                    <a:ea typeface="+mn-ea"/>
                    <a:cs typeface="+mn-cs"/>
                  </a:rPr>
                  <a:t> IGB-CNR  for the PNRR project “National Center for Gene Therapy and RNA-</a:t>
                </a:r>
                <a:r>
                  <a:rPr kumimoji="0" lang="it-IT"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Based</a:t>
                </a:r>
                <a:r>
                  <a:rPr kumimoji="0" lang="it-IT"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it-IT"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Drugs</a:t>
                </a:r>
                <a:r>
                  <a:rPr kumimoji="0" lang="it-IT" u="none" strike="noStrike" kern="1200" cap="none" spc="0" normalizeH="0" baseline="0" noProof="0" dirty="0">
                    <a:ln>
                      <a:noFill/>
                    </a:ln>
                    <a:solidFill>
                      <a:prstClr val="black"/>
                    </a:solidFill>
                    <a:effectLst/>
                    <a:uLnTx/>
                    <a:uFillTx/>
                    <a:latin typeface="Arial" panose="020B0604020202020204" pitchFamily="34" charset="0"/>
                    <a:ea typeface="+mn-ea"/>
                    <a:cs typeface="+mn-cs"/>
                  </a:rPr>
                  <a:t>”, Spoke 6 – RNA Drug Development.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u="none" strike="noStrike" kern="1200" cap="none" spc="0" normalizeH="0" baseline="0" noProof="0" dirty="0">
                    <a:ln>
                      <a:noFill/>
                    </a:ln>
                    <a:solidFill>
                      <a:prstClr val="black"/>
                    </a:solidFill>
                    <a:effectLst/>
                    <a:uLnTx/>
                    <a:uFillTx/>
                    <a:latin typeface="Arial" panose="020B0604020202020204" pitchFamily="34" charset="0"/>
                    <a:ea typeface="+mn-ea"/>
                    <a:cs typeface="+mn-cs"/>
                  </a:rPr>
                  <a:t>Dr. </a:t>
                </a:r>
                <a:r>
                  <a:rPr kumimoji="0" lang="it-IT"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Cimmino’s</a:t>
                </a:r>
                <a:r>
                  <a:rPr kumimoji="0" lang="it-IT" u="none" strike="noStrike" kern="1200" cap="none" spc="0" normalizeH="0" baseline="0" noProof="0" dirty="0">
                    <a:ln>
                      <a:noFill/>
                    </a:ln>
                    <a:solidFill>
                      <a:prstClr val="black"/>
                    </a:solidFill>
                    <a:effectLst/>
                    <a:uLnTx/>
                    <a:uFillTx/>
                    <a:latin typeface="Arial" panose="020B0604020202020204" pitchFamily="34" charset="0"/>
                    <a:ea typeface="+mn-ea"/>
                    <a:cs typeface="+mn-cs"/>
                  </a:rPr>
                  <a:t> team </a:t>
                </a:r>
                <a:r>
                  <a:rPr kumimoji="0" lang="it-IT"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has</a:t>
                </a:r>
                <a:r>
                  <a:rPr kumimoji="0" lang="it-IT"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it-IT"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extensive</a:t>
                </a:r>
                <a:r>
                  <a:rPr kumimoji="0" lang="it-IT" u="none" strike="noStrike" kern="1200" cap="none" spc="0" normalizeH="0" baseline="0" noProof="0" dirty="0">
                    <a:ln>
                      <a:noFill/>
                    </a:ln>
                    <a:solidFill>
                      <a:prstClr val="black"/>
                    </a:solidFill>
                    <a:effectLst/>
                    <a:uLnTx/>
                    <a:uFillTx/>
                    <a:latin typeface="Arial" panose="020B0604020202020204" pitchFamily="34" charset="0"/>
                    <a:ea typeface="+mn-ea"/>
                    <a:cs typeface="+mn-cs"/>
                  </a:rPr>
                  <a:t> expertise in a </a:t>
                </a:r>
                <a:r>
                  <a:rPr kumimoji="0" lang="it-IT"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specific</a:t>
                </a:r>
                <a:r>
                  <a:rPr kumimoji="0" lang="it-IT" u="none" strike="noStrike" kern="1200" cap="none" spc="0" normalizeH="0" baseline="0" noProof="0" dirty="0">
                    <a:ln>
                      <a:noFill/>
                    </a:ln>
                    <a:solidFill>
                      <a:prstClr val="black"/>
                    </a:solidFill>
                    <a:effectLst/>
                    <a:uLnTx/>
                    <a:uFillTx/>
                    <a:latin typeface="Arial" panose="020B0604020202020204" pitchFamily="34" charset="0"/>
                    <a:ea typeface="+mn-ea"/>
                    <a:cs typeface="+mn-cs"/>
                  </a:rPr>
                  <a:t> class of non-coding </a:t>
                </a:r>
                <a:r>
                  <a:rPr kumimoji="0" lang="it-IT"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RNAs</a:t>
                </a:r>
                <a:r>
                  <a:rPr kumimoji="0" lang="it-IT"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it-IT"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ncRNAs</a:t>
                </a:r>
                <a:r>
                  <a:rPr kumimoji="0" lang="it-IT"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it-IT"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known</a:t>
                </a:r>
                <a:r>
                  <a:rPr kumimoji="0" lang="it-IT"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it-IT"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as</a:t>
                </a:r>
                <a:r>
                  <a:rPr kumimoji="0" lang="it-IT"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it-IT"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ultraconserved</a:t>
                </a:r>
                <a:r>
                  <a:rPr kumimoji="0" lang="it-IT"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it-IT"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RNAs</a:t>
                </a:r>
                <a:r>
                  <a:rPr kumimoji="0" lang="it-IT"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it-IT"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uc</a:t>
                </a:r>
                <a:r>
                  <a:rPr kumimoji="0" lang="it-IT"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it-IT"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focusing</a:t>
                </a:r>
                <a:r>
                  <a:rPr kumimoji="0" lang="it-IT" u="none" strike="noStrike" kern="1200" cap="none" spc="0" normalizeH="0" baseline="0" noProof="0" dirty="0">
                    <a:ln>
                      <a:noFill/>
                    </a:ln>
                    <a:solidFill>
                      <a:prstClr val="black"/>
                    </a:solidFill>
                    <a:effectLst/>
                    <a:uLnTx/>
                    <a:uFillTx/>
                    <a:latin typeface="Arial" panose="020B0604020202020204" pitchFamily="34" charset="0"/>
                    <a:ea typeface="+mn-ea"/>
                    <a:cs typeface="+mn-cs"/>
                  </a:rPr>
                  <a:t> on </a:t>
                </a:r>
                <a:r>
                  <a:rPr kumimoji="0" lang="it-IT"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their</a:t>
                </a:r>
                <a:r>
                  <a:rPr kumimoji="0" lang="it-IT"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it-IT"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identification</a:t>
                </a:r>
                <a:r>
                  <a:rPr kumimoji="0" lang="it-IT"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it-IT"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biological</a:t>
                </a:r>
                <a:r>
                  <a:rPr kumimoji="0" lang="it-IT"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it-IT"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roles</a:t>
                </a:r>
                <a:r>
                  <a:rPr kumimoji="0" lang="it-IT" u="none" strike="noStrike" kern="1200" cap="none" spc="0" normalizeH="0" baseline="0" noProof="0" dirty="0">
                    <a:ln>
                      <a:noFill/>
                    </a:ln>
                    <a:solidFill>
                      <a:prstClr val="black"/>
                    </a:solidFill>
                    <a:effectLst/>
                    <a:uLnTx/>
                    <a:uFillTx/>
                    <a:latin typeface="Arial" panose="020B0604020202020204" pitchFamily="34" charset="0"/>
                    <a:ea typeface="+mn-ea"/>
                    <a:cs typeface="+mn-cs"/>
                  </a:rPr>
                  <a:t>, and </a:t>
                </a:r>
                <a:r>
                  <a:rPr kumimoji="0" lang="it-IT"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therapeutic</a:t>
                </a:r>
                <a:r>
                  <a:rPr kumimoji="0" lang="it-IT"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it-IT"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potential</a:t>
                </a:r>
                <a:r>
                  <a:rPr kumimoji="0" lang="it-IT"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it-IT"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Their</a:t>
                </a:r>
                <a:r>
                  <a:rPr kumimoji="0" lang="it-IT"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it-IT"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research</a:t>
                </a:r>
                <a:r>
                  <a:rPr kumimoji="0" lang="it-IT"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it-IT"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explores</a:t>
                </a:r>
                <a:r>
                  <a:rPr kumimoji="0" lang="it-IT"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it-IT"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ncRNA-driven</a:t>
                </a:r>
                <a:r>
                  <a:rPr kumimoji="0" lang="it-IT"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it-IT"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mechanisms</a:t>
                </a:r>
                <a:r>
                  <a:rPr kumimoji="0" lang="it-IT"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it-IT"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using</a:t>
                </a:r>
                <a:r>
                  <a:rPr kumimoji="0" lang="it-IT"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it-IT"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both</a:t>
                </a:r>
                <a:r>
                  <a:rPr kumimoji="0" lang="it-IT" u="none" strike="noStrike" kern="1200" cap="none" spc="0" normalizeH="0" baseline="0" noProof="0" dirty="0">
                    <a:ln>
                      <a:noFill/>
                    </a:ln>
                    <a:solidFill>
                      <a:prstClr val="black"/>
                    </a:solidFill>
                    <a:effectLst/>
                    <a:uLnTx/>
                    <a:uFillTx/>
                    <a:latin typeface="Arial" panose="020B0604020202020204" pitchFamily="34" charset="0"/>
                    <a:ea typeface="+mn-ea"/>
                    <a:cs typeface="+mn-cs"/>
                  </a:rPr>
                  <a:t> 2D and 3D </a:t>
                </a:r>
                <a:r>
                  <a:rPr kumimoji="0" lang="it-IT"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cell</a:t>
                </a:r>
                <a:r>
                  <a:rPr kumimoji="0" lang="it-IT" u="none" strike="noStrike" kern="1200" cap="none" spc="0" normalizeH="0" baseline="0" noProof="0" dirty="0">
                    <a:ln>
                      <a:noFill/>
                    </a:ln>
                    <a:solidFill>
                      <a:prstClr val="black"/>
                    </a:solidFill>
                    <a:effectLst/>
                    <a:uLnTx/>
                    <a:uFillTx/>
                    <a:latin typeface="Arial" panose="020B0604020202020204" pitchFamily="34" charset="0"/>
                    <a:ea typeface="+mn-ea"/>
                    <a:cs typeface="+mn-cs"/>
                  </a:rPr>
                  <a:t> culture models to </a:t>
                </a:r>
                <a:r>
                  <a:rPr kumimoji="0" lang="it-IT"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better</a:t>
                </a:r>
                <a:r>
                  <a:rPr kumimoji="0" lang="it-IT" u="none" strike="noStrike" kern="1200" cap="none" spc="0" normalizeH="0" baseline="0" noProof="0" dirty="0">
                    <a:ln>
                      <a:noFill/>
                    </a:ln>
                    <a:solidFill>
                      <a:prstClr val="black"/>
                    </a:solidFill>
                    <a:effectLst/>
                    <a:uLnTx/>
                    <a:uFillTx/>
                    <a:latin typeface="Arial" panose="020B0604020202020204" pitchFamily="34" charset="0"/>
                    <a:ea typeface="+mn-ea"/>
                    <a:cs typeface="+mn-cs"/>
                  </a:rPr>
                  <a:t> simulate </a:t>
                </a:r>
                <a:r>
                  <a:rPr kumimoji="0" lang="it-IT"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tumor</a:t>
                </a:r>
                <a:r>
                  <a:rPr kumimoji="0" lang="it-IT"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it-IT"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behavior</a:t>
                </a:r>
                <a:r>
                  <a:rPr kumimoji="0" lang="it-IT" u="none" strike="noStrike" kern="1200" cap="none" spc="0" normalizeH="0" baseline="0" noProof="0" dirty="0">
                    <a:ln>
                      <a:noFill/>
                    </a:ln>
                    <a:solidFill>
                      <a:prstClr val="black"/>
                    </a:solidFill>
                    <a:effectLst/>
                    <a:uLnTx/>
                    <a:uFillTx/>
                    <a:latin typeface="Arial" panose="020B0604020202020204" pitchFamily="34" charset="0"/>
                    <a:ea typeface="+mn-ea"/>
                    <a:cs typeface="+mn-cs"/>
                  </a:rPr>
                  <a:t> and treatment </a:t>
                </a:r>
                <a:r>
                  <a:rPr kumimoji="0" lang="it-IT"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responses</a:t>
                </a:r>
                <a:r>
                  <a:rPr kumimoji="0" lang="it-IT"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u="none" strike="noStrike" kern="1200" cap="none" spc="0" normalizeH="0" baseline="0" noProof="0" dirty="0">
                    <a:ln>
                      <a:noFill/>
                    </a:ln>
                    <a:solidFill>
                      <a:prstClr val="black"/>
                    </a:solidFill>
                    <a:effectLst/>
                    <a:uLnTx/>
                    <a:uFillTx/>
                    <a:latin typeface="Arial" panose="020B0604020202020204" pitchFamily="34" charset="0"/>
                    <a:ea typeface="+mn-ea"/>
                    <a:cs typeface="+mn-cs"/>
                  </a:rPr>
                  <a:t>Human </a:t>
                </a:r>
                <a:r>
                  <a:rPr kumimoji="0" lang="it-IT"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Serum</a:t>
                </a:r>
                <a:r>
                  <a:rPr kumimoji="0" lang="it-IT"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it-IT"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Albumin</a:t>
                </a:r>
                <a:r>
                  <a:rPr kumimoji="0" lang="it-IT" u="none" strike="noStrike" kern="1200" cap="none" spc="0" normalizeH="0" baseline="0" noProof="0" dirty="0">
                    <a:ln>
                      <a:noFill/>
                    </a:ln>
                    <a:solidFill>
                      <a:prstClr val="black"/>
                    </a:solidFill>
                    <a:effectLst/>
                    <a:uLnTx/>
                    <a:uFillTx/>
                    <a:latin typeface="Arial" panose="020B0604020202020204" pitchFamily="34" charset="0"/>
                    <a:ea typeface="+mn-ea"/>
                    <a:cs typeface="+mn-cs"/>
                  </a:rPr>
                  <a:t> (HSA), </a:t>
                </a:r>
                <a:r>
                  <a:rPr kumimoji="0" lang="it-IT"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known</a:t>
                </a:r>
                <a:r>
                  <a:rPr kumimoji="0" lang="it-IT" u="none" strike="noStrike" kern="1200" cap="none" spc="0" normalizeH="0" baseline="0" noProof="0" dirty="0">
                    <a:ln>
                      <a:noFill/>
                    </a:ln>
                    <a:solidFill>
                      <a:prstClr val="black"/>
                    </a:solidFill>
                    <a:effectLst/>
                    <a:uLnTx/>
                    <a:uFillTx/>
                    <a:latin typeface="Arial" panose="020B0604020202020204" pitchFamily="34" charset="0"/>
                    <a:ea typeface="+mn-ea"/>
                    <a:cs typeface="+mn-cs"/>
                  </a:rPr>
                  <a:t> for </a:t>
                </a:r>
                <a:r>
                  <a:rPr kumimoji="0" lang="it-IT"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its</a:t>
                </a:r>
                <a:r>
                  <a:rPr kumimoji="0" lang="it-IT" u="none" strike="noStrike" kern="1200" cap="none" spc="0" normalizeH="0" baseline="0" noProof="0" dirty="0">
                    <a:ln>
                      <a:noFill/>
                    </a:ln>
                    <a:solidFill>
                      <a:prstClr val="black"/>
                    </a:solidFill>
                    <a:effectLst/>
                    <a:uLnTx/>
                    <a:uFillTx/>
                    <a:latin typeface="Arial" panose="020B0604020202020204" pitchFamily="34" charset="0"/>
                    <a:ea typeface="+mn-ea"/>
                    <a:cs typeface="+mn-cs"/>
                  </a:rPr>
                  <a:t> high </a:t>
                </a:r>
                <a:r>
                  <a:rPr kumimoji="0" lang="it-IT"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biocompatibility</a:t>
                </a:r>
                <a:r>
                  <a:rPr kumimoji="0" lang="it-IT" u="none" strike="noStrike" kern="1200" cap="none" spc="0" normalizeH="0" baseline="0" noProof="0" dirty="0">
                    <a:ln>
                      <a:noFill/>
                    </a:ln>
                    <a:solidFill>
                      <a:prstClr val="black"/>
                    </a:solidFill>
                    <a:effectLst/>
                    <a:uLnTx/>
                    <a:uFillTx/>
                    <a:latin typeface="Arial" panose="020B0604020202020204" pitchFamily="34" charset="0"/>
                    <a:ea typeface="+mn-ea"/>
                    <a:cs typeface="+mn-cs"/>
                  </a:rPr>
                  <a:t> and </a:t>
                </a:r>
                <a:r>
                  <a:rPr kumimoji="0" lang="it-IT"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stability</a:t>
                </a:r>
                <a:r>
                  <a:rPr kumimoji="0" lang="it-IT"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it-IT"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serves</a:t>
                </a:r>
                <a:r>
                  <a:rPr kumimoji="0" lang="it-IT"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it-IT"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as</a:t>
                </a:r>
                <a:r>
                  <a:rPr kumimoji="0" lang="it-IT" u="none" strike="noStrike" kern="1200" cap="none" spc="0" normalizeH="0" baseline="0" noProof="0" dirty="0">
                    <a:ln>
                      <a:noFill/>
                    </a:ln>
                    <a:solidFill>
                      <a:prstClr val="black"/>
                    </a:solidFill>
                    <a:effectLst/>
                    <a:uLnTx/>
                    <a:uFillTx/>
                    <a:latin typeface="Arial" panose="020B0604020202020204" pitchFamily="34" charset="0"/>
                    <a:ea typeface="+mn-ea"/>
                    <a:cs typeface="+mn-cs"/>
                  </a:rPr>
                  <a:t> a </a:t>
                </a:r>
                <a:r>
                  <a:rPr kumimoji="0" lang="it-IT"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natural</a:t>
                </a:r>
                <a:r>
                  <a:rPr kumimoji="0" lang="it-IT" u="none" strike="noStrike" kern="1200" cap="none" spc="0" normalizeH="0" baseline="0" noProof="0" dirty="0">
                    <a:ln>
                      <a:noFill/>
                    </a:ln>
                    <a:solidFill>
                      <a:prstClr val="black"/>
                    </a:solidFill>
                    <a:effectLst/>
                    <a:uLnTx/>
                    <a:uFillTx/>
                    <a:latin typeface="Arial" panose="020B0604020202020204" pitchFamily="34" charset="0"/>
                    <a:ea typeface="+mn-ea"/>
                    <a:cs typeface="+mn-cs"/>
                  </a:rPr>
                  <a:t> carrier for </a:t>
                </a:r>
                <a:r>
                  <a:rPr kumimoji="0" lang="it-IT"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siRNAs</a:t>
                </a:r>
                <a:r>
                  <a:rPr kumimoji="0" lang="it-IT"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it-IT"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shielding</a:t>
                </a:r>
                <a:r>
                  <a:rPr kumimoji="0" lang="it-IT"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it-IT"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them</a:t>
                </a:r>
                <a:r>
                  <a:rPr kumimoji="0" lang="it-IT" u="none" strike="noStrike" kern="1200" cap="none" spc="0" normalizeH="0" baseline="0" noProof="0" dirty="0">
                    <a:ln>
                      <a:noFill/>
                    </a:ln>
                    <a:solidFill>
                      <a:prstClr val="black"/>
                    </a:solidFill>
                    <a:effectLst/>
                    <a:uLnTx/>
                    <a:uFillTx/>
                    <a:latin typeface="Arial" panose="020B0604020202020204" pitchFamily="34" charset="0"/>
                    <a:ea typeface="+mn-ea"/>
                    <a:cs typeface="+mn-cs"/>
                  </a:rPr>
                  <a:t> from </a:t>
                </a:r>
                <a:r>
                  <a:rPr kumimoji="0" lang="it-IT"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degradation</a:t>
                </a:r>
                <a:r>
                  <a:rPr kumimoji="0" lang="it-IT" u="none" strike="noStrike" kern="1200" cap="none" spc="0" normalizeH="0" baseline="0" noProof="0" dirty="0">
                    <a:ln>
                      <a:noFill/>
                    </a:ln>
                    <a:solidFill>
                      <a:prstClr val="black"/>
                    </a:solidFill>
                    <a:effectLst/>
                    <a:uLnTx/>
                    <a:uFillTx/>
                    <a:latin typeface="Arial" panose="020B0604020202020204" pitchFamily="34" charset="0"/>
                    <a:ea typeface="+mn-ea"/>
                    <a:cs typeface="+mn-cs"/>
                  </a:rPr>
                  <a:t> and </a:t>
                </a:r>
                <a:r>
                  <a:rPr kumimoji="0" lang="it-IT"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extending</a:t>
                </a:r>
                <a:r>
                  <a:rPr kumimoji="0" lang="it-IT"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it-IT"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their</a:t>
                </a:r>
                <a:r>
                  <a:rPr kumimoji="0" lang="it-IT"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it-IT"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half</a:t>
                </a:r>
                <a:r>
                  <a:rPr kumimoji="0" lang="it-IT" u="none" strike="noStrike" kern="1200" cap="none" spc="0" normalizeH="0" baseline="0" noProof="0" dirty="0">
                    <a:ln>
                      <a:noFill/>
                    </a:ln>
                    <a:solidFill>
                      <a:prstClr val="black"/>
                    </a:solidFill>
                    <a:effectLst/>
                    <a:uLnTx/>
                    <a:uFillTx/>
                    <a:latin typeface="Arial" panose="020B0604020202020204" pitchFamily="34" charset="0"/>
                    <a:ea typeface="+mn-ea"/>
                    <a:cs typeface="+mn-cs"/>
                  </a:rPr>
                  <a:t>-life in </a:t>
                </a:r>
                <a:r>
                  <a:rPr kumimoji="0" lang="it-IT"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circulation</a:t>
                </a:r>
                <a:r>
                  <a:rPr kumimoji="0" lang="it-IT"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it-IT"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Its</a:t>
                </a:r>
                <a:r>
                  <a:rPr kumimoji="0" lang="it-IT"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it-IT"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inherent</a:t>
                </a:r>
                <a:r>
                  <a:rPr kumimoji="0" lang="it-IT"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it-IT"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ability</a:t>
                </a:r>
                <a:r>
                  <a:rPr kumimoji="0" lang="it-IT" u="none" strike="noStrike" kern="1200" cap="none" spc="0" normalizeH="0" baseline="0" noProof="0" dirty="0">
                    <a:ln>
                      <a:noFill/>
                    </a:ln>
                    <a:solidFill>
                      <a:prstClr val="black"/>
                    </a:solidFill>
                    <a:effectLst/>
                    <a:uLnTx/>
                    <a:uFillTx/>
                    <a:latin typeface="Arial" panose="020B0604020202020204" pitchFamily="34" charset="0"/>
                    <a:ea typeface="+mn-ea"/>
                    <a:cs typeface="+mn-cs"/>
                  </a:rPr>
                  <a:t> to accumulate in </a:t>
                </a:r>
                <a:r>
                  <a:rPr kumimoji="0" lang="it-IT"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tumor</a:t>
                </a:r>
                <a:r>
                  <a:rPr kumimoji="0" lang="it-IT"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it-IT"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tissues</a:t>
                </a:r>
                <a:r>
                  <a:rPr kumimoji="0" lang="it-IT" u="none" strike="noStrike" kern="1200" cap="none" spc="0" normalizeH="0" baseline="0" noProof="0" dirty="0">
                    <a:ln>
                      <a:noFill/>
                    </a:ln>
                    <a:solidFill>
                      <a:prstClr val="black"/>
                    </a:solidFill>
                    <a:effectLst/>
                    <a:uLnTx/>
                    <a:uFillTx/>
                    <a:latin typeface="Arial" panose="020B0604020202020204" pitchFamily="34" charset="0"/>
                    <a:ea typeface="+mn-ea"/>
                    <a:cs typeface="+mn-cs"/>
                  </a:rPr>
                  <a:t> via the </a:t>
                </a:r>
                <a:r>
                  <a:rPr kumimoji="0" lang="it-IT"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Enhanced</a:t>
                </a:r>
                <a:r>
                  <a:rPr kumimoji="0" lang="it-IT"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it-IT"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Permeability</a:t>
                </a:r>
                <a:r>
                  <a:rPr kumimoji="0" lang="it-IT" u="none" strike="noStrike" kern="1200" cap="none" spc="0" normalizeH="0" baseline="0" noProof="0" dirty="0">
                    <a:ln>
                      <a:noFill/>
                    </a:ln>
                    <a:solidFill>
                      <a:prstClr val="black"/>
                    </a:solidFill>
                    <a:effectLst/>
                    <a:uLnTx/>
                    <a:uFillTx/>
                    <a:latin typeface="Arial" panose="020B0604020202020204" pitchFamily="34" charset="0"/>
                    <a:ea typeface="+mn-ea"/>
                    <a:cs typeface="+mn-cs"/>
                  </a:rPr>
                  <a:t> and </a:t>
                </a:r>
                <a:r>
                  <a:rPr kumimoji="0" lang="it-IT"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Retention</a:t>
                </a:r>
                <a:r>
                  <a:rPr kumimoji="0" lang="it-IT" u="none" strike="noStrike" kern="1200" cap="none" spc="0" normalizeH="0" baseline="0" noProof="0" dirty="0">
                    <a:ln>
                      <a:noFill/>
                    </a:ln>
                    <a:solidFill>
                      <a:prstClr val="black"/>
                    </a:solidFill>
                    <a:effectLst/>
                    <a:uLnTx/>
                    <a:uFillTx/>
                    <a:latin typeface="Arial" panose="020B0604020202020204" pitchFamily="34" charset="0"/>
                    <a:ea typeface="+mn-ea"/>
                    <a:cs typeface="+mn-cs"/>
                  </a:rPr>
                  <a:t> (EPR) </a:t>
                </a:r>
                <a:r>
                  <a:rPr kumimoji="0" lang="it-IT"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effect</a:t>
                </a:r>
                <a:r>
                  <a:rPr kumimoji="0" lang="it-IT" u="none" strike="noStrike" kern="1200" cap="none" spc="0" normalizeH="0" baseline="0" noProof="0" dirty="0">
                    <a:ln>
                      <a:noFill/>
                    </a:ln>
                    <a:solidFill>
                      <a:prstClr val="black"/>
                    </a:solidFill>
                    <a:effectLst/>
                    <a:uLnTx/>
                    <a:uFillTx/>
                    <a:latin typeface="Arial" panose="020B0604020202020204" pitchFamily="34" charset="0"/>
                    <a:ea typeface="+mn-ea"/>
                    <a:cs typeface="+mn-cs"/>
                  </a:rPr>
                  <a:t> makes HSA an </a:t>
                </a:r>
                <a:r>
                  <a:rPr kumimoji="0" lang="it-IT"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ideal</a:t>
                </a:r>
                <a:r>
                  <a:rPr kumimoji="0" lang="it-IT"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it-IT"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platform</a:t>
                </a:r>
                <a:r>
                  <a:rPr kumimoji="0" lang="it-IT" u="none" strike="noStrike" kern="1200" cap="none" spc="0" normalizeH="0" baseline="0" noProof="0" dirty="0">
                    <a:ln>
                      <a:noFill/>
                    </a:ln>
                    <a:solidFill>
                      <a:prstClr val="black"/>
                    </a:solidFill>
                    <a:effectLst/>
                    <a:uLnTx/>
                    <a:uFillTx/>
                    <a:latin typeface="Arial" panose="020B0604020202020204" pitchFamily="34" charset="0"/>
                    <a:ea typeface="+mn-ea"/>
                    <a:cs typeface="+mn-cs"/>
                  </a:rPr>
                  <a:t> for </a:t>
                </a:r>
                <a:r>
                  <a:rPr kumimoji="0" lang="it-IT"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delivering</a:t>
                </a:r>
                <a:r>
                  <a:rPr kumimoji="0" lang="it-IT" u="none" strike="noStrike" kern="1200" cap="none" spc="0" normalizeH="0" baseline="0" noProof="0" dirty="0">
                    <a:ln>
                      <a:noFill/>
                    </a:ln>
                    <a:solidFill>
                      <a:prstClr val="black"/>
                    </a:solidFill>
                    <a:effectLst/>
                    <a:uLnTx/>
                    <a:uFillTx/>
                    <a:latin typeface="Arial" panose="020B0604020202020204" pitchFamily="34" charset="0"/>
                    <a:ea typeface="+mn-ea"/>
                    <a:cs typeface="+mn-cs"/>
                  </a:rPr>
                  <a:t> RNA-</a:t>
                </a:r>
                <a:r>
                  <a:rPr kumimoji="0" lang="it-IT"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based</a:t>
                </a:r>
                <a:r>
                  <a:rPr kumimoji="0" lang="it-IT"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it-IT"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therapeutics</a:t>
                </a:r>
                <a:r>
                  <a:rPr kumimoji="0" lang="it-IT"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As</a:t>
                </a:r>
                <a:r>
                  <a:rPr kumimoji="0" lang="it-IT" u="none" strike="noStrike" kern="1200" cap="none" spc="0" normalizeH="0" baseline="0" noProof="0" dirty="0">
                    <a:ln>
                      <a:noFill/>
                    </a:ln>
                    <a:solidFill>
                      <a:prstClr val="black"/>
                    </a:solidFill>
                    <a:effectLst/>
                    <a:uLnTx/>
                    <a:uFillTx/>
                    <a:latin typeface="Arial" panose="020B0604020202020204" pitchFamily="34" charset="0"/>
                    <a:ea typeface="+mn-ea"/>
                    <a:cs typeface="+mn-cs"/>
                  </a:rPr>
                  <a:t> part of the REMEDIO project, the IGB-CNR team </a:t>
                </a:r>
                <a:r>
                  <a:rPr kumimoji="0" lang="it-IT"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investigates</a:t>
                </a:r>
                <a:r>
                  <a:rPr kumimoji="0" lang="it-IT" u="none" strike="noStrike" kern="1200" cap="none" spc="0" normalizeH="0" baseline="0" noProof="0" dirty="0">
                    <a:ln>
                      <a:noFill/>
                    </a:ln>
                    <a:solidFill>
                      <a:prstClr val="black"/>
                    </a:solidFill>
                    <a:effectLst/>
                    <a:uLnTx/>
                    <a:uFillTx/>
                    <a:latin typeface="Arial" panose="020B0604020202020204" pitchFamily="34" charset="0"/>
                    <a:ea typeface="+mn-ea"/>
                    <a:cs typeface="+mn-cs"/>
                  </a:rPr>
                  <a:t> the </a:t>
                </a:r>
                <a:r>
                  <a:rPr kumimoji="0" lang="it-IT"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combination</a:t>
                </a:r>
                <a:r>
                  <a:rPr kumimoji="0" lang="it-IT" u="none" strike="noStrike" kern="1200" cap="none" spc="0" normalizeH="0" baseline="0" noProof="0" dirty="0">
                    <a:ln>
                      <a:noFill/>
                    </a:ln>
                    <a:solidFill>
                      <a:prstClr val="black"/>
                    </a:solidFill>
                    <a:effectLst/>
                    <a:uLnTx/>
                    <a:uFillTx/>
                    <a:latin typeface="Arial" panose="020B0604020202020204" pitchFamily="34" charset="0"/>
                    <a:ea typeface="+mn-ea"/>
                    <a:cs typeface="+mn-cs"/>
                  </a:rPr>
                  <a:t> of HSA-</a:t>
                </a:r>
                <a:r>
                  <a:rPr kumimoji="0" lang="it-IT"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siRNA</a:t>
                </a:r>
                <a:r>
                  <a:rPr kumimoji="0" lang="it-IT"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it-IT"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complexes</a:t>
                </a:r>
                <a:r>
                  <a:rPr kumimoji="0" lang="it-IT" u="none" strike="noStrike" kern="1200" cap="none" spc="0" normalizeH="0" baseline="0" noProof="0" dirty="0">
                    <a:ln>
                      <a:noFill/>
                    </a:ln>
                    <a:solidFill>
                      <a:prstClr val="black"/>
                    </a:solidFill>
                    <a:effectLst/>
                    <a:uLnTx/>
                    <a:uFillTx/>
                    <a:latin typeface="Arial" panose="020B0604020202020204" pitchFamily="34" charset="0"/>
                    <a:ea typeface="+mn-ea"/>
                    <a:cs typeface="+mn-cs"/>
                  </a:rPr>
                  <a:t> with </a:t>
                </a:r>
                <a:r>
                  <a:rPr kumimoji="0" lang="it-IT"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radiotherapy</a:t>
                </a:r>
                <a:r>
                  <a:rPr kumimoji="0" lang="it-IT"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it-IT"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aiming</a:t>
                </a:r>
                <a:r>
                  <a:rPr kumimoji="0" lang="it-IT" u="none" strike="noStrike" kern="1200" cap="none" spc="0" normalizeH="0" baseline="0" noProof="0" dirty="0">
                    <a:ln>
                      <a:noFill/>
                    </a:ln>
                    <a:solidFill>
                      <a:prstClr val="black"/>
                    </a:solidFill>
                    <a:effectLst/>
                    <a:uLnTx/>
                    <a:uFillTx/>
                    <a:latin typeface="Arial" panose="020B0604020202020204" pitchFamily="34" charset="0"/>
                    <a:ea typeface="+mn-ea"/>
                    <a:cs typeface="+mn-cs"/>
                  </a:rPr>
                  <a:t> to </a:t>
                </a:r>
                <a:r>
                  <a:rPr kumimoji="0" lang="it-IT"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enhance</a:t>
                </a:r>
                <a:r>
                  <a:rPr kumimoji="0" lang="it-IT"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it-IT"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tumor</a:t>
                </a:r>
                <a:r>
                  <a:rPr kumimoji="0" lang="it-IT" u="none" strike="noStrike" kern="1200" cap="none" spc="0" normalizeH="0" baseline="0" noProof="0" dirty="0">
                    <a:ln>
                      <a:noFill/>
                    </a:ln>
                    <a:solidFill>
                      <a:prstClr val="black"/>
                    </a:solidFill>
                    <a:effectLst/>
                    <a:uLnTx/>
                    <a:uFillTx/>
                    <a:latin typeface="Arial" panose="020B0604020202020204" pitchFamily="34" charset="0"/>
                    <a:ea typeface="+mn-ea"/>
                    <a:cs typeface="+mn-cs"/>
                  </a:rPr>
                  <a:t> targeting and </a:t>
                </a:r>
                <a:r>
                  <a:rPr kumimoji="0" lang="it-IT"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therapeutic</a:t>
                </a:r>
                <a:r>
                  <a:rPr kumimoji="0" lang="it-IT"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it-IT"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efficacy</a:t>
                </a:r>
                <a:r>
                  <a:rPr kumimoji="0" lang="it-IT"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it-IT"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through</a:t>
                </a:r>
                <a:r>
                  <a:rPr kumimoji="0" lang="it-IT"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it-IT"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this</a:t>
                </a:r>
                <a:r>
                  <a:rPr kumimoji="0" lang="it-IT"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it-IT"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integrated</a:t>
                </a:r>
                <a:r>
                  <a:rPr kumimoji="0" lang="it-IT"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it-IT"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approach</a:t>
                </a:r>
                <a:r>
                  <a:rPr kumimoji="0" lang="it-IT"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p>
            </p:txBody>
          </p:sp>
        </p:grpSp>
      </p:grpSp>
    </p:spTree>
    <p:extLst>
      <p:ext uri="{BB962C8B-B14F-4D97-AF65-F5344CB8AC3E}">
        <p14:creationId xmlns:p14="http://schemas.microsoft.com/office/powerpoint/2010/main" val="9886937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5" name="Google Shape;85;p20" descr="logo CNR - Labrass"/>
          <p:cNvPicPr preferRelativeResize="0"/>
          <p:nvPr/>
        </p:nvPicPr>
        <p:blipFill rotWithShape="1">
          <a:blip r:embed="rId3">
            <a:alphaModFix/>
          </a:blip>
          <a:srcRect/>
          <a:stretch/>
        </p:blipFill>
        <p:spPr>
          <a:xfrm>
            <a:off x="81642" y="43106"/>
            <a:ext cx="1444851" cy="384410"/>
          </a:xfrm>
          <a:prstGeom prst="rect">
            <a:avLst/>
          </a:prstGeom>
          <a:noFill/>
          <a:ln>
            <a:noFill/>
          </a:ln>
        </p:spPr>
      </p:pic>
      <p:pic>
        <p:nvPicPr>
          <p:cNvPr id="86" name="Google Shape;86;p20"/>
          <p:cNvPicPr preferRelativeResize="0"/>
          <p:nvPr/>
        </p:nvPicPr>
        <p:blipFill rotWithShape="1">
          <a:blip r:embed="rId4">
            <a:alphaModFix/>
          </a:blip>
          <a:srcRect/>
          <a:stretch/>
        </p:blipFill>
        <p:spPr>
          <a:xfrm>
            <a:off x="10549018" y="64980"/>
            <a:ext cx="1460379" cy="357193"/>
          </a:xfrm>
          <a:prstGeom prst="rect">
            <a:avLst/>
          </a:prstGeom>
          <a:noFill/>
          <a:ln>
            <a:noFill/>
          </a:ln>
        </p:spPr>
      </p:pic>
      <p:sp>
        <p:nvSpPr>
          <p:cNvPr id="87" name="Google Shape;87;p20"/>
          <p:cNvSpPr/>
          <p:nvPr/>
        </p:nvSpPr>
        <p:spPr>
          <a:xfrm>
            <a:off x="93208" y="2504801"/>
            <a:ext cx="12005584" cy="1515298"/>
          </a:xfrm>
          <a:prstGeom prst="roundRect">
            <a:avLst>
              <a:gd name="adj" fmla="val 16667"/>
            </a:avLst>
          </a:prstGeom>
          <a:solidFill>
            <a:srgbClr val="F2A982"/>
          </a:solidFill>
          <a:ln w="25400" cap="flat" cmpd="sng">
            <a:solidFill>
              <a:srgbClr val="082836"/>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b="0" i="0" u="none" strike="noStrike" cap="none" dirty="0">
              <a:solidFill>
                <a:srgbClr val="747474"/>
              </a:solidFill>
              <a:latin typeface="Source Sans Pro" panose="020B0503030403020204" pitchFamily="34" charset="0"/>
              <a:ea typeface="Source Sans Pro" panose="020B0503030403020204" pitchFamily="34" charset="0"/>
              <a:sym typeface="Arial"/>
            </a:endParaRPr>
          </a:p>
          <a:p>
            <a:pPr marL="0" marR="0" lvl="0" indent="0" algn="ctr" rtl="0">
              <a:lnSpc>
                <a:spcPct val="100000"/>
              </a:lnSpc>
              <a:spcBef>
                <a:spcPts val="0"/>
              </a:spcBef>
              <a:spcAft>
                <a:spcPts val="0"/>
              </a:spcAft>
              <a:buNone/>
            </a:pPr>
            <a:r>
              <a:rPr lang="it-IT" sz="1800" b="1" i="0" u="none" strike="noStrike" cap="none" dirty="0">
                <a:solidFill>
                  <a:schemeClr val="dk1"/>
                </a:solidFill>
                <a:latin typeface="Source Sans Pro" panose="020B0503030403020204" pitchFamily="34" charset="0"/>
                <a:ea typeface="Source Sans Pro" panose="020B0503030403020204" pitchFamily="34" charset="0"/>
                <a:sym typeface="Arial"/>
              </a:rPr>
              <a:t>CONTESTO</a:t>
            </a:r>
            <a:endParaRPr b="1" i="1" u="none" strike="noStrike" cap="none" dirty="0">
              <a:solidFill>
                <a:schemeClr val="dk1"/>
              </a:solidFill>
              <a:latin typeface="Source Sans Pro" panose="020B0503030403020204" pitchFamily="34" charset="0"/>
              <a:ea typeface="Source Sans Pro" panose="020B0503030403020204" pitchFamily="34" charset="0"/>
              <a:sym typeface="Arial"/>
            </a:endParaRPr>
          </a:p>
          <a:p>
            <a:pPr marL="0" marR="0" lvl="0" indent="0" algn="ctr" rtl="0">
              <a:lnSpc>
                <a:spcPct val="100000"/>
              </a:lnSpc>
              <a:spcBef>
                <a:spcPts val="0"/>
              </a:spcBef>
              <a:spcAft>
                <a:spcPts val="0"/>
              </a:spcAft>
              <a:buNone/>
            </a:pPr>
            <a:r>
              <a:rPr lang="it-IT" sz="1600" b="1" i="0" u="none" strike="noStrike" cap="small" dirty="0">
                <a:solidFill>
                  <a:schemeClr val="dk1"/>
                </a:solidFill>
                <a:latin typeface="Source Sans Pro" panose="020B0503030403020204" pitchFamily="34" charset="0"/>
                <a:ea typeface="Source Sans Pro" panose="020B0503030403020204" pitchFamily="34" charset="0"/>
                <a:sym typeface="Arial"/>
              </a:rPr>
              <a:t>Con 4 milioni di pazienti oncologici solo in Italia, la medicina oncologica rappresenta una grande sfida scientifica e sociale.</a:t>
            </a:r>
            <a:endParaRPr sz="1600" b="1" i="1" u="none" strike="noStrike" cap="small" dirty="0">
              <a:solidFill>
                <a:schemeClr val="dk1"/>
              </a:solidFill>
              <a:latin typeface="Source Sans Pro" panose="020B0503030403020204" pitchFamily="34" charset="0"/>
              <a:ea typeface="Source Sans Pro" panose="020B0503030403020204" pitchFamily="34" charset="0"/>
              <a:sym typeface="Arial"/>
            </a:endParaRPr>
          </a:p>
          <a:p>
            <a:pPr marL="0" marR="0" lvl="0" indent="0" algn="ctr" rtl="0">
              <a:lnSpc>
                <a:spcPct val="100000"/>
              </a:lnSpc>
              <a:spcBef>
                <a:spcPts val="0"/>
              </a:spcBef>
              <a:spcAft>
                <a:spcPts val="0"/>
              </a:spcAft>
              <a:buNone/>
            </a:pPr>
            <a:r>
              <a:rPr lang="it-IT" b="0" i="1" u="none" strike="noStrike" cap="none" dirty="0">
                <a:solidFill>
                  <a:schemeClr val="dk1"/>
                </a:solidFill>
                <a:latin typeface="Source Sans Pro" panose="020B0503030403020204" pitchFamily="34" charset="0"/>
                <a:ea typeface="Source Sans Pro" panose="020B0503030403020204" pitchFamily="34" charset="0"/>
                <a:sym typeface="Arial"/>
              </a:rPr>
              <a:t>FAVO-Censis</a:t>
            </a:r>
            <a:r>
              <a:rPr lang="it-IT" b="0" i="0" u="none" strike="noStrike" cap="none" dirty="0">
                <a:solidFill>
                  <a:schemeClr val="dk1"/>
                </a:solidFill>
                <a:latin typeface="Source Sans Pro" panose="020B0503030403020204" pitchFamily="34" charset="0"/>
                <a:ea typeface="Source Sans Pro" panose="020B0503030403020204" pitchFamily="34" charset="0"/>
                <a:sym typeface="Arial"/>
              </a:rPr>
              <a:t>: “In Italia il costo sociale del cancro è pari a 36,4 miliardi di euro annui, di cui oltre 5,8 miliardi di spese e oltre 30 miliardi di costi indiretti”.</a:t>
            </a:r>
            <a:endParaRPr sz="2400" b="0" i="0" u="none" strike="noStrike" cap="none" dirty="0">
              <a:solidFill>
                <a:schemeClr val="dk1"/>
              </a:solidFill>
              <a:latin typeface="Source Sans Pro" panose="020B0503030403020204" pitchFamily="34" charset="0"/>
              <a:ea typeface="Source Sans Pro" panose="020B0503030403020204" pitchFamily="34" charset="0"/>
              <a:sym typeface="Arial"/>
            </a:endParaRPr>
          </a:p>
          <a:p>
            <a:pPr marL="0" marR="0" lvl="0" indent="0" algn="ctr" rtl="0">
              <a:lnSpc>
                <a:spcPct val="100000"/>
              </a:lnSpc>
              <a:spcBef>
                <a:spcPts val="0"/>
              </a:spcBef>
              <a:spcAft>
                <a:spcPts val="0"/>
              </a:spcAft>
              <a:buNone/>
            </a:pPr>
            <a:r>
              <a:rPr lang="it-IT" b="0" i="1" u="none" strike="noStrike" cap="none" dirty="0">
                <a:solidFill>
                  <a:schemeClr val="dk1"/>
                </a:solidFill>
                <a:latin typeface="Source Sans Pro" panose="020B0503030403020204" pitchFamily="34" charset="0"/>
                <a:ea typeface="Source Sans Pro" panose="020B0503030403020204" pitchFamily="34" charset="0"/>
                <a:sym typeface="Arial"/>
              </a:rPr>
              <a:t>LANCET</a:t>
            </a:r>
            <a:r>
              <a:rPr lang="it-IT" b="0" i="0" u="none" strike="noStrike" cap="none" dirty="0">
                <a:solidFill>
                  <a:schemeClr val="dk1"/>
                </a:solidFill>
                <a:latin typeface="Source Sans Pro" panose="020B0503030403020204" pitchFamily="34" charset="0"/>
                <a:ea typeface="Source Sans Pro" panose="020B0503030403020204" pitchFamily="34" charset="0"/>
                <a:sym typeface="Arial"/>
              </a:rPr>
              <a:t>: ”Access to </a:t>
            </a:r>
            <a:r>
              <a:rPr lang="it-IT" b="0" i="0" u="none" strike="noStrike" cap="none" dirty="0" err="1">
                <a:solidFill>
                  <a:schemeClr val="dk1"/>
                </a:solidFill>
                <a:latin typeface="Source Sans Pro" panose="020B0503030403020204" pitchFamily="34" charset="0"/>
                <a:ea typeface="Source Sans Pro" panose="020B0503030403020204" pitchFamily="34" charset="0"/>
                <a:sym typeface="Arial"/>
              </a:rPr>
              <a:t>radiotherapy</a:t>
            </a:r>
            <a:r>
              <a:rPr lang="it-IT" b="0" i="0" u="none" strike="noStrike" cap="none" dirty="0">
                <a:solidFill>
                  <a:schemeClr val="dk1"/>
                </a:solidFill>
                <a:latin typeface="Source Sans Pro" panose="020B0503030403020204" pitchFamily="34" charset="0"/>
                <a:ea typeface="Source Sans Pro" panose="020B0503030403020204" pitchFamily="34" charset="0"/>
                <a:sym typeface="Arial"/>
              </a:rPr>
              <a:t> services, </a:t>
            </a:r>
            <a:r>
              <a:rPr lang="it-IT" b="0" i="0" u="none" strike="noStrike" cap="none" dirty="0" err="1">
                <a:solidFill>
                  <a:schemeClr val="dk1"/>
                </a:solidFill>
                <a:latin typeface="Source Sans Pro" panose="020B0503030403020204" pitchFamily="34" charset="0"/>
                <a:ea typeface="Source Sans Pro" panose="020B0503030403020204" pitchFamily="34" charset="0"/>
                <a:sym typeface="Arial"/>
              </a:rPr>
              <a:t>as</a:t>
            </a:r>
            <a:r>
              <a:rPr lang="it-IT" b="0" i="0" u="none" strike="noStrike" cap="none" dirty="0">
                <a:solidFill>
                  <a:schemeClr val="dk1"/>
                </a:solidFill>
                <a:latin typeface="Source Sans Pro" panose="020B0503030403020204" pitchFamily="34" charset="0"/>
                <a:ea typeface="Source Sans Pro" panose="020B0503030403020204" pitchFamily="34" charset="0"/>
                <a:sym typeface="Arial"/>
              </a:rPr>
              <a:t> </a:t>
            </a:r>
            <a:r>
              <a:rPr lang="it-IT" b="0" i="0" u="none" strike="noStrike" cap="none" dirty="0" err="1">
                <a:solidFill>
                  <a:schemeClr val="dk1"/>
                </a:solidFill>
                <a:latin typeface="Source Sans Pro" panose="020B0503030403020204" pitchFamily="34" charset="0"/>
                <a:ea typeface="Source Sans Pro" panose="020B0503030403020204" pitchFamily="34" charset="0"/>
                <a:sym typeface="Arial"/>
              </a:rPr>
              <a:t>well</a:t>
            </a:r>
            <a:r>
              <a:rPr lang="it-IT" b="0" i="0" u="none" strike="noStrike" cap="none" dirty="0">
                <a:solidFill>
                  <a:schemeClr val="dk1"/>
                </a:solidFill>
                <a:latin typeface="Source Sans Pro" panose="020B0503030403020204" pitchFamily="34" charset="0"/>
                <a:ea typeface="Source Sans Pro" panose="020B0503030403020204" pitchFamily="34" charset="0"/>
                <a:sym typeface="Arial"/>
              </a:rPr>
              <a:t> </a:t>
            </a:r>
            <a:r>
              <a:rPr lang="it-IT" b="0" i="0" u="none" strike="noStrike" cap="none" dirty="0" err="1">
                <a:solidFill>
                  <a:schemeClr val="dk1"/>
                </a:solidFill>
                <a:latin typeface="Source Sans Pro" panose="020B0503030403020204" pitchFamily="34" charset="0"/>
                <a:ea typeface="Source Sans Pro" panose="020B0503030403020204" pitchFamily="34" charset="0"/>
                <a:sym typeface="Arial"/>
              </a:rPr>
              <a:t>as</a:t>
            </a:r>
            <a:r>
              <a:rPr lang="it-IT" b="0" i="0" u="none" strike="noStrike" cap="none" dirty="0">
                <a:solidFill>
                  <a:schemeClr val="dk1"/>
                </a:solidFill>
                <a:latin typeface="Source Sans Pro" panose="020B0503030403020204" pitchFamily="34" charset="0"/>
                <a:ea typeface="Source Sans Pro" panose="020B0503030403020204" pitchFamily="34" charset="0"/>
                <a:sym typeface="Arial"/>
              </a:rPr>
              <a:t> the </a:t>
            </a:r>
            <a:r>
              <a:rPr lang="it-IT" b="0" i="0" u="none" strike="noStrike" cap="none" dirty="0" err="1">
                <a:solidFill>
                  <a:schemeClr val="dk1"/>
                </a:solidFill>
                <a:latin typeface="Source Sans Pro" panose="020B0503030403020204" pitchFamily="34" charset="0"/>
                <a:ea typeface="Source Sans Pro" panose="020B0503030403020204" pitchFamily="34" charset="0"/>
                <a:sym typeface="Arial"/>
              </a:rPr>
              <a:t>promising</a:t>
            </a:r>
            <a:r>
              <a:rPr lang="it-IT" b="0" i="0" u="none" strike="noStrike" cap="none" dirty="0">
                <a:solidFill>
                  <a:schemeClr val="dk1"/>
                </a:solidFill>
                <a:latin typeface="Source Sans Pro" panose="020B0503030403020204" pitchFamily="34" charset="0"/>
                <a:ea typeface="Source Sans Pro" panose="020B0503030403020204" pitchFamily="34" charset="0"/>
                <a:sym typeface="Arial"/>
              </a:rPr>
              <a:t> field of </a:t>
            </a:r>
            <a:r>
              <a:rPr lang="it-IT" b="0" i="0" u="none" strike="noStrike" cap="none" dirty="0" err="1">
                <a:solidFill>
                  <a:schemeClr val="dk1"/>
                </a:solidFill>
                <a:latin typeface="Source Sans Pro" panose="020B0503030403020204" pitchFamily="34" charset="0"/>
                <a:ea typeface="Source Sans Pro" panose="020B0503030403020204" pitchFamily="34" charset="0"/>
                <a:sym typeface="Arial"/>
              </a:rPr>
              <a:t>theranostics</a:t>
            </a:r>
            <a:r>
              <a:rPr lang="it-IT" b="0" i="0" u="none" strike="noStrike" cap="none" dirty="0">
                <a:solidFill>
                  <a:schemeClr val="dk1"/>
                </a:solidFill>
                <a:latin typeface="Source Sans Pro" panose="020B0503030403020204" pitchFamily="34" charset="0"/>
                <a:ea typeface="Source Sans Pro" panose="020B0503030403020204" pitchFamily="34" charset="0"/>
                <a:sym typeface="Arial"/>
              </a:rPr>
              <a:t>, </a:t>
            </a:r>
            <a:r>
              <a:rPr lang="it-IT" b="0" i="0" u="none" strike="noStrike" cap="none" dirty="0" err="1">
                <a:solidFill>
                  <a:schemeClr val="dk1"/>
                </a:solidFill>
                <a:latin typeface="Source Sans Pro" panose="020B0503030403020204" pitchFamily="34" charset="0"/>
                <a:ea typeface="Source Sans Pro" panose="020B0503030403020204" pitchFamily="34" charset="0"/>
                <a:sym typeface="Arial"/>
              </a:rPr>
              <a:t>remains</a:t>
            </a:r>
            <a:r>
              <a:rPr lang="it-IT" b="0" i="0" u="none" strike="noStrike" cap="none" dirty="0">
                <a:solidFill>
                  <a:schemeClr val="dk1"/>
                </a:solidFill>
                <a:latin typeface="Source Sans Pro" panose="020B0503030403020204" pitchFamily="34" charset="0"/>
                <a:ea typeface="Source Sans Pro" panose="020B0503030403020204" pitchFamily="34" charset="0"/>
                <a:sym typeface="Arial"/>
              </a:rPr>
              <a:t> an </a:t>
            </a:r>
            <a:r>
              <a:rPr lang="it-IT" b="0" i="0" u="none" strike="noStrike" cap="none" dirty="0" err="1">
                <a:solidFill>
                  <a:schemeClr val="dk1"/>
                </a:solidFill>
                <a:latin typeface="Source Sans Pro" panose="020B0503030403020204" pitchFamily="34" charset="0"/>
                <a:ea typeface="Source Sans Pro" panose="020B0503030403020204" pitchFamily="34" charset="0"/>
                <a:sym typeface="Arial"/>
              </a:rPr>
              <a:t>issue</a:t>
            </a:r>
            <a:r>
              <a:rPr lang="it-IT" b="0" i="0" u="none" strike="noStrike" cap="none" dirty="0">
                <a:solidFill>
                  <a:schemeClr val="dk1"/>
                </a:solidFill>
                <a:latin typeface="Source Sans Pro" panose="020B0503030403020204" pitchFamily="34" charset="0"/>
                <a:ea typeface="Source Sans Pro" panose="020B0503030403020204" pitchFamily="34" charset="0"/>
                <a:sym typeface="Arial"/>
              </a:rPr>
              <a:t> in </a:t>
            </a:r>
            <a:r>
              <a:rPr lang="it-IT" b="0" i="0" u="none" strike="noStrike" cap="none" dirty="0" err="1">
                <a:solidFill>
                  <a:schemeClr val="dk1"/>
                </a:solidFill>
                <a:latin typeface="Source Sans Pro" panose="020B0503030403020204" pitchFamily="34" charset="0"/>
                <a:ea typeface="Source Sans Pro" panose="020B0503030403020204" pitchFamily="34" charset="0"/>
                <a:sym typeface="Arial"/>
              </a:rPr>
              <a:t>many</a:t>
            </a:r>
            <a:r>
              <a:rPr lang="it-IT" b="0" i="0" u="none" strike="noStrike" cap="none" dirty="0">
                <a:solidFill>
                  <a:schemeClr val="dk1"/>
                </a:solidFill>
                <a:latin typeface="Source Sans Pro" panose="020B0503030403020204" pitchFamily="34" charset="0"/>
                <a:ea typeface="Source Sans Pro" panose="020B0503030403020204" pitchFamily="34" charset="0"/>
                <a:sym typeface="Arial"/>
              </a:rPr>
              <a:t> countries, </a:t>
            </a:r>
            <a:r>
              <a:rPr lang="it-IT" b="0" i="0" u="none" strike="noStrike" cap="none" dirty="0" err="1">
                <a:solidFill>
                  <a:schemeClr val="dk1"/>
                </a:solidFill>
                <a:latin typeface="Source Sans Pro" panose="020B0503030403020204" pitchFamily="34" charset="0"/>
                <a:ea typeface="Source Sans Pro" panose="020B0503030403020204" pitchFamily="34" charset="0"/>
                <a:sym typeface="Arial"/>
              </a:rPr>
              <a:t>particularly</a:t>
            </a:r>
            <a:r>
              <a:rPr lang="it-IT" b="0" i="0" u="none" strike="noStrike" cap="none" dirty="0">
                <a:solidFill>
                  <a:schemeClr val="dk1"/>
                </a:solidFill>
                <a:latin typeface="Source Sans Pro" panose="020B0503030403020204" pitchFamily="34" charset="0"/>
                <a:ea typeface="Source Sans Pro" panose="020B0503030403020204" pitchFamily="34" charset="0"/>
                <a:sym typeface="Arial"/>
              </a:rPr>
              <a:t> in </a:t>
            </a:r>
            <a:r>
              <a:rPr lang="it-IT" b="0" i="0" u="none" strike="noStrike" cap="none" dirty="0" err="1">
                <a:solidFill>
                  <a:schemeClr val="dk1"/>
                </a:solidFill>
                <a:latin typeface="Source Sans Pro" panose="020B0503030403020204" pitchFamily="34" charset="0"/>
                <a:ea typeface="Source Sans Pro" panose="020B0503030403020204" pitchFamily="34" charset="0"/>
                <a:sym typeface="Arial"/>
              </a:rPr>
              <a:t>LMICs</a:t>
            </a:r>
            <a:r>
              <a:rPr lang="it-IT" b="0" i="0" u="none" strike="noStrike" cap="none" dirty="0">
                <a:solidFill>
                  <a:schemeClr val="dk1"/>
                </a:solidFill>
                <a:latin typeface="Source Sans Pro" panose="020B0503030403020204" pitchFamily="34" charset="0"/>
                <a:ea typeface="Source Sans Pro" panose="020B0503030403020204" pitchFamily="34" charset="0"/>
                <a:sym typeface="Arial"/>
              </a:rPr>
              <a:t>. </a:t>
            </a:r>
            <a:endParaRPr dirty="0">
              <a:latin typeface="Source Sans Pro" panose="020B0503030403020204" pitchFamily="34" charset="0"/>
              <a:ea typeface="Source Sans Pro" panose="020B0503030403020204" pitchFamily="34" charset="0"/>
            </a:endParaRPr>
          </a:p>
          <a:p>
            <a:pPr marL="0" marR="0" lvl="0" indent="0" algn="ctr" rtl="0">
              <a:lnSpc>
                <a:spcPct val="100000"/>
              </a:lnSpc>
              <a:spcBef>
                <a:spcPts val="0"/>
              </a:spcBef>
              <a:spcAft>
                <a:spcPts val="0"/>
              </a:spcAft>
              <a:buNone/>
            </a:pPr>
            <a:r>
              <a:rPr lang="it-IT" b="0" i="1" u="none" strike="noStrike" cap="none" dirty="0" err="1">
                <a:solidFill>
                  <a:schemeClr val="dk1"/>
                </a:solidFill>
                <a:latin typeface="Source Sans Pro" panose="020B0503030403020204" pitchFamily="34" charset="0"/>
                <a:ea typeface="Source Sans Pro" panose="020B0503030403020204" pitchFamily="34" charset="0"/>
                <a:sym typeface="Arial"/>
              </a:rPr>
              <a:t>Bio</a:t>
            </a:r>
            <a:r>
              <a:rPr lang="it-IT" b="0" i="1" u="none" strike="noStrike" cap="none" dirty="0">
                <a:solidFill>
                  <a:schemeClr val="dk1"/>
                </a:solidFill>
                <a:latin typeface="Source Sans Pro" panose="020B0503030403020204" pitchFamily="34" charset="0"/>
                <a:ea typeface="Source Sans Pro" panose="020B0503030403020204" pitchFamily="34" charset="0"/>
                <a:sym typeface="Arial"/>
              </a:rPr>
              <a:t> Ventures for Global Health</a:t>
            </a:r>
            <a:r>
              <a:rPr lang="it-IT" b="0" i="0" u="none" strike="noStrike" cap="none" dirty="0">
                <a:solidFill>
                  <a:schemeClr val="dk1"/>
                </a:solidFill>
                <a:latin typeface="Source Sans Pro" panose="020B0503030403020204" pitchFamily="34" charset="0"/>
                <a:ea typeface="Source Sans Pro" panose="020B0503030403020204" pitchFamily="34" charset="0"/>
                <a:sym typeface="Arial"/>
              </a:rPr>
              <a:t>: “</a:t>
            </a:r>
            <a:r>
              <a:rPr lang="it-IT" b="0" i="0" u="none" strike="noStrike" cap="none" dirty="0" err="1">
                <a:solidFill>
                  <a:schemeClr val="dk1"/>
                </a:solidFill>
                <a:latin typeface="Source Sans Pro" panose="020B0503030403020204" pitchFamily="34" charset="0"/>
                <a:ea typeface="Source Sans Pro" panose="020B0503030403020204" pitchFamily="34" charset="0"/>
                <a:sym typeface="Arial"/>
              </a:rPr>
              <a:t>Need</a:t>
            </a:r>
            <a:r>
              <a:rPr lang="it-IT" b="0" i="0" u="none" strike="noStrike" cap="none" dirty="0">
                <a:solidFill>
                  <a:schemeClr val="dk1"/>
                </a:solidFill>
                <a:latin typeface="Source Sans Pro" panose="020B0503030403020204" pitchFamily="34" charset="0"/>
                <a:ea typeface="Source Sans Pro" panose="020B0503030403020204" pitchFamily="34" charset="0"/>
                <a:sym typeface="Arial"/>
              </a:rPr>
              <a:t> to </a:t>
            </a:r>
            <a:r>
              <a:rPr lang="it-IT" b="0" i="0" u="none" strike="noStrike" cap="none" dirty="0" err="1">
                <a:solidFill>
                  <a:schemeClr val="dk1"/>
                </a:solidFill>
                <a:latin typeface="Source Sans Pro" panose="020B0503030403020204" pitchFamily="34" charset="0"/>
                <a:ea typeface="Source Sans Pro" panose="020B0503030403020204" pitchFamily="34" charset="0"/>
                <a:sym typeface="Arial"/>
              </a:rPr>
              <a:t>address</a:t>
            </a:r>
            <a:r>
              <a:rPr lang="it-IT" b="0" i="0" u="none" strike="noStrike" cap="none" dirty="0">
                <a:solidFill>
                  <a:schemeClr val="dk1"/>
                </a:solidFill>
                <a:latin typeface="Source Sans Pro" panose="020B0503030403020204" pitchFamily="34" charset="0"/>
                <a:ea typeface="Source Sans Pro" panose="020B0503030403020204" pitchFamily="34" charset="0"/>
                <a:sym typeface="Arial"/>
              </a:rPr>
              <a:t> the the </a:t>
            </a:r>
            <a:r>
              <a:rPr lang="it-IT" b="0" i="1" u="none" strike="noStrike" cap="none" dirty="0" err="1">
                <a:solidFill>
                  <a:schemeClr val="dk1"/>
                </a:solidFill>
                <a:latin typeface="Source Sans Pro" panose="020B0503030403020204" pitchFamily="34" charset="0"/>
                <a:ea typeface="Source Sans Pro" panose="020B0503030403020204" pitchFamily="34" charset="0"/>
                <a:sym typeface="Arial"/>
              </a:rPr>
              <a:t>radiotherapy</a:t>
            </a:r>
            <a:r>
              <a:rPr lang="it-IT" b="0" i="1" u="none" strike="noStrike" cap="none" dirty="0">
                <a:solidFill>
                  <a:schemeClr val="dk1"/>
                </a:solidFill>
                <a:latin typeface="Source Sans Pro" panose="020B0503030403020204" pitchFamily="34" charset="0"/>
                <a:ea typeface="Source Sans Pro" panose="020B0503030403020204" pitchFamily="34" charset="0"/>
                <a:sym typeface="Arial"/>
              </a:rPr>
              <a:t> gap</a:t>
            </a:r>
            <a:r>
              <a:rPr lang="it-IT" b="0" i="0" u="none" strike="noStrike" cap="none" dirty="0">
                <a:solidFill>
                  <a:schemeClr val="dk1"/>
                </a:solidFill>
                <a:latin typeface="Source Sans Pro" panose="020B0503030403020204" pitchFamily="34" charset="0"/>
                <a:ea typeface="Source Sans Pro" panose="020B0503030403020204" pitchFamily="34" charset="0"/>
                <a:sym typeface="Arial"/>
              </a:rPr>
              <a:t>, a major challenge in global health".</a:t>
            </a:r>
            <a:endParaRPr dirty="0">
              <a:latin typeface="Source Sans Pro" panose="020B0503030403020204" pitchFamily="34" charset="0"/>
              <a:ea typeface="Source Sans Pro" panose="020B0503030403020204" pitchFamily="34" charset="0"/>
            </a:endParaRPr>
          </a:p>
          <a:p>
            <a:pPr marL="0" marR="0" lvl="0" indent="0" algn="ctr" rtl="0">
              <a:lnSpc>
                <a:spcPct val="100000"/>
              </a:lnSpc>
              <a:spcBef>
                <a:spcPts val="0"/>
              </a:spcBef>
              <a:spcAft>
                <a:spcPts val="0"/>
              </a:spcAft>
              <a:buNone/>
            </a:pPr>
            <a:r>
              <a:rPr lang="it-IT" b="0" i="1" u="none" strike="noStrike" cap="none" dirty="0">
                <a:solidFill>
                  <a:schemeClr val="dk1"/>
                </a:solidFill>
                <a:latin typeface="Source Sans Pro" panose="020B0503030403020204" pitchFamily="34" charset="0"/>
                <a:ea typeface="Source Sans Pro" panose="020B0503030403020204" pitchFamily="34" charset="0"/>
                <a:sym typeface="Arial"/>
              </a:rPr>
              <a:t>IAEA</a:t>
            </a:r>
            <a:r>
              <a:rPr lang="it-IT" b="0" i="0" u="none" strike="noStrike" cap="none" dirty="0">
                <a:solidFill>
                  <a:schemeClr val="dk1"/>
                </a:solidFill>
                <a:latin typeface="Source Sans Pro" panose="020B0503030403020204" pitchFamily="34" charset="0"/>
                <a:ea typeface="Source Sans Pro" panose="020B0503030403020204" pitchFamily="34" charset="0"/>
                <a:sym typeface="Arial"/>
              </a:rPr>
              <a:t>: "The </a:t>
            </a:r>
            <a:r>
              <a:rPr lang="it-IT" b="0" i="0" u="none" strike="noStrike" cap="none" dirty="0" err="1">
                <a:solidFill>
                  <a:schemeClr val="dk1"/>
                </a:solidFill>
                <a:latin typeface="Source Sans Pro" panose="020B0503030403020204" pitchFamily="34" charset="0"/>
                <a:ea typeface="Source Sans Pro" panose="020B0503030403020204" pitchFamily="34" charset="0"/>
                <a:sym typeface="Arial"/>
              </a:rPr>
              <a:t>integration</a:t>
            </a:r>
            <a:r>
              <a:rPr lang="it-IT" b="0" i="0" u="none" strike="noStrike" cap="none" dirty="0">
                <a:solidFill>
                  <a:schemeClr val="dk1"/>
                </a:solidFill>
                <a:latin typeface="Source Sans Pro" panose="020B0503030403020204" pitchFamily="34" charset="0"/>
                <a:ea typeface="Source Sans Pro" panose="020B0503030403020204" pitchFamily="34" charset="0"/>
                <a:sym typeface="Arial"/>
              </a:rPr>
              <a:t> of </a:t>
            </a:r>
            <a:r>
              <a:rPr lang="it-IT" b="0" i="0" u="none" strike="noStrike" cap="none" dirty="0" err="1">
                <a:solidFill>
                  <a:schemeClr val="dk1"/>
                </a:solidFill>
                <a:latin typeface="Source Sans Pro" panose="020B0503030403020204" pitchFamily="34" charset="0"/>
                <a:ea typeface="Source Sans Pro" panose="020B0503030403020204" pitchFamily="34" charset="0"/>
                <a:sym typeface="Arial"/>
              </a:rPr>
              <a:t>radiotherapy</a:t>
            </a:r>
            <a:r>
              <a:rPr lang="it-IT" b="0" i="0" u="none" strike="noStrike" cap="none" dirty="0">
                <a:solidFill>
                  <a:schemeClr val="dk1"/>
                </a:solidFill>
                <a:latin typeface="Source Sans Pro" panose="020B0503030403020204" pitchFamily="34" charset="0"/>
                <a:ea typeface="Source Sans Pro" panose="020B0503030403020204" pitchFamily="34" charset="0"/>
                <a:sym typeface="Arial"/>
              </a:rPr>
              <a:t> </a:t>
            </a:r>
            <a:r>
              <a:rPr lang="it-IT" b="0" i="0" u="none" strike="noStrike" cap="none" dirty="0" err="1">
                <a:solidFill>
                  <a:schemeClr val="dk1"/>
                </a:solidFill>
                <a:latin typeface="Source Sans Pro" panose="020B0503030403020204" pitchFamily="34" charset="0"/>
                <a:ea typeface="Source Sans Pro" panose="020B0503030403020204" pitchFamily="34" charset="0"/>
                <a:sym typeface="Arial"/>
              </a:rPr>
              <a:t>into</a:t>
            </a:r>
            <a:r>
              <a:rPr lang="it-IT" b="0" i="0" u="none" strike="noStrike" cap="none" dirty="0">
                <a:solidFill>
                  <a:schemeClr val="dk1"/>
                </a:solidFill>
                <a:latin typeface="Source Sans Pro" panose="020B0503030403020204" pitchFamily="34" charset="0"/>
                <a:ea typeface="Source Sans Pro" panose="020B0503030403020204" pitchFamily="34" charset="0"/>
                <a:sym typeface="Arial"/>
              </a:rPr>
              <a:t> </a:t>
            </a:r>
            <a:r>
              <a:rPr lang="it-IT" b="0" i="0" u="none" strike="noStrike" cap="none" dirty="0" err="1">
                <a:solidFill>
                  <a:schemeClr val="dk1"/>
                </a:solidFill>
                <a:latin typeface="Source Sans Pro" panose="020B0503030403020204" pitchFamily="34" charset="0"/>
                <a:ea typeface="Source Sans Pro" panose="020B0503030403020204" pitchFamily="34" charset="0"/>
                <a:sym typeface="Arial"/>
              </a:rPr>
              <a:t>cancer</a:t>
            </a:r>
            <a:r>
              <a:rPr lang="it-IT" b="0" i="0" u="none" strike="noStrike" cap="none" dirty="0">
                <a:solidFill>
                  <a:schemeClr val="dk1"/>
                </a:solidFill>
                <a:latin typeface="Source Sans Pro" panose="020B0503030403020204" pitchFamily="34" charset="0"/>
                <a:ea typeface="Source Sans Pro" panose="020B0503030403020204" pitchFamily="34" charset="0"/>
                <a:sym typeface="Arial"/>
              </a:rPr>
              <a:t> control strategies </a:t>
            </a:r>
            <a:r>
              <a:rPr lang="it-IT" b="0" i="0" u="none" strike="noStrike" cap="none" dirty="0" err="1">
                <a:solidFill>
                  <a:schemeClr val="dk1"/>
                </a:solidFill>
                <a:latin typeface="Source Sans Pro" panose="020B0503030403020204" pitchFamily="34" charset="0"/>
                <a:ea typeface="Source Sans Pro" panose="020B0503030403020204" pitchFamily="34" charset="0"/>
                <a:sym typeface="Arial"/>
              </a:rPr>
              <a:t>is</a:t>
            </a:r>
            <a:r>
              <a:rPr lang="it-IT" b="0" i="0" u="none" strike="noStrike" cap="none" dirty="0">
                <a:solidFill>
                  <a:schemeClr val="dk1"/>
                </a:solidFill>
                <a:latin typeface="Source Sans Pro" panose="020B0503030403020204" pitchFamily="34" charset="0"/>
                <a:ea typeface="Source Sans Pro" panose="020B0503030403020204" pitchFamily="34" charset="0"/>
                <a:sym typeface="Arial"/>
              </a:rPr>
              <a:t> more </a:t>
            </a:r>
            <a:r>
              <a:rPr lang="it-IT" b="0" i="0" u="none" strike="noStrike" cap="none" dirty="0" err="1">
                <a:solidFill>
                  <a:schemeClr val="dk1"/>
                </a:solidFill>
                <a:latin typeface="Source Sans Pro" panose="020B0503030403020204" pitchFamily="34" charset="0"/>
                <a:ea typeface="Source Sans Pro" panose="020B0503030403020204" pitchFamily="34" charset="0"/>
                <a:sym typeface="Arial"/>
              </a:rPr>
              <a:t>crucial</a:t>
            </a:r>
            <a:r>
              <a:rPr lang="it-IT" b="0" i="0" u="none" strike="noStrike" cap="none" dirty="0">
                <a:solidFill>
                  <a:schemeClr val="dk1"/>
                </a:solidFill>
                <a:latin typeface="Source Sans Pro" panose="020B0503030403020204" pitchFamily="34" charset="0"/>
                <a:ea typeface="Source Sans Pro" panose="020B0503030403020204" pitchFamily="34" charset="0"/>
                <a:sym typeface="Arial"/>
              </a:rPr>
              <a:t> </a:t>
            </a:r>
            <a:r>
              <a:rPr lang="it-IT" b="0" i="0" u="none" strike="noStrike" cap="none" dirty="0" err="1">
                <a:solidFill>
                  <a:schemeClr val="dk1"/>
                </a:solidFill>
                <a:latin typeface="Source Sans Pro" panose="020B0503030403020204" pitchFamily="34" charset="0"/>
                <a:ea typeface="Source Sans Pro" panose="020B0503030403020204" pitchFamily="34" charset="0"/>
                <a:sym typeface="Arial"/>
              </a:rPr>
              <a:t>than</a:t>
            </a:r>
            <a:r>
              <a:rPr lang="it-IT" b="0" i="0" u="none" strike="noStrike" cap="none" dirty="0">
                <a:solidFill>
                  <a:schemeClr val="dk1"/>
                </a:solidFill>
                <a:latin typeface="Source Sans Pro" panose="020B0503030403020204" pitchFamily="34" charset="0"/>
                <a:ea typeface="Source Sans Pro" panose="020B0503030403020204" pitchFamily="34" charset="0"/>
                <a:sym typeface="Arial"/>
              </a:rPr>
              <a:t> </a:t>
            </a:r>
            <a:r>
              <a:rPr lang="it-IT" b="0" i="0" u="none" strike="noStrike" cap="none" dirty="0" err="1">
                <a:solidFill>
                  <a:schemeClr val="dk1"/>
                </a:solidFill>
                <a:latin typeface="Source Sans Pro" panose="020B0503030403020204" pitchFamily="34" charset="0"/>
                <a:ea typeface="Source Sans Pro" panose="020B0503030403020204" pitchFamily="34" charset="0"/>
                <a:sym typeface="Arial"/>
              </a:rPr>
              <a:t>ever</a:t>
            </a:r>
            <a:r>
              <a:rPr lang="it-IT" b="0" i="0" u="none" strike="noStrike" cap="none" dirty="0">
                <a:solidFill>
                  <a:schemeClr val="dk1"/>
                </a:solidFill>
                <a:latin typeface="Source Sans Pro" panose="020B0503030403020204" pitchFamily="34" charset="0"/>
                <a:ea typeface="Source Sans Pro" panose="020B0503030403020204" pitchFamily="34" charset="0"/>
                <a:sym typeface="Arial"/>
              </a:rPr>
              <a:t>.”</a:t>
            </a:r>
            <a:endParaRPr dirty="0">
              <a:latin typeface="Source Sans Pro" panose="020B0503030403020204" pitchFamily="34" charset="0"/>
              <a:ea typeface="Source Sans Pro" panose="020B0503030403020204" pitchFamily="34" charset="0"/>
            </a:endParaRPr>
          </a:p>
          <a:p>
            <a:pPr marL="0" marR="0" lvl="0" indent="0" algn="ctr" rtl="0">
              <a:lnSpc>
                <a:spcPct val="100000"/>
              </a:lnSpc>
              <a:spcBef>
                <a:spcPts val="0"/>
              </a:spcBef>
              <a:spcAft>
                <a:spcPts val="0"/>
              </a:spcAft>
              <a:buNone/>
            </a:pPr>
            <a:endParaRPr b="0" i="0" u="none" strike="noStrike" cap="none" dirty="0">
              <a:solidFill>
                <a:schemeClr val="dk1"/>
              </a:solidFill>
              <a:latin typeface="Source Sans Pro" panose="020B0503030403020204" pitchFamily="34" charset="0"/>
              <a:ea typeface="Source Sans Pro" panose="020B0503030403020204" pitchFamily="34" charset="0"/>
              <a:sym typeface="Arial"/>
            </a:endParaRPr>
          </a:p>
        </p:txBody>
      </p:sp>
      <p:sp>
        <p:nvSpPr>
          <p:cNvPr id="88" name="Google Shape;88;p20"/>
          <p:cNvSpPr/>
          <p:nvPr/>
        </p:nvSpPr>
        <p:spPr>
          <a:xfrm>
            <a:off x="306150" y="4396677"/>
            <a:ext cx="11579700" cy="1625949"/>
          </a:xfrm>
          <a:prstGeom prst="roundRect">
            <a:avLst>
              <a:gd name="adj" fmla="val 16667"/>
            </a:avLst>
          </a:prstGeom>
          <a:solidFill>
            <a:srgbClr val="5ECBF4"/>
          </a:solidFill>
          <a:ln w="25400" cap="flat" cmpd="sng">
            <a:solidFill>
              <a:srgbClr val="082836"/>
            </a:solidFill>
            <a:prstDash val="solid"/>
            <a:round/>
            <a:headEnd type="none" w="sm" len="sm"/>
            <a:tailEnd type="none" w="sm" len="sm"/>
          </a:ln>
        </p:spPr>
        <p:txBody>
          <a:bodyPr spcFirstLastPara="1" wrap="square" lIns="14375" tIns="0" rIns="14375" bIns="0" anchor="ctr" anchorCtr="0">
            <a:noAutofit/>
          </a:bodyPr>
          <a:lstStyle/>
          <a:p>
            <a:pPr algn="just"/>
            <a:r>
              <a:rPr lang="it-IT" sz="2000" b="1" dirty="0">
                <a:solidFill>
                  <a:schemeClr val="tx1"/>
                </a:solidFill>
                <a:latin typeface="+mj-lt"/>
                <a:sym typeface="Arial"/>
              </a:rPr>
              <a:t>REMEDIO -</a:t>
            </a:r>
            <a:r>
              <a:rPr lang="it-IT" sz="2000" b="1" dirty="0">
                <a:solidFill>
                  <a:schemeClr val="tx1"/>
                </a:solidFill>
                <a:latin typeface="+mj-lt"/>
              </a:rPr>
              <a:t> </a:t>
            </a:r>
            <a:r>
              <a:rPr lang="it-IT" sz="2000" dirty="0">
                <a:solidFill>
                  <a:schemeClr val="tx1"/>
                </a:solidFill>
                <a:latin typeface="+mj-lt"/>
              </a:rPr>
              <a:t>un </a:t>
            </a:r>
            <a:r>
              <a:rPr lang="it-IT" sz="2000" dirty="0">
                <a:solidFill>
                  <a:schemeClr val="tx1"/>
                </a:solidFill>
                <a:effectLst/>
                <a:latin typeface="+mj-lt"/>
                <a:ea typeface="Source Sans Pro" panose="020B0503030403020204" pitchFamily="34" charset="0"/>
                <a:cs typeface="Source Sans Pro" panose="020B0503030403020204" pitchFamily="34" charset="0"/>
              </a:rPr>
              <a:t>progetto multidisciplinare con forte </a:t>
            </a:r>
            <a:r>
              <a:rPr lang="it-IT" sz="2000" dirty="0">
                <a:solidFill>
                  <a:schemeClr val="tx1"/>
                </a:solidFill>
                <a:latin typeface="+mj-lt"/>
                <a:ea typeface="Source Sans Pro" panose="020B0503030403020204" pitchFamily="34" charset="0"/>
                <a:cs typeface="Source Sans Pro" panose="020B0503030403020204" pitchFamily="34" charset="0"/>
              </a:rPr>
              <a:t>innovazione tecnologica</a:t>
            </a:r>
            <a:r>
              <a:rPr lang="it-IT" sz="2000" dirty="0">
                <a:solidFill>
                  <a:schemeClr val="tx1"/>
                </a:solidFill>
                <a:effectLst/>
                <a:latin typeface="+mj-lt"/>
                <a:ea typeface="Source Sans Pro" panose="020B0503030403020204" pitchFamily="34" charset="0"/>
                <a:cs typeface="Source Sans Pro" panose="020B0503030403020204" pitchFamily="34" charset="0"/>
              </a:rPr>
              <a:t>: </a:t>
            </a:r>
            <a:r>
              <a:rPr lang="it-IT" sz="2000" i="1" dirty="0">
                <a:solidFill>
                  <a:schemeClr val="tx1"/>
                </a:solidFill>
                <a:effectLst/>
                <a:latin typeface="+mj-lt"/>
                <a:ea typeface="Source Sans Pro" panose="020B0503030403020204" pitchFamily="34" charset="0"/>
                <a:cs typeface="Source Sans Pro" panose="020B0503030403020204" pitchFamily="34" charset="0"/>
              </a:rPr>
              <a:t>from </a:t>
            </a:r>
            <a:r>
              <a:rPr lang="it-IT" sz="2000" i="1" dirty="0" err="1">
                <a:solidFill>
                  <a:schemeClr val="tx1"/>
                </a:solidFill>
                <a:effectLst/>
                <a:latin typeface="+mj-lt"/>
                <a:ea typeface="Source Sans Pro" panose="020B0503030403020204" pitchFamily="34" charset="0"/>
                <a:cs typeface="Source Sans Pro" panose="020B0503030403020204" pitchFamily="34" charset="0"/>
              </a:rPr>
              <a:t>bench</a:t>
            </a:r>
            <a:r>
              <a:rPr lang="it-IT" sz="2000" i="1" dirty="0">
                <a:solidFill>
                  <a:schemeClr val="tx1"/>
                </a:solidFill>
                <a:effectLst/>
                <a:latin typeface="+mj-lt"/>
                <a:ea typeface="Source Sans Pro" panose="020B0503030403020204" pitchFamily="34" charset="0"/>
                <a:cs typeface="Source Sans Pro" panose="020B0503030403020204" pitchFamily="34" charset="0"/>
              </a:rPr>
              <a:t> to bed side </a:t>
            </a:r>
          </a:p>
          <a:p>
            <a:pPr algn="just"/>
            <a:r>
              <a:rPr lang="it-IT" sz="1600" dirty="0">
                <a:solidFill>
                  <a:schemeClr val="tx1"/>
                </a:solidFill>
              </a:rPr>
              <a:t>Si basa su un approccio integrato e multidisciplinare per combattere il cancro, combinando innovazione diagnostica e terapeutica. Mirando ai seguenti macro-obiettivi: </a:t>
            </a:r>
          </a:p>
          <a:p>
            <a:pPr marL="571500" indent="-571500" algn="just">
              <a:buFont typeface="Arial" panose="020B0604020202020204" pitchFamily="34" charset="0"/>
              <a:buChar char="•"/>
            </a:pPr>
            <a:r>
              <a:rPr lang="it-IT" sz="1600" dirty="0">
                <a:solidFill>
                  <a:schemeClr val="tx1"/>
                </a:solidFill>
              </a:rPr>
              <a:t> favorire la </a:t>
            </a:r>
            <a:r>
              <a:rPr lang="it-IT" sz="1600" b="1" dirty="0">
                <a:solidFill>
                  <a:schemeClr val="tx1"/>
                </a:solidFill>
              </a:rPr>
              <a:t>diagnosi precoce e il follow up </a:t>
            </a:r>
            <a:r>
              <a:rPr lang="it-IT" sz="1600" dirty="0">
                <a:solidFill>
                  <a:schemeClr val="tx1"/>
                </a:solidFill>
              </a:rPr>
              <a:t>tramite la produzione e sperimentazione di radiofarmaci innovativi;</a:t>
            </a:r>
          </a:p>
          <a:p>
            <a:pPr marL="571500" indent="-571500" algn="just">
              <a:buFont typeface="Arial" panose="020B0604020202020204" pitchFamily="34" charset="0"/>
              <a:buChar char="•"/>
            </a:pPr>
            <a:r>
              <a:rPr lang="it-IT" sz="1600" dirty="0">
                <a:solidFill>
                  <a:schemeClr val="tx1"/>
                </a:solidFill>
              </a:rPr>
              <a:t> sviluppare </a:t>
            </a:r>
            <a:r>
              <a:rPr lang="it-IT" sz="1600" b="1" dirty="0">
                <a:solidFill>
                  <a:schemeClr val="tx1"/>
                </a:solidFill>
              </a:rPr>
              <a:t>terapie personalizzate </a:t>
            </a:r>
            <a:r>
              <a:rPr lang="it-IT" sz="1600" dirty="0">
                <a:solidFill>
                  <a:schemeClr val="tx1"/>
                </a:solidFill>
              </a:rPr>
              <a:t>grazie all’intelligenza artificiale e farmaci molecolari;</a:t>
            </a:r>
          </a:p>
          <a:p>
            <a:pPr marL="571500" indent="-571500" algn="just">
              <a:buFont typeface="Arial" panose="020B0604020202020204" pitchFamily="34" charset="0"/>
              <a:buChar char="•"/>
            </a:pPr>
            <a:r>
              <a:rPr lang="it-IT" sz="1600" dirty="0">
                <a:solidFill>
                  <a:schemeClr val="tx1"/>
                </a:solidFill>
              </a:rPr>
              <a:t> implementare </a:t>
            </a:r>
            <a:r>
              <a:rPr lang="it-IT" sz="1600" b="1" dirty="0">
                <a:solidFill>
                  <a:schemeClr val="tx1"/>
                </a:solidFill>
              </a:rPr>
              <a:t>strategie avanzate di radioterapia </a:t>
            </a:r>
            <a:r>
              <a:rPr lang="it-IT" sz="1600" dirty="0">
                <a:solidFill>
                  <a:schemeClr val="tx1"/>
                </a:solidFill>
              </a:rPr>
              <a:t>FLASH tramite lo </a:t>
            </a:r>
            <a:r>
              <a:rPr lang="it-IT" sz="1600" b="1" dirty="0">
                <a:solidFill>
                  <a:schemeClr val="tx1"/>
                </a:solidFill>
              </a:rPr>
              <a:t>sviluppo di nuovi acceleratori compatti</a:t>
            </a:r>
            <a:endParaRPr lang="it-IT" sz="1600" dirty="0">
              <a:solidFill>
                <a:schemeClr val="tx1"/>
              </a:solidFill>
              <a:latin typeface="+mj-lt"/>
              <a:sym typeface="Arial"/>
            </a:endParaRPr>
          </a:p>
        </p:txBody>
      </p:sp>
      <p:sp>
        <p:nvSpPr>
          <p:cNvPr id="90" name="Google Shape;90;p20"/>
          <p:cNvSpPr txBox="1">
            <a:spLocks noGrp="1"/>
          </p:cNvSpPr>
          <p:nvPr>
            <p:ph type="ctrTitle"/>
          </p:nvPr>
        </p:nvSpPr>
        <p:spPr>
          <a:xfrm>
            <a:off x="57935" y="585454"/>
            <a:ext cx="11942191" cy="1013550"/>
          </a:xfrm>
          <a:prstGeom prst="rect">
            <a:avLst/>
          </a:prstGeom>
          <a:noFill/>
          <a:ln>
            <a:noFill/>
          </a:ln>
        </p:spPr>
        <p:txBody>
          <a:bodyPr spcFirstLastPara="1" wrap="square" lIns="36550" tIns="18275" rIns="36550" bIns="18275" anchor="b" anchorCtr="0">
            <a:noAutofit/>
          </a:bodyPr>
          <a:lstStyle/>
          <a:p>
            <a:pPr marL="0" lvl="0" indent="0" algn="ctr" rtl="0">
              <a:lnSpc>
                <a:spcPct val="90000"/>
              </a:lnSpc>
              <a:spcBef>
                <a:spcPts val="0"/>
              </a:spcBef>
              <a:spcAft>
                <a:spcPts val="0"/>
              </a:spcAft>
              <a:buClr>
                <a:srgbClr val="002060"/>
              </a:buClr>
              <a:buSzPts val="2800"/>
              <a:buNone/>
            </a:pPr>
            <a:r>
              <a:rPr lang="it-IT" sz="3520" b="1" cap="small" dirty="0">
                <a:solidFill>
                  <a:schemeClr val="dk1"/>
                </a:solidFill>
                <a:latin typeface="Arial" panose="020B0604020202020204" pitchFamily="34" charset="0"/>
                <a:ea typeface="Helvetica Neue"/>
                <a:cs typeface="Arial" panose="020B0604020202020204" pitchFamily="34" charset="0"/>
                <a:sym typeface="Helvetica Neue"/>
              </a:rPr>
              <a:t>REMEDIO - </a:t>
            </a:r>
            <a:r>
              <a:rPr lang="it-IT" sz="3520" b="1" cap="small" dirty="0" err="1">
                <a:solidFill>
                  <a:schemeClr val="dk1"/>
                </a:solidFill>
                <a:latin typeface="Arial" panose="020B0604020202020204" pitchFamily="34" charset="0"/>
                <a:ea typeface="Helvetica Neue"/>
                <a:cs typeface="Arial" panose="020B0604020202020204" pitchFamily="34" charset="0"/>
                <a:sym typeface="Helvetica Neue"/>
              </a:rPr>
              <a:t>Research</a:t>
            </a:r>
            <a:r>
              <a:rPr lang="it-IT" sz="3520" b="1" cap="small" dirty="0">
                <a:solidFill>
                  <a:schemeClr val="dk1"/>
                </a:solidFill>
                <a:latin typeface="Arial" panose="020B0604020202020204" pitchFamily="34" charset="0"/>
                <a:ea typeface="Helvetica Neue"/>
                <a:cs typeface="Arial" panose="020B0604020202020204" pitchFamily="34" charset="0"/>
                <a:sym typeface="Helvetica Neue"/>
              </a:rPr>
              <a:t> </a:t>
            </a:r>
            <a:r>
              <a:rPr lang="it-IT" sz="3520" b="1" cap="small" dirty="0" err="1">
                <a:solidFill>
                  <a:schemeClr val="dk1"/>
                </a:solidFill>
                <a:latin typeface="Arial" panose="020B0604020202020204" pitchFamily="34" charset="0"/>
                <a:ea typeface="Helvetica Neue"/>
                <a:cs typeface="Arial" panose="020B0604020202020204" pitchFamily="34" charset="0"/>
                <a:sym typeface="Helvetica Neue"/>
              </a:rPr>
              <a:t>Excellence</a:t>
            </a:r>
            <a:r>
              <a:rPr lang="it-IT" sz="3520" b="1" cap="small" dirty="0">
                <a:solidFill>
                  <a:schemeClr val="dk1"/>
                </a:solidFill>
                <a:latin typeface="Arial" panose="020B0604020202020204" pitchFamily="34" charset="0"/>
                <a:ea typeface="Helvetica Neue"/>
                <a:cs typeface="Arial" panose="020B0604020202020204" pitchFamily="34" charset="0"/>
                <a:sym typeface="Helvetica Neue"/>
              </a:rPr>
              <a:t> in Medicine and Engineering </a:t>
            </a:r>
            <a:r>
              <a:rPr lang="it-IT" sz="3520" b="1" cap="small" dirty="0" err="1">
                <a:solidFill>
                  <a:schemeClr val="dk1"/>
                </a:solidFill>
                <a:latin typeface="Arial" panose="020B0604020202020204" pitchFamily="34" charset="0"/>
                <a:ea typeface="Helvetica Neue"/>
                <a:cs typeface="Arial" panose="020B0604020202020204" pitchFamily="34" charset="0"/>
                <a:sym typeface="Helvetica Neue"/>
              </a:rPr>
              <a:t>Driving</a:t>
            </a:r>
            <a:r>
              <a:rPr lang="it-IT" sz="3520" b="1" cap="small" dirty="0">
                <a:solidFill>
                  <a:schemeClr val="dk1"/>
                </a:solidFill>
                <a:latin typeface="Arial" panose="020B0604020202020204" pitchFamily="34" charset="0"/>
                <a:ea typeface="Helvetica Neue"/>
                <a:cs typeface="Arial" panose="020B0604020202020204" pitchFamily="34" charset="0"/>
                <a:sym typeface="Helvetica Neue"/>
              </a:rPr>
              <a:t> Innovation in </a:t>
            </a:r>
            <a:r>
              <a:rPr lang="it-IT" sz="3520" b="1" cap="small" dirty="0" err="1">
                <a:solidFill>
                  <a:schemeClr val="dk1"/>
                </a:solidFill>
                <a:latin typeface="Arial" panose="020B0604020202020204" pitchFamily="34" charset="0"/>
                <a:ea typeface="Helvetica Neue"/>
                <a:cs typeface="Arial" panose="020B0604020202020204" pitchFamily="34" charset="0"/>
                <a:sym typeface="Helvetica Neue"/>
              </a:rPr>
              <a:t>Oncology</a:t>
            </a:r>
            <a:r>
              <a:rPr lang="it-IT" sz="3520" b="1" cap="small" dirty="0">
                <a:solidFill>
                  <a:schemeClr val="dk1"/>
                </a:solidFill>
                <a:latin typeface="Arial" panose="020B0604020202020204" pitchFamily="34" charset="0"/>
                <a:ea typeface="Helvetica Neue"/>
                <a:cs typeface="Arial" panose="020B0604020202020204" pitchFamily="34" charset="0"/>
                <a:sym typeface="Helvetica Neue"/>
              </a:rPr>
              <a:t> </a:t>
            </a:r>
            <a:endParaRPr sz="3520" b="1" cap="small" dirty="0">
              <a:solidFill>
                <a:schemeClr val="dk1"/>
              </a:solidFill>
              <a:latin typeface="Arial" panose="020B0604020202020204" pitchFamily="34" charset="0"/>
              <a:ea typeface="Helvetica Neue"/>
              <a:cs typeface="Arial" panose="020B0604020202020204" pitchFamily="34" charset="0"/>
              <a:sym typeface="Helvetica Neue"/>
            </a:endParaRPr>
          </a:p>
        </p:txBody>
      </p:sp>
      <p:sp>
        <p:nvSpPr>
          <p:cNvPr id="91" name="Google Shape;91;p20"/>
          <p:cNvSpPr txBox="1"/>
          <p:nvPr/>
        </p:nvSpPr>
        <p:spPr>
          <a:xfrm>
            <a:off x="0" y="1648348"/>
            <a:ext cx="12192000" cy="387927"/>
          </a:xfrm>
          <a:prstGeom prst="rect">
            <a:avLst/>
          </a:prstGeom>
          <a:solidFill>
            <a:srgbClr val="FFC0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it-IT" sz="1920" b="0" i="0" u="none" strike="noStrike" cap="small">
                <a:solidFill>
                  <a:schemeClr val="dk1"/>
                </a:solidFill>
                <a:latin typeface="Arial"/>
                <a:ea typeface="Arial"/>
                <a:cs typeface="Arial"/>
                <a:sym typeface="Arial"/>
              </a:rPr>
              <a:t>L’aggregazione per lo Sviluppo di Approcci Terapeutici e Diagnostici Emergenti in Oncologia</a:t>
            </a:r>
            <a:endParaRPr sz="1920" b="0" i="0" u="none" strike="noStrike" cap="small">
              <a:solidFill>
                <a:srgbClr val="000000"/>
              </a:solidFill>
              <a:latin typeface="Arial"/>
              <a:ea typeface="Arial"/>
              <a:cs typeface="Arial"/>
              <a:sym typeface="Arial"/>
            </a:endParaRPr>
          </a:p>
        </p:txBody>
      </p:sp>
      <p:sp>
        <p:nvSpPr>
          <p:cNvPr id="7" name="Google Shape;120;p22">
            <a:extLst>
              <a:ext uri="{FF2B5EF4-FFF2-40B4-BE49-F238E27FC236}">
                <a16:creationId xmlns:a16="http://schemas.microsoft.com/office/drawing/2014/main" id="{BD758514-698E-1E6B-2F1E-0D0A20236454}"/>
              </a:ext>
            </a:extLst>
          </p:cNvPr>
          <p:cNvSpPr txBox="1"/>
          <p:nvPr/>
        </p:nvSpPr>
        <p:spPr>
          <a:xfrm>
            <a:off x="1823738" y="182909"/>
            <a:ext cx="9164014" cy="233892"/>
          </a:xfrm>
          <a:prstGeom prst="rect">
            <a:avLst/>
          </a:prstGeom>
          <a:noFill/>
          <a:ln>
            <a:noFill/>
          </a:ln>
        </p:spPr>
        <p:txBody>
          <a:bodyPr spcFirstLastPara="1" wrap="square" lIns="36550" tIns="18275" rIns="36550" bIns="18275" anchor="t" anchorCtr="0">
            <a:spAutoFit/>
          </a:bodyPr>
          <a:lstStyle/>
          <a:p>
            <a:pPr marL="0" marR="0" lvl="0" indent="0" algn="ctr" rtl="0">
              <a:lnSpc>
                <a:spcPct val="100000"/>
              </a:lnSpc>
              <a:spcBef>
                <a:spcPts val="0"/>
              </a:spcBef>
              <a:spcAft>
                <a:spcPts val="0"/>
              </a:spcAft>
              <a:buNone/>
            </a:pPr>
            <a:r>
              <a:rPr lang="it-IT" sz="1280" b="0" i="0" u="none" strike="noStrike" cap="none" dirty="0">
                <a:solidFill>
                  <a:schemeClr val="dk1"/>
                </a:solidFill>
                <a:latin typeface="Arial"/>
                <a:ea typeface="Arial"/>
                <a:cs typeface="Arial"/>
                <a:sym typeface="Arial"/>
              </a:rPr>
              <a:t>Workshop su ”Sostenibilità PNRR@CNR”, 3 aprile 2025  - CNR - Area della Ricerca di Bologna</a:t>
            </a:r>
            <a:endParaRPr sz="1280" b="0" i="0" u="none" strike="noStrike" cap="none" dirty="0">
              <a:solidFill>
                <a:srgbClr val="000000"/>
              </a:solidFill>
              <a:latin typeface="Arial"/>
              <a:ea typeface="Arial"/>
              <a:cs typeface="Arial"/>
              <a:sym typeface="Arial"/>
            </a:endParaRPr>
          </a:p>
        </p:txBody>
      </p:sp>
      <p:sp>
        <p:nvSpPr>
          <p:cNvPr id="3" name="Google Shape;155;p22">
            <a:extLst>
              <a:ext uri="{FF2B5EF4-FFF2-40B4-BE49-F238E27FC236}">
                <a16:creationId xmlns:a16="http://schemas.microsoft.com/office/drawing/2014/main" id="{C011285E-7DBB-04C6-7C78-EC39E756BC6C}"/>
              </a:ext>
            </a:extLst>
          </p:cNvPr>
          <p:cNvSpPr txBox="1"/>
          <p:nvPr/>
        </p:nvSpPr>
        <p:spPr>
          <a:xfrm>
            <a:off x="1823738" y="6596390"/>
            <a:ext cx="9354543"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it-IT" sz="1100" b="0" i="0" u="none" strike="noStrike" cap="none" dirty="0">
                <a:solidFill>
                  <a:schemeClr val="dk1"/>
                </a:solidFill>
                <a:latin typeface="Arial"/>
                <a:ea typeface="Arial"/>
                <a:cs typeface="Arial"/>
                <a:sym typeface="Arial"/>
              </a:rPr>
              <a:t>Leonida A. Gizzi - Workshop su ”Sostenibilità PNRR@CNR”, 3 aprile 2025  - CNR - Area della Ricerca di Bologna: Aggregazione </a:t>
            </a:r>
            <a:r>
              <a:rPr lang="it-IT" sz="1100" b="1" i="0" u="none" strike="noStrike" cap="none" dirty="0">
                <a:solidFill>
                  <a:schemeClr val="dk1"/>
                </a:solidFill>
                <a:latin typeface="Arial"/>
                <a:ea typeface="Arial"/>
                <a:cs typeface="Arial"/>
                <a:sym typeface="Arial"/>
              </a:rPr>
              <a:t>REMEDIO</a:t>
            </a:r>
            <a:endParaRPr lang="it-IT" sz="1100" b="1" i="0" u="none" strike="noStrike" cap="none" dirty="0">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9358847" y="110789"/>
            <a:ext cx="295055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u="none" strike="noStrike" kern="1200" cap="none" spc="0" normalizeH="0" baseline="0" noProof="0" dirty="0">
                <a:ln>
                  <a:noFill/>
                </a:ln>
                <a:solidFill>
                  <a:prstClr val="black"/>
                </a:solidFill>
                <a:effectLst/>
                <a:uLnTx/>
                <a:uFillTx/>
                <a:latin typeface="Arial" panose="020B0604020202020204" pitchFamily="34" charset="0"/>
                <a:ea typeface="+mn-ea"/>
                <a:cs typeface="+mn-cs"/>
              </a:rPr>
              <a:t>Sede Principale Napoli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u="none" strike="noStrike" kern="1200" cap="none" spc="0" normalizeH="0" baseline="0" noProof="0" dirty="0">
                <a:ln>
                  <a:noFill/>
                </a:ln>
                <a:solidFill>
                  <a:prstClr val="black"/>
                </a:solidFill>
                <a:effectLst/>
                <a:uLnTx/>
                <a:uFillTx/>
                <a:latin typeface="Arial" panose="020B0604020202020204" pitchFamily="34" charset="0"/>
                <a:ea typeface="+mn-ea"/>
                <a:cs typeface="+mn-cs"/>
              </a:rPr>
              <a:t>Sede Secondaria di Torino </a:t>
            </a:r>
          </a:p>
        </p:txBody>
      </p:sp>
      <p:sp>
        <p:nvSpPr>
          <p:cNvPr id="6" name="Rettangolo 5"/>
          <p:cNvSpPr/>
          <p:nvPr/>
        </p:nvSpPr>
        <p:spPr>
          <a:xfrm>
            <a:off x="185342" y="1006542"/>
            <a:ext cx="8703370" cy="427809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u="sng" strike="noStrike" kern="1200" cap="none" spc="0" normalizeH="0" baseline="0" noProof="0" dirty="0">
                <a:ln>
                  <a:noFill/>
                </a:ln>
                <a:solidFill>
                  <a:prstClr val="black"/>
                </a:solidFill>
                <a:effectLst/>
                <a:uLnTx/>
                <a:uFillTx/>
                <a:latin typeface="Arial" panose="020B0604020202020204" pitchFamily="34" charset="0"/>
                <a:ea typeface="+mn-ea"/>
                <a:cs typeface="+mn-cs"/>
              </a:rPr>
              <a:t>NUOVI APPROCCI DIAGNOSTICI BASATI SULL’IMAGING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600" u="sng"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u="none" strike="noStrike" kern="1200" cap="none" spc="0" normalizeH="0" baseline="0" noProof="0" dirty="0">
                <a:ln>
                  <a:noFill/>
                </a:ln>
                <a:solidFill>
                  <a:srgbClr val="FF0000"/>
                </a:solidFill>
                <a:effectLst/>
                <a:uLnTx/>
                <a:uFillTx/>
                <a:latin typeface="Arial" panose="020B0604020202020204" pitchFamily="34" charset="0"/>
                <a:ea typeface="+mn-ea"/>
                <a:cs typeface="+mn-cs"/>
              </a:rPr>
              <a:t>IR_SEELIFE PNRR 3.1.1 </a:t>
            </a:r>
            <a:r>
              <a:rPr kumimoji="0" lang="it-IT" sz="1600" u="none" strike="noStrike" kern="1200" cap="none" spc="0" normalizeH="0" baseline="0" noProof="0" dirty="0">
                <a:ln>
                  <a:noFill/>
                </a:ln>
                <a:solidFill>
                  <a:prstClr val="black"/>
                </a:solidFill>
                <a:effectLst/>
                <a:uLnTx/>
                <a:uFillTx/>
                <a:latin typeface="Arial" panose="020B0604020202020204" pitchFamily="34" charset="0"/>
                <a:ea typeface="+mn-ea"/>
                <a:cs typeface="+mn-cs"/>
              </a:rPr>
              <a:t>“Creazione di nuove IR o potenziamento di quelle esistenti che concorrono agli obiettivi di Eccellenza Scientifica di </a:t>
            </a:r>
            <a:r>
              <a:rPr kumimoji="0" lang="it-IT" sz="160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Horizon</a:t>
            </a:r>
            <a:r>
              <a:rPr kumimoji="0" lang="it-IT" sz="1600" u="none" strike="noStrike" kern="1200" cap="none" spc="0" normalizeH="0" baseline="0" noProof="0" dirty="0">
                <a:ln>
                  <a:noFill/>
                </a:ln>
                <a:solidFill>
                  <a:prstClr val="black"/>
                </a:solidFill>
                <a:effectLst/>
                <a:uLnTx/>
                <a:uFillTx/>
                <a:latin typeface="Arial" panose="020B0604020202020204" pitchFamily="34" charset="0"/>
                <a:ea typeface="+mn-ea"/>
                <a:cs typeface="+mn-cs"/>
              </a:rPr>
              <a:t> Europe e costituzione di reti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u="none" strike="noStrike" kern="1200" cap="none" spc="0" normalizeH="0" baseline="0" noProof="0" dirty="0">
                <a:ln>
                  <a:noFill/>
                </a:ln>
                <a:solidFill>
                  <a:srgbClr val="FF0000"/>
                </a:solidFill>
                <a:effectLst/>
                <a:uLnTx/>
                <a:uFillTx/>
                <a:latin typeface="Arial" panose="020B0604020202020204" pitchFamily="34" charset="0"/>
                <a:ea typeface="+mn-ea"/>
                <a:cs typeface="+mn-cs"/>
              </a:rPr>
              <a:t>Competenze</a:t>
            </a:r>
            <a:endParaRPr kumimoji="0" lang="it-IT" sz="160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600" u="none" strike="noStrike" kern="1200" cap="none" spc="0" normalizeH="0" baseline="0" noProof="0" dirty="0">
                <a:ln>
                  <a:noFill/>
                </a:ln>
                <a:solidFill>
                  <a:prstClr val="black"/>
                </a:solidFill>
                <a:effectLst/>
                <a:uLnTx/>
                <a:uFillTx/>
                <a:latin typeface="Arial" panose="020B0604020202020204" pitchFamily="34" charset="0"/>
                <a:ea typeface="+mn-ea"/>
                <a:cs typeface="+mn-cs"/>
              </a:rPr>
              <a:t>Sviluppo di sonde per </a:t>
            </a:r>
            <a:r>
              <a:rPr kumimoji="0" lang="it-IT" sz="160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imaging</a:t>
            </a:r>
            <a:r>
              <a:rPr kumimoji="0" lang="it-IT" sz="1600" u="none" strike="noStrike" kern="1200" cap="none" spc="0" normalizeH="0" baseline="0" noProof="0" dirty="0">
                <a:ln>
                  <a:noFill/>
                </a:ln>
                <a:solidFill>
                  <a:prstClr val="black"/>
                </a:solidFill>
                <a:effectLst/>
                <a:uLnTx/>
                <a:uFillTx/>
                <a:latin typeface="Arial" panose="020B0604020202020204" pitchFamily="34" charset="0"/>
                <a:ea typeface="+mn-ea"/>
                <a:cs typeface="+mn-cs"/>
              </a:rPr>
              <a:t> molecolare per caratterizzare il microambiente tumorale e per valutare la risposta a trattamenti terapeutici, inclusa la radioterapia, in diversi modelli tumorali preclinici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600" u="none" strike="noStrike" kern="1200" cap="none" spc="0" normalizeH="0" baseline="0" noProof="0" dirty="0">
                <a:ln>
                  <a:noFill/>
                </a:ln>
                <a:solidFill>
                  <a:prstClr val="black"/>
                </a:solidFill>
                <a:effectLst/>
                <a:uLnTx/>
                <a:uFillTx/>
                <a:latin typeface="Arial" panose="020B0604020202020204" pitchFamily="34" charset="0"/>
                <a:ea typeface="+mn-ea"/>
                <a:cs typeface="+mn-cs"/>
              </a:rPr>
              <a:t>Elaborazione di immagini multimodali precliniche e cliniche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600" u="none" strike="noStrike" kern="1200" cap="none" spc="0" normalizeH="0" baseline="0" noProof="0" dirty="0">
                <a:ln>
                  <a:noFill/>
                </a:ln>
                <a:solidFill>
                  <a:prstClr val="black"/>
                </a:solidFill>
                <a:effectLst/>
                <a:uLnTx/>
                <a:uFillTx/>
                <a:latin typeface="Arial" panose="020B0604020202020204" pitchFamily="34" charset="0"/>
                <a:ea typeface="+mn-ea"/>
                <a:cs typeface="+mn-cs"/>
              </a:rPr>
              <a:t>Dosimetria e modellazione image-</a:t>
            </a:r>
            <a:r>
              <a:rPr kumimoji="0" lang="it-IT" sz="160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based</a:t>
            </a:r>
            <a:r>
              <a:rPr kumimoji="0" lang="it-IT" sz="1600" u="none" strike="noStrike" kern="1200" cap="none" spc="0" normalizeH="0" baseline="0" noProof="0" dirty="0">
                <a:ln>
                  <a:noFill/>
                </a:ln>
                <a:solidFill>
                  <a:prstClr val="black"/>
                </a:solidFill>
                <a:effectLst/>
                <a:uLnTx/>
                <a:uFillTx/>
                <a:latin typeface="Arial" panose="020B0604020202020204" pitchFamily="34" charset="0"/>
                <a:ea typeface="+mn-ea"/>
                <a:cs typeface="+mn-cs"/>
              </a:rPr>
              <a:t> in radioterapia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u="none" strike="noStrike" kern="1200" cap="none" spc="0" normalizeH="0" baseline="0" noProof="0" dirty="0">
                <a:ln>
                  <a:noFill/>
                </a:ln>
                <a:solidFill>
                  <a:srgbClr val="FF0000"/>
                </a:solidFill>
                <a:effectLst/>
                <a:uLnTx/>
                <a:uFillTx/>
                <a:latin typeface="Arial" panose="020B0604020202020204" pitchFamily="34" charset="0"/>
                <a:ea typeface="+mn-ea"/>
                <a:cs typeface="+mn-cs"/>
              </a:rPr>
              <a:t>Obiettivi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600" u="none" strike="noStrike" kern="1200" cap="none" spc="0" normalizeH="0" baseline="0" noProof="0" dirty="0">
                <a:ln>
                  <a:noFill/>
                </a:ln>
                <a:solidFill>
                  <a:prstClr val="black"/>
                </a:solidFill>
                <a:effectLst/>
                <a:uLnTx/>
                <a:uFillTx/>
                <a:latin typeface="Arial" panose="020B0604020202020204" pitchFamily="34" charset="0"/>
                <a:ea typeface="+mn-ea"/>
                <a:cs typeface="+mn-cs"/>
              </a:rPr>
              <a:t>Sviluppo di un nuovo marcatore di </a:t>
            </a:r>
            <a:r>
              <a:rPr kumimoji="0" lang="it-IT" sz="160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imaging</a:t>
            </a:r>
            <a:r>
              <a:rPr kumimoji="0" lang="it-IT" sz="1600" u="none" strike="noStrike" kern="1200" cap="none" spc="0" normalizeH="0" baseline="0" noProof="0" dirty="0">
                <a:ln>
                  <a:noFill/>
                </a:ln>
                <a:solidFill>
                  <a:prstClr val="black"/>
                </a:solidFill>
                <a:effectLst/>
                <a:uLnTx/>
                <a:uFillTx/>
                <a:latin typeface="Arial" panose="020B0604020202020204" pitchFamily="34" charset="0"/>
                <a:ea typeface="+mn-ea"/>
                <a:cs typeface="+mn-cs"/>
              </a:rPr>
              <a:t> basato sulla misura dell’acidosi tumorale per predire la risposta terapeutica, traslabile nell’ambito clinico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600" u="none" strike="noStrike" kern="1200" cap="none" spc="0" normalizeH="0" baseline="0" noProof="0" dirty="0">
                <a:ln>
                  <a:noFill/>
                </a:ln>
                <a:solidFill>
                  <a:prstClr val="black"/>
                </a:solidFill>
                <a:effectLst/>
                <a:uLnTx/>
                <a:uFillTx/>
                <a:latin typeface="Arial" panose="020B0604020202020204" pitchFamily="34" charset="0"/>
                <a:ea typeface="+mn-ea"/>
                <a:cs typeface="+mn-cs"/>
              </a:rPr>
              <a:t>Sviluppo di nuove metodiche image </a:t>
            </a:r>
            <a:r>
              <a:rPr kumimoji="0" lang="it-IT" sz="160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based</a:t>
            </a:r>
            <a:r>
              <a:rPr kumimoji="0" lang="it-IT" sz="1600" u="none" strike="noStrike" kern="1200" cap="none" spc="0" normalizeH="0" baseline="0" noProof="0" dirty="0">
                <a:ln>
                  <a:noFill/>
                </a:ln>
                <a:solidFill>
                  <a:prstClr val="black"/>
                </a:solidFill>
                <a:effectLst/>
                <a:uLnTx/>
                <a:uFillTx/>
                <a:latin typeface="Arial" panose="020B0604020202020204" pitchFamily="34" charset="0"/>
                <a:ea typeface="+mn-ea"/>
                <a:cs typeface="+mn-cs"/>
              </a:rPr>
              <a:t> per la predizione dell’efficacia  di terapie antitumorali innovative inclusa la FLASH 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600" u="none" strike="noStrike" kern="1200" cap="none" spc="0" normalizeH="0" baseline="0" noProof="0" dirty="0">
                <a:ln>
                  <a:noFill/>
                </a:ln>
                <a:solidFill>
                  <a:prstClr val="black"/>
                </a:solidFill>
                <a:effectLst/>
                <a:uLnTx/>
                <a:uFillTx/>
                <a:latin typeface="Arial" panose="020B0604020202020204" pitchFamily="34" charset="0"/>
                <a:ea typeface="+mn-ea"/>
                <a:cs typeface="+mn-cs"/>
              </a:rPr>
              <a:t>Sviluppo di nuove piattaforme integrate per la predizione dell’</a:t>
            </a:r>
            <a:r>
              <a:rPr kumimoji="0" lang="it-IT" sz="160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outcome</a:t>
            </a:r>
            <a:r>
              <a:rPr kumimoji="0" lang="it-IT" sz="1600" u="none" strike="noStrike" kern="1200" cap="none" spc="0" normalizeH="0" baseline="0" noProof="0" dirty="0">
                <a:ln>
                  <a:noFill/>
                </a:ln>
                <a:solidFill>
                  <a:prstClr val="black"/>
                </a:solidFill>
                <a:effectLst/>
                <a:uLnTx/>
                <a:uFillTx/>
                <a:latin typeface="Arial" panose="020B0604020202020204" pitchFamily="34" charset="0"/>
                <a:ea typeface="+mn-ea"/>
                <a:cs typeface="+mn-cs"/>
              </a:rPr>
              <a:t> radioterapico: dalla preclinica alla radiobiologia clinica</a:t>
            </a:r>
          </a:p>
        </p:txBody>
      </p:sp>
      <p:pic>
        <p:nvPicPr>
          <p:cNvPr id="7" name="Immagine 6"/>
          <p:cNvPicPr>
            <a:picLocks noChangeAspect="1"/>
          </p:cNvPicPr>
          <p:nvPr/>
        </p:nvPicPr>
        <p:blipFill>
          <a:blip r:embed="rId2"/>
          <a:stretch>
            <a:fillRect/>
          </a:stretch>
        </p:blipFill>
        <p:spPr>
          <a:xfrm>
            <a:off x="2160" y="0"/>
            <a:ext cx="2549450" cy="1116746"/>
          </a:xfrm>
          <a:prstGeom prst="rect">
            <a:avLst/>
          </a:prstGeom>
        </p:spPr>
      </p:pic>
      <p:grpSp>
        <p:nvGrpSpPr>
          <p:cNvPr id="22" name="Gruppo 21"/>
          <p:cNvGrpSpPr/>
          <p:nvPr/>
        </p:nvGrpSpPr>
        <p:grpSpPr>
          <a:xfrm>
            <a:off x="4001526" y="5281298"/>
            <a:ext cx="5592256" cy="1531104"/>
            <a:chOff x="356057" y="5351604"/>
            <a:chExt cx="5592256" cy="1531104"/>
          </a:xfrm>
        </p:grpSpPr>
        <p:sp>
          <p:nvSpPr>
            <p:cNvPr id="21" name="Rettangolo arrotondato 20"/>
            <p:cNvSpPr/>
            <p:nvPr/>
          </p:nvSpPr>
          <p:spPr>
            <a:xfrm>
              <a:off x="433633" y="5351604"/>
              <a:ext cx="5514680" cy="1506396"/>
            </a:xfrm>
            <a:prstGeom prst="roundRect">
              <a:avLst/>
            </a:prstGeom>
            <a:solidFill>
              <a:schemeClr val="bg1"/>
            </a:solidFill>
            <a:ln w="28575">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20" name="Gruppo 19"/>
            <p:cNvGrpSpPr/>
            <p:nvPr/>
          </p:nvGrpSpPr>
          <p:grpSpPr>
            <a:xfrm>
              <a:off x="356057" y="5439020"/>
              <a:ext cx="5474752" cy="1443688"/>
              <a:chOff x="356057" y="5439020"/>
              <a:chExt cx="5474752" cy="1443688"/>
            </a:xfrm>
          </p:grpSpPr>
          <p:pic>
            <p:nvPicPr>
              <p:cNvPr id="8" name="Immagine 7"/>
              <p:cNvPicPr>
                <a:picLocks noChangeAspect="1"/>
              </p:cNvPicPr>
              <p:nvPr/>
            </p:nvPicPr>
            <p:blipFill rotWithShape="1">
              <a:blip r:embed="rId3"/>
              <a:srcRect l="74548" t="12844" r="12618" b="63437"/>
              <a:stretch/>
            </p:blipFill>
            <p:spPr>
              <a:xfrm>
                <a:off x="4422644" y="5439020"/>
                <a:ext cx="1408165" cy="1364969"/>
              </a:xfrm>
              <a:prstGeom prst="rect">
                <a:avLst/>
              </a:prstGeom>
            </p:spPr>
          </p:pic>
          <p:sp>
            <p:nvSpPr>
              <p:cNvPr id="9" name="Ovale 8"/>
              <p:cNvSpPr/>
              <p:nvPr/>
            </p:nvSpPr>
            <p:spPr>
              <a:xfrm>
                <a:off x="629360" y="5606549"/>
                <a:ext cx="386499" cy="433633"/>
              </a:xfrm>
              <a:prstGeom prst="ellipse">
                <a:avLst/>
              </a:prstGeom>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CasellaDiTesto 9"/>
              <p:cNvSpPr txBox="1"/>
              <p:nvPr/>
            </p:nvSpPr>
            <p:spPr>
              <a:xfrm>
                <a:off x="356057" y="6144044"/>
                <a:ext cx="982550"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u="none" strike="noStrike" kern="1200" cap="none" spc="0" normalizeH="0" baseline="0" noProof="0" dirty="0">
                    <a:ln>
                      <a:noFill/>
                    </a:ln>
                    <a:solidFill>
                      <a:prstClr val="black"/>
                    </a:solidFill>
                    <a:effectLst/>
                    <a:uLnTx/>
                    <a:uFillTx/>
                    <a:latin typeface="Arial" panose="020B0604020202020204" pitchFamily="34" charset="0"/>
                    <a:ea typeface="+mn-ea"/>
                    <a:cs typeface="+mn-cs"/>
                  </a:rPr>
                  <a:t>Sonda per </a:t>
                </a:r>
                <a:r>
                  <a:rPr kumimoji="0" lang="it-IT" sz="140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imaging</a:t>
                </a:r>
                <a:endParaRPr kumimoji="0" lang="it-IT" sz="140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1" name="Immagine 10"/>
              <p:cNvPicPr>
                <a:picLocks noChangeAspect="1"/>
              </p:cNvPicPr>
              <p:nvPr/>
            </p:nvPicPr>
            <p:blipFill rotWithShape="1">
              <a:blip r:embed="rId4"/>
              <a:srcRect l="6183" t="6383" b="5607"/>
              <a:stretch/>
            </p:blipFill>
            <p:spPr>
              <a:xfrm flipH="1">
                <a:off x="1811173" y="5448694"/>
                <a:ext cx="2068011" cy="1338605"/>
              </a:xfrm>
              <a:prstGeom prst="rect">
                <a:avLst/>
              </a:prstGeom>
            </p:spPr>
          </p:pic>
          <p:sp>
            <p:nvSpPr>
              <p:cNvPr id="13" name="Freccia a destra 12"/>
              <p:cNvSpPr/>
              <p:nvPr/>
            </p:nvSpPr>
            <p:spPr>
              <a:xfrm>
                <a:off x="3901238" y="5901952"/>
                <a:ext cx="499354" cy="401399"/>
              </a:xfrm>
              <a:prstGeom prst="rightArrow">
                <a:avLst/>
              </a:prstGeom>
              <a:solidFill>
                <a:schemeClr val="accent2"/>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14" name="Immagine 13"/>
              <p:cNvPicPr>
                <a:picLocks noChangeAspect="1"/>
              </p:cNvPicPr>
              <p:nvPr/>
            </p:nvPicPr>
            <p:blipFill rotWithShape="1">
              <a:blip r:embed="rId5"/>
              <a:srcRect l="20729" t="38707" r="18270" b="39424"/>
              <a:stretch/>
            </p:blipFill>
            <p:spPr>
              <a:xfrm flipH="1">
                <a:off x="1597396" y="5828778"/>
                <a:ext cx="1160734" cy="399223"/>
              </a:xfrm>
              <a:prstGeom prst="rect">
                <a:avLst/>
              </a:prstGeom>
            </p:spPr>
          </p:pic>
          <p:cxnSp>
            <p:nvCxnSpPr>
              <p:cNvPr id="19" name="Connettore 2 18"/>
              <p:cNvCxnSpPr/>
              <p:nvPr/>
            </p:nvCxnSpPr>
            <p:spPr>
              <a:xfrm>
                <a:off x="1243220" y="5818587"/>
                <a:ext cx="644848" cy="19961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pic>
        <p:nvPicPr>
          <p:cNvPr id="4" name="Immagine 3"/>
          <p:cNvPicPr>
            <a:picLocks noChangeAspect="1"/>
          </p:cNvPicPr>
          <p:nvPr/>
        </p:nvPicPr>
        <p:blipFill>
          <a:blip r:embed="rId6"/>
          <a:stretch>
            <a:fillRect/>
          </a:stretch>
        </p:blipFill>
        <p:spPr>
          <a:xfrm>
            <a:off x="9071894" y="757120"/>
            <a:ext cx="2916336" cy="3214827"/>
          </a:xfrm>
          <a:prstGeom prst="rect">
            <a:avLst/>
          </a:prstGeom>
        </p:spPr>
      </p:pic>
      <p:grpSp>
        <p:nvGrpSpPr>
          <p:cNvPr id="23" name="Gruppo 22"/>
          <p:cNvGrpSpPr/>
          <p:nvPr/>
        </p:nvGrpSpPr>
        <p:grpSpPr>
          <a:xfrm>
            <a:off x="9623643" y="4085813"/>
            <a:ext cx="2354901" cy="2701881"/>
            <a:chOff x="9017434" y="4116316"/>
            <a:chExt cx="2354901" cy="2701881"/>
          </a:xfrm>
        </p:grpSpPr>
        <p:pic>
          <p:nvPicPr>
            <p:cNvPr id="2" name="Immagin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93946" y="4183699"/>
              <a:ext cx="2172016" cy="2634498"/>
            </a:xfrm>
            <a:prstGeom prst="rect">
              <a:avLst/>
            </a:prstGeom>
          </p:spPr>
        </p:pic>
        <p:sp>
          <p:nvSpPr>
            <p:cNvPr id="18" name="Rettangolo 17"/>
            <p:cNvSpPr/>
            <p:nvPr/>
          </p:nvSpPr>
          <p:spPr>
            <a:xfrm>
              <a:off x="9017434" y="4116316"/>
              <a:ext cx="2354901" cy="4154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u="none" strike="noStrike" kern="1200" cap="none" spc="0" normalizeH="0" baseline="0" noProof="0" dirty="0">
                  <a:ln>
                    <a:noFill/>
                  </a:ln>
                  <a:solidFill>
                    <a:prstClr val="white"/>
                  </a:solidFill>
                  <a:effectLst/>
                  <a:uLnTx/>
                  <a:uFillTx/>
                  <a:latin typeface="Arial" panose="020B0604020202020204" pitchFamily="34" charset="0"/>
                  <a:ea typeface="+mn-ea"/>
                  <a:cs typeface="+mn-cs"/>
                </a:rPr>
                <a:t>scanner MRI MRS*DRYMAG 7.0 T + PET</a:t>
              </a:r>
            </a:p>
          </p:txBody>
        </p:sp>
      </p:grpSp>
    </p:spTree>
    <p:extLst>
      <p:ext uri="{BB962C8B-B14F-4D97-AF65-F5344CB8AC3E}">
        <p14:creationId xmlns:p14="http://schemas.microsoft.com/office/powerpoint/2010/main" val="30976662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181600" y="-4567"/>
            <a:ext cx="11828800" cy="763600"/>
          </a:xfrm>
          <a:prstGeom prst="rect">
            <a:avLst/>
          </a:prstGeom>
        </p:spPr>
        <p:txBody>
          <a:bodyPr spcFirstLastPara="1" wrap="square" lIns="121900" tIns="121900" rIns="121900" bIns="121900" anchor="t" anchorCtr="0">
            <a:noAutofit/>
          </a:bodyPr>
          <a:lstStyle/>
          <a:p>
            <a:pPr algn="ctr"/>
            <a:r>
              <a:rPr lang="it" sz="2667" b="1"/>
              <a:t>Attività: Sviluppo di Modelli di Intelligenza Artificiale per lo studio della progressione in Pazienti Oncologici (Age.it Spoke 8- ICAR)</a:t>
            </a:r>
            <a:endParaRPr sz="2667" b="1"/>
          </a:p>
        </p:txBody>
      </p:sp>
      <p:sp>
        <p:nvSpPr>
          <p:cNvPr id="55" name="Google Shape;55;p13"/>
          <p:cNvSpPr txBox="1">
            <a:spLocks noGrp="1"/>
          </p:cNvSpPr>
          <p:nvPr>
            <p:ph type="body" idx="1"/>
          </p:nvPr>
        </p:nvSpPr>
        <p:spPr>
          <a:xfrm>
            <a:off x="247451" y="969833"/>
            <a:ext cx="6585600" cy="3291600"/>
          </a:xfrm>
          <a:prstGeom prst="rect">
            <a:avLst/>
          </a:prstGeom>
          <a:ln w="19050" cap="flat" cmpd="sng">
            <a:solidFill>
              <a:srgbClr val="666666"/>
            </a:solidFill>
            <a:prstDash val="solid"/>
            <a:round/>
            <a:headEnd type="none" w="sm" len="sm"/>
            <a:tailEnd type="none" w="sm" len="sm"/>
          </a:ln>
        </p:spPr>
        <p:txBody>
          <a:bodyPr spcFirstLastPara="1" wrap="square" lIns="121900" tIns="121900" rIns="121900" bIns="121900" anchor="t" anchorCtr="0">
            <a:normAutofit/>
          </a:bodyPr>
          <a:lstStyle/>
          <a:p>
            <a:pPr indent="-414856">
              <a:buClr>
                <a:schemeClr val="dk1"/>
              </a:buClr>
              <a:buSzPts val="1300"/>
              <a:buChar char="❖"/>
            </a:pPr>
            <a:r>
              <a:rPr lang="it" sz="1733">
                <a:solidFill>
                  <a:schemeClr val="dk1"/>
                </a:solidFill>
              </a:rPr>
              <a:t>Analisi longitudinale di variabili multivariate al fine di identificare sottogruppi di pazienti oncologici che condividono profili longitudinali distinti rispetto al modo in cui la gravità dei sintomi cambia nel tempo.</a:t>
            </a:r>
            <a:endParaRPr sz="1733">
              <a:solidFill>
                <a:schemeClr val="dk1"/>
              </a:solidFill>
            </a:endParaRPr>
          </a:p>
          <a:p>
            <a:pPr indent="0">
              <a:buNone/>
            </a:pPr>
            <a:endParaRPr sz="1867">
              <a:solidFill>
                <a:schemeClr val="dk1"/>
              </a:solidFill>
            </a:endParaRPr>
          </a:p>
          <a:p>
            <a:pPr indent="0">
              <a:buNone/>
            </a:pPr>
            <a:endParaRPr sz="1867" b="1"/>
          </a:p>
        </p:txBody>
      </p:sp>
      <p:pic>
        <p:nvPicPr>
          <p:cNvPr id="56" name="Google Shape;56;p13"/>
          <p:cNvPicPr preferRelativeResize="0"/>
          <p:nvPr/>
        </p:nvPicPr>
        <p:blipFill>
          <a:blip r:embed="rId3">
            <a:alphaModFix/>
          </a:blip>
          <a:stretch>
            <a:fillRect/>
          </a:stretch>
        </p:blipFill>
        <p:spPr>
          <a:xfrm>
            <a:off x="10217968" y="5655933"/>
            <a:ext cx="1862033" cy="1202067"/>
          </a:xfrm>
          <a:prstGeom prst="rect">
            <a:avLst/>
          </a:prstGeom>
          <a:noFill/>
          <a:ln>
            <a:noFill/>
          </a:ln>
        </p:spPr>
      </p:pic>
      <p:pic>
        <p:nvPicPr>
          <p:cNvPr id="57" name="Google Shape;57;p13"/>
          <p:cNvPicPr preferRelativeResize="0"/>
          <p:nvPr/>
        </p:nvPicPr>
        <p:blipFill>
          <a:blip r:embed="rId4">
            <a:alphaModFix/>
          </a:blip>
          <a:stretch>
            <a:fillRect/>
          </a:stretch>
        </p:blipFill>
        <p:spPr>
          <a:xfrm>
            <a:off x="1904967" y="2317834"/>
            <a:ext cx="3705165" cy="1853900"/>
          </a:xfrm>
          <a:prstGeom prst="rect">
            <a:avLst/>
          </a:prstGeom>
          <a:noFill/>
          <a:ln>
            <a:noFill/>
          </a:ln>
        </p:spPr>
      </p:pic>
      <p:sp>
        <p:nvSpPr>
          <p:cNvPr id="58" name="Google Shape;58;p13"/>
          <p:cNvSpPr txBox="1">
            <a:spLocks noGrp="1"/>
          </p:cNvSpPr>
          <p:nvPr>
            <p:ph type="body" idx="1"/>
          </p:nvPr>
        </p:nvSpPr>
        <p:spPr>
          <a:xfrm>
            <a:off x="247600" y="4159833"/>
            <a:ext cx="11696800" cy="3168400"/>
          </a:xfrm>
          <a:prstGeom prst="rect">
            <a:avLst/>
          </a:prstGeom>
        </p:spPr>
        <p:txBody>
          <a:bodyPr spcFirstLastPara="1" wrap="square" lIns="121900" tIns="121900" rIns="121900" bIns="121900" anchor="t" anchorCtr="0">
            <a:normAutofit/>
          </a:bodyPr>
          <a:lstStyle/>
          <a:p>
            <a:pPr marL="0" indent="0">
              <a:buNone/>
            </a:pPr>
            <a:r>
              <a:rPr lang="it" sz="1733" b="1"/>
              <a:t>Competenze: </a:t>
            </a:r>
            <a:endParaRPr sz="1733" b="1"/>
          </a:p>
          <a:p>
            <a:pPr indent="-414856">
              <a:spcBef>
                <a:spcPts val="1600"/>
              </a:spcBef>
              <a:buSzPts val="1300"/>
              <a:buAutoNum type="arabicPeriod"/>
            </a:pPr>
            <a:r>
              <a:rPr lang="it" sz="1733"/>
              <a:t>Analisi di dati provenienti da dispositivi medici e cartelle cliniche elettroniche utilizzando tecniche di AI per identificare modelli e tendenze nei dati, come la predizione della progressione tumorale.</a:t>
            </a:r>
            <a:endParaRPr sz="1733"/>
          </a:p>
          <a:p>
            <a:pPr indent="-414856">
              <a:buSzPts val="1300"/>
              <a:buAutoNum type="arabicPeriod"/>
            </a:pPr>
            <a:r>
              <a:rPr lang="it" sz="1733"/>
              <a:t>Competenze in fisica applicata alla medicina. Sviluppo di modelli matematici e metodi computazionali per modellare l’impatto di determinate malattie sulla connettività cerebrale.  </a:t>
            </a:r>
            <a:endParaRPr sz="1733"/>
          </a:p>
          <a:p>
            <a:pPr marL="0" indent="0">
              <a:spcBef>
                <a:spcPts val="1600"/>
              </a:spcBef>
              <a:buNone/>
            </a:pPr>
            <a:r>
              <a:rPr lang="it" sz="1733" b="1"/>
              <a:t>Risorse: </a:t>
            </a:r>
            <a:r>
              <a:rPr lang="it" sz="1733"/>
              <a:t>1 TD + 3 TI (3 mesi/anno) costo stimato 150.000€/anno </a:t>
            </a:r>
            <a:r>
              <a:rPr lang="it" sz="1733" b="1"/>
              <a:t>Sede Operativa</a:t>
            </a:r>
            <a:r>
              <a:rPr lang="it" sz="1733"/>
              <a:t>: Palermo - Napoli</a:t>
            </a:r>
            <a:endParaRPr sz="1733"/>
          </a:p>
          <a:p>
            <a:pPr marL="0" indent="0">
              <a:spcBef>
                <a:spcPts val="1600"/>
              </a:spcBef>
              <a:spcAft>
                <a:spcPts val="1600"/>
              </a:spcAft>
              <a:buNone/>
            </a:pPr>
            <a:endParaRPr sz="1733"/>
          </a:p>
        </p:txBody>
      </p:sp>
      <p:sp>
        <p:nvSpPr>
          <p:cNvPr id="59" name="Google Shape;59;p13"/>
          <p:cNvSpPr txBox="1">
            <a:spLocks noGrp="1"/>
          </p:cNvSpPr>
          <p:nvPr>
            <p:ph type="body" idx="1"/>
          </p:nvPr>
        </p:nvSpPr>
        <p:spPr>
          <a:xfrm>
            <a:off x="6950551" y="969833"/>
            <a:ext cx="4994000" cy="3291600"/>
          </a:xfrm>
          <a:prstGeom prst="rect">
            <a:avLst/>
          </a:prstGeom>
          <a:ln w="19050" cap="flat" cmpd="sng">
            <a:solidFill>
              <a:schemeClr val="dk2"/>
            </a:solidFill>
            <a:prstDash val="solid"/>
            <a:round/>
            <a:headEnd type="none" w="sm" len="sm"/>
            <a:tailEnd type="none" w="sm" len="sm"/>
          </a:ln>
        </p:spPr>
        <p:txBody>
          <a:bodyPr spcFirstLastPara="1" wrap="square" lIns="121900" tIns="121900" rIns="121900" bIns="121900" anchor="t" anchorCtr="0">
            <a:normAutofit/>
          </a:bodyPr>
          <a:lstStyle/>
          <a:p>
            <a:pPr indent="-423323">
              <a:buClr>
                <a:schemeClr val="dk1"/>
              </a:buClr>
              <a:buSzPts val="1400"/>
              <a:buChar char="❖"/>
            </a:pPr>
            <a:r>
              <a:rPr lang="it" sz="1867">
                <a:solidFill>
                  <a:schemeClr val="dk1"/>
                </a:solidFill>
              </a:rPr>
              <a:t>A</a:t>
            </a:r>
            <a:r>
              <a:rPr lang="it" sz="1733">
                <a:solidFill>
                  <a:schemeClr val="dk1"/>
                </a:solidFill>
              </a:rPr>
              <a:t>nalisi del connettoma delle alterazioni della rete funzionale cerebrale in pazienti oncologici utilizzando immagini di risonanza magnetica funzionale. </a:t>
            </a:r>
            <a:endParaRPr sz="1733">
              <a:solidFill>
                <a:schemeClr val="dk1"/>
              </a:solidFill>
            </a:endParaRPr>
          </a:p>
          <a:p>
            <a:pPr indent="0">
              <a:buNone/>
            </a:pPr>
            <a:endParaRPr sz="1733" b="1"/>
          </a:p>
        </p:txBody>
      </p:sp>
      <p:pic>
        <p:nvPicPr>
          <p:cNvPr id="60" name="Google Shape;60;p13"/>
          <p:cNvPicPr preferRelativeResize="0"/>
          <p:nvPr/>
        </p:nvPicPr>
        <p:blipFill>
          <a:blip r:embed="rId5">
            <a:alphaModFix/>
          </a:blip>
          <a:stretch>
            <a:fillRect/>
          </a:stretch>
        </p:blipFill>
        <p:spPr>
          <a:xfrm>
            <a:off x="8371164" y="2502052"/>
            <a:ext cx="2638968" cy="148546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138067" y="248167"/>
            <a:ext cx="11828800" cy="763600"/>
          </a:xfrm>
          <a:prstGeom prst="rect">
            <a:avLst/>
          </a:prstGeom>
        </p:spPr>
        <p:txBody>
          <a:bodyPr spcFirstLastPara="1" wrap="square" lIns="121900" tIns="121900" rIns="121900" bIns="121900" anchor="t" anchorCtr="0">
            <a:normAutofit fontScale="90000"/>
          </a:bodyPr>
          <a:lstStyle/>
          <a:p>
            <a:pPr algn="ctr"/>
            <a:r>
              <a:rPr lang="it" sz="3067" b="1"/>
              <a:t>Attività: IA multimodale ed interpretabile per l'assistenza oncologica personalizzata (FAIR Spoke3 - ICAR)</a:t>
            </a:r>
            <a:endParaRPr sz="3067" b="1"/>
          </a:p>
        </p:txBody>
      </p:sp>
      <p:sp>
        <p:nvSpPr>
          <p:cNvPr id="66" name="Google Shape;66;p14"/>
          <p:cNvSpPr txBox="1">
            <a:spLocks noGrp="1"/>
          </p:cNvSpPr>
          <p:nvPr>
            <p:ph type="body" idx="1"/>
          </p:nvPr>
        </p:nvSpPr>
        <p:spPr>
          <a:xfrm>
            <a:off x="168367" y="1458407"/>
            <a:ext cx="5962800" cy="3315600"/>
          </a:xfrm>
          <a:prstGeom prst="rect">
            <a:avLst/>
          </a:prstGeom>
          <a:ln w="19050" cap="flat" cmpd="sng">
            <a:solidFill>
              <a:srgbClr val="666666"/>
            </a:solidFill>
            <a:prstDash val="solid"/>
            <a:round/>
            <a:headEnd type="none" w="sm" len="sm"/>
            <a:tailEnd type="none" w="sm" len="sm"/>
          </a:ln>
        </p:spPr>
        <p:txBody>
          <a:bodyPr spcFirstLastPara="1" wrap="square" lIns="121900" tIns="121900" rIns="121900" bIns="121900" anchor="t" anchorCtr="0">
            <a:normAutofit/>
          </a:bodyPr>
          <a:lstStyle/>
          <a:p>
            <a:pPr indent="-414856">
              <a:buClr>
                <a:schemeClr val="dk1"/>
              </a:buClr>
              <a:buSzPts val="1300"/>
              <a:buChar char="❖"/>
            </a:pPr>
            <a:r>
              <a:rPr lang="it" sz="1733">
                <a:solidFill>
                  <a:schemeClr val="dk1"/>
                </a:solidFill>
              </a:rPr>
              <a:t>Modelli di IA Generativa che integrano dati multidimensionali/multimodali per prevedere il percorso terapeutico ottimale per lo specifico paziente, favorendo una visione più completa e integrata del suo stato di salute. </a:t>
            </a:r>
            <a:endParaRPr sz="1733">
              <a:solidFill>
                <a:schemeClr val="dk1"/>
              </a:solidFill>
            </a:endParaRPr>
          </a:p>
          <a:p>
            <a:pPr indent="0">
              <a:buNone/>
            </a:pPr>
            <a:endParaRPr sz="1867">
              <a:solidFill>
                <a:schemeClr val="dk1"/>
              </a:solidFill>
            </a:endParaRPr>
          </a:p>
          <a:p>
            <a:pPr indent="0">
              <a:buNone/>
            </a:pPr>
            <a:endParaRPr sz="1867" b="1"/>
          </a:p>
        </p:txBody>
      </p:sp>
      <p:pic>
        <p:nvPicPr>
          <p:cNvPr id="67" name="Google Shape;67;p14"/>
          <p:cNvPicPr preferRelativeResize="0"/>
          <p:nvPr/>
        </p:nvPicPr>
        <p:blipFill>
          <a:blip r:embed="rId3">
            <a:alphaModFix/>
          </a:blip>
          <a:stretch>
            <a:fillRect/>
          </a:stretch>
        </p:blipFill>
        <p:spPr>
          <a:xfrm>
            <a:off x="10217968" y="5655933"/>
            <a:ext cx="1862033" cy="1202067"/>
          </a:xfrm>
          <a:prstGeom prst="rect">
            <a:avLst/>
          </a:prstGeom>
          <a:noFill/>
          <a:ln>
            <a:noFill/>
          </a:ln>
        </p:spPr>
      </p:pic>
      <p:sp>
        <p:nvSpPr>
          <p:cNvPr id="68" name="Google Shape;68;p14"/>
          <p:cNvSpPr txBox="1">
            <a:spLocks noGrp="1"/>
          </p:cNvSpPr>
          <p:nvPr>
            <p:ph type="body" idx="1"/>
          </p:nvPr>
        </p:nvSpPr>
        <p:spPr>
          <a:xfrm>
            <a:off x="247600" y="4773833"/>
            <a:ext cx="11696800" cy="1977600"/>
          </a:xfrm>
          <a:prstGeom prst="rect">
            <a:avLst/>
          </a:prstGeom>
        </p:spPr>
        <p:txBody>
          <a:bodyPr spcFirstLastPara="1" wrap="square" lIns="121900" tIns="121900" rIns="121900" bIns="121900" anchor="t" anchorCtr="0">
            <a:normAutofit fontScale="77500" lnSpcReduction="20000"/>
          </a:bodyPr>
          <a:lstStyle/>
          <a:p>
            <a:pPr marL="0" indent="0">
              <a:buNone/>
            </a:pPr>
            <a:r>
              <a:rPr lang="it" sz="1867" b="1"/>
              <a:t>Competenze: </a:t>
            </a:r>
            <a:endParaRPr sz="1867" b="1"/>
          </a:p>
          <a:p>
            <a:pPr indent="-405543">
              <a:spcBef>
                <a:spcPts val="1600"/>
              </a:spcBef>
              <a:buSzPct val="100000"/>
              <a:buAutoNum type="arabicPeriod"/>
            </a:pPr>
            <a:r>
              <a:rPr lang="it" sz="1867"/>
              <a:t>Modelli di Intelligenza Artificiale Generativa per l’integrazione, fusione ed analisi di dati multimodali e multidimensionali. </a:t>
            </a:r>
            <a:endParaRPr sz="1867"/>
          </a:p>
          <a:p>
            <a:pPr indent="-405543">
              <a:buSzPct val="100000"/>
              <a:buAutoNum type="arabicPeriod"/>
            </a:pPr>
            <a:r>
              <a:rPr lang="it" sz="1867"/>
              <a:t>Metodologie di Machine Learning Interpretabile e Intelligenza Artificiale Spiegabile per l’analisi di dati eterogenei (dati strutturati, immagini, segnali, testo).</a:t>
            </a:r>
            <a:endParaRPr sz="1867"/>
          </a:p>
          <a:p>
            <a:pPr marL="0" indent="0">
              <a:spcBef>
                <a:spcPts val="1600"/>
              </a:spcBef>
              <a:spcAft>
                <a:spcPts val="1600"/>
              </a:spcAft>
              <a:buNone/>
            </a:pPr>
            <a:r>
              <a:rPr lang="it" sz="1867" b="1"/>
              <a:t>Risorse: </a:t>
            </a:r>
            <a:r>
              <a:rPr lang="it" sz="1867"/>
              <a:t>2 TD + 5 TI (3 mesi/anno) costo stimato 250.000€/anno </a:t>
            </a:r>
            <a:r>
              <a:rPr lang="it" sz="1867" b="1"/>
              <a:t>Sede Operativa</a:t>
            </a:r>
            <a:r>
              <a:rPr lang="it" sz="1867"/>
              <a:t>: Napoli - Palermo</a:t>
            </a:r>
            <a:endParaRPr sz="1867"/>
          </a:p>
        </p:txBody>
      </p:sp>
      <p:sp>
        <p:nvSpPr>
          <p:cNvPr id="69" name="Google Shape;69;p14"/>
          <p:cNvSpPr txBox="1">
            <a:spLocks noGrp="1"/>
          </p:cNvSpPr>
          <p:nvPr>
            <p:ph type="body" idx="1"/>
          </p:nvPr>
        </p:nvSpPr>
        <p:spPr>
          <a:xfrm>
            <a:off x="6218167" y="1458200"/>
            <a:ext cx="5872400" cy="3315600"/>
          </a:xfrm>
          <a:prstGeom prst="rect">
            <a:avLst/>
          </a:prstGeom>
          <a:ln w="19050" cap="flat" cmpd="sng">
            <a:solidFill>
              <a:schemeClr val="dk2"/>
            </a:solidFill>
            <a:prstDash val="solid"/>
            <a:round/>
            <a:headEnd type="none" w="sm" len="sm"/>
            <a:tailEnd type="none" w="sm" len="sm"/>
          </a:ln>
        </p:spPr>
        <p:txBody>
          <a:bodyPr spcFirstLastPara="1" wrap="square" lIns="121900" tIns="121900" rIns="121900" bIns="121900" anchor="t" anchorCtr="0">
            <a:normAutofit/>
          </a:bodyPr>
          <a:lstStyle/>
          <a:p>
            <a:pPr indent="-414856">
              <a:buClr>
                <a:schemeClr val="dk1"/>
              </a:buClr>
              <a:buSzPts val="1300"/>
              <a:buChar char="❖"/>
            </a:pPr>
            <a:r>
              <a:rPr lang="it" sz="1733">
                <a:solidFill>
                  <a:schemeClr val="dk1"/>
                </a:solidFill>
              </a:rPr>
              <a:t>Tecniche ed algoritmi di IA spiegabili o interpretabili per l’analisi di dati biomedicali eterogenei al fine di supportare il processo di identificazione di anomalie e malattie oncologiche, contribuendo ad aumentare fiducia e adozione clinica.</a:t>
            </a:r>
            <a:endParaRPr sz="1733">
              <a:solidFill>
                <a:schemeClr val="dk1"/>
              </a:solidFill>
            </a:endParaRPr>
          </a:p>
          <a:p>
            <a:pPr indent="0">
              <a:buNone/>
            </a:pPr>
            <a:endParaRPr sz="1867" b="1"/>
          </a:p>
        </p:txBody>
      </p:sp>
      <p:pic>
        <p:nvPicPr>
          <p:cNvPr id="70" name="Google Shape;70;p14" title="immMassimo.png"/>
          <p:cNvPicPr preferRelativeResize="0"/>
          <p:nvPr/>
        </p:nvPicPr>
        <p:blipFill rotWithShape="1">
          <a:blip r:embed="rId4">
            <a:alphaModFix/>
          </a:blip>
          <a:srcRect r="27044"/>
          <a:stretch/>
        </p:blipFill>
        <p:spPr>
          <a:xfrm>
            <a:off x="6339931" y="3076934"/>
            <a:ext cx="4613639" cy="1664333"/>
          </a:xfrm>
          <a:prstGeom prst="rect">
            <a:avLst/>
          </a:prstGeom>
          <a:noFill/>
          <a:ln>
            <a:noFill/>
          </a:ln>
        </p:spPr>
      </p:pic>
      <p:pic>
        <p:nvPicPr>
          <p:cNvPr id="71" name="Google Shape;71;p14" title="immMassimo.png"/>
          <p:cNvPicPr preferRelativeResize="0"/>
          <p:nvPr/>
        </p:nvPicPr>
        <p:blipFill rotWithShape="1">
          <a:blip r:embed="rId4">
            <a:alphaModFix/>
          </a:blip>
          <a:srcRect l="73402" t="24152" b="26745"/>
          <a:stretch/>
        </p:blipFill>
        <p:spPr>
          <a:xfrm>
            <a:off x="10464751" y="3890700"/>
            <a:ext cx="1571683" cy="763600"/>
          </a:xfrm>
          <a:prstGeom prst="rect">
            <a:avLst/>
          </a:prstGeom>
          <a:noFill/>
          <a:ln>
            <a:noFill/>
          </a:ln>
        </p:spPr>
      </p:pic>
      <p:pic>
        <p:nvPicPr>
          <p:cNvPr id="72" name="Google Shape;72;p14"/>
          <p:cNvPicPr preferRelativeResize="0"/>
          <p:nvPr/>
        </p:nvPicPr>
        <p:blipFill>
          <a:blip r:embed="rId5">
            <a:alphaModFix/>
          </a:blip>
          <a:stretch>
            <a:fillRect/>
          </a:stretch>
        </p:blipFill>
        <p:spPr>
          <a:xfrm>
            <a:off x="380665" y="3208832"/>
            <a:ext cx="5538232" cy="140053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B695F5D0-681E-F538-8408-2C9E33B0E4B0}"/>
              </a:ext>
            </a:extLst>
          </p:cNvPr>
          <p:cNvSpPr txBox="1"/>
          <p:nvPr/>
        </p:nvSpPr>
        <p:spPr>
          <a:xfrm>
            <a:off x="834875" y="233932"/>
            <a:ext cx="1052224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PRE-CLINICAL ANALYSIS, AND STRUCTURE-ASSISTED DRUG DISCOVERY: THE PNRR IR_PRP@CERIC CONTRIBUTION</a:t>
            </a:r>
          </a:p>
        </p:txBody>
      </p:sp>
      <p:pic>
        <p:nvPicPr>
          <p:cNvPr id="3" name="Picture 7">
            <a:extLst>
              <a:ext uri="{FF2B5EF4-FFF2-40B4-BE49-F238E27FC236}">
                <a16:creationId xmlns:a16="http://schemas.microsoft.com/office/drawing/2014/main" id="{9A7888C6-9341-1C13-08E9-935F3CBCE06E}"/>
              </a:ext>
            </a:extLst>
          </p:cNvPr>
          <p:cNvPicPr>
            <a:picLocks noChangeAspect="1"/>
          </p:cNvPicPr>
          <p:nvPr/>
        </p:nvPicPr>
        <p:blipFill>
          <a:blip r:embed="rId2"/>
          <a:stretch>
            <a:fillRect/>
          </a:stretch>
        </p:blipFill>
        <p:spPr>
          <a:xfrm>
            <a:off x="6780143" y="907527"/>
            <a:ext cx="4834513" cy="2346949"/>
          </a:xfrm>
          <a:prstGeom prst="rect">
            <a:avLst/>
          </a:prstGeom>
        </p:spPr>
      </p:pic>
      <p:pic>
        <p:nvPicPr>
          <p:cNvPr id="4" name="Picture 2">
            <a:extLst>
              <a:ext uri="{FF2B5EF4-FFF2-40B4-BE49-F238E27FC236}">
                <a16:creationId xmlns:a16="http://schemas.microsoft.com/office/drawing/2014/main" id="{BDA76D58-F4C3-B898-0595-3A51C2FE0BF2}"/>
              </a:ext>
            </a:extLst>
          </p:cNvPr>
          <p:cNvPicPr>
            <a:picLocks noChangeAspect="1"/>
          </p:cNvPicPr>
          <p:nvPr/>
        </p:nvPicPr>
        <p:blipFill>
          <a:blip r:embed="rId3"/>
          <a:stretch/>
        </p:blipFill>
        <p:spPr bwMode="auto">
          <a:xfrm>
            <a:off x="9374312" y="3328792"/>
            <a:ext cx="3091634" cy="3933378"/>
          </a:xfrm>
          <a:prstGeom prst="rect">
            <a:avLst/>
          </a:prstGeom>
        </p:spPr>
      </p:pic>
      <p:sp>
        <p:nvSpPr>
          <p:cNvPr id="5" name="CasellaDiTesto 4">
            <a:extLst>
              <a:ext uri="{FF2B5EF4-FFF2-40B4-BE49-F238E27FC236}">
                <a16:creationId xmlns:a16="http://schemas.microsoft.com/office/drawing/2014/main" id="{3293F60F-C468-696A-59F2-6445DB317FAE}"/>
              </a:ext>
            </a:extLst>
          </p:cNvPr>
          <p:cNvSpPr txBox="1"/>
          <p:nvPr/>
        </p:nvSpPr>
        <p:spPr>
          <a:xfrm>
            <a:off x="8419910" y="3442632"/>
            <a:ext cx="155497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err="1">
                <a:ln>
                  <a:noFill/>
                </a:ln>
                <a:solidFill>
                  <a:prstClr val="black"/>
                </a:solidFill>
                <a:effectLst/>
                <a:uLnTx/>
                <a:uFillTx/>
                <a:latin typeface="Aptos" panose="02110004020202020204"/>
                <a:ea typeface="+mn-ea"/>
                <a:cs typeface="+mn-cs"/>
              </a:rPr>
              <a:t>Glacios</a:t>
            </a:r>
            <a:r>
              <a:rPr kumimoji="0" lang="it-IT" sz="1800" b="1" i="0" u="none" strike="noStrike" kern="1200" cap="none" spc="0" normalizeH="0" baseline="0" noProof="0" dirty="0">
                <a:ln>
                  <a:noFill/>
                </a:ln>
                <a:solidFill>
                  <a:prstClr val="black"/>
                </a:solidFill>
                <a:effectLst/>
                <a:uLnTx/>
                <a:uFillTx/>
                <a:latin typeface="Aptos" panose="02110004020202020204"/>
                <a:ea typeface="+mn-ea"/>
                <a:cs typeface="+mn-cs"/>
              </a:rPr>
              <a:t>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err="1">
                <a:ln>
                  <a:noFill/>
                </a:ln>
                <a:solidFill>
                  <a:prstClr val="black"/>
                </a:solidFill>
                <a:effectLst/>
                <a:uLnTx/>
                <a:uFillTx/>
                <a:latin typeface="Aptos" panose="02110004020202020204"/>
                <a:ea typeface="+mn-ea"/>
                <a:cs typeface="+mn-cs"/>
              </a:rPr>
              <a:t>ThermoFisher</a:t>
            </a:r>
            <a:endPar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6" name="Picture 4">
            <a:extLst>
              <a:ext uri="{FF2B5EF4-FFF2-40B4-BE49-F238E27FC236}">
                <a16:creationId xmlns:a16="http://schemas.microsoft.com/office/drawing/2014/main" id="{97C61AA5-8051-F22F-D889-9987B580C8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3002" y="4277119"/>
            <a:ext cx="2041015" cy="2346949"/>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D9D0A9D4-1D05-1825-A580-8ED4A040A18C}"/>
              </a:ext>
            </a:extLst>
          </p:cNvPr>
          <p:cNvSpPr txBox="1"/>
          <p:nvPr/>
        </p:nvSpPr>
        <p:spPr>
          <a:xfrm>
            <a:off x="6567034" y="6092299"/>
            <a:ext cx="204101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Helix</a:t>
            </a:r>
            <a:r>
              <a:rPr kumimoji="0" lang="it-IT" sz="160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Dynamic </a:t>
            </a:r>
            <a:r>
              <a:rPr kumimoji="0" lang="it-IT" sz="160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Biosensors</a:t>
            </a:r>
            <a:r>
              <a:rPr kumimoji="0" lang="it-IT" sz="160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10" name="CasellaDiTesto 9">
            <a:extLst>
              <a:ext uri="{FF2B5EF4-FFF2-40B4-BE49-F238E27FC236}">
                <a16:creationId xmlns:a16="http://schemas.microsoft.com/office/drawing/2014/main" id="{0A93ECD4-B119-FDF5-D614-352310773E34}"/>
              </a:ext>
            </a:extLst>
          </p:cNvPr>
          <p:cNvSpPr txBox="1"/>
          <p:nvPr/>
        </p:nvSpPr>
        <p:spPr>
          <a:xfrm>
            <a:off x="577344" y="1145761"/>
            <a:ext cx="6202799" cy="20313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Aptos" panose="02110004020202020204"/>
                <a:ea typeface="+mn-ea"/>
                <a:cs typeface="+mn-cs"/>
              </a:rPr>
              <a:t>IR_PRP@CERIC </a:t>
            </a: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it-IT" sz="1800" b="0" i="0" u="none" strike="noStrike" kern="1200" cap="none" spc="0" normalizeH="0" baseline="0" noProof="0" dirty="0" err="1">
                <a:ln>
                  <a:noFill/>
                </a:ln>
                <a:solidFill>
                  <a:prstClr val="black"/>
                </a:solidFill>
                <a:effectLst/>
                <a:uLnTx/>
                <a:uFillTx/>
                <a:latin typeface="Aptos" panose="02110004020202020204"/>
                <a:ea typeface="+mn-ea"/>
                <a:cs typeface="+mn-cs"/>
              </a:rPr>
              <a:t>is</a:t>
            </a: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 an </a:t>
            </a:r>
            <a:r>
              <a:rPr kumimoji="0" lang="it-IT" sz="1800" b="0" i="0" u="none" strike="noStrike" kern="1200" cap="none" spc="0" normalizeH="0" baseline="0" noProof="0" dirty="0" err="1">
                <a:ln>
                  <a:noFill/>
                </a:ln>
                <a:solidFill>
                  <a:prstClr val="black"/>
                </a:solidFill>
                <a:effectLst/>
                <a:uLnTx/>
                <a:uFillTx/>
                <a:latin typeface="Aptos" panose="02110004020202020204"/>
                <a:ea typeface="+mn-ea"/>
                <a:cs typeface="+mn-cs"/>
              </a:rPr>
              <a:t>important</a:t>
            </a: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 asset to </a:t>
            </a:r>
            <a:r>
              <a:rPr kumimoji="0" lang="it-IT" sz="1800" b="1" i="0" u="none" strike="noStrike" kern="1200" cap="none" spc="0" normalizeH="0" baseline="0" noProof="0" dirty="0">
                <a:ln>
                  <a:noFill/>
                </a:ln>
                <a:solidFill>
                  <a:prstClr val="black"/>
                </a:solidFill>
                <a:effectLst/>
                <a:uLnTx/>
                <a:uFillTx/>
                <a:latin typeface="Aptos" panose="02110004020202020204"/>
                <a:ea typeface="+mn-ea"/>
                <a:cs typeface="+mn-cs"/>
              </a:rPr>
              <a:t>REMEDIO</a:t>
            </a: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  project in the </a:t>
            </a:r>
            <a:r>
              <a:rPr kumimoji="0" lang="it-IT" sz="1800" b="0" i="0" u="none" strike="noStrike" kern="1200" cap="none" spc="0" normalizeH="0" baseline="0" noProof="0" dirty="0" err="1">
                <a:ln>
                  <a:noFill/>
                </a:ln>
                <a:solidFill>
                  <a:prstClr val="black"/>
                </a:solidFill>
                <a:effectLst/>
                <a:uLnTx/>
                <a:uFillTx/>
                <a:latin typeface="Aptos" panose="02110004020202020204"/>
                <a:ea typeface="+mn-ea"/>
                <a:cs typeface="+mn-cs"/>
              </a:rPr>
              <a:t>preclinical</a:t>
            </a: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it-IT" sz="1800" b="0" i="0" u="none" strike="noStrike" kern="1200" cap="none" spc="0" normalizeH="0" baseline="0" noProof="0" dirty="0" err="1">
                <a:ln>
                  <a:noFill/>
                </a:ln>
                <a:solidFill>
                  <a:prstClr val="black"/>
                </a:solidFill>
                <a:effectLst/>
                <a:uLnTx/>
                <a:uFillTx/>
                <a:latin typeface="Aptos" panose="02110004020202020204"/>
                <a:ea typeface="+mn-ea"/>
                <a:cs typeface="+mn-cs"/>
              </a:rPr>
              <a:t>phase</a:t>
            </a: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it-IT" sz="1800" b="0" i="1" u="none" strike="noStrike" kern="1200" cap="none" spc="0" normalizeH="0" baseline="0" noProof="0" dirty="0">
                <a:ln>
                  <a:noFill/>
                </a:ln>
                <a:solidFill>
                  <a:prstClr val="black"/>
                </a:solidFill>
                <a:effectLst/>
                <a:uLnTx/>
                <a:uFillTx/>
                <a:latin typeface="Aptos" panose="02110004020202020204"/>
                <a:ea typeface="+mn-ea"/>
                <a:cs typeface="+mn-cs"/>
              </a:rPr>
              <a:t>Drug </a:t>
            </a:r>
            <a:r>
              <a:rPr kumimoji="0" lang="it-IT" sz="1800" b="0" i="1" u="none" strike="noStrike" kern="1200" cap="none" spc="0" normalizeH="0" baseline="0" noProof="0" dirty="0" err="1">
                <a:ln>
                  <a:noFill/>
                </a:ln>
                <a:solidFill>
                  <a:prstClr val="black"/>
                </a:solidFill>
                <a:effectLst/>
                <a:uLnTx/>
                <a:uFillTx/>
                <a:latin typeface="Aptos" panose="02110004020202020204"/>
                <a:ea typeface="+mn-ea"/>
                <a:cs typeface="+mn-cs"/>
              </a:rPr>
              <a:t>discovery</a:t>
            </a:r>
            <a:r>
              <a:rPr kumimoji="0" lang="it-IT" sz="1800" b="0" i="1" u="none" strike="noStrike" kern="1200" cap="none" spc="0" normalizeH="0" baseline="0" noProof="0" dirty="0">
                <a:ln>
                  <a:noFill/>
                </a:ln>
                <a:solidFill>
                  <a:prstClr val="black"/>
                </a:solidFill>
                <a:effectLst/>
                <a:uLnTx/>
                <a:uFillTx/>
                <a:latin typeface="Aptos" panose="02110004020202020204"/>
                <a:ea typeface="+mn-ea"/>
                <a:cs typeface="+mn-cs"/>
              </a:rPr>
              <a:t>  and </a:t>
            </a:r>
            <a:r>
              <a:rPr kumimoji="0" lang="it-IT" sz="1800" b="0" i="1" u="none" strike="noStrike" kern="1200" cap="none" spc="0" normalizeH="0" baseline="0" noProof="0" dirty="0" err="1">
                <a:ln>
                  <a:noFill/>
                </a:ln>
                <a:solidFill>
                  <a:prstClr val="black"/>
                </a:solidFill>
                <a:effectLst/>
                <a:uLnTx/>
                <a:uFillTx/>
                <a:latin typeface="Aptos" panose="02110004020202020204"/>
                <a:ea typeface="+mn-ea"/>
                <a:cs typeface="+mn-cs"/>
              </a:rPr>
              <a:t>drug-oncotarget</a:t>
            </a:r>
            <a:r>
              <a:rPr kumimoji="0" lang="it-IT" sz="1800" b="0" i="1"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it-IT" sz="1800" b="0" i="1" u="none" strike="noStrike" kern="1200" cap="none" spc="0" normalizeH="0" baseline="0" noProof="0" dirty="0" err="1">
                <a:ln>
                  <a:noFill/>
                </a:ln>
                <a:solidFill>
                  <a:prstClr val="black"/>
                </a:solidFill>
                <a:effectLst/>
                <a:uLnTx/>
                <a:uFillTx/>
                <a:latin typeface="Aptos" panose="02110004020202020204"/>
                <a:ea typeface="+mn-ea"/>
                <a:cs typeface="+mn-cs"/>
              </a:rPr>
              <a:t>validation</a:t>
            </a:r>
            <a:endParaRPr kumimoji="0" lang="it-IT" sz="1800" b="0" i="1"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it-IT" sz="1800" b="0" i="1" u="none" strike="noStrike" kern="1200" cap="none" spc="0" normalizeH="0" baseline="0" noProof="0" dirty="0">
                <a:ln>
                  <a:noFill/>
                </a:ln>
                <a:solidFill>
                  <a:prstClr val="black"/>
                </a:solidFill>
                <a:effectLst/>
                <a:uLnTx/>
                <a:uFillTx/>
                <a:latin typeface="Aptos" panose="02110004020202020204"/>
                <a:ea typeface="+mn-ea"/>
                <a:cs typeface="+mn-cs"/>
              </a:rPr>
              <a:t>Drug design and </a:t>
            </a:r>
            <a:r>
              <a:rPr kumimoji="0" lang="it-IT" sz="1800" b="0" i="1" u="none" strike="noStrike" kern="1200" cap="none" spc="0" normalizeH="0" baseline="0" noProof="0" dirty="0" err="1">
                <a:ln>
                  <a:noFill/>
                </a:ln>
                <a:solidFill>
                  <a:prstClr val="black"/>
                </a:solidFill>
                <a:effectLst/>
                <a:uLnTx/>
                <a:uFillTx/>
                <a:latin typeface="Aptos" panose="02110004020202020204"/>
                <a:ea typeface="+mn-ea"/>
                <a:cs typeface="+mn-cs"/>
              </a:rPr>
              <a:t>advanced</a:t>
            </a:r>
            <a:r>
              <a:rPr kumimoji="0" lang="it-IT" sz="1800" b="0" i="1" u="none" strike="noStrike" kern="1200" cap="none" spc="0" normalizeH="0" baseline="0" noProof="0" dirty="0">
                <a:ln>
                  <a:noFill/>
                </a:ln>
                <a:solidFill>
                  <a:prstClr val="black"/>
                </a:solidFill>
                <a:effectLst/>
                <a:uLnTx/>
                <a:uFillTx/>
                <a:latin typeface="Aptos" panose="02110004020202020204"/>
                <a:ea typeface="+mn-ea"/>
                <a:cs typeface="+mn-cs"/>
              </a:rPr>
              <a:t> MD </a:t>
            </a:r>
            <a:r>
              <a:rPr kumimoji="0" lang="it-IT" sz="1800" b="0" i="1" u="none" strike="noStrike" kern="1200" cap="none" spc="0" normalizeH="0" baseline="0" noProof="0" dirty="0" err="1">
                <a:ln>
                  <a:noFill/>
                </a:ln>
                <a:solidFill>
                  <a:prstClr val="black"/>
                </a:solidFill>
                <a:effectLst/>
                <a:uLnTx/>
                <a:uFillTx/>
                <a:latin typeface="Aptos" panose="02110004020202020204"/>
                <a:ea typeface="+mn-ea"/>
                <a:cs typeface="+mn-cs"/>
              </a:rPr>
              <a:t>methods</a:t>
            </a:r>
            <a:endParaRPr kumimoji="0" lang="it-IT" sz="1800" b="0" i="1"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it-IT" sz="1800" b="0" i="1" u="none" strike="noStrike" kern="1200" cap="none" spc="0" normalizeH="0" baseline="0" noProof="0" dirty="0">
                <a:ln>
                  <a:noFill/>
                </a:ln>
                <a:solidFill>
                  <a:prstClr val="black"/>
                </a:solidFill>
                <a:effectLst/>
                <a:uLnTx/>
                <a:uFillTx/>
                <a:latin typeface="Aptos" panose="02110004020202020204"/>
                <a:ea typeface="+mn-ea"/>
                <a:cs typeface="+mn-cs"/>
              </a:rPr>
              <a:t>Advanced </a:t>
            </a:r>
            <a:r>
              <a:rPr kumimoji="0" lang="it-IT" sz="1800" b="0" i="1" u="none" strike="noStrike" kern="1200" cap="none" spc="0" normalizeH="0" baseline="0" noProof="0" dirty="0" err="1">
                <a:ln>
                  <a:noFill/>
                </a:ln>
                <a:solidFill>
                  <a:prstClr val="black"/>
                </a:solidFill>
                <a:effectLst/>
                <a:uLnTx/>
                <a:uFillTx/>
                <a:latin typeface="Aptos" panose="02110004020202020204"/>
                <a:ea typeface="+mn-ea"/>
                <a:cs typeface="+mn-cs"/>
              </a:rPr>
              <a:t>Cryo</a:t>
            </a:r>
            <a:r>
              <a:rPr kumimoji="0" lang="it-IT" sz="1800" b="0" i="1" u="none" strike="noStrike" kern="1200" cap="none" spc="0" normalizeH="0" baseline="0" noProof="0" dirty="0">
                <a:ln>
                  <a:noFill/>
                </a:ln>
                <a:solidFill>
                  <a:prstClr val="black"/>
                </a:solidFill>
                <a:effectLst/>
                <a:uLnTx/>
                <a:uFillTx/>
                <a:latin typeface="Aptos" panose="02110004020202020204"/>
                <a:ea typeface="+mn-ea"/>
                <a:cs typeface="+mn-cs"/>
              </a:rPr>
              <a:t>-EM </a:t>
            </a:r>
            <a:r>
              <a:rPr kumimoji="0" lang="it-IT" sz="1800" b="0" i="1" u="none" strike="noStrike" kern="1200" cap="none" spc="0" normalizeH="0" baseline="0" noProof="0" dirty="0" err="1">
                <a:ln>
                  <a:noFill/>
                </a:ln>
                <a:solidFill>
                  <a:prstClr val="black"/>
                </a:solidFill>
                <a:effectLst/>
                <a:uLnTx/>
                <a:uFillTx/>
                <a:latin typeface="Aptos" panose="02110004020202020204"/>
                <a:ea typeface="+mn-ea"/>
                <a:cs typeface="+mn-cs"/>
              </a:rPr>
              <a:t>structure-based</a:t>
            </a:r>
            <a:r>
              <a:rPr kumimoji="0" lang="it-IT" sz="1800" b="0" i="1"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it-IT" sz="1800" b="0" i="1" u="none" strike="noStrike" kern="1200" cap="none" spc="0" normalizeH="0" baseline="0" noProof="0" dirty="0" err="1">
                <a:ln>
                  <a:noFill/>
                </a:ln>
                <a:solidFill>
                  <a:prstClr val="black"/>
                </a:solidFill>
                <a:effectLst/>
                <a:uLnTx/>
                <a:uFillTx/>
                <a:latin typeface="Aptos" panose="02110004020202020204"/>
                <a:ea typeface="+mn-ea"/>
                <a:cs typeface="+mn-cs"/>
              </a:rPr>
              <a:t>analysis</a:t>
            </a:r>
            <a:endParaRPr kumimoji="0" lang="it-IT" sz="1800" b="0" i="1"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it-IT" sz="1800" b="0" i="1" u="none" strike="noStrike" kern="1200" cap="none" spc="0" normalizeH="0" baseline="0" noProof="0" dirty="0">
                <a:ln>
                  <a:noFill/>
                </a:ln>
                <a:solidFill>
                  <a:prstClr val="black"/>
                </a:solidFill>
                <a:effectLst/>
                <a:uLnTx/>
                <a:uFillTx/>
                <a:latin typeface="Aptos" panose="02110004020202020204"/>
                <a:ea typeface="+mn-ea"/>
                <a:cs typeface="+mn-cs"/>
              </a:rPr>
              <a:t>In-vitro </a:t>
            </a:r>
            <a:r>
              <a:rPr kumimoji="0" lang="it-IT" sz="1800" b="0" i="1" u="none" strike="noStrike" kern="1200" cap="none" spc="0" normalizeH="0" baseline="0" noProof="0" dirty="0" err="1">
                <a:ln>
                  <a:noFill/>
                </a:ln>
                <a:solidFill>
                  <a:prstClr val="black"/>
                </a:solidFill>
                <a:effectLst/>
                <a:uLnTx/>
                <a:uFillTx/>
                <a:latin typeface="Aptos" panose="02110004020202020204"/>
                <a:ea typeface="+mn-ea"/>
                <a:cs typeface="+mn-cs"/>
              </a:rPr>
              <a:t>assays</a:t>
            </a:r>
            <a:r>
              <a:rPr kumimoji="0" lang="it-IT" sz="1800" b="0" i="1" u="none" strike="noStrike" kern="1200" cap="none" spc="0" normalizeH="0" baseline="0" noProof="0" dirty="0">
                <a:ln>
                  <a:noFill/>
                </a:ln>
                <a:solidFill>
                  <a:prstClr val="black"/>
                </a:solidFill>
                <a:effectLst/>
                <a:uLnTx/>
                <a:uFillTx/>
                <a:latin typeface="Aptos" panose="02110004020202020204"/>
                <a:ea typeface="+mn-ea"/>
                <a:cs typeface="+mn-cs"/>
              </a:rPr>
              <a:t> for </a:t>
            </a:r>
            <a:r>
              <a:rPr kumimoji="0" lang="it-IT" sz="1800" b="0" i="1" u="none" strike="noStrike" kern="1200" cap="none" spc="0" normalizeH="0" baseline="0" noProof="0" dirty="0" err="1">
                <a:ln>
                  <a:noFill/>
                </a:ln>
                <a:solidFill>
                  <a:prstClr val="black"/>
                </a:solidFill>
                <a:effectLst/>
                <a:uLnTx/>
                <a:uFillTx/>
                <a:latin typeface="Aptos" panose="02110004020202020204"/>
                <a:ea typeface="+mn-ea"/>
                <a:cs typeface="+mn-cs"/>
              </a:rPr>
              <a:t>drug-oncotarget</a:t>
            </a:r>
            <a:r>
              <a:rPr kumimoji="0" lang="it-IT" sz="1800" b="0" i="1" u="none" strike="noStrike" kern="1200" cap="none" spc="0" normalizeH="0" baseline="0" noProof="0" dirty="0">
                <a:ln>
                  <a:noFill/>
                </a:ln>
                <a:solidFill>
                  <a:prstClr val="black"/>
                </a:solidFill>
                <a:effectLst/>
                <a:uLnTx/>
                <a:uFillTx/>
                <a:latin typeface="Aptos" panose="02110004020202020204"/>
                <a:ea typeface="+mn-ea"/>
                <a:cs typeface="+mn-cs"/>
              </a:rPr>
              <a:t> interaction </a:t>
            </a:r>
            <a:r>
              <a:rPr kumimoji="0" lang="it-IT" sz="1800" b="0" i="1" u="none" strike="noStrike" kern="1200" cap="none" spc="0" normalizeH="0" baseline="0" noProof="0" dirty="0" err="1">
                <a:ln>
                  <a:noFill/>
                </a:ln>
                <a:solidFill>
                  <a:prstClr val="black"/>
                </a:solidFill>
                <a:effectLst/>
                <a:uLnTx/>
                <a:uFillTx/>
                <a:latin typeface="Aptos" panose="02110004020202020204"/>
                <a:ea typeface="+mn-ea"/>
                <a:cs typeface="+mn-cs"/>
              </a:rPr>
              <a:t>evaluation</a:t>
            </a:r>
            <a:r>
              <a:rPr kumimoji="0" lang="it-IT" sz="1800" b="0" i="1" u="none" strike="noStrike" kern="1200" cap="none" spc="0" normalizeH="0" baseline="0" noProof="0" dirty="0">
                <a:ln>
                  <a:noFill/>
                </a:ln>
                <a:solidFill>
                  <a:prstClr val="black"/>
                </a:solidFill>
                <a:effectLst/>
                <a:uLnTx/>
                <a:uFillTx/>
                <a:latin typeface="Aptos" panose="02110004020202020204"/>
                <a:ea typeface="+mn-ea"/>
                <a:cs typeface="+mn-cs"/>
              </a:rPr>
              <a:t> with state-of –the-art </a:t>
            </a:r>
            <a:r>
              <a:rPr kumimoji="0" lang="it-IT" sz="1800" b="0" i="1" u="none" strike="noStrike" kern="1200" cap="none" spc="0" normalizeH="0" baseline="0" noProof="0" dirty="0" err="1">
                <a:ln>
                  <a:noFill/>
                </a:ln>
                <a:solidFill>
                  <a:prstClr val="black"/>
                </a:solidFill>
                <a:effectLst/>
                <a:uLnTx/>
                <a:uFillTx/>
                <a:latin typeface="Aptos" panose="02110004020202020204"/>
                <a:ea typeface="+mn-ea"/>
                <a:cs typeface="+mn-cs"/>
              </a:rPr>
              <a:t>instrumentation</a:t>
            </a:r>
            <a:endParaRPr kumimoji="0" lang="it-IT" sz="1800" b="0" i="1"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11" name="Immagine 10">
            <a:extLst>
              <a:ext uri="{FF2B5EF4-FFF2-40B4-BE49-F238E27FC236}">
                <a16:creationId xmlns:a16="http://schemas.microsoft.com/office/drawing/2014/main" id="{AE860BCD-354F-7C39-2353-16F292AF5936}"/>
              </a:ext>
            </a:extLst>
          </p:cNvPr>
          <p:cNvPicPr/>
          <p:nvPr/>
        </p:nvPicPr>
        <p:blipFill>
          <a:blip r:embed="rId5"/>
          <a:srcRect r="176" b="1184"/>
          <a:stretch/>
        </p:blipFill>
        <p:spPr>
          <a:xfrm>
            <a:off x="998949" y="5611660"/>
            <a:ext cx="2270344" cy="891487"/>
          </a:xfrm>
          <a:prstGeom prst="rect">
            <a:avLst/>
          </a:prstGeom>
        </p:spPr>
      </p:pic>
      <p:pic>
        <p:nvPicPr>
          <p:cNvPr id="12" name="Immagine 11" descr="Immagine che contiene Carattere, testo, Elementi grafici, logo&#10;&#10;Descrizione generata automaticamente">
            <a:extLst>
              <a:ext uri="{FF2B5EF4-FFF2-40B4-BE49-F238E27FC236}">
                <a16:creationId xmlns:a16="http://schemas.microsoft.com/office/drawing/2014/main" id="{9EEAD788-5D5A-3053-D0CB-C486EA5268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56001" y="5611660"/>
            <a:ext cx="2807402" cy="891487"/>
          </a:xfrm>
          <a:prstGeom prst="rect">
            <a:avLst/>
          </a:prstGeom>
        </p:spPr>
      </p:pic>
      <p:sp>
        <p:nvSpPr>
          <p:cNvPr id="13" name="CasellaDiTesto 12">
            <a:extLst>
              <a:ext uri="{FF2B5EF4-FFF2-40B4-BE49-F238E27FC236}">
                <a16:creationId xmlns:a16="http://schemas.microsoft.com/office/drawing/2014/main" id="{2C40CDC1-EFE8-84D3-FF50-29CA453AA57C}"/>
              </a:ext>
            </a:extLst>
          </p:cNvPr>
          <p:cNvSpPr txBox="1"/>
          <p:nvPr/>
        </p:nvSpPr>
        <p:spPr>
          <a:xfrm>
            <a:off x="577344" y="3297787"/>
            <a:ext cx="723889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Aptos" panose="02110004020202020204"/>
                <a:ea typeface="+mn-ea"/>
                <a:cs typeface="+mn-cs"/>
              </a:rPr>
              <a:t>IR_PRP@CERIC </a:t>
            </a:r>
            <a:r>
              <a:rPr kumimoji="0" lang="it-IT" sz="1800" b="0" i="0" u="none" strike="noStrike" kern="1200" cap="none" spc="0" normalizeH="0" baseline="0" noProof="0" dirty="0" err="1">
                <a:ln>
                  <a:noFill/>
                </a:ln>
                <a:solidFill>
                  <a:prstClr val="black"/>
                </a:solidFill>
                <a:effectLst/>
                <a:uLnTx/>
                <a:uFillTx/>
                <a:latin typeface="Aptos" panose="02110004020202020204"/>
                <a:ea typeface="+mn-ea"/>
                <a:cs typeface="+mn-cs"/>
              </a:rPr>
              <a:t>aims</a:t>
            </a: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 to be </a:t>
            </a:r>
            <a:r>
              <a:rPr kumimoji="0" lang="it-IT" sz="1800" b="0" i="0" u="none" strike="noStrike" kern="1200" cap="none" spc="0" normalizeH="0" baseline="0" noProof="0" dirty="0" err="1">
                <a:ln>
                  <a:noFill/>
                </a:ln>
                <a:solidFill>
                  <a:prstClr val="black"/>
                </a:solidFill>
                <a:effectLst/>
                <a:uLnTx/>
                <a:uFillTx/>
                <a:latin typeface="Aptos" panose="02110004020202020204"/>
                <a:ea typeface="+mn-ea"/>
                <a:cs typeface="+mn-cs"/>
              </a:rPr>
              <a:t>crucial</a:t>
            </a: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 for the </a:t>
            </a:r>
            <a:r>
              <a:rPr kumimoji="0" lang="it-IT" sz="1800" b="0" i="0" u="none" strike="noStrike" kern="1200" cap="none" spc="0" normalizeH="0" baseline="0" noProof="0" dirty="0" err="1">
                <a:ln>
                  <a:noFill/>
                </a:ln>
                <a:solidFill>
                  <a:prstClr val="black"/>
                </a:solidFill>
                <a:effectLst/>
                <a:uLnTx/>
                <a:uFillTx/>
                <a:latin typeface="Aptos" panose="02110004020202020204"/>
                <a:ea typeface="+mn-ea"/>
                <a:cs typeface="+mn-cs"/>
              </a:rPr>
              <a:t>developement</a:t>
            </a: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 of new </a:t>
            </a:r>
            <a:r>
              <a:rPr kumimoji="0" lang="it-IT" sz="1800" b="0" i="0" u="none" strike="noStrike" kern="1200" cap="none" spc="0" normalizeH="0" baseline="0" noProof="0" dirty="0" err="1">
                <a:ln>
                  <a:noFill/>
                </a:ln>
                <a:solidFill>
                  <a:prstClr val="black"/>
                </a:solidFill>
                <a:effectLst/>
                <a:uLnTx/>
                <a:uFillTx/>
                <a:latin typeface="Aptos" panose="02110004020202020204"/>
                <a:ea typeface="+mn-ea"/>
                <a:cs typeface="+mn-cs"/>
              </a:rPr>
              <a:t>oncodrugs</a:t>
            </a: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 and </a:t>
            </a:r>
            <a:r>
              <a:rPr kumimoji="0" lang="it-IT" sz="1800" b="0" i="0" u="none" strike="noStrike" kern="1200" cap="none" spc="0" normalizeH="0" baseline="0" noProof="0" dirty="0" err="1">
                <a:ln>
                  <a:noFill/>
                </a:ln>
                <a:solidFill>
                  <a:prstClr val="black"/>
                </a:solidFill>
                <a:effectLst/>
                <a:uLnTx/>
                <a:uFillTx/>
                <a:latin typeface="Aptos" panose="02110004020202020204"/>
                <a:ea typeface="+mn-ea"/>
                <a:cs typeface="+mn-cs"/>
              </a:rPr>
              <a:t>radiodrugs</a:t>
            </a: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it-IT" sz="1800" b="0" i="0" u="none" strike="noStrike" kern="1200" cap="none" spc="0" normalizeH="0" baseline="0" noProof="0" dirty="0" err="1">
                <a:ln>
                  <a:noFill/>
                </a:ln>
                <a:solidFill>
                  <a:prstClr val="black"/>
                </a:solidFill>
                <a:effectLst/>
                <a:uLnTx/>
                <a:uFillTx/>
                <a:latin typeface="Aptos" panose="02110004020202020204"/>
                <a:ea typeface="+mn-ea"/>
                <a:cs typeface="+mn-cs"/>
              </a:rPr>
              <a:t>as</a:t>
            </a: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it-IT" sz="1800" b="0" i="0" u="none" strike="noStrike" kern="1200" cap="none" spc="0" normalizeH="0" baseline="0" noProof="0" dirty="0" err="1">
                <a:ln>
                  <a:noFill/>
                </a:ln>
                <a:solidFill>
                  <a:prstClr val="black"/>
                </a:solidFill>
                <a:effectLst/>
                <a:uLnTx/>
                <a:uFillTx/>
                <a:latin typeface="Aptos" panose="02110004020202020204"/>
                <a:ea typeface="+mn-ea"/>
                <a:cs typeface="+mn-cs"/>
              </a:rPr>
              <a:t>well</a:t>
            </a: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it-IT" sz="1800" b="0" i="0" u="none" strike="noStrike" kern="1200" cap="none" spc="0" normalizeH="0" baseline="0" noProof="0" dirty="0" err="1">
                <a:ln>
                  <a:noFill/>
                </a:ln>
                <a:solidFill>
                  <a:prstClr val="black"/>
                </a:solidFill>
                <a:effectLst/>
                <a:uLnTx/>
                <a:uFillTx/>
                <a:latin typeface="Aptos" panose="02110004020202020204"/>
                <a:ea typeface="+mn-ea"/>
                <a:cs typeface="+mn-cs"/>
              </a:rPr>
              <a:t>as</a:t>
            </a: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 to the </a:t>
            </a:r>
            <a:r>
              <a:rPr kumimoji="0" lang="it-IT" sz="1800" b="0" i="0" u="none" strike="noStrike" kern="1200" cap="none" spc="0" normalizeH="0" baseline="0" noProof="0" dirty="0" err="1">
                <a:ln>
                  <a:noFill/>
                </a:ln>
                <a:solidFill>
                  <a:prstClr val="black"/>
                </a:solidFill>
                <a:effectLst/>
                <a:uLnTx/>
                <a:uFillTx/>
                <a:latin typeface="Aptos" panose="02110004020202020204"/>
                <a:ea typeface="+mn-ea"/>
                <a:cs typeface="+mn-cs"/>
              </a:rPr>
              <a:t>understanding</a:t>
            </a: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 of the </a:t>
            </a:r>
            <a:r>
              <a:rPr kumimoji="0" lang="it-IT" sz="1800" b="0" i="0" u="none" strike="noStrike" kern="1200" cap="none" spc="0" normalizeH="0" baseline="0" noProof="0" dirty="0" err="1">
                <a:ln>
                  <a:noFill/>
                </a:ln>
                <a:solidFill>
                  <a:prstClr val="black"/>
                </a:solidFill>
                <a:effectLst/>
                <a:uLnTx/>
                <a:uFillTx/>
                <a:latin typeface="Aptos" panose="02110004020202020204"/>
                <a:ea typeface="+mn-ea"/>
                <a:cs typeface="+mn-cs"/>
              </a:rPr>
              <a:t>mechanism</a:t>
            </a: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 of action of </a:t>
            </a:r>
            <a:r>
              <a:rPr kumimoji="0" lang="it-IT" sz="1800" b="0" i="0" u="none" strike="noStrike" kern="1200" cap="none" spc="0" normalizeH="0" baseline="0" noProof="0" dirty="0" err="1">
                <a:ln>
                  <a:noFill/>
                </a:ln>
                <a:solidFill>
                  <a:prstClr val="black"/>
                </a:solidFill>
                <a:effectLst/>
                <a:uLnTx/>
                <a:uFillTx/>
                <a:latin typeface="Aptos" panose="02110004020202020204"/>
                <a:ea typeface="+mn-ea"/>
                <a:cs typeface="+mn-cs"/>
              </a:rPr>
              <a:t>specific</a:t>
            </a: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it-IT" sz="1800" b="0" i="0" u="none" strike="noStrike" kern="1200" cap="none" spc="0" normalizeH="0" baseline="0" noProof="0" dirty="0" err="1">
                <a:ln>
                  <a:noFill/>
                </a:ln>
                <a:solidFill>
                  <a:prstClr val="black"/>
                </a:solidFill>
                <a:effectLst/>
                <a:uLnTx/>
                <a:uFillTx/>
                <a:latin typeface="Aptos" panose="02110004020202020204"/>
                <a:ea typeface="+mn-ea"/>
                <a:cs typeface="+mn-cs"/>
              </a:rPr>
              <a:t>oncotarget</a:t>
            </a:r>
            <a:endPar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 name="CasellaDiTesto 13">
            <a:extLst>
              <a:ext uri="{FF2B5EF4-FFF2-40B4-BE49-F238E27FC236}">
                <a16:creationId xmlns:a16="http://schemas.microsoft.com/office/drawing/2014/main" id="{6CEAD841-3BB7-6DF5-5C50-96D2219681B3}"/>
              </a:ext>
            </a:extLst>
          </p:cNvPr>
          <p:cNvSpPr txBox="1"/>
          <p:nvPr/>
        </p:nvSpPr>
        <p:spPr>
          <a:xfrm>
            <a:off x="577344" y="4382963"/>
            <a:ext cx="711565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err="1">
                <a:ln>
                  <a:noFill/>
                </a:ln>
                <a:solidFill>
                  <a:prstClr val="black"/>
                </a:solidFill>
                <a:effectLst/>
                <a:uLnTx/>
                <a:uFillTx/>
                <a:latin typeface="Aptos" panose="02110004020202020204"/>
                <a:ea typeface="+mn-ea"/>
                <a:cs typeface="+mn-cs"/>
              </a:rPr>
              <a:t>It</a:t>
            </a: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it-IT" sz="1800" b="0" i="0" u="none" strike="noStrike" kern="1200" cap="none" spc="0" normalizeH="0" baseline="0" noProof="0" dirty="0" err="1">
                <a:ln>
                  <a:noFill/>
                </a:ln>
                <a:solidFill>
                  <a:prstClr val="black"/>
                </a:solidFill>
                <a:effectLst/>
                <a:uLnTx/>
                <a:uFillTx/>
                <a:latin typeface="Aptos" panose="02110004020202020204"/>
                <a:ea typeface="+mn-ea"/>
                <a:cs typeface="+mn-cs"/>
              </a:rPr>
              <a:t>is</a:t>
            </a: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it-IT" sz="1800" b="0" i="0" u="none" strike="noStrike" kern="1200" cap="none" spc="0" normalizeH="0" baseline="0" noProof="0" dirty="0" err="1">
                <a:ln>
                  <a:noFill/>
                </a:ln>
                <a:solidFill>
                  <a:prstClr val="black"/>
                </a:solidFill>
                <a:effectLst/>
                <a:uLnTx/>
                <a:uFillTx/>
                <a:latin typeface="Aptos" panose="02110004020202020204"/>
                <a:ea typeface="+mn-ea"/>
                <a:cs typeface="+mn-cs"/>
              </a:rPr>
              <a:t>expected</a:t>
            </a: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 the </a:t>
            </a:r>
            <a:r>
              <a:rPr kumimoji="0" lang="it-IT" sz="1800" b="1" i="0" u="none" strike="noStrike" kern="1200" cap="none" spc="0" normalizeH="0" baseline="0" noProof="0" dirty="0">
                <a:ln>
                  <a:noFill/>
                </a:ln>
                <a:solidFill>
                  <a:prstClr val="black"/>
                </a:solidFill>
                <a:effectLst/>
                <a:uLnTx/>
                <a:uFillTx/>
                <a:latin typeface="Aptos" panose="02110004020202020204"/>
                <a:ea typeface="+mn-ea"/>
                <a:cs typeface="+mn-cs"/>
              </a:rPr>
              <a:t>IR_PRP@CERIC  </a:t>
            </a:r>
            <a:r>
              <a:rPr kumimoji="0" lang="it-IT" sz="1800" b="0" i="0" u="none" strike="noStrike" kern="1200" cap="none" spc="0" normalizeH="0" baseline="0" noProof="0" dirty="0" err="1">
                <a:ln>
                  <a:noFill/>
                </a:ln>
                <a:solidFill>
                  <a:prstClr val="black"/>
                </a:solidFill>
                <a:effectLst/>
                <a:uLnTx/>
                <a:uFillTx/>
                <a:latin typeface="Aptos" panose="02110004020202020204"/>
                <a:ea typeface="+mn-ea"/>
                <a:cs typeface="+mn-cs"/>
              </a:rPr>
              <a:t>will</a:t>
            </a: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it-IT" sz="1800" b="0" i="0" u="none" strike="noStrike" kern="1200" cap="none" spc="0" normalizeH="0" baseline="0" noProof="0" dirty="0" err="1">
                <a:ln>
                  <a:noFill/>
                </a:ln>
                <a:solidFill>
                  <a:prstClr val="black"/>
                </a:solidFill>
                <a:effectLst/>
                <a:uLnTx/>
                <a:uFillTx/>
                <a:latin typeface="Aptos" panose="02110004020202020204"/>
                <a:ea typeface="+mn-ea"/>
                <a:cs typeface="+mn-cs"/>
              </a:rPr>
              <a:t>find</a:t>
            </a: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 a support by national and international </a:t>
            </a:r>
            <a:r>
              <a:rPr kumimoji="0" lang="it-IT" sz="1800" b="0" i="0" u="none" strike="noStrike" kern="1200" cap="none" spc="0" normalizeH="0" baseline="0" noProof="0" dirty="0" err="1">
                <a:ln>
                  <a:noFill/>
                </a:ln>
                <a:solidFill>
                  <a:prstClr val="black"/>
                </a:solidFill>
                <a:effectLst/>
                <a:uLnTx/>
                <a:uFillTx/>
                <a:latin typeface="Aptos" panose="02110004020202020204"/>
                <a:ea typeface="+mn-ea"/>
                <a:cs typeface="+mn-cs"/>
              </a:rPr>
              <a:t>infrastructure</a:t>
            </a: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 like </a:t>
            </a:r>
            <a:r>
              <a:rPr kumimoji="0" lang="it-IT" sz="1800" b="0" i="1" u="none" strike="noStrike" kern="1200" cap="none" spc="0" normalizeH="0" baseline="0" noProof="0" dirty="0">
                <a:ln>
                  <a:noFill/>
                </a:ln>
                <a:solidFill>
                  <a:prstClr val="black"/>
                </a:solidFill>
                <a:effectLst/>
                <a:uLnTx/>
                <a:uFillTx/>
                <a:latin typeface="Aptos" panose="02110004020202020204"/>
                <a:ea typeface="+mn-ea"/>
                <a:cs typeface="+mn-cs"/>
              </a:rPr>
              <a:t>CERIC-ERIC</a:t>
            </a: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 and </a:t>
            </a:r>
            <a:r>
              <a:rPr kumimoji="0" lang="it-IT" sz="1800" b="0" i="1" u="none" strike="noStrike" kern="1200" cap="none" spc="0" normalizeH="0" baseline="0" noProof="0" dirty="0">
                <a:ln>
                  <a:noFill/>
                </a:ln>
                <a:solidFill>
                  <a:prstClr val="black"/>
                </a:solidFill>
                <a:effectLst/>
                <a:uLnTx/>
                <a:uFillTx/>
                <a:latin typeface="Aptos" panose="02110004020202020204"/>
                <a:ea typeface="+mn-ea"/>
                <a:cs typeface="+mn-cs"/>
              </a:rPr>
              <a:t>Elettra – Sincrotrone Trieste</a:t>
            </a: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it-IT" sz="1800" b="0" i="0" u="none" strike="noStrike" kern="1200" cap="none" spc="0" normalizeH="0" baseline="0" noProof="0" dirty="0" err="1">
                <a:ln>
                  <a:noFill/>
                </a:ln>
                <a:solidFill>
                  <a:prstClr val="black"/>
                </a:solidFill>
                <a:effectLst/>
                <a:uLnTx/>
                <a:uFillTx/>
                <a:latin typeface="Aptos" panose="02110004020202020204"/>
                <a:ea typeface="+mn-ea"/>
                <a:cs typeface="+mn-cs"/>
              </a:rPr>
              <a:t>as</a:t>
            </a: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it-IT" sz="1800" b="0" i="0" u="none" strike="noStrike" kern="1200" cap="none" spc="0" normalizeH="0" baseline="0" noProof="0" dirty="0" err="1">
                <a:ln>
                  <a:noFill/>
                </a:ln>
                <a:solidFill>
                  <a:prstClr val="black"/>
                </a:solidFill>
                <a:effectLst/>
                <a:uLnTx/>
                <a:uFillTx/>
                <a:latin typeface="Aptos" panose="02110004020202020204"/>
                <a:ea typeface="+mn-ea"/>
                <a:cs typeface="+mn-cs"/>
              </a:rPr>
              <a:t>well</a:t>
            </a: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it-IT" sz="1800" b="0" i="0" u="none" strike="noStrike" kern="1200" cap="none" spc="0" normalizeH="0" baseline="0" noProof="0" dirty="0" err="1">
                <a:ln>
                  <a:noFill/>
                </a:ln>
                <a:solidFill>
                  <a:prstClr val="black"/>
                </a:solidFill>
                <a:effectLst/>
                <a:uLnTx/>
                <a:uFillTx/>
                <a:latin typeface="Aptos" panose="02110004020202020204"/>
                <a:ea typeface="+mn-ea"/>
                <a:cs typeface="+mn-cs"/>
              </a:rPr>
              <a:t>as</a:t>
            </a: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 from private and competitive funding.</a:t>
            </a:r>
          </a:p>
        </p:txBody>
      </p:sp>
    </p:spTree>
    <p:extLst>
      <p:ext uri="{BB962C8B-B14F-4D97-AF65-F5344CB8AC3E}">
        <p14:creationId xmlns:p14="http://schemas.microsoft.com/office/powerpoint/2010/main" val="23944090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E03F9-490A-8471-CAF6-082C21557762}"/>
            </a:ext>
          </a:extLst>
        </p:cNvPr>
        <p:cNvGrpSpPr/>
        <p:nvPr/>
      </p:nvGrpSpPr>
      <p:grpSpPr>
        <a:xfrm>
          <a:off x="0" y="0"/>
          <a:ext cx="0" cy="0"/>
          <a:chOff x="0" y="0"/>
          <a:chExt cx="0" cy="0"/>
        </a:xfrm>
      </p:grpSpPr>
      <p:sp>
        <p:nvSpPr>
          <p:cNvPr id="6" name="Rettangolo 5">
            <a:extLst>
              <a:ext uri="{FF2B5EF4-FFF2-40B4-BE49-F238E27FC236}">
                <a16:creationId xmlns:a16="http://schemas.microsoft.com/office/drawing/2014/main" id="{3CF62307-AC8A-77C6-F5F1-B1C247FC9C41}"/>
              </a:ext>
            </a:extLst>
          </p:cNvPr>
          <p:cNvSpPr/>
          <p:nvPr/>
        </p:nvSpPr>
        <p:spPr>
          <a:xfrm>
            <a:off x="7482" y="75769"/>
            <a:ext cx="12192000" cy="10000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Titolo 1">
            <a:extLst>
              <a:ext uri="{FF2B5EF4-FFF2-40B4-BE49-F238E27FC236}">
                <a16:creationId xmlns:a16="http://schemas.microsoft.com/office/drawing/2014/main" id="{CE16FCAB-8049-2186-C2DF-6FFA7B0F48BB}"/>
              </a:ext>
            </a:extLst>
          </p:cNvPr>
          <p:cNvSpPr txBox="1">
            <a:spLocks/>
          </p:cNvSpPr>
          <p:nvPr/>
        </p:nvSpPr>
        <p:spPr>
          <a:xfrm>
            <a:off x="242426" y="248194"/>
            <a:ext cx="11404907" cy="812598"/>
          </a:xfrm>
          <a:prstGeom prst="rect">
            <a:avLst/>
          </a:prstGeom>
        </p:spPr>
        <p:txBody>
          <a:bodyPr vert="horz" lIns="91440" tIns="45720" rIns="91440" bIns="45720" rtlCol="0" anchor="ctr">
            <a:noAutofit/>
          </a:bodyPr>
          <a:lstStyle>
            <a:lvl1pPr algn="r" defTabSz="914400" rtl="0" eaLnBrk="1" latinLnBrk="0" hangingPunct="1">
              <a:lnSpc>
                <a:spcPct val="80000"/>
              </a:lnSpc>
              <a:spcBef>
                <a:spcPct val="0"/>
              </a:spcBef>
              <a:buNone/>
              <a:defRPr sz="5000" kern="1200" cap="all" spc="200" baseline="0">
                <a:solidFill>
                  <a:schemeClr val="tx1">
                    <a:lumMod val="95000"/>
                    <a:lumOff val="5000"/>
                  </a:schemeClr>
                </a:solidFill>
                <a:latin typeface="+mj-lt"/>
                <a:ea typeface="+mj-ea"/>
                <a:cs typeface="+mj-cs"/>
              </a:defRPr>
            </a:lvl1pPr>
          </a:lstStyle>
          <a:p>
            <a:pPr marL="0" marR="0" lvl="0" indent="0" algn="l" defTabSz="914400" rtl="0" eaLnBrk="1" fontAlgn="auto" latinLnBrk="0" hangingPunct="1">
              <a:lnSpc>
                <a:spcPct val="80000"/>
              </a:lnSpc>
              <a:spcBef>
                <a:spcPts val="0"/>
              </a:spcBef>
              <a:spcAft>
                <a:spcPts val="0"/>
              </a:spcAft>
              <a:buClrTx/>
              <a:buSzPts val="2800"/>
              <a:buFontTx/>
              <a:buNone/>
              <a:tabLst/>
              <a:defRPr/>
            </a:pPr>
            <a:r>
              <a:rPr kumimoji="0" lang="en-GB" sz="2800" b="0" i="0" u="none" strike="noStrike" kern="1200" cap="all" spc="200" normalizeH="0" baseline="0" noProof="0" dirty="0" err="1">
                <a:ln>
                  <a:noFill/>
                </a:ln>
                <a:solidFill>
                  <a:prstClr val="white"/>
                </a:solidFill>
                <a:effectLst/>
                <a:uLnTx/>
                <a:uFillTx/>
                <a:latin typeface="Montserrat" pitchFamily="2" charset="77"/>
                <a:ea typeface="+mj-ea"/>
                <a:cs typeface="+mj-cs"/>
              </a:rPr>
              <a:t>Officina</a:t>
            </a:r>
            <a:r>
              <a:rPr kumimoji="0" lang="en-GB" sz="2800" b="0" i="0" u="none" strike="noStrike" kern="1200" cap="all" spc="200" normalizeH="0" baseline="0" noProof="0" dirty="0">
                <a:ln>
                  <a:noFill/>
                </a:ln>
                <a:solidFill>
                  <a:prstClr val="white"/>
                </a:solidFill>
                <a:effectLst/>
                <a:uLnTx/>
                <a:uFillTx/>
                <a:latin typeface="Montserrat" pitchFamily="2" charset="77"/>
                <a:ea typeface="+mj-ea"/>
                <a:cs typeface="+mj-cs"/>
              </a:rPr>
              <a:t> </a:t>
            </a:r>
            <a:r>
              <a:rPr kumimoji="0" lang="en-GB" sz="2800" b="0" i="0" u="none" strike="noStrike" kern="1200" cap="all" spc="200" normalizeH="0" baseline="0" noProof="0" dirty="0" err="1">
                <a:ln>
                  <a:noFill/>
                </a:ln>
                <a:solidFill>
                  <a:prstClr val="white"/>
                </a:solidFill>
                <a:effectLst/>
                <a:uLnTx/>
                <a:uFillTx/>
                <a:latin typeface="Montserrat" pitchFamily="2" charset="77"/>
                <a:ea typeface="+mj-ea"/>
                <a:cs typeface="+mj-cs"/>
              </a:rPr>
              <a:t>Farmaceutica</a:t>
            </a:r>
            <a:endParaRPr kumimoji="0" lang="en-GB" sz="2800" b="0" i="0" u="none" strike="noStrike" kern="1200" cap="all" spc="200" normalizeH="0" baseline="0" noProof="0" dirty="0">
              <a:ln>
                <a:noFill/>
              </a:ln>
              <a:solidFill>
                <a:prstClr val="white"/>
              </a:solidFill>
              <a:effectLst/>
              <a:uLnTx/>
              <a:uFillTx/>
              <a:latin typeface="Montserrat" pitchFamily="2" charset="77"/>
              <a:ea typeface="+mj-ea"/>
              <a:cs typeface="+mj-cs"/>
            </a:endParaRPr>
          </a:p>
          <a:p>
            <a:pPr marL="0" marR="0" lvl="0" indent="0" algn="l" defTabSz="914400" rtl="0" eaLnBrk="1" fontAlgn="auto" latinLnBrk="0" hangingPunct="1">
              <a:lnSpc>
                <a:spcPct val="80000"/>
              </a:lnSpc>
              <a:spcBef>
                <a:spcPts val="0"/>
              </a:spcBef>
              <a:spcAft>
                <a:spcPts val="0"/>
              </a:spcAft>
              <a:buClrTx/>
              <a:buSzPts val="2800"/>
              <a:buFontTx/>
              <a:buNone/>
              <a:tabLst/>
              <a:defRPr/>
            </a:pPr>
            <a:r>
              <a:rPr kumimoji="0" lang="en-GB" sz="2800" b="0" i="0" u="none" strike="noStrike" kern="1200" cap="all" spc="200" normalizeH="0" baseline="0" noProof="0" dirty="0" err="1">
                <a:ln>
                  <a:noFill/>
                </a:ln>
                <a:solidFill>
                  <a:prstClr val="white"/>
                </a:solidFill>
                <a:effectLst/>
                <a:uLnTx/>
                <a:uFillTx/>
                <a:latin typeface="Montserrat" pitchFamily="2" charset="77"/>
                <a:ea typeface="+mj-ea"/>
                <a:cs typeface="+mj-cs"/>
              </a:rPr>
              <a:t>Radiofarmarmaci</a:t>
            </a:r>
            <a:r>
              <a:rPr kumimoji="0" lang="en-GB" sz="2800" b="0" i="0" u="none" strike="noStrike" kern="1200" cap="all" spc="200" normalizeH="0" baseline="0" noProof="0" dirty="0">
                <a:ln>
                  <a:noFill/>
                </a:ln>
                <a:solidFill>
                  <a:prstClr val="white"/>
                </a:solidFill>
                <a:effectLst/>
                <a:uLnTx/>
                <a:uFillTx/>
                <a:latin typeface="Montserrat" pitchFamily="2" charset="77"/>
                <a:ea typeface="+mj-ea"/>
                <a:cs typeface="+mj-cs"/>
              </a:rPr>
              <a:t> per </a:t>
            </a:r>
            <a:r>
              <a:rPr kumimoji="0" lang="en-GB" sz="2800" b="0" i="0" u="none" strike="noStrike" kern="1200" cap="all" spc="200" normalizeH="0" baseline="0" noProof="0" dirty="0" err="1">
                <a:ln>
                  <a:noFill/>
                </a:ln>
                <a:solidFill>
                  <a:prstClr val="white"/>
                </a:solidFill>
                <a:effectLst/>
                <a:uLnTx/>
                <a:uFillTx/>
                <a:latin typeface="Montserrat" pitchFamily="2" charset="77"/>
                <a:ea typeface="+mj-ea"/>
                <a:cs typeface="+mj-cs"/>
              </a:rPr>
              <a:t>uso</a:t>
            </a:r>
            <a:r>
              <a:rPr kumimoji="0" lang="en-GB" sz="2800" b="0" i="0" u="none" strike="noStrike" kern="1200" cap="all" spc="200" normalizeH="0" baseline="0" noProof="0" dirty="0">
                <a:ln>
                  <a:noFill/>
                </a:ln>
                <a:solidFill>
                  <a:prstClr val="white"/>
                </a:solidFill>
                <a:effectLst/>
                <a:uLnTx/>
                <a:uFillTx/>
                <a:latin typeface="Montserrat" pitchFamily="2" charset="77"/>
                <a:ea typeface="+mj-ea"/>
                <a:cs typeface="+mj-cs"/>
              </a:rPr>
              <a:t> </a:t>
            </a:r>
            <a:r>
              <a:rPr kumimoji="0" lang="en-GB" sz="2800" b="0" i="0" u="none" strike="noStrike" kern="1200" cap="all" spc="200" normalizeH="0" baseline="0" noProof="0" dirty="0" err="1">
                <a:ln>
                  <a:noFill/>
                </a:ln>
                <a:solidFill>
                  <a:prstClr val="white"/>
                </a:solidFill>
                <a:effectLst/>
                <a:uLnTx/>
                <a:uFillTx/>
                <a:latin typeface="Montserrat" pitchFamily="2" charset="77"/>
                <a:ea typeface="+mj-ea"/>
                <a:cs typeface="+mj-cs"/>
              </a:rPr>
              <a:t>clinico</a:t>
            </a:r>
            <a:endParaRPr kumimoji="0" lang="en-GB" sz="2800" b="0" i="0" u="none" strike="noStrike" kern="1200" cap="all" spc="200" normalizeH="0" baseline="0" noProof="0" dirty="0">
              <a:ln>
                <a:noFill/>
              </a:ln>
              <a:solidFill>
                <a:prstClr val="white"/>
              </a:solidFill>
              <a:effectLst/>
              <a:uLnTx/>
              <a:uFillTx/>
              <a:latin typeface="Montserrat" pitchFamily="2" charset="77"/>
              <a:ea typeface="+mj-ea"/>
              <a:cs typeface="+mj-cs"/>
            </a:endParaRPr>
          </a:p>
          <a:p>
            <a:pPr marL="0" marR="0" lvl="0" indent="0" algn="l" defTabSz="914400" rtl="0" eaLnBrk="1" fontAlgn="auto" latinLnBrk="0" hangingPunct="1">
              <a:lnSpc>
                <a:spcPct val="80000"/>
              </a:lnSpc>
              <a:spcBef>
                <a:spcPts val="0"/>
              </a:spcBef>
              <a:spcAft>
                <a:spcPts val="0"/>
              </a:spcAft>
              <a:buClrTx/>
              <a:buSzPts val="2800"/>
              <a:buFontTx/>
              <a:buNone/>
              <a:tabLst/>
              <a:defRPr/>
            </a:pPr>
            <a:r>
              <a:rPr kumimoji="0" lang="en-GB" sz="1800" b="0" i="0" u="none" strike="noStrike" kern="1200" cap="all" spc="200" normalizeH="0" baseline="0" noProof="0" dirty="0">
                <a:ln>
                  <a:noFill/>
                </a:ln>
                <a:solidFill>
                  <a:prstClr val="white"/>
                </a:solidFill>
                <a:effectLst/>
                <a:uLnTx/>
                <a:uFillTx/>
                <a:latin typeface="Montserrat" pitchFamily="2" charset="77"/>
                <a:ea typeface="+mj-ea"/>
                <a:cs typeface="+mj-cs"/>
              </a:rPr>
              <a:t>PNRR THE Spoke 1 WP8 I</a:t>
            </a:r>
          </a:p>
        </p:txBody>
      </p:sp>
      <p:pic>
        <p:nvPicPr>
          <p:cNvPr id="9" name="Immagine 8" descr="Esteso.png">
            <a:extLst>
              <a:ext uri="{FF2B5EF4-FFF2-40B4-BE49-F238E27FC236}">
                <a16:creationId xmlns:a16="http://schemas.microsoft.com/office/drawing/2014/main" id="{A8A57034-CE55-AD51-1826-B6BD9136B60D}"/>
              </a:ext>
            </a:extLst>
          </p:cNvPr>
          <p:cNvPicPr>
            <a:picLocks noChangeAspect="1"/>
          </p:cNvPicPr>
          <p:nvPr/>
        </p:nvPicPr>
        <p:blipFill>
          <a:blip r:embed="rId3"/>
          <a:stretch>
            <a:fillRect/>
          </a:stretch>
        </p:blipFill>
        <p:spPr>
          <a:xfrm>
            <a:off x="9505087" y="543406"/>
            <a:ext cx="2537263" cy="408862"/>
          </a:xfrm>
          <a:prstGeom prst="rect">
            <a:avLst/>
          </a:prstGeom>
        </p:spPr>
      </p:pic>
      <p:grpSp>
        <p:nvGrpSpPr>
          <p:cNvPr id="30" name="Gruppo 29">
            <a:extLst>
              <a:ext uri="{FF2B5EF4-FFF2-40B4-BE49-F238E27FC236}">
                <a16:creationId xmlns:a16="http://schemas.microsoft.com/office/drawing/2014/main" id="{DD051B46-9BBD-407F-69D8-B6D64712AC3B}"/>
              </a:ext>
            </a:extLst>
          </p:cNvPr>
          <p:cNvGrpSpPr/>
          <p:nvPr/>
        </p:nvGrpSpPr>
        <p:grpSpPr>
          <a:xfrm>
            <a:off x="97422" y="1127182"/>
            <a:ext cx="2942233" cy="5670858"/>
            <a:chOff x="97422" y="1127182"/>
            <a:chExt cx="2942233" cy="5670858"/>
          </a:xfrm>
        </p:grpSpPr>
        <p:sp>
          <p:nvSpPr>
            <p:cNvPr id="5" name="Figura a mano libera 4">
              <a:extLst>
                <a:ext uri="{FF2B5EF4-FFF2-40B4-BE49-F238E27FC236}">
                  <a16:creationId xmlns:a16="http://schemas.microsoft.com/office/drawing/2014/main" id="{F1269D33-32BD-8195-7FA0-1C1525BB451F}"/>
                </a:ext>
              </a:extLst>
            </p:cNvPr>
            <p:cNvSpPr/>
            <p:nvPr/>
          </p:nvSpPr>
          <p:spPr>
            <a:xfrm>
              <a:off x="97422" y="1127182"/>
              <a:ext cx="2942233" cy="5670858"/>
            </a:xfrm>
            <a:custGeom>
              <a:avLst/>
              <a:gdLst>
                <a:gd name="connsiteX0" fmla="*/ 0 w 3008743"/>
                <a:gd name="connsiteY0" fmla="*/ 300874 h 5670858"/>
                <a:gd name="connsiteX1" fmla="*/ 300874 w 3008743"/>
                <a:gd name="connsiteY1" fmla="*/ 0 h 5670858"/>
                <a:gd name="connsiteX2" fmla="*/ 2707869 w 3008743"/>
                <a:gd name="connsiteY2" fmla="*/ 0 h 5670858"/>
                <a:gd name="connsiteX3" fmla="*/ 3008743 w 3008743"/>
                <a:gd name="connsiteY3" fmla="*/ 300874 h 5670858"/>
                <a:gd name="connsiteX4" fmla="*/ 3008743 w 3008743"/>
                <a:gd name="connsiteY4" fmla="*/ 5369984 h 5670858"/>
                <a:gd name="connsiteX5" fmla="*/ 2707869 w 3008743"/>
                <a:gd name="connsiteY5" fmla="*/ 5670858 h 5670858"/>
                <a:gd name="connsiteX6" fmla="*/ 300874 w 3008743"/>
                <a:gd name="connsiteY6" fmla="*/ 5670858 h 5670858"/>
                <a:gd name="connsiteX7" fmla="*/ 0 w 3008743"/>
                <a:gd name="connsiteY7" fmla="*/ 5369984 h 5670858"/>
                <a:gd name="connsiteX8" fmla="*/ 0 w 3008743"/>
                <a:gd name="connsiteY8" fmla="*/ 300874 h 5670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8743" h="5670858">
                  <a:moveTo>
                    <a:pt x="0" y="300874"/>
                  </a:moveTo>
                  <a:cubicBezTo>
                    <a:pt x="0" y="134706"/>
                    <a:pt x="134706" y="0"/>
                    <a:pt x="300874" y="0"/>
                  </a:cubicBezTo>
                  <a:lnTo>
                    <a:pt x="2707869" y="0"/>
                  </a:lnTo>
                  <a:cubicBezTo>
                    <a:pt x="2874037" y="0"/>
                    <a:pt x="3008743" y="134706"/>
                    <a:pt x="3008743" y="300874"/>
                  </a:cubicBezTo>
                  <a:lnTo>
                    <a:pt x="3008743" y="5369984"/>
                  </a:lnTo>
                  <a:cubicBezTo>
                    <a:pt x="3008743" y="5536152"/>
                    <a:pt x="2874037" y="5670858"/>
                    <a:pt x="2707869" y="5670858"/>
                  </a:cubicBezTo>
                  <a:lnTo>
                    <a:pt x="300874" y="5670858"/>
                  </a:lnTo>
                  <a:cubicBezTo>
                    <a:pt x="134706" y="5670858"/>
                    <a:pt x="0" y="5536152"/>
                    <a:pt x="0" y="5369984"/>
                  </a:cubicBezTo>
                  <a:lnTo>
                    <a:pt x="0" y="30087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3792" tIns="2382135" rIns="113792" bIns="1247964" numCol="1" spcCol="1270" anchor="t" anchorCtr="1">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GB" sz="1600" b="1" i="0" u="sng" strike="noStrike" kern="1200" cap="none" spc="0" normalizeH="0" baseline="0" noProof="0" dirty="0">
                  <a:ln>
                    <a:noFill/>
                  </a:ln>
                  <a:solidFill>
                    <a:prstClr val="white"/>
                  </a:solidFill>
                  <a:effectLst/>
                  <a:uLnTx/>
                  <a:uFillTx/>
                  <a:latin typeface="Montserrat" pitchFamily="2" charset="77"/>
                  <a:ea typeface="+mn-ea"/>
                  <a:cs typeface="+mn-cs"/>
                </a:rPr>
                <a:t>Skills: </a:t>
              </a:r>
              <a:endParaRPr kumimoji="0" lang="it-IT" sz="160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en-GB" sz="1600" b="0" i="0" u="none" strike="noStrike" kern="1200" cap="none" spc="0" normalizeH="0" baseline="0" noProof="0" dirty="0">
                  <a:ln>
                    <a:noFill/>
                  </a:ln>
                  <a:solidFill>
                    <a:prstClr val="white"/>
                  </a:solidFill>
                  <a:effectLst/>
                  <a:uLnTx/>
                  <a:uFillTx/>
                  <a:latin typeface="Montserrat" pitchFamily="2" charset="77"/>
                  <a:ea typeface="+mn-ea"/>
                  <a:cs typeface="+mn-cs"/>
                </a:rPr>
                <a:t>First Italian public manufacturing site authorized by AIFA to produce radiopharmaceuticals according to GMP. </a:t>
              </a:r>
              <a:endParaRPr kumimoji="0" lang="it-IT" sz="1600" b="0" i="0" u="none" strike="noStrike" kern="1200" cap="none" spc="0" normalizeH="0" baseline="0" noProof="0" dirty="0">
                <a:ln>
                  <a:noFill/>
                </a:ln>
                <a:solidFill>
                  <a:prstClr val="white"/>
                </a:solidFill>
                <a:effectLst/>
                <a:uLnTx/>
                <a:uFillTx/>
                <a:latin typeface="Montserrat" pitchFamily="2" charset="77"/>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en-GB" sz="1600" b="0" i="0" u="none" strike="noStrike" kern="1200" cap="none" spc="0" normalizeH="0" baseline="0" noProof="0" dirty="0">
                  <a:ln>
                    <a:noFill/>
                  </a:ln>
                  <a:solidFill>
                    <a:prstClr val="white"/>
                  </a:solidFill>
                  <a:effectLst/>
                  <a:uLnTx/>
                  <a:uFillTx/>
                  <a:latin typeface="Montserrat" pitchFamily="2" charset="77"/>
                  <a:ea typeface="+mn-ea"/>
                  <a:cs typeface="+mn-cs"/>
                </a:rPr>
                <a:t>Synergy and partnership with the world leader in the production of radiopharmaceutical CURIUM PHARMA</a:t>
              </a:r>
              <a:endParaRPr kumimoji="0" lang="it-IT" sz="160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24" name="Immagine 23">
              <a:extLst>
                <a:ext uri="{FF2B5EF4-FFF2-40B4-BE49-F238E27FC236}">
                  <a16:creationId xmlns:a16="http://schemas.microsoft.com/office/drawing/2014/main" id="{83735315-452F-F5A1-2F62-3280C5C1D489}"/>
                </a:ext>
              </a:extLst>
            </p:cNvPr>
            <p:cNvPicPr>
              <a:picLocks noChangeAspect="1"/>
            </p:cNvPicPr>
            <p:nvPr/>
          </p:nvPicPr>
          <p:blipFill>
            <a:blip r:embed="rId4"/>
            <a:stretch>
              <a:fillRect/>
            </a:stretch>
          </p:blipFill>
          <p:spPr>
            <a:xfrm>
              <a:off x="779191" y="1350948"/>
              <a:ext cx="1651782" cy="2137600"/>
            </a:xfrm>
            <a:prstGeom prst="rect">
              <a:avLst/>
            </a:prstGeom>
          </p:spPr>
        </p:pic>
      </p:grpSp>
      <p:grpSp>
        <p:nvGrpSpPr>
          <p:cNvPr id="31" name="Gruppo 30">
            <a:extLst>
              <a:ext uri="{FF2B5EF4-FFF2-40B4-BE49-F238E27FC236}">
                <a16:creationId xmlns:a16="http://schemas.microsoft.com/office/drawing/2014/main" id="{B86CE6C2-BF04-C571-01F9-45637F52D4A7}"/>
              </a:ext>
            </a:extLst>
          </p:cNvPr>
          <p:cNvGrpSpPr/>
          <p:nvPr/>
        </p:nvGrpSpPr>
        <p:grpSpPr>
          <a:xfrm>
            <a:off x="3129595" y="1145844"/>
            <a:ext cx="2942233" cy="5670858"/>
            <a:chOff x="3129595" y="1145844"/>
            <a:chExt cx="2942233" cy="5670858"/>
          </a:xfrm>
        </p:grpSpPr>
        <p:sp>
          <p:nvSpPr>
            <p:cNvPr id="10" name="Figura a mano libera 9">
              <a:extLst>
                <a:ext uri="{FF2B5EF4-FFF2-40B4-BE49-F238E27FC236}">
                  <a16:creationId xmlns:a16="http://schemas.microsoft.com/office/drawing/2014/main" id="{A9066799-E793-A476-5231-9DE86D5C20F6}"/>
                </a:ext>
              </a:extLst>
            </p:cNvPr>
            <p:cNvSpPr/>
            <p:nvPr/>
          </p:nvSpPr>
          <p:spPr>
            <a:xfrm>
              <a:off x="3129595" y="1145844"/>
              <a:ext cx="2942233" cy="5670858"/>
            </a:xfrm>
            <a:custGeom>
              <a:avLst/>
              <a:gdLst>
                <a:gd name="connsiteX0" fmla="*/ 0 w 3008743"/>
                <a:gd name="connsiteY0" fmla="*/ 300874 h 5670858"/>
                <a:gd name="connsiteX1" fmla="*/ 300874 w 3008743"/>
                <a:gd name="connsiteY1" fmla="*/ 0 h 5670858"/>
                <a:gd name="connsiteX2" fmla="*/ 2707869 w 3008743"/>
                <a:gd name="connsiteY2" fmla="*/ 0 h 5670858"/>
                <a:gd name="connsiteX3" fmla="*/ 3008743 w 3008743"/>
                <a:gd name="connsiteY3" fmla="*/ 300874 h 5670858"/>
                <a:gd name="connsiteX4" fmla="*/ 3008743 w 3008743"/>
                <a:gd name="connsiteY4" fmla="*/ 5369984 h 5670858"/>
                <a:gd name="connsiteX5" fmla="*/ 2707869 w 3008743"/>
                <a:gd name="connsiteY5" fmla="*/ 5670858 h 5670858"/>
                <a:gd name="connsiteX6" fmla="*/ 300874 w 3008743"/>
                <a:gd name="connsiteY6" fmla="*/ 5670858 h 5670858"/>
                <a:gd name="connsiteX7" fmla="*/ 0 w 3008743"/>
                <a:gd name="connsiteY7" fmla="*/ 5369984 h 5670858"/>
                <a:gd name="connsiteX8" fmla="*/ 0 w 3008743"/>
                <a:gd name="connsiteY8" fmla="*/ 300874 h 5670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8743" h="5670858">
                  <a:moveTo>
                    <a:pt x="0" y="300874"/>
                  </a:moveTo>
                  <a:cubicBezTo>
                    <a:pt x="0" y="134706"/>
                    <a:pt x="134706" y="0"/>
                    <a:pt x="300874" y="0"/>
                  </a:cubicBezTo>
                  <a:lnTo>
                    <a:pt x="2707869" y="0"/>
                  </a:lnTo>
                  <a:cubicBezTo>
                    <a:pt x="2874037" y="0"/>
                    <a:pt x="3008743" y="134706"/>
                    <a:pt x="3008743" y="300874"/>
                  </a:cubicBezTo>
                  <a:lnTo>
                    <a:pt x="3008743" y="5369984"/>
                  </a:lnTo>
                  <a:cubicBezTo>
                    <a:pt x="3008743" y="5536152"/>
                    <a:pt x="2874037" y="5670858"/>
                    <a:pt x="2707869" y="5670858"/>
                  </a:cubicBezTo>
                  <a:lnTo>
                    <a:pt x="300874" y="5670858"/>
                  </a:lnTo>
                  <a:cubicBezTo>
                    <a:pt x="134706" y="5670858"/>
                    <a:pt x="0" y="5536152"/>
                    <a:pt x="0" y="5369984"/>
                  </a:cubicBezTo>
                  <a:lnTo>
                    <a:pt x="0" y="30087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3792" tIns="2382135" rIns="113792" bIns="1247964" numCol="1" spcCol="1270" anchor="t" anchorCtr="1">
              <a:noAutofit/>
            </a:bodyPr>
            <a:lstStyle/>
            <a:p>
              <a:pPr marL="0" marR="0" lvl="0" indent="0" algn="l" defTabSz="1600200" rtl="0" eaLnBrk="1" fontAlgn="auto" latinLnBrk="0" hangingPunct="1">
                <a:lnSpc>
                  <a:spcPct val="90000"/>
                </a:lnSpc>
                <a:spcBef>
                  <a:spcPct val="0"/>
                </a:spcBef>
                <a:spcAft>
                  <a:spcPct val="35000"/>
                </a:spcAft>
                <a:buClrTx/>
                <a:buSzTx/>
                <a:buFontTx/>
                <a:buNone/>
                <a:tabLst/>
                <a:defRPr/>
              </a:pPr>
              <a:r>
                <a:rPr kumimoji="0" lang="en-GB" sz="1600" b="1" i="0" u="sng" strike="noStrike" kern="1200" cap="none" spc="0" normalizeH="0" baseline="0" noProof="0" dirty="0">
                  <a:ln>
                    <a:noFill/>
                  </a:ln>
                  <a:solidFill>
                    <a:prstClr val="white"/>
                  </a:solidFill>
                  <a:effectLst/>
                  <a:uLnTx/>
                  <a:uFillTx/>
                  <a:latin typeface="Montserrat" pitchFamily="2" charset="77"/>
                  <a:ea typeface="+mn-ea"/>
                  <a:cs typeface="+mn-cs"/>
                </a:rPr>
                <a:t>Innovation in 2024: </a:t>
              </a:r>
              <a:endParaRPr kumimoji="0" lang="it-IT" sz="160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285750" marR="0" lvl="1" indent="-285750" algn="l" defTabSz="711200" rtl="0" eaLnBrk="1" fontAlgn="auto" latinLnBrk="0" hangingPunct="1">
                <a:lnSpc>
                  <a:spcPct val="90000"/>
                </a:lnSpc>
                <a:spcBef>
                  <a:spcPct val="0"/>
                </a:spcBef>
                <a:spcAft>
                  <a:spcPct val="15000"/>
                </a:spcAft>
                <a:buClrTx/>
                <a:buSzTx/>
                <a:buFont typeface="Wingdings" pitchFamily="2" charset="2"/>
                <a:buChar char="ü"/>
                <a:tabLst/>
                <a:defRPr/>
              </a:pPr>
              <a:r>
                <a:rPr kumimoji="0" lang="en-GB" sz="1600" b="0" i="0" u="none" strike="noStrike" kern="1200" cap="none" spc="0" normalizeH="0" baseline="0" noProof="0" dirty="0">
                  <a:ln>
                    <a:noFill/>
                  </a:ln>
                  <a:solidFill>
                    <a:prstClr val="white"/>
                  </a:solidFill>
                  <a:effectLst/>
                  <a:uLnTx/>
                  <a:uFillTx/>
                  <a:latin typeface="Montserrat" pitchFamily="2" charset="77"/>
                  <a:ea typeface="+mn-ea"/>
                  <a:cs typeface="+mn-cs"/>
                </a:rPr>
                <a:t>TT of IASOGLIO (18F-FET) (first time authorized in Italy, used in brain cancer) </a:t>
              </a:r>
              <a:endParaRPr kumimoji="0" lang="it-IT" sz="160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285750" marR="0" lvl="1" indent="-285750" algn="l" defTabSz="711200" rtl="0" eaLnBrk="1" fontAlgn="auto" latinLnBrk="0" hangingPunct="1">
                <a:lnSpc>
                  <a:spcPct val="90000"/>
                </a:lnSpc>
                <a:spcBef>
                  <a:spcPct val="0"/>
                </a:spcBef>
                <a:spcAft>
                  <a:spcPct val="15000"/>
                </a:spcAft>
                <a:buClrTx/>
                <a:buSzTx/>
                <a:buFont typeface="Wingdings" pitchFamily="2" charset="2"/>
                <a:buChar char="ü"/>
                <a:tabLst/>
                <a:defRPr/>
              </a:pPr>
              <a:r>
                <a:rPr kumimoji="0" lang="it-IT" sz="1600" b="0" i="0" u="none" strike="noStrike" kern="1200" cap="none" spc="0" normalizeH="0" baseline="0" noProof="0" dirty="0">
                  <a:ln>
                    <a:noFill/>
                  </a:ln>
                  <a:solidFill>
                    <a:prstClr val="white"/>
                  </a:solidFill>
                  <a:effectLst/>
                  <a:uLnTx/>
                  <a:uFillTx/>
                  <a:latin typeface="Montserrat" pitchFamily="2" charset="77"/>
                  <a:ea typeface="+mn-ea"/>
                  <a:cs typeface="+mn-cs"/>
                </a:rPr>
                <a:t>TT of FLUORODOPA </a:t>
              </a:r>
              <a:r>
                <a:rPr kumimoji="0" lang="en-GB" sz="1600" b="0" i="0" u="none" strike="noStrike" kern="1200" cap="none" spc="0" normalizeH="0" baseline="0" noProof="0" dirty="0">
                  <a:ln>
                    <a:noFill/>
                  </a:ln>
                  <a:solidFill>
                    <a:prstClr val="white"/>
                  </a:solidFill>
                  <a:effectLst/>
                  <a:uLnTx/>
                  <a:uFillTx/>
                  <a:latin typeface="Montserrat" pitchFamily="2" charset="77"/>
                  <a:ea typeface="+mn-ea"/>
                  <a:cs typeface="+mn-cs"/>
                </a:rPr>
                <a:t>(first time produced in Tuscany, used in brain and neuroendocrine </a:t>
              </a:r>
              <a:r>
                <a:rPr kumimoji="0" lang="en-GB" sz="1600" b="0" i="0" u="none" strike="noStrike" kern="1200" cap="none" spc="0" normalizeH="0" baseline="0" noProof="0" dirty="0" err="1">
                  <a:ln>
                    <a:noFill/>
                  </a:ln>
                  <a:solidFill>
                    <a:prstClr val="white"/>
                  </a:solidFill>
                  <a:effectLst/>
                  <a:uLnTx/>
                  <a:uFillTx/>
                  <a:latin typeface="Montserrat" pitchFamily="2" charset="77"/>
                  <a:ea typeface="+mn-ea"/>
                  <a:cs typeface="+mn-cs"/>
                </a:rPr>
                <a:t>tumors</a:t>
              </a:r>
              <a:r>
                <a:rPr kumimoji="0" lang="en-GB" sz="1600" b="0" i="0" u="none" strike="noStrike" kern="1200" cap="none" spc="0" normalizeH="0" baseline="0" noProof="0" dirty="0">
                  <a:ln>
                    <a:noFill/>
                  </a:ln>
                  <a:solidFill>
                    <a:prstClr val="white"/>
                  </a:solidFill>
                  <a:effectLst/>
                  <a:uLnTx/>
                  <a:uFillTx/>
                  <a:latin typeface="Montserrat" pitchFamily="2" charset="77"/>
                  <a:ea typeface="+mn-ea"/>
                  <a:cs typeface="+mn-cs"/>
                </a:rPr>
                <a:t> )</a:t>
              </a:r>
              <a:endParaRPr kumimoji="0" lang="it-IT" sz="160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285750" marR="0" lvl="1" indent="-285750" algn="l" defTabSz="711200" rtl="0" eaLnBrk="1" fontAlgn="auto" latinLnBrk="0" hangingPunct="1">
                <a:lnSpc>
                  <a:spcPct val="90000"/>
                </a:lnSpc>
                <a:spcBef>
                  <a:spcPct val="0"/>
                </a:spcBef>
                <a:spcAft>
                  <a:spcPct val="15000"/>
                </a:spcAft>
                <a:buClrTx/>
                <a:buSzTx/>
                <a:buFont typeface="Wingdings" pitchFamily="2" charset="2"/>
                <a:buChar char="ü"/>
                <a:tabLst/>
                <a:defRPr/>
              </a:pPr>
              <a:r>
                <a:rPr kumimoji="0" lang="en-GB" sz="1600" b="0" i="0" u="none" strike="noStrike" kern="1200" cap="none" spc="0" normalizeH="0" baseline="0" noProof="0" dirty="0">
                  <a:ln>
                    <a:noFill/>
                  </a:ln>
                  <a:solidFill>
                    <a:prstClr val="white"/>
                  </a:solidFill>
                  <a:effectLst/>
                  <a:uLnTx/>
                  <a:uFillTx/>
                  <a:latin typeface="Montserrat" pitchFamily="2" charset="77"/>
                  <a:ea typeface="+mn-ea"/>
                  <a:cs typeface="+mn-cs"/>
                </a:rPr>
                <a:t>PV of </a:t>
              </a:r>
              <a:r>
                <a:rPr kumimoji="0" lang="it-IT" sz="1600" b="0" i="0" u="none" strike="noStrike" kern="1200" cap="none" spc="0" normalizeH="0" baseline="0" noProof="0" dirty="0">
                  <a:ln>
                    <a:noFill/>
                  </a:ln>
                  <a:solidFill>
                    <a:prstClr val="white"/>
                  </a:solidFill>
                  <a:effectLst/>
                  <a:uLnTx/>
                  <a:uFillTx/>
                  <a:latin typeface="Montserrat" pitchFamily="2" charset="77"/>
                  <a:ea typeface="+mn-ea"/>
                  <a:cs typeface="+mn-cs"/>
                </a:rPr>
                <a:t>[18F]FAPI-74 (</a:t>
              </a:r>
              <a:r>
                <a:rPr kumimoji="0" lang="it-IT" sz="1600" b="0" i="0" u="none" strike="noStrike" kern="1200" cap="none" spc="0" normalizeH="0" baseline="0" noProof="0" dirty="0" err="1">
                  <a:ln>
                    <a:noFill/>
                  </a:ln>
                  <a:solidFill>
                    <a:prstClr val="white"/>
                  </a:solidFill>
                  <a:effectLst/>
                  <a:uLnTx/>
                  <a:uFillTx/>
                  <a:latin typeface="Montserrat" pitchFamily="2" charset="77"/>
                  <a:ea typeface="+mn-ea"/>
                  <a:cs typeface="+mn-cs"/>
                </a:rPr>
                <a:t>experimental</a:t>
              </a:r>
              <a:r>
                <a:rPr kumimoji="0" lang="it-IT" sz="1600" b="0" i="0" u="none" strike="noStrike" kern="1200" cap="none" spc="0" normalizeH="0" baseline="0" noProof="0" dirty="0">
                  <a:ln>
                    <a:noFill/>
                  </a:ln>
                  <a:solidFill>
                    <a:prstClr val="white"/>
                  </a:solidFill>
                  <a:effectLst/>
                  <a:uLnTx/>
                  <a:uFillTx/>
                  <a:latin typeface="Montserrat" pitchFamily="2" charset="77"/>
                  <a:ea typeface="+mn-ea"/>
                  <a:cs typeface="+mn-cs"/>
                </a:rPr>
                <a:t> </a:t>
              </a:r>
              <a:r>
                <a:rPr kumimoji="0" lang="it-IT" sz="1600" b="0" i="0" u="none" strike="noStrike" kern="1200" cap="none" spc="0" normalizeH="0" baseline="0" noProof="0" dirty="0" err="1">
                  <a:ln>
                    <a:noFill/>
                  </a:ln>
                  <a:solidFill>
                    <a:prstClr val="white"/>
                  </a:solidFill>
                  <a:effectLst/>
                  <a:uLnTx/>
                  <a:uFillTx/>
                  <a:latin typeface="Montserrat" pitchFamily="2" charset="77"/>
                  <a:ea typeface="+mn-ea"/>
                  <a:cs typeface="+mn-cs"/>
                </a:rPr>
                <a:t>radiopharmaceutical</a:t>
              </a:r>
              <a:r>
                <a:rPr kumimoji="0" lang="it-IT" sz="1600" b="0" i="0" u="none" strike="noStrike" kern="1200" cap="none" spc="0" normalizeH="0" baseline="0" noProof="0" dirty="0">
                  <a:ln>
                    <a:noFill/>
                  </a:ln>
                  <a:solidFill>
                    <a:prstClr val="white"/>
                  </a:solidFill>
                  <a:effectLst/>
                  <a:uLnTx/>
                  <a:uFillTx/>
                  <a:latin typeface="Montserrat" pitchFamily="2" charset="77"/>
                  <a:ea typeface="+mn-ea"/>
                  <a:cs typeface="+mn-cs"/>
                </a:rPr>
                <a:t> for </a:t>
              </a:r>
              <a:r>
                <a:rPr kumimoji="0" lang="it-IT" sz="1600" b="0" i="0" u="none" strike="noStrike" kern="1200" cap="none" spc="0" normalizeH="0" baseline="0" noProof="0" dirty="0" err="1">
                  <a:ln>
                    <a:noFill/>
                  </a:ln>
                  <a:solidFill>
                    <a:prstClr val="white"/>
                  </a:solidFill>
                  <a:effectLst/>
                  <a:uLnTx/>
                  <a:uFillTx/>
                  <a:latin typeface="Montserrat" pitchFamily="2" charset="77"/>
                  <a:ea typeface="+mn-ea"/>
                  <a:cs typeface="+mn-cs"/>
                </a:rPr>
                <a:t>various</a:t>
              </a:r>
              <a:r>
                <a:rPr kumimoji="0" lang="it-IT" sz="1600" b="0" i="0" u="none" strike="noStrike" kern="1200" cap="none" spc="0" normalizeH="0" baseline="0" noProof="0" dirty="0">
                  <a:ln>
                    <a:noFill/>
                  </a:ln>
                  <a:solidFill>
                    <a:prstClr val="white"/>
                  </a:solidFill>
                  <a:effectLst/>
                  <a:uLnTx/>
                  <a:uFillTx/>
                  <a:latin typeface="Montserrat" pitchFamily="2" charset="77"/>
                  <a:ea typeface="+mn-ea"/>
                  <a:cs typeface="+mn-cs"/>
                </a:rPr>
                <a:t> </a:t>
              </a:r>
              <a:r>
                <a:rPr kumimoji="0" lang="it-IT" sz="1600" b="0" i="0" u="none" strike="noStrike" kern="1200" cap="none" spc="0" normalizeH="0" baseline="0" noProof="0" dirty="0" err="1">
                  <a:ln>
                    <a:noFill/>
                  </a:ln>
                  <a:solidFill>
                    <a:prstClr val="white"/>
                  </a:solidFill>
                  <a:effectLst/>
                  <a:uLnTx/>
                  <a:uFillTx/>
                  <a:latin typeface="Montserrat" pitchFamily="2" charset="77"/>
                  <a:ea typeface="+mn-ea"/>
                  <a:cs typeface="+mn-cs"/>
                </a:rPr>
                <a:t>tumors</a:t>
              </a:r>
              <a:r>
                <a:rPr kumimoji="0" lang="it-IT" sz="1600" b="0" i="0" u="none" strike="noStrike" kern="1200" cap="none" spc="0" normalizeH="0" baseline="0" noProof="0" dirty="0">
                  <a:ln>
                    <a:noFill/>
                  </a:ln>
                  <a:solidFill>
                    <a:prstClr val="white"/>
                  </a:solidFill>
                  <a:effectLst/>
                  <a:uLnTx/>
                  <a:uFillTx/>
                  <a:latin typeface="Montserrat" pitchFamily="2" charset="77"/>
                  <a:ea typeface="+mn-ea"/>
                  <a:cs typeface="+mn-cs"/>
                </a:rPr>
                <a:t>)</a:t>
              </a:r>
              <a:endParaRPr kumimoji="0" lang="it-IT" sz="120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26" name="Immagine 25">
              <a:extLst>
                <a:ext uri="{FF2B5EF4-FFF2-40B4-BE49-F238E27FC236}">
                  <a16:creationId xmlns:a16="http://schemas.microsoft.com/office/drawing/2014/main" id="{17BCDCA4-7B30-C623-116E-61B659408706}"/>
                </a:ext>
              </a:extLst>
            </p:cNvPr>
            <p:cNvPicPr>
              <a:picLocks noChangeAspect="1"/>
            </p:cNvPicPr>
            <p:nvPr/>
          </p:nvPicPr>
          <p:blipFill>
            <a:blip r:embed="rId5"/>
            <a:stretch>
              <a:fillRect/>
            </a:stretch>
          </p:blipFill>
          <p:spPr>
            <a:xfrm>
              <a:off x="3545926" y="1350948"/>
              <a:ext cx="2074042" cy="2024856"/>
            </a:xfrm>
            <a:prstGeom prst="rect">
              <a:avLst/>
            </a:prstGeom>
          </p:spPr>
        </p:pic>
      </p:grpSp>
      <p:grpSp>
        <p:nvGrpSpPr>
          <p:cNvPr id="34" name="Gruppo 33">
            <a:extLst>
              <a:ext uri="{FF2B5EF4-FFF2-40B4-BE49-F238E27FC236}">
                <a16:creationId xmlns:a16="http://schemas.microsoft.com/office/drawing/2014/main" id="{E6869B26-6787-0FAC-2B6E-4824DA044FDB}"/>
              </a:ext>
            </a:extLst>
          </p:cNvPr>
          <p:cNvGrpSpPr/>
          <p:nvPr/>
        </p:nvGrpSpPr>
        <p:grpSpPr>
          <a:xfrm>
            <a:off x="9142039" y="431211"/>
            <a:ext cx="2942233" cy="6366754"/>
            <a:chOff x="9142039" y="431211"/>
            <a:chExt cx="2942233" cy="6366754"/>
          </a:xfrm>
        </p:grpSpPr>
        <p:sp>
          <p:nvSpPr>
            <p:cNvPr id="22" name="Figura a mano libera 21">
              <a:extLst>
                <a:ext uri="{FF2B5EF4-FFF2-40B4-BE49-F238E27FC236}">
                  <a16:creationId xmlns:a16="http://schemas.microsoft.com/office/drawing/2014/main" id="{8E61FADE-A844-4B0A-781E-2A628CEBA316}"/>
                </a:ext>
              </a:extLst>
            </p:cNvPr>
            <p:cNvSpPr/>
            <p:nvPr/>
          </p:nvSpPr>
          <p:spPr>
            <a:xfrm>
              <a:off x="9142039" y="1127107"/>
              <a:ext cx="2942233" cy="5670858"/>
            </a:xfrm>
            <a:custGeom>
              <a:avLst/>
              <a:gdLst>
                <a:gd name="connsiteX0" fmla="*/ 0 w 3008743"/>
                <a:gd name="connsiteY0" fmla="*/ 300874 h 5670858"/>
                <a:gd name="connsiteX1" fmla="*/ 300874 w 3008743"/>
                <a:gd name="connsiteY1" fmla="*/ 0 h 5670858"/>
                <a:gd name="connsiteX2" fmla="*/ 2707869 w 3008743"/>
                <a:gd name="connsiteY2" fmla="*/ 0 h 5670858"/>
                <a:gd name="connsiteX3" fmla="*/ 3008743 w 3008743"/>
                <a:gd name="connsiteY3" fmla="*/ 300874 h 5670858"/>
                <a:gd name="connsiteX4" fmla="*/ 3008743 w 3008743"/>
                <a:gd name="connsiteY4" fmla="*/ 5369984 h 5670858"/>
                <a:gd name="connsiteX5" fmla="*/ 2707869 w 3008743"/>
                <a:gd name="connsiteY5" fmla="*/ 5670858 h 5670858"/>
                <a:gd name="connsiteX6" fmla="*/ 300874 w 3008743"/>
                <a:gd name="connsiteY6" fmla="*/ 5670858 h 5670858"/>
                <a:gd name="connsiteX7" fmla="*/ 0 w 3008743"/>
                <a:gd name="connsiteY7" fmla="*/ 5369984 h 5670858"/>
                <a:gd name="connsiteX8" fmla="*/ 0 w 3008743"/>
                <a:gd name="connsiteY8" fmla="*/ 300874 h 5670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8743" h="5670858">
                  <a:moveTo>
                    <a:pt x="0" y="300874"/>
                  </a:moveTo>
                  <a:cubicBezTo>
                    <a:pt x="0" y="134706"/>
                    <a:pt x="134706" y="0"/>
                    <a:pt x="300874" y="0"/>
                  </a:cubicBezTo>
                  <a:lnTo>
                    <a:pt x="2707869" y="0"/>
                  </a:lnTo>
                  <a:cubicBezTo>
                    <a:pt x="2874037" y="0"/>
                    <a:pt x="3008743" y="134706"/>
                    <a:pt x="3008743" y="300874"/>
                  </a:cubicBezTo>
                  <a:lnTo>
                    <a:pt x="3008743" y="5369984"/>
                  </a:lnTo>
                  <a:cubicBezTo>
                    <a:pt x="3008743" y="5536152"/>
                    <a:pt x="2874037" y="5670858"/>
                    <a:pt x="2707869" y="5670858"/>
                  </a:cubicBezTo>
                  <a:lnTo>
                    <a:pt x="300874" y="5670858"/>
                  </a:lnTo>
                  <a:cubicBezTo>
                    <a:pt x="134706" y="5670858"/>
                    <a:pt x="0" y="5536152"/>
                    <a:pt x="0" y="5369984"/>
                  </a:cubicBezTo>
                  <a:lnTo>
                    <a:pt x="0" y="30087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3792" tIns="2382135" rIns="113792" bIns="1247964" numCol="1" spcCol="1270" anchor="t" anchorCtr="1">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GB" sz="1600" b="1" i="0" u="sng" strike="noStrike" kern="1200" cap="none" spc="0" normalizeH="0" baseline="0" noProof="0" dirty="0">
                  <a:ln>
                    <a:noFill/>
                  </a:ln>
                  <a:solidFill>
                    <a:prstClr val="white"/>
                  </a:solidFill>
                  <a:effectLst/>
                  <a:uLnTx/>
                  <a:uFillTx/>
                  <a:latin typeface="Montserrat" pitchFamily="2" charset="77"/>
                  <a:ea typeface="+mn-ea"/>
                  <a:cs typeface="+mn-cs"/>
                </a:rPr>
                <a:t>Future goal in </a:t>
              </a:r>
              <a:r>
                <a:rPr kumimoji="0" lang="en-GB" sz="1600" b="1" i="0" u="sng" strike="noStrike" kern="1200" cap="none" spc="0" normalizeH="0" baseline="0" noProof="0" dirty="0" err="1">
                  <a:ln>
                    <a:noFill/>
                  </a:ln>
                  <a:solidFill>
                    <a:prstClr val="white"/>
                  </a:solidFill>
                  <a:effectLst/>
                  <a:uLnTx/>
                  <a:uFillTx/>
                  <a:latin typeface="Montserrat" pitchFamily="2" charset="77"/>
                  <a:ea typeface="+mn-ea"/>
                  <a:cs typeface="+mn-cs"/>
                </a:rPr>
                <a:t>remedio</a:t>
              </a:r>
              <a:r>
                <a:rPr kumimoji="0" lang="en-GB" sz="1600" b="1" i="0" u="sng" strike="noStrike" kern="1200" cap="none" spc="0" normalizeH="0" baseline="0" noProof="0" dirty="0">
                  <a:ln>
                    <a:noFill/>
                  </a:ln>
                  <a:solidFill>
                    <a:prstClr val="white"/>
                  </a:solidFill>
                  <a:effectLst/>
                  <a:uLnTx/>
                  <a:uFillTx/>
                  <a:latin typeface="Montserrat" pitchFamily="2" charset="77"/>
                  <a:ea typeface="+mn-ea"/>
                  <a:cs typeface="+mn-cs"/>
                </a:rPr>
                <a:t>: </a:t>
              </a:r>
              <a:endParaRPr kumimoji="0" lang="it-IT" sz="160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err="1">
                  <a:ln>
                    <a:noFill/>
                  </a:ln>
                  <a:solidFill>
                    <a:prstClr val="white"/>
                  </a:solidFill>
                  <a:effectLst/>
                  <a:uLnTx/>
                  <a:uFillTx/>
                  <a:latin typeface="Montserrat" pitchFamily="2" charset="77"/>
                  <a:ea typeface="+mn-ea"/>
                  <a:cs typeface="+mn-cs"/>
                </a:rPr>
                <a:t>Our</a:t>
              </a:r>
              <a:r>
                <a:rPr kumimoji="0" lang="it-IT" sz="1600" b="0" i="0" u="none" strike="noStrike" kern="1200" cap="none" spc="0" normalizeH="0" baseline="0" noProof="0" dirty="0">
                  <a:ln>
                    <a:noFill/>
                  </a:ln>
                  <a:solidFill>
                    <a:prstClr val="white"/>
                  </a:solidFill>
                  <a:effectLst/>
                  <a:uLnTx/>
                  <a:uFillTx/>
                  <a:latin typeface="Montserrat" pitchFamily="2" charset="77"/>
                  <a:ea typeface="+mn-ea"/>
                  <a:cs typeface="+mn-cs"/>
                </a:rPr>
                <a:t> </a:t>
              </a:r>
              <a:r>
                <a:rPr kumimoji="0" lang="it-IT" sz="1600" b="0" i="0" u="none" strike="noStrike" kern="1200" cap="none" spc="0" normalizeH="0" baseline="0" noProof="0" dirty="0" err="1">
                  <a:ln>
                    <a:noFill/>
                  </a:ln>
                  <a:solidFill>
                    <a:prstClr val="white"/>
                  </a:solidFill>
                  <a:effectLst/>
                  <a:uLnTx/>
                  <a:uFillTx/>
                  <a:latin typeface="Montserrat" pitchFamily="2" charset="77"/>
                  <a:ea typeface="+mn-ea"/>
                  <a:cs typeface="+mn-cs"/>
                </a:rPr>
                <a:t>expectation</a:t>
              </a:r>
              <a:r>
                <a:rPr kumimoji="0" lang="it-IT" sz="1600" b="0" i="0" u="none" strike="noStrike" kern="1200" cap="none" spc="0" normalizeH="0" baseline="0" noProof="0" dirty="0">
                  <a:ln>
                    <a:noFill/>
                  </a:ln>
                  <a:solidFill>
                    <a:prstClr val="white"/>
                  </a:solidFill>
                  <a:effectLst/>
                  <a:uLnTx/>
                  <a:uFillTx/>
                  <a:latin typeface="Montserrat" pitchFamily="2" charset="77"/>
                  <a:ea typeface="+mn-ea"/>
                  <a:cs typeface="+mn-cs"/>
                </a:rPr>
                <a:t> for the </a:t>
              </a:r>
              <a:r>
                <a:rPr kumimoji="0" lang="it-IT" sz="1600" b="0" i="0" u="none" strike="noStrike" kern="1200" cap="none" spc="0" normalizeH="0" baseline="0" noProof="0" dirty="0" err="1">
                  <a:ln>
                    <a:noFill/>
                  </a:ln>
                  <a:solidFill>
                    <a:prstClr val="white"/>
                  </a:solidFill>
                  <a:effectLst/>
                  <a:uLnTx/>
                  <a:uFillTx/>
                  <a:latin typeface="Montserrat" pitchFamily="2" charset="77"/>
                  <a:ea typeface="+mn-ea"/>
                  <a:cs typeface="+mn-cs"/>
                </a:rPr>
                <a:t>near</a:t>
              </a:r>
              <a:r>
                <a:rPr kumimoji="0" lang="it-IT" sz="1600" b="0" i="0" u="none" strike="noStrike" kern="1200" cap="none" spc="0" normalizeH="0" baseline="0" noProof="0" dirty="0">
                  <a:ln>
                    <a:noFill/>
                  </a:ln>
                  <a:solidFill>
                    <a:prstClr val="white"/>
                  </a:solidFill>
                  <a:effectLst/>
                  <a:uLnTx/>
                  <a:uFillTx/>
                  <a:latin typeface="Montserrat" pitchFamily="2" charset="77"/>
                  <a:ea typeface="+mn-ea"/>
                  <a:cs typeface="+mn-cs"/>
                </a:rPr>
                <a:t> future </a:t>
              </a:r>
              <a:r>
                <a:rPr kumimoji="0" lang="it-IT" sz="1600" b="0" i="0" u="none" strike="noStrike" kern="1200" cap="none" spc="0" normalizeH="0" baseline="0" noProof="0" dirty="0" err="1">
                  <a:ln>
                    <a:noFill/>
                  </a:ln>
                  <a:solidFill>
                    <a:prstClr val="white"/>
                  </a:solidFill>
                  <a:effectLst/>
                  <a:uLnTx/>
                  <a:uFillTx/>
                  <a:latin typeface="Montserrat" pitchFamily="2" charset="77"/>
                  <a:ea typeface="+mn-ea"/>
                  <a:cs typeface="+mn-cs"/>
                </a:rPr>
                <a:t>is</a:t>
              </a:r>
              <a:r>
                <a:rPr kumimoji="0" lang="it-IT" sz="1600" b="0" i="0" u="none" strike="noStrike" kern="1200" cap="none" spc="0" normalizeH="0" baseline="0" noProof="0" dirty="0">
                  <a:ln>
                    <a:noFill/>
                  </a:ln>
                  <a:solidFill>
                    <a:prstClr val="white"/>
                  </a:solidFill>
                  <a:effectLst/>
                  <a:uLnTx/>
                  <a:uFillTx/>
                  <a:latin typeface="Montserrat" pitchFamily="2" charset="77"/>
                  <a:ea typeface="+mn-ea"/>
                  <a:cs typeface="+mn-cs"/>
                </a:rPr>
                <a:t> to </a:t>
              </a:r>
              <a:r>
                <a:rPr kumimoji="0" lang="it-IT" sz="1600" b="0" i="0" u="none" strike="noStrike" kern="1200" cap="none" spc="0" normalizeH="0" baseline="0" noProof="0" dirty="0" err="1">
                  <a:ln>
                    <a:noFill/>
                  </a:ln>
                  <a:solidFill>
                    <a:prstClr val="white"/>
                  </a:solidFill>
                  <a:effectLst/>
                  <a:uLnTx/>
                  <a:uFillTx/>
                  <a:latin typeface="Montserrat" pitchFamily="2" charset="77"/>
                  <a:ea typeface="+mn-ea"/>
                  <a:cs typeface="+mn-cs"/>
                </a:rPr>
                <a:t>contribute</a:t>
              </a:r>
              <a:r>
                <a:rPr kumimoji="0" lang="it-IT" sz="1600" b="0" i="0" u="none" strike="noStrike" kern="1200" cap="none" spc="0" normalizeH="0" baseline="0" noProof="0" dirty="0">
                  <a:ln>
                    <a:noFill/>
                  </a:ln>
                  <a:solidFill>
                    <a:prstClr val="white"/>
                  </a:solidFill>
                  <a:effectLst/>
                  <a:uLnTx/>
                  <a:uFillTx/>
                  <a:latin typeface="Montserrat" pitchFamily="2" charset="77"/>
                  <a:ea typeface="+mn-ea"/>
                  <a:cs typeface="+mn-cs"/>
                </a:rPr>
                <a:t> to </a:t>
              </a:r>
              <a:r>
                <a:rPr kumimoji="0" lang="it-IT" sz="1600" b="0" i="0" u="none" strike="noStrike" kern="1200" cap="none" spc="0" normalizeH="0" baseline="0" noProof="0" dirty="0" err="1">
                  <a:ln>
                    <a:noFill/>
                  </a:ln>
                  <a:solidFill>
                    <a:prstClr val="white"/>
                  </a:solidFill>
                  <a:effectLst/>
                  <a:uLnTx/>
                  <a:uFillTx/>
                  <a:latin typeface="Montserrat" pitchFamily="2" charset="77"/>
                  <a:ea typeface="+mn-ea"/>
                  <a:cs typeface="+mn-cs"/>
                </a:rPr>
                <a:t>preclinical</a:t>
              </a:r>
              <a:r>
                <a:rPr kumimoji="0" lang="it-IT" sz="1600" b="0" i="0" u="none" strike="noStrike" kern="1200" cap="none" spc="0" normalizeH="0" baseline="0" noProof="0" dirty="0">
                  <a:ln>
                    <a:noFill/>
                  </a:ln>
                  <a:solidFill>
                    <a:prstClr val="white"/>
                  </a:solidFill>
                  <a:effectLst/>
                  <a:uLnTx/>
                  <a:uFillTx/>
                  <a:latin typeface="Montserrat" pitchFamily="2" charset="77"/>
                  <a:ea typeface="+mn-ea"/>
                  <a:cs typeface="+mn-cs"/>
                </a:rPr>
                <a:t> </a:t>
              </a:r>
              <a:r>
                <a:rPr kumimoji="0" lang="it-IT" sz="1600" b="0" i="0" u="none" strike="noStrike" kern="1200" cap="none" spc="0" normalizeH="0" baseline="0" noProof="0" dirty="0" err="1">
                  <a:ln>
                    <a:noFill/>
                  </a:ln>
                  <a:solidFill>
                    <a:prstClr val="white"/>
                  </a:solidFill>
                  <a:effectLst/>
                  <a:uLnTx/>
                  <a:uFillTx/>
                  <a:latin typeface="Montserrat" pitchFamily="2" charset="77"/>
                  <a:ea typeface="+mn-ea"/>
                  <a:cs typeface="+mn-cs"/>
                </a:rPr>
                <a:t>research</a:t>
              </a:r>
              <a:r>
                <a:rPr kumimoji="0" lang="it-IT" sz="1600" b="0" i="0" u="none" strike="noStrike" kern="1200" cap="none" spc="0" normalizeH="0" baseline="0" noProof="0" dirty="0">
                  <a:ln>
                    <a:noFill/>
                  </a:ln>
                  <a:solidFill>
                    <a:prstClr val="white"/>
                  </a:solidFill>
                  <a:effectLst/>
                  <a:uLnTx/>
                  <a:uFillTx/>
                  <a:latin typeface="Montserrat" pitchFamily="2" charset="77"/>
                  <a:ea typeface="+mn-ea"/>
                  <a:cs typeface="+mn-cs"/>
                </a:rPr>
                <a:t> and to clinical trials </a:t>
              </a:r>
              <a:r>
                <a:rPr kumimoji="0" lang="en-GB" sz="1600" b="0" i="0" u="none" strike="noStrike" kern="1200" cap="none" spc="0" normalizeH="0" baseline="0" noProof="0" dirty="0">
                  <a:ln>
                    <a:noFill/>
                  </a:ln>
                  <a:solidFill>
                    <a:prstClr val="white"/>
                  </a:solidFill>
                  <a:effectLst/>
                  <a:uLnTx/>
                  <a:uFillTx/>
                  <a:latin typeface="Montserrat" pitchFamily="2" charset="77"/>
                  <a:ea typeface="+mn-ea"/>
                  <a:cs typeface="+mn-cs"/>
                </a:rPr>
                <a:t>in </a:t>
              </a:r>
              <a:r>
                <a:rPr kumimoji="0" lang="en-GB" sz="1600" b="0" i="0" u="none" strike="noStrike" kern="1200" cap="none" spc="0" normalizeH="0" baseline="0" noProof="0" dirty="0" err="1">
                  <a:ln>
                    <a:noFill/>
                  </a:ln>
                  <a:solidFill>
                    <a:prstClr val="white"/>
                  </a:solidFill>
                  <a:effectLst/>
                  <a:uLnTx/>
                  <a:uFillTx/>
                  <a:latin typeface="Montserrat" pitchFamily="2" charset="77"/>
                  <a:ea typeface="+mn-ea"/>
                  <a:cs typeface="+mn-cs"/>
                </a:rPr>
                <a:t>theranostics</a:t>
              </a:r>
              <a:r>
                <a:rPr kumimoji="0" lang="en-GB" sz="1600" b="0" i="0" u="none" strike="noStrike" kern="1200" cap="none" spc="0" normalizeH="0" baseline="0" noProof="0" dirty="0">
                  <a:ln>
                    <a:noFill/>
                  </a:ln>
                  <a:solidFill>
                    <a:prstClr val="white"/>
                  </a:solidFill>
                  <a:effectLst/>
                  <a:uLnTx/>
                  <a:uFillTx/>
                  <a:latin typeface="Montserrat" pitchFamily="2" charset="77"/>
                  <a:ea typeface="+mn-ea"/>
                  <a:cs typeface="+mn-cs"/>
                </a:rPr>
                <a:t>. </a:t>
              </a:r>
              <a:r>
                <a:rPr kumimoji="0" lang="en-GB" sz="1600" b="0" i="0" u="none" strike="noStrike" kern="1200" cap="none" spc="0" normalizeH="0" baseline="0" noProof="0" dirty="0" err="1">
                  <a:ln>
                    <a:noFill/>
                  </a:ln>
                  <a:solidFill>
                    <a:prstClr val="white"/>
                  </a:solidFill>
                  <a:effectLst/>
                  <a:uLnTx/>
                  <a:uFillTx/>
                  <a:latin typeface="Montserrat" pitchFamily="2" charset="77"/>
                  <a:ea typeface="+mn-ea"/>
                  <a:cs typeface="+mn-cs"/>
                </a:rPr>
                <a:t>Theranostics</a:t>
              </a:r>
              <a:r>
                <a:rPr kumimoji="0" lang="en-GB" sz="1600" b="0" i="0" u="none" strike="noStrike" kern="1200" cap="none" spc="0" normalizeH="0" baseline="0" noProof="0" dirty="0">
                  <a:ln>
                    <a:noFill/>
                  </a:ln>
                  <a:solidFill>
                    <a:prstClr val="white"/>
                  </a:solidFill>
                  <a:effectLst/>
                  <a:uLnTx/>
                  <a:uFillTx/>
                  <a:latin typeface="Montserrat" pitchFamily="2" charset="77"/>
                  <a:ea typeface="+mn-ea"/>
                  <a:cs typeface="+mn-cs"/>
                </a:rPr>
                <a:t> is having a great impact not only for diagnosis but also for therapy. </a:t>
              </a:r>
            </a:p>
          </p:txBody>
        </p:sp>
        <p:pic>
          <p:nvPicPr>
            <p:cNvPr id="27" name="Immagine 26">
              <a:extLst>
                <a:ext uri="{FF2B5EF4-FFF2-40B4-BE49-F238E27FC236}">
                  <a16:creationId xmlns:a16="http://schemas.microsoft.com/office/drawing/2014/main" id="{ECFA22F1-04A3-7ECA-6E40-1649839F6444}"/>
                </a:ext>
              </a:extLst>
            </p:cNvPr>
            <p:cNvPicPr>
              <a:picLocks noChangeAspect="1"/>
            </p:cNvPicPr>
            <p:nvPr/>
          </p:nvPicPr>
          <p:blipFill>
            <a:blip r:embed="rId6"/>
            <a:stretch>
              <a:fillRect/>
            </a:stretch>
          </p:blipFill>
          <p:spPr>
            <a:xfrm>
              <a:off x="9563314" y="1248207"/>
              <a:ext cx="2249582" cy="2030732"/>
            </a:xfrm>
            <a:prstGeom prst="rect">
              <a:avLst/>
            </a:prstGeom>
          </p:spPr>
        </p:pic>
        <p:sp>
          <p:nvSpPr>
            <p:cNvPr id="29" name="CasellaDiTesto 28">
              <a:extLst>
                <a:ext uri="{FF2B5EF4-FFF2-40B4-BE49-F238E27FC236}">
                  <a16:creationId xmlns:a16="http://schemas.microsoft.com/office/drawing/2014/main" id="{7400D39E-DC9E-9DED-D042-34CA8F784BB7}"/>
                </a:ext>
              </a:extLst>
            </p:cNvPr>
            <p:cNvSpPr txBox="1"/>
            <p:nvPr/>
          </p:nvSpPr>
          <p:spPr>
            <a:xfrm rot="16200000">
              <a:off x="7943248" y="1746829"/>
              <a:ext cx="2877457" cy="246221"/>
            </a:xfrm>
            <a:prstGeom prst="rect">
              <a:avLst/>
            </a:prstGeom>
            <a:noFill/>
          </p:spPr>
          <p:txBody>
            <a:bodyPr vert="horz"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err="1">
                  <a:ln>
                    <a:noFill/>
                  </a:ln>
                  <a:solidFill>
                    <a:srgbClr val="000000"/>
                  </a:solidFill>
                  <a:effectLst/>
                  <a:uLnTx/>
                  <a:uFillTx/>
                  <a:latin typeface="Montserrat" panose="00000500000000000000" pitchFamily="2" charset="0"/>
                  <a:ea typeface="+mn-ea"/>
                  <a:cs typeface="+mn-cs"/>
                </a:rPr>
                <a:t>Ahmadzadehfar</a:t>
              </a:r>
              <a:r>
                <a:rPr kumimoji="0" lang="it-IT" sz="1000" b="0" i="0" u="none" strike="noStrike" kern="1200" cap="none" spc="0" normalizeH="0" baseline="0" noProof="0" dirty="0">
                  <a:ln>
                    <a:noFill/>
                  </a:ln>
                  <a:solidFill>
                    <a:srgbClr val="000000"/>
                  </a:solidFill>
                  <a:effectLst/>
                  <a:uLnTx/>
                  <a:uFillTx/>
                  <a:latin typeface="Montserrat" panose="00000500000000000000" pitchFamily="2" charset="0"/>
                  <a:ea typeface="+mn-ea"/>
                  <a:cs typeface="+mn-cs"/>
                </a:rPr>
                <a:t> et al. 2024 </a:t>
              </a:r>
              <a:endParaRPr kumimoji="0" lang="it-IT" sz="100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33" name="Gruppo 32">
            <a:extLst>
              <a:ext uri="{FF2B5EF4-FFF2-40B4-BE49-F238E27FC236}">
                <a16:creationId xmlns:a16="http://schemas.microsoft.com/office/drawing/2014/main" id="{D6ACFCAE-465B-EB3A-02C5-87DE379ED1C9}"/>
              </a:ext>
            </a:extLst>
          </p:cNvPr>
          <p:cNvGrpSpPr/>
          <p:nvPr/>
        </p:nvGrpSpPr>
        <p:grpSpPr>
          <a:xfrm>
            <a:off x="6159100" y="1129750"/>
            <a:ext cx="2942233" cy="5670858"/>
            <a:chOff x="6159100" y="1129750"/>
            <a:chExt cx="2942233" cy="5670858"/>
          </a:xfrm>
        </p:grpSpPr>
        <p:sp>
          <p:nvSpPr>
            <p:cNvPr id="17" name="Figura a mano libera 16">
              <a:extLst>
                <a:ext uri="{FF2B5EF4-FFF2-40B4-BE49-F238E27FC236}">
                  <a16:creationId xmlns:a16="http://schemas.microsoft.com/office/drawing/2014/main" id="{232FF9A8-7643-7A88-C90E-81B156987A3C}"/>
                </a:ext>
              </a:extLst>
            </p:cNvPr>
            <p:cNvSpPr/>
            <p:nvPr/>
          </p:nvSpPr>
          <p:spPr>
            <a:xfrm>
              <a:off x="6159100" y="1129750"/>
              <a:ext cx="2942233" cy="5670858"/>
            </a:xfrm>
            <a:custGeom>
              <a:avLst/>
              <a:gdLst>
                <a:gd name="connsiteX0" fmla="*/ 0 w 3008743"/>
                <a:gd name="connsiteY0" fmla="*/ 300874 h 5670858"/>
                <a:gd name="connsiteX1" fmla="*/ 300874 w 3008743"/>
                <a:gd name="connsiteY1" fmla="*/ 0 h 5670858"/>
                <a:gd name="connsiteX2" fmla="*/ 2707869 w 3008743"/>
                <a:gd name="connsiteY2" fmla="*/ 0 h 5670858"/>
                <a:gd name="connsiteX3" fmla="*/ 3008743 w 3008743"/>
                <a:gd name="connsiteY3" fmla="*/ 300874 h 5670858"/>
                <a:gd name="connsiteX4" fmla="*/ 3008743 w 3008743"/>
                <a:gd name="connsiteY4" fmla="*/ 5369984 h 5670858"/>
                <a:gd name="connsiteX5" fmla="*/ 2707869 w 3008743"/>
                <a:gd name="connsiteY5" fmla="*/ 5670858 h 5670858"/>
                <a:gd name="connsiteX6" fmla="*/ 300874 w 3008743"/>
                <a:gd name="connsiteY6" fmla="*/ 5670858 h 5670858"/>
                <a:gd name="connsiteX7" fmla="*/ 0 w 3008743"/>
                <a:gd name="connsiteY7" fmla="*/ 5369984 h 5670858"/>
                <a:gd name="connsiteX8" fmla="*/ 0 w 3008743"/>
                <a:gd name="connsiteY8" fmla="*/ 300874 h 5670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8743" h="5670858">
                  <a:moveTo>
                    <a:pt x="0" y="300874"/>
                  </a:moveTo>
                  <a:cubicBezTo>
                    <a:pt x="0" y="134706"/>
                    <a:pt x="134706" y="0"/>
                    <a:pt x="300874" y="0"/>
                  </a:cubicBezTo>
                  <a:lnTo>
                    <a:pt x="2707869" y="0"/>
                  </a:lnTo>
                  <a:cubicBezTo>
                    <a:pt x="2874037" y="0"/>
                    <a:pt x="3008743" y="134706"/>
                    <a:pt x="3008743" y="300874"/>
                  </a:cubicBezTo>
                  <a:lnTo>
                    <a:pt x="3008743" y="5369984"/>
                  </a:lnTo>
                  <a:cubicBezTo>
                    <a:pt x="3008743" y="5536152"/>
                    <a:pt x="2874037" y="5670858"/>
                    <a:pt x="2707869" y="5670858"/>
                  </a:cubicBezTo>
                  <a:lnTo>
                    <a:pt x="300874" y="5670858"/>
                  </a:lnTo>
                  <a:cubicBezTo>
                    <a:pt x="134706" y="5670858"/>
                    <a:pt x="0" y="5536152"/>
                    <a:pt x="0" y="5369984"/>
                  </a:cubicBezTo>
                  <a:lnTo>
                    <a:pt x="0" y="30087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3792" tIns="2382135" rIns="113792" bIns="1247964" numCol="1" spcCol="1270" anchor="t" anchorCtr="1">
              <a:noAutofit/>
            </a:bodyPr>
            <a:lstStyle/>
            <a:p>
              <a:pPr marL="0" marR="0" lvl="0" indent="0" algn="l" defTabSz="1600200" rtl="0" eaLnBrk="1" fontAlgn="auto" latinLnBrk="0" hangingPunct="1">
                <a:lnSpc>
                  <a:spcPct val="90000"/>
                </a:lnSpc>
                <a:spcBef>
                  <a:spcPct val="0"/>
                </a:spcBef>
                <a:spcAft>
                  <a:spcPct val="35000"/>
                </a:spcAft>
                <a:buClrTx/>
                <a:buSzTx/>
                <a:buFontTx/>
                <a:buNone/>
                <a:tabLst/>
                <a:defRPr/>
              </a:pPr>
              <a:r>
                <a:rPr kumimoji="0" lang="en-GB" sz="1600" b="1" i="0" u="sng" strike="noStrike" kern="1200" cap="none" spc="0" normalizeH="0" baseline="0" noProof="0" dirty="0">
                  <a:ln>
                    <a:noFill/>
                  </a:ln>
                  <a:solidFill>
                    <a:prstClr val="white"/>
                  </a:solidFill>
                  <a:effectLst/>
                  <a:uLnTx/>
                  <a:uFillTx/>
                  <a:latin typeface="Montserrat" pitchFamily="2" charset="77"/>
                  <a:ea typeface="+mn-ea"/>
                  <a:cs typeface="+mn-cs"/>
                </a:rPr>
                <a:t>Every day life in 2024: </a:t>
              </a:r>
              <a:endParaRPr kumimoji="0" lang="it-IT" sz="160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285750" marR="0" lvl="1" indent="-285750" algn="l" defTabSz="711200" rtl="0" eaLnBrk="1" fontAlgn="auto" latinLnBrk="0" hangingPunct="1">
                <a:lnSpc>
                  <a:spcPct val="90000"/>
                </a:lnSpc>
                <a:spcBef>
                  <a:spcPct val="0"/>
                </a:spcBef>
                <a:spcAft>
                  <a:spcPct val="15000"/>
                </a:spcAft>
                <a:buClrTx/>
                <a:buSzTx/>
                <a:buFont typeface="Wingdings" pitchFamily="2" charset="2"/>
                <a:buChar char="ü"/>
                <a:tabLst/>
                <a:defRPr/>
              </a:pPr>
              <a:r>
                <a:rPr kumimoji="0" lang="en-GB" sz="1600" b="0" i="0" u="none" strike="noStrike" kern="1200" cap="none" spc="0" normalizeH="0" baseline="0" noProof="0" dirty="0">
                  <a:ln>
                    <a:noFill/>
                  </a:ln>
                  <a:solidFill>
                    <a:prstClr val="white"/>
                  </a:solidFill>
                  <a:effectLst/>
                  <a:uLnTx/>
                  <a:uFillTx/>
                  <a:latin typeface="Montserrat" pitchFamily="2" charset="77"/>
                  <a:ea typeface="+mn-ea"/>
                  <a:cs typeface="+mn-cs"/>
                </a:rPr>
                <a:t>FLUODEOXYGLUCOSE All cancers. (242 released batches, 6814 patients, 92% reliability) </a:t>
              </a:r>
              <a:endParaRPr kumimoji="0" lang="it-IT" sz="160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285750" marR="0" lvl="1" indent="-285750" algn="l" defTabSz="711200" rtl="0" eaLnBrk="1" fontAlgn="auto" latinLnBrk="0" hangingPunct="1">
                <a:lnSpc>
                  <a:spcPct val="90000"/>
                </a:lnSpc>
                <a:spcBef>
                  <a:spcPct val="0"/>
                </a:spcBef>
                <a:spcAft>
                  <a:spcPct val="15000"/>
                </a:spcAft>
                <a:buClrTx/>
                <a:buSzTx/>
                <a:buFont typeface="Wingdings" pitchFamily="2" charset="2"/>
                <a:buChar char="ü"/>
                <a:tabLst/>
                <a:defRPr/>
              </a:pPr>
              <a:r>
                <a:rPr kumimoji="0" lang="en-GB" sz="1600" b="0" i="0" u="none" strike="noStrike" kern="1200" cap="none" spc="0" normalizeH="0" baseline="0" noProof="0" dirty="0" err="1">
                  <a:ln>
                    <a:noFill/>
                  </a:ln>
                  <a:solidFill>
                    <a:prstClr val="white"/>
                  </a:solidFill>
                  <a:effectLst/>
                  <a:uLnTx/>
                  <a:uFillTx/>
                  <a:latin typeface="Montserrat" pitchFamily="2" charset="77"/>
                  <a:ea typeface="+mn-ea"/>
                  <a:cs typeface="+mn-cs"/>
                </a:rPr>
                <a:t>Fluorocholine</a:t>
              </a:r>
              <a:r>
                <a:rPr kumimoji="0" lang="en-GB" sz="1600" b="0" i="0" u="none" strike="noStrike" kern="1200" cap="none" spc="0" normalizeH="0" baseline="0" noProof="0" dirty="0">
                  <a:ln>
                    <a:noFill/>
                  </a:ln>
                  <a:solidFill>
                    <a:prstClr val="white"/>
                  </a:solidFill>
                  <a:effectLst/>
                  <a:uLnTx/>
                  <a:uFillTx/>
                  <a:latin typeface="Montserrat" pitchFamily="2" charset="77"/>
                  <a:ea typeface="+mn-ea"/>
                  <a:cs typeface="+mn-cs"/>
                </a:rPr>
                <a:t>   Prostate cancer (73 released batches, 716 patients, 91% reliability)</a:t>
              </a:r>
              <a:endParaRPr kumimoji="0" lang="it-IT" sz="160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285750" marR="0" lvl="1" indent="-285750" algn="l" defTabSz="711200" rtl="0" eaLnBrk="1" fontAlgn="auto" latinLnBrk="0" hangingPunct="1">
                <a:lnSpc>
                  <a:spcPct val="90000"/>
                </a:lnSpc>
                <a:spcBef>
                  <a:spcPct val="0"/>
                </a:spcBef>
                <a:spcAft>
                  <a:spcPct val="15000"/>
                </a:spcAft>
                <a:buClrTx/>
                <a:buSzTx/>
                <a:buFont typeface="Wingdings" pitchFamily="2" charset="2"/>
                <a:buChar char="ü"/>
                <a:tabLst/>
                <a:defRPr/>
              </a:pPr>
              <a:r>
                <a:rPr kumimoji="0" lang="en-GB" sz="1600" b="0" i="0" u="none" strike="noStrike" kern="1200" cap="none" spc="0" normalizeH="0" baseline="0" noProof="0" dirty="0">
                  <a:ln>
                    <a:noFill/>
                  </a:ln>
                  <a:solidFill>
                    <a:prstClr val="white"/>
                  </a:solidFill>
                  <a:effectLst/>
                  <a:uLnTx/>
                  <a:uFillTx/>
                  <a:latin typeface="Montserrat" pitchFamily="2" charset="77"/>
                  <a:ea typeface="+mn-ea"/>
                  <a:cs typeface="+mn-cs"/>
                </a:rPr>
                <a:t>PYLCLARI   Prostate cancer (26 released batches, 226 patients, 87% reliability)</a:t>
              </a:r>
              <a:endParaRPr kumimoji="0" lang="it-IT" sz="160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32" name="Immagine 31">
              <a:extLst>
                <a:ext uri="{FF2B5EF4-FFF2-40B4-BE49-F238E27FC236}">
                  <a16:creationId xmlns:a16="http://schemas.microsoft.com/office/drawing/2014/main" id="{59377E82-E2CE-014D-083A-5E7F420AFF8E}"/>
                </a:ext>
              </a:extLst>
            </p:cNvPr>
            <p:cNvPicPr>
              <a:picLocks noChangeAspect="1"/>
            </p:cNvPicPr>
            <p:nvPr/>
          </p:nvPicPr>
          <p:blipFill>
            <a:blip r:embed="rId7"/>
            <a:stretch>
              <a:fillRect/>
            </a:stretch>
          </p:blipFill>
          <p:spPr>
            <a:xfrm>
              <a:off x="6735101" y="1254904"/>
              <a:ext cx="1816100" cy="2120900"/>
            </a:xfrm>
            <a:prstGeom prst="rect">
              <a:avLst/>
            </a:prstGeom>
          </p:spPr>
        </p:pic>
      </p:grpSp>
    </p:spTree>
    <p:extLst>
      <p:ext uri="{BB962C8B-B14F-4D97-AF65-F5344CB8AC3E}">
        <p14:creationId xmlns:p14="http://schemas.microsoft.com/office/powerpoint/2010/main" val="7613353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70358C0E-79D5-343A-10F0-94E9D2ACE19F}"/>
              </a:ext>
            </a:extLst>
          </p:cNvPr>
          <p:cNvSpPr/>
          <p:nvPr/>
        </p:nvSpPr>
        <p:spPr>
          <a:xfrm>
            <a:off x="0" y="196911"/>
            <a:ext cx="12192000" cy="81259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Titolo 1">
            <a:extLst>
              <a:ext uri="{FF2B5EF4-FFF2-40B4-BE49-F238E27FC236}">
                <a16:creationId xmlns:a16="http://schemas.microsoft.com/office/drawing/2014/main" id="{1690BEAA-BD4F-6275-620B-C66D7C0AB145}"/>
              </a:ext>
            </a:extLst>
          </p:cNvPr>
          <p:cNvSpPr txBox="1">
            <a:spLocks/>
          </p:cNvSpPr>
          <p:nvPr/>
        </p:nvSpPr>
        <p:spPr>
          <a:xfrm>
            <a:off x="242426" y="445791"/>
            <a:ext cx="7571537" cy="427586"/>
          </a:xfrm>
          <a:prstGeom prst="rect">
            <a:avLst/>
          </a:prstGeom>
        </p:spPr>
        <p:txBody>
          <a:bodyPr vert="horz" lIns="91440" tIns="45720" rIns="91440" bIns="45720" rtlCol="0" anchor="ctr">
            <a:noAutofit/>
          </a:bodyPr>
          <a:lstStyle>
            <a:lvl1pPr algn="r" defTabSz="914400" rtl="0" eaLnBrk="1" latinLnBrk="0" hangingPunct="1">
              <a:lnSpc>
                <a:spcPct val="80000"/>
              </a:lnSpc>
              <a:spcBef>
                <a:spcPct val="0"/>
              </a:spcBef>
              <a:buNone/>
              <a:defRPr sz="5000" kern="1200" cap="all" spc="200" baseline="0">
                <a:solidFill>
                  <a:schemeClr val="tx1">
                    <a:lumMod val="95000"/>
                    <a:lumOff val="5000"/>
                  </a:schemeClr>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it-IT" sz="3000" b="1" i="0" u="none" strike="noStrike" kern="1200" cap="all" spc="200" normalizeH="0" baseline="0" noProof="0" dirty="0">
                <a:ln>
                  <a:noFill/>
                </a:ln>
                <a:solidFill>
                  <a:prstClr val="white"/>
                </a:solidFill>
                <a:effectLst/>
                <a:uLnTx/>
                <a:uFillTx/>
                <a:latin typeface="Source Sans Pro" panose="020B0503030403020204" pitchFamily="34" charset="0"/>
                <a:ea typeface="Roboto Slab Black" pitchFamily="2" charset="0"/>
                <a:cs typeface="+mj-cs"/>
              </a:rPr>
              <a:t>CNR IFC FOR </a:t>
            </a:r>
            <a:r>
              <a:rPr kumimoji="0" lang="it-IT" sz="3000" b="1" i="0" u="none" strike="noStrike" kern="1200" cap="all" spc="200" normalizeH="0" baseline="0" noProof="0" dirty="0">
                <a:ln>
                  <a:noFill/>
                </a:ln>
                <a:solidFill>
                  <a:srgbClr val="FFC000"/>
                </a:solidFill>
                <a:effectLst/>
                <a:uLnTx/>
                <a:uFillTx/>
                <a:latin typeface="Source Sans Pro" panose="020B0503030403020204" pitchFamily="34" charset="0"/>
                <a:ea typeface="Roboto Slab Black" pitchFamily="2" charset="0"/>
                <a:cs typeface="+mj-cs"/>
              </a:rPr>
              <a:t>REMEDIO</a:t>
            </a:r>
            <a:r>
              <a:rPr kumimoji="0" lang="it-IT" sz="3000" b="1" i="0" u="none" strike="noStrike" kern="1200" cap="all" spc="200" normalizeH="0" baseline="0" noProof="0" dirty="0">
                <a:ln>
                  <a:noFill/>
                </a:ln>
                <a:solidFill>
                  <a:prstClr val="white"/>
                </a:solidFill>
                <a:effectLst/>
                <a:uLnTx/>
                <a:uFillTx/>
                <a:latin typeface="Source Sans Pro" panose="020B0503030403020204" pitchFamily="34" charset="0"/>
                <a:ea typeface="Roboto Slab Black" pitchFamily="2" charset="0"/>
                <a:cs typeface="+mj-cs"/>
              </a:rPr>
              <a:t> </a:t>
            </a:r>
          </a:p>
        </p:txBody>
      </p:sp>
      <p:pic>
        <p:nvPicPr>
          <p:cNvPr id="9" name="Immagine 8" descr="Esteso.png"/>
          <p:cNvPicPr>
            <a:picLocks noChangeAspect="1"/>
          </p:cNvPicPr>
          <p:nvPr/>
        </p:nvPicPr>
        <p:blipFill>
          <a:blip r:embed="rId3"/>
          <a:stretch>
            <a:fillRect/>
          </a:stretch>
        </p:blipFill>
        <p:spPr>
          <a:xfrm>
            <a:off x="8422434" y="6126160"/>
            <a:ext cx="3603765" cy="580721"/>
          </a:xfrm>
          <a:prstGeom prst="rect">
            <a:avLst/>
          </a:prstGeom>
        </p:spPr>
      </p:pic>
      <p:sp>
        <p:nvSpPr>
          <p:cNvPr id="4" name="CasellaDiTesto 3">
            <a:extLst>
              <a:ext uri="{FF2B5EF4-FFF2-40B4-BE49-F238E27FC236}">
                <a16:creationId xmlns:a16="http://schemas.microsoft.com/office/drawing/2014/main" id="{F6A39FD2-C7A1-C8D3-757B-6D7656032AA3}"/>
              </a:ext>
            </a:extLst>
          </p:cNvPr>
          <p:cNvSpPr txBox="1"/>
          <p:nvPr/>
        </p:nvSpPr>
        <p:spPr>
          <a:xfrm>
            <a:off x="242426" y="6368327"/>
            <a:ext cx="825663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FFC000"/>
                </a:solidFill>
                <a:effectLst/>
                <a:uLnTx/>
                <a:uFillTx/>
                <a:latin typeface="Aptos" panose="02110004020202020204"/>
                <a:ea typeface="+mn-ea"/>
                <a:cs typeface="+mn-cs"/>
              </a:rPr>
              <a:t>Research Excellence in Medicine and Engineering Driving Innovation in Oncology </a:t>
            </a:r>
            <a:endParaRPr kumimoji="0" lang="it-IT" sz="1600" b="0" i="1" u="none" strike="noStrike" kern="1200" cap="none" spc="0" normalizeH="0" baseline="0" noProof="0" dirty="0">
              <a:ln>
                <a:noFill/>
              </a:ln>
              <a:solidFill>
                <a:srgbClr val="FFC000"/>
              </a:solidFill>
              <a:effectLst/>
              <a:uLnTx/>
              <a:uFillTx/>
              <a:latin typeface="Aptos" panose="02110004020202020204"/>
              <a:ea typeface="+mn-ea"/>
              <a:cs typeface="+mn-cs"/>
            </a:endParaRPr>
          </a:p>
        </p:txBody>
      </p:sp>
      <p:pic>
        <p:nvPicPr>
          <p:cNvPr id="10" name="Immagine 9">
            <a:extLst>
              <a:ext uri="{FF2B5EF4-FFF2-40B4-BE49-F238E27FC236}">
                <a16:creationId xmlns:a16="http://schemas.microsoft.com/office/drawing/2014/main" id="{4F37F711-CBED-B9B7-58C7-990F83D1C8CB}"/>
              </a:ext>
            </a:extLst>
          </p:cNvPr>
          <p:cNvPicPr>
            <a:picLocks noChangeAspect="1"/>
          </p:cNvPicPr>
          <p:nvPr/>
        </p:nvPicPr>
        <p:blipFill>
          <a:blip r:embed="rId4"/>
          <a:stretch>
            <a:fillRect/>
          </a:stretch>
        </p:blipFill>
        <p:spPr>
          <a:xfrm>
            <a:off x="418667" y="2032783"/>
            <a:ext cx="1587537" cy="3312269"/>
          </a:xfrm>
          <a:prstGeom prst="rect">
            <a:avLst/>
          </a:prstGeom>
        </p:spPr>
      </p:pic>
      <p:sp>
        <p:nvSpPr>
          <p:cNvPr id="13" name="CasellaDiTesto 12">
            <a:extLst>
              <a:ext uri="{FF2B5EF4-FFF2-40B4-BE49-F238E27FC236}">
                <a16:creationId xmlns:a16="http://schemas.microsoft.com/office/drawing/2014/main" id="{A3588F0A-DD5B-A91E-2710-F316C0E308AC}"/>
              </a:ext>
            </a:extLst>
          </p:cNvPr>
          <p:cNvSpPr txBox="1"/>
          <p:nvPr/>
        </p:nvSpPr>
        <p:spPr>
          <a:xfrm>
            <a:off x="-188739" y="1178246"/>
            <a:ext cx="12191999" cy="1015663"/>
          </a:xfrm>
          <a:prstGeom prst="rect">
            <a:avLst/>
          </a:prstGeom>
          <a:noFill/>
        </p:spPr>
        <p:txBody>
          <a:bodyPr wrap="square" rtlCol="0">
            <a:spAutoFit/>
          </a:bodyPr>
          <a:lstStyle/>
          <a:p>
            <a:pPr marL="457200" marR="0" lvl="1" indent="0" algn="l" defTabSz="914400" rtl="0" eaLnBrk="0" fontAlgn="base" latinLnBrk="0" hangingPunct="0">
              <a:lnSpc>
                <a:spcPct val="100000"/>
              </a:lnSpc>
              <a:spcBef>
                <a:spcPct val="0"/>
              </a:spcBef>
              <a:spcAft>
                <a:spcPct val="0"/>
              </a:spcAft>
              <a:buClrTx/>
              <a:buSzTx/>
              <a:buFontTx/>
              <a:buNone/>
              <a:tabLst/>
              <a:defRPr/>
            </a:pPr>
            <a:r>
              <a:rPr kumimoji="0" lang="en-US" sz="1600" u="none" strike="noStrike" kern="1200" cap="none" spc="0" normalizeH="0" baseline="0" noProof="0" dirty="0">
                <a:ln>
                  <a:noFill/>
                </a:ln>
                <a:solidFill>
                  <a:srgbClr val="0F9ED5">
                    <a:lumMod val="50000"/>
                  </a:srgbClr>
                </a:solidFill>
                <a:effectLst/>
                <a:uLnTx/>
                <a:uFillTx/>
                <a:latin typeface="Arial" panose="020B0604020202020204" pitchFamily="34" charset="0"/>
                <a:ea typeface="+mn-ea"/>
                <a:cs typeface="+mn-cs"/>
              </a:rPr>
              <a:t>Key Expertise for Radiochemical Development for PET and </a:t>
            </a:r>
            <a:r>
              <a:rPr kumimoji="0" lang="en-US" sz="1600" u="none" strike="noStrike" kern="1200" cap="none" spc="0" normalizeH="0" baseline="0" noProof="0" dirty="0" err="1">
                <a:ln>
                  <a:noFill/>
                </a:ln>
                <a:solidFill>
                  <a:srgbClr val="0F9ED5">
                    <a:lumMod val="50000"/>
                  </a:srgbClr>
                </a:solidFill>
                <a:effectLst/>
                <a:uLnTx/>
                <a:uFillTx/>
                <a:latin typeface="Arial" panose="020B0604020202020204" pitchFamily="34" charset="0"/>
                <a:ea typeface="+mn-ea"/>
                <a:cs typeface="+mn-cs"/>
              </a:rPr>
              <a:t>Theranostic</a:t>
            </a:r>
            <a:r>
              <a:rPr kumimoji="0" lang="en-US" sz="1600" u="none" strike="noStrike" kern="1200" cap="none" spc="0" normalizeH="0" baseline="0" noProof="0" dirty="0">
                <a:ln>
                  <a:noFill/>
                </a:ln>
                <a:solidFill>
                  <a:srgbClr val="0F9ED5">
                    <a:lumMod val="50000"/>
                  </a:srgbClr>
                </a:solidFill>
                <a:effectLst/>
                <a:uLnTx/>
                <a:uFillTx/>
                <a:latin typeface="Arial" panose="020B0604020202020204" pitchFamily="34" charset="0"/>
                <a:ea typeface="+mn-ea"/>
                <a:cs typeface="+mn-cs"/>
              </a:rPr>
              <a:t> Radiopharmaceuticals in Metabolic and Oncological Applications</a:t>
            </a:r>
          </a:p>
          <a:p>
            <a:pPr marL="457200" marR="0" lvl="1" indent="0" algn="l" defTabSz="914400" rtl="0" eaLnBrk="0" fontAlgn="base" latinLnBrk="0" hangingPunct="0">
              <a:lnSpc>
                <a:spcPct val="100000"/>
              </a:lnSpc>
              <a:spcBef>
                <a:spcPct val="0"/>
              </a:spcBef>
              <a:spcAft>
                <a:spcPct val="0"/>
              </a:spcAft>
              <a:buClrTx/>
              <a:buSzTx/>
              <a:buFontTx/>
              <a:buChar char="•"/>
              <a:tabLst/>
              <a:defRPr/>
            </a:pPr>
            <a:endParaRPr kumimoji="0" lang="it-IT" altLang="it-IT" sz="1800" b="0" i="0" u="none" strike="noStrike" kern="1200" cap="none" spc="0" normalizeH="0" baseline="0" noProof="0" dirty="0">
              <a:ln>
                <a:noFill/>
              </a:ln>
              <a:solidFill>
                <a:srgbClr val="FFC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5" name="Freccia a pentagono 14">
            <a:extLst>
              <a:ext uri="{FF2B5EF4-FFF2-40B4-BE49-F238E27FC236}">
                <a16:creationId xmlns:a16="http://schemas.microsoft.com/office/drawing/2014/main" id="{EF93A5A5-F4F7-0DB9-93A0-C6D5A72FA307}"/>
              </a:ext>
            </a:extLst>
          </p:cNvPr>
          <p:cNvSpPr/>
          <p:nvPr/>
        </p:nvSpPr>
        <p:spPr>
          <a:xfrm>
            <a:off x="4820625" y="1815681"/>
            <a:ext cx="878186" cy="647603"/>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Freccia a pentagono 18">
            <a:extLst>
              <a:ext uri="{FF2B5EF4-FFF2-40B4-BE49-F238E27FC236}">
                <a16:creationId xmlns:a16="http://schemas.microsoft.com/office/drawing/2014/main" id="{EA069895-5D12-5306-325A-67314D564F77}"/>
              </a:ext>
            </a:extLst>
          </p:cNvPr>
          <p:cNvSpPr/>
          <p:nvPr/>
        </p:nvSpPr>
        <p:spPr>
          <a:xfrm>
            <a:off x="6284740" y="1829774"/>
            <a:ext cx="878186" cy="647603"/>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Freccia a pentagono 19">
            <a:extLst>
              <a:ext uri="{FF2B5EF4-FFF2-40B4-BE49-F238E27FC236}">
                <a16:creationId xmlns:a16="http://schemas.microsoft.com/office/drawing/2014/main" id="{2E7AE364-885D-D643-F625-0EC6D8C35269}"/>
              </a:ext>
            </a:extLst>
          </p:cNvPr>
          <p:cNvSpPr/>
          <p:nvPr/>
        </p:nvSpPr>
        <p:spPr>
          <a:xfrm>
            <a:off x="3356511" y="1849141"/>
            <a:ext cx="878186" cy="647603"/>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Rectangle 7">
            <a:extLst>
              <a:ext uri="{FF2B5EF4-FFF2-40B4-BE49-F238E27FC236}">
                <a16:creationId xmlns:a16="http://schemas.microsoft.com/office/drawing/2014/main" id="{355EFD59-8333-B6A5-88AC-32FA5CA0BD3C}"/>
              </a:ext>
            </a:extLst>
          </p:cNvPr>
          <p:cNvSpPr>
            <a:spLocks noChangeArrowheads="1"/>
          </p:cNvSpPr>
          <p:nvPr/>
        </p:nvSpPr>
        <p:spPr bwMode="auto">
          <a:xfrm>
            <a:off x="2250002" y="2500953"/>
            <a:ext cx="5932368" cy="1448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50000"/>
              </a:lnSpc>
              <a:spcBef>
                <a:spcPct val="0"/>
              </a:spcBef>
              <a:spcAft>
                <a:spcPct val="0"/>
              </a:spcAft>
              <a:buClrTx/>
              <a:buSzTx/>
              <a:buFontTx/>
              <a:buChar char="•"/>
              <a:tabLst/>
              <a:defRPr/>
            </a:pPr>
            <a:r>
              <a:rPr kumimoji="0" lang="it-IT" altLang="it-IT" sz="1200" u="none" strike="noStrike" kern="1200" cap="none" spc="0" normalizeH="0" baseline="0" noProof="0" dirty="0">
                <a:ln>
                  <a:noFill/>
                </a:ln>
                <a:solidFill>
                  <a:srgbClr val="156082">
                    <a:lumMod val="75000"/>
                  </a:srgbClr>
                </a:solidFill>
                <a:effectLst/>
                <a:uLnTx/>
                <a:uFillTx/>
                <a:latin typeface="Arial" panose="020B0604020202020204" pitchFamily="34" charset="0"/>
                <a:ea typeface="+mn-ea"/>
                <a:cs typeface="+mn-cs"/>
              </a:rPr>
              <a:t>Radionuclide Production with </a:t>
            </a:r>
            <a:r>
              <a:rPr kumimoji="0" lang="it-IT" altLang="it-IT" sz="1200" u="none" strike="noStrike" kern="1200" cap="none" spc="0" normalizeH="0" baseline="0" noProof="0" dirty="0" err="1">
                <a:ln>
                  <a:noFill/>
                </a:ln>
                <a:solidFill>
                  <a:srgbClr val="156082">
                    <a:lumMod val="75000"/>
                  </a:srgbClr>
                </a:solidFill>
                <a:effectLst/>
                <a:uLnTx/>
                <a:uFillTx/>
                <a:latin typeface="Arial" panose="020B0604020202020204" pitchFamily="34" charset="0"/>
                <a:ea typeface="+mn-ea"/>
                <a:cs typeface="+mn-cs"/>
              </a:rPr>
              <a:t>Biomedical</a:t>
            </a:r>
            <a:r>
              <a:rPr kumimoji="0" lang="it-IT" altLang="it-IT" sz="1200" u="none" strike="noStrike" kern="1200" cap="none" spc="0" normalizeH="0" baseline="0" noProof="0" dirty="0">
                <a:ln>
                  <a:noFill/>
                </a:ln>
                <a:solidFill>
                  <a:srgbClr val="156082">
                    <a:lumMod val="75000"/>
                  </a:srgbClr>
                </a:solidFill>
                <a:effectLst/>
                <a:uLnTx/>
                <a:uFillTx/>
                <a:latin typeface="Arial" panose="020B0604020202020204" pitchFamily="34" charset="0"/>
                <a:ea typeface="+mn-ea"/>
                <a:cs typeface="+mn-cs"/>
              </a:rPr>
              <a:t> </a:t>
            </a:r>
            <a:r>
              <a:rPr kumimoji="0" lang="it-IT" altLang="it-IT" sz="1200" u="none" strike="noStrike" kern="1200" cap="none" spc="0" normalizeH="0" baseline="0" noProof="0" dirty="0" err="1">
                <a:ln>
                  <a:noFill/>
                </a:ln>
                <a:solidFill>
                  <a:srgbClr val="156082">
                    <a:lumMod val="75000"/>
                  </a:srgbClr>
                </a:solidFill>
                <a:effectLst/>
                <a:uLnTx/>
                <a:uFillTx/>
                <a:latin typeface="Arial" panose="020B0604020202020204" pitchFamily="34" charset="0"/>
                <a:ea typeface="+mn-ea"/>
                <a:cs typeface="+mn-cs"/>
              </a:rPr>
              <a:t>Cyclotron</a:t>
            </a:r>
            <a:endParaRPr kumimoji="0" lang="it-IT" altLang="it-IT" sz="1200" u="none" strike="noStrike" kern="1200" cap="none" spc="0" normalizeH="0" baseline="0" noProof="0" dirty="0">
              <a:ln>
                <a:noFill/>
              </a:ln>
              <a:solidFill>
                <a:srgbClr val="156082">
                  <a:lumMod val="75000"/>
                </a:srgbClr>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it-IT" altLang="it-IT" sz="1200" u="none" strike="noStrike" kern="1200" cap="none" spc="0" normalizeH="0" baseline="0" noProof="0" dirty="0">
                <a:ln>
                  <a:noFill/>
                </a:ln>
                <a:solidFill>
                  <a:srgbClr val="4EA72E">
                    <a:lumMod val="75000"/>
                  </a:srgbClr>
                </a:solidFill>
                <a:effectLst/>
                <a:uLnTx/>
                <a:uFillTx/>
                <a:latin typeface="Arial" panose="020B0604020202020204" pitchFamily="34" charset="0"/>
                <a:ea typeface="+mn-ea"/>
                <a:cs typeface="+mn-cs"/>
              </a:rPr>
              <a:t>- </a:t>
            </a:r>
            <a:r>
              <a:rPr kumimoji="0" lang="it-IT" altLang="it-IT" sz="1200" u="none" strike="noStrike" kern="1200" cap="none" spc="0" normalizeH="0" baseline="0" noProof="0" dirty="0" err="1">
                <a:ln>
                  <a:noFill/>
                </a:ln>
                <a:solidFill>
                  <a:srgbClr val="4EA72E">
                    <a:lumMod val="75000"/>
                  </a:srgbClr>
                </a:solidFill>
                <a:effectLst/>
                <a:uLnTx/>
                <a:uFillTx/>
                <a:latin typeface="Arial" panose="020B0604020202020204" pitchFamily="34" charset="0"/>
                <a:ea typeface="+mn-ea"/>
                <a:cs typeface="+mn-cs"/>
              </a:rPr>
              <a:t>Labeling</a:t>
            </a:r>
            <a:r>
              <a:rPr kumimoji="0" lang="it-IT" altLang="it-IT" sz="1200" u="none" strike="noStrike" kern="1200" cap="none" spc="0" normalizeH="0" baseline="0" noProof="0" dirty="0">
                <a:ln>
                  <a:noFill/>
                </a:ln>
                <a:solidFill>
                  <a:srgbClr val="4EA72E">
                    <a:lumMod val="75000"/>
                  </a:srgbClr>
                </a:solidFill>
                <a:effectLst/>
                <a:uLnTx/>
                <a:uFillTx/>
                <a:latin typeface="Arial" panose="020B0604020202020204" pitchFamily="34" charset="0"/>
                <a:ea typeface="+mn-ea"/>
                <a:cs typeface="+mn-cs"/>
              </a:rPr>
              <a:t> Chemistry</a:t>
            </a: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it-IT" altLang="it-IT" sz="1200" u="none" strike="noStrike" kern="1200" cap="none" spc="0" normalizeH="0" baseline="0" noProof="0" dirty="0">
                <a:ln>
                  <a:noFill/>
                </a:ln>
                <a:solidFill>
                  <a:srgbClr val="4EA72E">
                    <a:lumMod val="75000"/>
                  </a:srgbClr>
                </a:solidFill>
                <a:effectLst/>
                <a:uLnTx/>
                <a:uFillTx/>
                <a:latin typeface="Arial" panose="020B0604020202020204" pitchFamily="34" charset="0"/>
                <a:ea typeface="+mn-ea"/>
                <a:cs typeface="+mn-cs"/>
              </a:rPr>
              <a:t>- </a:t>
            </a:r>
            <a:r>
              <a:rPr kumimoji="0" lang="it-IT" altLang="it-IT" sz="1200" u="none" strike="noStrike" kern="1200" cap="none" spc="0" normalizeH="0" baseline="0" noProof="0" dirty="0" err="1">
                <a:ln>
                  <a:noFill/>
                </a:ln>
                <a:solidFill>
                  <a:srgbClr val="4EA72E">
                    <a:lumMod val="75000"/>
                  </a:srgbClr>
                </a:solidFill>
                <a:effectLst/>
                <a:uLnTx/>
                <a:uFillTx/>
                <a:latin typeface="Arial" panose="020B0604020202020204" pitchFamily="34" charset="0"/>
                <a:ea typeface="+mn-ea"/>
                <a:cs typeface="+mn-cs"/>
              </a:rPr>
              <a:t>Selection</a:t>
            </a:r>
            <a:r>
              <a:rPr kumimoji="0" lang="it-IT" altLang="it-IT" sz="1200" u="none" strike="noStrike" kern="1200" cap="none" spc="0" normalizeH="0" baseline="0" noProof="0" dirty="0">
                <a:ln>
                  <a:noFill/>
                </a:ln>
                <a:solidFill>
                  <a:srgbClr val="4EA72E">
                    <a:lumMod val="75000"/>
                  </a:srgbClr>
                </a:solidFill>
                <a:effectLst/>
                <a:uLnTx/>
                <a:uFillTx/>
                <a:latin typeface="Arial" panose="020B0604020202020204" pitchFamily="34" charset="0"/>
                <a:ea typeface="+mn-ea"/>
                <a:cs typeface="+mn-cs"/>
              </a:rPr>
              <a:t> of </a:t>
            </a:r>
            <a:r>
              <a:rPr kumimoji="0" lang="it-IT" altLang="it-IT" sz="1200" u="none" strike="noStrike" kern="1200" cap="none" spc="0" normalizeH="0" baseline="0" noProof="0" dirty="0" err="1">
                <a:ln>
                  <a:noFill/>
                </a:ln>
                <a:solidFill>
                  <a:srgbClr val="4EA72E">
                    <a:lumMod val="75000"/>
                  </a:srgbClr>
                </a:solidFill>
                <a:effectLst/>
                <a:uLnTx/>
                <a:uFillTx/>
                <a:latin typeface="Arial" panose="020B0604020202020204" pitchFamily="34" charset="0"/>
                <a:ea typeface="+mn-ea"/>
                <a:cs typeface="+mn-cs"/>
              </a:rPr>
              <a:t>chelators</a:t>
            </a:r>
            <a:r>
              <a:rPr kumimoji="0" lang="it-IT" altLang="it-IT" sz="1200" u="none" strike="noStrike" kern="1200" cap="none" spc="0" normalizeH="0" baseline="0" noProof="0" dirty="0">
                <a:ln>
                  <a:noFill/>
                </a:ln>
                <a:solidFill>
                  <a:srgbClr val="4EA72E">
                    <a:lumMod val="75000"/>
                  </a:srgbClr>
                </a:solidFill>
                <a:effectLst/>
                <a:uLnTx/>
                <a:uFillTx/>
                <a:latin typeface="Arial" panose="020B0604020202020204" pitchFamily="34" charset="0"/>
                <a:ea typeface="+mn-ea"/>
                <a:cs typeface="+mn-cs"/>
              </a:rPr>
              <a:t> or </a:t>
            </a:r>
            <a:r>
              <a:rPr kumimoji="0" lang="it-IT" altLang="it-IT" sz="1200" u="none" strike="noStrike" kern="1200" cap="none" spc="0" normalizeH="0" baseline="0" noProof="0" dirty="0" err="1">
                <a:ln>
                  <a:noFill/>
                </a:ln>
                <a:solidFill>
                  <a:srgbClr val="4EA72E">
                    <a:lumMod val="75000"/>
                  </a:srgbClr>
                </a:solidFill>
                <a:effectLst/>
                <a:uLnTx/>
                <a:uFillTx/>
                <a:latin typeface="Arial" panose="020B0604020202020204" pitchFamily="34" charset="0"/>
                <a:ea typeface="+mn-ea"/>
                <a:cs typeface="+mn-cs"/>
              </a:rPr>
              <a:t>prosthetic</a:t>
            </a:r>
            <a:r>
              <a:rPr kumimoji="0" lang="it-IT" altLang="it-IT" sz="1200" u="none" strike="noStrike" kern="1200" cap="none" spc="0" normalizeH="0" baseline="0" noProof="0" dirty="0">
                <a:ln>
                  <a:noFill/>
                </a:ln>
                <a:solidFill>
                  <a:srgbClr val="4EA72E">
                    <a:lumMod val="75000"/>
                  </a:srgbClr>
                </a:solidFill>
                <a:effectLst/>
                <a:uLnTx/>
                <a:uFillTx/>
                <a:latin typeface="Arial" panose="020B0604020202020204" pitchFamily="34" charset="0"/>
                <a:ea typeface="+mn-ea"/>
                <a:cs typeface="+mn-cs"/>
              </a:rPr>
              <a:t> groups for molecular </a:t>
            </a:r>
            <a:r>
              <a:rPr kumimoji="0" lang="it-IT" altLang="it-IT" sz="1200" u="none" strike="noStrike" kern="1200" cap="none" spc="0" normalizeH="0" baseline="0" noProof="0" dirty="0" err="1">
                <a:ln>
                  <a:noFill/>
                </a:ln>
                <a:solidFill>
                  <a:srgbClr val="4EA72E">
                    <a:lumMod val="75000"/>
                  </a:srgbClr>
                </a:solidFill>
                <a:effectLst/>
                <a:uLnTx/>
                <a:uFillTx/>
                <a:latin typeface="Arial" panose="020B0604020202020204" pitchFamily="34" charset="0"/>
                <a:ea typeface="+mn-ea"/>
                <a:cs typeface="+mn-cs"/>
              </a:rPr>
              <a:t>labeling</a:t>
            </a:r>
            <a:endParaRPr kumimoji="0" lang="it-IT" altLang="it-IT" sz="1200" u="none" strike="noStrike" kern="1200" cap="none" spc="0" normalizeH="0" baseline="0" noProof="0" dirty="0">
              <a:ln>
                <a:noFill/>
              </a:ln>
              <a:solidFill>
                <a:srgbClr val="4EA72E">
                  <a:lumMod val="75000"/>
                </a:srgbClr>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it-IT" altLang="it-IT" sz="1200" u="none" strike="noStrike" kern="1200" cap="none" spc="0" normalizeH="0" baseline="0" noProof="0" dirty="0">
                <a:ln>
                  <a:noFill/>
                </a:ln>
                <a:solidFill>
                  <a:srgbClr val="4EA72E">
                    <a:lumMod val="75000"/>
                  </a:srgbClr>
                </a:solidFill>
                <a:effectLst/>
                <a:uLnTx/>
                <a:uFillTx/>
                <a:latin typeface="Arial" panose="020B0604020202020204" pitchFamily="34" charset="0"/>
                <a:ea typeface="+mn-ea"/>
                <a:cs typeface="+mn-cs"/>
              </a:rPr>
              <a:t>- Development of </a:t>
            </a:r>
            <a:r>
              <a:rPr kumimoji="0" lang="it-IT" altLang="it-IT" sz="1200" u="none" strike="noStrike" kern="1200" cap="none" spc="0" normalizeH="0" baseline="0" noProof="0" dirty="0" err="1">
                <a:ln>
                  <a:noFill/>
                </a:ln>
                <a:solidFill>
                  <a:srgbClr val="4EA72E">
                    <a:lumMod val="75000"/>
                  </a:srgbClr>
                </a:solidFill>
                <a:effectLst/>
                <a:uLnTx/>
                <a:uFillTx/>
                <a:latin typeface="Arial" panose="020B0604020202020204" pitchFamily="34" charset="0"/>
                <a:ea typeface="+mn-ea"/>
                <a:cs typeface="+mn-cs"/>
              </a:rPr>
              <a:t>radiopharmaceuticals</a:t>
            </a:r>
            <a:r>
              <a:rPr kumimoji="0" lang="it-IT" altLang="it-IT" sz="1200" u="none" strike="noStrike" kern="1200" cap="none" spc="0" normalizeH="0" baseline="0" noProof="0" dirty="0">
                <a:ln>
                  <a:noFill/>
                </a:ln>
                <a:solidFill>
                  <a:srgbClr val="4EA72E">
                    <a:lumMod val="75000"/>
                  </a:srgbClr>
                </a:solidFill>
                <a:effectLst/>
                <a:uLnTx/>
                <a:uFillTx/>
                <a:latin typeface="Arial" panose="020B0604020202020204" pitchFamily="34" charset="0"/>
                <a:ea typeface="+mn-ea"/>
                <a:cs typeface="+mn-cs"/>
              </a:rPr>
              <a:t> targeting metabolic pathways or </a:t>
            </a:r>
            <a:r>
              <a:rPr kumimoji="0" lang="it-IT" altLang="it-IT" sz="1200" u="none" strike="noStrike" kern="1200" cap="none" spc="0" normalizeH="0" baseline="0" noProof="0" dirty="0" err="1">
                <a:ln>
                  <a:noFill/>
                </a:ln>
                <a:solidFill>
                  <a:srgbClr val="4EA72E">
                    <a:lumMod val="75000"/>
                  </a:srgbClr>
                </a:solidFill>
                <a:effectLst/>
                <a:uLnTx/>
                <a:uFillTx/>
                <a:latin typeface="Arial" panose="020B0604020202020204" pitchFamily="34" charset="0"/>
                <a:ea typeface="+mn-ea"/>
                <a:cs typeface="+mn-cs"/>
              </a:rPr>
              <a:t>tumor</a:t>
            </a:r>
            <a:r>
              <a:rPr kumimoji="0" lang="it-IT" altLang="it-IT" sz="1200" u="none" strike="noStrike" kern="1200" cap="none" spc="0" normalizeH="0" baseline="0" noProof="0" dirty="0">
                <a:ln>
                  <a:noFill/>
                </a:ln>
                <a:solidFill>
                  <a:srgbClr val="4EA72E">
                    <a:lumMod val="75000"/>
                  </a:srgbClr>
                </a:solidFill>
                <a:effectLst/>
                <a:uLnTx/>
                <a:uFillTx/>
                <a:latin typeface="Arial" panose="020B0604020202020204" pitchFamily="34" charset="0"/>
                <a:ea typeface="+mn-ea"/>
                <a:cs typeface="+mn-cs"/>
              </a:rPr>
              <a:t>-specific </a:t>
            </a:r>
            <a:r>
              <a:rPr kumimoji="0" lang="it-IT" altLang="it-IT" sz="1200" u="none" strike="noStrike" kern="1200" cap="none" spc="0" normalizeH="0" baseline="0" noProof="0" dirty="0" err="1">
                <a:ln>
                  <a:noFill/>
                </a:ln>
                <a:solidFill>
                  <a:srgbClr val="4EA72E">
                    <a:lumMod val="75000"/>
                  </a:srgbClr>
                </a:solidFill>
                <a:effectLst/>
                <a:uLnTx/>
                <a:uFillTx/>
                <a:latin typeface="Arial" panose="020B0604020202020204" pitchFamily="34" charset="0"/>
                <a:ea typeface="+mn-ea"/>
                <a:cs typeface="+mn-cs"/>
              </a:rPr>
              <a:t>biomarkers</a:t>
            </a:r>
            <a:r>
              <a:rPr kumimoji="0" lang="it-IT" altLang="it-IT" sz="1200" u="none" strike="noStrike" kern="1200" cap="none" spc="0" normalizeH="0" baseline="0" noProof="0" dirty="0">
                <a:ln>
                  <a:noFill/>
                </a:ln>
                <a:solidFill>
                  <a:srgbClr val="4EA72E">
                    <a:lumMod val="75000"/>
                  </a:srgbClr>
                </a:solidFill>
                <a:effectLst/>
                <a:uLnTx/>
                <a:uFillTx/>
                <a:latin typeface="Arial" panose="020B0604020202020204" pitchFamily="34" charset="0"/>
                <a:ea typeface="+mn-ea"/>
                <a:cs typeface="+mn-cs"/>
              </a:rPr>
              <a:t> </a:t>
            </a:r>
          </a:p>
        </p:txBody>
      </p:sp>
      <p:sp>
        <p:nvSpPr>
          <p:cNvPr id="23" name="CasellaDiTesto 22">
            <a:extLst>
              <a:ext uri="{FF2B5EF4-FFF2-40B4-BE49-F238E27FC236}">
                <a16:creationId xmlns:a16="http://schemas.microsoft.com/office/drawing/2014/main" id="{8EA4B810-5CB3-BD5D-2569-8424FBAFDEDC}"/>
              </a:ext>
            </a:extLst>
          </p:cNvPr>
          <p:cNvSpPr txBox="1"/>
          <p:nvPr/>
        </p:nvSpPr>
        <p:spPr>
          <a:xfrm>
            <a:off x="314715" y="5345052"/>
            <a:ext cx="169148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900" b="0" i="0" u="none" strike="noStrike" kern="1200" cap="none" spc="0" normalizeH="0" baseline="0" noProof="0" dirty="0">
                <a:ln>
                  <a:noFill/>
                </a:ln>
                <a:solidFill>
                  <a:prstClr val="black"/>
                </a:solidFill>
                <a:effectLst/>
                <a:uLnTx/>
                <a:uFillTx/>
                <a:latin typeface="Aptos" panose="02110004020202020204"/>
                <a:ea typeface="+mn-ea"/>
                <a:cs typeface="+mn-cs"/>
              </a:rPr>
              <a:t>16MeV </a:t>
            </a:r>
            <a:r>
              <a:rPr kumimoji="0" lang="it-IT" sz="900" b="0" i="0" u="none" strike="noStrike" kern="1200" cap="none" spc="0" normalizeH="0" baseline="0" noProof="0" dirty="0" err="1">
                <a:ln>
                  <a:noFill/>
                </a:ln>
                <a:solidFill>
                  <a:prstClr val="black"/>
                </a:solidFill>
                <a:effectLst/>
                <a:uLnTx/>
                <a:uFillTx/>
                <a:latin typeface="Aptos" panose="02110004020202020204"/>
                <a:ea typeface="+mn-ea"/>
                <a:cs typeface="+mn-cs"/>
              </a:rPr>
              <a:t>biomedical</a:t>
            </a:r>
            <a:r>
              <a:rPr kumimoji="0" lang="it-IT" sz="9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it-IT" sz="900" b="0" i="0" u="none" strike="noStrike" kern="1200" cap="none" spc="0" normalizeH="0" baseline="0" noProof="0" dirty="0" err="1">
                <a:ln>
                  <a:noFill/>
                </a:ln>
                <a:solidFill>
                  <a:prstClr val="black"/>
                </a:solidFill>
                <a:effectLst/>
                <a:uLnTx/>
                <a:uFillTx/>
                <a:latin typeface="Aptos" panose="02110004020202020204"/>
                <a:ea typeface="+mn-ea"/>
                <a:cs typeface="+mn-cs"/>
              </a:rPr>
              <a:t>cyclotron</a:t>
            </a:r>
            <a:r>
              <a:rPr kumimoji="0" lang="it-IT" sz="9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it-IT" sz="900" b="0" i="0" u="none" strike="noStrike" kern="1200" cap="none" spc="0" normalizeH="0" baseline="0" noProof="0" dirty="0" err="1">
                <a:ln>
                  <a:noFill/>
                </a:ln>
                <a:solidFill>
                  <a:prstClr val="black"/>
                </a:solidFill>
                <a:effectLst/>
                <a:uLnTx/>
                <a:uFillTx/>
                <a:latin typeface="Aptos" panose="02110004020202020204"/>
                <a:ea typeface="+mn-ea"/>
                <a:cs typeface="+mn-cs"/>
              </a:rPr>
              <a:t>at</a:t>
            </a:r>
            <a:r>
              <a:rPr kumimoji="0" lang="it-IT" sz="900" b="0" i="0" u="none" strike="noStrike" kern="1200" cap="none" spc="0" normalizeH="0" baseline="0" noProof="0" dirty="0">
                <a:ln>
                  <a:noFill/>
                </a:ln>
                <a:solidFill>
                  <a:prstClr val="black"/>
                </a:solidFill>
                <a:effectLst/>
                <a:uLnTx/>
                <a:uFillTx/>
                <a:latin typeface="Aptos" panose="02110004020202020204"/>
                <a:ea typeface="+mn-ea"/>
                <a:cs typeface="+mn-cs"/>
              </a:rPr>
              <a:t> CNR IFC</a:t>
            </a:r>
          </a:p>
        </p:txBody>
      </p:sp>
      <p:pic>
        <p:nvPicPr>
          <p:cNvPr id="24" name="Immagine 23">
            <a:extLst>
              <a:ext uri="{FF2B5EF4-FFF2-40B4-BE49-F238E27FC236}">
                <a16:creationId xmlns:a16="http://schemas.microsoft.com/office/drawing/2014/main" id="{EB631C35-92AB-39A0-5B93-E60141FADF7F}"/>
              </a:ext>
            </a:extLst>
          </p:cNvPr>
          <p:cNvPicPr>
            <a:picLocks noChangeAspect="1"/>
          </p:cNvPicPr>
          <p:nvPr/>
        </p:nvPicPr>
        <p:blipFill>
          <a:blip r:embed="rId5"/>
          <a:stretch>
            <a:fillRect/>
          </a:stretch>
        </p:blipFill>
        <p:spPr>
          <a:xfrm>
            <a:off x="8266666" y="1513273"/>
            <a:ext cx="3506667" cy="4048882"/>
          </a:xfrm>
          <a:prstGeom prst="rect">
            <a:avLst/>
          </a:prstGeom>
        </p:spPr>
      </p:pic>
      <p:sp>
        <p:nvSpPr>
          <p:cNvPr id="25" name="CasellaDiTesto 24">
            <a:extLst>
              <a:ext uri="{FF2B5EF4-FFF2-40B4-BE49-F238E27FC236}">
                <a16:creationId xmlns:a16="http://schemas.microsoft.com/office/drawing/2014/main" id="{E35B7153-79CE-0621-E6A8-12EF6F721230}"/>
              </a:ext>
            </a:extLst>
          </p:cNvPr>
          <p:cNvSpPr txBox="1"/>
          <p:nvPr/>
        </p:nvSpPr>
        <p:spPr>
          <a:xfrm>
            <a:off x="8607615" y="5612786"/>
            <a:ext cx="316571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900" b="0" i="0" u="none" strike="noStrike" kern="1200" cap="none" spc="0" normalizeH="0" baseline="0" noProof="0" dirty="0" err="1">
                <a:ln>
                  <a:noFill/>
                </a:ln>
                <a:solidFill>
                  <a:prstClr val="black"/>
                </a:solidFill>
                <a:effectLst/>
                <a:uLnTx/>
                <a:uFillTx/>
                <a:latin typeface="Aptos" panose="02110004020202020204"/>
                <a:ea typeface="+mn-ea"/>
                <a:cs typeface="+mn-cs"/>
              </a:rPr>
              <a:t>Example</a:t>
            </a:r>
            <a:r>
              <a:rPr kumimoji="0" lang="it-IT" sz="900" b="0" i="0" u="none" strike="noStrike" kern="1200" cap="none" spc="0" normalizeH="0" baseline="0" noProof="0" dirty="0">
                <a:ln>
                  <a:noFill/>
                </a:ln>
                <a:solidFill>
                  <a:prstClr val="black"/>
                </a:solidFill>
                <a:effectLst/>
                <a:uLnTx/>
                <a:uFillTx/>
                <a:latin typeface="Aptos" panose="02110004020202020204"/>
                <a:ea typeface="+mn-ea"/>
                <a:cs typeface="+mn-cs"/>
              </a:rPr>
              <a:t> of </a:t>
            </a:r>
            <a:r>
              <a:rPr kumimoji="0" lang="it-IT" sz="900" b="0" i="0" u="none" strike="noStrike" kern="1200" cap="none" spc="0" normalizeH="0" baseline="0" noProof="0" dirty="0" err="1">
                <a:ln>
                  <a:noFill/>
                </a:ln>
                <a:solidFill>
                  <a:prstClr val="black"/>
                </a:solidFill>
                <a:effectLst/>
                <a:uLnTx/>
                <a:uFillTx/>
                <a:latin typeface="Aptos" panose="02110004020202020204"/>
                <a:ea typeface="+mn-ea"/>
                <a:cs typeface="+mn-cs"/>
              </a:rPr>
              <a:t>labelling</a:t>
            </a:r>
            <a:r>
              <a:rPr kumimoji="0" lang="it-IT" sz="900" b="0" i="0" u="none" strike="noStrike" kern="1200" cap="none" spc="0" normalizeH="0" baseline="0" noProof="0" dirty="0">
                <a:ln>
                  <a:noFill/>
                </a:ln>
                <a:solidFill>
                  <a:prstClr val="black"/>
                </a:solidFill>
                <a:effectLst/>
                <a:uLnTx/>
                <a:uFillTx/>
                <a:latin typeface="Aptos" panose="02110004020202020204"/>
                <a:ea typeface="+mn-ea"/>
                <a:cs typeface="+mn-cs"/>
              </a:rPr>
              <a:t> of </a:t>
            </a:r>
            <a:r>
              <a:rPr kumimoji="0" lang="it-IT" sz="900" b="0" i="0" u="none" strike="noStrike" kern="1200" cap="none" spc="0" normalizeH="0" baseline="0" noProof="0" dirty="0" err="1">
                <a:ln>
                  <a:noFill/>
                </a:ln>
                <a:solidFill>
                  <a:prstClr val="black"/>
                </a:solidFill>
                <a:effectLst/>
                <a:uLnTx/>
                <a:uFillTx/>
                <a:latin typeface="Aptos" panose="02110004020202020204"/>
                <a:ea typeface="+mn-ea"/>
                <a:cs typeface="+mn-cs"/>
              </a:rPr>
              <a:t>radiopharmaceuticals</a:t>
            </a:r>
            <a:r>
              <a:rPr kumimoji="0" lang="it-IT" sz="9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it-IT" sz="900" b="0" i="0" u="none" strike="noStrike" kern="1200" cap="none" spc="0" normalizeH="0" baseline="0" noProof="0" dirty="0" err="1">
                <a:ln>
                  <a:noFill/>
                </a:ln>
                <a:solidFill>
                  <a:prstClr val="black"/>
                </a:solidFill>
                <a:effectLst/>
                <a:uLnTx/>
                <a:uFillTx/>
                <a:latin typeface="Aptos" panose="02110004020202020204"/>
                <a:ea typeface="+mn-ea"/>
                <a:cs typeface="+mn-cs"/>
              </a:rPr>
              <a:t>at</a:t>
            </a:r>
            <a:r>
              <a:rPr kumimoji="0" lang="it-IT" sz="900" b="0" i="0" u="none" strike="noStrike" kern="1200" cap="none" spc="0" normalizeH="0" baseline="0" noProof="0" dirty="0">
                <a:ln>
                  <a:noFill/>
                </a:ln>
                <a:solidFill>
                  <a:prstClr val="black"/>
                </a:solidFill>
                <a:effectLst/>
                <a:uLnTx/>
                <a:uFillTx/>
                <a:latin typeface="Aptos" panose="02110004020202020204"/>
                <a:ea typeface="+mn-ea"/>
                <a:cs typeface="+mn-cs"/>
              </a:rPr>
              <a:t> CNR IFC </a:t>
            </a:r>
          </a:p>
        </p:txBody>
      </p:sp>
      <p:pic>
        <p:nvPicPr>
          <p:cNvPr id="26" name="Immagine 25">
            <a:extLst>
              <a:ext uri="{FF2B5EF4-FFF2-40B4-BE49-F238E27FC236}">
                <a16:creationId xmlns:a16="http://schemas.microsoft.com/office/drawing/2014/main" id="{0BB3D5B2-6F30-11CA-6026-F19087E9CEC7}"/>
              </a:ext>
            </a:extLst>
          </p:cNvPr>
          <p:cNvPicPr>
            <a:picLocks noChangeAspect="1"/>
          </p:cNvPicPr>
          <p:nvPr/>
        </p:nvPicPr>
        <p:blipFill rotWithShape="1">
          <a:blip r:embed="rId6"/>
          <a:srcRect r="15025"/>
          <a:stretch/>
        </p:blipFill>
        <p:spPr>
          <a:xfrm>
            <a:off x="7444679" y="1684391"/>
            <a:ext cx="793169" cy="1034782"/>
          </a:xfrm>
          <a:prstGeom prst="rect">
            <a:avLst/>
          </a:prstGeom>
        </p:spPr>
      </p:pic>
      <p:pic>
        <p:nvPicPr>
          <p:cNvPr id="27" name="Immagine 26">
            <a:extLst>
              <a:ext uri="{FF2B5EF4-FFF2-40B4-BE49-F238E27FC236}">
                <a16:creationId xmlns:a16="http://schemas.microsoft.com/office/drawing/2014/main" id="{E1527DE7-3FBD-3BA3-5001-FF0FBF0F6573}"/>
              </a:ext>
            </a:extLst>
          </p:cNvPr>
          <p:cNvPicPr>
            <a:picLocks noChangeAspect="1"/>
          </p:cNvPicPr>
          <p:nvPr/>
        </p:nvPicPr>
        <p:blipFill>
          <a:blip r:embed="rId7"/>
          <a:stretch>
            <a:fillRect/>
          </a:stretch>
        </p:blipFill>
        <p:spPr>
          <a:xfrm>
            <a:off x="6646462" y="4232225"/>
            <a:ext cx="1872269" cy="1502808"/>
          </a:xfrm>
          <a:prstGeom prst="rect">
            <a:avLst/>
          </a:prstGeom>
        </p:spPr>
      </p:pic>
      <p:sp>
        <p:nvSpPr>
          <p:cNvPr id="29" name="CasellaDiTesto 28">
            <a:extLst>
              <a:ext uri="{FF2B5EF4-FFF2-40B4-BE49-F238E27FC236}">
                <a16:creationId xmlns:a16="http://schemas.microsoft.com/office/drawing/2014/main" id="{0D2A08A9-E7C8-C5D2-A475-836CA0BCDE0B}"/>
              </a:ext>
            </a:extLst>
          </p:cNvPr>
          <p:cNvSpPr txBox="1"/>
          <p:nvPr/>
        </p:nvSpPr>
        <p:spPr>
          <a:xfrm>
            <a:off x="2233006" y="3973259"/>
            <a:ext cx="4419518" cy="229293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Char char="•"/>
              <a:tabLst/>
              <a:defRPr/>
            </a:pPr>
            <a:endParaRPr kumimoji="0" lang="it-IT" altLang="it-IT" sz="110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it-IT" altLang="it-IT" sz="1200" u="none" strike="noStrike" kern="1200" cap="none" spc="0" normalizeH="0" baseline="0" noProof="0" dirty="0" err="1">
                <a:ln>
                  <a:noFill/>
                </a:ln>
                <a:solidFill>
                  <a:srgbClr val="156082">
                    <a:lumMod val="75000"/>
                  </a:srgbClr>
                </a:solidFill>
                <a:effectLst/>
                <a:uLnTx/>
                <a:uFillTx/>
                <a:latin typeface="Arial" panose="020B0604020202020204" pitchFamily="34" charset="0"/>
                <a:ea typeface="+mn-ea"/>
                <a:cs typeface="+mn-cs"/>
              </a:rPr>
              <a:t>Preclinical</a:t>
            </a:r>
            <a:r>
              <a:rPr kumimoji="0" lang="it-IT" altLang="it-IT" sz="1200" u="none" strike="noStrike" kern="1200" cap="none" spc="0" normalizeH="0" baseline="0" noProof="0" dirty="0">
                <a:ln>
                  <a:noFill/>
                </a:ln>
                <a:solidFill>
                  <a:srgbClr val="156082">
                    <a:lumMod val="75000"/>
                  </a:srgbClr>
                </a:solidFill>
                <a:effectLst/>
                <a:uLnTx/>
                <a:uFillTx/>
                <a:latin typeface="Arial" panose="020B0604020202020204" pitchFamily="34" charset="0"/>
                <a:ea typeface="+mn-ea"/>
                <a:cs typeface="+mn-cs"/>
              </a:rPr>
              <a:t> and Clinical Applications in </a:t>
            </a:r>
            <a:r>
              <a:rPr kumimoji="0" lang="it-IT" altLang="it-IT" sz="1200" u="none" strike="noStrike" kern="1200" cap="none" spc="0" normalizeH="0" baseline="0" noProof="0" dirty="0" err="1">
                <a:ln>
                  <a:noFill/>
                </a:ln>
                <a:solidFill>
                  <a:srgbClr val="156082">
                    <a:lumMod val="75000"/>
                  </a:srgbClr>
                </a:solidFill>
                <a:effectLst/>
                <a:uLnTx/>
                <a:uFillTx/>
                <a:latin typeface="Arial" panose="020B0604020202020204" pitchFamily="34" charset="0"/>
                <a:ea typeface="+mn-ea"/>
                <a:cs typeface="+mn-cs"/>
              </a:rPr>
              <a:t>Oncology</a:t>
            </a:r>
            <a:r>
              <a:rPr kumimoji="0" lang="it-IT" altLang="it-IT" sz="1200" u="none" strike="noStrike" kern="1200" cap="none" spc="0" normalizeH="0" baseline="0" noProof="0" dirty="0">
                <a:ln>
                  <a:noFill/>
                </a:ln>
                <a:solidFill>
                  <a:srgbClr val="156082">
                    <a:lumMod val="75000"/>
                  </a:srgbClr>
                </a:solidFill>
                <a:effectLst/>
                <a:uLnTx/>
                <a:uFillTx/>
                <a:latin typeface="Arial" panose="020B0604020202020204" pitchFamily="34" charset="0"/>
                <a:ea typeface="+mn-ea"/>
                <a:cs typeface="+mn-cs"/>
              </a:rPr>
              <a:t> and Metabolic Disorders in small and large animal models</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it-IT" altLang="it-IT" sz="1200" u="none" strike="noStrike" kern="1200" cap="none" spc="0" normalizeH="0" baseline="0" noProof="0" dirty="0">
                <a:ln>
                  <a:noFill/>
                </a:ln>
                <a:solidFill>
                  <a:srgbClr val="156082">
                    <a:lumMod val="75000"/>
                  </a:srgbClr>
                </a:solidFill>
                <a:effectLst/>
                <a:uLnTx/>
                <a:uFillTx/>
                <a:latin typeface="Arial" panose="020B0604020202020204" pitchFamily="34" charset="0"/>
                <a:ea typeface="+mn-ea"/>
                <a:cs typeface="+mn-cs"/>
              </a:rPr>
              <a:t>In vitro and in vivo </a:t>
            </a:r>
            <a:r>
              <a:rPr kumimoji="0" lang="it-IT" altLang="it-IT" sz="1200" u="none" strike="noStrike" kern="1200" cap="none" spc="0" normalizeH="0" baseline="0" noProof="0" dirty="0" err="1">
                <a:ln>
                  <a:noFill/>
                </a:ln>
                <a:solidFill>
                  <a:srgbClr val="156082">
                    <a:lumMod val="75000"/>
                  </a:srgbClr>
                </a:solidFill>
                <a:effectLst/>
                <a:uLnTx/>
                <a:uFillTx/>
                <a:latin typeface="Arial" panose="020B0604020202020204" pitchFamily="34" charset="0"/>
                <a:ea typeface="+mn-ea"/>
                <a:cs typeface="+mn-cs"/>
              </a:rPr>
              <a:t>validation</a:t>
            </a:r>
            <a:r>
              <a:rPr kumimoji="0" lang="it-IT" altLang="it-IT" sz="1200" u="none" strike="noStrike" kern="1200" cap="none" spc="0" normalizeH="0" baseline="0" noProof="0" dirty="0">
                <a:ln>
                  <a:noFill/>
                </a:ln>
                <a:solidFill>
                  <a:srgbClr val="156082">
                    <a:lumMod val="75000"/>
                  </a:srgbClr>
                </a:solidFill>
                <a:effectLst/>
                <a:uLnTx/>
                <a:uFillTx/>
                <a:latin typeface="Arial" panose="020B0604020202020204" pitchFamily="34" charset="0"/>
                <a:ea typeface="+mn-ea"/>
                <a:cs typeface="+mn-cs"/>
              </a:rPr>
              <a:t> in </a:t>
            </a:r>
            <a:r>
              <a:rPr kumimoji="0" lang="it-IT" altLang="it-IT" sz="1200" u="none" strike="noStrike" kern="1200" cap="none" spc="0" normalizeH="0" baseline="0" noProof="0" dirty="0" err="1">
                <a:ln>
                  <a:noFill/>
                </a:ln>
                <a:solidFill>
                  <a:srgbClr val="156082">
                    <a:lumMod val="75000"/>
                  </a:srgbClr>
                </a:solidFill>
                <a:effectLst/>
                <a:uLnTx/>
                <a:uFillTx/>
                <a:latin typeface="Arial" panose="020B0604020202020204" pitchFamily="34" charset="0"/>
                <a:ea typeface="+mn-ea"/>
                <a:cs typeface="+mn-cs"/>
              </a:rPr>
              <a:t>cancer</a:t>
            </a:r>
            <a:r>
              <a:rPr kumimoji="0" lang="it-IT" altLang="it-IT" sz="1200" u="none" strike="noStrike" kern="1200" cap="none" spc="0" normalizeH="0" baseline="0" noProof="0" dirty="0">
                <a:ln>
                  <a:noFill/>
                </a:ln>
                <a:solidFill>
                  <a:srgbClr val="156082">
                    <a:lumMod val="75000"/>
                  </a:srgbClr>
                </a:solidFill>
                <a:effectLst/>
                <a:uLnTx/>
                <a:uFillTx/>
                <a:latin typeface="Arial" panose="020B0604020202020204" pitchFamily="34" charset="0"/>
                <a:ea typeface="+mn-ea"/>
                <a:cs typeface="+mn-cs"/>
              </a:rPr>
              <a:t> </a:t>
            </a:r>
            <a:r>
              <a:rPr kumimoji="0" lang="it-IT" altLang="it-IT" sz="1200" u="none" strike="noStrike" kern="1200" cap="none" spc="0" normalizeH="0" baseline="0" noProof="0" dirty="0" err="1">
                <a:ln>
                  <a:noFill/>
                </a:ln>
                <a:solidFill>
                  <a:srgbClr val="156082">
                    <a:lumMod val="75000"/>
                  </a:srgbClr>
                </a:solidFill>
                <a:effectLst/>
                <a:uLnTx/>
                <a:uFillTx/>
                <a:latin typeface="Arial" panose="020B0604020202020204" pitchFamily="34" charset="0"/>
                <a:ea typeface="+mn-ea"/>
                <a:cs typeface="+mn-cs"/>
              </a:rPr>
              <a:t>cell</a:t>
            </a:r>
            <a:r>
              <a:rPr kumimoji="0" lang="it-IT" altLang="it-IT" sz="1200" u="none" strike="noStrike" kern="1200" cap="none" spc="0" normalizeH="0" baseline="0" noProof="0" dirty="0">
                <a:ln>
                  <a:noFill/>
                </a:ln>
                <a:solidFill>
                  <a:srgbClr val="156082">
                    <a:lumMod val="75000"/>
                  </a:srgbClr>
                </a:solidFill>
                <a:effectLst/>
                <a:uLnTx/>
                <a:uFillTx/>
                <a:latin typeface="Arial" panose="020B0604020202020204" pitchFamily="34" charset="0"/>
                <a:ea typeface="+mn-ea"/>
                <a:cs typeface="+mn-cs"/>
              </a:rPr>
              <a:t> lines and animal </a:t>
            </a:r>
            <a:r>
              <a:rPr kumimoji="0" lang="it-IT" altLang="it-IT" sz="1200" u="none" strike="noStrike" kern="1200" cap="none" spc="0" normalizeH="0" baseline="0" noProof="0" dirty="0" err="1">
                <a:ln>
                  <a:noFill/>
                </a:ln>
                <a:solidFill>
                  <a:srgbClr val="156082">
                    <a:lumMod val="75000"/>
                  </a:srgbClr>
                </a:solidFill>
                <a:effectLst/>
                <a:uLnTx/>
                <a:uFillTx/>
                <a:latin typeface="Arial" panose="020B0604020202020204" pitchFamily="34" charset="0"/>
                <a:ea typeface="+mn-ea"/>
                <a:cs typeface="+mn-cs"/>
              </a:rPr>
              <a:t>tumors</a:t>
            </a:r>
            <a:r>
              <a:rPr kumimoji="0" lang="it-IT" altLang="it-IT" sz="1200" u="none" strike="noStrike" kern="1200" cap="none" spc="0" normalizeH="0" baseline="0" noProof="0" dirty="0">
                <a:ln>
                  <a:noFill/>
                </a:ln>
                <a:solidFill>
                  <a:srgbClr val="156082">
                    <a:lumMod val="75000"/>
                  </a:srgbClr>
                </a:solidFill>
                <a:effectLst/>
                <a:uLnTx/>
                <a:uFillTx/>
                <a:latin typeface="Arial" panose="020B0604020202020204" pitchFamily="34" charset="0"/>
                <a:ea typeface="+mn-ea"/>
                <a:cs typeface="+mn-cs"/>
              </a:rPr>
              <a:t> in animal models</a:t>
            </a:r>
          </a:p>
          <a:p>
            <a:pPr marL="0" marR="0" lvl="0" indent="0" algn="l" defTabSz="914400" rtl="0" eaLnBrk="0" fontAlgn="base" latinLnBrk="0" hangingPunct="0">
              <a:lnSpc>
                <a:spcPct val="100000"/>
              </a:lnSpc>
              <a:spcBef>
                <a:spcPct val="0"/>
              </a:spcBef>
              <a:spcAft>
                <a:spcPct val="0"/>
              </a:spcAft>
              <a:buClrTx/>
              <a:buSzTx/>
              <a:buFontTx/>
              <a:buChar char="•"/>
              <a:tabLst/>
              <a:defRPr/>
            </a:pPr>
            <a:endParaRPr kumimoji="0" lang="it-IT" altLang="it-IT" sz="1200" u="none" strike="noStrike" kern="1200" cap="none" spc="0" normalizeH="0" baseline="0" noProof="0" dirty="0">
              <a:ln>
                <a:noFill/>
              </a:ln>
              <a:solidFill>
                <a:srgbClr val="156082">
                  <a:lumMod val="75000"/>
                </a:srgbClr>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1200" u="none" strike="noStrike" kern="1200" cap="none" spc="0" normalizeH="0" baseline="0" noProof="0" dirty="0">
                <a:ln>
                  <a:noFill/>
                </a:ln>
                <a:solidFill>
                  <a:srgbClr val="4EA72E">
                    <a:lumMod val="75000"/>
                  </a:srgbClr>
                </a:solidFill>
                <a:effectLst/>
                <a:uLnTx/>
                <a:uFillTx/>
                <a:latin typeface="Arial" panose="020B0604020202020204" pitchFamily="34" charset="0"/>
                <a:ea typeface="+mn-ea"/>
                <a:cs typeface="+mn-cs"/>
              </a:rPr>
              <a:t>- </a:t>
            </a:r>
            <a:r>
              <a:rPr kumimoji="0" lang="it-IT" altLang="it-IT" sz="1200" u="none" strike="noStrike" kern="1200" cap="none" spc="0" normalizeH="0" baseline="0" noProof="0" dirty="0" err="1">
                <a:ln>
                  <a:noFill/>
                </a:ln>
                <a:solidFill>
                  <a:srgbClr val="4EA72E">
                    <a:lumMod val="75000"/>
                  </a:srgbClr>
                </a:solidFill>
                <a:effectLst/>
                <a:uLnTx/>
                <a:uFillTx/>
                <a:latin typeface="Arial" panose="020B0604020202020204" pitchFamily="34" charset="0"/>
                <a:ea typeface="+mn-ea"/>
                <a:cs typeface="+mn-cs"/>
              </a:rPr>
              <a:t>Dosimetry</a:t>
            </a:r>
            <a:r>
              <a:rPr kumimoji="0" lang="it-IT" altLang="it-IT" sz="1200" u="none" strike="noStrike" kern="1200" cap="none" spc="0" normalizeH="0" baseline="0" noProof="0" dirty="0">
                <a:ln>
                  <a:noFill/>
                </a:ln>
                <a:solidFill>
                  <a:srgbClr val="4EA72E">
                    <a:lumMod val="75000"/>
                  </a:srgbClr>
                </a:solidFill>
                <a:effectLst/>
                <a:uLnTx/>
                <a:uFillTx/>
                <a:latin typeface="Arial" panose="020B0604020202020204" pitchFamily="34" charset="0"/>
                <a:ea typeface="+mn-ea"/>
                <a:cs typeface="+mn-cs"/>
              </a:rPr>
              <a:t> and </a:t>
            </a:r>
            <a:r>
              <a:rPr kumimoji="0" lang="it-IT" altLang="it-IT" sz="1200" u="none" strike="noStrike" kern="1200" cap="none" spc="0" normalizeH="0" baseline="0" noProof="0" dirty="0" err="1">
                <a:ln>
                  <a:noFill/>
                </a:ln>
                <a:solidFill>
                  <a:srgbClr val="4EA72E">
                    <a:lumMod val="75000"/>
                  </a:srgbClr>
                </a:solidFill>
                <a:effectLst/>
                <a:uLnTx/>
                <a:uFillTx/>
                <a:latin typeface="Arial" panose="020B0604020202020204" pitchFamily="34" charset="0"/>
                <a:ea typeface="+mn-ea"/>
                <a:cs typeface="+mn-cs"/>
              </a:rPr>
              <a:t>biodistribution</a:t>
            </a:r>
            <a:r>
              <a:rPr kumimoji="0" lang="it-IT" altLang="it-IT" sz="1200" u="none" strike="noStrike" kern="1200" cap="none" spc="0" normalizeH="0" baseline="0" noProof="0" dirty="0">
                <a:ln>
                  <a:noFill/>
                </a:ln>
                <a:solidFill>
                  <a:srgbClr val="4EA72E">
                    <a:lumMod val="75000"/>
                  </a:srgbClr>
                </a:solidFill>
                <a:effectLst/>
                <a:uLnTx/>
                <a:uFillTx/>
                <a:latin typeface="Arial" panose="020B0604020202020204" pitchFamily="34" charset="0"/>
                <a:ea typeface="+mn-ea"/>
                <a:cs typeface="+mn-cs"/>
              </a:rPr>
              <a:t> studies to </a:t>
            </a:r>
            <a:r>
              <a:rPr kumimoji="0" lang="it-IT" altLang="it-IT" sz="1200" u="none" strike="noStrike" kern="1200" cap="none" spc="0" normalizeH="0" baseline="0" noProof="0" dirty="0" err="1">
                <a:ln>
                  <a:noFill/>
                </a:ln>
                <a:solidFill>
                  <a:srgbClr val="4EA72E">
                    <a:lumMod val="75000"/>
                  </a:srgbClr>
                </a:solidFill>
                <a:effectLst/>
                <a:uLnTx/>
                <a:uFillTx/>
                <a:latin typeface="Arial" panose="020B0604020202020204" pitchFamily="34" charset="0"/>
                <a:ea typeface="+mn-ea"/>
                <a:cs typeface="+mn-cs"/>
              </a:rPr>
              <a:t>assess</a:t>
            </a:r>
            <a:r>
              <a:rPr kumimoji="0" lang="it-IT" altLang="it-IT" sz="1200" u="none" strike="noStrike" kern="1200" cap="none" spc="0" normalizeH="0" baseline="0" noProof="0" dirty="0">
                <a:ln>
                  <a:noFill/>
                </a:ln>
                <a:solidFill>
                  <a:srgbClr val="4EA72E">
                    <a:lumMod val="75000"/>
                  </a:srgbClr>
                </a:solidFill>
                <a:effectLst/>
                <a:uLnTx/>
                <a:uFillTx/>
                <a:latin typeface="Arial" panose="020B0604020202020204" pitchFamily="34" charset="0"/>
                <a:ea typeface="+mn-ea"/>
                <a:cs typeface="+mn-cs"/>
              </a:rPr>
              <a:t> </a:t>
            </a:r>
            <a:r>
              <a:rPr kumimoji="0" lang="it-IT" altLang="it-IT" sz="1200" u="none" strike="noStrike" kern="1200" cap="none" spc="0" normalizeH="0" baseline="0" noProof="0" dirty="0" err="1">
                <a:ln>
                  <a:noFill/>
                </a:ln>
                <a:solidFill>
                  <a:srgbClr val="4EA72E">
                    <a:lumMod val="75000"/>
                  </a:srgbClr>
                </a:solidFill>
                <a:effectLst/>
                <a:uLnTx/>
                <a:uFillTx/>
                <a:latin typeface="Arial" panose="020B0604020202020204" pitchFamily="34" charset="0"/>
                <a:ea typeface="+mn-ea"/>
                <a:cs typeface="+mn-cs"/>
              </a:rPr>
              <a:t>tumour</a:t>
            </a:r>
            <a:r>
              <a:rPr kumimoji="0" lang="it-IT" altLang="it-IT" sz="1200" u="none" strike="noStrike" kern="1200" cap="none" spc="0" normalizeH="0" baseline="0" noProof="0" dirty="0">
                <a:ln>
                  <a:noFill/>
                </a:ln>
                <a:solidFill>
                  <a:srgbClr val="4EA72E">
                    <a:lumMod val="75000"/>
                  </a:srgbClr>
                </a:solidFill>
                <a:effectLst/>
                <a:uLnTx/>
                <a:uFillTx/>
                <a:latin typeface="Arial" panose="020B0604020202020204" pitchFamily="34" charset="0"/>
                <a:ea typeface="+mn-ea"/>
                <a:cs typeface="+mn-cs"/>
              </a:rPr>
              <a:t> </a:t>
            </a:r>
            <a:r>
              <a:rPr kumimoji="0" lang="it-IT" altLang="it-IT" sz="1200" u="none" strike="noStrike" kern="1200" cap="none" spc="0" normalizeH="0" baseline="0" noProof="0" dirty="0" err="1">
                <a:ln>
                  <a:noFill/>
                </a:ln>
                <a:solidFill>
                  <a:srgbClr val="4EA72E">
                    <a:lumMod val="75000"/>
                  </a:srgbClr>
                </a:solidFill>
                <a:effectLst/>
                <a:uLnTx/>
                <a:uFillTx/>
                <a:latin typeface="Arial" panose="020B0604020202020204" pitchFamily="34" charset="0"/>
                <a:ea typeface="+mn-ea"/>
                <a:cs typeface="+mn-cs"/>
              </a:rPr>
              <a:t>uptake</a:t>
            </a:r>
            <a:r>
              <a:rPr kumimoji="0" lang="it-IT" altLang="it-IT" sz="1200" u="none" strike="noStrike" kern="1200" cap="none" spc="0" normalizeH="0" baseline="0" noProof="0" dirty="0">
                <a:ln>
                  <a:noFill/>
                </a:ln>
                <a:solidFill>
                  <a:srgbClr val="4EA72E">
                    <a:lumMod val="75000"/>
                  </a:srgbClr>
                </a:solidFill>
                <a:effectLst/>
                <a:uLnTx/>
                <a:uFillTx/>
                <a:latin typeface="Arial" panose="020B0604020202020204" pitchFamily="34" charset="0"/>
                <a:ea typeface="+mn-ea"/>
                <a:cs typeface="+mn-cs"/>
              </a:rPr>
              <a:t> and off-target </a:t>
            </a:r>
            <a:r>
              <a:rPr kumimoji="0" lang="it-IT" altLang="it-IT" sz="1200" u="none" strike="noStrike" kern="1200" cap="none" spc="0" normalizeH="0" baseline="0" noProof="0" dirty="0" err="1">
                <a:ln>
                  <a:noFill/>
                </a:ln>
                <a:solidFill>
                  <a:srgbClr val="4EA72E">
                    <a:lumMod val="75000"/>
                  </a:srgbClr>
                </a:solidFill>
                <a:effectLst/>
                <a:uLnTx/>
                <a:uFillTx/>
                <a:latin typeface="Arial" panose="020B0604020202020204" pitchFamily="34" charset="0"/>
                <a:ea typeface="+mn-ea"/>
                <a:cs typeface="+mn-cs"/>
              </a:rPr>
              <a:t>accumulatio</a:t>
            </a:r>
            <a:endParaRPr kumimoji="0" lang="it-IT" altLang="it-IT" sz="1200" u="none" strike="noStrike" kern="1200" cap="none" spc="0" normalizeH="0" baseline="0" noProof="0" dirty="0">
              <a:ln>
                <a:noFill/>
              </a:ln>
              <a:solidFill>
                <a:srgbClr val="4EA72E">
                  <a:lumMod val="75000"/>
                </a:srgbClr>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1200" u="none" strike="noStrike" kern="1200" cap="none" spc="0" normalizeH="0" baseline="0" noProof="0" dirty="0">
                <a:ln>
                  <a:noFill/>
                </a:ln>
                <a:solidFill>
                  <a:srgbClr val="4EA72E">
                    <a:lumMod val="75000"/>
                  </a:srgbClr>
                </a:solidFill>
                <a:effectLst/>
                <a:uLnTx/>
                <a:uFillTx/>
                <a:latin typeface="Arial" panose="020B0604020202020204" pitchFamily="34" charset="0"/>
                <a:ea typeface="+mn-ea"/>
                <a:cs typeface="+mn-cs"/>
              </a:rPr>
              <a:t>- Evaluation of </a:t>
            </a:r>
            <a:r>
              <a:rPr kumimoji="0" lang="it-IT" altLang="it-IT" sz="1200" u="none" strike="noStrike" kern="1200" cap="none" spc="0" normalizeH="0" baseline="0" noProof="0" dirty="0" err="1">
                <a:ln>
                  <a:noFill/>
                </a:ln>
                <a:solidFill>
                  <a:srgbClr val="4EA72E">
                    <a:lumMod val="75000"/>
                  </a:srgbClr>
                </a:solidFill>
                <a:effectLst/>
                <a:uLnTx/>
                <a:uFillTx/>
                <a:latin typeface="Arial" panose="020B0604020202020204" pitchFamily="34" charset="0"/>
                <a:ea typeface="+mn-ea"/>
                <a:cs typeface="+mn-cs"/>
              </a:rPr>
              <a:t>radiotracer</a:t>
            </a:r>
            <a:r>
              <a:rPr kumimoji="0" lang="it-IT" altLang="it-IT" sz="1200" u="none" strike="noStrike" kern="1200" cap="none" spc="0" normalizeH="0" baseline="0" noProof="0" dirty="0">
                <a:ln>
                  <a:noFill/>
                </a:ln>
                <a:solidFill>
                  <a:srgbClr val="4EA72E">
                    <a:lumMod val="75000"/>
                  </a:srgbClr>
                </a:solidFill>
                <a:effectLst/>
                <a:uLnTx/>
                <a:uFillTx/>
                <a:latin typeface="Arial" panose="020B0604020202020204" pitchFamily="34" charset="0"/>
                <a:ea typeface="+mn-ea"/>
                <a:cs typeface="+mn-cs"/>
              </a:rPr>
              <a:t> </a:t>
            </a:r>
            <a:r>
              <a:rPr kumimoji="0" lang="it-IT" altLang="it-IT" sz="1200" u="none" strike="noStrike" kern="1200" cap="none" spc="0" normalizeH="0" baseline="0" noProof="0" dirty="0" err="1">
                <a:ln>
                  <a:noFill/>
                </a:ln>
                <a:solidFill>
                  <a:srgbClr val="4EA72E">
                    <a:lumMod val="75000"/>
                  </a:srgbClr>
                </a:solidFill>
                <a:effectLst/>
                <a:uLnTx/>
                <a:uFillTx/>
                <a:latin typeface="Arial" panose="020B0604020202020204" pitchFamily="34" charset="0"/>
                <a:ea typeface="+mn-ea"/>
                <a:cs typeface="+mn-cs"/>
              </a:rPr>
              <a:t>metabolism</a:t>
            </a:r>
            <a:r>
              <a:rPr kumimoji="0" lang="it-IT" altLang="it-IT" sz="1200" u="none" strike="noStrike" kern="1200" cap="none" spc="0" normalizeH="0" baseline="0" noProof="0" dirty="0">
                <a:ln>
                  <a:noFill/>
                </a:ln>
                <a:solidFill>
                  <a:srgbClr val="4EA72E">
                    <a:lumMod val="75000"/>
                  </a:srgbClr>
                </a:solidFill>
                <a:effectLst/>
                <a:uLnTx/>
                <a:uFillTx/>
                <a:latin typeface="Arial" panose="020B0604020202020204" pitchFamily="34" charset="0"/>
                <a:ea typeface="+mn-ea"/>
                <a:cs typeface="+mn-cs"/>
              </a:rPr>
              <a:t> and clearance pathways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1200" u="none" strike="noStrike" kern="1200" cap="none" spc="0" normalizeH="0" baseline="0" noProof="0" dirty="0">
                <a:ln>
                  <a:noFill/>
                </a:ln>
                <a:solidFill>
                  <a:srgbClr val="4EA72E">
                    <a:lumMod val="75000"/>
                  </a:srgbClr>
                </a:solidFill>
                <a:effectLst/>
                <a:uLnTx/>
                <a:uFillTx/>
                <a:latin typeface="Arial" panose="020B0604020202020204" pitchFamily="34" charset="0"/>
                <a:ea typeface="+mn-ea"/>
                <a:cs typeface="+mn-cs"/>
              </a:rPr>
              <a:t>- </a:t>
            </a:r>
            <a:r>
              <a:rPr kumimoji="0" lang="it-IT" altLang="it-IT" sz="1200" u="none" strike="noStrike" kern="1200" cap="none" spc="0" normalizeH="0" baseline="0" noProof="0" dirty="0" err="1">
                <a:ln>
                  <a:noFill/>
                </a:ln>
                <a:solidFill>
                  <a:srgbClr val="4EA72E">
                    <a:lumMod val="75000"/>
                  </a:srgbClr>
                </a:solidFill>
                <a:effectLst/>
                <a:uLnTx/>
                <a:uFillTx/>
                <a:latin typeface="Arial" panose="020B0604020202020204" pitchFamily="34" charset="0"/>
                <a:ea typeface="+mn-ea"/>
                <a:cs typeface="+mn-cs"/>
              </a:rPr>
              <a:t>Regulatory</a:t>
            </a:r>
            <a:r>
              <a:rPr kumimoji="0" lang="it-IT" altLang="it-IT" sz="1200" u="none" strike="noStrike" kern="1200" cap="none" spc="0" normalizeH="0" baseline="0" noProof="0" dirty="0">
                <a:ln>
                  <a:noFill/>
                </a:ln>
                <a:solidFill>
                  <a:srgbClr val="4EA72E">
                    <a:lumMod val="75000"/>
                  </a:srgbClr>
                </a:solidFill>
                <a:effectLst/>
                <a:uLnTx/>
                <a:uFillTx/>
                <a:latin typeface="Arial" panose="020B0604020202020204" pitchFamily="34" charset="0"/>
                <a:ea typeface="+mn-ea"/>
                <a:cs typeface="+mn-cs"/>
              </a:rPr>
              <a:t> compliance for clinical </a:t>
            </a:r>
            <a:r>
              <a:rPr kumimoji="0" lang="it-IT" altLang="it-IT" sz="1200" u="none" strike="noStrike" kern="1200" cap="none" spc="0" normalizeH="0" baseline="0" noProof="0" dirty="0" err="1">
                <a:ln>
                  <a:noFill/>
                </a:ln>
                <a:solidFill>
                  <a:srgbClr val="4EA72E">
                    <a:lumMod val="75000"/>
                  </a:srgbClr>
                </a:solidFill>
                <a:effectLst/>
                <a:uLnTx/>
                <a:uFillTx/>
                <a:latin typeface="Arial" panose="020B0604020202020204" pitchFamily="34" charset="0"/>
                <a:ea typeface="+mn-ea"/>
                <a:cs typeface="+mn-cs"/>
              </a:rPr>
              <a:t>translation</a:t>
            </a:r>
            <a:r>
              <a:rPr kumimoji="0" lang="it-IT" altLang="it-IT" sz="1200" u="none" strike="noStrike" kern="1200" cap="none" spc="0" normalizeH="0" baseline="0" noProof="0" dirty="0">
                <a:ln>
                  <a:noFill/>
                </a:ln>
                <a:solidFill>
                  <a:srgbClr val="4EA72E">
                    <a:lumMod val="75000"/>
                  </a:srgbClr>
                </a:solidFill>
                <a:effectLst/>
                <a:uLnTx/>
                <a:uFillTx/>
                <a:latin typeface="Arial" panose="020B0604020202020204" pitchFamily="34" charset="0"/>
                <a:ea typeface="+mn-ea"/>
                <a:cs typeface="+mn-cs"/>
              </a:rPr>
              <a:t>, with </a:t>
            </a:r>
            <a:r>
              <a:rPr kumimoji="0" lang="it-IT" altLang="it-IT" sz="1200" u="none" strike="noStrike" kern="1200" cap="none" spc="0" normalizeH="0" baseline="0" noProof="0" dirty="0" err="1">
                <a:ln>
                  <a:noFill/>
                </a:ln>
                <a:solidFill>
                  <a:srgbClr val="4EA72E">
                    <a:lumMod val="75000"/>
                  </a:srgbClr>
                </a:solidFill>
                <a:effectLst/>
                <a:uLnTx/>
                <a:uFillTx/>
                <a:latin typeface="Arial" panose="020B0604020202020204" pitchFamily="34" charset="0"/>
                <a:ea typeface="+mn-ea"/>
                <a:cs typeface="+mn-cs"/>
              </a:rPr>
              <a:t>emphasis</a:t>
            </a:r>
            <a:r>
              <a:rPr kumimoji="0" lang="it-IT" altLang="it-IT" sz="1200" u="none" strike="noStrike" kern="1200" cap="none" spc="0" normalizeH="0" baseline="0" noProof="0" dirty="0">
                <a:ln>
                  <a:noFill/>
                </a:ln>
                <a:solidFill>
                  <a:srgbClr val="4EA72E">
                    <a:lumMod val="75000"/>
                  </a:srgbClr>
                </a:solidFill>
                <a:effectLst/>
                <a:uLnTx/>
                <a:uFillTx/>
                <a:latin typeface="Arial" panose="020B0604020202020204" pitchFamily="34" charset="0"/>
                <a:ea typeface="+mn-ea"/>
                <a:cs typeface="+mn-cs"/>
              </a:rPr>
              <a:t> on </a:t>
            </a:r>
            <a:r>
              <a:rPr kumimoji="0" lang="it-IT" altLang="it-IT" sz="1200" u="none" strike="noStrike" kern="1200" cap="none" spc="0" normalizeH="0" baseline="0" noProof="0" dirty="0" err="1">
                <a:ln>
                  <a:noFill/>
                </a:ln>
                <a:solidFill>
                  <a:srgbClr val="4EA72E">
                    <a:lumMod val="75000"/>
                  </a:srgbClr>
                </a:solidFill>
                <a:effectLst/>
                <a:uLnTx/>
                <a:uFillTx/>
                <a:latin typeface="Arial" panose="020B0604020202020204" pitchFamily="34" charset="0"/>
                <a:ea typeface="+mn-ea"/>
                <a:cs typeface="+mn-cs"/>
              </a:rPr>
              <a:t>personalized</a:t>
            </a:r>
            <a:r>
              <a:rPr kumimoji="0" lang="it-IT" altLang="it-IT" sz="1200" u="none" strike="noStrike" kern="1200" cap="none" spc="0" normalizeH="0" baseline="0" noProof="0" dirty="0">
                <a:ln>
                  <a:noFill/>
                </a:ln>
                <a:solidFill>
                  <a:srgbClr val="4EA72E">
                    <a:lumMod val="75000"/>
                  </a:srgbClr>
                </a:solidFill>
                <a:effectLst/>
                <a:uLnTx/>
                <a:uFillTx/>
                <a:latin typeface="Arial" panose="020B0604020202020204" pitchFamily="34" charset="0"/>
                <a:ea typeface="+mn-ea"/>
                <a:cs typeface="+mn-cs"/>
              </a:rPr>
              <a:t> </a:t>
            </a:r>
            <a:r>
              <a:rPr kumimoji="0" lang="it-IT" altLang="it-IT" sz="1200" u="none" strike="noStrike" kern="1200" cap="none" spc="0" normalizeH="0" baseline="0" noProof="0" dirty="0" err="1">
                <a:ln>
                  <a:noFill/>
                </a:ln>
                <a:solidFill>
                  <a:srgbClr val="4EA72E">
                    <a:lumMod val="75000"/>
                  </a:srgbClr>
                </a:solidFill>
                <a:effectLst/>
                <a:uLnTx/>
                <a:uFillTx/>
                <a:latin typeface="Arial" panose="020B0604020202020204" pitchFamily="34" charset="0"/>
                <a:ea typeface="+mn-ea"/>
                <a:cs typeface="+mn-cs"/>
              </a:rPr>
              <a:t>oncology</a:t>
            </a:r>
            <a:r>
              <a:rPr kumimoji="0" lang="it-IT" altLang="it-IT" sz="1200" u="none" strike="noStrike" kern="1200" cap="none" spc="0" normalizeH="0" baseline="0" noProof="0" dirty="0">
                <a:ln>
                  <a:noFill/>
                </a:ln>
                <a:solidFill>
                  <a:srgbClr val="4EA72E">
                    <a:lumMod val="75000"/>
                  </a:srgbClr>
                </a:solidFill>
                <a:effectLst/>
                <a:uLnTx/>
                <a:uFillTx/>
                <a:latin typeface="Arial" panose="020B0604020202020204" pitchFamily="34" charset="0"/>
                <a:ea typeface="+mn-ea"/>
                <a:cs typeface="+mn-cs"/>
              </a:rPr>
              <a:t> and </a:t>
            </a:r>
            <a:r>
              <a:rPr kumimoji="0" lang="it-IT" altLang="it-IT" sz="1200" u="none" strike="noStrike" kern="1200" cap="none" spc="0" normalizeH="0" baseline="0" noProof="0" dirty="0" err="1">
                <a:ln>
                  <a:noFill/>
                </a:ln>
                <a:solidFill>
                  <a:srgbClr val="4EA72E">
                    <a:lumMod val="75000"/>
                  </a:srgbClr>
                </a:solidFill>
                <a:effectLst/>
                <a:uLnTx/>
                <a:uFillTx/>
                <a:latin typeface="Arial" panose="020B0604020202020204" pitchFamily="34" charset="0"/>
                <a:ea typeface="+mn-ea"/>
                <a:cs typeface="+mn-cs"/>
              </a:rPr>
              <a:t>precision</a:t>
            </a:r>
            <a:r>
              <a:rPr kumimoji="0" lang="it-IT" altLang="it-IT" sz="1200" u="none" strike="noStrike" kern="1200" cap="none" spc="0" normalizeH="0" baseline="0" noProof="0" dirty="0">
                <a:ln>
                  <a:noFill/>
                </a:ln>
                <a:solidFill>
                  <a:srgbClr val="4EA72E">
                    <a:lumMod val="75000"/>
                  </a:srgbClr>
                </a:solidFill>
                <a:effectLst/>
                <a:uLnTx/>
                <a:uFillTx/>
                <a:latin typeface="Arial" panose="020B0604020202020204" pitchFamily="34" charset="0"/>
                <a:ea typeface="+mn-ea"/>
                <a:cs typeface="+mn-cs"/>
              </a:rPr>
              <a:t> medicine</a:t>
            </a:r>
          </a:p>
        </p:txBody>
      </p:sp>
    </p:spTree>
    <p:extLst>
      <p:ext uri="{BB962C8B-B14F-4D97-AF65-F5344CB8AC3E}">
        <p14:creationId xmlns:p14="http://schemas.microsoft.com/office/powerpoint/2010/main" val="15172001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BD5A853-68CE-B365-4B88-3481F9C396E8}"/>
              </a:ext>
            </a:extLst>
          </p:cNvPr>
          <p:cNvSpPr>
            <a:spLocks noGrp="1"/>
          </p:cNvSpPr>
          <p:nvPr>
            <p:ph type="title"/>
          </p:nvPr>
        </p:nvSpPr>
        <p:spPr>
          <a:xfrm>
            <a:off x="267779" y="188839"/>
            <a:ext cx="11722743" cy="1325563"/>
          </a:xfrm>
        </p:spPr>
        <p:txBody>
          <a:bodyPr>
            <a:noAutofit/>
          </a:bodyPr>
          <a:lstStyle/>
          <a:p>
            <a:r>
              <a:rPr lang="it-IT" sz="2400" b="1" kern="100" dirty="0">
                <a:effectLst/>
                <a:latin typeface="+mj-lt"/>
                <a:ea typeface="Aptos" panose="020B0004020202020204" pitchFamily="34" charset="0"/>
                <a:cs typeface="Times New Roman" panose="02020603050405020304" pitchFamily="18" charset="0"/>
              </a:rPr>
              <a:t>Terapia di precisione dell'osteosarcoma con vescicole extracellulari contenenti radiofarmaci (CN_MRNA e </a:t>
            </a:r>
            <a:r>
              <a:rPr lang="it-IT" sz="2400" b="1" kern="100" dirty="0" err="1">
                <a:effectLst/>
                <a:latin typeface="+mj-lt"/>
                <a:ea typeface="Aptos" panose="020B0004020202020204" pitchFamily="34" charset="0"/>
                <a:cs typeface="Times New Roman" panose="02020603050405020304" pitchFamily="18" charset="0"/>
              </a:rPr>
              <a:t>PE_Samothrace</a:t>
            </a:r>
            <a:r>
              <a:rPr lang="it-IT" sz="2400" b="1" kern="100" dirty="0">
                <a:effectLst/>
                <a:latin typeface="+mj-lt"/>
                <a:ea typeface="Aptos" panose="020B0004020202020204" pitchFamily="34" charset="0"/>
                <a:cs typeface="Times New Roman" panose="02020603050405020304" pitchFamily="18" charset="0"/>
              </a:rPr>
              <a:t>) – Antonella Bongiovanni IRIB-CNR</a:t>
            </a:r>
            <a:endParaRPr lang="it-IT" sz="2400" kern="100" dirty="0">
              <a:effectLst/>
              <a:latin typeface="+mj-lt"/>
              <a:ea typeface="Aptos" panose="020B0004020202020204" pitchFamily="34" charset="0"/>
              <a:cs typeface="Times New Roman" panose="02020603050405020304" pitchFamily="18" charset="0"/>
            </a:endParaRPr>
          </a:p>
        </p:txBody>
      </p:sp>
      <p:sp>
        <p:nvSpPr>
          <p:cNvPr id="3" name="Segnaposto testo 2">
            <a:extLst>
              <a:ext uri="{FF2B5EF4-FFF2-40B4-BE49-F238E27FC236}">
                <a16:creationId xmlns:a16="http://schemas.microsoft.com/office/drawing/2014/main" id="{1E3FED4B-3EAF-1C69-5AE4-8B7119286312}"/>
              </a:ext>
            </a:extLst>
          </p:cNvPr>
          <p:cNvSpPr>
            <a:spLocks noGrp="1"/>
          </p:cNvSpPr>
          <p:nvPr>
            <p:ph type="body" idx="1"/>
          </p:nvPr>
        </p:nvSpPr>
        <p:spPr>
          <a:xfrm>
            <a:off x="361626" y="1477507"/>
            <a:ext cx="11562595" cy="5191654"/>
          </a:xfrm>
        </p:spPr>
        <p:txBody>
          <a:bodyPr>
            <a:normAutofit/>
          </a:bodyPr>
          <a:lstStyle/>
          <a:p>
            <a:pPr>
              <a:lnSpc>
                <a:spcPct val="107000"/>
              </a:lnSpc>
              <a:spcAft>
                <a:spcPts val="800"/>
              </a:spcAft>
            </a:pPr>
            <a:r>
              <a:rPr lang="it-IT" sz="1400" b="1" kern="100" dirty="0">
                <a:effectLst/>
                <a:latin typeface="+mj-lt"/>
                <a:ea typeface="Aptos" panose="020B0004020202020204" pitchFamily="34" charset="0"/>
                <a:cs typeface="Times New Roman" panose="02020603050405020304" pitchFamily="18" charset="0"/>
              </a:rPr>
              <a:t>Produzione, caratterizzazione e ingegnerizzazione di vescicole extracellulari con targeting mirato verso l’osso per veicolare radiofarmaci verso osteosarcoma</a:t>
            </a:r>
            <a:endParaRPr lang="it-IT" sz="1400" kern="100" dirty="0">
              <a:effectLst/>
              <a:latin typeface="+mj-lt"/>
              <a:ea typeface="Aptos" panose="020B0004020202020204" pitchFamily="34" charset="0"/>
              <a:cs typeface="Times New Roman" panose="02020603050405020304" pitchFamily="18" charset="0"/>
            </a:endParaRPr>
          </a:p>
          <a:p>
            <a:r>
              <a:rPr lang="it-IT" sz="1400" kern="100" dirty="0">
                <a:effectLst/>
                <a:latin typeface="+mj-lt"/>
                <a:ea typeface="Aptos" panose="020B0004020202020204" pitchFamily="34" charset="0"/>
                <a:cs typeface="Times New Roman" panose="02020603050405020304" pitchFamily="18" charset="0"/>
              </a:rPr>
              <a:t>L'obiettivo principale è sviluppare una strategia innovativa per il trattamento dell'osteosarcoma basata sull'uso di vescicole extracellulari come </a:t>
            </a:r>
            <a:r>
              <a:rPr lang="it-IT" sz="1400" kern="100" dirty="0" err="1">
                <a:effectLst/>
                <a:latin typeface="+mj-lt"/>
                <a:ea typeface="Aptos" panose="020B0004020202020204" pitchFamily="34" charset="0"/>
                <a:cs typeface="Times New Roman" panose="02020603050405020304" pitchFamily="18" charset="0"/>
              </a:rPr>
              <a:t>nanotrasportatori</a:t>
            </a:r>
            <a:r>
              <a:rPr lang="it-IT" sz="1400" kern="100" dirty="0">
                <a:effectLst/>
                <a:latin typeface="+mj-lt"/>
                <a:ea typeface="Aptos" panose="020B0004020202020204" pitchFamily="34" charset="0"/>
                <a:cs typeface="Times New Roman" panose="02020603050405020304" pitchFamily="18" charset="0"/>
              </a:rPr>
              <a:t> di radiofarmaci. Questo approccio mira a migliorare la precisione terapeutica, riducendo gli effetti collaterali e aumentando l'efficacia del trattamento.  Le risorse attese includono competenze avanzate in nanotecnologie, biologia molecolare e imaging medico, nonché infrastrutture per la valutazione preclinica della terapia.</a:t>
            </a:r>
          </a:p>
          <a:p>
            <a:endParaRPr lang="it-IT" sz="1600" dirty="0">
              <a:latin typeface="+mj-lt"/>
            </a:endParaRPr>
          </a:p>
        </p:txBody>
      </p:sp>
      <p:pic>
        <p:nvPicPr>
          <p:cNvPr id="5" name="Immagine 4">
            <a:extLst>
              <a:ext uri="{FF2B5EF4-FFF2-40B4-BE49-F238E27FC236}">
                <a16:creationId xmlns:a16="http://schemas.microsoft.com/office/drawing/2014/main" id="{F6CB319A-6F1D-26FD-3E5E-CA40D8EA61EE}"/>
              </a:ext>
            </a:extLst>
          </p:cNvPr>
          <p:cNvPicPr>
            <a:picLocks noChangeAspect="1"/>
          </p:cNvPicPr>
          <p:nvPr/>
        </p:nvPicPr>
        <p:blipFill>
          <a:blip r:embed="rId2"/>
          <a:stretch>
            <a:fillRect/>
          </a:stretch>
        </p:blipFill>
        <p:spPr>
          <a:xfrm>
            <a:off x="785247" y="3264059"/>
            <a:ext cx="6436963" cy="3503903"/>
          </a:xfrm>
          <a:prstGeom prst="rect">
            <a:avLst/>
          </a:prstGeom>
        </p:spPr>
      </p:pic>
      <p:pic>
        <p:nvPicPr>
          <p:cNvPr id="7" name="Immagine 6">
            <a:extLst>
              <a:ext uri="{FF2B5EF4-FFF2-40B4-BE49-F238E27FC236}">
                <a16:creationId xmlns:a16="http://schemas.microsoft.com/office/drawing/2014/main" id="{4D55D3E3-7C6C-4AF2-EE83-438EA05BC37A}"/>
              </a:ext>
            </a:extLst>
          </p:cNvPr>
          <p:cNvPicPr>
            <a:picLocks noChangeAspect="1"/>
          </p:cNvPicPr>
          <p:nvPr/>
        </p:nvPicPr>
        <p:blipFill>
          <a:blip r:embed="rId3"/>
          <a:srcRect t="1121"/>
          <a:stretch/>
        </p:blipFill>
        <p:spPr>
          <a:xfrm>
            <a:off x="7567198" y="4604273"/>
            <a:ext cx="417012" cy="1043527"/>
          </a:xfrm>
          <a:prstGeom prst="rect">
            <a:avLst/>
          </a:prstGeom>
        </p:spPr>
      </p:pic>
      <p:sp>
        <p:nvSpPr>
          <p:cNvPr id="8" name="CasellaDiTesto 7">
            <a:extLst>
              <a:ext uri="{FF2B5EF4-FFF2-40B4-BE49-F238E27FC236}">
                <a16:creationId xmlns:a16="http://schemas.microsoft.com/office/drawing/2014/main" id="{B4BB5BFF-E14D-5B00-A4E3-8D89AF55C431}"/>
              </a:ext>
            </a:extLst>
          </p:cNvPr>
          <p:cNvSpPr txBox="1"/>
          <p:nvPr/>
        </p:nvSpPr>
        <p:spPr>
          <a:xfrm>
            <a:off x="6984570" y="4076088"/>
            <a:ext cx="1787471" cy="430887"/>
          </a:xfrm>
          <a:prstGeom prst="rect">
            <a:avLst/>
          </a:prstGeom>
          <a:noFill/>
          <a:ln>
            <a:solidFill>
              <a:srgbClr val="8598B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100" b="0" i="0" u="none" strike="noStrike" kern="0" cap="none" spc="0" normalizeH="0" baseline="0" noProof="0" dirty="0" err="1">
                <a:ln>
                  <a:noFill/>
                </a:ln>
                <a:solidFill>
                  <a:srgbClr val="000000"/>
                </a:solidFill>
                <a:effectLst/>
                <a:uLnTx/>
                <a:uFillTx/>
                <a:latin typeface="Arial"/>
                <a:cs typeface="Arial"/>
                <a:sym typeface="Arial"/>
              </a:rPr>
              <a:t>Validation</a:t>
            </a:r>
            <a:r>
              <a:rPr kumimoji="0" lang="it-IT" sz="1100" b="0" i="0" u="none" strike="noStrike" kern="0" cap="none" spc="0" normalizeH="0" baseline="0" noProof="0" dirty="0">
                <a:ln>
                  <a:noFill/>
                </a:ln>
                <a:solidFill>
                  <a:srgbClr val="000000"/>
                </a:solidFill>
                <a:effectLst/>
                <a:uLnTx/>
                <a:uFillTx/>
                <a:latin typeface="Arial"/>
                <a:cs typeface="Arial"/>
                <a:sym typeface="Arial"/>
              </a:rPr>
              <a:t> for osteosarcoma treatment</a:t>
            </a:r>
          </a:p>
        </p:txBody>
      </p:sp>
      <p:pic>
        <p:nvPicPr>
          <p:cNvPr id="10" name="Immagine 9" descr="Immagine che contiene testo, cerchio, logo, Marchio&#10;&#10;Il contenuto generato dall'IA potrebbe non essere corretto.">
            <a:extLst>
              <a:ext uri="{FF2B5EF4-FFF2-40B4-BE49-F238E27FC236}">
                <a16:creationId xmlns:a16="http://schemas.microsoft.com/office/drawing/2014/main" id="{D4AB2B37-23AF-F1F2-411F-D79FD339226F}"/>
              </a:ext>
            </a:extLst>
          </p:cNvPr>
          <p:cNvPicPr>
            <a:picLocks noChangeAspect="1"/>
          </p:cNvPicPr>
          <p:nvPr/>
        </p:nvPicPr>
        <p:blipFill>
          <a:blip r:embed="rId4"/>
          <a:stretch>
            <a:fillRect/>
          </a:stretch>
        </p:blipFill>
        <p:spPr>
          <a:xfrm>
            <a:off x="10528515" y="5279492"/>
            <a:ext cx="1489553" cy="1488470"/>
          </a:xfrm>
          <a:prstGeom prst="rect">
            <a:avLst/>
          </a:prstGeom>
        </p:spPr>
      </p:pic>
    </p:spTree>
    <p:extLst>
      <p:ext uri="{BB962C8B-B14F-4D97-AF65-F5344CB8AC3E}">
        <p14:creationId xmlns:p14="http://schemas.microsoft.com/office/powerpoint/2010/main" val="11425563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3">
            <a:extLst>
              <a:ext uri="{FF2B5EF4-FFF2-40B4-BE49-F238E27FC236}">
                <a16:creationId xmlns:a16="http://schemas.microsoft.com/office/drawing/2014/main" id="{D9D95E43-9E3D-5979-95D7-7078A6972916}"/>
              </a:ext>
            </a:extLst>
          </p:cNvPr>
          <p:cNvGrpSpPr/>
          <p:nvPr/>
        </p:nvGrpSpPr>
        <p:grpSpPr>
          <a:xfrm>
            <a:off x="9704331" y="6353074"/>
            <a:ext cx="2080430" cy="405603"/>
            <a:chOff x="3988362" y="6446931"/>
            <a:chExt cx="2080430" cy="405603"/>
          </a:xfrm>
        </p:grpSpPr>
        <p:pic>
          <p:nvPicPr>
            <p:cNvPr id="5" name="Immagine 4">
              <a:extLst>
                <a:ext uri="{FF2B5EF4-FFF2-40B4-BE49-F238E27FC236}">
                  <a16:creationId xmlns:a16="http://schemas.microsoft.com/office/drawing/2014/main" id="{A9546462-D9FA-7A1C-25BE-18A6D351B594}"/>
                </a:ext>
              </a:extLst>
            </p:cNvPr>
            <p:cNvPicPr>
              <a:picLocks noChangeAspect="1"/>
            </p:cNvPicPr>
            <p:nvPr/>
          </p:nvPicPr>
          <p:blipFill>
            <a:blip r:embed="rId2"/>
            <a:stretch>
              <a:fillRect/>
            </a:stretch>
          </p:blipFill>
          <p:spPr>
            <a:xfrm>
              <a:off x="4860384" y="6452994"/>
              <a:ext cx="626254" cy="393469"/>
            </a:xfrm>
            <a:prstGeom prst="rect">
              <a:avLst/>
            </a:prstGeom>
          </p:spPr>
        </p:pic>
        <p:pic>
          <p:nvPicPr>
            <p:cNvPr id="6" name="Immagine 5">
              <a:extLst>
                <a:ext uri="{FF2B5EF4-FFF2-40B4-BE49-F238E27FC236}">
                  <a16:creationId xmlns:a16="http://schemas.microsoft.com/office/drawing/2014/main" id="{B53E28E3-3A54-D569-9087-42D21A9E057B}"/>
                </a:ext>
              </a:extLst>
            </p:cNvPr>
            <p:cNvPicPr>
              <a:picLocks noChangeAspect="1"/>
            </p:cNvPicPr>
            <p:nvPr/>
          </p:nvPicPr>
          <p:blipFill>
            <a:blip r:embed="rId3"/>
            <a:stretch>
              <a:fillRect/>
            </a:stretch>
          </p:blipFill>
          <p:spPr>
            <a:xfrm>
              <a:off x="3988362" y="6465327"/>
              <a:ext cx="851373" cy="381137"/>
            </a:xfrm>
            <a:prstGeom prst="rect">
              <a:avLst/>
            </a:prstGeom>
          </p:spPr>
        </p:pic>
        <p:pic>
          <p:nvPicPr>
            <p:cNvPr id="8" name="Immagine 7">
              <a:extLst>
                <a:ext uri="{FF2B5EF4-FFF2-40B4-BE49-F238E27FC236}">
                  <a16:creationId xmlns:a16="http://schemas.microsoft.com/office/drawing/2014/main" id="{58B6B4A3-1E5A-E5E7-D41A-BDE7ACC8E73D}"/>
                </a:ext>
              </a:extLst>
            </p:cNvPr>
            <p:cNvPicPr>
              <a:picLocks noChangeAspect="1"/>
            </p:cNvPicPr>
            <p:nvPr/>
          </p:nvPicPr>
          <p:blipFill>
            <a:blip r:embed="rId4"/>
            <a:stretch>
              <a:fillRect/>
            </a:stretch>
          </p:blipFill>
          <p:spPr>
            <a:xfrm>
              <a:off x="5628475" y="6446931"/>
              <a:ext cx="440317" cy="405603"/>
            </a:xfrm>
            <a:prstGeom prst="rect">
              <a:avLst/>
            </a:prstGeom>
          </p:spPr>
        </p:pic>
      </p:grpSp>
      <p:pic>
        <p:nvPicPr>
          <p:cNvPr id="11" name="Immagine 10">
            <a:extLst>
              <a:ext uri="{FF2B5EF4-FFF2-40B4-BE49-F238E27FC236}">
                <a16:creationId xmlns:a16="http://schemas.microsoft.com/office/drawing/2014/main" id="{024F3B81-30DA-594A-361D-303517D50479}"/>
              </a:ext>
            </a:extLst>
          </p:cNvPr>
          <p:cNvPicPr>
            <a:picLocks noChangeAspect="1"/>
          </p:cNvPicPr>
          <p:nvPr/>
        </p:nvPicPr>
        <p:blipFill>
          <a:blip r:embed="rId5"/>
          <a:stretch>
            <a:fillRect/>
          </a:stretch>
        </p:blipFill>
        <p:spPr>
          <a:xfrm>
            <a:off x="894674" y="262339"/>
            <a:ext cx="720207" cy="791598"/>
          </a:xfrm>
          <a:prstGeom prst="rect">
            <a:avLst/>
          </a:prstGeom>
        </p:spPr>
      </p:pic>
      <p:pic>
        <p:nvPicPr>
          <p:cNvPr id="12" name="Immagine 11">
            <a:extLst>
              <a:ext uri="{FF2B5EF4-FFF2-40B4-BE49-F238E27FC236}">
                <a16:creationId xmlns:a16="http://schemas.microsoft.com/office/drawing/2014/main" id="{FEBDB992-27F2-0826-981C-DE64FB5F77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88052" y="262339"/>
            <a:ext cx="906166" cy="791598"/>
          </a:xfrm>
          <a:prstGeom prst="rect">
            <a:avLst/>
          </a:prstGeom>
        </p:spPr>
      </p:pic>
      <p:sp>
        <p:nvSpPr>
          <p:cNvPr id="13" name="Rettangolo 12"/>
          <p:cNvSpPr/>
          <p:nvPr/>
        </p:nvSpPr>
        <p:spPr>
          <a:xfrm>
            <a:off x="2766610" y="569511"/>
            <a:ext cx="821250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entury Gothic" pitchFamily="34" charset="0"/>
                <a:ea typeface="+mn-ea"/>
                <a:cs typeface="+mn-cs"/>
              </a:rPr>
              <a:t>Institute of Neuroscience Pisa, </a:t>
            </a:r>
            <a:r>
              <a:rPr kumimoji="0" lang="en-US" sz="2400" b="1" i="0" u="none" strike="noStrike" kern="1200" cap="none" spc="0" normalizeH="0" baseline="0" noProof="0" dirty="0" err="1">
                <a:ln>
                  <a:noFill/>
                </a:ln>
                <a:solidFill>
                  <a:prstClr val="black"/>
                </a:solidFill>
                <a:effectLst/>
                <a:uLnTx/>
                <a:uFillTx/>
                <a:latin typeface="Century Gothic" pitchFamily="34" charset="0"/>
                <a:ea typeface="+mn-ea"/>
                <a:cs typeface="+mn-cs"/>
              </a:rPr>
              <a:t>Padova</a:t>
            </a:r>
            <a:r>
              <a:rPr kumimoji="0" lang="en-US" sz="2400" b="1" i="0" u="none" strike="noStrike" kern="1200" cap="none" spc="0" normalizeH="0" baseline="0" noProof="0" dirty="0">
                <a:ln>
                  <a:noFill/>
                </a:ln>
                <a:solidFill>
                  <a:prstClr val="black"/>
                </a:solidFill>
                <a:effectLst/>
                <a:uLnTx/>
                <a:uFillTx/>
                <a:latin typeface="Century Gothic" pitchFamily="34" charset="0"/>
                <a:ea typeface="+mn-ea"/>
                <a:cs typeface="+mn-cs"/>
              </a:rPr>
              <a:t> e Milano (CNR)</a:t>
            </a:r>
            <a:endParaRPr kumimoji="0" lang="en-US" sz="2400" b="0" i="1" u="none" strike="noStrike" kern="1200" cap="none" spc="0" normalizeH="0" baseline="0" noProof="0" dirty="0">
              <a:ln>
                <a:noFill/>
              </a:ln>
              <a:solidFill>
                <a:prstClr val="black"/>
              </a:solidFill>
              <a:effectLst/>
              <a:uLnTx/>
              <a:uFillTx/>
              <a:latin typeface="Century Gothic" pitchFamily="34" charset="0"/>
              <a:ea typeface="+mn-ea"/>
              <a:cs typeface="+mn-cs"/>
            </a:endParaRPr>
          </a:p>
        </p:txBody>
      </p:sp>
      <p:sp>
        <p:nvSpPr>
          <p:cNvPr id="14" name="Rettangolo 13"/>
          <p:cNvSpPr/>
          <p:nvPr/>
        </p:nvSpPr>
        <p:spPr>
          <a:xfrm>
            <a:off x="6948304" y="6469775"/>
            <a:ext cx="2811988"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err="1">
                <a:ln>
                  <a:noFill/>
                </a:ln>
                <a:solidFill>
                  <a:prstClr val="black"/>
                </a:solidFill>
                <a:effectLst/>
                <a:uLnTx/>
                <a:uFillTx/>
                <a:latin typeface="Century Gothic" pitchFamily="34" charset="0"/>
                <a:ea typeface="+mn-ea"/>
                <a:cs typeface="+mn-cs"/>
              </a:rPr>
              <a:t>Collaborazioni</a:t>
            </a:r>
            <a:r>
              <a:rPr kumimoji="0" lang="en-US" sz="1400" b="0" i="1" u="none" strike="noStrike" kern="1200" cap="none" spc="0" normalizeH="0" baseline="0" noProof="0" dirty="0">
                <a:ln>
                  <a:noFill/>
                </a:ln>
                <a:solidFill>
                  <a:prstClr val="black"/>
                </a:solidFill>
                <a:effectLst/>
                <a:uLnTx/>
                <a:uFillTx/>
                <a:latin typeface="Century Gothic" pitchFamily="34" charset="0"/>
                <a:ea typeface="+mn-ea"/>
                <a:cs typeface="+mn-cs"/>
              </a:rPr>
              <a:t> PNRR/REMEDIO</a:t>
            </a:r>
          </a:p>
        </p:txBody>
      </p:sp>
      <p:sp>
        <p:nvSpPr>
          <p:cNvPr id="16" name="Rettangolo 15"/>
          <p:cNvSpPr/>
          <p:nvPr/>
        </p:nvSpPr>
        <p:spPr>
          <a:xfrm>
            <a:off x="272605" y="1275565"/>
            <a:ext cx="11748304"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a:ln>
                  <a:noFill/>
                </a:ln>
                <a:solidFill>
                  <a:srgbClr val="FF0000"/>
                </a:solidFill>
                <a:effectLst/>
                <a:uLnTx/>
                <a:uFillTx/>
                <a:latin typeface="Arial" panose="020B0604020202020204" pitchFamily="34" charset="0"/>
                <a:ea typeface="+mn-ea"/>
                <a:cs typeface="+mn-cs"/>
              </a:rPr>
              <a:t>THE </a:t>
            </a:r>
            <a:r>
              <a:rPr kumimoji="0" lang="en-GB" sz="160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GB" sz="160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Effetti</a:t>
            </a:r>
            <a:r>
              <a:rPr kumimoji="0" lang="en-GB" sz="160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GB" sz="160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radiobiologici</a:t>
            </a:r>
            <a:r>
              <a:rPr kumimoji="0" lang="en-GB" sz="1600" u="none" strike="noStrike" kern="1200" cap="none" spc="0" normalizeH="0" baseline="0" noProof="0" dirty="0">
                <a:ln>
                  <a:noFill/>
                </a:ln>
                <a:solidFill>
                  <a:prstClr val="black"/>
                </a:solidFill>
                <a:effectLst/>
                <a:uLnTx/>
                <a:uFillTx/>
                <a:latin typeface="Arial" panose="020B0604020202020204" pitchFamily="34" charset="0"/>
                <a:ea typeface="+mn-ea"/>
                <a:cs typeface="+mn-cs"/>
              </a:rPr>
              <a:t> in vitro e in vivo </a:t>
            </a:r>
            <a:r>
              <a:rPr kumimoji="0" lang="en-GB" sz="160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su</a:t>
            </a:r>
            <a:r>
              <a:rPr kumimoji="0" lang="en-GB" sz="160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GB" sz="160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modelli</a:t>
            </a:r>
            <a:r>
              <a:rPr kumimoji="0" lang="en-GB" sz="1600" u="none" strike="noStrike" kern="1200" cap="none" spc="0" normalizeH="0" baseline="0" noProof="0" dirty="0">
                <a:ln>
                  <a:noFill/>
                </a:ln>
                <a:solidFill>
                  <a:prstClr val="black"/>
                </a:solidFill>
                <a:effectLst/>
                <a:uLnTx/>
                <a:uFillTx/>
                <a:latin typeface="Arial" panose="020B0604020202020204" pitchFamily="34" charset="0"/>
                <a:ea typeface="+mn-ea"/>
                <a:cs typeface="+mn-cs"/>
              </a:rPr>
              <a:t> murine </a:t>
            </a:r>
            <a:r>
              <a:rPr kumimoji="0" lang="en-GB" sz="160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sani</a:t>
            </a:r>
            <a:r>
              <a:rPr kumimoji="0" lang="en-GB" sz="1600" u="none" strike="noStrike" kern="1200" cap="none" spc="0" normalizeH="0" baseline="0" noProof="0" dirty="0">
                <a:ln>
                  <a:noFill/>
                </a:ln>
                <a:solidFill>
                  <a:prstClr val="black"/>
                </a:solidFill>
                <a:effectLst/>
                <a:uLnTx/>
                <a:uFillTx/>
                <a:latin typeface="Arial" panose="020B0604020202020204" pitchFamily="34" charset="0"/>
                <a:ea typeface="+mn-ea"/>
                <a:cs typeface="+mn-cs"/>
              </a:rPr>
              <a:t> e di </a:t>
            </a:r>
            <a:r>
              <a:rPr kumimoji="0" lang="en-GB" sz="160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tumore</a:t>
            </a:r>
            <a:r>
              <a:rPr kumimoji="0" lang="en-GB" sz="1600" u="none" strike="noStrike" kern="1200" cap="none" spc="0" normalizeH="0" baseline="0" noProof="0" dirty="0">
                <a:ln>
                  <a:noFill/>
                </a:ln>
                <a:solidFill>
                  <a:prstClr val="black"/>
                </a:solidFill>
                <a:effectLst/>
                <a:uLnTx/>
                <a:uFillTx/>
                <a:latin typeface="Arial" panose="020B0604020202020204" pitchFamily="34" charset="0"/>
                <a:ea typeface="+mn-ea"/>
                <a:cs typeface="+mn-cs"/>
              </a:rPr>
              <a:t> del Sistema nervosa </a:t>
            </a:r>
            <a:r>
              <a:rPr kumimoji="0" lang="en-GB" sz="160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centrale</a:t>
            </a:r>
            <a:r>
              <a:rPr kumimoji="0" lang="en-GB" sz="160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60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spoke1  </a:t>
            </a:r>
            <a:endParaRPr kumimoji="0" lang="en-GB" sz="160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7" name="Rettangolo 16"/>
          <p:cNvSpPr/>
          <p:nvPr/>
        </p:nvSpPr>
        <p:spPr>
          <a:xfrm>
            <a:off x="272605" y="4793972"/>
            <a:ext cx="6320153"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u="none" strike="noStrike" kern="1200" cap="none" spc="0" normalizeH="0" baseline="0" noProof="0" dirty="0">
                <a:ln>
                  <a:noFill/>
                </a:ln>
                <a:solidFill>
                  <a:srgbClr val="FF0000"/>
                </a:solidFill>
                <a:effectLst/>
                <a:uLnTx/>
                <a:uFillTx/>
                <a:latin typeface="Arial" panose="020B0604020202020204" pitchFamily="34" charset="0"/>
                <a:ea typeface="+mn-ea"/>
                <a:cs typeface="+mn-cs"/>
              </a:rPr>
              <a:t>INF- ACT  </a:t>
            </a:r>
            <a:r>
              <a:rPr kumimoji="0" lang="it-IT" sz="1600" u="none" strike="noStrike" kern="1200" cap="none" spc="0" normalizeH="0" baseline="0" noProof="0" dirty="0">
                <a:ln>
                  <a:noFill/>
                </a:ln>
                <a:solidFill>
                  <a:prstClr val="black"/>
                </a:solidFill>
                <a:effectLst/>
                <a:uLnTx/>
                <a:uFillTx/>
                <a:latin typeface="Arial" panose="020B0604020202020204" pitchFamily="34" charset="0"/>
                <a:ea typeface="+mn-ea"/>
                <a:cs typeface="+mn-cs"/>
              </a:rPr>
              <a:t>Individuazione di bersagli molecolari virus-ospite</a:t>
            </a:r>
            <a:r>
              <a:rPr kumimoji="0" lang="en-US" sz="160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sp>
        <p:nvSpPr>
          <p:cNvPr id="23" name="Rettangolo 22"/>
          <p:cNvSpPr/>
          <p:nvPr/>
        </p:nvSpPr>
        <p:spPr>
          <a:xfrm>
            <a:off x="36457" y="2938003"/>
            <a:ext cx="11748304" cy="1846659"/>
          </a:xfrm>
          <a:prstGeom prst="rect">
            <a:avLst/>
          </a:prstGeom>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u="sng" strike="noStrike" kern="1200" cap="none" spc="0" normalizeH="0" baseline="0" noProof="0" dirty="0">
                <a:ln>
                  <a:noFill/>
                </a:ln>
                <a:solidFill>
                  <a:srgbClr val="FF0000"/>
                </a:solidFill>
                <a:effectLst/>
                <a:uLnTx/>
                <a:uFillTx/>
                <a:latin typeface="Arial" panose="020B0604020202020204" pitchFamily="34" charset="0"/>
                <a:ea typeface="+mn-ea"/>
                <a:cs typeface="+mn-cs"/>
              </a:rPr>
              <a:t>REMEDIO</a:t>
            </a:r>
            <a:endParaRPr kumimoji="0" lang="it-IT" sz="200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u="none" strike="noStrike" kern="1200" cap="none" spc="0" normalizeH="0" baseline="0" noProof="0" dirty="0">
                <a:ln>
                  <a:noFill/>
                </a:ln>
                <a:solidFill>
                  <a:prstClr val="black"/>
                </a:solidFill>
                <a:effectLst/>
                <a:uLnTx/>
                <a:uFillTx/>
                <a:latin typeface="Arial" panose="020B0604020202020204" pitchFamily="34" charset="0"/>
                <a:ea typeface="+mn-ea"/>
                <a:cs typeface="+mn-cs"/>
              </a:rPr>
              <a:t>in vitro Sviluppo di linee cellulari tumorali  ingegnerizzate (proteine di fusione, gene editing) e condensati cellulari LLPS come sensori di radiazione ionizzante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u="none" strike="noStrike" kern="1200" cap="none" spc="0" normalizeH="0" baseline="0" noProof="0" dirty="0">
                <a:ln>
                  <a:noFill/>
                </a:ln>
                <a:solidFill>
                  <a:prstClr val="black"/>
                </a:solidFill>
                <a:effectLst/>
                <a:uLnTx/>
                <a:uFillTx/>
                <a:latin typeface="Arial" panose="020B0604020202020204" pitchFamily="34" charset="0"/>
                <a:ea typeface="+mn-ea"/>
                <a:cs typeface="+mn-cs"/>
              </a:rPr>
              <a:t> in vivo: Sviluppo  modello pediatrico murino di glioblastoma valutazione degli effetti della radioterapia durante lo sviluppo del sistema nervoso centrale  in termini molecolari, cellulari, comportamentali e funzionali.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u="none" strike="noStrike" kern="1200" cap="none" spc="0" normalizeH="0" baseline="0" noProof="0" dirty="0">
                <a:ln>
                  <a:noFill/>
                </a:ln>
                <a:solidFill>
                  <a:prstClr val="black"/>
                </a:solidFill>
                <a:effectLst/>
                <a:uLnTx/>
                <a:uFillTx/>
                <a:latin typeface="Arial" panose="020B0604020202020204" pitchFamily="34" charset="0"/>
                <a:ea typeface="+mn-ea"/>
                <a:cs typeface="+mn-cs"/>
              </a:rPr>
              <a:t>Per la continuità operativa del piano sperimentale sono necessarie due figure RTD.</a:t>
            </a:r>
          </a:p>
        </p:txBody>
      </p:sp>
      <p:sp>
        <p:nvSpPr>
          <p:cNvPr id="26" name="Freccia in giù 25"/>
          <p:cNvSpPr/>
          <p:nvPr/>
        </p:nvSpPr>
        <p:spPr>
          <a:xfrm>
            <a:off x="369483" y="2090622"/>
            <a:ext cx="405114" cy="5125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66" name="Gruppo 65"/>
          <p:cNvGrpSpPr>
            <a:grpSpLocks noChangeAspect="1"/>
          </p:cNvGrpSpPr>
          <p:nvPr/>
        </p:nvGrpSpPr>
        <p:grpSpPr>
          <a:xfrm>
            <a:off x="1683167" y="1699491"/>
            <a:ext cx="1958569" cy="1086201"/>
            <a:chOff x="755576" y="340291"/>
            <a:chExt cx="11152498" cy="6185053"/>
          </a:xfrm>
        </p:grpSpPr>
        <p:pic>
          <p:nvPicPr>
            <p:cNvPr id="60" name="Picture 2" descr="C:\Users\Enrica\Desktop\BEA\ARPE 19\FLASH\FLASH_06_23\ANIMALI\DT FLASH (F)\RPE\DT_FLASH_44d_post_RPE_Microglia2\DT_FLASH_44d_post_RPE_Microglia2_c1-3.tif"/>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55576" y="714364"/>
              <a:ext cx="7754764" cy="5810980"/>
            </a:xfrm>
            <a:prstGeom prst="rect">
              <a:avLst/>
            </a:prstGeom>
            <a:noFill/>
            <a:extLst>
              <a:ext uri="{909E8E84-426E-40DD-AFC4-6F175D3DCCD1}">
                <a14:hiddenFill xmlns:a14="http://schemas.microsoft.com/office/drawing/2010/main">
                  <a:solidFill>
                    <a:srgbClr val="FFFFFF"/>
                  </a:solidFill>
                </a14:hiddenFill>
              </a:ext>
            </a:extLst>
          </p:spPr>
        </p:pic>
        <p:sp>
          <p:nvSpPr>
            <p:cNvPr id="61" name="CasellaDiTesto 60"/>
            <p:cNvSpPr txBox="1"/>
            <p:nvPr/>
          </p:nvSpPr>
          <p:spPr>
            <a:xfrm>
              <a:off x="755576" y="340291"/>
              <a:ext cx="7776864" cy="52576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Hoechst</a:t>
              </a:r>
              <a:r>
                <a:rPr kumimoji="0" lang="it-IT" sz="1800" u="none" strike="noStrike" kern="1200" cap="none" spc="0" normalizeH="0" baseline="0" noProof="0" dirty="0">
                  <a:ln>
                    <a:noFill/>
                  </a:ln>
                  <a:solidFill>
                    <a:prstClr val="black"/>
                  </a:solidFill>
                  <a:effectLst/>
                  <a:uLnTx/>
                  <a:uFillTx/>
                  <a:latin typeface="Arial" panose="020B0604020202020204" pitchFamily="34" charset="0"/>
                  <a:ea typeface="+mn-ea"/>
                  <a:cs typeface="+mn-cs"/>
                </a:rPr>
                <a:t> + ZO-1 + Iba1</a:t>
              </a:r>
            </a:p>
          </p:txBody>
        </p:sp>
        <p:pic>
          <p:nvPicPr>
            <p:cNvPr id="62" name="Picture 2" descr="C:\Users\Enrica\Desktop\BEA\ARPE 19\FLASH\FLASH_06_23\ANIMALI\DT FLASH (F)\RPE\DT_FLASH_44d_post_RPE_Microglia2\DT_FLASH_44d_post_RPE_Microglia2_c1-3.tif"/>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rightnessContrast bright="20000" contrast="-20000"/>
                      </a14:imgEffect>
                    </a14:imgLayer>
                  </a14:imgProps>
                </a:ext>
                <a:ext uri="{28A0092B-C50C-407E-A947-70E740481C1C}">
                  <a14:useLocalDpi xmlns:a14="http://schemas.microsoft.com/office/drawing/2010/main" val="0"/>
                </a:ext>
              </a:extLst>
            </a:blip>
            <a:srcRect l="47357" t="23544" r="35000" b="59108"/>
            <a:stretch/>
          </p:blipFill>
          <p:spPr bwMode="auto">
            <a:xfrm>
              <a:off x="8704575" y="708486"/>
              <a:ext cx="3203499" cy="2360473"/>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C:\Users\Enrica\Desktop\BEA\ARPE 19\FLASH\FLASH_06_23\ANIMALI\DT FLASH (F)\RPE\DT_FLASH_44d_post_RPE_Microglia2\DT_FLASH_44d_post_RPE_Microglia2_c1-3.tif"/>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rightnessContrast bright="20000" contrast="-20000"/>
                      </a14:imgEffect>
                    </a14:imgLayer>
                  </a14:imgProps>
                </a:ext>
                <a:ext uri="{28A0092B-C50C-407E-A947-70E740481C1C}">
                  <a14:useLocalDpi xmlns:a14="http://schemas.microsoft.com/office/drawing/2010/main" val="0"/>
                </a:ext>
              </a:extLst>
            </a:blip>
            <a:srcRect l="28786" t="23544" r="58417" b="59108"/>
            <a:stretch/>
          </p:blipFill>
          <p:spPr bwMode="auto">
            <a:xfrm>
              <a:off x="8904312" y="3573016"/>
              <a:ext cx="2808312" cy="2852958"/>
            </a:xfrm>
            <a:prstGeom prst="rect">
              <a:avLst/>
            </a:prstGeom>
            <a:noFill/>
            <a:extLst>
              <a:ext uri="{909E8E84-426E-40DD-AFC4-6F175D3DCCD1}">
                <a14:hiddenFill xmlns:a14="http://schemas.microsoft.com/office/drawing/2010/main">
                  <a:solidFill>
                    <a:srgbClr val="FFFFFF"/>
                  </a:solidFill>
                </a14:hiddenFill>
              </a:ext>
            </a:extLst>
          </p:spPr>
        </p:pic>
        <p:cxnSp>
          <p:nvCxnSpPr>
            <p:cNvPr id="64" name="Connettore diritto 63"/>
            <p:cNvCxnSpPr/>
            <p:nvPr/>
          </p:nvCxnSpPr>
          <p:spPr>
            <a:xfrm flipH="1">
              <a:off x="5591944" y="2420888"/>
              <a:ext cx="3384376" cy="252028"/>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5" name="Connettore diritto 64"/>
            <p:cNvCxnSpPr/>
            <p:nvPr/>
          </p:nvCxnSpPr>
          <p:spPr>
            <a:xfrm flipH="1" flipV="1">
              <a:off x="3899756" y="2996951"/>
              <a:ext cx="5436604" cy="2448273"/>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67" name="Gruppo 66"/>
          <p:cNvGrpSpPr>
            <a:grpSpLocks noChangeAspect="1"/>
          </p:cNvGrpSpPr>
          <p:nvPr/>
        </p:nvGrpSpPr>
        <p:grpSpPr>
          <a:xfrm>
            <a:off x="7048618" y="1853354"/>
            <a:ext cx="4494004" cy="1050033"/>
            <a:chOff x="835708" y="3520365"/>
            <a:chExt cx="11147286" cy="2946915"/>
          </a:xfrm>
        </p:grpSpPr>
        <p:pic>
          <p:nvPicPr>
            <p:cNvPr id="68" name="Picture 8">
              <a:extLst>
                <a:ext uri="{FF2B5EF4-FFF2-40B4-BE49-F238E27FC236}">
                  <a16:creationId xmlns:a16="http://schemas.microsoft.com/office/drawing/2014/main" id="{0A1E679D-4415-35AC-332A-6B32F4CE27E7}"/>
                </a:ext>
              </a:extLst>
            </p:cNvPr>
            <p:cNvPicPr>
              <a:picLocks noChangeAspect="1"/>
            </p:cNvPicPr>
            <p:nvPr/>
          </p:nvPicPr>
          <p:blipFill rotWithShape="1">
            <a:blip r:embed="rId11"/>
            <a:srcRect l="7696"/>
            <a:stretch/>
          </p:blipFill>
          <p:spPr>
            <a:xfrm>
              <a:off x="8497730" y="3937891"/>
              <a:ext cx="3485264" cy="2117001"/>
            </a:xfrm>
            <a:prstGeom prst="rect">
              <a:avLst/>
            </a:prstGeom>
          </p:spPr>
        </p:pic>
        <p:pic>
          <p:nvPicPr>
            <p:cNvPr id="69" name="Picture 9">
              <a:extLst>
                <a:ext uri="{FF2B5EF4-FFF2-40B4-BE49-F238E27FC236}">
                  <a16:creationId xmlns:a16="http://schemas.microsoft.com/office/drawing/2014/main" id="{82C0789E-1D82-9533-8A41-1C149302A267}"/>
                </a:ext>
              </a:extLst>
            </p:cNvPr>
            <p:cNvPicPr>
              <a:picLocks noChangeAspect="1"/>
            </p:cNvPicPr>
            <p:nvPr/>
          </p:nvPicPr>
          <p:blipFill rotWithShape="1">
            <a:blip r:embed="rId12"/>
            <a:srcRect l="42554"/>
            <a:stretch/>
          </p:blipFill>
          <p:spPr>
            <a:xfrm>
              <a:off x="2278459" y="3931800"/>
              <a:ext cx="3351585" cy="2057709"/>
            </a:xfrm>
            <a:prstGeom prst="rect">
              <a:avLst/>
            </a:prstGeom>
          </p:spPr>
        </p:pic>
        <p:pic>
          <p:nvPicPr>
            <p:cNvPr id="70" name="Picture 11">
              <a:extLst>
                <a:ext uri="{FF2B5EF4-FFF2-40B4-BE49-F238E27FC236}">
                  <a16:creationId xmlns:a16="http://schemas.microsoft.com/office/drawing/2014/main" id="{408636F6-601B-844C-8726-19116A5538DF}"/>
                </a:ext>
              </a:extLst>
            </p:cNvPr>
            <p:cNvPicPr preferRelativeResize="0">
              <a:picLocks noChangeAspect="1"/>
            </p:cNvPicPr>
            <p:nvPr/>
          </p:nvPicPr>
          <p:blipFill rotWithShape="1">
            <a:blip r:embed="rId13" cstate="print">
              <a:extLst>
                <a:ext uri="{28A0092B-C50C-407E-A947-70E740481C1C}">
                  <a14:useLocalDpi xmlns:a14="http://schemas.microsoft.com/office/drawing/2010/main" val="0"/>
                </a:ext>
              </a:extLst>
            </a:blip>
            <a:srcRect l="6173" t="2852" r="10425" b="6585"/>
            <a:stretch/>
          </p:blipFill>
          <p:spPr>
            <a:xfrm>
              <a:off x="905576" y="4184515"/>
              <a:ext cx="1326995" cy="1552279"/>
            </a:xfrm>
            <a:prstGeom prst="rect">
              <a:avLst/>
            </a:prstGeom>
          </p:spPr>
        </p:pic>
        <p:pic>
          <p:nvPicPr>
            <p:cNvPr id="71" name="Picture 13">
              <a:extLst>
                <a:ext uri="{FF2B5EF4-FFF2-40B4-BE49-F238E27FC236}">
                  <a16:creationId xmlns:a16="http://schemas.microsoft.com/office/drawing/2014/main" id="{66E1F8A2-F64F-4F67-A9C5-C411E3B03117}"/>
                </a:ext>
              </a:extLst>
            </p:cNvPr>
            <p:cNvPicPr preferRelativeResize="0">
              <a:picLocks noChangeAspect="1"/>
            </p:cNvPicPr>
            <p:nvPr/>
          </p:nvPicPr>
          <p:blipFill rotWithShape="1">
            <a:blip r:embed="rId14" cstate="print">
              <a:extLst>
                <a:ext uri="{28A0092B-C50C-407E-A947-70E740481C1C}">
                  <a14:useLocalDpi xmlns:a14="http://schemas.microsoft.com/office/drawing/2010/main" val="0"/>
                </a:ext>
              </a:extLst>
            </a:blip>
            <a:srcRect l="11647" t="13272" b="7049"/>
            <a:stretch/>
          </p:blipFill>
          <p:spPr>
            <a:xfrm>
              <a:off x="6191787" y="4312521"/>
              <a:ext cx="1202737" cy="1597008"/>
            </a:xfrm>
            <a:prstGeom prst="rect">
              <a:avLst/>
            </a:prstGeom>
          </p:spPr>
        </p:pic>
        <p:grpSp>
          <p:nvGrpSpPr>
            <p:cNvPr id="72" name="Group 18">
              <a:extLst>
                <a:ext uri="{FF2B5EF4-FFF2-40B4-BE49-F238E27FC236}">
                  <a16:creationId xmlns:a16="http://schemas.microsoft.com/office/drawing/2014/main" id="{D552147C-DD69-8479-4E87-76F0DFCE7318}"/>
                </a:ext>
              </a:extLst>
            </p:cNvPr>
            <p:cNvGrpSpPr/>
            <p:nvPr/>
          </p:nvGrpSpPr>
          <p:grpSpPr>
            <a:xfrm>
              <a:off x="835708" y="3545341"/>
              <a:ext cx="10926215" cy="2921939"/>
              <a:chOff x="373709" y="3729160"/>
              <a:chExt cx="9875520" cy="2926082"/>
            </a:xfrm>
          </p:grpSpPr>
          <p:sp>
            <p:nvSpPr>
              <p:cNvPr id="81" name="Rectangle 14">
                <a:extLst>
                  <a:ext uri="{FF2B5EF4-FFF2-40B4-BE49-F238E27FC236}">
                    <a16:creationId xmlns:a16="http://schemas.microsoft.com/office/drawing/2014/main" id="{4AB6C4FA-E280-9AD1-013D-2F6F3105575A}"/>
                  </a:ext>
                </a:extLst>
              </p:cNvPr>
              <p:cNvSpPr/>
              <p:nvPr/>
            </p:nvSpPr>
            <p:spPr>
              <a:xfrm>
                <a:off x="373709" y="3729160"/>
                <a:ext cx="9875520" cy="2926082"/>
              </a:xfrm>
              <a:prstGeom prst="rect">
                <a:avLst/>
              </a:prstGeom>
              <a:noFill/>
              <a:ln w="158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cxnSp>
            <p:nvCxnSpPr>
              <p:cNvPr id="82" name="Straight Connector 17">
                <a:extLst>
                  <a:ext uri="{FF2B5EF4-FFF2-40B4-BE49-F238E27FC236}">
                    <a16:creationId xmlns:a16="http://schemas.microsoft.com/office/drawing/2014/main" id="{5A658EFB-8930-F588-EDF3-583D0147AC7D}"/>
                  </a:ext>
                </a:extLst>
              </p:cNvPr>
              <p:cNvCxnSpPr/>
              <p:nvPr/>
            </p:nvCxnSpPr>
            <p:spPr>
              <a:xfrm>
                <a:off x="4957254" y="3729162"/>
                <a:ext cx="0" cy="2926080"/>
              </a:xfrm>
              <a:prstGeom prst="line">
                <a:avLst/>
              </a:prstGeom>
              <a:ln w="15875"/>
            </p:spPr>
            <p:style>
              <a:lnRef idx="1">
                <a:schemeClr val="dk1"/>
              </a:lnRef>
              <a:fillRef idx="0">
                <a:schemeClr val="dk1"/>
              </a:fillRef>
              <a:effectRef idx="0">
                <a:schemeClr val="dk1"/>
              </a:effectRef>
              <a:fontRef idx="minor">
                <a:schemeClr val="tx1"/>
              </a:fontRef>
            </p:style>
          </p:cxnSp>
        </p:grpSp>
        <p:sp>
          <p:nvSpPr>
            <p:cNvPr id="73" name="TextBox 20">
              <a:extLst>
                <a:ext uri="{FF2B5EF4-FFF2-40B4-BE49-F238E27FC236}">
                  <a16:creationId xmlns:a16="http://schemas.microsoft.com/office/drawing/2014/main" id="{80929459-7603-192E-81CF-CEB6BE0E4A0F}"/>
                </a:ext>
              </a:extLst>
            </p:cNvPr>
            <p:cNvSpPr txBox="1"/>
            <p:nvPr/>
          </p:nvSpPr>
          <p:spPr>
            <a:xfrm>
              <a:off x="902887" y="3520365"/>
              <a:ext cx="458222" cy="10365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75" name="Picture 8">
              <a:extLst>
                <a:ext uri="{FF2B5EF4-FFF2-40B4-BE49-F238E27FC236}">
                  <a16:creationId xmlns:a16="http://schemas.microsoft.com/office/drawing/2014/main" id="{0CBB38B1-3E1A-ACBA-EE36-07CB8423C187}"/>
                </a:ext>
              </a:extLst>
            </p:cNvPr>
            <p:cNvPicPr>
              <a:picLocks noChangeAspect="1"/>
            </p:cNvPicPr>
            <p:nvPr/>
          </p:nvPicPr>
          <p:blipFill rotWithShape="1">
            <a:blip r:embed="rId11"/>
            <a:srcRect l="20152" t="61819" r="69715" b="12607"/>
            <a:stretch/>
          </p:blipFill>
          <p:spPr>
            <a:xfrm>
              <a:off x="7470371" y="4435111"/>
              <a:ext cx="1014939" cy="1447963"/>
            </a:xfrm>
            <a:prstGeom prst="rect">
              <a:avLst/>
            </a:prstGeom>
          </p:spPr>
        </p:pic>
        <p:cxnSp>
          <p:nvCxnSpPr>
            <p:cNvPr id="76" name="Connettore 2 75"/>
            <p:cNvCxnSpPr/>
            <p:nvPr/>
          </p:nvCxnSpPr>
          <p:spPr>
            <a:xfrm flipV="1">
              <a:off x="6880497" y="5111163"/>
              <a:ext cx="1085311" cy="125856"/>
            </a:xfrm>
            <a:prstGeom prst="straightConnector1">
              <a:avLst/>
            </a:prstGeom>
            <a:ln w="28575">
              <a:solidFill>
                <a:srgbClr val="92D05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77" name="Connettore 2 76"/>
            <p:cNvCxnSpPr/>
            <p:nvPr/>
          </p:nvCxnSpPr>
          <p:spPr>
            <a:xfrm>
              <a:off x="6892163" y="5371025"/>
              <a:ext cx="2051234" cy="168985"/>
            </a:xfrm>
            <a:prstGeom prst="straightConnector1">
              <a:avLst/>
            </a:prstGeom>
            <a:ln w="28575">
              <a:solidFill>
                <a:srgbClr val="92D05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78" name="Ovale 77"/>
            <p:cNvSpPr/>
            <p:nvPr/>
          </p:nvSpPr>
          <p:spPr>
            <a:xfrm>
              <a:off x="6542826" y="5157981"/>
              <a:ext cx="319776" cy="329259"/>
            </a:xfrm>
            <a:prstGeom prst="ellipse">
              <a:avLst/>
            </a:prstGeom>
            <a:no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cxnSp>
          <p:nvCxnSpPr>
            <p:cNvPr id="80" name="Connettore 2 79"/>
            <p:cNvCxnSpPr/>
            <p:nvPr/>
          </p:nvCxnSpPr>
          <p:spPr>
            <a:xfrm>
              <a:off x="1863634" y="5196845"/>
              <a:ext cx="896983" cy="254721"/>
            </a:xfrm>
            <a:prstGeom prst="straightConnector1">
              <a:avLst/>
            </a:prstGeom>
            <a:ln w="28575">
              <a:solidFill>
                <a:srgbClr val="92D050"/>
              </a:solidFill>
              <a:prstDash val="sysDot"/>
              <a:tailEnd type="triangle"/>
            </a:ln>
          </p:spPr>
          <p:style>
            <a:lnRef idx="1">
              <a:schemeClr val="accent1"/>
            </a:lnRef>
            <a:fillRef idx="0">
              <a:schemeClr val="accent1"/>
            </a:fillRef>
            <a:effectRef idx="0">
              <a:schemeClr val="accent1"/>
            </a:effectRef>
            <a:fontRef idx="minor">
              <a:schemeClr val="tx1"/>
            </a:fontRef>
          </p:style>
        </p:cxnSp>
      </p:grpSp>
      <p:grpSp>
        <p:nvGrpSpPr>
          <p:cNvPr id="83" name="Gruppo 82"/>
          <p:cNvGrpSpPr>
            <a:grpSpLocks noChangeAspect="1"/>
          </p:cNvGrpSpPr>
          <p:nvPr/>
        </p:nvGrpSpPr>
        <p:grpSpPr>
          <a:xfrm>
            <a:off x="4218018" y="1751807"/>
            <a:ext cx="2245314" cy="1173793"/>
            <a:chOff x="181793" y="3933056"/>
            <a:chExt cx="4366102" cy="2282487"/>
          </a:xfrm>
        </p:grpSpPr>
        <p:pic>
          <p:nvPicPr>
            <p:cNvPr id="86" name="Elemento grafico 13"/>
            <p:cNvPicPr>
              <a:picLocks noChangeAspect="1"/>
            </p:cNvPicPr>
            <p:nvPr/>
          </p:nvPicPr>
          <p:blipFill>
            <a:blip r:embed="rId15"/>
            <a:srcRect t="10928" b="29179"/>
            <a:stretch>
              <a:fillRect/>
            </a:stretch>
          </p:blipFill>
          <p:spPr bwMode="auto">
            <a:xfrm>
              <a:off x="2004897" y="4010989"/>
              <a:ext cx="2542998" cy="2204554"/>
            </a:xfrm>
            <a:prstGeom prst="rect">
              <a:avLst/>
            </a:prstGeom>
            <a:noFill/>
            <a:ln w="9525">
              <a:noFill/>
              <a:miter lim="800000"/>
              <a:headEnd/>
              <a:tailEnd/>
            </a:ln>
          </p:spPr>
        </p:pic>
        <p:grpSp>
          <p:nvGrpSpPr>
            <p:cNvPr id="87" name="Gruppo 4"/>
            <p:cNvGrpSpPr>
              <a:grpSpLocks/>
            </p:cNvGrpSpPr>
            <p:nvPr/>
          </p:nvGrpSpPr>
          <p:grpSpPr bwMode="auto">
            <a:xfrm>
              <a:off x="181793" y="4349197"/>
              <a:ext cx="1583482" cy="1492330"/>
              <a:chOff x="1151786" y="3226063"/>
              <a:chExt cx="2052320" cy="2102856"/>
            </a:xfrm>
          </p:grpSpPr>
          <p:sp>
            <p:nvSpPr>
              <p:cNvPr id="89" name="Ovale 88"/>
              <p:cNvSpPr/>
              <p:nvPr/>
            </p:nvSpPr>
            <p:spPr>
              <a:xfrm>
                <a:off x="1151786" y="3276521"/>
                <a:ext cx="2052320" cy="205239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90" name="Immagine 6" descr="Immagine che contiene piazza&#10;&#10;Descrizione generata automaticamente"/>
              <p:cNvPicPr>
                <a:picLocks noChangeAspect="1"/>
              </p:cNvPicPr>
              <p:nvPr/>
            </p:nvPicPr>
            <p:blipFill>
              <a:blip r:embed="rId16"/>
              <a:srcRect/>
              <a:stretch>
                <a:fillRect/>
              </a:stretch>
            </p:blipFill>
            <p:spPr bwMode="auto">
              <a:xfrm>
                <a:off x="1374583" y="3776434"/>
                <a:ext cx="1606725" cy="1332000"/>
              </a:xfrm>
              <a:prstGeom prst="rect">
                <a:avLst/>
              </a:prstGeom>
              <a:noFill/>
              <a:ln w="9525">
                <a:noFill/>
                <a:miter lim="800000"/>
                <a:headEnd/>
                <a:tailEnd/>
              </a:ln>
            </p:spPr>
          </p:pic>
          <p:sp>
            <p:nvSpPr>
              <p:cNvPr id="91" name="Rettangolo 90"/>
              <p:cNvSpPr/>
              <p:nvPr/>
            </p:nvSpPr>
            <p:spPr>
              <a:xfrm>
                <a:off x="2043671" y="3226063"/>
                <a:ext cx="268551" cy="778321"/>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sto MT" panose="02040603050505030304" pitchFamily="18" charset="0"/>
                    <a:ea typeface="+mn-ea"/>
                    <a:cs typeface="Times New Roman" panose="02020603050405020304" pitchFamily="18" charset="0"/>
                  </a:rPr>
                  <a:t>?</a:t>
                </a:r>
              </a:p>
            </p:txBody>
          </p:sp>
        </p:grpSp>
        <p:sp>
          <p:nvSpPr>
            <p:cNvPr id="88" name="CasellaDiTesto 3"/>
            <p:cNvSpPr txBox="1">
              <a:spLocks noChangeArrowheads="1"/>
            </p:cNvSpPr>
            <p:nvPr/>
          </p:nvSpPr>
          <p:spPr bwMode="auto">
            <a:xfrm>
              <a:off x="263352" y="3933056"/>
              <a:ext cx="1459190" cy="599498"/>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a:ln>
                  <a:noFill/>
                </a:ln>
                <a:solidFill>
                  <a:prstClr val="black"/>
                </a:solidFill>
                <a:effectLst/>
                <a:uLnTx/>
                <a:uFillTx/>
                <a:latin typeface="Century Gothic" pitchFamily="34" charset="0"/>
                <a:ea typeface="+mn-ea"/>
                <a:cs typeface="+mn-cs"/>
              </a:endParaRPr>
            </a:p>
          </p:txBody>
        </p:sp>
      </p:grpSp>
      <p:sp>
        <p:nvSpPr>
          <p:cNvPr id="92" name="Freccia in giù 91"/>
          <p:cNvSpPr/>
          <p:nvPr/>
        </p:nvSpPr>
        <p:spPr>
          <a:xfrm>
            <a:off x="332172" y="5176937"/>
            <a:ext cx="405114" cy="5125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3" name="Rettangolo 92"/>
          <p:cNvSpPr/>
          <p:nvPr/>
        </p:nvSpPr>
        <p:spPr>
          <a:xfrm>
            <a:off x="0" y="5672082"/>
            <a:ext cx="162095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u="sng" strike="noStrike" kern="1200" cap="none" spc="0" normalizeH="0" baseline="0" noProof="0" dirty="0">
                <a:ln>
                  <a:noFill/>
                </a:ln>
                <a:solidFill>
                  <a:srgbClr val="FF0000"/>
                </a:solidFill>
                <a:effectLst/>
                <a:uLnTx/>
                <a:uFillTx/>
                <a:latin typeface="Arial" panose="020B0604020202020204" pitchFamily="34" charset="0"/>
                <a:ea typeface="+mn-ea"/>
                <a:cs typeface="+mn-cs"/>
              </a:rPr>
              <a:t>REMEDIO</a:t>
            </a:r>
          </a:p>
        </p:txBody>
      </p:sp>
      <p:sp>
        <p:nvSpPr>
          <p:cNvPr id="94" name="Rettangolo 93"/>
          <p:cNvSpPr/>
          <p:nvPr/>
        </p:nvSpPr>
        <p:spPr>
          <a:xfrm>
            <a:off x="1697828" y="5718249"/>
            <a:ext cx="972573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u="none" strike="noStrike" kern="1200" cap="none" spc="0" normalizeH="0" baseline="0" noProof="0" dirty="0">
                <a:ln>
                  <a:noFill/>
                </a:ln>
                <a:solidFill>
                  <a:prstClr val="black"/>
                </a:solidFill>
                <a:effectLst/>
                <a:uLnTx/>
                <a:uFillTx/>
                <a:latin typeface="Arial" panose="020B0604020202020204" pitchFamily="34" charset="0"/>
                <a:ea typeface="+mn-ea"/>
                <a:cs typeface="+mn-cs"/>
              </a:rPr>
              <a:t>Uso di virus </a:t>
            </a:r>
            <a:r>
              <a:rPr kumimoji="0" lang="it-IT" sz="180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oncolitici</a:t>
            </a:r>
            <a:r>
              <a:rPr kumimoji="0" lang="it-IT" sz="1800" u="none" strike="noStrike" kern="1200" cap="none" spc="0" normalizeH="0" baseline="0" noProof="0" dirty="0">
                <a:ln>
                  <a:noFill/>
                </a:ln>
                <a:solidFill>
                  <a:prstClr val="black"/>
                </a:solidFill>
                <a:effectLst/>
                <a:uLnTx/>
                <a:uFillTx/>
                <a:latin typeface="Arial" panose="020B0604020202020204" pitchFamily="34" charset="0"/>
                <a:ea typeface="+mn-ea"/>
                <a:cs typeface="+mn-cs"/>
              </a:rPr>
              <a:t> da soli o in combinazione con radiazioni ionizzanti  per colpire il tumore </a:t>
            </a:r>
          </a:p>
        </p:txBody>
      </p:sp>
      <p:sp>
        <p:nvSpPr>
          <p:cNvPr id="95" name="Rettangolo 94"/>
          <p:cNvSpPr/>
          <p:nvPr/>
        </p:nvSpPr>
        <p:spPr>
          <a:xfrm>
            <a:off x="133131" y="6091026"/>
            <a:ext cx="9280757"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u="none" strike="noStrike" kern="1200" cap="none" spc="0" normalizeH="0" baseline="0" noProof="0" dirty="0">
                <a:ln>
                  <a:noFill/>
                </a:ln>
                <a:solidFill>
                  <a:prstClr val="black"/>
                </a:solidFill>
                <a:effectLst/>
                <a:uLnTx/>
                <a:uFillTx/>
                <a:latin typeface="Arial" panose="020B0604020202020204" pitchFamily="34" charset="0"/>
                <a:ea typeface="+mn-ea"/>
                <a:cs typeface="+mn-cs"/>
              </a:rPr>
              <a:t>Per la continuità operativa del piano sperimentale è necessaria una  figura RTD.</a:t>
            </a:r>
          </a:p>
        </p:txBody>
      </p:sp>
      <p:sp>
        <p:nvSpPr>
          <p:cNvPr id="96" name="Rettangolo 95"/>
          <p:cNvSpPr/>
          <p:nvPr/>
        </p:nvSpPr>
        <p:spPr>
          <a:xfrm>
            <a:off x="6910204" y="2926475"/>
            <a:ext cx="5117106"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err="1">
                <a:ln>
                  <a:noFill/>
                </a:ln>
                <a:solidFill>
                  <a:prstClr val="black"/>
                </a:solidFill>
                <a:effectLst/>
                <a:uLnTx/>
                <a:uFillTx/>
                <a:latin typeface="Century Gothic" pitchFamily="34" charset="0"/>
                <a:ea typeface="+mn-ea"/>
                <a:cs typeface="+mn-cs"/>
              </a:rPr>
              <a:t>Finestra</a:t>
            </a:r>
            <a:r>
              <a:rPr kumimoji="0" lang="en-US" sz="1200" b="0" i="1" u="none" strike="noStrike" kern="1200" cap="none" spc="0" normalizeH="0" baseline="0" noProof="0" dirty="0">
                <a:ln>
                  <a:noFill/>
                </a:ln>
                <a:solidFill>
                  <a:prstClr val="black"/>
                </a:solidFill>
                <a:effectLst/>
                <a:uLnTx/>
                <a:uFillTx/>
                <a:latin typeface="Century Gothic" pitchFamily="34" charset="0"/>
                <a:ea typeface="+mn-ea"/>
                <a:cs typeface="+mn-cs"/>
              </a:rPr>
              <a:t> </a:t>
            </a:r>
            <a:r>
              <a:rPr kumimoji="0" lang="en-US" sz="1200" b="0" i="1" u="none" strike="noStrike" kern="1200" cap="none" spc="0" normalizeH="0" baseline="0" noProof="0" dirty="0" err="1">
                <a:ln>
                  <a:noFill/>
                </a:ln>
                <a:solidFill>
                  <a:prstClr val="black"/>
                </a:solidFill>
                <a:effectLst/>
                <a:uLnTx/>
                <a:uFillTx/>
                <a:latin typeface="Century Gothic" pitchFamily="34" charset="0"/>
                <a:ea typeface="+mn-ea"/>
                <a:cs typeface="+mn-cs"/>
              </a:rPr>
              <a:t>cranica</a:t>
            </a:r>
            <a:r>
              <a:rPr kumimoji="0" lang="en-US" sz="1200" b="0" i="1" u="none" strike="noStrike" kern="1200" cap="none" spc="0" normalizeH="0" baseline="0" noProof="0" dirty="0">
                <a:ln>
                  <a:noFill/>
                </a:ln>
                <a:solidFill>
                  <a:prstClr val="black"/>
                </a:solidFill>
                <a:effectLst/>
                <a:uLnTx/>
                <a:uFillTx/>
                <a:latin typeface="Century Gothic" pitchFamily="34" charset="0"/>
                <a:ea typeface="+mn-ea"/>
                <a:cs typeface="+mn-cs"/>
              </a:rPr>
              <a:t> e micro-CT preparative per </a:t>
            </a:r>
            <a:r>
              <a:rPr kumimoji="0" lang="en-US" sz="1200" b="0" i="1" u="none" strike="noStrike" kern="1200" cap="none" spc="0" normalizeH="0" baseline="0" noProof="0" dirty="0" err="1">
                <a:ln>
                  <a:noFill/>
                </a:ln>
                <a:solidFill>
                  <a:prstClr val="black"/>
                </a:solidFill>
                <a:effectLst/>
                <a:uLnTx/>
                <a:uFillTx/>
                <a:latin typeface="Century Gothic" pitchFamily="34" charset="0"/>
                <a:ea typeface="+mn-ea"/>
                <a:cs typeface="+mn-cs"/>
              </a:rPr>
              <a:t>microscopia</a:t>
            </a:r>
            <a:r>
              <a:rPr kumimoji="0" lang="en-US" sz="1200" b="0" i="1" u="none" strike="noStrike" kern="1200" cap="none" spc="0" normalizeH="0" baseline="0" noProof="0" dirty="0">
                <a:ln>
                  <a:noFill/>
                </a:ln>
                <a:solidFill>
                  <a:prstClr val="black"/>
                </a:solidFill>
                <a:effectLst/>
                <a:uLnTx/>
                <a:uFillTx/>
                <a:latin typeface="Century Gothic" pitchFamily="34" charset="0"/>
                <a:ea typeface="+mn-ea"/>
                <a:cs typeface="+mn-cs"/>
              </a:rPr>
              <a:t> a 2 </a:t>
            </a:r>
            <a:r>
              <a:rPr kumimoji="0" lang="en-US" sz="1200" b="0" i="1" u="none" strike="noStrike" kern="1200" cap="none" spc="0" normalizeH="0" baseline="0" noProof="0" dirty="0" err="1">
                <a:ln>
                  <a:noFill/>
                </a:ln>
                <a:solidFill>
                  <a:prstClr val="black"/>
                </a:solidFill>
                <a:effectLst/>
                <a:uLnTx/>
                <a:uFillTx/>
                <a:latin typeface="Century Gothic" pitchFamily="34" charset="0"/>
                <a:ea typeface="+mn-ea"/>
                <a:cs typeface="+mn-cs"/>
              </a:rPr>
              <a:t>fotoni</a:t>
            </a:r>
            <a:endParaRPr kumimoji="0" lang="en-US" sz="1200" b="0" i="1" u="none" strike="noStrike" kern="1200" cap="none" spc="0" normalizeH="0" baseline="0" noProof="0" dirty="0">
              <a:ln>
                <a:noFill/>
              </a:ln>
              <a:solidFill>
                <a:prstClr val="black"/>
              </a:solidFill>
              <a:effectLst/>
              <a:uLnTx/>
              <a:uFillTx/>
              <a:latin typeface="Century Gothic" pitchFamily="34" charset="0"/>
              <a:ea typeface="+mn-ea"/>
              <a:cs typeface="+mn-cs"/>
            </a:endParaRPr>
          </a:p>
        </p:txBody>
      </p:sp>
      <p:sp>
        <p:nvSpPr>
          <p:cNvPr id="97" name="Rettangolo 96"/>
          <p:cNvSpPr/>
          <p:nvPr/>
        </p:nvSpPr>
        <p:spPr>
          <a:xfrm>
            <a:off x="3867919" y="2778558"/>
            <a:ext cx="3146260"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entury Gothic" pitchFamily="34" charset="0"/>
                <a:ea typeface="+mn-ea"/>
                <a:cs typeface="+mn-cs"/>
              </a:rPr>
              <a:t> test </a:t>
            </a:r>
            <a:r>
              <a:rPr kumimoji="0" lang="en-US" sz="1200" b="0" i="1" u="none" strike="noStrike" kern="1200" cap="none" spc="0" normalizeH="0" baseline="0" noProof="0" dirty="0" err="1">
                <a:ln>
                  <a:noFill/>
                </a:ln>
                <a:solidFill>
                  <a:prstClr val="black"/>
                </a:solidFill>
                <a:effectLst/>
                <a:uLnTx/>
                <a:uFillTx/>
                <a:latin typeface="Century Gothic" pitchFamily="34" charset="0"/>
                <a:ea typeface="+mn-ea"/>
                <a:cs typeface="+mn-cs"/>
              </a:rPr>
              <a:t>comportamentali</a:t>
            </a:r>
            <a:r>
              <a:rPr kumimoji="0" lang="en-US" sz="1200" b="0" i="1" u="none" strike="noStrike" kern="1200" cap="none" spc="0" normalizeH="0" baseline="0" noProof="0" dirty="0">
                <a:ln>
                  <a:noFill/>
                </a:ln>
                <a:solidFill>
                  <a:prstClr val="black"/>
                </a:solidFill>
                <a:effectLst/>
                <a:uLnTx/>
                <a:uFillTx/>
                <a:latin typeface="Century Gothic" pitchFamily="34" charset="0"/>
                <a:ea typeface="+mn-ea"/>
                <a:cs typeface="+mn-cs"/>
              </a:rPr>
              <a:t> </a:t>
            </a:r>
            <a:r>
              <a:rPr kumimoji="0" lang="en-US" sz="1200" b="0" i="1" u="none" strike="noStrike" kern="1200" cap="none" spc="0" normalizeH="0" baseline="0" noProof="0" dirty="0" err="1">
                <a:ln>
                  <a:noFill/>
                </a:ln>
                <a:solidFill>
                  <a:prstClr val="black"/>
                </a:solidFill>
                <a:effectLst/>
                <a:uLnTx/>
                <a:uFillTx/>
                <a:latin typeface="Century Gothic" pitchFamily="34" charset="0"/>
                <a:ea typeface="+mn-ea"/>
                <a:cs typeface="+mn-cs"/>
              </a:rPr>
              <a:t>utilizzati</a:t>
            </a:r>
            <a:r>
              <a:rPr kumimoji="0" lang="en-US" sz="1200" b="0" i="1" u="none" strike="noStrike" kern="1200" cap="none" spc="0" normalizeH="0" baseline="0" noProof="0" dirty="0">
                <a:ln>
                  <a:noFill/>
                </a:ln>
                <a:solidFill>
                  <a:prstClr val="black"/>
                </a:solidFill>
                <a:effectLst/>
                <a:uLnTx/>
                <a:uFillTx/>
                <a:latin typeface="Century Gothic" pitchFamily="34" charset="0"/>
                <a:ea typeface="+mn-ea"/>
                <a:cs typeface="+mn-cs"/>
              </a:rPr>
              <a:t> in THE</a:t>
            </a:r>
          </a:p>
        </p:txBody>
      </p:sp>
      <p:sp>
        <p:nvSpPr>
          <p:cNvPr id="98" name="Rettangolo 97"/>
          <p:cNvSpPr/>
          <p:nvPr/>
        </p:nvSpPr>
        <p:spPr>
          <a:xfrm>
            <a:off x="5386223" y="1751807"/>
            <a:ext cx="1014293"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entury Gothic" pitchFamily="34" charset="0"/>
                <a:ea typeface="+mn-ea"/>
                <a:cs typeface="+mn-cs"/>
              </a:rPr>
              <a:t>Visual cliff</a:t>
            </a:r>
          </a:p>
        </p:txBody>
      </p:sp>
      <p:sp>
        <p:nvSpPr>
          <p:cNvPr id="100" name="Rettangolo 99"/>
          <p:cNvSpPr/>
          <p:nvPr/>
        </p:nvSpPr>
        <p:spPr>
          <a:xfrm>
            <a:off x="4227022" y="1725126"/>
            <a:ext cx="1014293"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entury Gothic" pitchFamily="34" charset="0"/>
                <a:ea typeface="+mn-ea"/>
                <a:cs typeface="+mn-cs"/>
              </a:rPr>
              <a:t>Y-maze</a:t>
            </a:r>
          </a:p>
        </p:txBody>
      </p:sp>
      <p:sp>
        <p:nvSpPr>
          <p:cNvPr id="101" name="Rettangolo 100"/>
          <p:cNvSpPr/>
          <p:nvPr/>
        </p:nvSpPr>
        <p:spPr>
          <a:xfrm>
            <a:off x="1360070" y="2764966"/>
            <a:ext cx="2668295"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entury Gothic" pitchFamily="34" charset="0"/>
                <a:ea typeface="+mn-ea"/>
                <a:cs typeface="+mn-cs"/>
              </a:rPr>
              <a:t> </a:t>
            </a:r>
            <a:r>
              <a:rPr kumimoji="0" lang="en-US" sz="1200" b="0" i="1" u="none" strike="noStrike" kern="1200" cap="none" spc="0" normalizeH="0" baseline="0" noProof="0" dirty="0" err="1">
                <a:ln>
                  <a:noFill/>
                </a:ln>
                <a:solidFill>
                  <a:prstClr val="black"/>
                </a:solidFill>
                <a:effectLst/>
                <a:uLnTx/>
                <a:uFillTx/>
                <a:latin typeface="Century Gothic" pitchFamily="34" charset="0"/>
                <a:ea typeface="+mn-ea"/>
                <a:cs typeface="+mn-cs"/>
              </a:rPr>
              <a:t>Epitelio</a:t>
            </a:r>
            <a:r>
              <a:rPr kumimoji="0" lang="en-US" sz="1200" b="0" i="1" u="none" strike="noStrike" kern="1200" cap="none" spc="0" normalizeH="0" baseline="0" noProof="0" dirty="0">
                <a:ln>
                  <a:noFill/>
                </a:ln>
                <a:solidFill>
                  <a:prstClr val="black"/>
                </a:solidFill>
                <a:effectLst/>
                <a:uLnTx/>
                <a:uFillTx/>
                <a:latin typeface="Century Gothic" pitchFamily="34" charset="0"/>
                <a:ea typeface="+mn-ea"/>
                <a:cs typeface="+mn-cs"/>
              </a:rPr>
              <a:t> </a:t>
            </a:r>
            <a:r>
              <a:rPr kumimoji="0" lang="en-US" sz="1200" b="0" i="1" u="none" strike="noStrike" kern="1200" cap="none" spc="0" normalizeH="0" baseline="0" noProof="0" dirty="0" err="1">
                <a:ln>
                  <a:noFill/>
                </a:ln>
                <a:solidFill>
                  <a:prstClr val="black"/>
                </a:solidFill>
                <a:effectLst/>
                <a:uLnTx/>
                <a:uFillTx/>
                <a:latin typeface="Century Gothic" pitchFamily="34" charset="0"/>
                <a:ea typeface="+mn-ea"/>
                <a:cs typeface="+mn-cs"/>
              </a:rPr>
              <a:t>retinico</a:t>
            </a:r>
            <a:r>
              <a:rPr kumimoji="0" lang="en-US" sz="1200" b="0" i="1" u="none" strike="noStrike" kern="1200" cap="none" spc="0" normalizeH="0" baseline="0" noProof="0" dirty="0">
                <a:ln>
                  <a:noFill/>
                </a:ln>
                <a:solidFill>
                  <a:prstClr val="black"/>
                </a:solidFill>
                <a:effectLst/>
                <a:uLnTx/>
                <a:uFillTx/>
                <a:latin typeface="Century Gothic" pitchFamily="34" charset="0"/>
                <a:ea typeface="+mn-ea"/>
                <a:cs typeface="+mn-cs"/>
              </a:rPr>
              <a:t> </a:t>
            </a:r>
            <a:r>
              <a:rPr kumimoji="0" lang="en-US" sz="1200" b="0" i="1" u="none" strike="noStrike" kern="1200" cap="none" spc="0" normalizeH="0" baseline="0" noProof="0" dirty="0" err="1">
                <a:ln>
                  <a:noFill/>
                </a:ln>
                <a:solidFill>
                  <a:prstClr val="black"/>
                </a:solidFill>
                <a:effectLst/>
                <a:uLnTx/>
                <a:uFillTx/>
                <a:latin typeface="Century Gothic" pitchFamily="34" charset="0"/>
                <a:ea typeface="+mn-ea"/>
                <a:cs typeface="+mn-cs"/>
              </a:rPr>
              <a:t>pigmentato</a:t>
            </a:r>
            <a:r>
              <a:rPr kumimoji="0" lang="en-US" sz="1200" b="0" i="1" u="none" strike="noStrike" kern="1200" cap="none" spc="0" normalizeH="0" baseline="0" noProof="0" dirty="0">
                <a:ln>
                  <a:noFill/>
                </a:ln>
                <a:solidFill>
                  <a:prstClr val="black"/>
                </a:solidFill>
                <a:effectLst/>
                <a:uLnTx/>
                <a:uFillTx/>
                <a:latin typeface="Century Gothic" pitchFamily="34" charset="0"/>
                <a:ea typeface="+mn-ea"/>
                <a:cs typeface="+mn-cs"/>
              </a:rPr>
              <a:t> IHC </a:t>
            </a:r>
          </a:p>
        </p:txBody>
      </p:sp>
    </p:spTree>
    <p:extLst>
      <p:ext uri="{BB962C8B-B14F-4D97-AF65-F5344CB8AC3E}">
        <p14:creationId xmlns:p14="http://schemas.microsoft.com/office/powerpoint/2010/main" val="31911722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5"/>
          <p:cNvSpPr txBox="1"/>
          <p:nvPr/>
        </p:nvSpPr>
        <p:spPr>
          <a:xfrm>
            <a:off x="1823739" y="182910"/>
            <a:ext cx="9164000" cy="242012"/>
          </a:xfrm>
          <a:prstGeom prst="rect">
            <a:avLst/>
          </a:prstGeom>
          <a:noFill/>
          <a:ln>
            <a:noFill/>
          </a:ln>
        </p:spPr>
        <p:txBody>
          <a:bodyPr spcFirstLastPara="1" wrap="square" lIns="36567" tIns="18267" rIns="36567" bIns="18267" anchor="t" anchorCtr="0">
            <a:spAutoFit/>
          </a:bodyPr>
          <a:lstStyle/>
          <a:p>
            <a:pPr algn="ctr" defTabSz="1219170"/>
            <a:r>
              <a:rPr lang="en-GB" sz="1333"/>
              <a:t>Workshop su ”Sostenibilità PNRR@CNR”, 3 aprile 2025  - CNR - Area della Ricerca di Bologna</a:t>
            </a:r>
            <a:endParaRPr sz="1333"/>
          </a:p>
        </p:txBody>
      </p:sp>
      <p:pic>
        <p:nvPicPr>
          <p:cNvPr id="130" name="Google Shape;130;p25" descr="logo CNR - Labrass"/>
          <p:cNvPicPr preferRelativeResize="0"/>
          <p:nvPr/>
        </p:nvPicPr>
        <p:blipFill rotWithShape="1">
          <a:blip r:embed="rId3">
            <a:alphaModFix/>
          </a:blip>
          <a:srcRect/>
          <a:stretch/>
        </p:blipFill>
        <p:spPr>
          <a:xfrm>
            <a:off x="81643" y="43107"/>
            <a:ext cx="1444851" cy="384411"/>
          </a:xfrm>
          <a:prstGeom prst="rect">
            <a:avLst/>
          </a:prstGeom>
          <a:noFill/>
          <a:ln>
            <a:noFill/>
          </a:ln>
        </p:spPr>
      </p:pic>
      <p:pic>
        <p:nvPicPr>
          <p:cNvPr id="131" name="Google Shape;131;p25"/>
          <p:cNvPicPr preferRelativeResize="0"/>
          <p:nvPr/>
        </p:nvPicPr>
        <p:blipFill rotWithShape="1">
          <a:blip r:embed="rId4">
            <a:alphaModFix/>
          </a:blip>
          <a:srcRect/>
          <a:stretch/>
        </p:blipFill>
        <p:spPr>
          <a:xfrm>
            <a:off x="10549019" y="64981"/>
            <a:ext cx="1460379" cy="357193"/>
          </a:xfrm>
          <a:prstGeom prst="rect">
            <a:avLst/>
          </a:prstGeom>
          <a:noFill/>
          <a:ln>
            <a:noFill/>
          </a:ln>
        </p:spPr>
      </p:pic>
      <p:sp>
        <p:nvSpPr>
          <p:cNvPr id="132" name="Google Shape;132;p25"/>
          <p:cNvSpPr txBox="1">
            <a:spLocks noGrp="1"/>
          </p:cNvSpPr>
          <p:nvPr>
            <p:ph type="subTitle" idx="1"/>
          </p:nvPr>
        </p:nvSpPr>
        <p:spPr>
          <a:xfrm>
            <a:off x="57933" y="1993433"/>
            <a:ext cx="5344000" cy="4262400"/>
          </a:xfrm>
          <a:prstGeom prst="rect">
            <a:avLst/>
          </a:prstGeom>
          <a:noFill/>
          <a:ln>
            <a:noFill/>
          </a:ln>
        </p:spPr>
        <p:txBody>
          <a:bodyPr spcFirstLastPara="1" wrap="square" lIns="91433" tIns="45700" rIns="91433" bIns="45700" anchor="t" anchorCtr="0">
            <a:normAutofit fontScale="70000" lnSpcReduction="20000"/>
          </a:bodyPr>
          <a:lstStyle/>
          <a:p>
            <a:pPr marL="609585" indent="-422899" algn="l">
              <a:lnSpc>
                <a:spcPct val="115000"/>
              </a:lnSpc>
              <a:spcBef>
                <a:spcPts val="0"/>
              </a:spcBef>
              <a:buSzPct val="100000"/>
              <a:buChar char="●"/>
            </a:pPr>
            <a:r>
              <a:rPr lang="en-GB" dirty="0"/>
              <a:t>Activity:</a:t>
            </a:r>
            <a:endParaRPr dirty="0"/>
          </a:p>
          <a:p>
            <a:pPr marL="839979" lvl="1" indent="-338416" algn="l">
              <a:lnSpc>
                <a:spcPct val="115000"/>
              </a:lnSpc>
              <a:buSzPct val="100000"/>
              <a:buChar char="○"/>
            </a:pPr>
            <a:r>
              <a:rPr lang="en-GB" dirty="0"/>
              <a:t>Well-being and behavioural models for oncological patients based on sensor data derived from wearables and personal devices </a:t>
            </a:r>
            <a:endParaRPr dirty="0"/>
          </a:p>
          <a:p>
            <a:pPr marL="839979" lvl="1" indent="-338416" algn="l">
              <a:lnSpc>
                <a:spcPct val="115000"/>
              </a:lnSpc>
              <a:buSzPct val="100000"/>
              <a:buChar char="○"/>
            </a:pPr>
            <a:r>
              <a:rPr lang="en-GB" dirty="0"/>
              <a:t>Innovative AI algorithms for anomaly detection, risk prediction and personalised interventions </a:t>
            </a:r>
            <a:endParaRPr dirty="0"/>
          </a:p>
          <a:p>
            <a:pPr marL="839979" lvl="1" indent="-338416" algn="l">
              <a:lnSpc>
                <a:spcPct val="115000"/>
              </a:lnSpc>
              <a:buSzPct val="100000"/>
              <a:buChar char="○"/>
            </a:pPr>
            <a:r>
              <a:rPr lang="en-GB" dirty="0"/>
              <a:t>Integration of behavioural data with clinical and therapeutic data</a:t>
            </a:r>
            <a:endParaRPr dirty="0"/>
          </a:p>
          <a:p>
            <a:pPr marL="609585" indent="-422899" algn="l">
              <a:lnSpc>
                <a:spcPct val="115000"/>
              </a:lnSpc>
              <a:spcBef>
                <a:spcPts val="533"/>
              </a:spcBef>
              <a:buSzPct val="100000"/>
              <a:buChar char="●"/>
            </a:pPr>
            <a:r>
              <a:rPr lang="en-GB" dirty="0"/>
              <a:t>Competences:</a:t>
            </a:r>
            <a:endParaRPr dirty="0"/>
          </a:p>
          <a:p>
            <a:pPr marL="839979" lvl="1" indent="-338416" algn="l">
              <a:lnSpc>
                <a:spcPct val="115000"/>
              </a:lnSpc>
              <a:buSzPct val="100000"/>
              <a:buChar char="○"/>
            </a:pPr>
            <a:r>
              <a:rPr lang="en-GB" dirty="0"/>
              <a:t>AI, signal processing, pilot studies</a:t>
            </a:r>
            <a:endParaRPr dirty="0"/>
          </a:p>
          <a:p>
            <a:pPr marL="609585" indent="-422899" algn="l">
              <a:lnSpc>
                <a:spcPct val="115000"/>
              </a:lnSpc>
              <a:spcBef>
                <a:spcPts val="533"/>
              </a:spcBef>
              <a:buSzPct val="100000"/>
              <a:buChar char="●"/>
            </a:pPr>
            <a:r>
              <a:rPr lang="en-GB" dirty="0"/>
              <a:t>Objective:</a:t>
            </a:r>
            <a:endParaRPr dirty="0"/>
          </a:p>
          <a:p>
            <a:pPr marL="839979" lvl="1" indent="-338416" algn="l">
              <a:lnSpc>
                <a:spcPct val="115000"/>
              </a:lnSpc>
              <a:buSzPct val="100000"/>
              <a:buChar char="○"/>
            </a:pPr>
            <a:r>
              <a:rPr lang="en-GB" dirty="0"/>
              <a:t>Analysis of the impact of new therapies on patients’ well-being</a:t>
            </a:r>
            <a:endParaRPr dirty="0"/>
          </a:p>
          <a:p>
            <a:pPr marL="609585" indent="-422899" algn="l">
              <a:lnSpc>
                <a:spcPct val="115000"/>
              </a:lnSpc>
              <a:spcBef>
                <a:spcPts val="533"/>
              </a:spcBef>
              <a:buSzPct val="100000"/>
              <a:buChar char="●"/>
            </a:pPr>
            <a:r>
              <a:rPr lang="en-GB" dirty="0"/>
              <a:t>Expected resources:</a:t>
            </a:r>
            <a:endParaRPr dirty="0"/>
          </a:p>
          <a:p>
            <a:pPr marL="839979" lvl="1" indent="-338416" algn="l">
              <a:lnSpc>
                <a:spcPct val="115000"/>
              </a:lnSpc>
              <a:spcAft>
                <a:spcPts val="533"/>
              </a:spcAft>
              <a:buSzPct val="100000"/>
              <a:buChar char="○"/>
            </a:pPr>
            <a:r>
              <a:rPr lang="en-GB" dirty="0"/>
              <a:t>2TD researchers</a:t>
            </a:r>
            <a:endParaRPr dirty="0"/>
          </a:p>
        </p:txBody>
      </p:sp>
      <p:pic>
        <p:nvPicPr>
          <p:cNvPr id="133" name="Google Shape;133;p25"/>
          <p:cNvPicPr preferRelativeResize="0"/>
          <p:nvPr/>
        </p:nvPicPr>
        <p:blipFill rotWithShape="1">
          <a:blip r:embed="rId5">
            <a:alphaModFix/>
          </a:blip>
          <a:srcRect/>
          <a:stretch/>
        </p:blipFill>
        <p:spPr>
          <a:xfrm>
            <a:off x="4323726" y="1537786"/>
            <a:ext cx="1078181" cy="338239"/>
          </a:xfrm>
          <a:prstGeom prst="rect">
            <a:avLst/>
          </a:prstGeom>
          <a:noFill/>
          <a:ln>
            <a:noFill/>
          </a:ln>
        </p:spPr>
      </p:pic>
      <p:pic>
        <p:nvPicPr>
          <p:cNvPr id="134" name="Google Shape;134;p25"/>
          <p:cNvPicPr preferRelativeResize="0"/>
          <p:nvPr/>
        </p:nvPicPr>
        <p:blipFill rotWithShape="1">
          <a:blip r:embed="rId6">
            <a:alphaModFix/>
          </a:blip>
          <a:srcRect/>
          <a:stretch/>
        </p:blipFill>
        <p:spPr>
          <a:xfrm>
            <a:off x="5496912" y="1537785"/>
            <a:ext cx="1134493" cy="326368"/>
          </a:xfrm>
          <a:prstGeom prst="rect">
            <a:avLst/>
          </a:prstGeom>
          <a:noFill/>
          <a:ln>
            <a:noFill/>
          </a:ln>
        </p:spPr>
      </p:pic>
      <p:pic>
        <p:nvPicPr>
          <p:cNvPr id="135" name="Google Shape;135;p25" descr="Age-It – Ageing well in an ageing society"/>
          <p:cNvPicPr preferRelativeResize="0"/>
          <p:nvPr/>
        </p:nvPicPr>
        <p:blipFill rotWithShape="1">
          <a:blip r:embed="rId7">
            <a:alphaModFix/>
          </a:blip>
          <a:srcRect/>
          <a:stretch/>
        </p:blipFill>
        <p:spPr>
          <a:xfrm>
            <a:off x="6709406" y="1559676"/>
            <a:ext cx="1207932" cy="360435"/>
          </a:xfrm>
          <a:prstGeom prst="rect">
            <a:avLst/>
          </a:prstGeom>
          <a:noFill/>
          <a:ln>
            <a:noFill/>
          </a:ln>
        </p:spPr>
      </p:pic>
      <p:pic>
        <p:nvPicPr>
          <p:cNvPr id="136" name="Google Shape;136;p25"/>
          <p:cNvPicPr preferRelativeResize="0"/>
          <p:nvPr/>
        </p:nvPicPr>
        <p:blipFill rotWithShape="1">
          <a:blip r:embed="rId8">
            <a:alphaModFix/>
          </a:blip>
          <a:srcRect/>
          <a:stretch/>
        </p:blipFill>
        <p:spPr>
          <a:xfrm>
            <a:off x="8081609" y="1544879"/>
            <a:ext cx="1350060" cy="324071"/>
          </a:xfrm>
          <a:prstGeom prst="rect">
            <a:avLst/>
          </a:prstGeom>
          <a:noFill/>
          <a:ln>
            <a:noFill/>
          </a:ln>
        </p:spPr>
      </p:pic>
      <p:pic>
        <p:nvPicPr>
          <p:cNvPr id="137" name="Google Shape;137;p25"/>
          <p:cNvPicPr preferRelativeResize="0"/>
          <p:nvPr/>
        </p:nvPicPr>
        <p:blipFill rotWithShape="1">
          <a:blip r:embed="rId9">
            <a:alphaModFix/>
          </a:blip>
          <a:srcRect/>
          <a:stretch/>
        </p:blipFill>
        <p:spPr>
          <a:xfrm>
            <a:off x="2760106" y="1463457"/>
            <a:ext cx="1444852" cy="405956"/>
          </a:xfrm>
          <a:prstGeom prst="rect">
            <a:avLst/>
          </a:prstGeom>
          <a:noFill/>
          <a:ln>
            <a:noFill/>
          </a:ln>
        </p:spPr>
      </p:pic>
      <p:sp>
        <p:nvSpPr>
          <p:cNvPr id="138" name="Google Shape;138;p25"/>
          <p:cNvSpPr txBox="1">
            <a:spLocks noGrp="1"/>
          </p:cNvSpPr>
          <p:nvPr>
            <p:ph type="ctrTitle"/>
          </p:nvPr>
        </p:nvSpPr>
        <p:spPr>
          <a:xfrm>
            <a:off x="57933" y="585461"/>
            <a:ext cx="11942000" cy="552800"/>
          </a:xfrm>
          <a:prstGeom prst="rect">
            <a:avLst/>
          </a:prstGeom>
          <a:noFill/>
          <a:ln>
            <a:noFill/>
          </a:ln>
        </p:spPr>
        <p:txBody>
          <a:bodyPr spcFirstLastPara="1" wrap="square" lIns="36567" tIns="18267" rIns="36567" bIns="18267" anchor="b" anchorCtr="0">
            <a:noAutofit/>
          </a:bodyPr>
          <a:lstStyle/>
          <a:p>
            <a:pPr>
              <a:buClr>
                <a:srgbClr val="002060"/>
              </a:buClr>
              <a:buSzPts val="2100"/>
            </a:pPr>
            <a:r>
              <a:rPr lang="en-GB" sz="3467" b="1" cap="small">
                <a:latin typeface="Helvetica Neue"/>
                <a:ea typeface="Helvetica Neue"/>
                <a:cs typeface="Helvetica Neue"/>
                <a:sym typeface="Helvetica Neue"/>
              </a:rPr>
              <a:t>IIT and ISTI contribution in REMEDIO </a:t>
            </a:r>
            <a:endParaRPr sz="3467" cap="small">
              <a:latin typeface="Helvetica Neue"/>
              <a:ea typeface="Helvetica Neue"/>
              <a:cs typeface="Helvetica Neue"/>
              <a:sym typeface="Helvetica Neue"/>
            </a:endParaRPr>
          </a:p>
        </p:txBody>
      </p:sp>
      <p:sp>
        <p:nvSpPr>
          <p:cNvPr id="139" name="Google Shape;139;p25"/>
          <p:cNvSpPr txBox="1"/>
          <p:nvPr/>
        </p:nvSpPr>
        <p:spPr>
          <a:xfrm>
            <a:off x="-100" y="1083882"/>
            <a:ext cx="12192000" cy="379615"/>
          </a:xfrm>
          <a:prstGeom prst="rect">
            <a:avLst/>
          </a:prstGeom>
          <a:solidFill>
            <a:srgbClr val="FFC000"/>
          </a:solidFill>
          <a:ln>
            <a:noFill/>
          </a:ln>
        </p:spPr>
        <p:txBody>
          <a:bodyPr spcFirstLastPara="1" wrap="square" lIns="91433" tIns="45700" rIns="91433" bIns="45700" anchor="t" anchorCtr="0">
            <a:spAutoFit/>
          </a:bodyPr>
          <a:lstStyle/>
          <a:p>
            <a:pPr algn="ctr" defTabSz="1219170"/>
            <a:r>
              <a:rPr lang="en-GB" sz="1867" cap="small"/>
              <a:t>L’aggregazione per lo Sviluppo di Approcci Terapeutici e Diagnostici Emergenti in Oncologia</a:t>
            </a:r>
            <a:endParaRPr sz="1867" cap="small"/>
          </a:p>
        </p:txBody>
      </p:sp>
      <p:pic>
        <p:nvPicPr>
          <p:cNvPr id="140" name="Google Shape;140;p25" title="AA@THE_architecture-REMEDIO.png"/>
          <p:cNvPicPr preferRelativeResize="0"/>
          <p:nvPr/>
        </p:nvPicPr>
        <p:blipFill>
          <a:blip r:embed="rId10">
            <a:alphaModFix/>
          </a:blip>
          <a:stretch>
            <a:fillRect/>
          </a:stretch>
        </p:blipFill>
        <p:spPr>
          <a:xfrm>
            <a:off x="5496901" y="2062267"/>
            <a:ext cx="6713540" cy="3776367"/>
          </a:xfrm>
          <a:prstGeom prst="rect">
            <a:avLst/>
          </a:prstGeom>
          <a:noFill/>
          <a:ln>
            <a:noFill/>
          </a:ln>
        </p:spPr>
      </p:pic>
      <p:pic>
        <p:nvPicPr>
          <p:cNvPr id="141" name="Google Shape;141;p25"/>
          <p:cNvPicPr preferRelativeResize="0"/>
          <p:nvPr/>
        </p:nvPicPr>
        <p:blipFill>
          <a:blip r:embed="rId11">
            <a:alphaModFix/>
          </a:blip>
          <a:stretch>
            <a:fillRect/>
          </a:stretch>
        </p:blipFill>
        <p:spPr>
          <a:xfrm>
            <a:off x="5813368" y="6146394"/>
            <a:ext cx="2533033" cy="645745"/>
          </a:xfrm>
          <a:prstGeom prst="rect">
            <a:avLst/>
          </a:prstGeom>
          <a:noFill/>
          <a:ln>
            <a:noFill/>
          </a:ln>
        </p:spPr>
      </p:pic>
      <p:pic>
        <p:nvPicPr>
          <p:cNvPr id="142" name="Google Shape;142;p25" title="IIT-logo-primario-RGB.png"/>
          <p:cNvPicPr preferRelativeResize="0"/>
          <p:nvPr/>
        </p:nvPicPr>
        <p:blipFill>
          <a:blip r:embed="rId12">
            <a:alphaModFix/>
          </a:blip>
          <a:stretch>
            <a:fillRect/>
          </a:stretch>
        </p:blipFill>
        <p:spPr>
          <a:xfrm>
            <a:off x="3414868" y="5945433"/>
            <a:ext cx="2314233" cy="1171800"/>
          </a:xfrm>
          <a:prstGeom prst="rect">
            <a:avLst/>
          </a:prstGeom>
          <a:noFill/>
          <a:ln>
            <a:noFill/>
          </a:ln>
        </p:spPr>
      </p:pic>
      <p:sp>
        <p:nvSpPr>
          <p:cNvPr id="143" name="Google Shape;143;p25"/>
          <p:cNvSpPr txBox="1"/>
          <p:nvPr/>
        </p:nvSpPr>
        <p:spPr>
          <a:xfrm>
            <a:off x="8805333" y="5945434"/>
            <a:ext cx="2916400" cy="861542"/>
          </a:xfrm>
          <a:prstGeom prst="rect">
            <a:avLst/>
          </a:prstGeom>
          <a:noFill/>
          <a:ln>
            <a:noFill/>
          </a:ln>
        </p:spPr>
        <p:txBody>
          <a:bodyPr spcFirstLastPara="1" wrap="square" lIns="121900" tIns="121900" rIns="121900" bIns="121900" anchor="t" anchorCtr="0">
            <a:spAutoFit/>
          </a:bodyPr>
          <a:lstStyle/>
          <a:p>
            <a:pPr defTabSz="1219170"/>
            <a:r>
              <a:rPr lang="en-GB" sz="1333"/>
              <a:t>Reference persons:</a:t>
            </a:r>
            <a:endParaRPr sz="1333"/>
          </a:p>
          <a:p>
            <a:pPr marL="609585" indent="-389457" defTabSz="1219170">
              <a:buSzPts val="1000"/>
              <a:buFont typeface="Arial"/>
              <a:buChar char="●"/>
            </a:pPr>
            <a:r>
              <a:rPr lang="en-GB" sz="1333"/>
              <a:t>Franca Delmastro, IIT-CNR</a:t>
            </a:r>
            <a:endParaRPr sz="1333"/>
          </a:p>
          <a:p>
            <a:pPr marL="609585" indent="-389457" defTabSz="1219170">
              <a:buSzPts val="1000"/>
              <a:buFont typeface="Arial"/>
              <a:buChar char="●"/>
            </a:pPr>
            <a:r>
              <a:rPr lang="en-GB" sz="1333"/>
              <a:t>Paolo Barsocchi, ISTI-CNR</a:t>
            </a:r>
            <a:endParaRPr sz="1333"/>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E75F1D8-48F2-5293-53B3-B8C79825EC1B}"/>
              </a:ext>
            </a:extLst>
          </p:cNvPr>
          <p:cNvSpPr>
            <a:spLocks noGrp="1"/>
          </p:cNvSpPr>
          <p:nvPr>
            <p:ph type="title"/>
          </p:nvPr>
        </p:nvSpPr>
        <p:spPr/>
        <p:txBody>
          <a:bodyPr>
            <a:normAutofit/>
          </a:bodyPr>
          <a:lstStyle/>
          <a:p>
            <a:r>
              <a:rPr lang="en-US" sz="4000" b="1" dirty="0">
                <a:solidFill>
                  <a:srgbClr val="0070C0"/>
                </a:solidFill>
                <a:latin typeface="+mj-lt"/>
              </a:rPr>
              <a:t>Medical Device Regulation</a:t>
            </a:r>
          </a:p>
        </p:txBody>
      </p:sp>
      <p:sp>
        <p:nvSpPr>
          <p:cNvPr id="3" name="Segnaposto contenuto 2">
            <a:extLst>
              <a:ext uri="{FF2B5EF4-FFF2-40B4-BE49-F238E27FC236}">
                <a16:creationId xmlns:a16="http://schemas.microsoft.com/office/drawing/2014/main" id="{58ABA19B-7974-7CB9-84CC-74A407C9DF55}"/>
              </a:ext>
            </a:extLst>
          </p:cNvPr>
          <p:cNvSpPr>
            <a:spLocks noGrp="1"/>
          </p:cNvSpPr>
          <p:nvPr>
            <p:ph idx="1"/>
          </p:nvPr>
        </p:nvSpPr>
        <p:spPr>
          <a:xfrm>
            <a:off x="772885" y="2021568"/>
            <a:ext cx="6879772" cy="4351338"/>
          </a:xfrm>
        </p:spPr>
        <p:txBody>
          <a:bodyPr>
            <a:normAutofit/>
          </a:bodyPr>
          <a:lstStyle/>
          <a:p>
            <a:pPr algn="just" fontAlgn="base">
              <a:buClr>
                <a:schemeClr val="accent4"/>
              </a:buClr>
              <a:buFont typeface="Wingdings" pitchFamily="2" charset="2"/>
              <a:buChar char="§"/>
            </a:pPr>
            <a:r>
              <a:rPr lang="it-IT" b="0" i="0" dirty="0">
                <a:solidFill>
                  <a:srgbClr val="242424"/>
                </a:solidFill>
                <a:effectLst/>
                <a:latin typeface="Segoe UI" panose="020B0502040204020203" pitchFamily="34" charset="0"/>
              </a:rPr>
              <a:t>Attività principale </a:t>
            </a:r>
            <a:r>
              <a:rPr lang="it-IT" b="0" i="0" dirty="0">
                <a:solidFill>
                  <a:srgbClr val="242424"/>
                </a:solidFill>
                <a:effectLst/>
                <a:latin typeface="Segoe UI" panose="020B0502040204020203" pitchFamily="34" charset="0"/>
                <a:sym typeface="Wingdings" pitchFamily="2" charset="2"/>
              </a:rPr>
              <a:t> </a:t>
            </a:r>
            <a:r>
              <a:rPr lang="it-IT" b="0" i="0" dirty="0">
                <a:solidFill>
                  <a:srgbClr val="242424"/>
                </a:solidFill>
                <a:effectLst/>
                <a:latin typeface="Segoe UI" panose="020B0502040204020203" pitchFamily="34" charset="0"/>
              </a:rPr>
              <a:t>approccio traslazionale allo sviluppo di innovazione con focus su regolatorio dei dispostivi medici (e.g. EU 2017/745).</a:t>
            </a:r>
          </a:p>
          <a:p>
            <a:pPr algn="just" fontAlgn="base">
              <a:buClr>
                <a:schemeClr val="accent4"/>
              </a:buClr>
              <a:buFont typeface="Wingdings" pitchFamily="2" charset="2"/>
              <a:buChar char="§"/>
            </a:pPr>
            <a:r>
              <a:rPr lang="it-IT" b="0" i="0" dirty="0">
                <a:solidFill>
                  <a:srgbClr val="242424"/>
                </a:solidFill>
                <a:effectLst/>
                <a:latin typeface="Segoe UI" panose="020B0502040204020203" pitchFamily="34" charset="0"/>
              </a:rPr>
              <a:t>Scopo </a:t>
            </a:r>
            <a:r>
              <a:rPr lang="it-IT" b="0" i="0" dirty="0">
                <a:solidFill>
                  <a:srgbClr val="242424"/>
                </a:solidFill>
                <a:effectLst/>
                <a:latin typeface="Segoe UI" panose="020B0502040204020203" pitchFamily="34" charset="0"/>
                <a:sym typeface="Wingdings" pitchFamily="2" charset="2"/>
              </a:rPr>
              <a:t> identificazione </a:t>
            </a:r>
            <a:r>
              <a:rPr lang="it-IT" b="0" i="0">
                <a:solidFill>
                  <a:srgbClr val="242424"/>
                </a:solidFill>
                <a:effectLst/>
                <a:latin typeface="Segoe UI" panose="020B0502040204020203" pitchFamily="34" charset="0"/>
                <a:sym typeface="Wingdings" pitchFamily="2" charset="2"/>
              </a:rPr>
              <a:t>ed </a:t>
            </a:r>
            <a:r>
              <a:rPr lang="it-IT" b="0" i="0">
                <a:solidFill>
                  <a:srgbClr val="242424"/>
                </a:solidFill>
                <a:effectLst/>
                <a:latin typeface="Segoe UI" panose="020B0502040204020203" pitchFamily="34" charset="0"/>
              </a:rPr>
              <a:t>impostazione </a:t>
            </a:r>
            <a:r>
              <a:rPr lang="it-IT" b="0" i="0" dirty="0">
                <a:solidFill>
                  <a:srgbClr val="242424"/>
                </a:solidFill>
                <a:effectLst/>
                <a:latin typeface="Segoe UI" panose="020B0502040204020203" pitchFamily="34" charset="0"/>
              </a:rPr>
              <a:t>della roadmap regolatoria delle principali tecnologie mediche innovative sviluppate in REMEDIO; relativa attività scientifica e di disseminazione.</a:t>
            </a:r>
          </a:p>
          <a:p>
            <a:pPr algn="just" fontAlgn="base">
              <a:buClr>
                <a:schemeClr val="accent4"/>
              </a:buClr>
              <a:buFont typeface="Wingdings" pitchFamily="2" charset="2"/>
              <a:buChar char="§"/>
            </a:pPr>
            <a:r>
              <a:rPr lang="it-IT" dirty="0">
                <a:solidFill>
                  <a:srgbClr val="242424"/>
                </a:solidFill>
                <a:latin typeface="Segoe UI" panose="020B0502040204020203" pitchFamily="34" charset="0"/>
              </a:rPr>
              <a:t>Possibili r</a:t>
            </a:r>
            <a:r>
              <a:rPr lang="it-IT" b="0" i="0" dirty="0">
                <a:solidFill>
                  <a:srgbClr val="242424"/>
                </a:solidFill>
                <a:effectLst/>
                <a:latin typeface="Segoe UI" panose="020B0502040204020203" pitchFamily="34" charset="0"/>
              </a:rPr>
              <a:t>isorse iniziali necessarie </a:t>
            </a:r>
            <a:r>
              <a:rPr lang="it-IT" b="0" i="0" dirty="0">
                <a:solidFill>
                  <a:srgbClr val="242424"/>
                </a:solidFill>
                <a:effectLst/>
                <a:latin typeface="Segoe UI" panose="020B0502040204020203" pitchFamily="34" charset="0"/>
                <a:sym typeface="Wingdings" pitchFamily="2" charset="2"/>
              </a:rPr>
              <a:t></a:t>
            </a:r>
            <a:r>
              <a:rPr lang="it-IT" b="0" i="0" dirty="0">
                <a:solidFill>
                  <a:srgbClr val="242424"/>
                </a:solidFill>
                <a:effectLst/>
                <a:latin typeface="Segoe UI" panose="020B0502040204020203" pitchFamily="34" charset="0"/>
              </a:rPr>
              <a:t> uno specialista senior e due junior, formazione e aggiornamento dedicati.</a:t>
            </a:r>
          </a:p>
          <a:p>
            <a:endParaRPr lang="en-US" dirty="0"/>
          </a:p>
        </p:txBody>
      </p:sp>
      <p:sp>
        <p:nvSpPr>
          <p:cNvPr id="4" name="CasellaDiTesto 3">
            <a:extLst>
              <a:ext uri="{FF2B5EF4-FFF2-40B4-BE49-F238E27FC236}">
                <a16:creationId xmlns:a16="http://schemas.microsoft.com/office/drawing/2014/main" id="{B16678AA-4725-1923-EEA1-2A8AE8CACC39}"/>
              </a:ext>
            </a:extLst>
          </p:cNvPr>
          <p:cNvSpPr txBox="1"/>
          <p:nvPr/>
        </p:nvSpPr>
        <p:spPr>
          <a:xfrm>
            <a:off x="7972656" y="758498"/>
            <a:ext cx="3783915" cy="1477328"/>
          </a:xfrm>
          <a:prstGeom prst="rect">
            <a:avLst/>
          </a:prstGeom>
          <a:noFill/>
        </p:spPr>
        <p:txBody>
          <a:bodyPr wrap="square">
            <a:spAutoFit/>
          </a:bodyPr>
          <a:lstStyle/>
          <a:p>
            <a:pPr algn="just"/>
            <a:r>
              <a:rPr lang="en-US" sz="1200" b="1" dirty="0">
                <a:solidFill>
                  <a:schemeClr val="accent1"/>
                </a:solidFill>
              </a:rPr>
              <a:t>Tuscany Health Ecosystem (THE) - SPOKE 5</a:t>
            </a:r>
          </a:p>
          <a:p>
            <a:pPr algn="just"/>
            <a:r>
              <a:rPr lang="en-US" sz="1200" b="1" dirty="0">
                <a:solidFill>
                  <a:schemeClr val="accent1"/>
                </a:solidFill>
              </a:rPr>
              <a:t>Partners: </a:t>
            </a:r>
            <a:r>
              <a:rPr lang="en-US" sz="1200" dirty="0"/>
              <a:t>Spoke leader UNIFI, CNR, Toscana Life science (TLS), UNIPI, UNISI, UNISTRASI, Digital Innovation Hub (DIH).</a:t>
            </a:r>
          </a:p>
          <a:p>
            <a:pPr algn="just"/>
            <a:r>
              <a:rPr lang="en-US" sz="1200" b="1" dirty="0" err="1">
                <a:solidFill>
                  <a:schemeClr val="accent1"/>
                </a:solidFill>
              </a:rPr>
              <a:t>Istituti</a:t>
            </a:r>
            <a:r>
              <a:rPr lang="en-US" sz="1200" b="1" dirty="0">
                <a:solidFill>
                  <a:schemeClr val="accent1"/>
                </a:solidFill>
              </a:rPr>
              <a:t> CNR </a:t>
            </a:r>
            <a:r>
              <a:rPr lang="en-US" sz="1200" b="1" dirty="0" err="1">
                <a:solidFill>
                  <a:schemeClr val="accent1"/>
                </a:solidFill>
              </a:rPr>
              <a:t>coinvolti</a:t>
            </a:r>
            <a:r>
              <a:rPr lang="en-US" sz="1200" b="1" dirty="0">
                <a:solidFill>
                  <a:schemeClr val="accent1"/>
                </a:solidFill>
              </a:rPr>
              <a:t> </a:t>
            </a:r>
            <a:r>
              <a:rPr lang="en-US" sz="1200" b="1" dirty="0" err="1">
                <a:solidFill>
                  <a:schemeClr val="accent1"/>
                </a:solidFill>
              </a:rPr>
              <a:t>nello</a:t>
            </a:r>
            <a:r>
              <a:rPr lang="en-US" sz="1200" b="1" dirty="0">
                <a:solidFill>
                  <a:schemeClr val="accent1"/>
                </a:solidFill>
              </a:rPr>
              <a:t> spoke</a:t>
            </a:r>
            <a:r>
              <a:rPr lang="en-US" sz="1200" dirty="0"/>
              <a:t>: IFC (</a:t>
            </a:r>
            <a:r>
              <a:rPr lang="en-US" sz="1200" dirty="0" err="1"/>
              <a:t>Istituto</a:t>
            </a:r>
            <a:r>
              <a:rPr lang="en-US" sz="1200" dirty="0"/>
              <a:t> </a:t>
            </a:r>
            <a:r>
              <a:rPr lang="en-US" sz="1200" dirty="0" err="1"/>
              <a:t>referente</a:t>
            </a:r>
            <a:r>
              <a:rPr lang="en-US" sz="1200" dirty="0"/>
              <a:t>, </a:t>
            </a:r>
            <a:r>
              <a:rPr lang="en-US" sz="1200" dirty="0" err="1"/>
              <a:t>contatto</a:t>
            </a:r>
            <a:r>
              <a:rPr lang="en-US" sz="1200" dirty="0"/>
              <a:t> </a:t>
            </a:r>
            <a:r>
              <a:rPr lang="en-US" sz="1200" dirty="0">
                <a:sym typeface="Wingdings" pitchFamily="2" charset="2"/>
              </a:rPr>
              <a:t> </a:t>
            </a:r>
            <a:r>
              <a:rPr lang="en-US" sz="1200" dirty="0"/>
              <a:t>Elisabetta </a:t>
            </a:r>
            <a:r>
              <a:rPr lang="en-US" sz="1200" dirty="0" err="1"/>
              <a:t>Bianchini</a:t>
            </a:r>
            <a:r>
              <a:rPr lang="en-US" sz="1200" dirty="0"/>
              <a:t>), INO, IFAC, IIT, IN, ISTI</a:t>
            </a:r>
            <a:endParaRPr lang="it-IT" sz="1200" dirty="0"/>
          </a:p>
          <a:p>
            <a:pPr algn="just"/>
            <a:endParaRPr lang="en-US" dirty="0"/>
          </a:p>
        </p:txBody>
      </p:sp>
      <p:pic>
        <p:nvPicPr>
          <p:cNvPr id="5" name="Immagine 4">
            <a:extLst>
              <a:ext uri="{FF2B5EF4-FFF2-40B4-BE49-F238E27FC236}">
                <a16:creationId xmlns:a16="http://schemas.microsoft.com/office/drawing/2014/main" id="{B72B4096-C4A9-9780-52EB-B120FD568F98}"/>
              </a:ext>
            </a:extLst>
          </p:cNvPr>
          <p:cNvPicPr>
            <a:picLocks noChangeAspect="1"/>
          </p:cNvPicPr>
          <p:nvPr/>
        </p:nvPicPr>
        <p:blipFill>
          <a:blip r:embed="rId2"/>
          <a:stretch>
            <a:fillRect/>
          </a:stretch>
        </p:blipFill>
        <p:spPr>
          <a:xfrm>
            <a:off x="157842" y="87086"/>
            <a:ext cx="5219700" cy="602737"/>
          </a:xfrm>
          <a:prstGeom prst="rect">
            <a:avLst/>
          </a:prstGeom>
        </p:spPr>
      </p:pic>
      <p:pic>
        <p:nvPicPr>
          <p:cNvPr id="6" name="Picture 2" descr="mercato dei dispositivi medici dentali">
            <a:extLst>
              <a:ext uri="{FF2B5EF4-FFF2-40B4-BE49-F238E27FC236}">
                <a16:creationId xmlns:a16="http://schemas.microsoft.com/office/drawing/2014/main" id="{A0F00D67-655F-307F-54A9-DF84C7316E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9728" y="2308283"/>
            <a:ext cx="2084614" cy="138721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adiotherapy">
            <a:extLst>
              <a:ext uri="{FF2B5EF4-FFF2-40B4-BE49-F238E27FC236}">
                <a16:creationId xmlns:a16="http://schemas.microsoft.com/office/drawing/2014/main" id="{CA1679FA-22FA-EB8B-0FF2-4645C22FE0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21686" y="4985656"/>
            <a:ext cx="1193800" cy="1193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adiation ">
            <a:extLst>
              <a:ext uri="{FF2B5EF4-FFF2-40B4-BE49-F238E27FC236}">
                <a16:creationId xmlns:a16="http://schemas.microsoft.com/office/drawing/2014/main" id="{CF819034-57A8-0421-4FB0-97B5FB9C95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69085" y="4419600"/>
            <a:ext cx="943429" cy="94342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usiness ">
            <a:extLst>
              <a:ext uri="{FF2B5EF4-FFF2-40B4-BE49-F238E27FC236}">
                <a16:creationId xmlns:a16="http://schemas.microsoft.com/office/drawing/2014/main" id="{38BE730E-29F0-7C92-2532-E77DCF5FCD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35703" y="3568125"/>
            <a:ext cx="1074057" cy="1074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94108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97" name="Google Shape;97;p21" descr="logo CNR - Labrass"/>
          <p:cNvPicPr preferRelativeResize="0"/>
          <p:nvPr/>
        </p:nvPicPr>
        <p:blipFill rotWithShape="1">
          <a:blip r:embed="rId3">
            <a:alphaModFix/>
          </a:blip>
          <a:srcRect/>
          <a:stretch/>
        </p:blipFill>
        <p:spPr>
          <a:xfrm>
            <a:off x="81642" y="43106"/>
            <a:ext cx="1444851" cy="384410"/>
          </a:xfrm>
          <a:prstGeom prst="rect">
            <a:avLst/>
          </a:prstGeom>
          <a:noFill/>
          <a:ln>
            <a:noFill/>
          </a:ln>
        </p:spPr>
      </p:pic>
      <p:pic>
        <p:nvPicPr>
          <p:cNvPr id="98" name="Google Shape;98;p21"/>
          <p:cNvPicPr preferRelativeResize="0"/>
          <p:nvPr/>
        </p:nvPicPr>
        <p:blipFill rotWithShape="1">
          <a:blip r:embed="rId4">
            <a:alphaModFix/>
          </a:blip>
          <a:srcRect/>
          <a:stretch/>
        </p:blipFill>
        <p:spPr>
          <a:xfrm>
            <a:off x="10549018" y="64980"/>
            <a:ext cx="1460379" cy="357193"/>
          </a:xfrm>
          <a:prstGeom prst="rect">
            <a:avLst/>
          </a:prstGeom>
          <a:noFill/>
          <a:ln>
            <a:noFill/>
          </a:ln>
        </p:spPr>
      </p:pic>
      <p:sp>
        <p:nvSpPr>
          <p:cNvPr id="99" name="Google Shape;99;p21"/>
          <p:cNvSpPr txBox="1">
            <a:spLocks noGrp="1"/>
          </p:cNvSpPr>
          <p:nvPr>
            <p:ph type="subTitle" idx="1"/>
          </p:nvPr>
        </p:nvSpPr>
        <p:spPr>
          <a:xfrm>
            <a:off x="265902" y="3104079"/>
            <a:ext cx="11660196" cy="2429221"/>
          </a:xfrm>
          <a:prstGeom prst="rect">
            <a:avLst/>
          </a:prstGeom>
          <a:noFill/>
          <a:ln>
            <a:noFill/>
          </a:ln>
        </p:spPr>
        <p:txBody>
          <a:bodyPr spcFirstLastPara="1" wrap="square" lIns="91425" tIns="45700" rIns="91425" bIns="45700" anchor="t" anchorCtr="0">
            <a:normAutofit fontScale="25000" lnSpcReduction="20000"/>
          </a:bodyPr>
          <a:lstStyle/>
          <a:p>
            <a:pPr marL="0" lvl="0" indent="0" algn="ctr" rtl="0">
              <a:lnSpc>
                <a:spcPct val="90000"/>
              </a:lnSpc>
              <a:spcBef>
                <a:spcPts val="0"/>
              </a:spcBef>
              <a:spcAft>
                <a:spcPts val="0"/>
              </a:spcAft>
              <a:buClr>
                <a:schemeClr val="dk1"/>
              </a:buClr>
              <a:buSzPts val="300"/>
              <a:buNone/>
            </a:pPr>
            <a:r>
              <a:rPr lang="it-IT" dirty="0"/>
              <a:t> </a:t>
            </a:r>
            <a:r>
              <a:rPr lang="it-IT" sz="7200" b="1" dirty="0"/>
              <a:t>Derivata dalle seguenti progettualità/iniziative CNR PNRR (M4C2/M6/M2/PNC):</a:t>
            </a:r>
            <a:endParaRPr sz="4800" b="1" dirty="0"/>
          </a:p>
          <a:p>
            <a:pPr marL="0" lvl="0" indent="0" algn="ctr" rtl="0">
              <a:lnSpc>
                <a:spcPct val="90000"/>
              </a:lnSpc>
              <a:spcBef>
                <a:spcPts val="1000"/>
              </a:spcBef>
              <a:spcAft>
                <a:spcPts val="0"/>
              </a:spcAft>
              <a:buClr>
                <a:schemeClr val="dk1"/>
              </a:buClr>
              <a:buSzPct val="85714"/>
              <a:buNone/>
            </a:pPr>
            <a:r>
              <a:rPr lang="it-IT" sz="5600" b="1" dirty="0"/>
              <a:t>EI_THE </a:t>
            </a:r>
            <a:r>
              <a:rPr lang="it-IT" sz="5600" dirty="0"/>
              <a:t>(Spoke1, Affiliato Spoke3, Affiliato Spoke4, </a:t>
            </a:r>
            <a:r>
              <a:rPr lang="it-IT" sz="5600" i="1" dirty="0"/>
              <a:t>Affiliato Spoke5</a:t>
            </a:r>
            <a:r>
              <a:rPr lang="it-IT" sz="5600" dirty="0"/>
              <a:t>, Affiliato Spoke8)</a:t>
            </a:r>
            <a:endParaRPr sz="3200" dirty="0"/>
          </a:p>
          <a:p>
            <a:pPr marL="0" lvl="0" indent="0" algn="ctr" rtl="0">
              <a:lnSpc>
                <a:spcPct val="90000"/>
              </a:lnSpc>
              <a:spcBef>
                <a:spcPts val="1000"/>
              </a:spcBef>
              <a:spcAft>
                <a:spcPts val="0"/>
              </a:spcAft>
              <a:buClr>
                <a:schemeClr val="dk1"/>
              </a:buClr>
              <a:buSzPct val="85714"/>
              <a:buNone/>
            </a:pPr>
            <a:r>
              <a:rPr lang="it-IT" sz="5600" b="1" dirty="0"/>
              <a:t>PE01_FAIR </a:t>
            </a:r>
            <a:r>
              <a:rPr lang="it-IT" sz="5600" dirty="0"/>
              <a:t>(Affiliato </a:t>
            </a:r>
            <a:r>
              <a:rPr lang="it-IT" sz="5600" dirty="0" err="1"/>
              <a:t>Spoke</a:t>
            </a:r>
            <a:r>
              <a:rPr lang="it-IT" sz="5600" dirty="0"/>
              <a:t> 1, Affiliato </a:t>
            </a:r>
            <a:r>
              <a:rPr lang="it-IT" sz="5600" dirty="0" err="1"/>
              <a:t>Spoke</a:t>
            </a:r>
            <a:r>
              <a:rPr lang="it-IT" sz="5600" dirty="0"/>
              <a:t> 3, Affiliato </a:t>
            </a:r>
            <a:r>
              <a:rPr lang="it-IT" sz="5600" dirty="0" err="1"/>
              <a:t>Spoke</a:t>
            </a:r>
            <a:r>
              <a:rPr lang="it-IT" sz="5600" dirty="0"/>
              <a:t> 5 e Affiliato </a:t>
            </a:r>
            <a:r>
              <a:rPr lang="it-IT" sz="5600" dirty="0" err="1"/>
              <a:t>Spoke</a:t>
            </a:r>
            <a:r>
              <a:rPr lang="it-IT" sz="5600" dirty="0"/>
              <a:t> 8)</a:t>
            </a:r>
            <a:endParaRPr sz="3200" dirty="0"/>
          </a:p>
          <a:p>
            <a:pPr marL="0" lvl="0" indent="0" algn="ctr" rtl="0">
              <a:lnSpc>
                <a:spcPct val="90000"/>
              </a:lnSpc>
              <a:spcBef>
                <a:spcPts val="1000"/>
              </a:spcBef>
              <a:spcAft>
                <a:spcPts val="0"/>
              </a:spcAft>
              <a:buClr>
                <a:schemeClr val="dk1"/>
              </a:buClr>
              <a:buSzPct val="85714"/>
              <a:buNone/>
            </a:pPr>
            <a:r>
              <a:rPr lang="it-IT" sz="5600" b="1" dirty="0"/>
              <a:t>PE08_AGE-IT </a:t>
            </a:r>
            <a:r>
              <a:rPr lang="it-IT" sz="5600" dirty="0"/>
              <a:t>(Spoke2, AffiliatoSpoke8, AffiliatoSpoke9)</a:t>
            </a:r>
            <a:endParaRPr sz="3200" dirty="0"/>
          </a:p>
          <a:p>
            <a:pPr marL="0" lvl="0" indent="0" algn="ctr" rtl="0">
              <a:lnSpc>
                <a:spcPct val="90000"/>
              </a:lnSpc>
              <a:spcBef>
                <a:spcPts val="1000"/>
              </a:spcBef>
              <a:spcAft>
                <a:spcPts val="0"/>
              </a:spcAft>
              <a:buClr>
                <a:schemeClr val="dk1"/>
              </a:buClr>
              <a:buSzPct val="85714"/>
              <a:buNone/>
            </a:pPr>
            <a:r>
              <a:rPr lang="it-IT" sz="5600" b="1" dirty="0"/>
              <a:t>PE13_INF-ACT </a:t>
            </a:r>
            <a:r>
              <a:rPr lang="it-IT" sz="5600" dirty="0"/>
              <a:t>(AffiliatoSpoke1)</a:t>
            </a:r>
            <a:endParaRPr sz="3200" dirty="0"/>
          </a:p>
          <a:p>
            <a:pPr marL="0" lvl="0" indent="0" algn="ctr" rtl="0">
              <a:lnSpc>
                <a:spcPct val="90000"/>
              </a:lnSpc>
              <a:spcBef>
                <a:spcPts val="1000"/>
              </a:spcBef>
              <a:spcAft>
                <a:spcPts val="0"/>
              </a:spcAft>
              <a:buClr>
                <a:schemeClr val="dk1"/>
              </a:buClr>
              <a:buSzPct val="85714"/>
              <a:buNone/>
            </a:pPr>
            <a:r>
              <a:rPr lang="it-IT" sz="5600" b="1" dirty="0"/>
              <a:t>CN3_MRNA </a:t>
            </a:r>
            <a:r>
              <a:rPr lang="it-IT" sz="5600" dirty="0"/>
              <a:t>(AffiliatoSpoke6)</a:t>
            </a:r>
            <a:endParaRPr sz="3200" dirty="0"/>
          </a:p>
          <a:p>
            <a:pPr marL="0" lvl="0" indent="0" algn="ctr" rtl="0">
              <a:lnSpc>
                <a:spcPct val="90000"/>
              </a:lnSpc>
              <a:spcBef>
                <a:spcPts val="1000"/>
              </a:spcBef>
              <a:spcAft>
                <a:spcPts val="0"/>
              </a:spcAft>
              <a:buClr>
                <a:schemeClr val="dk1"/>
              </a:buClr>
              <a:buSzPct val="100000"/>
              <a:buNone/>
            </a:pPr>
            <a:r>
              <a:rPr lang="it-IT" sz="8000" b="1" dirty="0"/>
              <a:t>Infrastrutture di riferimento</a:t>
            </a:r>
            <a:endParaRPr dirty="0"/>
          </a:p>
          <a:p>
            <a:pPr marL="0" lvl="0" indent="0" algn="ctr" rtl="0">
              <a:lnSpc>
                <a:spcPct val="90000"/>
              </a:lnSpc>
              <a:spcBef>
                <a:spcPts val="1000"/>
              </a:spcBef>
              <a:spcAft>
                <a:spcPts val="0"/>
              </a:spcAft>
              <a:buClr>
                <a:schemeClr val="dk1"/>
              </a:buClr>
              <a:buSzPct val="85713"/>
              <a:buNone/>
            </a:pPr>
            <a:r>
              <a:rPr lang="it-IT" sz="8000" b="1" dirty="0"/>
              <a:t>IR_SOBIGDATA</a:t>
            </a:r>
            <a:r>
              <a:rPr lang="it-IT" sz="8000" dirty="0"/>
              <a:t>, </a:t>
            </a:r>
            <a:r>
              <a:rPr lang="it-IT" sz="8000" b="1" dirty="0"/>
              <a:t>IR_SEELIFE</a:t>
            </a:r>
            <a:r>
              <a:rPr lang="it-IT" sz="8000" dirty="0"/>
              <a:t>, </a:t>
            </a:r>
            <a:r>
              <a:rPr lang="it-IT" sz="8000" b="1" dirty="0"/>
              <a:t>IR_IPHOQS, IR_EUAPS, PRP@CERIC</a:t>
            </a:r>
            <a:endParaRPr sz="8000" dirty="0"/>
          </a:p>
          <a:p>
            <a:pPr marL="0" lvl="0" indent="0" algn="ctr" rtl="0">
              <a:lnSpc>
                <a:spcPct val="90000"/>
              </a:lnSpc>
              <a:spcBef>
                <a:spcPts val="1000"/>
              </a:spcBef>
              <a:spcAft>
                <a:spcPts val="0"/>
              </a:spcAft>
              <a:buClr>
                <a:schemeClr val="dk1"/>
              </a:buClr>
              <a:buSzPct val="75000"/>
              <a:buNone/>
            </a:pPr>
            <a:endParaRPr sz="3200" dirty="0"/>
          </a:p>
        </p:txBody>
      </p:sp>
      <p:pic>
        <p:nvPicPr>
          <p:cNvPr id="102" name="Google Shape;102;p21"/>
          <p:cNvPicPr preferRelativeResize="0"/>
          <p:nvPr/>
        </p:nvPicPr>
        <p:blipFill rotWithShape="1">
          <a:blip r:embed="rId5">
            <a:alphaModFix/>
          </a:blip>
          <a:srcRect/>
          <a:stretch/>
        </p:blipFill>
        <p:spPr>
          <a:xfrm>
            <a:off x="1753076" y="2339719"/>
            <a:ext cx="1078182" cy="338239"/>
          </a:xfrm>
          <a:prstGeom prst="rect">
            <a:avLst/>
          </a:prstGeom>
          <a:noFill/>
          <a:ln>
            <a:noFill/>
          </a:ln>
        </p:spPr>
      </p:pic>
      <p:pic>
        <p:nvPicPr>
          <p:cNvPr id="103" name="Google Shape;103;p21"/>
          <p:cNvPicPr preferRelativeResize="0"/>
          <p:nvPr/>
        </p:nvPicPr>
        <p:blipFill rotWithShape="1">
          <a:blip r:embed="rId6">
            <a:alphaModFix/>
          </a:blip>
          <a:srcRect/>
          <a:stretch/>
        </p:blipFill>
        <p:spPr>
          <a:xfrm>
            <a:off x="2926262" y="2339719"/>
            <a:ext cx="1134494" cy="326368"/>
          </a:xfrm>
          <a:prstGeom prst="rect">
            <a:avLst/>
          </a:prstGeom>
          <a:noFill/>
          <a:ln>
            <a:noFill/>
          </a:ln>
        </p:spPr>
      </p:pic>
      <p:pic>
        <p:nvPicPr>
          <p:cNvPr id="104" name="Google Shape;104;p21" descr="Age-It – Ageing well in an ageing society"/>
          <p:cNvPicPr preferRelativeResize="0"/>
          <p:nvPr/>
        </p:nvPicPr>
        <p:blipFill rotWithShape="1">
          <a:blip r:embed="rId7">
            <a:alphaModFix/>
          </a:blip>
          <a:srcRect/>
          <a:stretch/>
        </p:blipFill>
        <p:spPr>
          <a:xfrm>
            <a:off x="4138755" y="2361609"/>
            <a:ext cx="1207932" cy="360435"/>
          </a:xfrm>
          <a:prstGeom prst="rect">
            <a:avLst/>
          </a:prstGeom>
          <a:noFill/>
          <a:ln>
            <a:noFill/>
          </a:ln>
        </p:spPr>
      </p:pic>
      <p:pic>
        <p:nvPicPr>
          <p:cNvPr id="105" name="Google Shape;105;p21"/>
          <p:cNvPicPr preferRelativeResize="0"/>
          <p:nvPr/>
        </p:nvPicPr>
        <p:blipFill rotWithShape="1">
          <a:blip r:embed="rId8">
            <a:alphaModFix/>
          </a:blip>
          <a:srcRect/>
          <a:stretch/>
        </p:blipFill>
        <p:spPr>
          <a:xfrm>
            <a:off x="5435427" y="2377837"/>
            <a:ext cx="1085455" cy="356722"/>
          </a:xfrm>
          <a:prstGeom prst="rect">
            <a:avLst/>
          </a:prstGeom>
          <a:noFill/>
          <a:ln>
            <a:noFill/>
          </a:ln>
        </p:spPr>
      </p:pic>
      <p:pic>
        <p:nvPicPr>
          <p:cNvPr id="106" name="Google Shape;106;p21"/>
          <p:cNvPicPr preferRelativeResize="0"/>
          <p:nvPr/>
        </p:nvPicPr>
        <p:blipFill rotWithShape="1">
          <a:blip r:embed="rId9">
            <a:alphaModFix/>
          </a:blip>
          <a:srcRect/>
          <a:stretch/>
        </p:blipFill>
        <p:spPr>
          <a:xfrm>
            <a:off x="6609531" y="2333244"/>
            <a:ext cx="1192846" cy="401314"/>
          </a:xfrm>
          <a:prstGeom prst="rect">
            <a:avLst/>
          </a:prstGeom>
          <a:noFill/>
          <a:ln>
            <a:noFill/>
          </a:ln>
        </p:spPr>
      </p:pic>
      <p:pic>
        <p:nvPicPr>
          <p:cNvPr id="107" name="Google Shape;107;p21"/>
          <p:cNvPicPr preferRelativeResize="0"/>
          <p:nvPr/>
        </p:nvPicPr>
        <p:blipFill rotWithShape="1">
          <a:blip r:embed="rId10">
            <a:alphaModFix/>
          </a:blip>
          <a:srcRect/>
          <a:stretch/>
        </p:blipFill>
        <p:spPr>
          <a:xfrm>
            <a:off x="7891025" y="2343228"/>
            <a:ext cx="1350059" cy="324070"/>
          </a:xfrm>
          <a:prstGeom prst="rect">
            <a:avLst/>
          </a:prstGeom>
          <a:noFill/>
          <a:ln>
            <a:noFill/>
          </a:ln>
        </p:spPr>
      </p:pic>
      <p:pic>
        <p:nvPicPr>
          <p:cNvPr id="108" name="Google Shape;108;p21"/>
          <p:cNvPicPr preferRelativeResize="0"/>
          <p:nvPr/>
        </p:nvPicPr>
        <p:blipFill rotWithShape="1">
          <a:blip r:embed="rId11">
            <a:alphaModFix/>
          </a:blip>
          <a:srcRect r="22521"/>
          <a:stretch/>
        </p:blipFill>
        <p:spPr>
          <a:xfrm>
            <a:off x="11398026" y="2322069"/>
            <a:ext cx="602100" cy="410777"/>
          </a:xfrm>
          <a:prstGeom prst="rect">
            <a:avLst/>
          </a:prstGeom>
          <a:noFill/>
          <a:ln>
            <a:noFill/>
          </a:ln>
        </p:spPr>
      </p:pic>
      <p:pic>
        <p:nvPicPr>
          <p:cNvPr id="109" name="Google Shape;109;p21"/>
          <p:cNvPicPr preferRelativeResize="0"/>
          <p:nvPr/>
        </p:nvPicPr>
        <p:blipFill rotWithShape="1">
          <a:blip r:embed="rId12">
            <a:alphaModFix/>
          </a:blip>
          <a:srcRect b="14813"/>
          <a:stretch/>
        </p:blipFill>
        <p:spPr>
          <a:xfrm>
            <a:off x="10228864" y="2348882"/>
            <a:ext cx="1237085" cy="298977"/>
          </a:xfrm>
          <a:prstGeom prst="rect">
            <a:avLst/>
          </a:prstGeom>
          <a:noFill/>
          <a:ln>
            <a:noFill/>
          </a:ln>
        </p:spPr>
      </p:pic>
      <p:pic>
        <p:nvPicPr>
          <p:cNvPr id="110" name="Google Shape;110;p21" descr="EuAPS – EuPRAXIA Advanced Photon Sources"/>
          <p:cNvPicPr preferRelativeResize="0"/>
          <p:nvPr/>
        </p:nvPicPr>
        <p:blipFill rotWithShape="1">
          <a:blip r:embed="rId13">
            <a:alphaModFix/>
          </a:blip>
          <a:srcRect/>
          <a:stretch/>
        </p:blipFill>
        <p:spPr>
          <a:xfrm>
            <a:off x="9329733" y="2336011"/>
            <a:ext cx="899131" cy="335038"/>
          </a:xfrm>
          <a:prstGeom prst="rect">
            <a:avLst/>
          </a:prstGeom>
          <a:noFill/>
          <a:ln>
            <a:noFill/>
          </a:ln>
        </p:spPr>
      </p:pic>
      <p:pic>
        <p:nvPicPr>
          <p:cNvPr id="111" name="Google Shape;111;p21"/>
          <p:cNvPicPr preferRelativeResize="0"/>
          <p:nvPr/>
        </p:nvPicPr>
        <p:blipFill rotWithShape="1">
          <a:blip r:embed="rId14">
            <a:alphaModFix/>
          </a:blip>
          <a:srcRect/>
          <a:stretch/>
        </p:blipFill>
        <p:spPr>
          <a:xfrm>
            <a:off x="189455" y="2265389"/>
            <a:ext cx="1444851" cy="405955"/>
          </a:xfrm>
          <a:prstGeom prst="rect">
            <a:avLst/>
          </a:prstGeom>
          <a:noFill/>
          <a:ln>
            <a:noFill/>
          </a:ln>
        </p:spPr>
      </p:pic>
      <p:sp>
        <p:nvSpPr>
          <p:cNvPr id="112" name="Google Shape;112;p21"/>
          <p:cNvSpPr txBox="1">
            <a:spLocks noGrp="1"/>
          </p:cNvSpPr>
          <p:nvPr>
            <p:ph type="ctrTitle"/>
          </p:nvPr>
        </p:nvSpPr>
        <p:spPr>
          <a:xfrm>
            <a:off x="57935" y="585454"/>
            <a:ext cx="11942191" cy="1013550"/>
          </a:xfrm>
          <a:prstGeom prst="rect">
            <a:avLst/>
          </a:prstGeom>
          <a:noFill/>
          <a:ln>
            <a:noFill/>
          </a:ln>
        </p:spPr>
        <p:txBody>
          <a:bodyPr spcFirstLastPara="1" wrap="square" lIns="36550" tIns="18275" rIns="36550" bIns="18275" anchor="b" anchorCtr="0">
            <a:noAutofit/>
          </a:bodyPr>
          <a:lstStyle/>
          <a:p>
            <a:pPr marL="0" lvl="0" indent="0" algn="ctr" rtl="0">
              <a:lnSpc>
                <a:spcPct val="90000"/>
              </a:lnSpc>
              <a:spcBef>
                <a:spcPts val="0"/>
              </a:spcBef>
              <a:spcAft>
                <a:spcPts val="0"/>
              </a:spcAft>
              <a:buClr>
                <a:srgbClr val="002060"/>
              </a:buClr>
              <a:buSzPts val="2800"/>
              <a:buNone/>
            </a:pPr>
            <a:r>
              <a:rPr lang="it-IT" sz="3520" b="1" cap="small" dirty="0">
                <a:solidFill>
                  <a:schemeClr val="dk1"/>
                </a:solidFill>
                <a:latin typeface="Arial" panose="020B0604020202020204" pitchFamily="34" charset="0"/>
                <a:ea typeface="Helvetica Neue"/>
                <a:cs typeface="Arial" panose="020B0604020202020204" pitchFamily="34" charset="0"/>
                <a:sym typeface="Helvetica Neue"/>
              </a:rPr>
              <a:t>REMEDIO - </a:t>
            </a:r>
            <a:r>
              <a:rPr lang="it-IT" sz="3520" b="1" cap="small" dirty="0" err="1">
                <a:solidFill>
                  <a:schemeClr val="dk1"/>
                </a:solidFill>
                <a:latin typeface="Arial" panose="020B0604020202020204" pitchFamily="34" charset="0"/>
                <a:ea typeface="Helvetica Neue"/>
                <a:cs typeface="Arial" panose="020B0604020202020204" pitchFamily="34" charset="0"/>
                <a:sym typeface="Helvetica Neue"/>
              </a:rPr>
              <a:t>Research</a:t>
            </a:r>
            <a:r>
              <a:rPr lang="it-IT" sz="3520" b="1" cap="small" dirty="0">
                <a:solidFill>
                  <a:schemeClr val="dk1"/>
                </a:solidFill>
                <a:latin typeface="Arial" panose="020B0604020202020204" pitchFamily="34" charset="0"/>
                <a:ea typeface="Helvetica Neue"/>
                <a:cs typeface="Arial" panose="020B0604020202020204" pitchFamily="34" charset="0"/>
                <a:sym typeface="Helvetica Neue"/>
              </a:rPr>
              <a:t> </a:t>
            </a:r>
            <a:r>
              <a:rPr lang="it-IT" sz="3520" b="1" cap="small" dirty="0" err="1">
                <a:solidFill>
                  <a:schemeClr val="dk1"/>
                </a:solidFill>
                <a:latin typeface="Arial" panose="020B0604020202020204" pitchFamily="34" charset="0"/>
                <a:ea typeface="Helvetica Neue"/>
                <a:cs typeface="Arial" panose="020B0604020202020204" pitchFamily="34" charset="0"/>
                <a:sym typeface="Helvetica Neue"/>
              </a:rPr>
              <a:t>Excellence</a:t>
            </a:r>
            <a:r>
              <a:rPr lang="it-IT" sz="3520" b="1" cap="small" dirty="0">
                <a:solidFill>
                  <a:schemeClr val="dk1"/>
                </a:solidFill>
                <a:latin typeface="Arial" panose="020B0604020202020204" pitchFamily="34" charset="0"/>
                <a:ea typeface="Helvetica Neue"/>
                <a:cs typeface="Arial" panose="020B0604020202020204" pitchFamily="34" charset="0"/>
                <a:sym typeface="Helvetica Neue"/>
              </a:rPr>
              <a:t> in Medicine and Engineering </a:t>
            </a:r>
            <a:r>
              <a:rPr lang="it-IT" sz="3520" b="1" cap="small" dirty="0" err="1">
                <a:solidFill>
                  <a:schemeClr val="dk1"/>
                </a:solidFill>
                <a:latin typeface="Arial" panose="020B0604020202020204" pitchFamily="34" charset="0"/>
                <a:ea typeface="Helvetica Neue"/>
                <a:cs typeface="Arial" panose="020B0604020202020204" pitchFamily="34" charset="0"/>
                <a:sym typeface="Helvetica Neue"/>
              </a:rPr>
              <a:t>Driving</a:t>
            </a:r>
            <a:r>
              <a:rPr lang="it-IT" sz="3520" b="1" cap="small" dirty="0">
                <a:solidFill>
                  <a:schemeClr val="dk1"/>
                </a:solidFill>
                <a:latin typeface="Arial" panose="020B0604020202020204" pitchFamily="34" charset="0"/>
                <a:ea typeface="Helvetica Neue"/>
                <a:cs typeface="Arial" panose="020B0604020202020204" pitchFamily="34" charset="0"/>
                <a:sym typeface="Helvetica Neue"/>
              </a:rPr>
              <a:t> Innovation in </a:t>
            </a:r>
            <a:r>
              <a:rPr lang="it-IT" sz="3520" b="1" cap="small" dirty="0" err="1">
                <a:solidFill>
                  <a:schemeClr val="dk1"/>
                </a:solidFill>
                <a:latin typeface="Arial" panose="020B0604020202020204" pitchFamily="34" charset="0"/>
                <a:ea typeface="Helvetica Neue"/>
                <a:cs typeface="Arial" panose="020B0604020202020204" pitchFamily="34" charset="0"/>
                <a:sym typeface="Helvetica Neue"/>
              </a:rPr>
              <a:t>Oncology</a:t>
            </a:r>
            <a:r>
              <a:rPr lang="it-IT" sz="3520" b="1" cap="small" dirty="0">
                <a:solidFill>
                  <a:schemeClr val="dk1"/>
                </a:solidFill>
                <a:latin typeface="Arial" panose="020B0604020202020204" pitchFamily="34" charset="0"/>
                <a:ea typeface="Helvetica Neue"/>
                <a:cs typeface="Arial" panose="020B0604020202020204" pitchFamily="34" charset="0"/>
                <a:sym typeface="Helvetica Neue"/>
              </a:rPr>
              <a:t> </a:t>
            </a:r>
            <a:endParaRPr sz="3520" b="1" cap="small" dirty="0">
              <a:solidFill>
                <a:schemeClr val="dk1"/>
              </a:solidFill>
              <a:latin typeface="Arial" panose="020B0604020202020204" pitchFamily="34" charset="0"/>
              <a:ea typeface="Helvetica Neue"/>
              <a:cs typeface="Arial" panose="020B0604020202020204" pitchFamily="34" charset="0"/>
              <a:sym typeface="Helvetica Neue"/>
            </a:endParaRPr>
          </a:p>
        </p:txBody>
      </p:sp>
      <p:sp>
        <p:nvSpPr>
          <p:cNvPr id="113" name="Google Shape;113;p21"/>
          <p:cNvSpPr txBox="1"/>
          <p:nvPr/>
        </p:nvSpPr>
        <p:spPr>
          <a:xfrm>
            <a:off x="0" y="1648348"/>
            <a:ext cx="12192000" cy="387927"/>
          </a:xfrm>
          <a:prstGeom prst="rect">
            <a:avLst/>
          </a:prstGeom>
          <a:solidFill>
            <a:srgbClr val="FFC0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it-IT" sz="1920" b="0" i="0" u="none" strike="noStrike" cap="small">
                <a:solidFill>
                  <a:schemeClr val="dk1"/>
                </a:solidFill>
                <a:latin typeface="Arial"/>
                <a:ea typeface="Arial"/>
                <a:cs typeface="Arial"/>
                <a:sym typeface="Arial"/>
              </a:rPr>
              <a:t>L’aggregazione per lo Sviluppo di Approcci Terapeutici e Diagnostici Emergenti in Oncologia</a:t>
            </a:r>
            <a:endParaRPr sz="1920" b="0" i="0" u="none" strike="noStrike" cap="small">
              <a:solidFill>
                <a:srgbClr val="000000"/>
              </a:solidFill>
              <a:latin typeface="Arial"/>
              <a:ea typeface="Arial"/>
              <a:cs typeface="Arial"/>
              <a:sym typeface="Arial"/>
            </a:endParaRPr>
          </a:p>
        </p:txBody>
      </p:sp>
      <p:sp>
        <p:nvSpPr>
          <p:cNvPr id="2" name="Google Shape;120;p22">
            <a:extLst>
              <a:ext uri="{FF2B5EF4-FFF2-40B4-BE49-F238E27FC236}">
                <a16:creationId xmlns:a16="http://schemas.microsoft.com/office/drawing/2014/main" id="{C7E19F18-8152-0748-5D66-A3C4D9A4D280}"/>
              </a:ext>
            </a:extLst>
          </p:cNvPr>
          <p:cNvSpPr txBox="1"/>
          <p:nvPr/>
        </p:nvSpPr>
        <p:spPr>
          <a:xfrm>
            <a:off x="1823738" y="182909"/>
            <a:ext cx="9164014" cy="233892"/>
          </a:xfrm>
          <a:prstGeom prst="rect">
            <a:avLst/>
          </a:prstGeom>
          <a:noFill/>
          <a:ln>
            <a:noFill/>
          </a:ln>
        </p:spPr>
        <p:txBody>
          <a:bodyPr spcFirstLastPara="1" wrap="square" lIns="36550" tIns="18275" rIns="36550" bIns="18275" anchor="t" anchorCtr="0">
            <a:spAutoFit/>
          </a:bodyPr>
          <a:lstStyle/>
          <a:p>
            <a:pPr marL="0" marR="0" lvl="0" indent="0" algn="ctr" rtl="0">
              <a:lnSpc>
                <a:spcPct val="100000"/>
              </a:lnSpc>
              <a:spcBef>
                <a:spcPts val="0"/>
              </a:spcBef>
              <a:spcAft>
                <a:spcPts val="0"/>
              </a:spcAft>
              <a:buNone/>
            </a:pPr>
            <a:r>
              <a:rPr lang="it-IT" sz="1280" b="0" i="0" u="none" strike="noStrike" cap="none" dirty="0">
                <a:solidFill>
                  <a:schemeClr val="dk1"/>
                </a:solidFill>
                <a:latin typeface="Arial"/>
                <a:ea typeface="Arial"/>
                <a:cs typeface="Arial"/>
                <a:sym typeface="Arial"/>
              </a:rPr>
              <a:t>Workshop su ”Sostenibilità PNRR@CNR”, 3 aprile 2025  - CNR - Area della Ricerca di Bologna</a:t>
            </a:r>
            <a:endParaRPr sz="1280" b="0" i="0" u="none" strike="noStrike" cap="none" dirty="0">
              <a:solidFill>
                <a:srgbClr val="000000"/>
              </a:solidFill>
              <a:latin typeface="Arial"/>
              <a:ea typeface="Arial"/>
              <a:cs typeface="Arial"/>
              <a:sym typeface="Arial"/>
            </a:endParaRPr>
          </a:p>
        </p:txBody>
      </p:sp>
      <p:sp>
        <p:nvSpPr>
          <p:cNvPr id="3" name="Rounded Rectangle 2">
            <a:extLst>
              <a:ext uri="{FF2B5EF4-FFF2-40B4-BE49-F238E27FC236}">
                <a16:creationId xmlns:a16="http://schemas.microsoft.com/office/drawing/2014/main" id="{AC585CF4-7E61-3235-0EE6-5CFA082FC58A}"/>
              </a:ext>
            </a:extLst>
          </p:cNvPr>
          <p:cNvSpPr/>
          <p:nvPr/>
        </p:nvSpPr>
        <p:spPr>
          <a:xfrm>
            <a:off x="81642" y="5683872"/>
            <a:ext cx="3843738" cy="761944"/>
          </a:xfrm>
          <a:prstGeom prst="round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buSzPts val="1800"/>
            </a:pPr>
            <a:r>
              <a:rPr lang="it-IT" sz="1800" b="1" cap="small" dirty="0">
                <a:solidFill>
                  <a:srgbClr val="000000"/>
                </a:solidFill>
                <a:latin typeface="Arial"/>
                <a:ea typeface="Arial"/>
                <a:cs typeface="Arial"/>
              </a:rPr>
              <a:t>Dipartimenti CNR Coinvolti</a:t>
            </a:r>
            <a:endParaRPr lang="it-IT" sz="1800" cap="small" dirty="0">
              <a:solidFill>
                <a:srgbClr val="000000"/>
              </a:solidFill>
              <a:latin typeface="Arial"/>
              <a:ea typeface="Arial"/>
              <a:cs typeface="Arial"/>
            </a:endParaRPr>
          </a:p>
          <a:p>
            <a:pPr>
              <a:buSzPts val="1600"/>
            </a:pPr>
            <a:r>
              <a:rPr lang="it-IT" sz="2000" b="1" dirty="0">
                <a:solidFill>
                  <a:srgbClr val="C00000"/>
                </a:solidFill>
                <a:latin typeface="Arial"/>
                <a:ea typeface="Arial"/>
                <a:cs typeface="Arial"/>
              </a:rPr>
              <a:t>DSB</a:t>
            </a:r>
            <a:r>
              <a:rPr lang="it-IT" b="1" dirty="0">
                <a:solidFill>
                  <a:srgbClr val="C00000"/>
                </a:solidFill>
                <a:latin typeface="Arial"/>
                <a:ea typeface="Arial"/>
                <a:cs typeface="Arial"/>
              </a:rPr>
              <a:t>,</a:t>
            </a:r>
            <a:r>
              <a:rPr lang="it-IT" b="1" dirty="0">
                <a:solidFill>
                  <a:srgbClr val="C00000"/>
                </a:solidFill>
              </a:rPr>
              <a:t> </a:t>
            </a:r>
            <a:r>
              <a:rPr lang="it-IT" b="1" dirty="0">
                <a:solidFill>
                  <a:srgbClr val="C00000"/>
                </a:solidFill>
                <a:latin typeface="Arial"/>
                <a:ea typeface="Arial"/>
                <a:cs typeface="Arial"/>
              </a:rPr>
              <a:t>DSFTM</a:t>
            </a:r>
            <a:r>
              <a:rPr lang="it-IT" b="1" dirty="0">
                <a:solidFill>
                  <a:srgbClr val="C00000"/>
                </a:solidFill>
              </a:rPr>
              <a:t>, </a:t>
            </a:r>
            <a:r>
              <a:rPr lang="it-IT" b="1" dirty="0">
                <a:solidFill>
                  <a:srgbClr val="C00000"/>
                </a:solidFill>
                <a:latin typeface="Arial"/>
                <a:ea typeface="Arial"/>
                <a:cs typeface="Arial"/>
              </a:rPr>
              <a:t>DIITET</a:t>
            </a:r>
            <a:r>
              <a:rPr lang="it-IT" b="1" dirty="0">
                <a:solidFill>
                  <a:srgbClr val="C00000"/>
                </a:solidFill>
              </a:rPr>
              <a:t>, </a:t>
            </a:r>
            <a:r>
              <a:rPr lang="it-IT" b="1" dirty="0">
                <a:solidFill>
                  <a:srgbClr val="C00000"/>
                </a:solidFill>
                <a:latin typeface="Arial"/>
                <a:ea typeface="Arial"/>
                <a:cs typeface="Arial"/>
              </a:rPr>
              <a:t>DSCTM</a:t>
            </a:r>
            <a:endParaRPr lang="it-IT" b="1" dirty="0">
              <a:solidFill>
                <a:srgbClr val="C00000"/>
              </a:solidFill>
            </a:endParaRPr>
          </a:p>
        </p:txBody>
      </p:sp>
      <p:sp>
        <p:nvSpPr>
          <p:cNvPr id="4" name="Rounded Rectangle 3">
            <a:extLst>
              <a:ext uri="{FF2B5EF4-FFF2-40B4-BE49-F238E27FC236}">
                <a16:creationId xmlns:a16="http://schemas.microsoft.com/office/drawing/2014/main" id="{3D14B2BC-4285-6ED8-0211-253C54DA411A}"/>
              </a:ext>
            </a:extLst>
          </p:cNvPr>
          <p:cNvSpPr/>
          <p:nvPr/>
        </p:nvSpPr>
        <p:spPr>
          <a:xfrm>
            <a:off x="4005390" y="5614652"/>
            <a:ext cx="8084017" cy="900385"/>
          </a:xfrm>
          <a:prstGeom prst="round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it-IT" sz="1800" b="1" cap="small" dirty="0">
                <a:solidFill>
                  <a:schemeClr val="dk1"/>
                </a:solidFill>
                <a:latin typeface="Arial"/>
                <a:ea typeface="Arial"/>
                <a:cs typeface="Arial"/>
              </a:rPr>
              <a:t>Istituti CNR Coinvolti</a:t>
            </a:r>
            <a:endParaRPr lang="it-IT" sz="1600" cap="small" dirty="0">
              <a:solidFill>
                <a:schemeClr val="dk1"/>
              </a:solidFill>
              <a:latin typeface="Arial"/>
              <a:ea typeface="Arial"/>
              <a:cs typeface="Arial"/>
            </a:endParaRPr>
          </a:p>
          <a:p>
            <a:r>
              <a:rPr lang="it-IT" sz="1600" b="1" dirty="0">
                <a:solidFill>
                  <a:srgbClr val="C00000"/>
                </a:solidFill>
                <a:latin typeface="Arial"/>
                <a:ea typeface="Arial"/>
                <a:cs typeface="Arial"/>
              </a:rPr>
              <a:t>IEOMI, IASI</a:t>
            </a:r>
            <a:r>
              <a:rPr lang="it-IT" sz="1600" dirty="0">
                <a:solidFill>
                  <a:srgbClr val="C00000"/>
                </a:solidFill>
              </a:rPr>
              <a:t>, </a:t>
            </a:r>
            <a:r>
              <a:rPr lang="it-IT" sz="1600" b="1" dirty="0">
                <a:solidFill>
                  <a:srgbClr val="C00000"/>
                </a:solidFill>
              </a:rPr>
              <a:t>IBBC, </a:t>
            </a:r>
            <a:r>
              <a:rPr lang="it-IT" sz="1600" b="1" dirty="0">
                <a:solidFill>
                  <a:srgbClr val="C00000"/>
                </a:solidFill>
                <a:latin typeface="Arial"/>
                <a:ea typeface="Arial"/>
                <a:cs typeface="Arial"/>
              </a:rPr>
              <a:t>IBF</a:t>
            </a:r>
            <a:r>
              <a:rPr lang="it-IT" sz="1600" dirty="0">
                <a:solidFill>
                  <a:srgbClr val="C00000"/>
                </a:solidFill>
              </a:rPr>
              <a:t>, </a:t>
            </a:r>
            <a:r>
              <a:rPr lang="it-IT" sz="1600" b="1" dirty="0">
                <a:solidFill>
                  <a:srgbClr val="C00000"/>
                </a:solidFill>
              </a:rPr>
              <a:t>IBSBC, IBPM, IBB, </a:t>
            </a:r>
            <a:r>
              <a:rPr lang="it-IT" sz="1600" b="1" dirty="0">
                <a:solidFill>
                  <a:srgbClr val="C00000"/>
                </a:solidFill>
                <a:latin typeface="Arial"/>
                <a:ea typeface="Arial"/>
                <a:cs typeface="Arial"/>
              </a:rPr>
              <a:t>ICAR</a:t>
            </a:r>
            <a:r>
              <a:rPr lang="it-IT" sz="1600" dirty="0">
                <a:solidFill>
                  <a:srgbClr val="C00000"/>
                </a:solidFill>
              </a:rPr>
              <a:t>, </a:t>
            </a:r>
            <a:r>
              <a:rPr lang="it-IT" sz="1600" b="1" dirty="0">
                <a:solidFill>
                  <a:srgbClr val="C00000"/>
                </a:solidFill>
                <a:latin typeface="Arial"/>
                <a:ea typeface="Arial"/>
                <a:cs typeface="Arial"/>
              </a:rPr>
              <a:t>ICCOM</a:t>
            </a:r>
            <a:r>
              <a:rPr lang="it-IT" sz="1600" b="1" dirty="0">
                <a:solidFill>
                  <a:srgbClr val="C00000"/>
                </a:solidFill>
              </a:rPr>
              <a:t>, IC, </a:t>
            </a:r>
            <a:r>
              <a:rPr lang="it-IT" sz="1600" b="1" dirty="0">
                <a:solidFill>
                  <a:srgbClr val="C00000"/>
                </a:solidFill>
                <a:latin typeface="Arial"/>
                <a:ea typeface="Arial"/>
                <a:cs typeface="Arial"/>
              </a:rPr>
              <a:t>IFAC</a:t>
            </a:r>
            <a:r>
              <a:rPr lang="it-IT" sz="1600" b="1" dirty="0">
                <a:solidFill>
                  <a:srgbClr val="C00000"/>
                </a:solidFill>
              </a:rPr>
              <a:t>, </a:t>
            </a:r>
            <a:r>
              <a:rPr lang="it-IT" sz="1600" b="1" dirty="0">
                <a:solidFill>
                  <a:srgbClr val="C00000"/>
                </a:solidFill>
                <a:latin typeface="Arial"/>
                <a:ea typeface="Arial"/>
                <a:cs typeface="Arial"/>
              </a:rPr>
              <a:t>IFC</a:t>
            </a:r>
            <a:r>
              <a:rPr lang="it-IT" sz="1600" b="1" dirty="0">
                <a:solidFill>
                  <a:srgbClr val="C00000"/>
                </a:solidFill>
              </a:rPr>
              <a:t>, IGB, IGM, </a:t>
            </a:r>
            <a:r>
              <a:rPr lang="it-IT" sz="1600" b="1" dirty="0">
                <a:solidFill>
                  <a:srgbClr val="C00000"/>
                </a:solidFill>
                <a:latin typeface="Arial"/>
                <a:ea typeface="Arial"/>
                <a:cs typeface="Arial"/>
              </a:rPr>
              <a:t>IIT</a:t>
            </a:r>
            <a:r>
              <a:rPr lang="it-IT" sz="1600" dirty="0">
                <a:solidFill>
                  <a:srgbClr val="C00000"/>
                </a:solidFill>
              </a:rPr>
              <a:t>, </a:t>
            </a:r>
            <a:r>
              <a:rPr lang="it-IT" sz="1600" b="1" dirty="0">
                <a:solidFill>
                  <a:srgbClr val="C00000"/>
                </a:solidFill>
              </a:rPr>
              <a:t>IN</a:t>
            </a:r>
            <a:r>
              <a:rPr lang="it-IT" sz="1600" dirty="0">
                <a:solidFill>
                  <a:srgbClr val="C00000"/>
                </a:solidFill>
              </a:rPr>
              <a:t>, </a:t>
            </a:r>
            <a:r>
              <a:rPr lang="it-IT" sz="1600" b="1" dirty="0">
                <a:solidFill>
                  <a:srgbClr val="C00000"/>
                </a:solidFill>
              </a:rPr>
              <a:t>ISTI, SCITEC</a:t>
            </a:r>
            <a:r>
              <a:rPr lang="it-IT" sz="1600" dirty="0">
                <a:solidFill>
                  <a:srgbClr val="C00000"/>
                </a:solidFill>
              </a:rPr>
              <a:t>, </a:t>
            </a:r>
            <a:r>
              <a:rPr lang="it-IT" sz="1600" b="1" dirty="0">
                <a:solidFill>
                  <a:srgbClr val="C00000"/>
                </a:solidFill>
              </a:rPr>
              <a:t>STIIMA</a:t>
            </a:r>
            <a:r>
              <a:rPr lang="it-IT" sz="1600" dirty="0">
                <a:solidFill>
                  <a:srgbClr val="C00000"/>
                </a:solidFill>
              </a:rPr>
              <a:t>, </a:t>
            </a:r>
            <a:r>
              <a:rPr lang="it-IT" sz="1600" b="1" dirty="0">
                <a:solidFill>
                  <a:srgbClr val="C00000"/>
                </a:solidFill>
              </a:rPr>
              <a:t>ITB</a:t>
            </a:r>
            <a:r>
              <a:rPr lang="it-IT" sz="1600" dirty="0">
                <a:solidFill>
                  <a:srgbClr val="C00000"/>
                </a:solidFill>
              </a:rPr>
              <a:t>, </a:t>
            </a:r>
            <a:r>
              <a:rPr lang="it-IT" sz="1600" b="1" dirty="0">
                <a:solidFill>
                  <a:srgbClr val="C00000"/>
                </a:solidFill>
              </a:rPr>
              <a:t>NANO</a:t>
            </a:r>
            <a:r>
              <a:rPr lang="it-IT" sz="1600" dirty="0">
                <a:solidFill>
                  <a:srgbClr val="C00000"/>
                </a:solidFill>
              </a:rPr>
              <a:t>, </a:t>
            </a:r>
            <a:r>
              <a:rPr lang="it-IT" sz="1600" b="1" dirty="0">
                <a:solidFill>
                  <a:srgbClr val="C00000"/>
                </a:solidFill>
              </a:rPr>
              <a:t>INO</a:t>
            </a:r>
            <a:r>
              <a:rPr lang="it-IT" sz="1600" dirty="0">
                <a:solidFill>
                  <a:srgbClr val="C00000"/>
                </a:solidFill>
              </a:rPr>
              <a:t>, </a:t>
            </a:r>
            <a:r>
              <a:rPr lang="it-IT" sz="1600" b="1" dirty="0">
                <a:solidFill>
                  <a:srgbClr val="C00000"/>
                </a:solidFill>
              </a:rPr>
              <a:t>IOM, IMM, IRIB, ISM, NANOTEC</a:t>
            </a:r>
            <a:endParaRPr lang="it-IT" sz="1600" dirty="0">
              <a:solidFill>
                <a:srgbClr val="C00000"/>
              </a:solidFill>
            </a:endParaRPr>
          </a:p>
        </p:txBody>
      </p:sp>
      <p:sp>
        <p:nvSpPr>
          <p:cNvPr id="6" name="Google Shape;155;p22">
            <a:extLst>
              <a:ext uri="{FF2B5EF4-FFF2-40B4-BE49-F238E27FC236}">
                <a16:creationId xmlns:a16="http://schemas.microsoft.com/office/drawing/2014/main" id="{E3291602-98F8-2211-EF54-7A86CAAB0C8B}"/>
              </a:ext>
            </a:extLst>
          </p:cNvPr>
          <p:cNvSpPr txBox="1"/>
          <p:nvPr/>
        </p:nvSpPr>
        <p:spPr>
          <a:xfrm>
            <a:off x="1823738" y="6596390"/>
            <a:ext cx="9354543"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it-IT" sz="1100" b="0" i="0" u="none" strike="noStrike" cap="none" dirty="0">
                <a:solidFill>
                  <a:schemeClr val="dk1"/>
                </a:solidFill>
                <a:latin typeface="Arial"/>
                <a:ea typeface="Arial"/>
                <a:cs typeface="Arial"/>
                <a:sym typeface="Arial"/>
              </a:rPr>
              <a:t>Leonida A. Gizzi - Workshop su ”Sostenibilità PNRR@CNR”, 3 aprile 2025  - CNR - Area della Ricerca di Bologna: Aggregazione </a:t>
            </a:r>
            <a:r>
              <a:rPr lang="it-IT" sz="1100" b="1" i="0" u="none" strike="noStrike" cap="none" dirty="0">
                <a:solidFill>
                  <a:schemeClr val="dk1"/>
                </a:solidFill>
                <a:latin typeface="Arial"/>
                <a:ea typeface="Arial"/>
                <a:cs typeface="Arial"/>
                <a:sym typeface="Arial"/>
              </a:rPr>
              <a:t>REMEDIO</a:t>
            </a:r>
            <a:endParaRPr lang="it-IT" sz="1100" b="1" i="0" u="none" strike="noStrike" cap="none" dirty="0">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1" name="Google Shape;161;p4"/>
          <p:cNvSpPr txBox="1">
            <a:spLocks noGrp="1"/>
          </p:cNvSpPr>
          <p:nvPr>
            <p:ph type="title"/>
          </p:nvPr>
        </p:nvSpPr>
        <p:spPr>
          <a:xfrm>
            <a:off x="1243208" y="643101"/>
            <a:ext cx="10515600" cy="69249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2800"/>
              <a:buFont typeface="Play"/>
              <a:buNone/>
            </a:pPr>
            <a:r>
              <a:rPr lang="it-IT" sz="2800" dirty="0">
                <a:latin typeface="Arial"/>
                <a:ea typeface="Arial"/>
                <a:cs typeface="Arial"/>
                <a:sym typeface="Arial"/>
              </a:rPr>
              <a:t>Ambiti tematici e produzione scientifica</a:t>
            </a:r>
            <a:endParaRPr sz="2800" dirty="0">
              <a:latin typeface="Arial"/>
              <a:ea typeface="Arial"/>
              <a:cs typeface="Arial"/>
              <a:sym typeface="Arial"/>
            </a:endParaRPr>
          </a:p>
        </p:txBody>
      </p:sp>
      <p:sp>
        <p:nvSpPr>
          <p:cNvPr id="162" name="Google Shape;162;p4"/>
          <p:cNvSpPr txBox="1">
            <a:spLocks noGrp="1"/>
          </p:cNvSpPr>
          <p:nvPr>
            <p:ph type="body" idx="1"/>
          </p:nvPr>
        </p:nvSpPr>
        <p:spPr>
          <a:xfrm>
            <a:off x="178766" y="1327310"/>
            <a:ext cx="6322242" cy="1377355"/>
          </a:xfrm>
          <a:prstGeom prst="rect">
            <a:avLst/>
          </a:prstGeom>
          <a:noFill/>
          <a:ln>
            <a:noFill/>
          </a:ln>
        </p:spPr>
        <p:txBody>
          <a:bodyPr spcFirstLastPara="1" wrap="square" lIns="91425" tIns="45700" rIns="91425" bIns="45700" anchor="t" anchorCtr="0">
            <a:normAutofit/>
          </a:bodyPr>
          <a:lstStyle/>
          <a:p>
            <a:pPr marL="228600" lvl="0" indent="-204311" algn="l" rtl="0">
              <a:lnSpc>
                <a:spcPct val="90000"/>
              </a:lnSpc>
              <a:spcBef>
                <a:spcPts val="0"/>
              </a:spcBef>
              <a:spcAft>
                <a:spcPts val="0"/>
              </a:spcAft>
              <a:buClr>
                <a:srgbClr val="595959"/>
              </a:buClr>
              <a:buSzPts val="1800"/>
              <a:buChar char="•"/>
            </a:pPr>
            <a:r>
              <a:rPr lang="it-IT" sz="1800" dirty="0">
                <a:solidFill>
                  <a:srgbClr val="002060"/>
                </a:solidFill>
                <a:latin typeface="Arial"/>
                <a:ea typeface="Arial"/>
                <a:cs typeface="Arial"/>
                <a:sym typeface="Arial"/>
              </a:rPr>
              <a:t>REMEDIO si basa su competenze </a:t>
            </a:r>
            <a:r>
              <a:rPr lang="it-IT" sz="1800" b="1" dirty="0">
                <a:solidFill>
                  <a:srgbClr val="002060"/>
                </a:solidFill>
                <a:latin typeface="Arial"/>
                <a:ea typeface="Arial"/>
                <a:cs typeface="Arial"/>
                <a:sym typeface="Arial"/>
              </a:rPr>
              <a:t>multidisciplinari</a:t>
            </a:r>
            <a:r>
              <a:rPr lang="it-IT" sz="1800" dirty="0">
                <a:solidFill>
                  <a:srgbClr val="002060"/>
                </a:solidFill>
                <a:latin typeface="Arial"/>
                <a:ea typeface="Arial"/>
                <a:cs typeface="Arial"/>
                <a:sym typeface="Arial"/>
              </a:rPr>
              <a:t> ad ampio spettro </a:t>
            </a:r>
            <a:endParaRPr dirty="0"/>
          </a:p>
          <a:p>
            <a:pPr marL="228600" lvl="0" indent="-204311" algn="l" rtl="0">
              <a:lnSpc>
                <a:spcPct val="90000"/>
              </a:lnSpc>
              <a:spcBef>
                <a:spcPts val="0"/>
              </a:spcBef>
              <a:spcAft>
                <a:spcPts val="0"/>
              </a:spcAft>
              <a:buClr>
                <a:srgbClr val="595959"/>
              </a:buClr>
              <a:buSzPts val="1800"/>
              <a:buChar char="•"/>
            </a:pPr>
            <a:r>
              <a:rPr lang="it-IT" sz="1800" dirty="0"/>
              <a:t>Ambito disciplinare delle pubblicazioni scientifiche realizzate (</a:t>
            </a:r>
            <a:r>
              <a:rPr lang="it-IT" sz="1800" dirty="0" err="1"/>
              <a:t>rif.</a:t>
            </a:r>
            <a:r>
              <a:rPr lang="it-IT" sz="1800" dirty="0"/>
              <a:t> Ambiti disciplinari di cui alla Delibera CNR n.126/2024) </a:t>
            </a:r>
            <a:endParaRPr sz="1800" dirty="0"/>
          </a:p>
        </p:txBody>
      </p:sp>
      <p:sp>
        <p:nvSpPr>
          <p:cNvPr id="164" name="Google Shape;164;p4"/>
          <p:cNvSpPr txBox="1"/>
          <p:nvPr/>
        </p:nvSpPr>
        <p:spPr>
          <a:xfrm>
            <a:off x="569393" y="211402"/>
            <a:ext cx="11505698"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it-IT" sz="1800" u="none" strike="noStrike" cap="small" dirty="0">
                <a:solidFill>
                  <a:schemeClr val="dk1"/>
                </a:solidFill>
                <a:latin typeface="Arial" panose="020B0604020202020204" pitchFamily="34" charset="0"/>
                <a:ea typeface="Helvetica Neue"/>
                <a:cs typeface="Arial" panose="020B0604020202020204" pitchFamily="34" charset="0"/>
                <a:sym typeface="Helvetica Neue"/>
              </a:rPr>
              <a:t>REMEDIO - </a:t>
            </a:r>
            <a:r>
              <a:rPr lang="it-IT" sz="1800" u="none" strike="noStrike" cap="small" dirty="0" err="1">
                <a:solidFill>
                  <a:schemeClr val="dk1"/>
                </a:solidFill>
                <a:latin typeface="Arial" panose="020B0604020202020204" pitchFamily="34" charset="0"/>
                <a:ea typeface="Helvetica Neue"/>
                <a:cs typeface="Arial" panose="020B0604020202020204" pitchFamily="34" charset="0"/>
                <a:sym typeface="Helvetica Neue"/>
              </a:rPr>
              <a:t>Research</a:t>
            </a:r>
            <a:r>
              <a:rPr lang="it-IT" sz="1800" u="none" strike="noStrike" cap="small" dirty="0">
                <a:solidFill>
                  <a:schemeClr val="dk1"/>
                </a:solidFill>
                <a:latin typeface="Arial" panose="020B0604020202020204" pitchFamily="34" charset="0"/>
                <a:ea typeface="Helvetica Neue"/>
                <a:cs typeface="Arial" panose="020B0604020202020204" pitchFamily="34" charset="0"/>
                <a:sym typeface="Helvetica Neue"/>
              </a:rPr>
              <a:t> </a:t>
            </a:r>
            <a:r>
              <a:rPr lang="it-IT" sz="1800" u="none" strike="noStrike" cap="small" dirty="0" err="1">
                <a:solidFill>
                  <a:schemeClr val="dk1"/>
                </a:solidFill>
                <a:latin typeface="Arial" panose="020B0604020202020204" pitchFamily="34" charset="0"/>
                <a:ea typeface="Helvetica Neue"/>
                <a:cs typeface="Arial" panose="020B0604020202020204" pitchFamily="34" charset="0"/>
                <a:sym typeface="Helvetica Neue"/>
              </a:rPr>
              <a:t>Excellence</a:t>
            </a:r>
            <a:r>
              <a:rPr lang="it-IT" sz="1800" u="none" strike="noStrike" cap="small" dirty="0">
                <a:solidFill>
                  <a:schemeClr val="dk1"/>
                </a:solidFill>
                <a:latin typeface="Arial" panose="020B0604020202020204" pitchFamily="34" charset="0"/>
                <a:ea typeface="Helvetica Neue"/>
                <a:cs typeface="Arial" panose="020B0604020202020204" pitchFamily="34" charset="0"/>
                <a:sym typeface="Helvetica Neue"/>
              </a:rPr>
              <a:t> in Medicine and Engineering </a:t>
            </a:r>
            <a:r>
              <a:rPr lang="it-IT" sz="1800" u="none" strike="noStrike" cap="small" dirty="0" err="1">
                <a:solidFill>
                  <a:schemeClr val="dk1"/>
                </a:solidFill>
                <a:latin typeface="Arial" panose="020B0604020202020204" pitchFamily="34" charset="0"/>
                <a:ea typeface="Helvetica Neue"/>
                <a:cs typeface="Arial" panose="020B0604020202020204" pitchFamily="34" charset="0"/>
                <a:sym typeface="Helvetica Neue"/>
              </a:rPr>
              <a:t>Driving</a:t>
            </a:r>
            <a:r>
              <a:rPr lang="it-IT" sz="1800" u="none" strike="noStrike" cap="small" dirty="0">
                <a:solidFill>
                  <a:schemeClr val="dk1"/>
                </a:solidFill>
                <a:latin typeface="Arial" panose="020B0604020202020204" pitchFamily="34" charset="0"/>
                <a:ea typeface="Helvetica Neue"/>
                <a:cs typeface="Arial" panose="020B0604020202020204" pitchFamily="34" charset="0"/>
                <a:sym typeface="Helvetica Neue"/>
              </a:rPr>
              <a:t> Innovation in </a:t>
            </a:r>
            <a:r>
              <a:rPr lang="it-IT" sz="1800" u="none" strike="noStrike" cap="small" dirty="0" err="1">
                <a:solidFill>
                  <a:schemeClr val="dk1"/>
                </a:solidFill>
                <a:latin typeface="Arial" panose="020B0604020202020204" pitchFamily="34" charset="0"/>
                <a:ea typeface="Helvetica Neue"/>
                <a:cs typeface="Arial" panose="020B0604020202020204" pitchFamily="34" charset="0"/>
                <a:sym typeface="Helvetica Neue"/>
              </a:rPr>
              <a:t>Oncology</a:t>
            </a:r>
            <a:r>
              <a:rPr lang="it-IT" sz="1800" u="none" strike="noStrike" cap="small" dirty="0">
                <a:solidFill>
                  <a:schemeClr val="dk1"/>
                </a:solidFill>
                <a:latin typeface="Arial" panose="020B0604020202020204" pitchFamily="34" charset="0"/>
                <a:ea typeface="Helvetica Neue"/>
                <a:cs typeface="Arial" panose="020B0604020202020204" pitchFamily="34" charset="0"/>
                <a:sym typeface="Helvetica Neue"/>
              </a:rPr>
              <a:t> </a:t>
            </a:r>
            <a:endParaRPr sz="1800" b="0" i="0" u="none" strike="noStrike" cap="none" dirty="0">
              <a:solidFill>
                <a:srgbClr val="000000"/>
              </a:solidFill>
              <a:latin typeface="Arial"/>
              <a:ea typeface="Arial"/>
              <a:cs typeface="Arial"/>
              <a:sym typeface="Arial"/>
            </a:endParaRPr>
          </a:p>
        </p:txBody>
      </p:sp>
      <p:sp>
        <p:nvSpPr>
          <p:cNvPr id="6" name="Google Shape;155;p22">
            <a:extLst>
              <a:ext uri="{FF2B5EF4-FFF2-40B4-BE49-F238E27FC236}">
                <a16:creationId xmlns:a16="http://schemas.microsoft.com/office/drawing/2014/main" id="{F05A4255-B30F-9801-21AE-D4DCE05D9C23}"/>
              </a:ext>
            </a:extLst>
          </p:cNvPr>
          <p:cNvSpPr txBox="1"/>
          <p:nvPr/>
        </p:nvSpPr>
        <p:spPr>
          <a:xfrm>
            <a:off x="1823738" y="6596390"/>
            <a:ext cx="9354543"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it-IT" sz="1100" b="0" i="0" u="none" strike="noStrike" cap="none" dirty="0">
                <a:solidFill>
                  <a:schemeClr val="dk1"/>
                </a:solidFill>
                <a:latin typeface="Arial"/>
                <a:ea typeface="Arial"/>
                <a:cs typeface="Arial"/>
                <a:sym typeface="Arial"/>
              </a:rPr>
              <a:t>Leonida A. Gizzi - Workshop su ”Sostenibilità PNRR@CNR”, 3 aprile 2025  - CNR - Area della Ricerca di Bologna: Aggregazione </a:t>
            </a:r>
            <a:r>
              <a:rPr lang="it-IT" sz="1100" b="1" i="0" u="none" strike="noStrike" cap="none" dirty="0">
                <a:solidFill>
                  <a:schemeClr val="dk1"/>
                </a:solidFill>
                <a:latin typeface="Arial"/>
                <a:ea typeface="Arial"/>
                <a:cs typeface="Arial"/>
                <a:sym typeface="Arial"/>
              </a:rPr>
              <a:t>REMEDIO</a:t>
            </a:r>
            <a:endParaRPr lang="it-IT" sz="1100" b="1" i="0" u="none" strike="noStrike" cap="none" dirty="0">
              <a:solidFill>
                <a:srgbClr val="000000"/>
              </a:solidFill>
              <a:latin typeface="Arial"/>
              <a:ea typeface="Arial"/>
              <a:cs typeface="Arial"/>
              <a:sym typeface="Arial"/>
            </a:endParaRPr>
          </a:p>
        </p:txBody>
      </p:sp>
      <p:graphicFrame>
        <p:nvGraphicFramePr>
          <p:cNvPr id="7" name="Table 6">
            <a:extLst>
              <a:ext uri="{FF2B5EF4-FFF2-40B4-BE49-F238E27FC236}">
                <a16:creationId xmlns:a16="http://schemas.microsoft.com/office/drawing/2014/main" id="{502BE3B4-6D57-8922-195C-F91EDADD67F4}"/>
              </a:ext>
            </a:extLst>
          </p:cNvPr>
          <p:cNvGraphicFramePr>
            <a:graphicFrameLocks noGrp="1"/>
          </p:cNvGraphicFramePr>
          <p:nvPr>
            <p:extLst>
              <p:ext uri="{D42A27DB-BD31-4B8C-83A1-F6EECF244321}">
                <p14:modId xmlns:p14="http://schemas.microsoft.com/office/powerpoint/2010/main" val="1244604234"/>
              </p:ext>
            </p:extLst>
          </p:nvPr>
        </p:nvGraphicFramePr>
        <p:xfrm>
          <a:off x="227208" y="2852842"/>
          <a:ext cx="6273800" cy="3595370"/>
        </p:xfrm>
        <a:graphic>
          <a:graphicData uri="http://schemas.openxmlformats.org/drawingml/2006/table">
            <a:tbl>
              <a:tblPr>
                <a:tableStyleId>{5C22544A-7EE6-4342-B048-85BDC9FD1C3A}</a:tableStyleId>
              </a:tblPr>
              <a:tblGrid>
                <a:gridCol w="827001">
                  <a:extLst>
                    <a:ext uri="{9D8B030D-6E8A-4147-A177-3AD203B41FA5}">
                      <a16:colId xmlns:a16="http://schemas.microsoft.com/office/drawing/2014/main" val="3647317626"/>
                    </a:ext>
                  </a:extLst>
                </a:gridCol>
                <a:gridCol w="3792797">
                  <a:extLst>
                    <a:ext uri="{9D8B030D-6E8A-4147-A177-3AD203B41FA5}">
                      <a16:colId xmlns:a16="http://schemas.microsoft.com/office/drawing/2014/main" val="3195032195"/>
                    </a:ext>
                  </a:extLst>
                </a:gridCol>
                <a:gridCol w="827001">
                  <a:extLst>
                    <a:ext uri="{9D8B030D-6E8A-4147-A177-3AD203B41FA5}">
                      <a16:colId xmlns:a16="http://schemas.microsoft.com/office/drawing/2014/main" val="3026918860"/>
                    </a:ext>
                  </a:extLst>
                </a:gridCol>
                <a:gridCol w="827001">
                  <a:extLst>
                    <a:ext uri="{9D8B030D-6E8A-4147-A177-3AD203B41FA5}">
                      <a16:colId xmlns:a16="http://schemas.microsoft.com/office/drawing/2014/main" val="3543388897"/>
                    </a:ext>
                  </a:extLst>
                </a:gridCol>
              </a:tblGrid>
              <a:tr h="203200">
                <a:tc>
                  <a:txBody>
                    <a:bodyPr/>
                    <a:lstStyle/>
                    <a:p>
                      <a:pPr algn="l" fontAlgn="b"/>
                      <a:r>
                        <a:rPr lang="en-GB" sz="1200" u="none" strike="noStrike">
                          <a:effectLst/>
                        </a:rPr>
                        <a:t>PE6</a:t>
                      </a:r>
                      <a:endParaRPr lang="en-GB"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r>
                        <a:rPr lang="en-GB" sz="1200" u="none" strike="noStrike">
                          <a:effectLst/>
                        </a:rPr>
                        <a:t>Computer Science and Informatics</a:t>
                      </a:r>
                      <a:endParaRPr lang="en-GB"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IT" sz="1200" u="none" strike="noStrike">
                          <a:effectLst/>
                        </a:rPr>
                        <a:t>46,7%</a:t>
                      </a:r>
                      <a:endParaRPr lang="en-IT"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IT" sz="1200" u="none" strike="noStrike">
                          <a:effectLst/>
                        </a:rPr>
                        <a:t>243</a:t>
                      </a:r>
                      <a:endParaRPr lang="en-IT" sz="12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685656210"/>
                  </a:ext>
                </a:extLst>
              </a:tr>
              <a:tr h="203200">
                <a:tc>
                  <a:txBody>
                    <a:bodyPr/>
                    <a:lstStyle/>
                    <a:p>
                      <a:pPr algn="l" fontAlgn="b"/>
                      <a:r>
                        <a:rPr lang="en-GB" sz="1200" u="none" strike="noStrike">
                          <a:effectLst/>
                        </a:rPr>
                        <a:t>PE2</a:t>
                      </a:r>
                      <a:endParaRPr lang="en-GB"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r>
                        <a:rPr lang="en-GB" sz="1200" u="none" strike="noStrike">
                          <a:effectLst/>
                        </a:rPr>
                        <a:t>Fundamental Constituents of Matter</a:t>
                      </a:r>
                      <a:endParaRPr lang="en-GB"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IT" sz="1200" u="none" strike="noStrike">
                          <a:effectLst/>
                        </a:rPr>
                        <a:t>14,2%</a:t>
                      </a:r>
                      <a:endParaRPr lang="en-IT"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IT" sz="1200" u="none" strike="noStrike">
                          <a:effectLst/>
                        </a:rPr>
                        <a:t>74</a:t>
                      </a:r>
                      <a:endParaRPr lang="en-IT" sz="12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699052036"/>
                  </a:ext>
                </a:extLst>
              </a:tr>
              <a:tr h="203200">
                <a:tc>
                  <a:txBody>
                    <a:bodyPr/>
                    <a:lstStyle/>
                    <a:p>
                      <a:pPr algn="l" fontAlgn="b"/>
                      <a:r>
                        <a:rPr lang="en-GB" sz="1200" u="none" strike="noStrike">
                          <a:effectLst/>
                        </a:rPr>
                        <a:t>PE3</a:t>
                      </a:r>
                      <a:endParaRPr lang="en-GB"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r>
                        <a:rPr lang="en-GB" sz="1200" u="none" strike="noStrike">
                          <a:effectLst/>
                        </a:rPr>
                        <a:t>Condensed Matter Physics</a:t>
                      </a:r>
                      <a:endParaRPr lang="en-GB"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IT" sz="1200" u="none" strike="noStrike">
                          <a:effectLst/>
                        </a:rPr>
                        <a:t>10,4%</a:t>
                      </a:r>
                      <a:endParaRPr lang="en-IT"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IT" sz="1200" u="none" strike="noStrike">
                          <a:effectLst/>
                        </a:rPr>
                        <a:t>54</a:t>
                      </a:r>
                      <a:endParaRPr lang="en-IT" sz="12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701394706"/>
                  </a:ext>
                </a:extLst>
              </a:tr>
              <a:tr h="203200">
                <a:tc>
                  <a:txBody>
                    <a:bodyPr/>
                    <a:lstStyle/>
                    <a:p>
                      <a:pPr algn="l" fontAlgn="b"/>
                      <a:r>
                        <a:rPr lang="en-GB" sz="1200" u="none" strike="noStrike">
                          <a:effectLst/>
                        </a:rPr>
                        <a:t>LS7</a:t>
                      </a:r>
                      <a:endParaRPr lang="en-GB"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r>
                        <a:rPr lang="en-GB" sz="1200" u="none" strike="noStrike">
                          <a:effectLst/>
                        </a:rPr>
                        <a:t>Prevention, Diagnosis and Treatment of Human Diseases</a:t>
                      </a:r>
                      <a:endParaRPr lang="en-GB"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IT" sz="1200" u="none" strike="noStrike">
                          <a:effectLst/>
                        </a:rPr>
                        <a:t>6,2%</a:t>
                      </a:r>
                      <a:endParaRPr lang="en-IT"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IT" sz="1200" u="none" strike="noStrike">
                          <a:effectLst/>
                        </a:rPr>
                        <a:t>32</a:t>
                      </a:r>
                      <a:endParaRPr lang="en-IT" sz="12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65219543"/>
                  </a:ext>
                </a:extLst>
              </a:tr>
              <a:tr h="203200">
                <a:tc>
                  <a:txBody>
                    <a:bodyPr/>
                    <a:lstStyle/>
                    <a:p>
                      <a:pPr algn="l" fontAlgn="b"/>
                      <a:r>
                        <a:rPr lang="en-GB" sz="1200" u="none" strike="noStrike">
                          <a:effectLst/>
                        </a:rPr>
                        <a:t>PE4</a:t>
                      </a:r>
                      <a:endParaRPr lang="en-GB"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r>
                        <a:rPr lang="en-GB" sz="1200" u="none" strike="noStrike">
                          <a:effectLst/>
                        </a:rPr>
                        <a:t>Physical and Analytical Chemical Sciences</a:t>
                      </a:r>
                      <a:endParaRPr lang="en-GB"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IT" sz="1200" u="none" strike="noStrike">
                          <a:effectLst/>
                        </a:rPr>
                        <a:t>6,0%</a:t>
                      </a:r>
                      <a:endParaRPr lang="en-IT"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IT" sz="1200" u="none" strike="noStrike">
                          <a:effectLst/>
                        </a:rPr>
                        <a:t>31</a:t>
                      </a:r>
                      <a:endParaRPr lang="en-IT" sz="12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898769221"/>
                  </a:ext>
                </a:extLst>
              </a:tr>
              <a:tr h="203200">
                <a:tc>
                  <a:txBody>
                    <a:bodyPr/>
                    <a:lstStyle/>
                    <a:p>
                      <a:pPr algn="l" fontAlgn="b"/>
                      <a:r>
                        <a:rPr lang="en-GB" sz="1200" u="none" strike="noStrike">
                          <a:effectLst/>
                        </a:rPr>
                        <a:t>PE11</a:t>
                      </a:r>
                      <a:endParaRPr lang="en-GB"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r>
                        <a:rPr lang="en-GB" sz="1200" u="none" strike="noStrike">
                          <a:effectLst/>
                        </a:rPr>
                        <a:t>Materials Engineering</a:t>
                      </a:r>
                      <a:endParaRPr lang="en-GB"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IT" sz="1200" u="none" strike="noStrike">
                          <a:effectLst/>
                        </a:rPr>
                        <a:t>4,8%</a:t>
                      </a:r>
                      <a:endParaRPr lang="en-IT"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IT" sz="1200" u="none" strike="noStrike">
                          <a:effectLst/>
                        </a:rPr>
                        <a:t>25</a:t>
                      </a:r>
                      <a:endParaRPr lang="en-IT" sz="12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769783512"/>
                  </a:ext>
                </a:extLst>
              </a:tr>
              <a:tr h="203200">
                <a:tc>
                  <a:txBody>
                    <a:bodyPr/>
                    <a:lstStyle/>
                    <a:p>
                      <a:pPr algn="l" fontAlgn="b"/>
                      <a:r>
                        <a:rPr lang="en-GB" sz="1200" u="none" strike="noStrike">
                          <a:effectLst/>
                        </a:rPr>
                        <a:t>PE7</a:t>
                      </a:r>
                      <a:endParaRPr lang="en-GB"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r>
                        <a:rPr lang="en-GB" sz="1200" u="none" strike="noStrike">
                          <a:effectLst/>
                        </a:rPr>
                        <a:t>Systems and Communication Engineering</a:t>
                      </a:r>
                      <a:endParaRPr lang="en-GB"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IT" sz="1200" u="none" strike="noStrike">
                          <a:effectLst/>
                        </a:rPr>
                        <a:t>4,6%</a:t>
                      </a:r>
                      <a:endParaRPr lang="en-IT"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IT" sz="1200" u="none" strike="noStrike">
                          <a:effectLst/>
                        </a:rPr>
                        <a:t>24</a:t>
                      </a:r>
                      <a:endParaRPr lang="en-IT" sz="12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4128242206"/>
                  </a:ext>
                </a:extLst>
              </a:tr>
              <a:tr h="203200">
                <a:tc>
                  <a:txBody>
                    <a:bodyPr/>
                    <a:lstStyle/>
                    <a:p>
                      <a:pPr algn="l" fontAlgn="b"/>
                      <a:r>
                        <a:rPr lang="en-GB" sz="1200" u="none" strike="noStrike">
                          <a:effectLst/>
                        </a:rPr>
                        <a:t>LS5</a:t>
                      </a:r>
                      <a:endParaRPr lang="en-GB"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r>
                        <a:rPr lang="en-GB" sz="1200" u="none" strike="noStrike">
                          <a:effectLst/>
                        </a:rPr>
                        <a:t>Neuroscience and Disorders of the Nervous System</a:t>
                      </a:r>
                      <a:endParaRPr lang="en-GB"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IT" sz="1200" u="none" strike="noStrike">
                          <a:effectLst/>
                        </a:rPr>
                        <a:t>2,3%</a:t>
                      </a:r>
                      <a:endParaRPr lang="en-IT"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IT" sz="1200" u="none" strike="noStrike">
                          <a:effectLst/>
                        </a:rPr>
                        <a:t>12</a:t>
                      </a:r>
                      <a:endParaRPr lang="en-IT" sz="12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47288367"/>
                  </a:ext>
                </a:extLst>
              </a:tr>
              <a:tr h="203200">
                <a:tc>
                  <a:txBody>
                    <a:bodyPr/>
                    <a:lstStyle/>
                    <a:p>
                      <a:pPr algn="l" fontAlgn="b"/>
                      <a:r>
                        <a:rPr lang="en-GB" sz="1200" u="none" strike="noStrike">
                          <a:effectLst/>
                        </a:rPr>
                        <a:t>LS4</a:t>
                      </a:r>
                      <a:endParaRPr lang="en-GB"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r>
                        <a:rPr lang="en-GB" sz="1200" u="none" strike="noStrike">
                          <a:effectLst/>
                        </a:rPr>
                        <a:t>Physiology in Health, Disease and Ageing</a:t>
                      </a:r>
                      <a:endParaRPr lang="en-GB"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IT" sz="1200" u="none" strike="noStrike">
                          <a:effectLst/>
                        </a:rPr>
                        <a:t>1,7%</a:t>
                      </a:r>
                      <a:endParaRPr lang="en-IT"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IT" sz="1200" u="none" strike="noStrike">
                          <a:effectLst/>
                        </a:rPr>
                        <a:t>9</a:t>
                      </a:r>
                      <a:endParaRPr lang="en-IT" sz="12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731326556"/>
                  </a:ext>
                </a:extLst>
              </a:tr>
              <a:tr h="203200">
                <a:tc>
                  <a:txBody>
                    <a:bodyPr/>
                    <a:lstStyle/>
                    <a:p>
                      <a:pPr algn="l" fontAlgn="b"/>
                      <a:r>
                        <a:rPr lang="en-GB" sz="1200" u="none" strike="noStrike">
                          <a:effectLst/>
                        </a:rPr>
                        <a:t>PE9</a:t>
                      </a:r>
                      <a:endParaRPr lang="en-GB"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r>
                        <a:rPr lang="en-GB" sz="1200" u="none" strike="noStrike">
                          <a:effectLst/>
                        </a:rPr>
                        <a:t>Universe Sciences</a:t>
                      </a:r>
                      <a:endParaRPr lang="en-GB"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IT" sz="1200" u="none" strike="noStrike">
                          <a:effectLst/>
                        </a:rPr>
                        <a:t>1,0%</a:t>
                      </a:r>
                      <a:endParaRPr lang="en-IT"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IT" sz="1200" u="none" strike="noStrike">
                          <a:effectLst/>
                        </a:rPr>
                        <a:t>5</a:t>
                      </a:r>
                      <a:endParaRPr lang="en-IT" sz="12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896034876"/>
                  </a:ext>
                </a:extLst>
              </a:tr>
              <a:tr h="203200">
                <a:tc>
                  <a:txBody>
                    <a:bodyPr/>
                    <a:lstStyle/>
                    <a:p>
                      <a:pPr algn="l" fontAlgn="b"/>
                      <a:r>
                        <a:rPr lang="en-GB" sz="1200" u="none" strike="noStrike">
                          <a:effectLst/>
                        </a:rPr>
                        <a:t>PE1</a:t>
                      </a:r>
                      <a:endParaRPr lang="en-GB"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r>
                        <a:rPr lang="en-GB" sz="1200" u="none" strike="noStrike">
                          <a:effectLst/>
                        </a:rPr>
                        <a:t>Mathematics</a:t>
                      </a:r>
                      <a:endParaRPr lang="en-GB"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IT" sz="1200" u="none" strike="noStrike">
                          <a:effectLst/>
                        </a:rPr>
                        <a:t>0,8%</a:t>
                      </a:r>
                      <a:endParaRPr lang="en-IT"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IT" sz="1200" u="none" strike="noStrike">
                          <a:effectLst/>
                        </a:rPr>
                        <a:t>4</a:t>
                      </a:r>
                      <a:endParaRPr lang="en-IT" sz="12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2061947"/>
                  </a:ext>
                </a:extLst>
              </a:tr>
              <a:tr h="203200">
                <a:tc>
                  <a:txBody>
                    <a:bodyPr/>
                    <a:lstStyle/>
                    <a:p>
                      <a:pPr algn="l" fontAlgn="b"/>
                      <a:r>
                        <a:rPr lang="en-GB" sz="1200" u="none" strike="noStrike">
                          <a:effectLst/>
                        </a:rPr>
                        <a:t>PE5</a:t>
                      </a:r>
                      <a:endParaRPr lang="en-GB"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r>
                        <a:rPr lang="en-GB" sz="1200" u="none" strike="noStrike">
                          <a:effectLst/>
                        </a:rPr>
                        <a:t>Synthetic Chemistry and Materials</a:t>
                      </a:r>
                      <a:endParaRPr lang="en-GB"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IT" sz="1200" u="none" strike="noStrike">
                          <a:effectLst/>
                        </a:rPr>
                        <a:t>0,4%</a:t>
                      </a:r>
                      <a:endParaRPr lang="en-IT"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IT" sz="1200" u="none" strike="noStrike">
                          <a:effectLst/>
                        </a:rPr>
                        <a:t>2</a:t>
                      </a:r>
                      <a:endParaRPr lang="en-IT" sz="12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994692416"/>
                  </a:ext>
                </a:extLst>
              </a:tr>
              <a:tr h="203200">
                <a:tc>
                  <a:txBody>
                    <a:bodyPr/>
                    <a:lstStyle/>
                    <a:p>
                      <a:pPr algn="l" fontAlgn="b"/>
                      <a:r>
                        <a:rPr lang="en-GB" sz="1200" u="none" strike="noStrike">
                          <a:effectLst/>
                        </a:rPr>
                        <a:t>LS1</a:t>
                      </a:r>
                      <a:endParaRPr lang="en-GB"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r>
                        <a:rPr lang="en-GB" sz="1200" u="none" strike="noStrike">
                          <a:effectLst/>
                        </a:rPr>
                        <a:t>Molecules of Life: Biological Mechanisms, Structures and Functions</a:t>
                      </a:r>
                      <a:endParaRPr lang="en-GB"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IT" sz="1200" u="none" strike="noStrike">
                          <a:effectLst/>
                        </a:rPr>
                        <a:t>0,4%</a:t>
                      </a:r>
                      <a:endParaRPr lang="en-IT"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IT" sz="1200" u="none" strike="noStrike">
                          <a:effectLst/>
                        </a:rPr>
                        <a:t>2</a:t>
                      </a:r>
                      <a:endParaRPr lang="en-IT" sz="12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768328121"/>
                  </a:ext>
                </a:extLst>
              </a:tr>
              <a:tr h="203200">
                <a:tc>
                  <a:txBody>
                    <a:bodyPr/>
                    <a:lstStyle/>
                    <a:p>
                      <a:pPr algn="l" fontAlgn="b"/>
                      <a:r>
                        <a:rPr lang="en-GB" sz="1200" u="none" strike="noStrike">
                          <a:effectLst/>
                        </a:rPr>
                        <a:t>LS6</a:t>
                      </a:r>
                      <a:endParaRPr lang="en-GB"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r>
                        <a:rPr lang="en-GB" sz="1200" u="none" strike="noStrike">
                          <a:effectLst/>
                        </a:rPr>
                        <a:t>Immunity, Infection and Immunotherapy</a:t>
                      </a:r>
                      <a:endParaRPr lang="en-GB"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IT" sz="1200" u="none" strike="noStrike">
                          <a:effectLst/>
                        </a:rPr>
                        <a:t>0,4%</a:t>
                      </a:r>
                      <a:endParaRPr lang="en-IT"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IT" sz="1200" u="none" strike="noStrike">
                          <a:effectLst/>
                        </a:rPr>
                        <a:t>2</a:t>
                      </a:r>
                      <a:endParaRPr lang="en-IT" sz="12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863302340"/>
                  </a:ext>
                </a:extLst>
              </a:tr>
              <a:tr h="203200">
                <a:tc>
                  <a:txBody>
                    <a:bodyPr/>
                    <a:lstStyle/>
                    <a:p>
                      <a:pPr algn="l" fontAlgn="b"/>
                      <a:r>
                        <a:rPr lang="en-GB" sz="1200" u="none" strike="noStrike">
                          <a:effectLst/>
                        </a:rPr>
                        <a:t>LS3</a:t>
                      </a:r>
                      <a:endParaRPr lang="en-GB"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r>
                        <a:rPr lang="en-GB" sz="1200" u="none" strike="noStrike">
                          <a:effectLst/>
                        </a:rPr>
                        <a:t>Cellular, Developmental and Regenerative Biology</a:t>
                      </a:r>
                      <a:endParaRPr lang="en-GB"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IT" sz="1200" u="none" strike="noStrike">
                          <a:effectLst/>
                        </a:rPr>
                        <a:t>0,2%</a:t>
                      </a:r>
                      <a:endParaRPr lang="en-IT"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IT" sz="1200" u="none" strike="noStrike">
                          <a:effectLst/>
                        </a:rPr>
                        <a:t>1</a:t>
                      </a:r>
                      <a:endParaRPr lang="en-IT" sz="12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030989969"/>
                  </a:ext>
                </a:extLst>
              </a:tr>
              <a:tr h="203200">
                <a:tc>
                  <a:txBody>
                    <a:bodyPr/>
                    <a:lstStyle/>
                    <a:p>
                      <a:pPr algn="l" fontAlgn="b"/>
                      <a:r>
                        <a:rPr lang="en-GB" sz="1200" u="none" strike="noStrike">
                          <a:effectLst/>
                        </a:rPr>
                        <a:t>TOTALE</a:t>
                      </a:r>
                      <a:endParaRPr lang="en-GB"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endParaRPr lang="en-IT"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endParaRPr lang="en-IT"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IT" sz="1200" u="none" strike="noStrike" dirty="0">
                          <a:effectLst/>
                        </a:rPr>
                        <a:t>520</a:t>
                      </a:r>
                      <a:endParaRPr lang="en-IT" sz="12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535393983"/>
                  </a:ext>
                </a:extLst>
              </a:tr>
            </a:tbl>
          </a:graphicData>
        </a:graphic>
      </p:graphicFrame>
      <p:graphicFrame>
        <p:nvGraphicFramePr>
          <p:cNvPr id="8" name="Chart 7">
            <a:extLst>
              <a:ext uri="{FF2B5EF4-FFF2-40B4-BE49-F238E27FC236}">
                <a16:creationId xmlns:a16="http://schemas.microsoft.com/office/drawing/2014/main" id="{EA41B9F3-5DFB-ED5D-BA59-AF7C4D8E738E}"/>
              </a:ext>
            </a:extLst>
          </p:cNvPr>
          <p:cNvGraphicFramePr>
            <a:graphicFrameLocks/>
          </p:cNvGraphicFramePr>
          <p:nvPr>
            <p:extLst>
              <p:ext uri="{D42A27DB-BD31-4B8C-83A1-F6EECF244321}">
                <p14:modId xmlns:p14="http://schemas.microsoft.com/office/powerpoint/2010/main" val="3870106249"/>
              </p:ext>
            </p:extLst>
          </p:nvPr>
        </p:nvGraphicFramePr>
        <p:xfrm>
          <a:off x="6746874" y="1327310"/>
          <a:ext cx="5217918" cy="5097306"/>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59">
          <a:extLst>
            <a:ext uri="{FF2B5EF4-FFF2-40B4-BE49-F238E27FC236}">
              <a16:creationId xmlns:a16="http://schemas.microsoft.com/office/drawing/2014/main" id="{8A151CAB-9396-DB00-B9F6-3D3A2A65EF4E}"/>
            </a:ext>
          </a:extLst>
        </p:cNvPr>
        <p:cNvGrpSpPr/>
        <p:nvPr/>
      </p:nvGrpSpPr>
      <p:grpSpPr>
        <a:xfrm>
          <a:off x="0" y="0"/>
          <a:ext cx="0" cy="0"/>
          <a:chOff x="0" y="0"/>
          <a:chExt cx="0" cy="0"/>
        </a:xfrm>
      </p:grpSpPr>
      <p:sp>
        <p:nvSpPr>
          <p:cNvPr id="164" name="Google Shape;164;p4">
            <a:extLst>
              <a:ext uri="{FF2B5EF4-FFF2-40B4-BE49-F238E27FC236}">
                <a16:creationId xmlns:a16="http://schemas.microsoft.com/office/drawing/2014/main" id="{B5661E67-FFBD-1DEB-47F7-F4683AA4B14D}"/>
              </a:ext>
            </a:extLst>
          </p:cNvPr>
          <p:cNvSpPr txBox="1"/>
          <p:nvPr/>
        </p:nvSpPr>
        <p:spPr>
          <a:xfrm>
            <a:off x="569393" y="211402"/>
            <a:ext cx="11505698"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it-IT" sz="1800" u="none" strike="noStrike" cap="small" dirty="0">
                <a:solidFill>
                  <a:schemeClr val="dk1"/>
                </a:solidFill>
                <a:latin typeface="Arial" panose="020B0604020202020204" pitchFamily="34" charset="0"/>
                <a:ea typeface="Helvetica Neue"/>
                <a:cs typeface="Arial" panose="020B0604020202020204" pitchFamily="34" charset="0"/>
                <a:sym typeface="Helvetica Neue"/>
              </a:rPr>
              <a:t>REMEDIO - </a:t>
            </a:r>
            <a:r>
              <a:rPr lang="it-IT" sz="1800" u="none" strike="noStrike" cap="small" dirty="0" err="1">
                <a:solidFill>
                  <a:schemeClr val="dk1"/>
                </a:solidFill>
                <a:latin typeface="Arial" panose="020B0604020202020204" pitchFamily="34" charset="0"/>
                <a:ea typeface="Helvetica Neue"/>
                <a:cs typeface="Arial" panose="020B0604020202020204" pitchFamily="34" charset="0"/>
                <a:sym typeface="Helvetica Neue"/>
              </a:rPr>
              <a:t>Research</a:t>
            </a:r>
            <a:r>
              <a:rPr lang="it-IT" sz="1800" u="none" strike="noStrike" cap="small" dirty="0">
                <a:solidFill>
                  <a:schemeClr val="dk1"/>
                </a:solidFill>
                <a:latin typeface="Arial" panose="020B0604020202020204" pitchFamily="34" charset="0"/>
                <a:ea typeface="Helvetica Neue"/>
                <a:cs typeface="Arial" panose="020B0604020202020204" pitchFamily="34" charset="0"/>
                <a:sym typeface="Helvetica Neue"/>
              </a:rPr>
              <a:t> </a:t>
            </a:r>
            <a:r>
              <a:rPr lang="it-IT" sz="1800" u="none" strike="noStrike" cap="small" dirty="0" err="1">
                <a:solidFill>
                  <a:schemeClr val="dk1"/>
                </a:solidFill>
                <a:latin typeface="Arial" panose="020B0604020202020204" pitchFamily="34" charset="0"/>
                <a:ea typeface="Helvetica Neue"/>
                <a:cs typeface="Arial" panose="020B0604020202020204" pitchFamily="34" charset="0"/>
                <a:sym typeface="Helvetica Neue"/>
              </a:rPr>
              <a:t>Excellence</a:t>
            </a:r>
            <a:r>
              <a:rPr lang="it-IT" sz="1800" u="none" strike="noStrike" cap="small" dirty="0">
                <a:solidFill>
                  <a:schemeClr val="dk1"/>
                </a:solidFill>
                <a:latin typeface="Arial" panose="020B0604020202020204" pitchFamily="34" charset="0"/>
                <a:ea typeface="Helvetica Neue"/>
                <a:cs typeface="Arial" panose="020B0604020202020204" pitchFamily="34" charset="0"/>
                <a:sym typeface="Helvetica Neue"/>
              </a:rPr>
              <a:t> in Medicine and Engineering </a:t>
            </a:r>
            <a:r>
              <a:rPr lang="it-IT" sz="1800" u="none" strike="noStrike" cap="small" dirty="0" err="1">
                <a:solidFill>
                  <a:schemeClr val="dk1"/>
                </a:solidFill>
                <a:latin typeface="Arial" panose="020B0604020202020204" pitchFamily="34" charset="0"/>
                <a:ea typeface="Helvetica Neue"/>
                <a:cs typeface="Arial" panose="020B0604020202020204" pitchFamily="34" charset="0"/>
                <a:sym typeface="Helvetica Neue"/>
              </a:rPr>
              <a:t>Driving</a:t>
            </a:r>
            <a:r>
              <a:rPr lang="it-IT" sz="1800" u="none" strike="noStrike" cap="small" dirty="0">
                <a:solidFill>
                  <a:schemeClr val="dk1"/>
                </a:solidFill>
                <a:latin typeface="Arial" panose="020B0604020202020204" pitchFamily="34" charset="0"/>
                <a:ea typeface="Helvetica Neue"/>
                <a:cs typeface="Arial" panose="020B0604020202020204" pitchFamily="34" charset="0"/>
                <a:sym typeface="Helvetica Neue"/>
              </a:rPr>
              <a:t> Innovation in </a:t>
            </a:r>
            <a:r>
              <a:rPr lang="it-IT" sz="1800" u="none" strike="noStrike" cap="small" dirty="0" err="1">
                <a:solidFill>
                  <a:schemeClr val="dk1"/>
                </a:solidFill>
                <a:latin typeface="Arial" panose="020B0604020202020204" pitchFamily="34" charset="0"/>
                <a:ea typeface="Helvetica Neue"/>
                <a:cs typeface="Arial" panose="020B0604020202020204" pitchFamily="34" charset="0"/>
                <a:sym typeface="Helvetica Neue"/>
              </a:rPr>
              <a:t>Oncology</a:t>
            </a:r>
            <a:r>
              <a:rPr lang="it-IT" sz="1800" u="none" strike="noStrike" cap="small" dirty="0">
                <a:solidFill>
                  <a:schemeClr val="dk1"/>
                </a:solidFill>
                <a:latin typeface="Arial" panose="020B0604020202020204" pitchFamily="34" charset="0"/>
                <a:ea typeface="Helvetica Neue"/>
                <a:cs typeface="Arial" panose="020B0604020202020204" pitchFamily="34" charset="0"/>
                <a:sym typeface="Helvetica Neue"/>
              </a:rPr>
              <a:t> </a:t>
            </a:r>
            <a:endParaRPr sz="1800" b="0" i="0" u="none" strike="noStrike" cap="none" dirty="0">
              <a:solidFill>
                <a:srgbClr val="000000"/>
              </a:solidFill>
              <a:latin typeface="Arial"/>
              <a:ea typeface="Arial"/>
              <a:cs typeface="Arial"/>
              <a:sym typeface="Arial"/>
            </a:endParaRPr>
          </a:p>
        </p:txBody>
      </p:sp>
      <p:sp>
        <p:nvSpPr>
          <p:cNvPr id="6" name="Google Shape;155;p22">
            <a:extLst>
              <a:ext uri="{FF2B5EF4-FFF2-40B4-BE49-F238E27FC236}">
                <a16:creationId xmlns:a16="http://schemas.microsoft.com/office/drawing/2014/main" id="{3DFC1BAD-E8CE-CAB2-6BF0-F2462B3C2550}"/>
              </a:ext>
            </a:extLst>
          </p:cNvPr>
          <p:cNvSpPr txBox="1"/>
          <p:nvPr/>
        </p:nvSpPr>
        <p:spPr>
          <a:xfrm>
            <a:off x="1823738" y="6596390"/>
            <a:ext cx="9354543"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it-IT" sz="1100" b="0" i="0" u="none" strike="noStrike" cap="none" dirty="0">
                <a:solidFill>
                  <a:schemeClr val="dk1"/>
                </a:solidFill>
                <a:latin typeface="Arial"/>
                <a:ea typeface="Arial"/>
                <a:cs typeface="Arial"/>
                <a:sym typeface="Arial"/>
              </a:rPr>
              <a:t>Leonida A. Gizzi - Workshop su ”Sostenibilità PNRR@CNR”, 3 aprile 2025  - CNR - Area della Ricerca di Bologna: Aggregazione </a:t>
            </a:r>
            <a:r>
              <a:rPr lang="it-IT" sz="1100" b="1" i="0" u="none" strike="noStrike" cap="none" dirty="0">
                <a:solidFill>
                  <a:schemeClr val="dk1"/>
                </a:solidFill>
                <a:latin typeface="Arial"/>
                <a:ea typeface="Arial"/>
                <a:cs typeface="Arial"/>
                <a:sym typeface="Arial"/>
              </a:rPr>
              <a:t>REMEDIO</a:t>
            </a:r>
            <a:endParaRPr lang="it-IT" sz="1100" b="1" i="0" u="none" strike="noStrike" cap="none" dirty="0">
              <a:solidFill>
                <a:srgbClr val="000000"/>
              </a:solidFill>
              <a:latin typeface="Arial"/>
              <a:ea typeface="Arial"/>
              <a:cs typeface="Arial"/>
              <a:sym typeface="Arial"/>
            </a:endParaRPr>
          </a:p>
        </p:txBody>
      </p:sp>
      <p:graphicFrame>
        <p:nvGraphicFramePr>
          <p:cNvPr id="3" name="Table 2">
            <a:extLst>
              <a:ext uri="{FF2B5EF4-FFF2-40B4-BE49-F238E27FC236}">
                <a16:creationId xmlns:a16="http://schemas.microsoft.com/office/drawing/2014/main" id="{F63F1F42-0D9D-E7D6-69C9-775CD4894EAD}"/>
              </a:ext>
            </a:extLst>
          </p:cNvPr>
          <p:cNvGraphicFramePr>
            <a:graphicFrameLocks noGrp="1"/>
          </p:cNvGraphicFramePr>
          <p:nvPr>
            <p:extLst>
              <p:ext uri="{D42A27DB-BD31-4B8C-83A1-F6EECF244321}">
                <p14:modId xmlns:p14="http://schemas.microsoft.com/office/powerpoint/2010/main" val="1776417570"/>
              </p:ext>
            </p:extLst>
          </p:nvPr>
        </p:nvGraphicFramePr>
        <p:xfrm>
          <a:off x="1209040" y="1889761"/>
          <a:ext cx="9784081" cy="3684172"/>
        </p:xfrm>
        <a:graphic>
          <a:graphicData uri="http://schemas.openxmlformats.org/drawingml/2006/table">
            <a:tbl>
              <a:tblPr>
                <a:tableStyleId>{5C22544A-7EE6-4342-B048-85BDC9FD1C3A}</a:tableStyleId>
              </a:tblPr>
              <a:tblGrid>
                <a:gridCol w="2195239">
                  <a:extLst>
                    <a:ext uri="{9D8B030D-6E8A-4147-A177-3AD203B41FA5}">
                      <a16:colId xmlns:a16="http://schemas.microsoft.com/office/drawing/2014/main" val="1825299787"/>
                    </a:ext>
                  </a:extLst>
                </a:gridCol>
                <a:gridCol w="1264807">
                  <a:extLst>
                    <a:ext uri="{9D8B030D-6E8A-4147-A177-3AD203B41FA5}">
                      <a16:colId xmlns:a16="http://schemas.microsoft.com/office/drawing/2014/main" val="3422087082"/>
                    </a:ext>
                  </a:extLst>
                </a:gridCol>
                <a:gridCol w="1264807">
                  <a:extLst>
                    <a:ext uri="{9D8B030D-6E8A-4147-A177-3AD203B41FA5}">
                      <a16:colId xmlns:a16="http://schemas.microsoft.com/office/drawing/2014/main" val="2373036462"/>
                    </a:ext>
                  </a:extLst>
                </a:gridCol>
                <a:gridCol w="1264807">
                  <a:extLst>
                    <a:ext uri="{9D8B030D-6E8A-4147-A177-3AD203B41FA5}">
                      <a16:colId xmlns:a16="http://schemas.microsoft.com/office/drawing/2014/main" val="676117627"/>
                    </a:ext>
                  </a:extLst>
                </a:gridCol>
                <a:gridCol w="1264807">
                  <a:extLst>
                    <a:ext uri="{9D8B030D-6E8A-4147-A177-3AD203B41FA5}">
                      <a16:colId xmlns:a16="http://schemas.microsoft.com/office/drawing/2014/main" val="3145320592"/>
                    </a:ext>
                  </a:extLst>
                </a:gridCol>
                <a:gridCol w="1264807">
                  <a:extLst>
                    <a:ext uri="{9D8B030D-6E8A-4147-A177-3AD203B41FA5}">
                      <a16:colId xmlns:a16="http://schemas.microsoft.com/office/drawing/2014/main" val="853879832"/>
                    </a:ext>
                  </a:extLst>
                </a:gridCol>
                <a:gridCol w="1264807">
                  <a:extLst>
                    <a:ext uri="{9D8B030D-6E8A-4147-A177-3AD203B41FA5}">
                      <a16:colId xmlns:a16="http://schemas.microsoft.com/office/drawing/2014/main" val="3316699656"/>
                    </a:ext>
                  </a:extLst>
                </a:gridCol>
              </a:tblGrid>
              <a:tr h="627295">
                <a:tc>
                  <a:txBody>
                    <a:bodyPr/>
                    <a:lstStyle/>
                    <a:p>
                      <a:pPr algn="l" fontAlgn="b"/>
                      <a:endParaRPr lang="en-IT" sz="14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r>
                        <a:rPr lang="en-GB" sz="1400" b="1" u="none" strike="noStrike" dirty="0">
                          <a:effectLst/>
                        </a:rPr>
                        <a:t>SOBIGDATA</a:t>
                      </a:r>
                      <a:endParaRPr lang="en-GB" sz="14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r>
                        <a:rPr lang="en-GB" sz="1400" b="1" u="none" strike="noStrike" dirty="0">
                          <a:effectLst/>
                        </a:rPr>
                        <a:t>SEELIFE</a:t>
                      </a:r>
                      <a:endParaRPr lang="en-GB" sz="14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r>
                        <a:rPr lang="en-GB" sz="1400" b="1" u="none" strike="noStrike" dirty="0">
                          <a:effectLst/>
                        </a:rPr>
                        <a:t>EUAPS</a:t>
                      </a:r>
                      <a:endParaRPr lang="en-GB" sz="14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r>
                        <a:rPr lang="en-GB" sz="1400" b="1" u="none" strike="noStrike" dirty="0">
                          <a:effectLst/>
                        </a:rPr>
                        <a:t>IPHOQS</a:t>
                      </a:r>
                      <a:endParaRPr lang="en-GB" sz="14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r>
                        <a:rPr lang="en-GB" sz="1600" b="1" u="sng" strike="noStrike" dirty="0">
                          <a:effectLst/>
                          <a:hlinkClick r:id="rId3"/>
                        </a:rPr>
                        <a:t>PRP@CERIC</a:t>
                      </a:r>
                      <a:endParaRPr lang="en-GB" sz="1600" b="1" i="0" u="sng" strike="noStrike" dirty="0">
                        <a:solidFill>
                          <a:srgbClr val="467886"/>
                        </a:solidFill>
                        <a:effectLst/>
                        <a:latin typeface="Aptos Narrow" panose="020B0004020202020204" pitchFamily="34" charset="0"/>
                      </a:endParaRPr>
                    </a:p>
                  </a:txBody>
                  <a:tcPr marL="9525" marR="9525" marT="9525" marB="0" anchor="b"/>
                </a:tc>
                <a:tc>
                  <a:txBody>
                    <a:bodyPr/>
                    <a:lstStyle/>
                    <a:p>
                      <a:pPr algn="l" fontAlgn="b"/>
                      <a:r>
                        <a:rPr lang="en-GB" sz="1400" b="1" u="none" strike="noStrike" dirty="0">
                          <a:effectLst/>
                        </a:rPr>
                        <a:t>TOTALE</a:t>
                      </a:r>
                      <a:endParaRPr lang="en-GB" sz="1400" b="1"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272797868"/>
                  </a:ext>
                </a:extLst>
              </a:tr>
              <a:tr h="339653">
                <a:tc>
                  <a:txBody>
                    <a:bodyPr/>
                    <a:lstStyle/>
                    <a:p>
                      <a:pPr algn="l" fontAlgn="b"/>
                      <a:r>
                        <a:rPr lang="en-GB" sz="1400" u="none" strike="noStrike">
                          <a:effectLst/>
                        </a:rPr>
                        <a:t>RUNNING COSTS</a:t>
                      </a:r>
                      <a:endParaRPr lang="en-GB" sz="14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IT" sz="1400" u="none" strike="noStrike">
                          <a:effectLst/>
                        </a:rPr>
                        <a:t>605</a:t>
                      </a:r>
                      <a:endParaRPr lang="en-IT" sz="14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IT" sz="1400" u="none" strike="noStrike">
                          <a:effectLst/>
                        </a:rPr>
                        <a:t>500</a:t>
                      </a:r>
                      <a:endParaRPr lang="en-IT" sz="14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IT" sz="1400" u="none" strike="noStrike">
                          <a:effectLst/>
                        </a:rPr>
                        <a:t>50</a:t>
                      </a:r>
                      <a:endParaRPr lang="en-IT" sz="14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IT" sz="1400" u="none" strike="noStrike">
                          <a:effectLst/>
                        </a:rPr>
                        <a:t>100</a:t>
                      </a:r>
                      <a:endParaRPr lang="en-IT" sz="14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IT" sz="1400" u="none" strike="noStrike">
                          <a:effectLst/>
                        </a:rPr>
                        <a:t>20</a:t>
                      </a:r>
                      <a:endParaRPr lang="en-IT" sz="14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IT" sz="1600" u="none" strike="noStrike">
                          <a:effectLst/>
                        </a:rPr>
                        <a:t>1275</a:t>
                      </a:r>
                      <a:endParaRPr lang="en-IT" sz="1600" b="1"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053674452"/>
                  </a:ext>
                </a:extLst>
              </a:tr>
              <a:tr h="339653">
                <a:tc>
                  <a:txBody>
                    <a:bodyPr/>
                    <a:lstStyle/>
                    <a:p>
                      <a:pPr algn="l" fontAlgn="b"/>
                      <a:r>
                        <a:rPr lang="en-GB" sz="1400" u="none" strike="noStrike">
                          <a:effectLst/>
                        </a:rPr>
                        <a:t>MANUTENZIONE</a:t>
                      </a:r>
                      <a:endParaRPr lang="en-GB" sz="14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IT" sz="1400" u="none" strike="noStrike">
                          <a:effectLst/>
                        </a:rPr>
                        <a:t>163</a:t>
                      </a:r>
                      <a:endParaRPr lang="en-IT" sz="14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IT" sz="1400" u="none" strike="noStrike">
                          <a:effectLst/>
                        </a:rPr>
                        <a:t>1000</a:t>
                      </a:r>
                      <a:endParaRPr lang="en-IT" sz="14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IT" sz="1400" u="none" strike="noStrike">
                          <a:effectLst/>
                        </a:rPr>
                        <a:t>300</a:t>
                      </a:r>
                      <a:endParaRPr lang="en-IT" sz="14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IT" sz="1400" u="none" strike="noStrike">
                          <a:effectLst/>
                        </a:rPr>
                        <a:t>159</a:t>
                      </a:r>
                      <a:endParaRPr lang="en-IT" sz="14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IT" sz="1400" u="none" strike="noStrike">
                          <a:effectLst/>
                        </a:rPr>
                        <a:t>300</a:t>
                      </a:r>
                      <a:endParaRPr lang="en-IT" sz="14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IT" sz="1600" u="none" strike="noStrike">
                          <a:effectLst/>
                        </a:rPr>
                        <a:t>1922</a:t>
                      </a:r>
                      <a:endParaRPr lang="en-IT" sz="1600" b="1"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146523400"/>
                  </a:ext>
                </a:extLst>
              </a:tr>
              <a:tr h="339653">
                <a:tc>
                  <a:txBody>
                    <a:bodyPr/>
                    <a:lstStyle/>
                    <a:p>
                      <a:pPr algn="l" fontAlgn="b"/>
                      <a:r>
                        <a:rPr lang="en-GB" sz="1400" u="none" strike="noStrike">
                          <a:effectLst/>
                        </a:rPr>
                        <a:t>CONSUMO</a:t>
                      </a:r>
                      <a:endParaRPr lang="en-GB" sz="14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IT" sz="1400" u="none" strike="noStrike">
                          <a:effectLst/>
                        </a:rPr>
                        <a:t>10</a:t>
                      </a:r>
                      <a:endParaRPr lang="en-IT" sz="14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IT" sz="1400" u="none" strike="noStrike">
                          <a:effectLst/>
                        </a:rPr>
                        <a:t>400</a:t>
                      </a:r>
                      <a:endParaRPr lang="en-IT" sz="14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IT" sz="1400" u="none" strike="noStrike">
                          <a:effectLst/>
                        </a:rPr>
                        <a:t>150</a:t>
                      </a:r>
                      <a:endParaRPr lang="en-IT" sz="14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IT" sz="1400" u="none" strike="noStrike">
                          <a:effectLst/>
                        </a:rPr>
                        <a:t>150</a:t>
                      </a:r>
                      <a:endParaRPr lang="en-IT" sz="14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IT" sz="1400" u="none" strike="noStrike">
                          <a:effectLst/>
                        </a:rPr>
                        <a:t>50</a:t>
                      </a:r>
                      <a:endParaRPr lang="en-IT" sz="14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IT" sz="1600" u="none" strike="noStrike">
                          <a:effectLst/>
                        </a:rPr>
                        <a:t>760</a:t>
                      </a:r>
                      <a:endParaRPr lang="en-IT" sz="1600" b="1"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277305628"/>
                  </a:ext>
                </a:extLst>
              </a:tr>
              <a:tr h="339653">
                <a:tc>
                  <a:txBody>
                    <a:bodyPr/>
                    <a:lstStyle/>
                    <a:p>
                      <a:pPr algn="l" fontAlgn="b"/>
                      <a:r>
                        <a:rPr lang="en-GB" sz="1400" u="none" strike="noStrike">
                          <a:effectLst/>
                        </a:rPr>
                        <a:t>FTE TI</a:t>
                      </a:r>
                      <a:endParaRPr lang="en-GB" sz="14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IT" sz="1400" u="none" strike="noStrike">
                          <a:effectLst/>
                        </a:rPr>
                        <a:t>380</a:t>
                      </a:r>
                      <a:endParaRPr lang="en-IT" sz="14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IT" sz="1400" u="none" strike="noStrike">
                          <a:effectLst/>
                        </a:rPr>
                        <a:t>460</a:t>
                      </a:r>
                      <a:endParaRPr lang="en-IT" sz="14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IT" sz="1400" u="none" strike="noStrike">
                          <a:effectLst/>
                        </a:rPr>
                        <a:t>390</a:t>
                      </a:r>
                      <a:endParaRPr lang="en-IT" sz="14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IT" sz="1400" u="none" strike="noStrike">
                          <a:effectLst/>
                        </a:rPr>
                        <a:t>210</a:t>
                      </a:r>
                      <a:endParaRPr lang="en-IT" sz="14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IT" sz="1400" u="none" strike="noStrike">
                          <a:effectLst/>
                        </a:rPr>
                        <a:t>105</a:t>
                      </a:r>
                      <a:endParaRPr lang="en-IT" sz="14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IT" sz="1600" u="none" strike="noStrike">
                          <a:effectLst/>
                        </a:rPr>
                        <a:t>1545</a:t>
                      </a:r>
                      <a:endParaRPr lang="en-IT" sz="1600" b="1"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350522446"/>
                  </a:ext>
                </a:extLst>
              </a:tr>
              <a:tr h="339653">
                <a:tc>
                  <a:txBody>
                    <a:bodyPr/>
                    <a:lstStyle/>
                    <a:p>
                      <a:pPr algn="l" fontAlgn="b"/>
                      <a:r>
                        <a:rPr lang="en-GB" sz="1400" u="none" strike="noStrike">
                          <a:effectLst/>
                        </a:rPr>
                        <a:t>FTE AMM</a:t>
                      </a:r>
                      <a:endParaRPr lang="en-GB" sz="14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IT" sz="1400" u="none" strike="noStrike">
                          <a:effectLst/>
                        </a:rPr>
                        <a:t>114</a:t>
                      </a:r>
                      <a:endParaRPr lang="en-IT" sz="14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IT" sz="1400" u="none" strike="noStrike">
                          <a:effectLst/>
                        </a:rPr>
                        <a:t>110</a:t>
                      </a:r>
                      <a:endParaRPr lang="en-IT" sz="14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IT" sz="1400" u="none" strike="noStrike">
                          <a:effectLst/>
                        </a:rPr>
                        <a:t>120</a:t>
                      </a:r>
                      <a:endParaRPr lang="en-IT" sz="14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IT" sz="1400" u="none" strike="noStrike">
                          <a:effectLst/>
                        </a:rPr>
                        <a:t>110</a:t>
                      </a:r>
                      <a:endParaRPr lang="en-IT" sz="14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IT" sz="1400" u="none" strike="noStrike">
                          <a:effectLst/>
                        </a:rPr>
                        <a:t>30</a:t>
                      </a:r>
                      <a:endParaRPr lang="en-IT" sz="14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IT" sz="1600" u="none" strike="noStrike">
                          <a:effectLst/>
                        </a:rPr>
                        <a:t>484</a:t>
                      </a:r>
                      <a:endParaRPr lang="en-IT" sz="1600" b="1"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650911921"/>
                  </a:ext>
                </a:extLst>
              </a:tr>
              <a:tr h="339653">
                <a:tc>
                  <a:txBody>
                    <a:bodyPr/>
                    <a:lstStyle/>
                    <a:p>
                      <a:pPr algn="l" fontAlgn="b"/>
                      <a:r>
                        <a:rPr lang="en-GB" sz="1400" u="none" strike="noStrike" dirty="0">
                          <a:effectLst/>
                        </a:rPr>
                        <a:t>TD</a:t>
                      </a:r>
                      <a:endParaRPr lang="en-GB"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en-IT" sz="1400" u="none" strike="noStrike" dirty="0">
                          <a:effectLst/>
                        </a:rPr>
                        <a:t>420</a:t>
                      </a:r>
                      <a:endParaRPr lang="en-IT"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en-IT" sz="1400" u="none" strike="noStrike" dirty="0">
                          <a:effectLst/>
                        </a:rPr>
                        <a:t>1020</a:t>
                      </a:r>
                      <a:endParaRPr lang="en-IT"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en-IT" sz="1400" u="none" strike="noStrike" dirty="0">
                          <a:effectLst/>
                        </a:rPr>
                        <a:t>210</a:t>
                      </a:r>
                      <a:endParaRPr lang="en-IT"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en-IT" sz="1400" u="none" strike="noStrike" dirty="0">
                          <a:effectLst/>
                        </a:rPr>
                        <a:t>200</a:t>
                      </a:r>
                      <a:endParaRPr lang="en-IT"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en-IT" sz="1400" u="none" strike="noStrike" dirty="0">
                          <a:effectLst/>
                        </a:rPr>
                        <a:t>231</a:t>
                      </a:r>
                      <a:endParaRPr lang="en-IT"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en-IT" sz="1600" u="none" strike="noStrike" dirty="0">
                          <a:effectLst/>
                        </a:rPr>
                        <a:t>2081</a:t>
                      </a:r>
                      <a:endParaRPr lang="en-IT" sz="1600" b="1"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06170247"/>
                  </a:ext>
                </a:extLst>
              </a:tr>
              <a:tr h="339653">
                <a:tc>
                  <a:txBody>
                    <a:bodyPr/>
                    <a:lstStyle/>
                    <a:p>
                      <a:pPr algn="l" fontAlgn="b"/>
                      <a:r>
                        <a:rPr lang="en-GB" sz="1400" u="none" strike="noStrike">
                          <a:effectLst/>
                        </a:rPr>
                        <a:t>ALTRI COSTI</a:t>
                      </a:r>
                      <a:endParaRPr lang="en-GB" sz="14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IT" sz="1400" u="none" strike="noStrike" dirty="0">
                          <a:effectLst/>
                        </a:rPr>
                        <a:t>0</a:t>
                      </a:r>
                      <a:endParaRPr lang="en-IT"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en-IT" sz="1400" u="none" strike="noStrike" dirty="0">
                          <a:effectLst/>
                        </a:rPr>
                        <a:t>80</a:t>
                      </a:r>
                      <a:endParaRPr lang="en-IT"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en-IT" sz="1400" u="none" strike="noStrike">
                          <a:effectLst/>
                        </a:rPr>
                        <a:t>10</a:t>
                      </a:r>
                      <a:endParaRPr lang="en-IT" sz="14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IT" sz="1400" u="none" strike="noStrike">
                          <a:effectLst/>
                        </a:rPr>
                        <a:t>0</a:t>
                      </a:r>
                      <a:endParaRPr lang="en-IT" sz="14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IT" sz="1400" u="none" strike="noStrike">
                          <a:effectLst/>
                        </a:rPr>
                        <a:t>10</a:t>
                      </a:r>
                      <a:endParaRPr lang="en-IT" sz="14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IT" sz="1600" u="none" strike="noStrike">
                          <a:effectLst/>
                        </a:rPr>
                        <a:t>100</a:t>
                      </a:r>
                      <a:endParaRPr lang="en-IT" sz="1600" b="1"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4040642086"/>
                  </a:ext>
                </a:extLst>
              </a:tr>
              <a:tr h="339653">
                <a:tc>
                  <a:txBody>
                    <a:bodyPr/>
                    <a:lstStyle/>
                    <a:p>
                      <a:pPr algn="l" fontAlgn="b"/>
                      <a:r>
                        <a:rPr lang="en-GB" sz="1400" u="none" strike="noStrike">
                          <a:effectLst/>
                        </a:rPr>
                        <a:t>INVESTIMENTI</a:t>
                      </a:r>
                      <a:endParaRPr lang="en-GB" sz="14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IT" sz="1400" u="none" strike="noStrike">
                          <a:effectLst/>
                        </a:rPr>
                        <a:t>250</a:t>
                      </a:r>
                      <a:endParaRPr lang="en-IT" sz="14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IT" sz="1400" u="none" strike="noStrike">
                          <a:effectLst/>
                        </a:rPr>
                        <a:t>400</a:t>
                      </a:r>
                      <a:endParaRPr lang="en-IT" sz="14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IT" sz="1400" u="none" strike="noStrike">
                          <a:effectLst/>
                        </a:rPr>
                        <a:t>200</a:t>
                      </a:r>
                      <a:endParaRPr lang="en-IT" sz="14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IT" sz="1400" u="none" strike="noStrike">
                          <a:effectLst/>
                        </a:rPr>
                        <a:t>1500</a:t>
                      </a:r>
                      <a:endParaRPr lang="en-IT" sz="14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IT" sz="1400" u="none" strike="noStrike">
                          <a:effectLst/>
                        </a:rPr>
                        <a:t>1100 </a:t>
                      </a:r>
                      <a:endParaRPr lang="en-IT" sz="14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IT" sz="1600" u="none" strike="noStrike">
                          <a:effectLst/>
                        </a:rPr>
                        <a:t>3450</a:t>
                      </a:r>
                      <a:endParaRPr lang="en-IT" sz="1600" b="1"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120753443"/>
                  </a:ext>
                </a:extLst>
              </a:tr>
              <a:tr h="339653">
                <a:tc>
                  <a:txBody>
                    <a:bodyPr/>
                    <a:lstStyle/>
                    <a:p>
                      <a:pPr algn="l" fontAlgn="b"/>
                      <a:r>
                        <a:rPr lang="en-GB" sz="1400" u="none" strike="noStrike">
                          <a:effectLst/>
                        </a:rPr>
                        <a:t>TOTALE</a:t>
                      </a:r>
                      <a:endParaRPr lang="en-GB" sz="1400" b="1"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IT" sz="1600" u="none" strike="noStrike">
                          <a:effectLst/>
                        </a:rPr>
                        <a:t>1942</a:t>
                      </a:r>
                      <a:endParaRPr lang="en-IT" sz="1600" b="1"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IT" sz="1600" u="none" strike="noStrike">
                          <a:effectLst/>
                        </a:rPr>
                        <a:t>3970</a:t>
                      </a:r>
                      <a:endParaRPr lang="en-IT" sz="1600" b="1"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IT" sz="1600" u="none" strike="noStrike">
                          <a:effectLst/>
                        </a:rPr>
                        <a:t>1430</a:t>
                      </a:r>
                      <a:endParaRPr lang="en-IT" sz="1600" b="1"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IT" sz="1600" u="none" strike="noStrike">
                          <a:effectLst/>
                        </a:rPr>
                        <a:t>2429</a:t>
                      </a:r>
                      <a:endParaRPr lang="en-IT" sz="1600" b="1"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IT" sz="1600" u="none" strike="noStrike">
                          <a:effectLst/>
                        </a:rPr>
                        <a:t>1846</a:t>
                      </a:r>
                      <a:endParaRPr lang="en-IT" sz="1600" b="1"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IT" sz="1600" b="1" u="none" strike="noStrike" dirty="0">
                          <a:effectLst/>
                        </a:rPr>
                        <a:t>11617</a:t>
                      </a:r>
                      <a:endParaRPr lang="en-IT" sz="1600" b="1"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27036847"/>
                  </a:ext>
                </a:extLst>
              </a:tr>
            </a:tbl>
          </a:graphicData>
        </a:graphic>
      </p:graphicFrame>
      <p:sp>
        <p:nvSpPr>
          <p:cNvPr id="4" name="TextBox 3">
            <a:extLst>
              <a:ext uri="{FF2B5EF4-FFF2-40B4-BE49-F238E27FC236}">
                <a16:creationId xmlns:a16="http://schemas.microsoft.com/office/drawing/2014/main" id="{7DEB4042-FAA0-7FF6-028A-C71166F697D7}"/>
              </a:ext>
            </a:extLst>
          </p:cNvPr>
          <p:cNvSpPr txBox="1"/>
          <p:nvPr/>
        </p:nvSpPr>
        <p:spPr>
          <a:xfrm>
            <a:off x="4244454" y="1141529"/>
            <a:ext cx="4014240" cy="461665"/>
          </a:xfrm>
          <a:prstGeom prst="rect">
            <a:avLst/>
          </a:prstGeom>
          <a:noFill/>
        </p:spPr>
        <p:txBody>
          <a:bodyPr wrap="none" rtlCol="0">
            <a:spAutoFit/>
          </a:bodyPr>
          <a:lstStyle/>
          <a:p>
            <a:r>
              <a:rPr lang="en-GB" sz="2400" b="1" dirty="0"/>
              <a:t>COSTI INFRASTRUTTURE</a:t>
            </a:r>
          </a:p>
        </p:txBody>
      </p:sp>
    </p:spTree>
    <p:extLst>
      <p:ext uri="{BB962C8B-B14F-4D97-AF65-F5344CB8AC3E}">
        <p14:creationId xmlns:p14="http://schemas.microsoft.com/office/powerpoint/2010/main" val="16931021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5"/>
          <p:cNvSpPr txBox="1">
            <a:spLocks noGrp="1"/>
          </p:cNvSpPr>
          <p:nvPr>
            <p:ph type="title"/>
          </p:nvPr>
        </p:nvSpPr>
        <p:spPr>
          <a:xfrm>
            <a:off x="838200" y="53209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000"/>
              <a:buFont typeface="Play"/>
              <a:buNone/>
            </a:pPr>
            <a:r>
              <a:rPr lang="it-IT" sz="2000">
                <a:latin typeface="Arial"/>
                <a:ea typeface="Arial"/>
                <a:cs typeface="Arial"/>
                <a:sym typeface="Arial"/>
              </a:rPr>
              <a:t>Sulla base delle collaborazioni pubblico/private già attivate nel periodo (bandi a cascata/rapporti con affiliati/partecipazioni a laboratori e IR) riportare informazioni sulla futura sostenibilità dell’aggregazione nel breve e medio termine (3/5 anni) in merito a: </a:t>
            </a:r>
            <a:endParaRPr>
              <a:latin typeface="Arial"/>
              <a:ea typeface="Arial"/>
              <a:cs typeface="Arial"/>
              <a:sym typeface="Arial"/>
            </a:endParaRPr>
          </a:p>
        </p:txBody>
      </p:sp>
      <p:grpSp>
        <p:nvGrpSpPr>
          <p:cNvPr id="171" name="Google Shape;171;p5"/>
          <p:cNvGrpSpPr/>
          <p:nvPr/>
        </p:nvGrpSpPr>
        <p:grpSpPr>
          <a:xfrm>
            <a:off x="459036" y="1632747"/>
            <a:ext cx="11273928" cy="4949910"/>
            <a:chOff x="0" y="27461"/>
            <a:chExt cx="11273928" cy="4949910"/>
          </a:xfrm>
        </p:grpSpPr>
        <p:sp>
          <p:nvSpPr>
            <p:cNvPr id="172" name="Google Shape;172;p5"/>
            <p:cNvSpPr/>
            <p:nvPr/>
          </p:nvSpPr>
          <p:spPr>
            <a:xfrm>
              <a:off x="0" y="27461"/>
              <a:ext cx="11273928" cy="515970"/>
            </a:xfrm>
            <a:prstGeom prst="roundRect">
              <a:avLst>
                <a:gd name="adj" fmla="val 16667"/>
              </a:avLst>
            </a:prstGeom>
            <a:solidFill>
              <a:srgbClr val="126082"/>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 name="Google Shape;173;p5"/>
            <p:cNvSpPr txBox="1"/>
            <p:nvPr/>
          </p:nvSpPr>
          <p:spPr>
            <a:xfrm>
              <a:off x="25188" y="52649"/>
              <a:ext cx="11223552" cy="465594"/>
            </a:xfrm>
            <a:prstGeom prst="rect">
              <a:avLst/>
            </a:prstGeom>
            <a:noFill/>
            <a:ln>
              <a:noFill/>
            </a:ln>
          </p:spPr>
          <p:txBody>
            <a:bodyPr spcFirstLastPara="1" wrap="square" lIns="80000" tIns="80000" rIns="80000" bIns="80000" anchor="ctr" anchorCtr="0">
              <a:noAutofit/>
            </a:bodyPr>
            <a:lstStyle/>
            <a:p>
              <a:pPr marL="0" marR="0" lvl="0" indent="0" algn="l" rtl="0">
                <a:lnSpc>
                  <a:spcPct val="90000"/>
                </a:lnSpc>
                <a:spcBef>
                  <a:spcPts val="0"/>
                </a:spcBef>
                <a:spcAft>
                  <a:spcPts val="0"/>
                </a:spcAft>
                <a:buClr>
                  <a:schemeClr val="lt1"/>
                </a:buClr>
                <a:buSzPts val="2100"/>
                <a:buFont typeface="Play"/>
                <a:buNone/>
              </a:pPr>
              <a:r>
                <a:rPr lang="it-IT" sz="2100" b="0" i="0" u="none" strike="noStrike" cap="none">
                  <a:solidFill>
                    <a:schemeClr val="lt1"/>
                  </a:solidFill>
                  <a:latin typeface="Arial"/>
                  <a:ea typeface="Arial"/>
                  <a:cs typeface="Arial"/>
                  <a:sym typeface="Arial"/>
                </a:rPr>
                <a:t>Capacità sientifica</a:t>
              </a:r>
              <a:endParaRPr sz="1400" b="0" i="0" u="none" strike="noStrike" cap="none">
                <a:solidFill>
                  <a:srgbClr val="000000"/>
                </a:solidFill>
                <a:latin typeface="Arial"/>
                <a:ea typeface="Arial"/>
                <a:cs typeface="Arial"/>
                <a:sym typeface="Arial"/>
              </a:endParaRPr>
            </a:p>
          </p:txBody>
        </p:sp>
        <p:sp>
          <p:nvSpPr>
            <p:cNvPr id="174" name="Google Shape;174;p5"/>
            <p:cNvSpPr/>
            <p:nvPr/>
          </p:nvSpPr>
          <p:spPr>
            <a:xfrm>
              <a:off x="0" y="543431"/>
              <a:ext cx="11273928" cy="443394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 name="Google Shape;175;p5"/>
            <p:cNvSpPr txBox="1"/>
            <p:nvPr/>
          </p:nvSpPr>
          <p:spPr>
            <a:xfrm>
              <a:off x="0" y="543431"/>
              <a:ext cx="11273928" cy="4433940"/>
            </a:xfrm>
            <a:prstGeom prst="rect">
              <a:avLst/>
            </a:prstGeom>
            <a:noFill/>
            <a:ln>
              <a:noFill/>
            </a:ln>
          </p:spPr>
          <p:txBody>
            <a:bodyPr spcFirstLastPara="1" wrap="square" lIns="357925" tIns="26650" rIns="149350" bIns="26650" anchor="t" anchorCtr="0">
              <a:noAutofit/>
            </a:bodyPr>
            <a:lstStyle/>
            <a:p>
              <a:pPr marL="171450" marR="0" lvl="1" indent="-171450" algn="l" rtl="0">
                <a:lnSpc>
                  <a:spcPct val="90000"/>
                </a:lnSpc>
                <a:spcBef>
                  <a:spcPts val="0"/>
                </a:spcBef>
                <a:spcAft>
                  <a:spcPts val="0"/>
                </a:spcAft>
                <a:buClr>
                  <a:schemeClr val="dk1"/>
                </a:buClr>
                <a:buSzPts val="1600"/>
                <a:buFont typeface="Arial"/>
                <a:buChar char="•"/>
              </a:pPr>
              <a:r>
                <a:rPr lang="it-IT" sz="1600" b="0" i="0" u="none" strike="noStrike" cap="none">
                  <a:solidFill>
                    <a:schemeClr val="dk1"/>
                  </a:solidFill>
                  <a:highlight>
                    <a:srgbClr val="00FFFF"/>
                  </a:highlight>
                  <a:latin typeface="Arial"/>
                  <a:ea typeface="Arial"/>
                  <a:cs typeface="Arial"/>
                  <a:sym typeface="Arial"/>
                </a:rPr>
                <a:t>Collaborazioni nazionali potenzialmente sviluppabili</a:t>
              </a:r>
              <a:r>
                <a:rPr lang="it-IT" sz="1600" b="0" i="0" u="none" strike="noStrike" cap="none">
                  <a:solidFill>
                    <a:schemeClr val="dk1"/>
                  </a:solidFill>
                  <a:latin typeface="Arial"/>
                  <a:ea typeface="Arial"/>
                  <a:cs typeface="Arial"/>
                  <a:sym typeface="Arial"/>
                </a:rPr>
                <a:t>: </a:t>
              </a:r>
              <a:r>
                <a:rPr lang="it-IT" sz="1600" b="1" i="0" u="none" strike="noStrike" cap="none">
                  <a:solidFill>
                    <a:schemeClr val="dk1"/>
                  </a:solidFill>
                  <a:highlight>
                    <a:srgbClr val="FFFF00"/>
                  </a:highlight>
                  <a:latin typeface="Arial"/>
                  <a:ea typeface="Arial"/>
                  <a:cs typeface="Arial"/>
                  <a:sym typeface="Arial"/>
                </a:rPr>
                <a:t>Università di Pisa, Centro di Radioterapia Flash (CPFR)</a:t>
              </a:r>
              <a:r>
                <a:rPr lang="it-IT" sz="1600" b="0" i="0" u="none" strike="noStrike" cap="none">
                  <a:solidFill>
                    <a:schemeClr val="dk1"/>
                  </a:solidFill>
                  <a:highlight>
                    <a:srgbClr val="FFFF00"/>
                  </a:highlight>
                  <a:latin typeface="Arial"/>
                  <a:ea typeface="Arial"/>
                  <a:cs typeface="Arial"/>
                  <a:sym typeface="Arial"/>
                </a:rPr>
                <a:t>, </a:t>
              </a:r>
              <a:r>
                <a:rPr lang="it-IT" sz="1600" b="1" i="0" u="none" strike="noStrike" cap="none">
                  <a:solidFill>
                    <a:schemeClr val="dk1"/>
                  </a:solidFill>
                  <a:latin typeface="Arial"/>
                  <a:ea typeface="Arial"/>
                  <a:cs typeface="Arial"/>
                  <a:sym typeface="Arial"/>
                </a:rPr>
                <a:t>CISUP</a:t>
              </a:r>
              <a:r>
                <a:rPr lang="it-IT" sz="1600" b="0" i="0" u="none" strike="noStrike" cap="none">
                  <a:solidFill>
                    <a:schemeClr val="dk1"/>
                  </a:solidFill>
                  <a:latin typeface="Arial"/>
                  <a:ea typeface="Arial"/>
                  <a:cs typeface="Arial"/>
                  <a:sym typeface="Arial"/>
                </a:rPr>
                <a:t>, </a:t>
              </a:r>
              <a:r>
                <a:rPr lang="it-IT" sz="1600" b="1" i="0" u="none" strike="noStrike" cap="none">
                  <a:solidFill>
                    <a:schemeClr val="dk1"/>
                  </a:solidFill>
                  <a:latin typeface="Arial"/>
                  <a:ea typeface="Arial"/>
                  <a:cs typeface="Arial"/>
                  <a:sym typeface="Arial"/>
                </a:rPr>
                <a:t>Università di Firenze</a:t>
              </a:r>
              <a:r>
                <a:rPr lang="it-IT" sz="1600" b="0" i="0" u="none" strike="noStrike" cap="none">
                  <a:solidFill>
                    <a:schemeClr val="dk1"/>
                  </a:solidFill>
                  <a:latin typeface="Arial"/>
                  <a:ea typeface="Arial"/>
                  <a:cs typeface="Arial"/>
                  <a:sym typeface="Arial"/>
                </a:rPr>
                <a:t>,  </a:t>
              </a:r>
              <a:r>
                <a:rPr lang="it-IT" sz="1600" b="1" i="0" u="none" strike="noStrike" cap="none">
                  <a:solidFill>
                    <a:schemeClr val="dk1"/>
                  </a:solidFill>
                  <a:latin typeface="Arial"/>
                  <a:ea typeface="Arial"/>
                  <a:cs typeface="Arial"/>
                  <a:sym typeface="Arial"/>
                </a:rPr>
                <a:t>l’Istituto Nazionale di Fisica Nucleare (INFN)</a:t>
              </a:r>
              <a:r>
                <a:rPr lang="it-IT" sz="1600" b="0" i="0" u="none" strike="noStrike" cap="none">
                  <a:solidFill>
                    <a:schemeClr val="dk1"/>
                  </a:solidFill>
                  <a:latin typeface="Arial"/>
                  <a:ea typeface="Arial"/>
                  <a:cs typeface="Arial"/>
                  <a:sym typeface="Arial"/>
                </a:rPr>
                <a:t>, </a:t>
              </a:r>
              <a:r>
                <a:rPr lang="it-IT" sz="1600" b="1" i="0" u="none" strike="noStrike" cap="none">
                  <a:solidFill>
                    <a:schemeClr val="dk1"/>
                  </a:solidFill>
                  <a:latin typeface="Arial"/>
                  <a:ea typeface="Arial"/>
                  <a:cs typeface="Arial"/>
                  <a:sym typeface="Arial"/>
                </a:rPr>
                <a:t>Università di Milano Bicocca</a:t>
              </a:r>
              <a:r>
                <a:rPr lang="it-IT" sz="1600" b="0" i="0" u="none" strike="noStrike" cap="none">
                  <a:solidFill>
                    <a:schemeClr val="dk1"/>
                  </a:solidFill>
                  <a:latin typeface="Arial"/>
                  <a:ea typeface="Arial"/>
                  <a:cs typeface="Arial"/>
                  <a:sym typeface="Arial"/>
                </a:rPr>
                <a:t>, </a:t>
              </a:r>
              <a:r>
                <a:rPr lang="it-IT" sz="1600" b="1" i="0" u="none" strike="noStrike" cap="none">
                  <a:solidFill>
                    <a:schemeClr val="dk1"/>
                  </a:solidFill>
                  <a:latin typeface="Arial"/>
                  <a:ea typeface="Arial"/>
                  <a:cs typeface="Arial"/>
                  <a:sym typeface="Arial"/>
                </a:rPr>
                <a:t>Fondazione Tecnomed dell’Università di Milano Bicocca</a:t>
              </a:r>
              <a:r>
                <a:rPr lang="it-IT" sz="1600" b="0" i="0" u="none" strike="noStrike" cap="none">
                  <a:solidFill>
                    <a:schemeClr val="dk1"/>
                  </a:solidFill>
                  <a:latin typeface="Arial"/>
                  <a:ea typeface="Arial"/>
                  <a:cs typeface="Arial"/>
                  <a:sym typeface="Arial"/>
                </a:rPr>
                <a:t>, </a:t>
              </a:r>
              <a:r>
                <a:rPr lang="it-IT" sz="1600" b="1" i="0" u="none" strike="noStrike" cap="none">
                  <a:solidFill>
                    <a:schemeClr val="dk1"/>
                  </a:solidFill>
                  <a:latin typeface="Arial"/>
                  <a:ea typeface="Arial"/>
                  <a:cs typeface="Arial"/>
                  <a:sym typeface="Arial"/>
                </a:rPr>
                <a:t>Università di Sassari</a:t>
              </a:r>
              <a:r>
                <a:rPr lang="it-IT" sz="1600" b="0" i="0" u="none" strike="noStrike" cap="none">
                  <a:solidFill>
                    <a:schemeClr val="dk1"/>
                  </a:solidFill>
                  <a:latin typeface="Arial"/>
                  <a:ea typeface="Arial"/>
                  <a:cs typeface="Arial"/>
                  <a:sym typeface="Arial"/>
                </a:rPr>
                <a:t>, </a:t>
              </a:r>
              <a:r>
                <a:rPr lang="it-IT" sz="1600" b="1" i="0" u="none" strike="noStrike" cap="none">
                  <a:solidFill>
                    <a:schemeClr val="dk1"/>
                  </a:solidFill>
                  <a:latin typeface="Arial"/>
                  <a:ea typeface="Arial"/>
                  <a:cs typeface="Arial"/>
                  <a:sym typeface="Arial"/>
                </a:rPr>
                <a:t>Università di Palermo</a:t>
              </a:r>
              <a:r>
                <a:rPr lang="it-IT" sz="1600" b="0" i="0" u="none" strike="noStrike" cap="none">
                  <a:solidFill>
                    <a:schemeClr val="dk1"/>
                  </a:solidFill>
                  <a:latin typeface="Arial"/>
                  <a:ea typeface="Arial"/>
                  <a:cs typeface="Arial"/>
                  <a:sym typeface="Arial"/>
                </a:rPr>
                <a:t>, </a:t>
              </a:r>
              <a:r>
                <a:rPr lang="it-IT" sz="1600" b="1" i="0" u="none" strike="noStrike" cap="none">
                  <a:solidFill>
                    <a:schemeClr val="dk1"/>
                  </a:solidFill>
                  <a:latin typeface="Arial"/>
                  <a:ea typeface="Arial"/>
                  <a:cs typeface="Arial"/>
                  <a:sym typeface="Arial"/>
                </a:rPr>
                <a:t>Università di Napoli Federico II</a:t>
              </a:r>
              <a:r>
                <a:rPr lang="it-IT" sz="1600" b="0" i="0" u="none" strike="noStrike" cap="none">
                  <a:solidFill>
                    <a:schemeClr val="dk1"/>
                  </a:solidFill>
                  <a:latin typeface="Arial"/>
                  <a:ea typeface="Arial"/>
                  <a:cs typeface="Arial"/>
                  <a:sym typeface="Arial"/>
                </a:rPr>
                <a:t>, </a:t>
              </a:r>
              <a:r>
                <a:rPr lang="it-IT" sz="1600" b="1" i="0" u="none" strike="noStrike" cap="none">
                  <a:solidFill>
                    <a:schemeClr val="dk1"/>
                  </a:solidFill>
                  <a:latin typeface="Arial"/>
                  <a:ea typeface="Arial"/>
                  <a:cs typeface="Arial"/>
                  <a:sym typeface="Arial"/>
                </a:rPr>
                <a:t>Università del Salento</a:t>
              </a:r>
              <a:r>
                <a:rPr lang="it-IT" sz="1600" b="0" i="0" u="none" strike="noStrike" cap="none">
                  <a:solidFill>
                    <a:schemeClr val="dk1"/>
                  </a:solidFill>
                  <a:latin typeface="Arial"/>
                  <a:ea typeface="Arial"/>
                  <a:cs typeface="Arial"/>
                  <a:sym typeface="Arial"/>
                </a:rPr>
                <a:t>, </a:t>
              </a:r>
              <a:r>
                <a:rPr lang="it-IT" sz="1600" b="1" i="0" u="none" strike="noStrike" cap="none">
                  <a:solidFill>
                    <a:schemeClr val="dk1"/>
                  </a:solidFill>
                  <a:latin typeface="Arial"/>
                  <a:ea typeface="Arial"/>
                  <a:cs typeface="Arial"/>
                  <a:sym typeface="Arial"/>
                </a:rPr>
                <a:t>Università degli Studi della Campania “Luigi Vanvitelli”</a:t>
              </a:r>
              <a:r>
                <a:rPr lang="it-IT" sz="1600" b="0" i="0" u="none" strike="noStrike" cap="none">
                  <a:solidFill>
                    <a:schemeClr val="dk1"/>
                  </a:solidFill>
                  <a:latin typeface="Arial"/>
                  <a:ea typeface="Arial"/>
                  <a:cs typeface="Arial"/>
                  <a:sym typeface="Arial"/>
                </a:rPr>
                <a:t>, </a:t>
              </a:r>
              <a:r>
                <a:rPr lang="it-IT" sz="1600" b="1" i="0" u="none" strike="noStrike" cap="none">
                  <a:solidFill>
                    <a:schemeClr val="dk1"/>
                  </a:solidFill>
                  <a:latin typeface="Arial"/>
                  <a:ea typeface="Arial"/>
                  <a:cs typeface="Arial"/>
                  <a:sym typeface="Arial"/>
                </a:rPr>
                <a:t>Università di Catania</a:t>
              </a:r>
              <a:r>
                <a:rPr lang="it-IT" sz="1600" b="0" i="0" u="none" strike="noStrike" cap="none">
                  <a:solidFill>
                    <a:schemeClr val="dk1"/>
                  </a:solidFill>
                  <a:latin typeface="Arial"/>
                  <a:ea typeface="Arial"/>
                  <a:cs typeface="Arial"/>
                  <a:sym typeface="Arial"/>
                </a:rPr>
                <a:t>, </a:t>
              </a:r>
              <a:r>
                <a:rPr lang="it-IT" sz="1600" b="1" i="0" u="none" strike="noStrike" cap="none">
                  <a:solidFill>
                    <a:schemeClr val="dk1"/>
                  </a:solidFill>
                  <a:latin typeface="Arial"/>
                  <a:ea typeface="Arial"/>
                  <a:cs typeface="Arial"/>
                  <a:sym typeface="Arial"/>
                </a:rPr>
                <a:t>Università di Chieti</a:t>
              </a:r>
              <a:endParaRPr sz="1600" b="0" i="0" u="none" strike="noStrike" cap="none">
                <a:solidFill>
                  <a:schemeClr val="dk1"/>
                </a:solidFill>
                <a:latin typeface="Arial"/>
                <a:ea typeface="Arial"/>
                <a:cs typeface="Arial"/>
                <a:sym typeface="Arial"/>
              </a:endParaRPr>
            </a:p>
            <a:p>
              <a:pPr marL="171450" marR="0" lvl="1" indent="-171450" algn="l" rtl="0">
                <a:lnSpc>
                  <a:spcPct val="90000"/>
                </a:lnSpc>
                <a:spcBef>
                  <a:spcPts val="320"/>
                </a:spcBef>
                <a:spcAft>
                  <a:spcPts val="0"/>
                </a:spcAft>
                <a:buClr>
                  <a:schemeClr val="dk1"/>
                </a:buClr>
                <a:buSzPts val="1600"/>
                <a:buFont typeface="Arial"/>
                <a:buChar char="•"/>
              </a:pPr>
              <a:r>
                <a:rPr lang="it-IT" sz="1600" b="0" i="0" u="none" strike="noStrike" cap="none">
                  <a:solidFill>
                    <a:schemeClr val="dk1"/>
                  </a:solidFill>
                  <a:highlight>
                    <a:srgbClr val="00FFFF"/>
                  </a:highlight>
                  <a:latin typeface="Arial"/>
                  <a:ea typeface="Arial"/>
                  <a:cs typeface="Arial"/>
                  <a:sym typeface="Arial"/>
                </a:rPr>
                <a:t>Collaborazioni internazionali</a:t>
              </a:r>
              <a:r>
                <a:rPr lang="it-IT" sz="1600" b="0" i="0" u="none" strike="noStrike" cap="none">
                  <a:solidFill>
                    <a:schemeClr val="dk1"/>
                  </a:solidFill>
                  <a:latin typeface="Arial"/>
                  <a:ea typeface="Arial"/>
                  <a:cs typeface="Arial"/>
                  <a:sym typeface="Arial"/>
                </a:rPr>
                <a:t>: </a:t>
              </a:r>
              <a:r>
                <a:rPr lang="it-IT" sz="1600" b="1" i="0" u="none" strike="noStrike" cap="none">
                  <a:solidFill>
                    <a:schemeClr val="dk1"/>
                  </a:solidFill>
                  <a:latin typeface="Arial"/>
                  <a:ea typeface="Arial"/>
                  <a:cs typeface="Arial"/>
                  <a:sym typeface="Arial"/>
                </a:rPr>
                <a:t>Infrastrutture ESFRI</a:t>
              </a:r>
              <a:r>
                <a:rPr lang="it-IT" sz="1600" b="0" i="0" u="none" strike="noStrike" cap="none">
                  <a:solidFill>
                    <a:schemeClr val="dk1"/>
                  </a:solidFill>
                  <a:latin typeface="Arial"/>
                  <a:ea typeface="Arial"/>
                  <a:cs typeface="Arial"/>
                  <a:sym typeface="Arial"/>
                </a:rPr>
                <a:t>: </a:t>
              </a:r>
              <a:r>
                <a:rPr lang="it-IT" sz="1600" b="1" i="0" u="none" strike="noStrike" cap="none">
                  <a:solidFill>
                    <a:schemeClr val="dk1"/>
                  </a:solidFill>
                  <a:latin typeface="Arial"/>
                  <a:ea typeface="Arial"/>
                  <a:cs typeface="Arial"/>
                  <a:sym typeface="Arial"/>
                </a:rPr>
                <a:t>ELI_ERIC</a:t>
              </a:r>
              <a:r>
                <a:rPr lang="it-IT" sz="1600" b="0" i="0" u="none" strike="noStrike" cap="none">
                  <a:solidFill>
                    <a:schemeClr val="dk1"/>
                  </a:solidFill>
                  <a:latin typeface="Arial"/>
                  <a:ea typeface="Arial"/>
                  <a:cs typeface="Arial"/>
                  <a:sym typeface="Arial"/>
                </a:rPr>
                <a:t>, </a:t>
              </a:r>
              <a:r>
                <a:rPr lang="it-IT" sz="1600" b="1" i="0" u="none" strike="noStrike" cap="none">
                  <a:solidFill>
                    <a:schemeClr val="dk1"/>
                  </a:solidFill>
                  <a:latin typeface="Arial"/>
                  <a:ea typeface="Arial"/>
                  <a:cs typeface="Arial"/>
                  <a:sym typeface="Arial"/>
                </a:rPr>
                <a:t>EuPRAXIA_PP</a:t>
              </a:r>
              <a:r>
                <a:rPr lang="it-IT" sz="1600" b="0" i="0" u="none" strike="noStrike" cap="none">
                  <a:solidFill>
                    <a:schemeClr val="dk1"/>
                  </a:solidFill>
                  <a:latin typeface="Arial"/>
                  <a:ea typeface="Arial"/>
                  <a:cs typeface="Arial"/>
                  <a:sym typeface="Arial"/>
                </a:rPr>
                <a:t>, </a:t>
              </a:r>
              <a:r>
                <a:rPr lang="it-IT" sz="1600" b="1" i="0" u="none" strike="noStrike" cap="none">
                  <a:solidFill>
                    <a:schemeClr val="dk1"/>
                  </a:solidFill>
                  <a:latin typeface="Arial"/>
                  <a:ea typeface="Arial"/>
                  <a:cs typeface="Arial"/>
                  <a:sym typeface="Arial"/>
                </a:rPr>
                <a:t>EURO-BIOIMAGING_ERIC</a:t>
              </a:r>
              <a:r>
                <a:rPr lang="it-IT" sz="1600" b="0" i="0" u="none" strike="noStrike" cap="none">
                  <a:solidFill>
                    <a:schemeClr val="dk1"/>
                  </a:solidFill>
                  <a:latin typeface="Arial"/>
                  <a:ea typeface="Arial"/>
                  <a:cs typeface="Arial"/>
                  <a:sym typeface="Arial"/>
                </a:rPr>
                <a:t>, </a:t>
              </a:r>
              <a:r>
                <a:rPr lang="it-IT" sz="1600" b="1" i="0" u="none" strike="noStrike" cap="none">
                  <a:solidFill>
                    <a:schemeClr val="dk1"/>
                  </a:solidFill>
                  <a:latin typeface="Arial"/>
                  <a:ea typeface="Arial"/>
                  <a:cs typeface="Arial"/>
                  <a:sym typeface="Arial"/>
                </a:rPr>
                <a:t>SOBIGDATA; LASERLAB AISBL, Laser4EU e istituzioni coinvolte nelle rispettive infrastrutture.</a:t>
              </a:r>
              <a:endParaRPr sz="1600" b="0" i="0" u="none" strike="noStrike" cap="none">
                <a:solidFill>
                  <a:schemeClr val="dk1"/>
                </a:solidFill>
                <a:latin typeface="Arial"/>
                <a:ea typeface="Arial"/>
                <a:cs typeface="Arial"/>
                <a:sym typeface="Arial"/>
              </a:endParaRPr>
            </a:p>
            <a:p>
              <a:pPr marL="171450" marR="0" lvl="1" indent="-171450" algn="l" rtl="0">
                <a:lnSpc>
                  <a:spcPct val="90000"/>
                </a:lnSpc>
                <a:spcBef>
                  <a:spcPts val="320"/>
                </a:spcBef>
                <a:spcAft>
                  <a:spcPts val="0"/>
                </a:spcAft>
                <a:buClr>
                  <a:schemeClr val="dk1"/>
                </a:buClr>
                <a:buSzPts val="1600"/>
                <a:buFont typeface="Arial"/>
                <a:buChar char="•"/>
              </a:pPr>
              <a:r>
                <a:rPr lang="it-IT" sz="1600" b="0" i="0" u="none" strike="noStrike" cap="none">
                  <a:solidFill>
                    <a:schemeClr val="dk1"/>
                  </a:solidFill>
                  <a:highlight>
                    <a:srgbClr val="00FFFF"/>
                  </a:highlight>
                  <a:latin typeface="Arial"/>
                  <a:ea typeface="Arial"/>
                  <a:cs typeface="Arial"/>
                  <a:sym typeface="Arial"/>
                </a:rPr>
                <a:t>Capacità di incidere sulle ricerche e politiche di settore</a:t>
              </a:r>
              <a:r>
                <a:rPr lang="it-IT" sz="1600" b="0" i="0" u="none" strike="noStrike" cap="none">
                  <a:solidFill>
                    <a:schemeClr val="dk1"/>
                  </a:solidFill>
                  <a:latin typeface="Arial"/>
                  <a:ea typeface="Arial"/>
                  <a:cs typeface="Arial"/>
                  <a:sym typeface="Arial"/>
                </a:rPr>
                <a:t>: Forte motivazione tematica e socio-economica; </a:t>
              </a:r>
              <a:r>
                <a:rPr lang="it-IT" sz="1600" b="1" i="0" u="none" strike="noStrike" cap="none">
                  <a:solidFill>
                    <a:schemeClr val="dk1"/>
                  </a:solidFill>
                  <a:latin typeface="Arial"/>
                  <a:ea typeface="Arial"/>
                  <a:cs typeface="Arial"/>
                  <a:sym typeface="Arial"/>
                </a:rPr>
                <a:t>forte collaborazione multidisciplinare; capacità di innovazione; integrazione unica di competenze specialistiche, capacità di traslazionale clinica; capacità di formazione …</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320"/>
                </a:spcBef>
                <a:spcAft>
                  <a:spcPts val="0"/>
                </a:spcAft>
                <a:buClr>
                  <a:schemeClr val="dk1"/>
                </a:buClr>
                <a:buSzPts val="1600"/>
                <a:buFont typeface="Arial"/>
                <a:buChar char="•"/>
              </a:pPr>
              <a:r>
                <a:rPr lang="it-IT" sz="1600" b="0" i="0" u="none" strike="noStrike" cap="none">
                  <a:solidFill>
                    <a:schemeClr val="dk1"/>
                  </a:solidFill>
                  <a:highlight>
                    <a:srgbClr val="00FFFF"/>
                  </a:highlight>
                  <a:latin typeface="Arial"/>
                  <a:ea typeface="Arial"/>
                  <a:cs typeface="Arial"/>
                  <a:sym typeface="Arial"/>
                </a:rPr>
                <a:t>Contratti di licenza e capacità di realizzare brevetti/spin off</a:t>
              </a:r>
              <a:r>
                <a:rPr lang="it-IT" sz="1600" b="0" i="0" u="none" strike="noStrike" cap="none">
                  <a:solidFill>
                    <a:schemeClr val="dk1"/>
                  </a:solidFill>
                  <a:latin typeface="Arial"/>
                  <a:ea typeface="Arial"/>
                  <a:cs typeface="Arial"/>
                  <a:sym typeface="Arial"/>
                </a:rPr>
                <a:t>: </a:t>
              </a:r>
              <a:r>
                <a:rPr lang="it-IT" sz="1600" b="1" i="0" u="none" strike="noStrike" cap="none">
                  <a:solidFill>
                    <a:schemeClr val="dk1"/>
                  </a:solidFill>
                  <a:latin typeface="Arial"/>
                  <a:ea typeface="Arial"/>
                  <a:cs typeface="Arial"/>
                  <a:sym typeface="Arial"/>
                </a:rPr>
                <a:t>solide competenze in ambito di trasferimento tecnologico; crescenti competenze in </a:t>
              </a:r>
              <a:r>
                <a:rPr lang="it-IT" sz="1600" b="1" i="0" u="none" strike="noStrike" cap="none">
                  <a:solidFill>
                    <a:schemeClr val="dk1"/>
                  </a:solidFill>
                  <a:highlight>
                    <a:srgbClr val="FFFF00"/>
                  </a:highlight>
                  <a:latin typeface="Arial"/>
                  <a:ea typeface="Arial"/>
                  <a:cs typeface="Arial"/>
                  <a:sym typeface="Arial"/>
                </a:rPr>
                <a:t>ambito regolatorio</a:t>
              </a:r>
              <a:endParaRPr sz="1400" b="0" i="0" u="none" strike="noStrike" cap="none">
                <a:solidFill>
                  <a:srgbClr val="000000"/>
                </a:solidFill>
                <a:highlight>
                  <a:srgbClr val="FFFF00"/>
                </a:highlight>
                <a:latin typeface="Arial"/>
                <a:ea typeface="Arial"/>
                <a:cs typeface="Arial"/>
                <a:sym typeface="Arial"/>
              </a:endParaRPr>
            </a:p>
            <a:p>
              <a:pPr marL="171450" marR="0" lvl="1" indent="-171450" algn="l" rtl="0">
                <a:lnSpc>
                  <a:spcPct val="90000"/>
                </a:lnSpc>
                <a:spcBef>
                  <a:spcPts val="320"/>
                </a:spcBef>
                <a:spcAft>
                  <a:spcPts val="0"/>
                </a:spcAft>
                <a:buClr>
                  <a:schemeClr val="dk1"/>
                </a:buClr>
                <a:buSzPts val="1600"/>
                <a:buFont typeface="Arial"/>
                <a:buChar char="•"/>
              </a:pPr>
              <a:r>
                <a:rPr lang="it-IT" sz="1600" b="0" i="0" u="none" strike="noStrike" cap="none">
                  <a:solidFill>
                    <a:schemeClr val="dk1"/>
                  </a:solidFill>
                  <a:highlight>
                    <a:srgbClr val="00FFFF"/>
                  </a:highlight>
                  <a:latin typeface="Arial"/>
                  <a:ea typeface="Arial"/>
                  <a:cs typeface="Arial"/>
                  <a:sym typeface="Arial"/>
                </a:rPr>
                <a:t>Strumenti software open source (aggiuntivi rispetto agli attuali</a:t>
              </a:r>
              <a:r>
                <a:rPr lang="it-IT" sz="1600" b="0" i="0" u="none" strike="noStrike" cap="none">
                  <a:solidFill>
                    <a:schemeClr val="dk1"/>
                  </a:solidFill>
                  <a:latin typeface="Arial"/>
                  <a:ea typeface="Arial"/>
                  <a:cs typeface="Arial"/>
                  <a:sym typeface="Arial"/>
                </a:rPr>
                <a:t>): </a:t>
              </a:r>
              <a:r>
                <a:rPr lang="it-IT" sz="1600" b="1" i="0" u="none" strike="noStrike" cap="none">
                  <a:solidFill>
                    <a:schemeClr val="dk1"/>
                  </a:solidFill>
                  <a:latin typeface="Arial"/>
                  <a:ea typeface="Arial"/>
                  <a:cs typeface="Arial"/>
                  <a:sym typeface="Arial"/>
                </a:rPr>
                <a:t>dimostrata capacità di realizzazione e diffusione di strumenti SW</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320"/>
                </a:spcBef>
                <a:spcAft>
                  <a:spcPts val="0"/>
                </a:spcAft>
                <a:buClr>
                  <a:schemeClr val="dk1"/>
                </a:buClr>
                <a:buSzPts val="1600"/>
                <a:buFont typeface="Arial"/>
                <a:buChar char="•"/>
              </a:pPr>
              <a:r>
                <a:rPr lang="it-IT" sz="1600" b="0" i="0" u="none" strike="noStrike" cap="none">
                  <a:solidFill>
                    <a:schemeClr val="dk1"/>
                  </a:solidFill>
                  <a:latin typeface="Arial"/>
                  <a:ea typeface="Arial"/>
                  <a:cs typeface="Arial"/>
                  <a:sym typeface="Arial"/>
                </a:rPr>
                <a:t>Il contributo atteso dall’IR coinvolta sull’attività di ricerca (l’IR è uno strumento inglobato nell’iniziativa o è una struttura di appoggio?): </a:t>
              </a:r>
              <a:r>
                <a:rPr lang="it-IT" sz="1600" b="1" i="0" u="none" strike="noStrike" cap="none">
                  <a:solidFill>
                    <a:schemeClr val="dk1"/>
                  </a:solidFill>
                  <a:latin typeface="Arial"/>
                  <a:ea typeface="Arial"/>
                  <a:cs typeface="Arial"/>
                  <a:sym typeface="Arial"/>
                </a:rPr>
                <a:t>IPHOQS ed EUAPS facenti capo al CNR-INO (Pisa) sono da considerarsi </a:t>
              </a:r>
              <a:r>
                <a:rPr lang="it-IT" sz="1600" b="1" i="0" u="none" strike="noStrike" cap="none">
                  <a:solidFill>
                    <a:schemeClr val="dk1"/>
                  </a:solidFill>
                  <a:highlight>
                    <a:srgbClr val="FFFF00"/>
                  </a:highlight>
                  <a:latin typeface="Arial"/>
                  <a:ea typeface="Arial"/>
                  <a:cs typeface="Arial"/>
                  <a:sym typeface="Arial"/>
                </a:rPr>
                <a:t>inglobate nell’aggregazione</a:t>
              </a:r>
              <a:r>
                <a:rPr lang="it-IT" sz="1600" b="1" i="0" u="none" strike="noStrike" cap="none">
                  <a:solidFill>
                    <a:schemeClr val="dk1"/>
                  </a:solidFill>
                  <a:latin typeface="Arial"/>
                  <a:ea typeface="Arial"/>
                  <a:cs typeface="Arial"/>
                  <a:sym typeface="Arial"/>
                </a:rPr>
                <a:t>. IR-SEELIFE e IR_SOBIGDATA sono strutture di appoggio, con le unità di Pisa facenti capo rispettivamente a CNR-IFC e CNR-ISTI (che coordina la IR SoBigData) sono da considerarsi </a:t>
              </a:r>
              <a:r>
                <a:rPr lang="it-IT" sz="1600" b="1" i="0" u="none" strike="noStrike" cap="none">
                  <a:solidFill>
                    <a:schemeClr val="dk1"/>
                  </a:solidFill>
                  <a:highlight>
                    <a:srgbClr val="FFFF00"/>
                  </a:highlight>
                  <a:latin typeface="Arial"/>
                  <a:ea typeface="Arial"/>
                  <a:cs typeface="Arial"/>
                  <a:sym typeface="Arial"/>
                </a:rPr>
                <a:t>fortemente coinvolte nell’aggregazione</a:t>
              </a:r>
              <a:r>
                <a:rPr lang="it-IT" sz="1600" b="1"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171450" marR="0" lvl="1" indent="-69850" algn="l" rtl="0">
                <a:lnSpc>
                  <a:spcPct val="90000"/>
                </a:lnSpc>
                <a:spcBef>
                  <a:spcPts val="320"/>
                </a:spcBef>
                <a:spcAft>
                  <a:spcPts val="0"/>
                </a:spcAft>
                <a:buClr>
                  <a:schemeClr val="dk1"/>
                </a:buClr>
                <a:buSzPts val="1600"/>
                <a:buFont typeface="Arial"/>
                <a:buNone/>
              </a:pPr>
              <a:endParaRPr sz="1600" b="0" i="0" u="none" strike="noStrike" cap="none">
                <a:solidFill>
                  <a:schemeClr val="dk1"/>
                </a:solidFill>
                <a:latin typeface="Arial"/>
                <a:ea typeface="Arial"/>
                <a:cs typeface="Arial"/>
                <a:sym typeface="Arial"/>
              </a:endParaRPr>
            </a:p>
          </p:txBody>
        </p:sp>
      </p:grpSp>
      <p:sp>
        <p:nvSpPr>
          <p:cNvPr id="176" name="Google Shape;176;p5"/>
          <p:cNvSpPr txBox="1"/>
          <p:nvPr/>
        </p:nvSpPr>
        <p:spPr>
          <a:xfrm>
            <a:off x="569393" y="211402"/>
            <a:ext cx="11505698"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it-IT" sz="1800" u="none" strike="noStrike" cap="small" dirty="0">
                <a:solidFill>
                  <a:schemeClr val="dk1"/>
                </a:solidFill>
                <a:latin typeface="Arial" panose="020B0604020202020204" pitchFamily="34" charset="0"/>
                <a:ea typeface="Helvetica Neue"/>
                <a:cs typeface="Arial" panose="020B0604020202020204" pitchFamily="34" charset="0"/>
                <a:sym typeface="Helvetica Neue"/>
              </a:rPr>
              <a:t>REMEDIO - </a:t>
            </a:r>
            <a:r>
              <a:rPr lang="it-IT" sz="1800" u="none" strike="noStrike" cap="small" dirty="0" err="1">
                <a:solidFill>
                  <a:schemeClr val="dk1"/>
                </a:solidFill>
                <a:latin typeface="Arial" panose="020B0604020202020204" pitchFamily="34" charset="0"/>
                <a:ea typeface="Helvetica Neue"/>
                <a:cs typeface="Arial" panose="020B0604020202020204" pitchFamily="34" charset="0"/>
                <a:sym typeface="Helvetica Neue"/>
              </a:rPr>
              <a:t>Research</a:t>
            </a:r>
            <a:r>
              <a:rPr lang="it-IT" sz="1800" u="none" strike="noStrike" cap="small" dirty="0">
                <a:solidFill>
                  <a:schemeClr val="dk1"/>
                </a:solidFill>
                <a:latin typeface="Arial" panose="020B0604020202020204" pitchFamily="34" charset="0"/>
                <a:ea typeface="Helvetica Neue"/>
                <a:cs typeface="Arial" panose="020B0604020202020204" pitchFamily="34" charset="0"/>
                <a:sym typeface="Helvetica Neue"/>
              </a:rPr>
              <a:t> </a:t>
            </a:r>
            <a:r>
              <a:rPr lang="it-IT" sz="1800" u="none" strike="noStrike" cap="small" dirty="0" err="1">
                <a:solidFill>
                  <a:schemeClr val="dk1"/>
                </a:solidFill>
                <a:latin typeface="Arial" panose="020B0604020202020204" pitchFamily="34" charset="0"/>
                <a:ea typeface="Helvetica Neue"/>
                <a:cs typeface="Arial" panose="020B0604020202020204" pitchFamily="34" charset="0"/>
                <a:sym typeface="Helvetica Neue"/>
              </a:rPr>
              <a:t>Excellence</a:t>
            </a:r>
            <a:r>
              <a:rPr lang="it-IT" sz="1800" u="none" strike="noStrike" cap="small" dirty="0">
                <a:solidFill>
                  <a:schemeClr val="dk1"/>
                </a:solidFill>
                <a:latin typeface="Arial" panose="020B0604020202020204" pitchFamily="34" charset="0"/>
                <a:ea typeface="Helvetica Neue"/>
                <a:cs typeface="Arial" panose="020B0604020202020204" pitchFamily="34" charset="0"/>
                <a:sym typeface="Helvetica Neue"/>
              </a:rPr>
              <a:t> in Medicine and Engineering </a:t>
            </a:r>
            <a:r>
              <a:rPr lang="it-IT" sz="1800" u="none" strike="noStrike" cap="small" dirty="0" err="1">
                <a:solidFill>
                  <a:schemeClr val="dk1"/>
                </a:solidFill>
                <a:latin typeface="Arial" panose="020B0604020202020204" pitchFamily="34" charset="0"/>
                <a:ea typeface="Helvetica Neue"/>
                <a:cs typeface="Arial" panose="020B0604020202020204" pitchFamily="34" charset="0"/>
                <a:sym typeface="Helvetica Neue"/>
              </a:rPr>
              <a:t>Driving</a:t>
            </a:r>
            <a:r>
              <a:rPr lang="it-IT" sz="1800" u="none" strike="noStrike" cap="small" dirty="0">
                <a:solidFill>
                  <a:schemeClr val="dk1"/>
                </a:solidFill>
                <a:latin typeface="Arial" panose="020B0604020202020204" pitchFamily="34" charset="0"/>
                <a:ea typeface="Helvetica Neue"/>
                <a:cs typeface="Arial" panose="020B0604020202020204" pitchFamily="34" charset="0"/>
                <a:sym typeface="Helvetica Neue"/>
              </a:rPr>
              <a:t> Innovation in </a:t>
            </a:r>
            <a:r>
              <a:rPr lang="it-IT" sz="1800" u="none" strike="noStrike" cap="small" dirty="0" err="1">
                <a:solidFill>
                  <a:schemeClr val="dk1"/>
                </a:solidFill>
                <a:latin typeface="Arial" panose="020B0604020202020204" pitchFamily="34" charset="0"/>
                <a:ea typeface="Helvetica Neue"/>
                <a:cs typeface="Arial" panose="020B0604020202020204" pitchFamily="34" charset="0"/>
                <a:sym typeface="Helvetica Neue"/>
              </a:rPr>
              <a:t>Oncology</a:t>
            </a:r>
            <a:r>
              <a:rPr lang="it-IT" sz="1800" u="none" strike="noStrike" cap="small" dirty="0">
                <a:solidFill>
                  <a:schemeClr val="dk1"/>
                </a:solidFill>
                <a:latin typeface="Arial" panose="020B0604020202020204" pitchFamily="34" charset="0"/>
                <a:ea typeface="Helvetica Neue"/>
                <a:cs typeface="Arial" panose="020B0604020202020204" pitchFamily="34" charset="0"/>
                <a:sym typeface="Helvetica Neue"/>
              </a:rPr>
              <a:t> </a:t>
            </a:r>
            <a:endParaRPr sz="1800" b="0" i="0" u="none" strike="noStrike" cap="none" dirty="0">
              <a:solidFill>
                <a:srgbClr val="000000"/>
              </a:solidFill>
              <a:latin typeface="Arial"/>
              <a:ea typeface="Arial"/>
              <a:cs typeface="Arial"/>
              <a:sym typeface="Arial"/>
            </a:endParaRPr>
          </a:p>
        </p:txBody>
      </p:sp>
      <p:sp>
        <p:nvSpPr>
          <p:cNvPr id="2" name="Google Shape;155;p22">
            <a:extLst>
              <a:ext uri="{FF2B5EF4-FFF2-40B4-BE49-F238E27FC236}">
                <a16:creationId xmlns:a16="http://schemas.microsoft.com/office/drawing/2014/main" id="{C393225A-FD27-CD6A-1208-B23F12CCC130}"/>
              </a:ext>
            </a:extLst>
          </p:cNvPr>
          <p:cNvSpPr txBox="1"/>
          <p:nvPr/>
        </p:nvSpPr>
        <p:spPr>
          <a:xfrm>
            <a:off x="1823738" y="6596390"/>
            <a:ext cx="9354543"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it-IT" sz="1100" b="0" i="0" u="none" strike="noStrike" cap="none" dirty="0">
                <a:solidFill>
                  <a:schemeClr val="dk1"/>
                </a:solidFill>
                <a:latin typeface="Arial"/>
                <a:ea typeface="Arial"/>
                <a:cs typeface="Arial"/>
                <a:sym typeface="Arial"/>
              </a:rPr>
              <a:t>Leonida A. Gizzi - Workshop su ”Sostenibilità PNRR@CNR”, 3 aprile 2025  - CNR - Area della Ricerca di Bologna: Aggregazione </a:t>
            </a:r>
            <a:r>
              <a:rPr lang="it-IT" sz="1100" b="1" i="0" u="none" strike="noStrike" cap="none" dirty="0">
                <a:solidFill>
                  <a:schemeClr val="dk1"/>
                </a:solidFill>
                <a:latin typeface="Arial"/>
                <a:ea typeface="Arial"/>
                <a:cs typeface="Arial"/>
                <a:sym typeface="Arial"/>
              </a:rPr>
              <a:t>REMEDIO</a:t>
            </a:r>
            <a:endParaRPr lang="it-IT" sz="1100" b="1" i="0" u="none" strike="noStrike" cap="none" dirty="0">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6"/>
          <p:cNvSpPr txBox="1">
            <a:spLocks noGrp="1"/>
          </p:cNvSpPr>
          <p:nvPr>
            <p:ph type="title"/>
          </p:nvPr>
        </p:nvSpPr>
        <p:spPr>
          <a:xfrm>
            <a:off x="838200" y="53063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000"/>
              <a:buFont typeface="Play"/>
              <a:buNone/>
            </a:pPr>
            <a:r>
              <a:rPr lang="it-IT" sz="2000">
                <a:latin typeface="Arial"/>
                <a:ea typeface="Arial"/>
                <a:cs typeface="Arial"/>
                <a:sym typeface="Arial"/>
              </a:rPr>
              <a:t>Sulla base delle collaborazioni pubblico/private già attivate nel periodo (bandi a cascata/rapporti con affiliati/partecipazioni a laboratori e IR) riportare informazioni sulla futura sostenibilità dell’aggregazione nel breve e medio termine (3/5 anni) in merito a: </a:t>
            </a:r>
            <a:endParaRPr>
              <a:latin typeface="Arial"/>
              <a:ea typeface="Arial"/>
              <a:cs typeface="Arial"/>
              <a:sym typeface="Arial"/>
            </a:endParaRPr>
          </a:p>
        </p:txBody>
      </p:sp>
      <p:grpSp>
        <p:nvGrpSpPr>
          <p:cNvPr id="183" name="Google Shape;183;p6"/>
          <p:cNvGrpSpPr/>
          <p:nvPr/>
        </p:nvGrpSpPr>
        <p:grpSpPr>
          <a:xfrm>
            <a:off x="459036" y="1677978"/>
            <a:ext cx="11273928" cy="4478490"/>
            <a:chOff x="0" y="263171"/>
            <a:chExt cx="11273928" cy="4478490"/>
          </a:xfrm>
        </p:grpSpPr>
        <p:sp>
          <p:nvSpPr>
            <p:cNvPr id="184" name="Google Shape;184;p6"/>
            <p:cNvSpPr/>
            <p:nvPr/>
          </p:nvSpPr>
          <p:spPr>
            <a:xfrm>
              <a:off x="0" y="263171"/>
              <a:ext cx="11273928" cy="466830"/>
            </a:xfrm>
            <a:prstGeom prst="roundRect">
              <a:avLst>
                <a:gd name="adj" fmla="val 16667"/>
              </a:avLst>
            </a:prstGeom>
            <a:solidFill>
              <a:srgbClr val="126082"/>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 name="Google Shape;185;p6"/>
            <p:cNvSpPr txBox="1"/>
            <p:nvPr/>
          </p:nvSpPr>
          <p:spPr>
            <a:xfrm>
              <a:off x="22789" y="285960"/>
              <a:ext cx="11228350" cy="421252"/>
            </a:xfrm>
            <a:prstGeom prst="rect">
              <a:avLst/>
            </a:prstGeom>
            <a:noFill/>
            <a:ln>
              <a:noFill/>
            </a:ln>
          </p:spPr>
          <p:txBody>
            <a:bodyPr spcFirstLastPara="1" wrap="square" lIns="72375" tIns="72375" rIns="72375" bIns="72375" anchor="ctr" anchorCtr="0">
              <a:noAutofit/>
            </a:bodyPr>
            <a:lstStyle/>
            <a:p>
              <a:pPr marL="0" marR="0" lvl="0" indent="0" algn="l" rtl="0">
                <a:lnSpc>
                  <a:spcPct val="90000"/>
                </a:lnSpc>
                <a:spcBef>
                  <a:spcPts val="0"/>
                </a:spcBef>
                <a:spcAft>
                  <a:spcPts val="0"/>
                </a:spcAft>
                <a:buClr>
                  <a:schemeClr val="lt1"/>
                </a:buClr>
                <a:buSzPts val="1900"/>
                <a:buFont typeface="Play"/>
                <a:buNone/>
              </a:pPr>
              <a:r>
                <a:rPr lang="it-IT" sz="2000" b="0" i="0" u="none" strike="noStrike" cap="none">
                  <a:solidFill>
                    <a:schemeClr val="lt1"/>
                  </a:solidFill>
                  <a:latin typeface="Arial"/>
                  <a:ea typeface="Arial"/>
                  <a:cs typeface="Arial"/>
                  <a:sym typeface="Arial"/>
                </a:rPr>
                <a:t>Impatto economico e sociale</a:t>
              </a:r>
              <a:endParaRPr sz="1600" b="0" i="0" u="none" strike="noStrike" cap="none">
                <a:solidFill>
                  <a:srgbClr val="000000"/>
                </a:solidFill>
                <a:latin typeface="Arial"/>
                <a:ea typeface="Arial"/>
                <a:cs typeface="Arial"/>
                <a:sym typeface="Arial"/>
              </a:endParaRPr>
            </a:p>
          </p:txBody>
        </p:sp>
        <p:sp>
          <p:nvSpPr>
            <p:cNvPr id="186" name="Google Shape;186;p6"/>
            <p:cNvSpPr/>
            <p:nvPr/>
          </p:nvSpPr>
          <p:spPr>
            <a:xfrm>
              <a:off x="0" y="730001"/>
              <a:ext cx="11273928" cy="401166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 name="Google Shape;187;p6"/>
            <p:cNvSpPr txBox="1"/>
            <p:nvPr/>
          </p:nvSpPr>
          <p:spPr>
            <a:xfrm>
              <a:off x="0" y="730001"/>
              <a:ext cx="11273928" cy="4011660"/>
            </a:xfrm>
            <a:prstGeom prst="rect">
              <a:avLst/>
            </a:prstGeom>
            <a:noFill/>
            <a:ln>
              <a:noFill/>
            </a:ln>
          </p:spPr>
          <p:txBody>
            <a:bodyPr spcFirstLastPara="1" wrap="square" lIns="357925" tIns="24125" rIns="135125" bIns="24125" anchor="t" anchorCtr="0">
              <a:noAutofit/>
            </a:bodyPr>
            <a:lstStyle/>
            <a:p>
              <a:pPr marL="114300" marR="0" lvl="1" indent="-114300" algn="l" rtl="0">
                <a:lnSpc>
                  <a:spcPct val="90000"/>
                </a:lnSpc>
                <a:spcBef>
                  <a:spcPts val="0"/>
                </a:spcBef>
                <a:spcAft>
                  <a:spcPts val="0"/>
                </a:spcAft>
                <a:buClr>
                  <a:schemeClr val="dk1"/>
                </a:buClr>
                <a:buSzPts val="1500"/>
                <a:buFont typeface="Arial"/>
                <a:buChar char="•"/>
              </a:pPr>
              <a:r>
                <a:rPr lang="it-IT" sz="1500" b="0" i="0" u="none" strike="noStrike" cap="none">
                  <a:solidFill>
                    <a:schemeClr val="dk1"/>
                  </a:solidFill>
                  <a:highlight>
                    <a:srgbClr val="00FFFF"/>
                  </a:highlight>
                  <a:latin typeface="Arial"/>
                  <a:ea typeface="Arial"/>
                  <a:cs typeface="Arial"/>
                  <a:sym typeface="Arial"/>
                </a:rPr>
                <a:t>Capacità di attrarre risorse dall’esterno anche attraverso il venture capital (indicare l’investitore): </a:t>
              </a:r>
              <a:r>
                <a:rPr lang="it-IT" sz="1500" b="1" i="0" u="none" strike="noStrike" cap="none">
                  <a:solidFill>
                    <a:schemeClr val="dk1"/>
                  </a:solidFill>
                  <a:latin typeface="Arial"/>
                  <a:ea typeface="Arial"/>
                  <a:cs typeface="Arial"/>
                  <a:sym typeface="Arial"/>
                </a:rPr>
                <a:t>Le attività di sviluppo nell’ambito del THE_Spoke1 hanno già dimostrato una </a:t>
              </a:r>
              <a:r>
                <a:rPr lang="it-IT" sz="1500" b="1" i="0" u="none" strike="noStrike" cap="none">
                  <a:solidFill>
                    <a:schemeClr val="dk1"/>
                  </a:solidFill>
                  <a:highlight>
                    <a:srgbClr val="FFFF00"/>
                  </a:highlight>
                  <a:latin typeface="Arial"/>
                  <a:ea typeface="Arial"/>
                  <a:cs typeface="Arial"/>
                  <a:sym typeface="Arial"/>
                </a:rPr>
                <a:t>capacità attrattiva verso finanziatori </a:t>
              </a:r>
              <a:r>
                <a:rPr lang="it-IT" sz="1500" b="1" i="0" u="none" strike="noStrike" cap="none">
                  <a:solidFill>
                    <a:schemeClr val="dk1"/>
                  </a:solidFill>
                  <a:latin typeface="Arial"/>
                  <a:ea typeface="Arial"/>
                  <a:cs typeface="Arial"/>
                  <a:sym typeface="Arial"/>
                </a:rPr>
                <a:t>esterni interessati a sviluppi di alta tecnologia che si stanno concretizzando in startup innovative. </a:t>
              </a:r>
              <a:r>
                <a:rPr lang="it-IT" sz="1500" b="1" i="0" u="none" strike="noStrike" cap="none">
                  <a:solidFill>
                    <a:schemeClr val="dk1"/>
                  </a:solidFill>
                  <a:highlight>
                    <a:srgbClr val="FFFF00"/>
                  </a:highlight>
                  <a:latin typeface="Arial"/>
                  <a:ea typeface="Arial"/>
                  <a:cs typeface="Arial"/>
                  <a:sym typeface="Arial"/>
                </a:rPr>
                <a:t>Una di queste si è già costituita nel 2024 con investitori esterni e sta entrando ora in fase operativa. </a:t>
              </a:r>
              <a:endParaRPr sz="1400" b="0" i="0" u="none" strike="noStrike" cap="none">
                <a:solidFill>
                  <a:srgbClr val="000000"/>
                </a:solidFill>
                <a:highlight>
                  <a:srgbClr val="FFFF00"/>
                </a:highlight>
                <a:latin typeface="Arial"/>
                <a:ea typeface="Arial"/>
                <a:cs typeface="Arial"/>
                <a:sym typeface="Arial"/>
              </a:endParaRPr>
            </a:p>
            <a:p>
              <a:pPr marL="114300" marR="0" lvl="1" indent="-114300" algn="l" rtl="0">
                <a:lnSpc>
                  <a:spcPct val="90000"/>
                </a:lnSpc>
                <a:spcBef>
                  <a:spcPts val="300"/>
                </a:spcBef>
                <a:spcAft>
                  <a:spcPts val="0"/>
                </a:spcAft>
                <a:buClr>
                  <a:schemeClr val="dk1"/>
                </a:buClr>
                <a:buSzPts val="1500"/>
                <a:buFont typeface="Arial"/>
                <a:buChar char="•"/>
              </a:pPr>
              <a:r>
                <a:rPr lang="it-IT" sz="1500" b="0" i="0" u="none" strike="noStrike" cap="none">
                  <a:solidFill>
                    <a:schemeClr val="dk1"/>
                  </a:solidFill>
                  <a:highlight>
                    <a:srgbClr val="00FFFF"/>
                  </a:highlight>
                  <a:latin typeface="Arial"/>
                  <a:ea typeface="Arial"/>
                  <a:cs typeface="Arial"/>
                  <a:sym typeface="Arial"/>
                </a:rPr>
                <a:t>Coinvolgimento di imprese e/o Organismi di ricerca potenzialmente fruitori delle attività/servizi di ricerca  (indicare tipologia, settore )</a:t>
              </a:r>
              <a:r>
                <a:rPr lang="it-IT" sz="1500" b="0" i="0" u="none" strike="noStrike" cap="none">
                  <a:solidFill>
                    <a:schemeClr val="dk1"/>
                  </a:solidFill>
                  <a:latin typeface="Arial"/>
                  <a:ea typeface="Arial"/>
                  <a:cs typeface="Arial"/>
                  <a:sym typeface="Arial"/>
                </a:rPr>
                <a:t>: L’elenco delle imprese coinvolte include </a:t>
              </a:r>
              <a:r>
                <a:rPr lang="it-IT" sz="1500" b="1" i="0" u="none" strike="noStrike" cap="none">
                  <a:solidFill>
                    <a:schemeClr val="dk1"/>
                  </a:solidFill>
                  <a:latin typeface="Arial"/>
                  <a:ea typeface="Arial"/>
                  <a:cs typeface="Arial"/>
                  <a:sym typeface="Arial"/>
                </a:rPr>
                <a:t>PMI, GI, Fondazioni</a:t>
              </a:r>
              <a:r>
                <a:rPr lang="it-IT" sz="1500" b="0" i="0" u="none" strike="noStrike" cap="none">
                  <a:solidFill>
                    <a:schemeClr val="dk1"/>
                  </a:solidFill>
                  <a:latin typeface="Arial"/>
                  <a:ea typeface="Arial"/>
                  <a:cs typeface="Arial"/>
                  <a:sym typeface="Arial"/>
                </a:rPr>
                <a:t>, sia Italiane che Europee. Tra queste citiamo </a:t>
              </a:r>
              <a:r>
                <a:rPr lang="it-IT" sz="1500" b="1" i="0" u="none" strike="noStrike" cap="none">
                  <a:solidFill>
                    <a:schemeClr val="dk1"/>
                  </a:solidFill>
                  <a:latin typeface="Arial"/>
                  <a:ea typeface="Arial"/>
                  <a:cs typeface="Arial"/>
                  <a:sym typeface="Arial"/>
                </a:rPr>
                <a:t>Vacuum Fab SRL</a:t>
              </a:r>
              <a:r>
                <a:rPr lang="it-IT" sz="1500" b="0" i="0" u="none" strike="noStrike" cap="none">
                  <a:solidFill>
                    <a:schemeClr val="dk1"/>
                  </a:solidFill>
                  <a:latin typeface="Arial"/>
                  <a:ea typeface="Arial"/>
                  <a:cs typeface="Arial"/>
                  <a:sym typeface="Arial"/>
                </a:rPr>
                <a:t>, </a:t>
              </a:r>
              <a:r>
                <a:rPr lang="it-IT" sz="1500" b="1" i="0" u="none" strike="noStrike" cap="none">
                  <a:solidFill>
                    <a:schemeClr val="dk1"/>
                  </a:solidFill>
                  <a:latin typeface="Arial"/>
                  <a:ea typeface="Arial"/>
                  <a:cs typeface="Arial"/>
                  <a:sym typeface="Arial"/>
                </a:rPr>
                <a:t>VCS SRL</a:t>
              </a:r>
              <a:r>
                <a:rPr lang="it-IT" sz="1500" b="0" i="0" u="none" strike="noStrike" cap="none">
                  <a:solidFill>
                    <a:schemeClr val="dk1"/>
                  </a:solidFill>
                  <a:latin typeface="Arial"/>
                  <a:ea typeface="Arial"/>
                  <a:cs typeface="Arial"/>
                  <a:sym typeface="Arial"/>
                </a:rPr>
                <a:t>, </a:t>
              </a:r>
              <a:r>
                <a:rPr lang="it-IT" sz="1500" b="1" i="0" u="none" strike="noStrike" cap="none">
                  <a:solidFill>
                    <a:schemeClr val="dk1"/>
                  </a:solidFill>
                  <a:latin typeface="Arial"/>
                  <a:ea typeface="Arial"/>
                  <a:cs typeface="Arial"/>
                  <a:sym typeface="Arial"/>
                </a:rPr>
                <a:t>Amplitude (FR)</a:t>
              </a:r>
              <a:r>
                <a:rPr lang="it-IT" sz="1500" b="0" i="0" u="none" strike="noStrike" cap="none">
                  <a:solidFill>
                    <a:schemeClr val="dk1"/>
                  </a:solidFill>
                  <a:latin typeface="Arial"/>
                  <a:ea typeface="Arial"/>
                  <a:cs typeface="Arial"/>
                  <a:sym typeface="Arial"/>
                </a:rPr>
                <a:t>, </a:t>
              </a:r>
              <a:r>
                <a:rPr lang="it-IT" sz="1500" b="1" i="0" u="none" strike="noStrike" cap="none">
                  <a:solidFill>
                    <a:schemeClr val="dk1"/>
                  </a:solidFill>
                  <a:latin typeface="Arial"/>
                  <a:ea typeface="Arial"/>
                  <a:cs typeface="Arial"/>
                  <a:sym typeface="Arial"/>
                </a:rPr>
                <a:t>AUKELOS SRL</a:t>
              </a:r>
              <a:r>
                <a:rPr lang="it-IT" sz="1500" b="0" i="0" u="none" strike="noStrike" cap="none">
                  <a:solidFill>
                    <a:schemeClr val="dk1"/>
                  </a:solidFill>
                  <a:latin typeface="Arial"/>
                  <a:ea typeface="Arial"/>
                  <a:cs typeface="Arial"/>
                  <a:sym typeface="Arial"/>
                </a:rPr>
                <a:t>, </a:t>
              </a:r>
              <a:r>
                <a:rPr lang="it-IT" sz="1500" b="1" i="0" u="none" strike="noStrike" cap="none">
                  <a:solidFill>
                    <a:schemeClr val="dk1"/>
                  </a:solidFill>
                  <a:latin typeface="Arial"/>
                  <a:ea typeface="Arial"/>
                  <a:cs typeface="Arial"/>
                  <a:sym typeface="Arial"/>
                </a:rPr>
                <a:t>Thales Las (FR)</a:t>
              </a:r>
              <a:r>
                <a:rPr lang="it-IT" sz="1500" b="0" i="0" u="none" strike="noStrike" cap="none">
                  <a:solidFill>
                    <a:schemeClr val="dk1"/>
                  </a:solidFill>
                  <a:latin typeface="Arial"/>
                  <a:ea typeface="Arial"/>
                  <a:cs typeface="Arial"/>
                  <a:sym typeface="Arial"/>
                </a:rPr>
                <a:t>, </a:t>
              </a:r>
              <a:r>
                <a:rPr lang="it-IT" sz="1500" b="1" i="0" u="none" strike="noStrike" cap="none">
                  <a:solidFill>
                    <a:schemeClr val="dk1"/>
                  </a:solidFill>
                  <a:latin typeface="Arial"/>
                  <a:ea typeface="Arial"/>
                  <a:cs typeface="Arial"/>
                  <a:sym typeface="Arial"/>
                </a:rPr>
                <a:t>SOURCELAB(FR),</a:t>
              </a:r>
              <a:r>
                <a:rPr lang="it-IT" sz="1500" b="0" i="0" u="none" strike="noStrike" cap="none">
                  <a:solidFill>
                    <a:schemeClr val="dk1"/>
                  </a:solidFill>
                  <a:latin typeface="Arial"/>
                  <a:ea typeface="Arial"/>
                  <a:cs typeface="Arial"/>
                  <a:sym typeface="Arial"/>
                </a:rPr>
                <a:t> </a:t>
              </a:r>
              <a:r>
                <a:rPr lang="it-IT" sz="1500" b="1" i="0" u="none" strike="noStrike" cap="none">
                  <a:solidFill>
                    <a:schemeClr val="dk1"/>
                  </a:solidFill>
                  <a:latin typeface="Arial"/>
                  <a:ea typeface="Arial"/>
                  <a:cs typeface="Arial"/>
                  <a:sym typeface="Arial"/>
                </a:rPr>
                <a:t>RADIENCE(FR),</a:t>
              </a:r>
              <a:r>
                <a:rPr lang="it-IT" sz="1500" b="0" i="0" u="none" strike="noStrike" cap="none">
                  <a:solidFill>
                    <a:schemeClr val="dk1"/>
                  </a:solidFill>
                  <a:latin typeface="Arial"/>
                  <a:ea typeface="Arial"/>
                  <a:cs typeface="Arial"/>
                  <a:sym typeface="Arial"/>
                </a:rPr>
                <a:t> </a:t>
              </a:r>
              <a:r>
                <a:rPr lang="it-IT" sz="1500" b="1" i="0" u="none" strike="noStrike" cap="none">
                  <a:solidFill>
                    <a:schemeClr val="dk1"/>
                  </a:solidFill>
                  <a:latin typeface="Arial"/>
                  <a:ea typeface="Arial"/>
                  <a:cs typeface="Arial"/>
                  <a:sym typeface="Arial"/>
                </a:rPr>
                <a:t>SIT Sordina</a:t>
              </a:r>
              <a:r>
                <a:rPr lang="it-IT" sz="1500" b="0" i="0" u="none" strike="noStrike" cap="none">
                  <a:solidFill>
                    <a:schemeClr val="dk1"/>
                  </a:solidFill>
                  <a:latin typeface="Arial"/>
                  <a:ea typeface="Arial"/>
                  <a:cs typeface="Arial"/>
                  <a:sym typeface="Arial"/>
                </a:rPr>
                <a:t>, </a:t>
              </a:r>
              <a:r>
                <a:rPr lang="it-IT" sz="1500" b="1" i="0" u="none" strike="noStrike" cap="none">
                  <a:solidFill>
                    <a:schemeClr val="dk1"/>
                  </a:solidFill>
                  <a:latin typeface="Arial"/>
                  <a:ea typeface="Arial"/>
                  <a:cs typeface="Arial"/>
                  <a:sym typeface="Arial"/>
                </a:rPr>
                <a:t>Fondazione Pisana per la Scienza</a:t>
              </a:r>
              <a:r>
                <a:rPr lang="it-IT" sz="1500" b="0" i="0" u="none" strike="noStrike" cap="none">
                  <a:solidFill>
                    <a:schemeClr val="dk1"/>
                  </a:solidFill>
                  <a:latin typeface="Arial"/>
                  <a:ea typeface="Arial"/>
                  <a:cs typeface="Arial"/>
                  <a:sym typeface="Arial"/>
                </a:rPr>
                <a:t>, </a:t>
              </a:r>
              <a:r>
                <a:rPr lang="it-IT" sz="1500" b="1" i="0" u="none" strike="noStrike" cap="none">
                  <a:solidFill>
                    <a:schemeClr val="dk1"/>
                  </a:solidFill>
                  <a:latin typeface="Arial"/>
                  <a:ea typeface="Arial"/>
                  <a:cs typeface="Arial"/>
                  <a:sym typeface="Arial"/>
                </a:rPr>
                <a:t>Fondazione RIMED</a:t>
              </a:r>
              <a:r>
                <a:rPr lang="it-IT" sz="1500" b="0" i="0" u="none" strike="noStrike" cap="none">
                  <a:solidFill>
                    <a:schemeClr val="dk1"/>
                  </a:solidFill>
                  <a:latin typeface="Arial"/>
                  <a:ea typeface="Arial"/>
                  <a:cs typeface="Arial"/>
                  <a:sym typeface="Arial"/>
                </a:rPr>
                <a:t>, </a:t>
              </a:r>
              <a:r>
                <a:rPr lang="it-IT" sz="1500" b="1" i="0" u="none" strike="noStrike" cap="none">
                  <a:solidFill>
                    <a:schemeClr val="dk1"/>
                  </a:solidFill>
                  <a:latin typeface="Arial"/>
                  <a:ea typeface="Arial"/>
                  <a:cs typeface="Arial"/>
                  <a:sym typeface="Arial"/>
                </a:rPr>
                <a:t>La Maddalena SPA</a:t>
              </a:r>
              <a:r>
                <a:rPr lang="it-IT" sz="1500" b="0" i="0" u="none" strike="noStrike" cap="none">
                  <a:solidFill>
                    <a:schemeClr val="dk1"/>
                  </a:solidFill>
                  <a:latin typeface="Arial"/>
                  <a:ea typeface="Arial"/>
                  <a:cs typeface="Arial"/>
                  <a:sym typeface="Arial"/>
                </a:rPr>
                <a:t>, </a:t>
              </a:r>
              <a:r>
                <a:rPr lang="it-IT" sz="1500" b="1" i="0" u="none" strike="noStrike" cap="none">
                  <a:solidFill>
                    <a:schemeClr val="dk1"/>
                  </a:solidFill>
                  <a:latin typeface="Arial"/>
                  <a:ea typeface="Arial"/>
                  <a:cs typeface="Arial"/>
                  <a:sym typeface="Arial"/>
                </a:rPr>
                <a:t>CRS4 SRL</a:t>
              </a:r>
              <a:r>
                <a:rPr lang="it-IT" sz="1500" b="0" i="0" u="none" strike="noStrike" cap="none">
                  <a:solidFill>
                    <a:schemeClr val="dk1"/>
                  </a:solidFill>
                  <a:latin typeface="Arial"/>
                  <a:ea typeface="Arial"/>
                  <a:cs typeface="Arial"/>
                  <a:sym typeface="Arial"/>
                </a:rPr>
                <a:t>, </a:t>
              </a:r>
              <a:r>
                <a:rPr lang="it-IT" sz="1500" b="1" i="0" u="none" strike="noStrike" cap="none">
                  <a:solidFill>
                    <a:schemeClr val="dk1"/>
                  </a:solidFill>
                  <a:latin typeface="Arial"/>
                  <a:ea typeface="Arial"/>
                  <a:cs typeface="Arial"/>
                  <a:sym typeface="Arial"/>
                </a:rPr>
                <a:t>Imaginalis SRL</a:t>
              </a:r>
              <a:r>
                <a:rPr lang="it-IT" sz="1500" b="0" i="0" u="none" strike="noStrike" cap="none">
                  <a:solidFill>
                    <a:schemeClr val="dk1"/>
                  </a:solidFill>
                  <a:latin typeface="Arial"/>
                  <a:ea typeface="Arial"/>
                  <a:cs typeface="Arial"/>
                  <a:sym typeface="Arial"/>
                </a:rPr>
                <a:t>, </a:t>
              </a:r>
              <a:r>
                <a:rPr lang="it-IT" sz="1500" b="1" i="0" u="none" strike="noStrike" cap="none">
                  <a:solidFill>
                    <a:schemeClr val="dk1"/>
                  </a:solidFill>
                  <a:latin typeface="Arial"/>
                  <a:ea typeface="Arial"/>
                  <a:cs typeface="Arial"/>
                  <a:sym typeface="Arial"/>
                </a:rPr>
                <a:t>QPREL SRL</a:t>
              </a:r>
              <a:r>
                <a:rPr lang="it-IT" sz="1500" b="0" i="0" u="none" strike="noStrike" cap="none">
                  <a:solidFill>
                    <a:schemeClr val="dk1"/>
                  </a:solidFill>
                  <a:latin typeface="Arial"/>
                  <a:ea typeface="Arial"/>
                  <a:cs typeface="Arial"/>
                  <a:sym typeface="Arial"/>
                </a:rPr>
                <a:t>, </a:t>
              </a:r>
              <a:r>
                <a:rPr lang="it-IT" sz="1500" b="1" i="0" u="none" strike="noStrike" cap="none">
                  <a:solidFill>
                    <a:schemeClr val="dk1"/>
                  </a:solidFill>
                  <a:latin typeface="Arial"/>
                  <a:ea typeface="Arial"/>
                  <a:cs typeface="Arial"/>
                  <a:sym typeface="Arial"/>
                </a:rPr>
                <a:t>Curium Italy</a:t>
              </a:r>
              <a:r>
                <a:rPr lang="it-IT" sz="1500" b="0" i="0" u="none" strike="noStrike" cap="none">
                  <a:solidFill>
                    <a:schemeClr val="dk1"/>
                  </a:solidFill>
                  <a:latin typeface="Arial"/>
                  <a:ea typeface="Arial"/>
                  <a:cs typeface="Arial"/>
                  <a:sym typeface="Arial"/>
                </a:rPr>
                <a:t> Milano, </a:t>
              </a:r>
              <a:r>
                <a:rPr lang="it-IT" sz="1500" b="1" i="0" u="none" strike="noStrike" cap="none">
                  <a:solidFill>
                    <a:schemeClr val="dk1"/>
                  </a:solidFill>
                  <a:latin typeface="Arial"/>
                  <a:ea typeface="Arial"/>
                  <a:cs typeface="Arial"/>
                  <a:sym typeface="Arial"/>
                </a:rPr>
                <a:t>Curium international</a:t>
              </a:r>
              <a:r>
                <a:rPr lang="it-IT" sz="1500" b="0" i="0" u="none" strike="noStrike" cap="none">
                  <a:solidFill>
                    <a:schemeClr val="dk1"/>
                  </a:solidFill>
                  <a:latin typeface="Arial"/>
                  <a:ea typeface="Arial"/>
                  <a:cs typeface="Arial"/>
                  <a:sym typeface="Arial"/>
                </a:rPr>
                <a:t>/</a:t>
              </a:r>
              <a:r>
                <a:rPr lang="it-IT" sz="1500" b="1" i="0" u="none" strike="noStrike" cap="none">
                  <a:solidFill>
                    <a:schemeClr val="dk1"/>
                  </a:solidFill>
                  <a:latin typeface="Arial"/>
                  <a:ea typeface="Arial"/>
                  <a:cs typeface="Arial"/>
                  <a:sym typeface="Arial"/>
                </a:rPr>
                <a:t>CIS bio international</a:t>
              </a:r>
              <a:r>
                <a:rPr lang="it-IT" sz="1500" b="0" i="0" u="none" strike="noStrike" cap="none">
                  <a:solidFill>
                    <a:schemeClr val="dk1"/>
                  </a:solidFill>
                  <a:latin typeface="Arial"/>
                  <a:ea typeface="Arial"/>
                  <a:cs typeface="Arial"/>
                  <a:sym typeface="Arial"/>
                </a:rPr>
                <a:t> New Drug Application group (CMC) (FR), </a:t>
              </a:r>
              <a:r>
                <a:rPr lang="it-IT" sz="1500" b="1" i="0" u="none" strike="noStrike" cap="none">
                  <a:solidFill>
                    <a:schemeClr val="dk1"/>
                  </a:solidFill>
                  <a:latin typeface="Arial"/>
                  <a:ea typeface="Arial"/>
                  <a:cs typeface="Arial"/>
                  <a:sym typeface="Arial"/>
                </a:rPr>
                <a:t>Synektik Pharma</a:t>
              </a:r>
              <a:r>
                <a:rPr lang="it-IT" sz="1500" b="0" i="0" u="none" strike="noStrike" cap="none">
                  <a:solidFill>
                    <a:schemeClr val="dk1"/>
                  </a:solidFill>
                  <a:latin typeface="Arial"/>
                  <a:ea typeface="Arial"/>
                  <a:cs typeface="Arial"/>
                  <a:sym typeface="Arial"/>
                </a:rPr>
                <a:t> (Poland). </a:t>
              </a:r>
              <a:r>
                <a:rPr lang="it-IT" sz="1500" b="0" i="0" u="none" strike="noStrike" cap="none">
                  <a:solidFill>
                    <a:schemeClr val="dk1"/>
                  </a:solidFill>
                  <a:highlight>
                    <a:srgbClr val="FFFF00"/>
                  </a:highlight>
                  <a:latin typeface="Arial"/>
                  <a:ea typeface="Arial"/>
                  <a:cs typeface="Arial"/>
                  <a:sym typeface="Arial"/>
                </a:rPr>
                <a:t>Alcune di queste hanno già investito o manifestato intenzione di investire risorse proprie </a:t>
              </a:r>
              <a:r>
                <a:rPr lang="it-IT" sz="1500" b="0" i="0" u="none" strike="noStrike" cap="none">
                  <a:solidFill>
                    <a:schemeClr val="dk1"/>
                  </a:solidFill>
                  <a:latin typeface="Arial"/>
                  <a:ea typeface="Arial"/>
                  <a:cs typeface="Arial"/>
                  <a:sym typeface="Arial"/>
                </a:rPr>
                <a:t>per lo sviluppo di tecnologie innovative emergenti nell’ambito delle collaborazioni. Di particolare rilievo verso la </a:t>
              </a:r>
              <a:r>
                <a:rPr lang="it-IT" sz="1500" b="1" i="0" u="none" strike="noStrike" cap="none">
                  <a:solidFill>
                    <a:schemeClr val="dk1"/>
                  </a:solidFill>
                  <a:highlight>
                    <a:srgbClr val="FFFF00"/>
                  </a:highlight>
                  <a:latin typeface="Arial"/>
                  <a:ea typeface="Arial"/>
                  <a:cs typeface="Arial"/>
                  <a:sym typeface="Arial"/>
                </a:rPr>
                <a:t>traslazione clinica</a:t>
              </a:r>
              <a:r>
                <a:rPr lang="it-IT" sz="1500" b="0" i="0" u="none" strike="noStrike" cap="none">
                  <a:solidFill>
                    <a:schemeClr val="dk1"/>
                  </a:solidFill>
                  <a:highlight>
                    <a:srgbClr val="FFFF00"/>
                  </a:highlight>
                  <a:latin typeface="Arial"/>
                  <a:ea typeface="Arial"/>
                  <a:cs typeface="Arial"/>
                  <a:sym typeface="Arial"/>
                </a:rPr>
                <a:t> </a:t>
              </a:r>
              <a:r>
                <a:rPr lang="it-IT" sz="1500" b="0" i="0" u="none" strike="noStrike" cap="none">
                  <a:solidFill>
                    <a:schemeClr val="dk1"/>
                  </a:solidFill>
                  <a:latin typeface="Arial"/>
                  <a:ea typeface="Arial"/>
                  <a:cs typeface="Arial"/>
                  <a:sym typeface="Arial"/>
                </a:rPr>
                <a:t>sono inoltre le partecipazioni </a:t>
              </a:r>
              <a:r>
                <a:rPr lang="it-IT" sz="1500" b="1" i="0" u="none" strike="noStrike" cap="none">
                  <a:solidFill>
                    <a:schemeClr val="dk1"/>
                  </a:solidFill>
                  <a:latin typeface="Arial"/>
                  <a:ea typeface="Arial"/>
                  <a:cs typeface="Arial"/>
                  <a:sym typeface="Arial"/>
                </a:rPr>
                <a:t>dell’IRCCS San Raffaele di Milano</a:t>
              </a:r>
              <a:r>
                <a:rPr lang="it-IT" sz="1500" b="0" i="0" u="none" strike="noStrike" cap="none">
                  <a:solidFill>
                    <a:schemeClr val="dk1"/>
                  </a:solidFill>
                  <a:latin typeface="Arial"/>
                  <a:ea typeface="Arial"/>
                  <a:cs typeface="Arial"/>
                  <a:sym typeface="Arial"/>
                </a:rPr>
                <a:t>, dell’ </a:t>
              </a:r>
              <a:r>
                <a:rPr lang="it-IT" sz="1500" b="1" i="0" u="none" strike="noStrike" cap="none">
                  <a:solidFill>
                    <a:schemeClr val="dk1"/>
                  </a:solidFill>
                  <a:latin typeface="Arial"/>
                  <a:ea typeface="Arial"/>
                  <a:cs typeface="Arial"/>
                  <a:sym typeface="Arial"/>
                </a:rPr>
                <a:t>Azienda Ospedaliero-Universitaria di Pisa</a:t>
              </a:r>
              <a:r>
                <a:rPr lang="it-IT" sz="1500" b="0" i="0" u="none" strike="noStrike" cap="none">
                  <a:solidFill>
                    <a:schemeClr val="dk1"/>
                  </a:solidFill>
                  <a:latin typeface="Arial"/>
                  <a:ea typeface="Arial"/>
                  <a:cs typeface="Arial"/>
                  <a:sym typeface="Arial"/>
                </a:rPr>
                <a:t> e </a:t>
              </a:r>
              <a:r>
                <a:rPr lang="it-IT" sz="1500" b="1" i="0" u="none" strike="noStrike" cap="none">
                  <a:solidFill>
                    <a:schemeClr val="dk1"/>
                  </a:solidFill>
                  <a:latin typeface="Arial"/>
                  <a:ea typeface="Arial"/>
                  <a:cs typeface="Arial"/>
                  <a:sym typeface="Arial"/>
                </a:rPr>
                <a:t>dell’Azienda Ospedaliero universitaria Careggi</a:t>
              </a:r>
              <a:r>
                <a:rPr lang="it-IT" sz="1500" b="0" i="0" u="none" strike="noStrike" cap="none">
                  <a:solidFill>
                    <a:schemeClr val="dk1"/>
                  </a:solidFill>
                  <a:latin typeface="Arial"/>
                  <a:ea typeface="Arial"/>
                  <a:cs typeface="Arial"/>
                  <a:sym typeface="Arial"/>
                </a:rPr>
                <a:t>. Ulteriori collaborazioni sono in corso con </a:t>
              </a:r>
              <a:r>
                <a:rPr lang="it-IT" sz="1500" b="1" i="0" u="none" strike="noStrike" cap="none">
                  <a:solidFill>
                    <a:schemeClr val="dk1"/>
                  </a:solidFill>
                  <a:latin typeface="Arial"/>
                  <a:ea typeface="Arial"/>
                  <a:cs typeface="Arial"/>
                  <a:sym typeface="Arial"/>
                </a:rPr>
                <a:t>l’Azienda Sanitaria “Papa Giovanni XXIII” di Bergamo</a:t>
              </a:r>
              <a:r>
                <a:rPr lang="it-IT" sz="15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114300" marR="0" lvl="1" indent="-114300" algn="l" rtl="0">
                <a:lnSpc>
                  <a:spcPct val="90000"/>
                </a:lnSpc>
                <a:spcBef>
                  <a:spcPts val="300"/>
                </a:spcBef>
                <a:spcAft>
                  <a:spcPts val="0"/>
                </a:spcAft>
                <a:buClr>
                  <a:schemeClr val="dk1"/>
                </a:buClr>
                <a:buSzPts val="1500"/>
                <a:buFont typeface="Arial"/>
                <a:buChar char="•"/>
              </a:pPr>
              <a:r>
                <a:rPr lang="it-IT" sz="1500" b="0" i="0" u="none" strike="noStrike" cap="none">
                  <a:solidFill>
                    <a:schemeClr val="dk1"/>
                  </a:solidFill>
                  <a:highlight>
                    <a:srgbClr val="00FFFF"/>
                  </a:highlight>
                  <a:latin typeface="Arial"/>
                  <a:ea typeface="Arial"/>
                  <a:cs typeface="Arial"/>
                  <a:sym typeface="Arial"/>
                </a:rPr>
                <a:t>Coinvolgimento di attori pubblici/policy maker (indicare stakeholder da coinvolgere): </a:t>
              </a:r>
              <a:r>
                <a:rPr lang="it-IT" sz="1500" b="1" i="0" u="none" strike="noStrike" cap="none">
                  <a:solidFill>
                    <a:schemeClr val="dk1"/>
                  </a:solidFill>
                  <a:latin typeface="Arial"/>
                  <a:ea typeface="Arial"/>
                  <a:cs typeface="Arial"/>
                  <a:sym typeface="Arial"/>
                </a:rPr>
                <a:t>gli obiettivi di innovazione e traslazione clinica di REMEDIO coinvolgono attori pubblici interessati ai </a:t>
              </a:r>
              <a:r>
                <a:rPr lang="it-IT" sz="1500" b="1" i="0" u="none" strike="noStrike" cap="none">
                  <a:solidFill>
                    <a:schemeClr val="dk1"/>
                  </a:solidFill>
                  <a:highlight>
                    <a:srgbClr val="FFFF00"/>
                  </a:highlight>
                  <a:latin typeface="Arial"/>
                  <a:ea typeface="Arial"/>
                  <a:cs typeface="Arial"/>
                  <a:sym typeface="Arial"/>
                </a:rPr>
                <a:t>risultati clinici e industriali</a:t>
              </a:r>
              <a:r>
                <a:rPr lang="it-IT" sz="1500" b="1" i="0" u="none" strike="noStrike" cap="none">
                  <a:solidFill>
                    <a:schemeClr val="dk1"/>
                  </a:solidFill>
                  <a:latin typeface="Arial"/>
                  <a:ea typeface="Arial"/>
                  <a:cs typeface="Arial"/>
                  <a:sym typeface="Arial"/>
                </a:rPr>
                <a:t>. Tra questi la Regione Toscana, che ha sostenuto l'EI_THE che costituisce un nucleo portante di REMEDIO, si ritiene possa essere un interlocutore primario.</a:t>
              </a:r>
              <a:endParaRPr sz="1400" b="0" i="0" u="none" strike="noStrike" cap="none">
                <a:solidFill>
                  <a:srgbClr val="000000"/>
                </a:solidFill>
                <a:latin typeface="Arial"/>
                <a:ea typeface="Arial"/>
                <a:cs typeface="Arial"/>
                <a:sym typeface="Arial"/>
              </a:endParaRPr>
            </a:p>
            <a:p>
              <a:pPr marL="114300" marR="0" lvl="1" indent="-114300" algn="l" rtl="0">
                <a:lnSpc>
                  <a:spcPct val="90000"/>
                </a:lnSpc>
                <a:spcBef>
                  <a:spcPts val="300"/>
                </a:spcBef>
                <a:spcAft>
                  <a:spcPts val="0"/>
                </a:spcAft>
                <a:buClr>
                  <a:schemeClr val="dk1"/>
                </a:buClr>
                <a:buSzPts val="1500"/>
                <a:buFont typeface="Arial"/>
                <a:buChar char="•"/>
              </a:pPr>
              <a:r>
                <a:rPr lang="it-IT" sz="1500" b="0" i="0" u="none" strike="noStrike" cap="none">
                  <a:solidFill>
                    <a:schemeClr val="dk1"/>
                  </a:solidFill>
                  <a:highlight>
                    <a:srgbClr val="00FFFF"/>
                  </a:highlight>
                  <a:latin typeface="Arial"/>
                  <a:ea typeface="Arial"/>
                  <a:cs typeface="Arial"/>
                  <a:sym typeface="Arial"/>
                </a:rPr>
                <a:t>Fabbisogno di personale Ricercatori/Gestionali nel breve e medio periodo (3/5 anni) e in una previsione a lungo termine (10 anni): </a:t>
              </a:r>
              <a:r>
                <a:rPr lang="it-IT" sz="1500" b="1" i="0" u="none" strike="noStrike" cap="none">
                  <a:solidFill>
                    <a:schemeClr val="dk1"/>
                  </a:solidFill>
                  <a:latin typeface="Arial"/>
                  <a:ea typeface="Arial"/>
                  <a:cs typeface="Arial"/>
                  <a:sym typeface="Arial"/>
                </a:rPr>
                <a:t>3-5 anni: 9 ricercatori e tecnologi e 4 gestionali. 10 anni: oltre 15 ricercatori e tecnologi e 9 gestionali;</a:t>
              </a:r>
              <a:endParaRPr sz="1400" b="0" i="0" u="none" strike="noStrike" cap="none">
                <a:solidFill>
                  <a:srgbClr val="000000"/>
                </a:solidFill>
                <a:latin typeface="Arial"/>
                <a:ea typeface="Arial"/>
                <a:cs typeface="Arial"/>
                <a:sym typeface="Arial"/>
              </a:endParaRPr>
            </a:p>
          </p:txBody>
        </p:sp>
      </p:grpSp>
      <p:sp>
        <p:nvSpPr>
          <p:cNvPr id="188" name="Google Shape;188;p6"/>
          <p:cNvSpPr txBox="1"/>
          <p:nvPr/>
        </p:nvSpPr>
        <p:spPr>
          <a:xfrm>
            <a:off x="569393" y="211402"/>
            <a:ext cx="11505698"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it-IT" sz="1800" u="none" strike="noStrike" cap="small" dirty="0">
                <a:solidFill>
                  <a:schemeClr val="dk1"/>
                </a:solidFill>
                <a:latin typeface="Arial" panose="020B0604020202020204" pitchFamily="34" charset="0"/>
                <a:ea typeface="Helvetica Neue"/>
                <a:cs typeface="Arial" panose="020B0604020202020204" pitchFamily="34" charset="0"/>
                <a:sym typeface="Helvetica Neue"/>
              </a:rPr>
              <a:t>REMEDIO - </a:t>
            </a:r>
            <a:r>
              <a:rPr lang="it-IT" sz="1800" u="none" strike="noStrike" cap="small" dirty="0" err="1">
                <a:solidFill>
                  <a:schemeClr val="dk1"/>
                </a:solidFill>
                <a:latin typeface="Arial" panose="020B0604020202020204" pitchFamily="34" charset="0"/>
                <a:ea typeface="Helvetica Neue"/>
                <a:cs typeface="Arial" panose="020B0604020202020204" pitchFamily="34" charset="0"/>
                <a:sym typeface="Helvetica Neue"/>
              </a:rPr>
              <a:t>Research</a:t>
            </a:r>
            <a:r>
              <a:rPr lang="it-IT" sz="1800" u="none" strike="noStrike" cap="small" dirty="0">
                <a:solidFill>
                  <a:schemeClr val="dk1"/>
                </a:solidFill>
                <a:latin typeface="Arial" panose="020B0604020202020204" pitchFamily="34" charset="0"/>
                <a:ea typeface="Helvetica Neue"/>
                <a:cs typeface="Arial" panose="020B0604020202020204" pitchFamily="34" charset="0"/>
                <a:sym typeface="Helvetica Neue"/>
              </a:rPr>
              <a:t> </a:t>
            </a:r>
            <a:r>
              <a:rPr lang="it-IT" sz="1800" u="none" strike="noStrike" cap="small" dirty="0" err="1">
                <a:solidFill>
                  <a:schemeClr val="dk1"/>
                </a:solidFill>
                <a:latin typeface="Arial" panose="020B0604020202020204" pitchFamily="34" charset="0"/>
                <a:ea typeface="Helvetica Neue"/>
                <a:cs typeface="Arial" panose="020B0604020202020204" pitchFamily="34" charset="0"/>
                <a:sym typeface="Helvetica Neue"/>
              </a:rPr>
              <a:t>Excellence</a:t>
            </a:r>
            <a:r>
              <a:rPr lang="it-IT" sz="1800" u="none" strike="noStrike" cap="small" dirty="0">
                <a:solidFill>
                  <a:schemeClr val="dk1"/>
                </a:solidFill>
                <a:latin typeface="Arial" panose="020B0604020202020204" pitchFamily="34" charset="0"/>
                <a:ea typeface="Helvetica Neue"/>
                <a:cs typeface="Arial" panose="020B0604020202020204" pitchFamily="34" charset="0"/>
                <a:sym typeface="Helvetica Neue"/>
              </a:rPr>
              <a:t> in Medicine and Engineering </a:t>
            </a:r>
            <a:r>
              <a:rPr lang="it-IT" sz="1800" u="none" strike="noStrike" cap="small" dirty="0" err="1">
                <a:solidFill>
                  <a:schemeClr val="dk1"/>
                </a:solidFill>
                <a:latin typeface="Arial" panose="020B0604020202020204" pitchFamily="34" charset="0"/>
                <a:ea typeface="Helvetica Neue"/>
                <a:cs typeface="Arial" panose="020B0604020202020204" pitchFamily="34" charset="0"/>
                <a:sym typeface="Helvetica Neue"/>
              </a:rPr>
              <a:t>Driving</a:t>
            </a:r>
            <a:r>
              <a:rPr lang="it-IT" sz="1800" u="none" strike="noStrike" cap="small" dirty="0">
                <a:solidFill>
                  <a:schemeClr val="dk1"/>
                </a:solidFill>
                <a:latin typeface="Arial" panose="020B0604020202020204" pitchFamily="34" charset="0"/>
                <a:ea typeface="Helvetica Neue"/>
                <a:cs typeface="Arial" panose="020B0604020202020204" pitchFamily="34" charset="0"/>
                <a:sym typeface="Helvetica Neue"/>
              </a:rPr>
              <a:t> Innovation in </a:t>
            </a:r>
            <a:r>
              <a:rPr lang="it-IT" sz="1800" u="none" strike="noStrike" cap="small" dirty="0" err="1">
                <a:solidFill>
                  <a:schemeClr val="dk1"/>
                </a:solidFill>
                <a:latin typeface="Arial" panose="020B0604020202020204" pitchFamily="34" charset="0"/>
                <a:ea typeface="Helvetica Neue"/>
                <a:cs typeface="Arial" panose="020B0604020202020204" pitchFamily="34" charset="0"/>
                <a:sym typeface="Helvetica Neue"/>
              </a:rPr>
              <a:t>Oncology</a:t>
            </a:r>
            <a:r>
              <a:rPr lang="it-IT" sz="1800" u="none" strike="noStrike" cap="small" dirty="0">
                <a:solidFill>
                  <a:schemeClr val="dk1"/>
                </a:solidFill>
                <a:latin typeface="Arial" panose="020B0604020202020204" pitchFamily="34" charset="0"/>
                <a:ea typeface="Helvetica Neue"/>
                <a:cs typeface="Arial" panose="020B0604020202020204" pitchFamily="34" charset="0"/>
                <a:sym typeface="Helvetica Neue"/>
              </a:rPr>
              <a:t> </a:t>
            </a:r>
            <a:endParaRPr sz="1800" b="0" i="0" u="none" strike="noStrike" cap="none" dirty="0">
              <a:solidFill>
                <a:srgbClr val="000000"/>
              </a:solidFill>
              <a:latin typeface="Arial"/>
              <a:ea typeface="Arial"/>
              <a:cs typeface="Arial"/>
              <a:sym typeface="Arial"/>
            </a:endParaRPr>
          </a:p>
        </p:txBody>
      </p:sp>
      <p:sp>
        <p:nvSpPr>
          <p:cNvPr id="2" name="Google Shape;155;p22">
            <a:extLst>
              <a:ext uri="{FF2B5EF4-FFF2-40B4-BE49-F238E27FC236}">
                <a16:creationId xmlns:a16="http://schemas.microsoft.com/office/drawing/2014/main" id="{56C5389E-C9AE-D1F6-7322-309430895D5A}"/>
              </a:ext>
            </a:extLst>
          </p:cNvPr>
          <p:cNvSpPr txBox="1"/>
          <p:nvPr/>
        </p:nvSpPr>
        <p:spPr>
          <a:xfrm>
            <a:off x="1823738" y="6596390"/>
            <a:ext cx="9354543"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it-IT" sz="1100" b="0" i="0" u="none" strike="noStrike" cap="none" dirty="0">
                <a:solidFill>
                  <a:schemeClr val="dk1"/>
                </a:solidFill>
                <a:latin typeface="Arial"/>
                <a:ea typeface="Arial"/>
                <a:cs typeface="Arial"/>
                <a:sym typeface="Arial"/>
              </a:rPr>
              <a:t>Leonida A. Gizzi - Workshop su ”Sostenibilità PNRR@CNR”, 3 aprile 2025  - CNR - Area della Ricerca di Bologna: Aggregazione </a:t>
            </a:r>
            <a:r>
              <a:rPr lang="it-IT" sz="1100" b="1" i="0" u="none" strike="noStrike" cap="none" dirty="0">
                <a:solidFill>
                  <a:schemeClr val="dk1"/>
                </a:solidFill>
                <a:latin typeface="Arial"/>
                <a:ea typeface="Arial"/>
                <a:cs typeface="Arial"/>
                <a:sym typeface="Arial"/>
              </a:rPr>
              <a:t>REMEDIO</a:t>
            </a:r>
            <a:endParaRPr lang="it-IT" sz="1100" b="1" i="0" u="none" strike="noStrike" cap="none" dirty="0">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3"/>
          <p:cNvSpPr txBox="1"/>
          <p:nvPr/>
        </p:nvSpPr>
        <p:spPr>
          <a:xfrm>
            <a:off x="569393" y="211402"/>
            <a:ext cx="11505698"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it-IT" sz="1800" u="none" strike="noStrike" cap="small" dirty="0">
                <a:solidFill>
                  <a:schemeClr val="dk1"/>
                </a:solidFill>
                <a:latin typeface="Arial" panose="020B0604020202020204" pitchFamily="34" charset="0"/>
                <a:ea typeface="Helvetica Neue"/>
                <a:cs typeface="Arial" panose="020B0604020202020204" pitchFamily="34" charset="0"/>
                <a:sym typeface="Helvetica Neue"/>
              </a:rPr>
              <a:t>REMEDIO - </a:t>
            </a:r>
            <a:r>
              <a:rPr lang="it-IT" sz="1800" u="none" strike="noStrike" cap="small" dirty="0" err="1">
                <a:solidFill>
                  <a:schemeClr val="dk1"/>
                </a:solidFill>
                <a:latin typeface="Arial" panose="020B0604020202020204" pitchFamily="34" charset="0"/>
                <a:ea typeface="Helvetica Neue"/>
                <a:cs typeface="Arial" panose="020B0604020202020204" pitchFamily="34" charset="0"/>
                <a:sym typeface="Helvetica Neue"/>
              </a:rPr>
              <a:t>Research</a:t>
            </a:r>
            <a:r>
              <a:rPr lang="it-IT" sz="1800" u="none" strike="noStrike" cap="small" dirty="0">
                <a:solidFill>
                  <a:schemeClr val="dk1"/>
                </a:solidFill>
                <a:latin typeface="Arial" panose="020B0604020202020204" pitchFamily="34" charset="0"/>
                <a:ea typeface="Helvetica Neue"/>
                <a:cs typeface="Arial" panose="020B0604020202020204" pitchFamily="34" charset="0"/>
                <a:sym typeface="Helvetica Neue"/>
              </a:rPr>
              <a:t> </a:t>
            </a:r>
            <a:r>
              <a:rPr lang="it-IT" sz="1800" u="none" strike="noStrike" cap="small" dirty="0" err="1">
                <a:solidFill>
                  <a:schemeClr val="dk1"/>
                </a:solidFill>
                <a:latin typeface="Arial" panose="020B0604020202020204" pitchFamily="34" charset="0"/>
                <a:ea typeface="Helvetica Neue"/>
                <a:cs typeface="Arial" panose="020B0604020202020204" pitchFamily="34" charset="0"/>
                <a:sym typeface="Helvetica Neue"/>
              </a:rPr>
              <a:t>Excellence</a:t>
            </a:r>
            <a:r>
              <a:rPr lang="it-IT" sz="1800" u="none" strike="noStrike" cap="small" dirty="0">
                <a:solidFill>
                  <a:schemeClr val="dk1"/>
                </a:solidFill>
                <a:latin typeface="Arial" panose="020B0604020202020204" pitchFamily="34" charset="0"/>
                <a:ea typeface="Helvetica Neue"/>
                <a:cs typeface="Arial" panose="020B0604020202020204" pitchFamily="34" charset="0"/>
                <a:sym typeface="Helvetica Neue"/>
              </a:rPr>
              <a:t> in Medicine and Engineering </a:t>
            </a:r>
            <a:r>
              <a:rPr lang="it-IT" sz="1800" u="none" strike="noStrike" cap="small" dirty="0" err="1">
                <a:solidFill>
                  <a:schemeClr val="dk1"/>
                </a:solidFill>
                <a:latin typeface="Arial" panose="020B0604020202020204" pitchFamily="34" charset="0"/>
                <a:ea typeface="Helvetica Neue"/>
                <a:cs typeface="Arial" panose="020B0604020202020204" pitchFamily="34" charset="0"/>
                <a:sym typeface="Helvetica Neue"/>
              </a:rPr>
              <a:t>Driving</a:t>
            </a:r>
            <a:r>
              <a:rPr lang="it-IT" sz="1800" u="none" strike="noStrike" cap="small" dirty="0">
                <a:solidFill>
                  <a:schemeClr val="dk1"/>
                </a:solidFill>
                <a:latin typeface="Arial" panose="020B0604020202020204" pitchFamily="34" charset="0"/>
                <a:ea typeface="Helvetica Neue"/>
                <a:cs typeface="Arial" panose="020B0604020202020204" pitchFamily="34" charset="0"/>
                <a:sym typeface="Helvetica Neue"/>
              </a:rPr>
              <a:t> Innovation in </a:t>
            </a:r>
            <a:r>
              <a:rPr lang="it-IT" sz="1800" u="none" strike="noStrike" cap="small" dirty="0" err="1">
                <a:solidFill>
                  <a:schemeClr val="dk1"/>
                </a:solidFill>
                <a:latin typeface="Arial" panose="020B0604020202020204" pitchFamily="34" charset="0"/>
                <a:ea typeface="Helvetica Neue"/>
                <a:cs typeface="Arial" panose="020B0604020202020204" pitchFamily="34" charset="0"/>
                <a:sym typeface="Helvetica Neue"/>
              </a:rPr>
              <a:t>Oncology</a:t>
            </a:r>
            <a:r>
              <a:rPr lang="it-IT" sz="1800" u="none" strike="noStrike" cap="small" dirty="0">
                <a:solidFill>
                  <a:schemeClr val="dk1"/>
                </a:solidFill>
                <a:latin typeface="Arial" panose="020B0604020202020204" pitchFamily="34" charset="0"/>
                <a:ea typeface="Helvetica Neue"/>
                <a:cs typeface="Arial" panose="020B0604020202020204" pitchFamily="34" charset="0"/>
                <a:sym typeface="Helvetica Neue"/>
              </a:rPr>
              <a:t> </a:t>
            </a:r>
            <a:endParaRPr sz="1800" b="0" i="0" u="none" strike="noStrike" cap="none" dirty="0">
              <a:solidFill>
                <a:srgbClr val="000000"/>
              </a:solidFill>
              <a:latin typeface="Arial"/>
              <a:ea typeface="Arial"/>
              <a:cs typeface="Arial"/>
              <a:sym typeface="Arial"/>
            </a:endParaRPr>
          </a:p>
        </p:txBody>
      </p:sp>
      <p:sp>
        <p:nvSpPr>
          <p:cNvPr id="196" name="Google Shape;196;p23"/>
          <p:cNvSpPr txBox="1">
            <a:spLocks noGrp="1"/>
          </p:cNvSpPr>
          <p:nvPr>
            <p:ph type="title"/>
          </p:nvPr>
        </p:nvSpPr>
        <p:spPr>
          <a:xfrm>
            <a:off x="825024" y="737237"/>
            <a:ext cx="10515600" cy="90154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1800"/>
              <a:buNone/>
            </a:pPr>
            <a:r>
              <a:rPr lang="it-IT" sz="3600" dirty="0" err="1">
                <a:latin typeface="Arial"/>
                <a:ea typeface="Arial"/>
                <a:cs typeface="Arial"/>
                <a:sym typeface="Arial"/>
              </a:rPr>
              <a:t>Acknowledgements</a:t>
            </a:r>
            <a:r>
              <a:rPr lang="it-IT" sz="3600" dirty="0">
                <a:latin typeface="Arial"/>
                <a:ea typeface="Arial"/>
                <a:cs typeface="Arial"/>
                <a:sym typeface="Arial"/>
              </a:rPr>
              <a:t>: Referenti di Progetto e Istituto</a:t>
            </a:r>
            <a:endParaRPr sz="3600" dirty="0">
              <a:latin typeface="Arial"/>
              <a:ea typeface="Arial"/>
              <a:cs typeface="Arial"/>
              <a:sym typeface="Arial"/>
            </a:endParaRPr>
          </a:p>
        </p:txBody>
      </p:sp>
      <p:graphicFrame>
        <p:nvGraphicFramePr>
          <p:cNvPr id="16" name="Table 15">
            <a:extLst>
              <a:ext uri="{FF2B5EF4-FFF2-40B4-BE49-F238E27FC236}">
                <a16:creationId xmlns:a16="http://schemas.microsoft.com/office/drawing/2014/main" id="{E9533FF5-851C-5C70-C084-76D4423BB156}"/>
              </a:ext>
            </a:extLst>
          </p:cNvPr>
          <p:cNvGraphicFramePr>
            <a:graphicFrameLocks noGrp="1"/>
          </p:cNvGraphicFramePr>
          <p:nvPr>
            <p:extLst>
              <p:ext uri="{D42A27DB-BD31-4B8C-83A1-F6EECF244321}">
                <p14:modId xmlns:p14="http://schemas.microsoft.com/office/powerpoint/2010/main" val="424647012"/>
              </p:ext>
            </p:extLst>
          </p:nvPr>
        </p:nvGraphicFramePr>
        <p:xfrm>
          <a:off x="205740" y="1822779"/>
          <a:ext cx="3768725" cy="4389120"/>
        </p:xfrm>
        <a:graphic>
          <a:graphicData uri="http://schemas.openxmlformats.org/drawingml/2006/table">
            <a:tbl>
              <a:tblPr firstRow="1" firstCol="1" bandRow="1">
                <a:tableStyleId>{5C22544A-7EE6-4342-B048-85BDC9FD1C3A}</a:tableStyleId>
              </a:tblPr>
              <a:tblGrid>
                <a:gridCol w="3768725">
                  <a:extLst>
                    <a:ext uri="{9D8B030D-6E8A-4147-A177-3AD203B41FA5}">
                      <a16:colId xmlns:a16="http://schemas.microsoft.com/office/drawing/2014/main" val="90462"/>
                    </a:ext>
                  </a:extLst>
                </a:gridCol>
              </a:tblGrid>
              <a:tr h="0">
                <a:tc>
                  <a:txBody>
                    <a:bodyPr/>
                    <a:lstStyle/>
                    <a:p>
                      <a:r>
                        <a:rPr lang="en-IT" sz="1200" kern="100" dirty="0">
                          <a:effectLst/>
                        </a:rPr>
                        <a:t>valentina tozzini &lt;valentina.tozzini@nano.cnr.it&gt;</a:t>
                      </a:r>
                      <a:endParaRPr lang="en-IT"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86997819"/>
                  </a:ext>
                </a:extLst>
              </a:tr>
              <a:tr h="0">
                <a:tc>
                  <a:txBody>
                    <a:bodyPr/>
                    <a:lstStyle/>
                    <a:p>
                      <a:r>
                        <a:rPr lang="en-IT" sz="1200" kern="100">
                          <a:effectLst/>
                        </a:rPr>
                        <a:t>donata fornaciari &lt;donata.fornaciari@ino.cnr.it&gt;</a:t>
                      </a:r>
                      <a:endParaRPr lang="en-IT"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99434404"/>
                  </a:ext>
                </a:extLst>
              </a:tr>
              <a:tr h="0">
                <a:tc>
                  <a:txBody>
                    <a:bodyPr/>
                    <a:lstStyle/>
                    <a:p>
                      <a:r>
                        <a:rPr lang="en-IT" sz="1200" kern="100">
                          <a:effectLst/>
                        </a:rPr>
                        <a:t>margherita maffei &lt;m.maffei@ifc.cnr.it&gt;</a:t>
                      </a:r>
                      <a:endParaRPr lang="en-IT"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68969104"/>
                  </a:ext>
                </a:extLst>
              </a:tr>
              <a:tr h="0">
                <a:tc>
                  <a:txBody>
                    <a:bodyPr/>
                    <a:lstStyle/>
                    <a:p>
                      <a:r>
                        <a:rPr lang="en-IT" sz="1200" kern="100">
                          <a:effectLst/>
                        </a:rPr>
                        <a:t>mario costa &lt;mario.costa@in.cnr.it&gt;</a:t>
                      </a:r>
                      <a:endParaRPr lang="en-IT"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90641135"/>
                  </a:ext>
                </a:extLst>
              </a:tr>
              <a:tr h="0">
                <a:tc>
                  <a:txBody>
                    <a:bodyPr/>
                    <a:lstStyle/>
                    <a:p>
                      <a:r>
                        <a:rPr lang="en-IT" sz="1200" kern="100">
                          <a:effectLst/>
                        </a:rPr>
                        <a:t>simone capaccioli &lt;simone.capaccioli@unipi.it&gt;</a:t>
                      </a:r>
                      <a:endParaRPr lang="en-IT"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50229592"/>
                  </a:ext>
                </a:extLst>
              </a:tr>
              <a:tr h="0">
                <a:tc>
                  <a:txBody>
                    <a:bodyPr/>
                    <a:lstStyle/>
                    <a:p>
                      <a:r>
                        <a:rPr lang="en-IT" sz="1200" kern="100" dirty="0">
                          <a:effectLst/>
                        </a:rPr>
                        <a:t>michela poli &lt;michelap@ifc.cnr.it&gt;</a:t>
                      </a:r>
                      <a:endParaRPr lang="en-IT"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30002297"/>
                  </a:ext>
                </a:extLst>
              </a:tr>
              <a:tr h="0">
                <a:tc>
                  <a:txBody>
                    <a:bodyPr/>
                    <a:lstStyle/>
                    <a:p>
                      <a:r>
                        <a:rPr lang="en-IT" sz="1200" kern="100">
                          <a:effectLst/>
                        </a:rPr>
                        <a:t>giuseppe amato &lt;giuseppe.amato@isti.cnr.it&gt;</a:t>
                      </a:r>
                      <a:endParaRPr lang="en-IT"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71859446"/>
                  </a:ext>
                </a:extLst>
              </a:tr>
              <a:tr h="0">
                <a:tc>
                  <a:txBody>
                    <a:bodyPr/>
                    <a:lstStyle/>
                    <a:p>
                      <a:r>
                        <a:rPr lang="en-IT" sz="1200" kern="100">
                          <a:effectLst/>
                        </a:rPr>
                        <a:t>paolo barsocchi &lt;paolo.barsocchi@isti.cnr.it&gt;</a:t>
                      </a:r>
                      <a:endParaRPr lang="en-IT"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50523207"/>
                  </a:ext>
                </a:extLst>
              </a:tr>
              <a:tr h="0">
                <a:tc>
                  <a:txBody>
                    <a:bodyPr/>
                    <a:lstStyle/>
                    <a:p>
                      <a:r>
                        <a:rPr lang="en-IT" sz="1200" kern="100">
                          <a:effectLst/>
                        </a:rPr>
                        <a:t>fabrizio falchi &lt;fabrizio.falchi@isti.cnr.it&gt;</a:t>
                      </a:r>
                      <a:endParaRPr lang="en-IT"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50265426"/>
                  </a:ext>
                </a:extLst>
              </a:tr>
              <a:tr h="0">
                <a:tc>
                  <a:txBody>
                    <a:bodyPr/>
                    <a:lstStyle/>
                    <a:p>
                      <a:r>
                        <a:rPr lang="en-IT" sz="1200" kern="100">
                          <a:effectLst/>
                        </a:rPr>
                        <a:t>enrica strettoi &lt;enrica.strettoi@in.cnr.it&gt;</a:t>
                      </a:r>
                      <a:endParaRPr lang="en-IT"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33729087"/>
                  </a:ext>
                </a:extLst>
              </a:tr>
              <a:tr h="0">
                <a:tc>
                  <a:txBody>
                    <a:bodyPr/>
                    <a:lstStyle/>
                    <a:p>
                      <a:r>
                        <a:rPr lang="en-IT" sz="1200" kern="100">
                          <a:effectLst/>
                        </a:rPr>
                        <a:t>angelo di garbo &lt;angelo.digarbo@pi.ibf.cnr.it&gt;</a:t>
                      </a:r>
                      <a:endParaRPr lang="en-IT"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02864098"/>
                  </a:ext>
                </a:extLst>
              </a:tr>
              <a:tr h="0">
                <a:tc>
                  <a:txBody>
                    <a:bodyPr/>
                    <a:lstStyle/>
                    <a:p>
                      <a:r>
                        <a:rPr lang="en-IT" sz="1200" kern="100">
                          <a:effectLst/>
                        </a:rPr>
                        <a:t>roberto scopigno &lt;roberto.scopigno@isti.cnr.it&gt;</a:t>
                      </a:r>
                      <a:endParaRPr lang="en-IT"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64381860"/>
                  </a:ext>
                </a:extLst>
              </a:tr>
              <a:tr h="0">
                <a:tc>
                  <a:txBody>
                    <a:bodyPr/>
                    <a:lstStyle/>
                    <a:p>
                      <a:r>
                        <a:rPr lang="en-IT" sz="1200" kern="100">
                          <a:effectLst/>
                        </a:rPr>
                        <a:t>franca delmastro &lt;franca.delmastro@iit.cnr.it&gt;</a:t>
                      </a:r>
                      <a:endParaRPr lang="en-IT"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07830927"/>
                  </a:ext>
                </a:extLst>
              </a:tr>
              <a:tr h="0">
                <a:tc>
                  <a:txBody>
                    <a:bodyPr/>
                    <a:lstStyle/>
                    <a:p>
                      <a:r>
                        <a:rPr lang="en-IT" sz="1200" kern="100">
                          <a:effectLst/>
                        </a:rPr>
                        <a:t>andrea passarella &lt;andrea.passarella@iit.cnr.it&gt;</a:t>
                      </a:r>
                      <a:endParaRPr lang="en-IT"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61039515"/>
                  </a:ext>
                </a:extLst>
              </a:tr>
              <a:tr h="0">
                <a:tc>
                  <a:txBody>
                    <a:bodyPr/>
                    <a:lstStyle/>
                    <a:p>
                      <a:r>
                        <a:rPr lang="en-IT" sz="1200" kern="100">
                          <a:effectLst/>
                        </a:rPr>
                        <a:t>elena levantini &lt;elena.levantini@itb.cnr.it&gt;</a:t>
                      </a:r>
                      <a:endParaRPr lang="en-IT"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48057592"/>
                  </a:ext>
                </a:extLst>
              </a:tr>
              <a:tr h="0">
                <a:tc>
                  <a:txBody>
                    <a:bodyPr/>
                    <a:lstStyle/>
                    <a:p>
                      <a:r>
                        <a:rPr lang="en-IT" sz="1200" kern="100">
                          <a:effectLst/>
                        </a:rPr>
                        <a:t>francesco baldini &lt;f.baldini@ifac.cnr.it&gt;</a:t>
                      </a:r>
                      <a:endParaRPr lang="en-IT"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44576918"/>
                  </a:ext>
                </a:extLst>
              </a:tr>
              <a:tr h="0">
                <a:tc>
                  <a:txBody>
                    <a:bodyPr/>
                    <a:lstStyle/>
                    <a:p>
                      <a:r>
                        <a:rPr lang="en-IT" sz="1200" kern="100">
                          <a:effectLst/>
                        </a:rPr>
                        <a:t>giorgio iervasi &lt;giorgio.iervasi@cnr.it&gt;</a:t>
                      </a:r>
                      <a:endParaRPr lang="en-IT"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24203503"/>
                  </a:ext>
                </a:extLst>
              </a:tr>
              <a:tr h="0">
                <a:tc>
                  <a:txBody>
                    <a:bodyPr/>
                    <a:lstStyle/>
                    <a:p>
                      <a:r>
                        <a:rPr lang="en-IT" sz="1200" kern="100">
                          <a:effectLst/>
                        </a:rPr>
                        <a:t>fabio anastasio recchia &lt;fabioanastasio.recchia@cnr.it&gt;</a:t>
                      </a:r>
                      <a:endParaRPr lang="en-IT"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70058035"/>
                  </a:ext>
                </a:extLst>
              </a:tr>
              <a:tr h="0">
                <a:tc>
                  <a:txBody>
                    <a:bodyPr/>
                    <a:lstStyle/>
                    <a:p>
                      <a:r>
                        <a:rPr lang="en-IT" sz="1200" kern="100">
                          <a:effectLst/>
                        </a:rPr>
                        <a:t>roberto scopigno &lt;roberto.scopigno@cnr.it&gt;</a:t>
                      </a:r>
                      <a:endParaRPr lang="en-IT"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30965736"/>
                  </a:ext>
                </a:extLst>
              </a:tr>
              <a:tr h="0">
                <a:tc>
                  <a:txBody>
                    <a:bodyPr/>
                    <a:lstStyle/>
                    <a:p>
                      <a:r>
                        <a:rPr lang="en-IT" sz="1200" kern="100">
                          <a:effectLst/>
                        </a:rPr>
                        <a:t>marco conti &lt;marco.conti@iit.cnr.it&gt;</a:t>
                      </a:r>
                      <a:endParaRPr lang="en-IT"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4395881"/>
                  </a:ext>
                </a:extLst>
              </a:tr>
              <a:tr h="0">
                <a:tc>
                  <a:txBody>
                    <a:bodyPr/>
                    <a:lstStyle/>
                    <a:p>
                      <a:r>
                        <a:rPr lang="en-IT" sz="1200" kern="100">
                          <a:effectLst/>
                        </a:rPr>
                        <a:t>paolo de natale &lt;paolo.denatale@ino.it&gt;</a:t>
                      </a:r>
                      <a:endParaRPr lang="en-IT"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32769837"/>
                  </a:ext>
                </a:extLst>
              </a:tr>
              <a:tr h="0">
                <a:tc>
                  <a:txBody>
                    <a:bodyPr/>
                    <a:lstStyle/>
                    <a:p>
                      <a:r>
                        <a:rPr lang="en-IT" sz="1200" kern="100">
                          <a:effectLst/>
                        </a:rPr>
                        <a:t>luca menichetti &lt;luca.menichetti@cnr.it&gt;</a:t>
                      </a:r>
                      <a:endParaRPr lang="en-IT"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1683203"/>
                  </a:ext>
                </a:extLst>
              </a:tr>
              <a:tr h="0">
                <a:tc>
                  <a:txBody>
                    <a:bodyPr/>
                    <a:lstStyle/>
                    <a:p>
                      <a:r>
                        <a:rPr lang="en-IT" sz="1200" kern="100" dirty="0">
                          <a:effectLst/>
                        </a:rPr>
                        <a:t>claudia kusmic &lt;kusmic@ifc.cnr.it&gt;</a:t>
                      </a:r>
                      <a:endParaRPr lang="en-IT"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40049676"/>
                  </a:ext>
                </a:extLst>
              </a:tr>
            </a:tbl>
          </a:graphicData>
        </a:graphic>
      </p:graphicFrame>
      <p:graphicFrame>
        <p:nvGraphicFramePr>
          <p:cNvPr id="18" name="Table 17">
            <a:extLst>
              <a:ext uri="{FF2B5EF4-FFF2-40B4-BE49-F238E27FC236}">
                <a16:creationId xmlns:a16="http://schemas.microsoft.com/office/drawing/2014/main" id="{4C87E177-C52E-FD3A-A5C9-E9A372403B16}"/>
              </a:ext>
            </a:extLst>
          </p:cNvPr>
          <p:cNvGraphicFramePr>
            <a:graphicFrameLocks noGrp="1"/>
          </p:cNvGraphicFramePr>
          <p:nvPr>
            <p:extLst>
              <p:ext uri="{D42A27DB-BD31-4B8C-83A1-F6EECF244321}">
                <p14:modId xmlns:p14="http://schemas.microsoft.com/office/powerpoint/2010/main" val="1930872646"/>
              </p:ext>
            </p:extLst>
          </p:nvPr>
        </p:nvGraphicFramePr>
        <p:xfrm>
          <a:off x="4198462" y="1776583"/>
          <a:ext cx="3768725" cy="4572000"/>
        </p:xfrm>
        <a:graphic>
          <a:graphicData uri="http://schemas.openxmlformats.org/drawingml/2006/table">
            <a:tbl>
              <a:tblPr firstRow="1" firstCol="1" bandRow="1">
                <a:tableStyleId>{5C22544A-7EE6-4342-B048-85BDC9FD1C3A}</a:tableStyleId>
              </a:tblPr>
              <a:tblGrid>
                <a:gridCol w="3768725">
                  <a:extLst>
                    <a:ext uri="{9D8B030D-6E8A-4147-A177-3AD203B41FA5}">
                      <a16:colId xmlns:a16="http://schemas.microsoft.com/office/drawing/2014/main" val="2613354378"/>
                    </a:ext>
                  </a:extLst>
                </a:gridCol>
              </a:tblGrid>
              <a:tr h="51129">
                <a:tc>
                  <a:txBody>
                    <a:bodyPr/>
                    <a:lstStyle/>
                    <a:p>
                      <a:r>
                        <a:rPr lang="en-IT" sz="1200" kern="100" dirty="0">
                          <a:effectLst/>
                        </a:rPr>
                        <a:t>luca labate &lt;luca.labate@ino.cnr.it&gt;</a:t>
                      </a:r>
                      <a:endParaRPr lang="en-IT"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78534220"/>
                  </a:ext>
                </a:extLst>
              </a:tr>
              <a:tr h="0">
                <a:tc>
                  <a:txBody>
                    <a:bodyPr/>
                    <a:lstStyle/>
                    <a:p>
                      <a:r>
                        <a:rPr lang="en-IT" sz="1200" kern="100">
                          <a:effectLst/>
                        </a:rPr>
                        <a:t>mariagrazia andreassi &lt;andreassi@ifc.cnr.it&gt;</a:t>
                      </a:r>
                      <a:endParaRPr lang="en-IT"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5796428"/>
                  </a:ext>
                </a:extLst>
              </a:tr>
              <a:tr h="0">
                <a:tc>
                  <a:txBody>
                    <a:bodyPr/>
                    <a:lstStyle/>
                    <a:p>
                      <a:r>
                        <a:rPr lang="en-IT" sz="1200" kern="100" dirty="0">
                          <a:effectLst/>
                        </a:rPr>
                        <a:t>elisabetta bianchini &lt;elisabetta.bianchini@cnr.it&gt;</a:t>
                      </a:r>
                      <a:endParaRPr lang="en-IT"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68309215"/>
                  </a:ext>
                </a:extLst>
              </a:tr>
              <a:tr h="0">
                <a:tc>
                  <a:txBody>
                    <a:bodyPr/>
                    <a:lstStyle/>
                    <a:p>
                      <a:r>
                        <a:rPr lang="en-IT" sz="1200" kern="100">
                          <a:effectLst/>
                        </a:rPr>
                        <a:t>eleonora vannini &lt;eleonora.vannini@in.cnr.it&gt;</a:t>
                      </a:r>
                      <a:endParaRPr lang="en-IT"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81494678"/>
                  </a:ext>
                </a:extLst>
              </a:tr>
              <a:tr h="0">
                <a:tc>
                  <a:txBody>
                    <a:bodyPr/>
                    <a:lstStyle/>
                    <a:p>
                      <a:r>
                        <a:rPr lang="en-IT" sz="1200" kern="100">
                          <a:effectLst/>
                        </a:rPr>
                        <a:t>danilo porro &lt;danilo.porro@unimib.it&gt;</a:t>
                      </a:r>
                      <a:endParaRPr lang="en-IT"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01706394"/>
                  </a:ext>
                </a:extLst>
              </a:tr>
              <a:tr h="0">
                <a:tc>
                  <a:txBody>
                    <a:bodyPr/>
                    <a:lstStyle/>
                    <a:p>
                      <a:r>
                        <a:rPr lang="en-IT" sz="1200" kern="100">
                          <a:effectLst/>
                        </a:rPr>
                        <a:t>michela fagiolini &lt;michela.fagiolini@cnr.it&gt;</a:t>
                      </a:r>
                      <a:endParaRPr lang="en-IT"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3233192"/>
                  </a:ext>
                </a:extLst>
              </a:tr>
              <a:tr h="0">
                <a:tc>
                  <a:txBody>
                    <a:bodyPr/>
                    <a:lstStyle/>
                    <a:p>
                      <a:r>
                        <a:rPr lang="en-IT" sz="1200" kern="100">
                          <a:effectLst/>
                        </a:rPr>
                        <a:t>sara belloli &lt;sara.belloli@cnr.it&gt;</a:t>
                      </a:r>
                      <a:endParaRPr lang="en-IT"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93786257"/>
                  </a:ext>
                </a:extLst>
              </a:tr>
              <a:tr h="0">
                <a:tc>
                  <a:txBody>
                    <a:bodyPr/>
                    <a:lstStyle/>
                    <a:p>
                      <a:r>
                        <a:rPr lang="en-IT" sz="1200" kern="100">
                          <a:effectLst/>
                        </a:rPr>
                        <a:t>fabio martinelli &lt;fabio.martinelli@icar.cnr.it&gt;</a:t>
                      </a:r>
                      <a:endParaRPr lang="en-IT"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78066853"/>
                  </a:ext>
                </a:extLst>
              </a:tr>
              <a:tr h="0">
                <a:tc>
                  <a:txBody>
                    <a:bodyPr/>
                    <a:lstStyle/>
                    <a:p>
                      <a:r>
                        <a:rPr lang="en-IT" sz="1200" kern="100" dirty="0">
                          <a:effectLst/>
                        </a:rPr>
                        <a:t>emilia bramanti &lt;emilia.bramanti@pi.iccom.cnr.it&gt;</a:t>
                      </a:r>
                      <a:endParaRPr lang="en-IT"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86110247"/>
                  </a:ext>
                </a:extLst>
              </a:tr>
              <a:tr h="0">
                <a:tc>
                  <a:txBody>
                    <a:bodyPr/>
                    <a:lstStyle/>
                    <a:p>
                      <a:r>
                        <a:rPr lang="en-IT" sz="1200" kern="100">
                          <a:effectLst/>
                        </a:rPr>
                        <a:t>mario chiariello &lt;mario.chiariello@cnr.it&gt;</a:t>
                      </a:r>
                      <a:endParaRPr lang="en-IT"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3786986"/>
                  </a:ext>
                </a:extLst>
              </a:tr>
              <a:tr h="0">
                <a:tc>
                  <a:txBody>
                    <a:bodyPr/>
                    <a:lstStyle/>
                    <a:p>
                      <a:r>
                        <a:rPr lang="en-IT" sz="1200" kern="100">
                          <a:effectLst/>
                        </a:rPr>
                        <a:t>anna moles &lt;anna.moles@cnr.it&gt;</a:t>
                      </a:r>
                      <a:endParaRPr lang="en-IT"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30456307"/>
                  </a:ext>
                </a:extLst>
              </a:tr>
              <a:tr h="0">
                <a:tc>
                  <a:txBody>
                    <a:bodyPr/>
                    <a:lstStyle/>
                    <a:p>
                      <a:r>
                        <a:rPr lang="en-IT" sz="1200" kern="100">
                          <a:effectLst/>
                        </a:rPr>
                        <a:t>maria laura falchetti &lt;marialaura.falchetti@cnr.it&gt;</a:t>
                      </a:r>
                      <a:endParaRPr lang="en-IT"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18193272"/>
                  </a:ext>
                </a:extLst>
              </a:tr>
              <a:tr h="0">
                <a:tc>
                  <a:txBody>
                    <a:bodyPr/>
                    <a:lstStyle/>
                    <a:p>
                      <a:r>
                        <a:rPr lang="en-IT" sz="1200" kern="100">
                          <a:effectLst/>
                        </a:rPr>
                        <a:t>mariapatrizia.mongiardi@cnr.it</a:t>
                      </a:r>
                      <a:endParaRPr lang="en-IT"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94872134"/>
                  </a:ext>
                </a:extLst>
              </a:tr>
              <a:tr h="0">
                <a:tc>
                  <a:txBody>
                    <a:bodyPr/>
                    <a:lstStyle/>
                    <a:p>
                      <a:r>
                        <a:rPr lang="en-IT" sz="1200" kern="100">
                          <a:effectLst/>
                        </a:rPr>
                        <a:t>chiara.dipietro@cnr.it</a:t>
                      </a:r>
                      <a:endParaRPr lang="en-IT"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37968341"/>
                  </a:ext>
                </a:extLst>
              </a:tr>
              <a:tr h="0">
                <a:tc>
                  <a:txBody>
                    <a:bodyPr/>
                    <a:lstStyle/>
                    <a:p>
                      <a:r>
                        <a:rPr lang="en-IT" sz="1200" kern="100">
                          <a:effectLst/>
                        </a:rPr>
                        <a:t>daniela.marazziti@cnr.it</a:t>
                      </a:r>
                      <a:endParaRPr lang="en-IT"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58696929"/>
                  </a:ext>
                </a:extLst>
              </a:tr>
              <a:tr h="0">
                <a:tc>
                  <a:txBody>
                    <a:bodyPr/>
                    <a:lstStyle/>
                    <a:p>
                      <a:r>
                        <a:rPr lang="en-IT" sz="1200" kern="100">
                          <a:effectLst/>
                        </a:rPr>
                        <a:t>fabio.mammano@unipd.it</a:t>
                      </a:r>
                      <a:endParaRPr lang="en-IT"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41565328"/>
                  </a:ext>
                </a:extLst>
              </a:tr>
              <a:tr h="0">
                <a:tc>
                  <a:txBody>
                    <a:bodyPr/>
                    <a:lstStyle/>
                    <a:p>
                      <a:r>
                        <a:rPr lang="en-IT" sz="1200" kern="100">
                          <a:effectLst/>
                        </a:rPr>
                        <a:t>silvestro.conticello@cnr.it</a:t>
                      </a:r>
                      <a:endParaRPr lang="en-IT"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52787597"/>
                  </a:ext>
                </a:extLst>
              </a:tr>
              <a:tr h="0">
                <a:tc>
                  <a:txBody>
                    <a:bodyPr/>
                    <a:lstStyle/>
                    <a:p>
                      <a:r>
                        <a:rPr lang="en-IT" sz="1200" kern="100">
                          <a:effectLst/>
                        </a:rPr>
                        <a:t>laura poliseno &lt;laura.poliseno@cnr.it&gt;</a:t>
                      </a:r>
                      <a:endParaRPr lang="en-IT"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22051434"/>
                  </a:ext>
                </a:extLst>
              </a:tr>
              <a:tr h="0">
                <a:tc>
                  <a:txBody>
                    <a:bodyPr/>
                    <a:lstStyle/>
                    <a:p>
                      <a:r>
                        <a:rPr lang="en-IT" sz="1200" kern="100">
                          <a:effectLst/>
                        </a:rPr>
                        <a:t>leonida antonio gizzi &lt;leonidaantonio.gizzi@cnr.it&gt;</a:t>
                      </a:r>
                      <a:endParaRPr lang="en-IT"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19837219"/>
                  </a:ext>
                </a:extLst>
              </a:tr>
              <a:tr h="0">
                <a:tc>
                  <a:txBody>
                    <a:bodyPr/>
                    <a:lstStyle/>
                    <a:p>
                      <a:r>
                        <a:rPr lang="en-IT" sz="1200" kern="100">
                          <a:effectLst/>
                        </a:rPr>
                        <a:t>marcello mancini &lt;marcello.mancini@cnr.it&gt;</a:t>
                      </a:r>
                      <a:endParaRPr lang="en-IT"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11935053"/>
                  </a:ext>
                </a:extLst>
              </a:tr>
              <a:tr h="0">
                <a:tc>
                  <a:txBody>
                    <a:bodyPr/>
                    <a:lstStyle/>
                    <a:p>
                      <a:r>
                        <a:rPr lang="en-IT" sz="1200" kern="100">
                          <a:effectLst/>
                        </a:rPr>
                        <a:t>laura cella &lt;laura.cella@cnr.it&gt;</a:t>
                      </a:r>
                      <a:endParaRPr lang="en-IT"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82251531"/>
                  </a:ext>
                </a:extLst>
              </a:tr>
              <a:tr h="0">
                <a:tc>
                  <a:txBody>
                    <a:bodyPr/>
                    <a:lstStyle/>
                    <a:p>
                      <a:r>
                        <a:rPr lang="en-IT" sz="1200" kern="100">
                          <a:effectLst/>
                        </a:rPr>
                        <a:t>dario.longo@unito.it</a:t>
                      </a:r>
                      <a:endParaRPr lang="en-IT"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08714609"/>
                  </a:ext>
                </a:extLst>
              </a:tr>
              <a:tr h="0">
                <a:tc>
                  <a:txBody>
                    <a:bodyPr/>
                    <a:lstStyle/>
                    <a:p>
                      <a:r>
                        <a:rPr lang="en-IT" sz="1200" kern="100" dirty="0">
                          <a:effectLst/>
                        </a:rPr>
                        <a:t>pietro laneve &lt;pietro.laneve@cnr.it&gt;</a:t>
                      </a:r>
                      <a:endParaRPr lang="en-IT"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19249674"/>
                  </a:ext>
                </a:extLst>
              </a:tr>
            </a:tbl>
          </a:graphicData>
        </a:graphic>
      </p:graphicFrame>
      <p:graphicFrame>
        <p:nvGraphicFramePr>
          <p:cNvPr id="19" name="Table 18">
            <a:extLst>
              <a:ext uri="{FF2B5EF4-FFF2-40B4-BE49-F238E27FC236}">
                <a16:creationId xmlns:a16="http://schemas.microsoft.com/office/drawing/2014/main" id="{DD059CF9-72C0-5EED-2AE9-D430F09F4B66}"/>
              </a:ext>
            </a:extLst>
          </p:cNvPr>
          <p:cNvGraphicFramePr>
            <a:graphicFrameLocks noGrp="1"/>
          </p:cNvGraphicFramePr>
          <p:nvPr>
            <p:extLst>
              <p:ext uri="{D42A27DB-BD31-4B8C-83A1-F6EECF244321}">
                <p14:modId xmlns:p14="http://schemas.microsoft.com/office/powerpoint/2010/main" val="1922203223"/>
              </p:ext>
            </p:extLst>
          </p:nvPr>
        </p:nvGraphicFramePr>
        <p:xfrm>
          <a:off x="8191184" y="1679598"/>
          <a:ext cx="3883907" cy="4754880"/>
        </p:xfrm>
        <a:graphic>
          <a:graphicData uri="http://schemas.openxmlformats.org/drawingml/2006/table">
            <a:tbl>
              <a:tblPr firstRow="1" firstCol="1" bandRow="1">
                <a:tableStyleId>{5C22544A-7EE6-4342-B048-85BDC9FD1C3A}</a:tableStyleId>
              </a:tblPr>
              <a:tblGrid>
                <a:gridCol w="3883907">
                  <a:extLst>
                    <a:ext uri="{9D8B030D-6E8A-4147-A177-3AD203B41FA5}">
                      <a16:colId xmlns:a16="http://schemas.microsoft.com/office/drawing/2014/main" val="514206692"/>
                    </a:ext>
                  </a:extLst>
                </a:gridCol>
              </a:tblGrid>
              <a:tr h="181306">
                <a:tc>
                  <a:txBody>
                    <a:bodyPr/>
                    <a:lstStyle/>
                    <a:p>
                      <a:r>
                        <a:rPr lang="en-IT" sz="1200" kern="100">
                          <a:effectLst/>
                        </a:rPr>
                        <a:t>barbara.storti&lt;barbara.storti@nano.cnr.it&gt;</a:t>
                      </a:r>
                      <a:endParaRPr lang="en-IT" sz="1200" kern="100">
                        <a:effectLst/>
                        <a:latin typeface="Aptos" panose="020B0004020202020204" pitchFamily="34" charset="0"/>
                        <a:ea typeface="Aptos" panose="020B0004020202020204" pitchFamily="34" charset="0"/>
                        <a:cs typeface="Times New Roman" panose="02020603050405020304" pitchFamily="18" charset="0"/>
                      </a:endParaRPr>
                    </a:p>
                  </a:txBody>
                  <a:tcPr marL="67990" marR="67990" marT="0" marB="0"/>
                </a:tc>
                <a:extLst>
                  <a:ext uri="{0D108BD9-81ED-4DB2-BD59-A6C34878D82A}">
                    <a16:rowId xmlns:a16="http://schemas.microsoft.com/office/drawing/2014/main" val="3127968385"/>
                  </a:ext>
                </a:extLst>
              </a:tr>
              <a:tr h="181306">
                <a:tc>
                  <a:txBody>
                    <a:bodyPr/>
                    <a:lstStyle/>
                    <a:p>
                      <a:r>
                        <a:rPr lang="en-IT" sz="1200" kern="100">
                          <a:effectLst/>
                        </a:rPr>
                        <a:t>l.cerchia&lt;l.cerchia@ieos.cnr.it&gt;</a:t>
                      </a:r>
                      <a:endParaRPr lang="en-IT" sz="1200" kern="100">
                        <a:effectLst/>
                        <a:latin typeface="Aptos" panose="020B0004020202020204" pitchFamily="34" charset="0"/>
                        <a:ea typeface="Aptos" panose="020B0004020202020204" pitchFamily="34" charset="0"/>
                        <a:cs typeface="Times New Roman" panose="02020603050405020304" pitchFamily="18" charset="0"/>
                      </a:endParaRPr>
                    </a:p>
                  </a:txBody>
                  <a:tcPr marL="67990" marR="67990" marT="0" marB="0"/>
                </a:tc>
                <a:extLst>
                  <a:ext uri="{0D108BD9-81ED-4DB2-BD59-A6C34878D82A}">
                    <a16:rowId xmlns:a16="http://schemas.microsoft.com/office/drawing/2014/main" val="1969150993"/>
                  </a:ext>
                </a:extLst>
              </a:tr>
              <a:tr h="181306">
                <a:tc>
                  <a:txBody>
                    <a:bodyPr/>
                    <a:lstStyle/>
                    <a:p>
                      <a:r>
                        <a:rPr lang="en-IT" sz="1200" kern="100">
                          <a:effectLst/>
                        </a:rPr>
                        <a:t>gabriella viero &lt;gabriella.viero@cnr.it&gt;</a:t>
                      </a:r>
                      <a:endParaRPr lang="en-IT" sz="1200" kern="100">
                        <a:effectLst/>
                        <a:latin typeface="Aptos" panose="020B0004020202020204" pitchFamily="34" charset="0"/>
                        <a:ea typeface="Aptos" panose="020B0004020202020204" pitchFamily="34" charset="0"/>
                        <a:cs typeface="Times New Roman" panose="02020603050405020304" pitchFamily="18" charset="0"/>
                      </a:endParaRPr>
                    </a:p>
                  </a:txBody>
                  <a:tcPr marL="67990" marR="67990" marT="0" marB="0"/>
                </a:tc>
                <a:extLst>
                  <a:ext uri="{0D108BD9-81ED-4DB2-BD59-A6C34878D82A}">
                    <a16:rowId xmlns:a16="http://schemas.microsoft.com/office/drawing/2014/main" val="2680056974"/>
                  </a:ext>
                </a:extLst>
              </a:tr>
              <a:tr h="181306">
                <a:tc>
                  <a:txBody>
                    <a:bodyPr/>
                    <a:lstStyle/>
                    <a:p>
                      <a:r>
                        <a:rPr lang="en-IT" sz="1200" kern="100">
                          <a:effectLst/>
                        </a:rPr>
                        <a:t>amelia.cimmino@igb.cnr.it</a:t>
                      </a:r>
                      <a:endParaRPr lang="en-IT" sz="1200" kern="100">
                        <a:effectLst/>
                        <a:latin typeface="Aptos" panose="020B0004020202020204" pitchFamily="34" charset="0"/>
                        <a:ea typeface="Aptos" panose="020B0004020202020204" pitchFamily="34" charset="0"/>
                        <a:cs typeface="Times New Roman" panose="02020603050405020304" pitchFamily="18" charset="0"/>
                      </a:endParaRPr>
                    </a:p>
                  </a:txBody>
                  <a:tcPr marL="67990" marR="67990" marT="0" marB="0"/>
                </a:tc>
                <a:extLst>
                  <a:ext uri="{0D108BD9-81ED-4DB2-BD59-A6C34878D82A}">
                    <a16:rowId xmlns:a16="http://schemas.microsoft.com/office/drawing/2014/main" val="3521930458"/>
                  </a:ext>
                </a:extLst>
              </a:tr>
              <a:tr h="181306">
                <a:tc>
                  <a:txBody>
                    <a:bodyPr/>
                    <a:lstStyle/>
                    <a:p>
                      <a:r>
                        <a:rPr lang="en-IT" sz="1200" kern="100">
                          <a:effectLst/>
                        </a:rPr>
                        <a:t>claudia ghigna &lt;claudia.ghigna@cnr.it&gt;</a:t>
                      </a:r>
                      <a:endParaRPr lang="en-IT" sz="1200" kern="100">
                        <a:effectLst/>
                        <a:latin typeface="Aptos" panose="020B0004020202020204" pitchFamily="34" charset="0"/>
                        <a:ea typeface="Aptos" panose="020B0004020202020204" pitchFamily="34" charset="0"/>
                        <a:cs typeface="Times New Roman" panose="02020603050405020304" pitchFamily="18" charset="0"/>
                      </a:endParaRPr>
                    </a:p>
                  </a:txBody>
                  <a:tcPr marL="67990" marR="67990" marT="0" marB="0"/>
                </a:tc>
                <a:extLst>
                  <a:ext uri="{0D108BD9-81ED-4DB2-BD59-A6C34878D82A}">
                    <a16:rowId xmlns:a16="http://schemas.microsoft.com/office/drawing/2014/main" val="140198800"/>
                  </a:ext>
                </a:extLst>
              </a:tr>
              <a:tr h="181306">
                <a:tc>
                  <a:txBody>
                    <a:bodyPr/>
                    <a:lstStyle/>
                    <a:p>
                      <a:r>
                        <a:rPr lang="en-IT" sz="1200" kern="100">
                          <a:effectLst/>
                        </a:rPr>
                        <a:t>roberto improta &lt;roberto.improta@cnr.it&gt;</a:t>
                      </a:r>
                      <a:endParaRPr lang="en-IT" sz="1200" kern="100">
                        <a:effectLst/>
                        <a:latin typeface="Aptos" panose="020B0004020202020204" pitchFamily="34" charset="0"/>
                        <a:ea typeface="Aptos" panose="020B0004020202020204" pitchFamily="34" charset="0"/>
                        <a:cs typeface="Times New Roman" panose="02020603050405020304" pitchFamily="18" charset="0"/>
                      </a:endParaRPr>
                    </a:p>
                  </a:txBody>
                  <a:tcPr marL="67990" marR="67990" marT="0" marB="0"/>
                </a:tc>
                <a:extLst>
                  <a:ext uri="{0D108BD9-81ED-4DB2-BD59-A6C34878D82A}">
                    <a16:rowId xmlns:a16="http://schemas.microsoft.com/office/drawing/2014/main" val="2537318918"/>
                  </a:ext>
                </a:extLst>
              </a:tr>
              <a:tr h="181306">
                <a:tc>
                  <a:txBody>
                    <a:bodyPr/>
                    <a:lstStyle/>
                    <a:p>
                      <a:r>
                        <a:rPr lang="en-IT" sz="1200" kern="100">
                          <a:effectLst/>
                        </a:rPr>
                        <a:t>tommaso.selmi@itb.cnr.it</a:t>
                      </a:r>
                      <a:endParaRPr lang="en-IT" sz="1200" kern="100">
                        <a:effectLst/>
                        <a:latin typeface="Aptos" panose="020B0004020202020204" pitchFamily="34" charset="0"/>
                        <a:ea typeface="Aptos" panose="020B0004020202020204" pitchFamily="34" charset="0"/>
                        <a:cs typeface="Times New Roman" panose="02020603050405020304" pitchFamily="18" charset="0"/>
                      </a:endParaRPr>
                    </a:p>
                  </a:txBody>
                  <a:tcPr marL="67990" marR="67990" marT="0" marB="0"/>
                </a:tc>
                <a:extLst>
                  <a:ext uri="{0D108BD9-81ED-4DB2-BD59-A6C34878D82A}">
                    <a16:rowId xmlns:a16="http://schemas.microsoft.com/office/drawing/2014/main" val="3255938596"/>
                  </a:ext>
                </a:extLst>
              </a:tr>
              <a:tr h="181306">
                <a:tc>
                  <a:txBody>
                    <a:bodyPr/>
                    <a:lstStyle/>
                    <a:p>
                      <a:r>
                        <a:rPr lang="en-IT" sz="1200" kern="100" dirty="0">
                          <a:effectLst/>
                        </a:rPr>
                        <a:t>alessandra magistrato &lt;alema@sissa.it&gt;</a:t>
                      </a:r>
                      <a:endParaRPr lang="en-IT"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7990" marR="67990" marT="0" marB="0"/>
                </a:tc>
                <a:extLst>
                  <a:ext uri="{0D108BD9-81ED-4DB2-BD59-A6C34878D82A}">
                    <a16:rowId xmlns:a16="http://schemas.microsoft.com/office/drawing/2014/main" val="3915076837"/>
                  </a:ext>
                </a:extLst>
              </a:tr>
              <a:tr h="181306">
                <a:tc>
                  <a:txBody>
                    <a:bodyPr/>
                    <a:lstStyle/>
                    <a:p>
                      <a:r>
                        <a:rPr lang="en-IT" sz="1200" kern="100">
                          <a:effectLst/>
                        </a:rPr>
                        <a:t>antonella bongiovanni &lt;antonella.bongiovanni@irib.cnr.it&gt;</a:t>
                      </a:r>
                      <a:endParaRPr lang="en-IT" sz="1200" kern="100">
                        <a:effectLst/>
                        <a:latin typeface="Aptos" panose="020B0004020202020204" pitchFamily="34" charset="0"/>
                        <a:ea typeface="Aptos" panose="020B0004020202020204" pitchFamily="34" charset="0"/>
                        <a:cs typeface="Times New Roman" panose="02020603050405020304" pitchFamily="18" charset="0"/>
                      </a:endParaRPr>
                    </a:p>
                  </a:txBody>
                  <a:tcPr marL="67990" marR="67990" marT="0" marB="0"/>
                </a:tc>
                <a:extLst>
                  <a:ext uri="{0D108BD9-81ED-4DB2-BD59-A6C34878D82A}">
                    <a16:rowId xmlns:a16="http://schemas.microsoft.com/office/drawing/2014/main" val="1752984645"/>
                  </a:ext>
                </a:extLst>
              </a:tr>
              <a:tr h="181306">
                <a:tc>
                  <a:txBody>
                    <a:bodyPr/>
                    <a:lstStyle/>
                    <a:p>
                      <a:r>
                        <a:rPr lang="en-IT" sz="1200" kern="100">
                          <a:effectLst/>
                        </a:rPr>
                        <a:t>giuseppe biamonti &lt;giuseppe.biamonti@cnr.it&gt;</a:t>
                      </a:r>
                      <a:endParaRPr lang="en-IT" sz="1200" kern="100">
                        <a:effectLst/>
                        <a:latin typeface="Aptos" panose="020B0004020202020204" pitchFamily="34" charset="0"/>
                        <a:ea typeface="Aptos" panose="020B0004020202020204" pitchFamily="34" charset="0"/>
                        <a:cs typeface="Times New Roman" panose="02020603050405020304" pitchFamily="18" charset="0"/>
                      </a:endParaRPr>
                    </a:p>
                  </a:txBody>
                  <a:tcPr marL="67990" marR="67990" marT="0" marB="0"/>
                </a:tc>
                <a:extLst>
                  <a:ext uri="{0D108BD9-81ED-4DB2-BD59-A6C34878D82A}">
                    <a16:rowId xmlns:a16="http://schemas.microsoft.com/office/drawing/2014/main" val="2645837671"/>
                  </a:ext>
                </a:extLst>
              </a:tr>
              <a:tr h="181306">
                <a:tc>
                  <a:txBody>
                    <a:bodyPr/>
                    <a:lstStyle/>
                    <a:p>
                      <a:r>
                        <a:rPr lang="en-IT" sz="1200" kern="100" dirty="0">
                          <a:effectLst/>
                        </a:rPr>
                        <a:t>massimo esposito &lt;massimo.esposito@icar.cnr.it&gt;</a:t>
                      </a:r>
                      <a:endParaRPr lang="en-IT"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7990" marR="67990" marT="0" marB="0"/>
                </a:tc>
                <a:extLst>
                  <a:ext uri="{0D108BD9-81ED-4DB2-BD59-A6C34878D82A}">
                    <a16:rowId xmlns:a16="http://schemas.microsoft.com/office/drawing/2014/main" val="693132299"/>
                  </a:ext>
                </a:extLst>
              </a:tr>
              <a:tr h="181306">
                <a:tc>
                  <a:txBody>
                    <a:bodyPr/>
                    <a:lstStyle/>
                    <a:p>
                      <a:r>
                        <a:rPr lang="en-IT" sz="1200" kern="100">
                          <a:effectLst/>
                        </a:rPr>
                        <a:t>patrizia ribino &lt;patrizia.ribino@icar.cnr.it&gt;</a:t>
                      </a:r>
                      <a:endParaRPr lang="en-IT" sz="1200" kern="100">
                        <a:effectLst/>
                        <a:latin typeface="Aptos" panose="020B0004020202020204" pitchFamily="34" charset="0"/>
                        <a:ea typeface="Aptos" panose="020B0004020202020204" pitchFamily="34" charset="0"/>
                        <a:cs typeface="Times New Roman" panose="02020603050405020304" pitchFamily="18" charset="0"/>
                      </a:endParaRPr>
                    </a:p>
                  </a:txBody>
                  <a:tcPr marL="67990" marR="67990" marT="0" marB="0"/>
                </a:tc>
                <a:extLst>
                  <a:ext uri="{0D108BD9-81ED-4DB2-BD59-A6C34878D82A}">
                    <a16:rowId xmlns:a16="http://schemas.microsoft.com/office/drawing/2014/main" val="2159009626"/>
                  </a:ext>
                </a:extLst>
              </a:tr>
              <a:tr h="181306">
                <a:tc>
                  <a:txBody>
                    <a:bodyPr/>
                    <a:lstStyle/>
                    <a:p>
                      <a:r>
                        <a:rPr lang="en-IT" sz="1200" kern="100">
                          <a:effectLst/>
                        </a:rPr>
                        <a:t>antonio cerasa &lt;antonio.cerasa@cnr.it&gt;</a:t>
                      </a:r>
                      <a:endParaRPr lang="en-IT" sz="1200" kern="100">
                        <a:effectLst/>
                        <a:latin typeface="Aptos" panose="020B0004020202020204" pitchFamily="34" charset="0"/>
                        <a:ea typeface="Aptos" panose="020B0004020202020204" pitchFamily="34" charset="0"/>
                        <a:cs typeface="Times New Roman" panose="02020603050405020304" pitchFamily="18" charset="0"/>
                      </a:endParaRPr>
                    </a:p>
                  </a:txBody>
                  <a:tcPr marL="67990" marR="67990" marT="0" marB="0"/>
                </a:tc>
                <a:extLst>
                  <a:ext uri="{0D108BD9-81ED-4DB2-BD59-A6C34878D82A}">
                    <a16:rowId xmlns:a16="http://schemas.microsoft.com/office/drawing/2014/main" val="3877379107"/>
                  </a:ext>
                </a:extLst>
              </a:tr>
              <a:tr h="181306">
                <a:tc>
                  <a:txBody>
                    <a:bodyPr/>
                    <a:lstStyle/>
                    <a:p>
                      <a:r>
                        <a:rPr lang="en-IT" sz="1200" kern="100">
                          <a:effectLst/>
                        </a:rPr>
                        <a:t>pietro aleardo siciliano &lt;pietroaleardo.siciliano@cnr.it&gt;</a:t>
                      </a:r>
                      <a:endParaRPr lang="en-IT" sz="1200" kern="100">
                        <a:effectLst/>
                        <a:latin typeface="Aptos" panose="020B0004020202020204" pitchFamily="34" charset="0"/>
                        <a:ea typeface="Aptos" panose="020B0004020202020204" pitchFamily="34" charset="0"/>
                        <a:cs typeface="Times New Roman" panose="02020603050405020304" pitchFamily="18" charset="0"/>
                      </a:endParaRPr>
                    </a:p>
                  </a:txBody>
                  <a:tcPr marL="67990" marR="67990" marT="0" marB="0"/>
                </a:tc>
                <a:extLst>
                  <a:ext uri="{0D108BD9-81ED-4DB2-BD59-A6C34878D82A}">
                    <a16:rowId xmlns:a16="http://schemas.microsoft.com/office/drawing/2014/main" val="4287526499"/>
                  </a:ext>
                </a:extLst>
              </a:tr>
              <a:tr h="181306">
                <a:tc>
                  <a:txBody>
                    <a:bodyPr/>
                    <a:lstStyle/>
                    <a:p>
                      <a:r>
                        <a:rPr lang="en-IT" sz="1200" kern="100">
                          <a:effectLst/>
                        </a:rPr>
                        <a:t>tiziana cervelli &lt;tiziana.cervelli@cnr.it&gt;</a:t>
                      </a:r>
                      <a:endParaRPr lang="en-IT" sz="1200" kern="100">
                        <a:effectLst/>
                        <a:latin typeface="Aptos" panose="020B0004020202020204" pitchFamily="34" charset="0"/>
                        <a:ea typeface="Aptos" panose="020B0004020202020204" pitchFamily="34" charset="0"/>
                        <a:cs typeface="Times New Roman" panose="02020603050405020304" pitchFamily="18" charset="0"/>
                      </a:endParaRPr>
                    </a:p>
                  </a:txBody>
                  <a:tcPr marL="67990" marR="67990" marT="0" marB="0"/>
                </a:tc>
                <a:extLst>
                  <a:ext uri="{0D108BD9-81ED-4DB2-BD59-A6C34878D82A}">
                    <a16:rowId xmlns:a16="http://schemas.microsoft.com/office/drawing/2014/main" val="1627506349"/>
                  </a:ext>
                </a:extLst>
              </a:tr>
              <a:tr h="181306">
                <a:tc>
                  <a:txBody>
                    <a:bodyPr/>
                    <a:lstStyle/>
                    <a:p>
                      <a:r>
                        <a:rPr lang="en-IT" sz="1200" kern="100">
                          <a:effectLst/>
                        </a:rPr>
                        <a:t>francesco &lt;francesco.cucco@cnr.it&gt;</a:t>
                      </a:r>
                      <a:endParaRPr lang="en-IT" sz="1200" kern="100">
                        <a:effectLst/>
                        <a:latin typeface="Aptos" panose="020B0004020202020204" pitchFamily="34" charset="0"/>
                        <a:ea typeface="Aptos" panose="020B0004020202020204" pitchFamily="34" charset="0"/>
                        <a:cs typeface="Times New Roman" panose="02020603050405020304" pitchFamily="18" charset="0"/>
                      </a:endParaRPr>
                    </a:p>
                  </a:txBody>
                  <a:tcPr marL="67990" marR="67990" marT="0" marB="0"/>
                </a:tc>
                <a:extLst>
                  <a:ext uri="{0D108BD9-81ED-4DB2-BD59-A6C34878D82A}">
                    <a16:rowId xmlns:a16="http://schemas.microsoft.com/office/drawing/2014/main" val="1775102209"/>
                  </a:ext>
                </a:extLst>
              </a:tr>
              <a:tr h="181306">
                <a:tc>
                  <a:txBody>
                    <a:bodyPr/>
                    <a:lstStyle/>
                    <a:p>
                      <a:r>
                        <a:rPr lang="en-IT" sz="1200" kern="100">
                          <a:effectLst/>
                        </a:rPr>
                        <a:t>milena rizzo &lt;milena.rizzo@cnr.it&gt;</a:t>
                      </a:r>
                      <a:endParaRPr lang="en-IT" sz="1200" kern="100">
                        <a:effectLst/>
                        <a:latin typeface="Aptos" panose="020B0004020202020204" pitchFamily="34" charset="0"/>
                        <a:ea typeface="Aptos" panose="020B0004020202020204" pitchFamily="34" charset="0"/>
                        <a:cs typeface="Times New Roman" panose="02020603050405020304" pitchFamily="18" charset="0"/>
                      </a:endParaRPr>
                    </a:p>
                  </a:txBody>
                  <a:tcPr marL="67990" marR="67990" marT="0" marB="0"/>
                </a:tc>
                <a:extLst>
                  <a:ext uri="{0D108BD9-81ED-4DB2-BD59-A6C34878D82A}">
                    <a16:rowId xmlns:a16="http://schemas.microsoft.com/office/drawing/2014/main" val="2625527980"/>
                  </a:ext>
                </a:extLst>
              </a:tr>
              <a:tr h="181306">
                <a:tc>
                  <a:txBody>
                    <a:bodyPr/>
                    <a:lstStyle/>
                    <a:p>
                      <a:r>
                        <a:rPr lang="en-IT" sz="1200" kern="100">
                          <a:effectLst/>
                        </a:rPr>
                        <a:t>lorena.tedeschi@cnr.it</a:t>
                      </a:r>
                      <a:endParaRPr lang="en-IT" sz="1200" kern="100">
                        <a:effectLst/>
                        <a:latin typeface="Aptos" panose="020B0004020202020204" pitchFamily="34" charset="0"/>
                        <a:ea typeface="Aptos" panose="020B0004020202020204" pitchFamily="34" charset="0"/>
                        <a:cs typeface="Times New Roman" panose="02020603050405020304" pitchFamily="18" charset="0"/>
                      </a:endParaRPr>
                    </a:p>
                  </a:txBody>
                  <a:tcPr marL="67990" marR="67990" marT="0" marB="0"/>
                </a:tc>
                <a:extLst>
                  <a:ext uri="{0D108BD9-81ED-4DB2-BD59-A6C34878D82A}">
                    <a16:rowId xmlns:a16="http://schemas.microsoft.com/office/drawing/2014/main" val="3398666700"/>
                  </a:ext>
                </a:extLst>
              </a:tr>
              <a:tr h="181306">
                <a:tc>
                  <a:txBody>
                    <a:bodyPr/>
                    <a:lstStyle/>
                    <a:p>
                      <a:r>
                        <a:rPr lang="en-IT" sz="1200" kern="100">
                          <a:effectLst/>
                        </a:rPr>
                        <a:t>pierpaolo ceci &lt;pierpaolo.ceci@cnr.it&gt;</a:t>
                      </a:r>
                      <a:endParaRPr lang="en-IT" sz="1200" kern="100">
                        <a:effectLst/>
                        <a:latin typeface="Aptos" panose="020B0004020202020204" pitchFamily="34" charset="0"/>
                        <a:ea typeface="Aptos" panose="020B0004020202020204" pitchFamily="34" charset="0"/>
                        <a:cs typeface="Times New Roman" panose="02020603050405020304" pitchFamily="18" charset="0"/>
                      </a:endParaRPr>
                    </a:p>
                  </a:txBody>
                  <a:tcPr marL="67990" marR="67990" marT="0" marB="0"/>
                </a:tc>
                <a:extLst>
                  <a:ext uri="{0D108BD9-81ED-4DB2-BD59-A6C34878D82A}">
                    <a16:rowId xmlns:a16="http://schemas.microsoft.com/office/drawing/2014/main" val="3199954777"/>
                  </a:ext>
                </a:extLst>
              </a:tr>
              <a:tr h="181306">
                <a:tc>
                  <a:txBody>
                    <a:bodyPr/>
                    <a:lstStyle/>
                    <a:p>
                      <a:r>
                        <a:rPr lang="en-IT" sz="1200" kern="100">
                          <a:effectLst/>
                        </a:rPr>
                        <a:t>elisabetta falvo &lt;elisabetta.falvo@cnr.it&gt;</a:t>
                      </a:r>
                      <a:endParaRPr lang="en-IT" sz="1200" kern="100">
                        <a:effectLst/>
                        <a:latin typeface="Aptos" panose="020B0004020202020204" pitchFamily="34" charset="0"/>
                        <a:ea typeface="Aptos" panose="020B0004020202020204" pitchFamily="34" charset="0"/>
                        <a:cs typeface="Times New Roman" panose="02020603050405020304" pitchFamily="18" charset="0"/>
                      </a:endParaRPr>
                    </a:p>
                  </a:txBody>
                  <a:tcPr marL="67990" marR="67990" marT="0" marB="0"/>
                </a:tc>
                <a:extLst>
                  <a:ext uri="{0D108BD9-81ED-4DB2-BD59-A6C34878D82A}">
                    <a16:rowId xmlns:a16="http://schemas.microsoft.com/office/drawing/2014/main" val="499433132"/>
                  </a:ext>
                </a:extLst>
              </a:tr>
              <a:tr h="181306">
                <a:tc>
                  <a:txBody>
                    <a:bodyPr/>
                    <a:lstStyle/>
                    <a:p>
                      <a:r>
                        <a:rPr lang="en-IT" sz="1200" kern="100">
                          <a:effectLst/>
                        </a:rPr>
                        <a:t>elisabetta.moroni@scitec.cnr.it</a:t>
                      </a:r>
                      <a:endParaRPr lang="en-IT" sz="1200" kern="100">
                        <a:effectLst/>
                        <a:latin typeface="Aptos" panose="020B0004020202020204" pitchFamily="34" charset="0"/>
                        <a:ea typeface="Aptos" panose="020B0004020202020204" pitchFamily="34" charset="0"/>
                        <a:cs typeface="Times New Roman" panose="02020603050405020304" pitchFamily="18" charset="0"/>
                      </a:endParaRPr>
                    </a:p>
                  </a:txBody>
                  <a:tcPr marL="67990" marR="67990" marT="0" marB="0"/>
                </a:tc>
                <a:extLst>
                  <a:ext uri="{0D108BD9-81ED-4DB2-BD59-A6C34878D82A}">
                    <a16:rowId xmlns:a16="http://schemas.microsoft.com/office/drawing/2014/main" val="961717509"/>
                  </a:ext>
                </a:extLst>
              </a:tr>
              <a:tr h="181306">
                <a:tc>
                  <a:txBody>
                    <a:bodyPr/>
                    <a:lstStyle/>
                    <a:p>
                      <a:r>
                        <a:rPr lang="en-IT" sz="1200" kern="100">
                          <a:effectLst/>
                        </a:rPr>
                        <a:t>silvia.rinaldi@iccom.cnr.it</a:t>
                      </a:r>
                      <a:endParaRPr lang="en-IT" sz="1200" kern="100">
                        <a:effectLst/>
                        <a:latin typeface="Aptos" panose="020B0004020202020204" pitchFamily="34" charset="0"/>
                        <a:ea typeface="Aptos" panose="020B0004020202020204" pitchFamily="34" charset="0"/>
                        <a:cs typeface="Times New Roman" panose="02020603050405020304" pitchFamily="18" charset="0"/>
                      </a:endParaRPr>
                    </a:p>
                  </a:txBody>
                  <a:tcPr marL="67990" marR="67990" marT="0" marB="0"/>
                </a:tc>
                <a:extLst>
                  <a:ext uri="{0D108BD9-81ED-4DB2-BD59-A6C34878D82A}">
                    <a16:rowId xmlns:a16="http://schemas.microsoft.com/office/drawing/2014/main" val="2998086369"/>
                  </a:ext>
                </a:extLst>
              </a:tr>
              <a:tr h="181306">
                <a:tc>
                  <a:txBody>
                    <a:bodyPr/>
                    <a:lstStyle/>
                    <a:p>
                      <a:r>
                        <a:rPr lang="en-IT" sz="1200" kern="100">
                          <a:effectLst/>
                        </a:rPr>
                        <a:t>giorgio russo &lt;giorgio-russo@cnr.it&gt;</a:t>
                      </a:r>
                      <a:endParaRPr lang="en-IT" sz="1200" kern="100">
                        <a:effectLst/>
                        <a:latin typeface="Aptos" panose="020B0004020202020204" pitchFamily="34" charset="0"/>
                        <a:ea typeface="Aptos" panose="020B0004020202020204" pitchFamily="34" charset="0"/>
                        <a:cs typeface="Times New Roman" panose="02020603050405020304" pitchFamily="18" charset="0"/>
                      </a:endParaRPr>
                    </a:p>
                  </a:txBody>
                  <a:tcPr marL="67990" marR="67990" marT="0" marB="0"/>
                </a:tc>
                <a:extLst>
                  <a:ext uri="{0D108BD9-81ED-4DB2-BD59-A6C34878D82A}">
                    <a16:rowId xmlns:a16="http://schemas.microsoft.com/office/drawing/2014/main" val="941811604"/>
                  </a:ext>
                </a:extLst>
              </a:tr>
              <a:tr h="181306">
                <a:tc>
                  <a:txBody>
                    <a:bodyPr/>
                    <a:lstStyle/>
                    <a:p>
                      <a:r>
                        <a:rPr lang="en-IT" sz="1200" kern="100" dirty="0">
                          <a:effectLst/>
                        </a:rPr>
                        <a:t>alberto cassetta &lt;alberto.cassetta@cnr.it&gt;</a:t>
                      </a:r>
                      <a:endParaRPr lang="en-IT"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7990" marR="67990" marT="0" marB="0"/>
                </a:tc>
                <a:extLst>
                  <a:ext uri="{0D108BD9-81ED-4DB2-BD59-A6C34878D82A}">
                    <a16:rowId xmlns:a16="http://schemas.microsoft.com/office/drawing/2014/main" val="765674871"/>
                  </a:ext>
                </a:extLst>
              </a:tr>
            </a:tbl>
          </a:graphicData>
        </a:graphic>
      </p:graphicFrame>
      <p:sp>
        <p:nvSpPr>
          <p:cNvPr id="2" name="Google Shape;155;p22">
            <a:extLst>
              <a:ext uri="{FF2B5EF4-FFF2-40B4-BE49-F238E27FC236}">
                <a16:creationId xmlns:a16="http://schemas.microsoft.com/office/drawing/2014/main" id="{09D9D139-E6B9-A440-9124-C6155D7DD42C}"/>
              </a:ext>
            </a:extLst>
          </p:cNvPr>
          <p:cNvSpPr txBox="1"/>
          <p:nvPr/>
        </p:nvSpPr>
        <p:spPr>
          <a:xfrm>
            <a:off x="1823738" y="6596390"/>
            <a:ext cx="9354543"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it-IT" sz="1100" b="0" i="0" u="none" strike="noStrike" cap="none" dirty="0">
                <a:solidFill>
                  <a:schemeClr val="dk1"/>
                </a:solidFill>
                <a:latin typeface="Arial"/>
                <a:ea typeface="Arial"/>
                <a:cs typeface="Arial"/>
                <a:sym typeface="Arial"/>
              </a:rPr>
              <a:t>Leonida A. Gizzi - Workshop su ”Sostenibilità PNRR@CNR”, 3 aprile 2025  - CNR - Area della Ricerca di Bologna: Aggregazione </a:t>
            </a:r>
            <a:r>
              <a:rPr lang="it-IT" sz="1100" b="1" i="0" u="none" strike="noStrike" cap="none" dirty="0">
                <a:solidFill>
                  <a:schemeClr val="dk1"/>
                </a:solidFill>
                <a:latin typeface="Arial"/>
                <a:ea typeface="Arial"/>
                <a:cs typeface="Arial"/>
                <a:sym typeface="Arial"/>
              </a:rPr>
              <a:t>REMEDIO</a:t>
            </a:r>
            <a:endParaRPr lang="it-IT" sz="1100" b="1" i="0" u="none" strike="noStrike" cap="none" dirty="0">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2"/>
          <p:cNvSpPr txBox="1">
            <a:spLocks noGrp="1"/>
          </p:cNvSpPr>
          <p:nvPr>
            <p:ph type="ctrTitle"/>
          </p:nvPr>
        </p:nvSpPr>
        <p:spPr>
          <a:xfrm>
            <a:off x="57935" y="585454"/>
            <a:ext cx="11942191" cy="1013550"/>
          </a:xfrm>
          <a:prstGeom prst="rect">
            <a:avLst/>
          </a:prstGeom>
          <a:noFill/>
          <a:ln>
            <a:noFill/>
          </a:ln>
        </p:spPr>
        <p:txBody>
          <a:bodyPr spcFirstLastPara="1" wrap="square" lIns="36550" tIns="18275" rIns="36550" bIns="18275" anchor="b" anchorCtr="0">
            <a:noAutofit/>
          </a:bodyPr>
          <a:lstStyle/>
          <a:p>
            <a:pPr marL="0" lvl="0" indent="0" algn="ctr" rtl="0">
              <a:lnSpc>
                <a:spcPct val="90000"/>
              </a:lnSpc>
              <a:spcBef>
                <a:spcPts val="0"/>
              </a:spcBef>
              <a:spcAft>
                <a:spcPts val="0"/>
              </a:spcAft>
              <a:buClr>
                <a:srgbClr val="002060"/>
              </a:buClr>
              <a:buSzPts val="2800"/>
              <a:buNone/>
            </a:pPr>
            <a:r>
              <a:rPr lang="it-IT" sz="3520" b="1" cap="small" dirty="0">
                <a:solidFill>
                  <a:schemeClr val="dk1"/>
                </a:solidFill>
                <a:latin typeface="Arial" panose="020B0604020202020204" pitchFamily="34" charset="0"/>
                <a:ea typeface="Helvetica Neue"/>
                <a:cs typeface="Arial" panose="020B0604020202020204" pitchFamily="34" charset="0"/>
                <a:sym typeface="Helvetica Neue"/>
              </a:rPr>
              <a:t>REMEDIO - </a:t>
            </a:r>
            <a:r>
              <a:rPr lang="it-IT" sz="3520" b="1" cap="small" dirty="0" err="1">
                <a:solidFill>
                  <a:schemeClr val="dk1"/>
                </a:solidFill>
                <a:latin typeface="Arial" panose="020B0604020202020204" pitchFamily="34" charset="0"/>
                <a:ea typeface="Helvetica Neue"/>
                <a:cs typeface="Arial" panose="020B0604020202020204" pitchFamily="34" charset="0"/>
                <a:sym typeface="Helvetica Neue"/>
              </a:rPr>
              <a:t>Research</a:t>
            </a:r>
            <a:r>
              <a:rPr lang="it-IT" sz="3520" b="1" cap="small" dirty="0">
                <a:solidFill>
                  <a:schemeClr val="dk1"/>
                </a:solidFill>
                <a:latin typeface="Arial" panose="020B0604020202020204" pitchFamily="34" charset="0"/>
                <a:ea typeface="Helvetica Neue"/>
                <a:cs typeface="Arial" panose="020B0604020202020204" pitchFamily="34" charset="0"/>
                <a:sym typeface="Helvetica Neue"/>
              </a:rPr>
              <a:t> </a:t>
            </a:r>
            <a:r>
              <a:rPr lang="it-IT" sz="3520" b="1" cap="small" dirty="0" err="1">
                <a:solidFill>
                  <a:schemeClr val="dk1"/>
                </a:solidFill>
                <a:latin typeface="Arial" panose="020B0604020202020204" pitchFamily="34" charset="0"/>
                <a:ea typeface="Helvetica Neue"/>
                <a:cs typeface="Arial" panose="020B0604020202020204" pitchFamily="34" charset="0"/>
                <a:sym typeface="Helvetica Neue"/>
              </a:rPr>
              <a:t>Excellence</a:t>
            </a:r>
            <a:r>
              <a:rPr lang="it-IT" sz="3520" b="1" cap="small" dirty="0">
                <a:solidFill>
                  <a:schemeClr val="dk1"/>
                </a:solidFill>
                <a:latin typeface="Arial" panose="020B0604020202020204" pitchFamily="34" charset="0"/>
                <a:ea typeface="Helvetica Neue"/>
                <a:cs typeface="Arial" panose="020B0604020202020204" pitchFamily="34" charset="0"/>
                <a:sym typeface="Helvetica Neue"/>
              </a:rPr>
              <a:t> in Medicine and Engineering </a:t>
            </a:r>
            <a:r>
              <a:rPr lang="it-IT" sz="3520" b="1" cap="small" dirty="0" err="1">
                <a:solidFill>
                  <a:schemeClr val="dk1"/>
                </a:solidFill>
                <a:latin typeface="Arial" panose="020B0604020202020204" pitchFamily="34" charset="0"/>
                <a:ea typeface="Helvetica Neue"/>
                <a:cs typeface="Arial" panose="020B0604020202020204" pitchFamily="34" charset="0"/>
                <a:sym typeface="Helvetica Neue"/>
              </a:rPr>
              <a:t>Driving</a:t>
            </a:r>
            <a:r>
              <a:rPr lang="it-IT" sz="3520" b="1" cap="small" dirty="0">
                <a:solidFill>
                  <a:schemeClr val="dk1"/>
                </a:solidFill>
                <a:latin typeface="Arial" panose="020B0604020202020204" pitchFamily="34" charset="0"/>
                <a:ea typeface="Helvetica Neue"/>
                <a:cs typeface="Arial" panose="020B0604020202020204" pitchFamily="34" charset="0"/>
                <a:sym typeface="Helvetica Neue"/>
              </a:rPr>
              <a:t> Innovation in </a:t>
            </a:r>
            <a:r>
              <a:rPr lang="it-IT" sz="3520" b="1" cap="small" dirty="0" err="1">
                <a:solidFill>
                  <a:schemeClr val="dk1"/>
                </a:solidFill>
                <a:latin typeface="Arial" panose="020B0604020202020204" pitchFamily="34" charset="0"/>
                <a:ea typeface="Helvetica Neue"/>
                <a:cs typeface="Arial" panose="020B0604020202020204" pitchFamily="34" charset="0"/>
                <a:sym typeface="Helvetica Neue"/>
              </a:rPr>
              <a:t>Oncology</a:t>
            </a:r>
            <a:r>
              <a:rPr lang="it-IT" sz="3520" b="1" cap="small" dirty="0">
                <a:solidFill>
                  <a:schemeClr val="dk1"/>
                </a:solidFill>
                <a:latin typeface="Arial" panose="020B0604020202020204" pitchFamily="34" charset="0"/>
                <a:ea typeface="Helvetica Neue"/>
                <a:cs typeface="Arial" panose="020B0604020202020204" pitchFamily="34" charset="0"/>
                <a:sym typeface="Helvetica Neue"/>
              </a:rPr>
              <a:t> </a:t>
            </a:r>
            <a:endParaRPr sz="3520" b="1" cap="small" dirty="0">
              <a:solidFill>
                <a:schemeClr val="dk1"/>
              </a:solidFill>
              <a:latin typeface="Arial" panose="020B0604020202020204" pitchFamily="34" charset="0"/>
              <a:ea typeface="Helvetica Neue"/>
              <a:cs typeface="Arial" panose="020B0604020202020204" pitchFamily="34" charset="0"/>
              <a:sym typeface="Helvetica Neue"/>
            </a:endParaRPr>
          </a:p>
        </p:txBody>
      </p:sp>
      <p:sp>
        <p:nvSpPr>
          <p:cNvPr id="120" name="Google Shape;120;p22"/>
          <p:cNvSpPr txBox="1"/>
          <p:nvPr/>
        </p:nvSpPr>
        <p:spPr>
          <a:xfrm>
            <a:off x="1823738" y="182909"/>
            <a:ext cx="9164014" cy="233892"/>
          </a:xfrm>
          <a:prstGeom prst="rect">
            <a:avLst/>
          </a:prstGeom>
          <a:noFill/>
          <a:ln>
            <a:noFill/>
          </a:ln>
        </p:spPr>
        <p:txBody>
          <a:bodyPr spcFirstLastPara="1" wrap="square" lIns="36550" tIns="18275" rIns="36550" bIns="18275" anchor="t" anchorCtr="0">
            <a:spAutoFit/>
          </a:bodyPr>
          <a:lstStyle/>
          <a:p>
            <a:pPr marL="0" marR="0" lvl="0" indent="0" algn="ctr" rtl="0">
              <a:lnSpc>
                <a:spcPct val="100000"/>
              </a:lnSpc>
              <a:spcBef>
                <a:spcPts val="0"/>
              </a:spcBef>
              <a:spcAft>
                <a:spcPts val="0"/>
              </a:spcAft>
              <a:buNone/>
            </a:pPr>
            <a:r>
              <a:rPr lang="it-IT" sz="1280" b="0" i="0" u="none" strike="noStrike" cap="none" dirty="0">
                <a:solidFill>
                  <a:schemeClr val="dk1"/>
                </a:solidFill>
                <a:latin typeface="Arial"/>
                <a:ea typeface="Arial"/>
                <a:cs typeface="Arial"/>
                <a:sym typeface="Arial"/>
              </a:rPr>
              <a:t>Workshop su ”Sostenibilità PNRR@CNR”, 3 aprile 2025  - CNR - Area della Ricerca di Bologna</a:t>
            </a:r>
            <a:endParaRPr sz="1280" b="0" i="0" u="none" strike="noStrike" cap="none" dirty="0">
              <a:solidFill>
                <a:srgbClr val="000000"/>
              </a:solidFill>
              <a:latin typeface="Arial"/>
              <a:ea typeface="Arial"/>
              <a:cs typeface="Arial"/>
              <a:sym typeface="Arial"/>
            </a:endParaRPr>
          </a:p>
        </p:txBody>
      </p:sp>
      <p:pic>
        <p:nvPicPr>
          <p:cNvPr id="121" name="Google Shape;121;p22" descr="logo CNR - Labrass"/>
          <p:cNvPicPr preferRelativeResize="0"/>
          <p:nvPr/>
        </p:nvPicPr>
        <p:blipFill rotWithShape="1">
          <a:blip r:embed="rId3">
            <a:alphaModFix/>
          </a:blip>
          <a:srcRect/>
          <a:stretch/>
        </p:blipFill>
        <p:spPr>
          <a:xfrm>
            <a:off x="81642" y="43106"/>
            <a:ext cx="1444851" cy="384410"/>
          </a:xfrm>
          <a:prstGeom prst="rect">
            <a:avLst/>
          </a:prstGeom>
          <a:noFill/>
          <a:ln>
            <a:noFill/>
          </a:ln>
        </p:spPr>
      </p:pic>
      <p:pic>
        <p:nvPicPr>
          <p:cNvPr id="122" name="Google Shape;122;p22"/>
          <p:cNvPicPr preferRelativeResize="0"/>
          <p:nvPr/>
        </p:nvPicPr>
        <p:blipFill rotWithShape="1">
          <a:blip r:embed="rId4">
            <a:alphaModFix/>
          </a:blip>
          <a:srcRect/>
          <a:stretch/>
        </p:blipFill>
        <p:spPr>
          <a:xfrm>
            <a:off x="10549018" y="64980"/>
            <a:ext cx="1460379" cy="357193"/>
          </a:xfrm>
          <a:prstGeom prst="rect">
            <a:avLst/>
          </a:prstGeom>
          <a:noFill/>
          <a:ln>
            <a:noFill/>
          </a:ln>
        </p:spPr>
      </p:pic>
      <p:sp>
        <p:nvSpPr>
          <p:cNvPr id="123" name="Google Shape;123;p22"/>
          <p:cNvSpPr txBox="1"/>
          <p:nvPr/>
        </p:nvSpPr>
        <p:spPr>
          <a:xfrm>
            <a:off x="0" y="1648348"/>
            <a:ext cx="12192000" cy="387927"/>
          </a:xfrm>
          <a:prstGeom prst="rect">
            <a:avLst/>
          </a:prstGeom>
          <a:solidFill>
            <a:srgbClr val="FFC0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it-IT" sz="1920" b="0" i="0" u="none" strike="noStrike" cap="small">
                <a:solidFill>
                  <a:schemeClr val="dk1"/>
                </a:solidFill>
                <a:latin typeface="Arial"/>
                <a:ea typeface="Arial"/>
                <a:cs typeface="Arial"/>
                <a:sym typeface="Arial"/>
              </a:rPr>
              <a:t>L’aggregazione per lo Sviluppo di Approcci Terapeutici e Diagnostici Emergenti in Oncologia</a:t>
            </a:r>
            <a:endParaRPr sz="1920" b="0" i="0" u="none" strike="noStrike" cap="small">
              <a:solidFill>
                <a:srgbClr val="000000"/>
              </a:solidFill>
              <a:latin typeface="Arial"/>
              <a:ea typeface="Arial"/>
              <a:cs typeface="Arial"/>
              <a:sym typeface="Arial"/>
            </a:endParaRPr>
          </a:p>
        </p:txBody>
      </p:sp>
      <p:sp>
        <p:nvSpPr>
          <p:cNvPr id="153" name="Google Shape;153;p22"/>
          <p:cNvSpPr txBox="1"/>
          <p:nvPr/>
        </p:nvSpPr>
        <p:spPr>
          <a:xfrm>
            <a:off x="0" y="2178231"/>
            <a:ext cx="3367378" cy="4154943"/>
          </a:xfrm>
          <a:prstGeom prst="rect">
            <a:avLst/>
          </a:prstGeom>
          <a:noFill/>
          <a:ln>
            <a:noFill/>
          </a:ln>
        </p:spPr>
        <p:txBody>
          <a:bodyPr spcFirstLastPara="1" wrap="square" lIns="91425" tIns="45700" rIns="91425" bIns="45700" anchor="t" anchorCtr="0">
            <a:spAutoFit/>
          </a:bodyPr>
          <a:lstStyle/>
          <a:p>
            <a:pPr marL="228600" marR="0" lvl="0" indent="-222250" algn="l" rtl="0">
              <a:lnSpc>
                <a:spcPct val="110000"/>
              </a:lnSpc>
              <a:spcBef>
                <a:spcPts val="0"/>
              </a:spcBef>
              <a:spcAft>
                <a:spcPts val="0"/>
              </a:spcAft>
              <a:buClr>
                <a:schemeClr val="dk1"/>
              </a:buClr>
              <a:buSzPts val="1900"/>
              <a:buFont typeface="Arial"/>
              <a:buChar char="•"/>
            </a:pPr>
            <a:r>
              <a:rPr lang="it-IT" sz="1200" b="1" i="0" u="none" strike="noStrike" cap="none">
                <a:solidFill>
                  <a:srgbClr val="000000"/>
                </a:solidFill>
                <a:latin typeface="Arial"/>
                <a:ea typeface="Arial"/>
                <a:cs typeface="Arial"/>
                <a:sym typeface="Arial"/>
              </a:rPr>
              <a:t>EI_THE</a:t>
            </a:r>
            <a:r>
              <a:rPr lang="it-IT" sz="1200" b="0" i="0" u="none" strike="noStrike" cap="none">
                <a:solidFill>
                  <a:srgbClr val="000000"/>
                </a:solidFill>
                <a:latin typeface="Arial"/>
                <a:ea typeface="Arial"/>
                <a:cs typeface="Arial"/>
                <a:sym typeface="Arial"/>
              </a:rPr>
              <a:t>:  Il CNR è presente con un finanziamento di </a:t>
            </a:r>
            <a:r>
              <a:rPr lang="it-IT" sz="1200" b="1" i="0" u="none" strike="noStrike" cap="none">
                <a:solidFill>
                  <a:srgbClr val="000000"/>
                </a:solidFill>
                <a:latin typeface="Arial"/>
                <a:ea typeface="Arial"/>
                <a:cs typeface="Arial"/>
                <a:sym typeface="Arial"/>
              </a:rPr>
              <a:t>13 ML </a:t>
            </a:r>
            <a:r>
              <a:rPr lang="it-IT" sz="1200" b="0" i="0" u="none" strike="noStrike" cap="none">
                <a:solidFill>
                  <a:srgbClr val="000000"/>
                </a:solidFill>
                <a:latin typeface="Arial"/>
                <a:ea typeface="Arial"/>
                <a:cs typeface="Arial"/>
                <a:sym typeface="Arial"/>
              </a:rPr>
              <a:t>nel duplice ruolo di Spoke e/o Affiliato e con il coinvolgimento di </a:t>
            </a:r>
            <a:r>
              <a:rPr lang="it-IT" sz="1200" b="1" i="0" u="none" strike="noStrike" cap="none">
                <a:solidFill>
                  <a:srgbClr val="000000"/>
                </a:solidFill>
                <a:latin typeface="Arial"/>
                <a:ea typeface="Arial"/>
                <a:cs typeface="Arial"/>
                <a:sym typeface="Arial"/>
              </a:rPr>
              <a:t>9</a:t>
            </a:r>
            <a:r>
              <a:rPr lang="it-IT" sz="1200" b="0" i="0" u="none" strike="noStrike" cap="none">
                <a:solidFill>
                  <a:srgbClr val="000000"/>
                </a:solidFill>
                <a:latin typeface="Arial"/>
                <a:ea typeface="Arial"/>
                <a:cs typeface="Arial"/>
                <a:sym typeface="Arial"/>
              </a:rPr>
              <a:t> istituti</a:t>
            </a:r>
            <a:endParaRPr/>
          </a:p>
          <a:p>
            <a:pPr marL="228600" marR="0" lvl="0" indent="-222250" algn="l" rtl="0">
              <a:lnSpc>
                <a:spcPct val="110000"/>
              </a:lnSpc>
              <a:spcBef>
                <a:spcPts val="0"/>
              </a:spcBef>
              <a:spcAft>
                <a:spcPts val="0"/>
              </a:spcAft>
              <a:buClr>
                <a:schemeClr val="dk1"/>
              </a:buClr>
              <a:buSzPts val="1900"/>
              <a:buFont typeface="Arial"/>
              <a:buChar char="•"/>
            </a:pPr>
            <a:r>
              <a:rPr lang="it-IT" sz="1200" b="1" i="0" u="none" strike="noStrike" cap="none">
                <a:solidFill>
                  <a:srgbClr val="000000"/>
                </a:solidFill>
                <a:latin typeface="Arial"/>
                <a:ea typeface="Arial"/>
                <a:cs typeface="Arial"/>
                <a:sym typeface="Arial"/>
              </a:rPr>
              <a:t>PE01_FAIR: </a:t>
            </a:r>
            <a:r>
              <a:rPr lang="it-IT" sz="1200" b="0" i="0" u="none" strike="noStrike" cap="none">
                <a:solidFill>
                  <a:srgbClr val="000000"/>
                </a:solidFill>
                <a:latin typeface="Arial"/>
                <a:ea typeface="Arial"/>
                <a:cs typeface="Arial"/>
                <a:sym typeface="Arial"/>
              </a:rPr>
              <a:t>Il CNR è presente con un finanziamento di </a:t>
            </a:r>
            <a:r>
              <a:rPr lang="it-IT" sz="1200" b="1" i="0" u="none" strike="noStrike" cap="none">
                <a:solidFill>
                  <a:srgbClr val="000000"/>
                </a:solidFill>
                <a:latin typeface="Arial"/>
                <a:ea typeface="Arial"/>
                <a:cs typeface="Arial"/>
                <a:sym typeface="Arial"/>
              </a:rPr>
              <a:t>8.6  </a:t>
            </a:r>
            <a:r>
              <a:rPr lang="it-IT" sz="1200" b="0" i="0" u="none" strike="noStrike" cap="none">
                <a:solidFill>
                  <a:srgbClr val="000000"/>
                </a:solidFill>
                <a:latin typeface="Arial"/>
                <a:ea typeface="Arial"/>
                <a:cs typeface="Arial"/>
                <a:sym typeface="Arial"/>
              </a:rPr>
              <a:t>ML nel duplice ruolo di Spoke e/o Affiliato con il coinvolgimento di </a:t>
            </a:r>
            <a:r>
              <a:rPr lang="it-IT" sz="1200" b="1"/>
              <a:t>10</a:t>
            </a:r>
            <a:r>
              <a:rPr lang="it-IT" sz="1200" b="0" i="0" u="none" strike="noStrike" cap="none">
                <a:solidFill>
                  <a:srgbClr val="000000"/>
                </a:solidFill>
                <a:latin typeface="Arial"/>
                <a:ea typeface="Arial"/>
                <a:cs typeface="Arial"/>
                <a:sym typeface="Arial"/>
              </a:rPr>
              <a:t> istituti </a:t>
            </a:r>
            <a:endParaRPr/>
          </a:p>
          <a:p>
            <a:pPr marL="228600" marR="0" lvl="0" indent="-222250" algn="l" rtl="0">
              <a:lnSpc>
                <a:spcPct val="110000"/>
              </a:lnSpc>
              <a:spcBef>
                <a:spcPts val="0"/>
              </a:spcBef>
              <a:spcAft>
                <a:spcPts val="0"/>
              </a:spcAft>
              <a:buClr>
                <a:schemeClr val="dk1"/>
              </a:buClr>
              <a:buSzPts val="1900"/>
              <a:buFont typeface="Arial"/>
              <a:buChar char="•"/>
            </a:pPr>
            <a:r>
              <a:rPr lang="it-IT" sz="1200" b="1" i="0" u="none" strike="noStrike" cap="none">
                <a:solidFill>
                  <a:srgbClr val="000000"/>
                </a:solidFill>
                <a:latin typeface="Arial"/>
                <a:ea typeface="Arial"/>
                <a:cs typeface="Arial"/>
                <a:sym typeface="Arial"/>
              </a:rPr>
              <a:t>PE08_AGE-IT: </a:t>
            </a:r>
            <a:r>
              <a:rPr lang="it-IT" sz="1200" b="0" i="0" u="none" strike="noStrike" cap="none">
                <a:solidFill>
                  <a:srgbClr val="000000"/>
                </a:solidFill>
                <a:latin typeface="Arial"/>
                <a:ea typeface="Arial"/>
                <a:cs typeface="Arial"/>
                <a:sym typeface="Arial"/>
              </a:rPr>
              <a:t>Il CNR è presente con un finanziamento di 12.9 ML nel duplice ruolo di Spoke e/o Affiliato con il coinvolgimento di </a:t>
            </a:r>
            <a:r>
              <a:rPr lang="it-IT" sz="1200" b="1" i="0" u="none" strike="noStrike" cap="none">
                <a:solidFill>
                  <a:srgbClr val="000000"/>
                </a:solidFill>
                <a:latin typeface="Arial"/>
                <a:ea typeface="Arial"/>
                <a:cs typeface="Arial"/>
                <a:sym typeface="Arial"/>
              </a:rPr>
              <a:t>20</a:t>
            </a:r>
            <a:r>
              <a:rPr lang="it-IT" sz="1200" b="0" i="0" u="none" strike="noStrike" cap="none">
                <a:solidFill>
                  <a:srgbClr val="000000"/>
                </a:solidFill>
                <a:latin typeface="Arial"/>
                <a:ea typeface="Arial"/>
                <a:cs typeface="Arial"/>
                <a:sym typeface="Arial"/>
              </a:rPr>
              <a:t>  istituti</a:t>
            </a:r>
            <a:endParaRPr/>
          </a:p>
          <a:p>
            <a:pPr marL="228600" marR="0" lvl="0" indent="-228600" algn="l" rtl="0">
              <a:lnSpc>
                <a:spcPct val="110000"/>
              </a:lnSpc>
              <a:spcBef>
                <a:spcPts val="0"/>
              </a:spcBef>
              <a:spcAft>
                <a:spcPts val="0"/>
              </a:spcAft>
              <a:buClr>
                <a:schemeClr val="dk1"/>
              </a:buClr>
              <a:buSzPts val="1200"/>
              <a:buFont typeface="Arial"/>
              <a:buChar char="•"/>
            </a:pPr>
            <a:r>
              <a:rPr lang="it-IT" sz="1200" b="1" i="0" u="none" strike="noStrike" cap="none">
                <a:solidFill>
                  <a:srgbClr val="000000"/>
                </a:solidFill>
                <a:latin typeface="Arial"/>
                <a:ea typeface="Arial"/>
                <a:cs typeface="Arial"/>
                <a:sym typeface="Arial"/>
              </a:rPr>
              <a:t>PE13_INF-ACT: </a:t>
            </a:r>
            <a:r>
              <a:rPr lang="it-IT" sz="1200" b="0" i="0" u="none" strike="noStrike" cap="none">
                <a:solidFill>
                  <a:srgbClr val="000000"/>
                </a:solidFill>
                <a:latin typeface="Arial"/>
                <a:ea typeface="Arial"/>
                <a:cs typeface="Arial"/>
                <a:sym typeface="Arial"/>
              </a:rPr>
              <a:t>Il CNR è presente con un finanziamento di XX  ML nel duplice ruolo di Spoke e/o Affiliato e con il coinvolgimento di </a:t>
            </a:r>
            <a:r>
              <a:rPr lang="it-IT" sz="1200" b="1" i="0" u="none" strike="noStrike" cap="none">
                <a:solidFill>
                  <a:srgbClr val="000000"/>
                </a:solidFill>
                <a:latin typeface="Arial"/>
                <a:ea typeface="Arial"/>
                <a:cs typeface="Arial"/>
                <a:sym typeface="Arial"/>
              </a:rPr>
              <a:t>27</a:t>
            </a:r>
            <a:r>
              <a:rPr lang="it-IT" sz="1200" b="0" i="0" u="none" strike="noStrike" cap="none">
                <a:solidFill>
                  <a:srgbClr val="000000"/>
                </a:solidFill>
                <a:latin typeface="Arial"/>
                <a:ea typeface="Arial"/>
                <a:cs typeface="Arial"/>
                <a:sym typeface="Arial"/>
              </a:rPr>
              <a:t> istituti</a:t>
            </a:r>
            <a:endParaRPr/>
          </a:p>
          <a:p>
            <a:pPr marL="228600" marR="0" lvl="0" indent="-228600" algn="l" rtl="0">
              <a:lnSpc>
                <a:spcPct val="110000"/>
              </a:lnSpc>
              <a:spcBef>
                <a:spcPts val="0"/>
              </a:spcBef>
              <a:spcAft>
                <a:spcPts val="0"/>
              </a:spcAft>
              <a:buClr>
                <a:schemeClr val="dk1"/>
              </a:buClr>
              <a:buSzPts val="1200"/>
              <a:buFont typeface="Arial"/>
              <a:buChar char="•"/>
            </a:pPr>
            <a:r>
              <a:rPr lang="it-IT" sz="1200" b="1" i="0" u="none" strike="noStrike" cap="none">
                <a:solidFill>
                  <a:srgbClr val="000000"/>
                </a:solidFill>
                <a:latin typeface="Arial"/>
                <a:ea typeface="Arial"/>
                <a:cs typeface="Arial"/>
                <a:sym typeface="Arial"/>
              </a:rPr>
              <a:t>CN3_MRNA: </a:t>
            </a:r>
            <a:r>
              <a:rPr lang="it-IT" sz="1200" b="0" i="0" u="none" strike="noStrike" cap="none">
                <a:solidFill>
                  <a:srgbClr val="000000"/>
                </a:solidFill>
                <a:latin typeface="Arial"/>
                <a:ea typeface="Arial"/>
                <a:cs typeface="Arial"/>
                <a:sym typeface="Arial"/>
              </a:rPr>
              <a:t>Il CNR è presente con un finanziamento di XX  ML nel duplice ruolo di Spoke Leader e Affiliato e con il coinvolgimento X Istituti</a:t>
            </a:r>
            <a:endParaRPr/>
          </a:p>
        </p:txBody>
      </p:sp>
      <p:sp>
        <p:nvSpPr>
          <p:cNvPr id="154" name="Google Shape;154;p22"/>
          <p:cNvSpPr txBox="1"/>
          <p:nvPr/>
        </p:nvSpPr>
        <p:spPr>
          <a:xfrm>
            <a:off x="8455068" y="2107357"/>
            <a:ext cx="3678997" cy="2970003"/>
          </a:xfrm>
          <a:prstGeom prst="rect">
            <a:avLst/>
          </a:prstGeom>
          <a:noFill/>
          <a:ln>
            <a:noFill/>
          </a:ln>
        </p:spPr>
        <p:txBody>
          <a:bodyPr spcFirstLastPara="1" wrap="square" lIns="91425" tIns="45700" rIns="91425" bIns="45700" anchor="t" anchorCtr="0">
            <a:spAutoFit/>
          </a:bodyPr>
          <a:lstStyle/>
          <a:p>
            <a:pPr marL="228600" marR="0" lvl="0" indent="-228600" algn="l" rtl="0">
              <a:lnSpc>
                <a:spcPct val="110000"/>
              </a:lnSpc>
              <a:spcBef>
                <a:spcPts val="0"/>
              </a:spcBef>
              <a:spcAft>
                <a:spcPts val="0"/>
              </a:spcAft>
              <a:buClr>
                <a:schemeClr val="dk1"/>
              </a:buClr>
              <a:buSzPts val="1200"/>
              <a:buFont typeface="Arial"/>
              <a:buChar char="•"/>
            </a:pPr>
            <a:r>
              <a:rPr lang="it-IT" sz="1100" b="1" i="0" u="none" strike="noStrike" cap="none" dirty="0">
                <a:solidFill>
                  <a:schemeClr val="tx1"/>
                </a:solidFill>
                <a:latin typeface="Arial"/>
                <a:ea typeface="Arial"/>
                <a:cs typeface="Arial"/>
                <a:sym typeface="Arial"/>
              </a:rPr>
              <a:t>IR_SOBIGDATA</a:t>
            </a:r>
            <a:r>
              <a:rPr lang="it-IT" sz="1100" b="0" i="0" u="none" strike="noStrike" cap="none" dirty="0">
                <a:solidFill>
                  <a:schemeClr val="tx1"/>
                </a:solidFill>
                <a:latin typeface="Arial"/>
                <a:ea typeface="Arial"/>
                <a:cs typeface="Arial"/>
                <a:sym typeface="Arial"/>
              </a:rPr>
              <a:t>: Il CNR è presente con un finanziamento di XX  ML nel ruolo di proponente e coordinatore e con il coinvolgimento di X istituti</a:t>
            </a:r>
            <a:endParaRPr sz="1200" dirty="0">
              <a:solidFill>
                <a:schemeClr val="tx1"/>
              </a:solidFill>
            </a:endParaRPr>
          </a:p>
          <a:p>
            <a:pPr marL="228600" marR="0" lvl="0" indent="-228600" algn="l" rtl="0">
              <a:lnSpc>
                <a:spcPct val="110000"/>
              </a:lnSpc>
              <a:spcBef>
                <a:spcPts val="0"/>
              </a:spcBef>
              <a:spcAft>
                <a:spcPts val="0"/>
              </a:spcAft>
              <a:buClr>
                <a:schemeClr val="dk1"/>
              </a:buClr>
              <a:buSzPts val="1200"/>
              <a:buFont typeface="Arial"/>
              <a:buChar char="•"/>
            </a:pPr>
            <a:r>
              <a:rPr lang="it-IT" sz="1100" b="1" i="0" u="none" strike="noStrike" cap="none" dirty="0">
                <a:solidFill>
                  <a:schemeClr val="tx1"/>
                </a:solidFill>
                <a:latin typeface="Arial"/>
                <a:ea typeface="Arial"/>
                <a:cs typeface="Arial"/>
                <a:sym typeface="Arial"/>
              </a:rPr>
              <a:t>IR_SEELIFE: </a:t>
            </a:r>
            <a:r>
              <a:rPr lang="it-IT" sz="1100" b="0" i="0" u="none" strike="noStrike" cap="none" dirty="0">
                <a:solidFill>
                  <a:schemeClr val="tx1"/>
                </a:solidFill>
                <a:latin typeface="Arial"/>
                <a:ea typeface="Arial"/>
                <a:cs typeface="Arial"/>
                <a:sym typeface="Arial"/>
              </a:rPr>
              <a:t>Il CNR è presente con un finanziamento di </a:t>
            </a:r>
            <a:r>
              <a:rPr lang="it-IT" sz="1100" b="1" i="0" u="none" strike="noStrike" cap="none" dirty="0">
                <a:solidFill>
                  <a:schemeClr val="tx1"/>
                </a:solidFill>
                <a:latin typeface="Arial"/>
                <a:ea typeface="Arial"/>
                <a:cs typeface="Arial"/>
                <a:sym typeface="Arial"/>
              </a:rPr>
              <a:t>30.5</a:t>
            </a:r>
            <a:r>
              <a:rPr lang="it-IT" sz="1100" b="0" i="0" u="none" strike="noStrike" cap="none" dirty="0">
                <a:solidFill>
                  <a:schemeClr val="tx1"/>
                </a:solidFill>
                <a:latin typeface="Arial"/>
                <a:ea typeface="Arial"/>
                <a:cs typeface="Arial"/>
                <a:sym typeface="Arial"/>
              </a:rPr>
              <a:t>  ML nel duplice ruolo di </a:t>
            </a:r>
            <a:r>
              <a:rPr lang="it-IT" sz="1100" b="0" i="0" u="none" strike="noStrike" cap="none" dirty="0" err="1">
                <a:solidFill>
                  <a:schemeClr val="tx1"/>
                </a:solidFill>
                <a:latin typeface="Arial"/>
                <a:ea typeface="Arial"/>
                <a:cs typeface="Arial"/>
                <a:sym typeface="Arial"/>
              </a:rPr>
              <a:t>partecipantee</a:t>
            </a:r>
            <a:r>
              <a:rPr lang="it-IT" sz="1100" b="0" i="0" u="none" strike="noStrike" cap="none" dirty="0">
                <a:solidFill>
                  <a:schemeClr val="tx1"/>
                </a:solidFill>
                <a:latin typeface="Arial"/>
                <a:ea typeface="Arial"/>
                <a:cs typeface="Arial"/>
                <a:sym typeface="Arial"/>
              </a:rPr>
              <a:t> con il coinvolgimento di </a:t>
            </a:r>
            <a:r>
              <a:rPr lang="it-IT" sz="1100" b="1" i="0" u="none" strike="noStrike" cap="none" dirty="0">
                <a:solidFill>
                  <a:schemeClr val="tx1"/>
                </a:solidFill>
                <a:latin typeface="Arial"/>
                <a:ea typeface="Arial"/>
                <a:cs typeface="Arial"/>
                <a:sym typeface="Arial"/>
              </a:rPr>
              <a:t>5</a:t>
            </a:r>
            <a:r>
              <a:rPr lang="it-IT" sz="1100" b="0" i="0" u="none" strike="noStrike" cap="none" dirty="0">
                <a:solidFill>
                  <a:schemeClr val="tx1"/>
                </a:solidFill>
                <a:latin typeface="Arial"/>
                <a:ea typeface="Arial"/>
                <a:cs typeface="Arial"/>
                <a:sym typeface="Arial"/>
              </a:rPr>
              <a:t> Istituti </a:t>
            </a:r>
            <a:endParaRPr sz="1200" dirty="0">
              <a:solidFill>
                <a:schemeClr val="tx1"/>
              </a:solidFill>
            </a:endParaRPr>
          </a:p>
          <a:p>
            <a:pPr marL="228600" marR="0" lvl="0" indent="-228600" algn="l" rtl="0">
              <a:lnSpc>
                <a:spcPct val="110000"/>
              </a:lnSpc>
              <a:spcBef>
                <a:spcPts val="0"/>
              </a:spcBef>
              <a:spcAft>
                <a:spcPts val="0"/>
              </a:spcAft>
              <a:buClr>
                <a:schemeClr val="dk1"/>
              </a:buClr>
              <a:buSzPts val="1200"/>
              <a:buFont typeface="Arial"/>
              <a:buChar char="•"/>
            </a:pPr>
            <a:r>
              <a:rPr lang="it-IT" sz="1100" b="1" i="0" u="none" strike="noStrike" cap="none" dirty="0">
                <a:solidFill>
                  <a:schemeClr val="tx1"/>
                </a:solidFill>
                <a:latin typeface="Arial"/>
                <a:ea typeface="Arial"/>
                <a:cs typeface="Arial"/>
                <a:sym typeface="Arial"/>
              </a:rPr>
              <a:t>IR_IPHOQS: </a:t>
            </a:r>
            <a:r>
              <a:rPr lang="it-IT" sz="1100" b="0" i="0" u="none" strike="noStrike" cap="none" dirty="0">
                <a:solidFill>
                  <a:schemeClr val="tx1"/>
                </a:solidFill>
                <a:latin typeface="Arial"/>
                <a:ea typeface="Arial"/>
                <a:cs typeface="Arial"/>
                <a:sym typeface="Arial"/>
              </a:rPr>
              <a:t>Il CNR è presente con un finanziamento di </a:t>
            </a:r>
            <a:r>
              <a:rPr lang="it-IT" sz="1100" b="1" i="0" u="none" strike="noStrike" cap="none" dirty="0">
                <a:solidFill>
                  <a:schemeClr val="tx1"/>
                </a:solidFill>
                <a:latin typeface="Arial"/>
                <a:ea typeface="Arial"/>
                <a:cs typeface="Arial"/>
                <a:sym typeface="Arial"/>
              </a:rPr>
              <a:t>40</a:t>
            </a:r>
            <a:r>
              <a:rPr lang="it-IT" sz="1100" b="0" i="0" u="none" strike="noStrike" cap="none" dirty="0">
                <a:solidFill>
                  <a:schemeClr val="tx1"/>
                </a:solidFill>
                <a:latin typeface="Arial"/>
                <a:ea typeface="Arial"/>
                <a:cs typeface="Arial"/>
                <a:sym typeface="Arial"/>
              </a:rPr>
              <a:t>  ML  nel duplice ruolo di proponente e coordinatore e con il coinvolgimento di </a:t>
            </a:r>
            <a:r>
              <a:rPr lang="it-IT" sz="1100" b="1" i="0" u="none" strike="noStrike" cap="none" dirty="0">
                <a:solidFill>
                  <a:schemeClr val="tx1"/>
                </a:solidFill>
                <a:latin typeface="Arial"/>
                <a:ea typeface="Arial"/>
                <a:cs typeface="Arial"/>
                <a:sym typeface="Arial"/>
              </a:rPr>
              <a:t>4</a:t>
            </a:r>
            <a:r>
              <a:rPr lang="it-IT" sz="1100" b="0" i="0" u="none" strike="noStrike" cap="none" dirty="0">
                <a:solidFill>
                  <a:schemeClr val="tx1"/>
                </a:solidFill>
                <a:latin typeface="Arial"/>
                <a:ea typeface="Arial"/>
                <a:cs typeface="Arial"/>
                <a:sym typeface="Arial"/>
              </a:rPr>
              <a:t> Istituti </a:t>
            </a:r>
            <a:endParaRPr sz="1200" dirty="0">
              <a:solidFill>
                <a:schemeClr val="tx1"/>
              </a:solidFill>
            </a:endParaRPr>
          </a:p>
          <a:p>
            <a:pPr marL="228600" marR="0" lvl="0" indent="-228600" algn="l" rtl="0">
              <a:lnSpc>
                <a:spcPct val="110000"/>
              </a:lnSpc>
              <a:spcBef>
                <a:spcPts val="0"/>
              </a:spcBef>
              <a:spcAft>
                <a:spcPts val="0"/>
              </a:spcAft>
              <a:buClr>
                <a:schemeClr val="dk1"/>
              </a:buClr>
              <a:buSzPts val="1200"/>
              <a:buFont typeface="Arial"/>
              <a:buChar char="•"/>
            </a:pPr>
            <a:r>
              <a:rPr lang="it-IT" sz="1100" b="1" i="0" u="none" strike="noStrike" cap="none" dirty="0">
                <a:solidFill>
                  <a:schemeClr val="tx1"/>
                </a:solidFill>
                <a:latin typeface="Arial"/>
                <a:ea typeface="Arial"/>
                <a:cs typeface="Arial"/>
                <a:sym typeface="Arial"/>
              </a:rPr>
              <a:t>IR_EUAPS: </a:t>
            </a:r>
            <a:r>
              <a:rPr lang="it-IT" sz="1100" b="0" i="0" u="none" strike="noStrike" cap="none" dirty="0">
                <a:solidFill>
                  <a:schemeClr val="tx1"/>
                </a:solidFill>
                <a:latin typeface="Arial"/>
                <a:ea typeface="Arial"/>
                <a:cs typeface="Arial"/>
                <a:sym typeface="Arial"/>
              </a:rPr>
              <a:t>Il CNR è presente con un finanziamento di </a:t>
            </a:r>
            <a:r>
              <a:rPr lang="it-IT" sz="1100" b="1" i="0" u="none" strike="noStrike" cap="none" dirty="0">
                <a:solidFill>
                  <a:schemeClr val="tx1"/>
                </a:solidFill>
                <a:latin typeface="Arial"/>
                <a:ea typeface="Arial"/>
                <a:cs typeface="Arial"/>
                <a:sym typeface="Arial"/>
              </a:rPr>
              <a:t>6.6</a:t>
            </a:r>
            <a:r>
              <a:rPr lang="it-IT" sz="1100" b="0" i="0" u="none" strike="noStrike" cap="none" dirty="0">
                <a:solidFill>
                  <a:schemeClr val="tx1"/>
                </a:solidFill>
                <a:latin typeface="Arial"/>
                <a:ea typeface="Arial"/>
                <a:cs typeface="Arial"/>
                <a:sym typeface="Arial"/>
              </a:rPr>
              <a:t>  ML  nel ruolo di partecipante e con il coinvolgimento di </a:t>
            </a:r>
            <a:r>
              <a:rPr lang="it-IT" sz="1100" b="1" i="0" u="none" strike="noStrike" cap="none" dirty="0">
                <a:solidFill>
                  <a:schemeClr val="tx1"/>
                </a:solidFill>
                <a:latin typeface="Arial"/>
                <a:ea typeface="Arial"/>
                <a:cs typeface="Arial"/>
                <a:sym typeface="Arial"/>
              </a:rPr>
              <a:t>2</a:t>
            </a:r>
            <a:r>
              <a:rPr lang="it-IT" sz="1100" b="0" i="0" u="none" strike="noStrike" cap="none" dirty="0">
                <a:solidFill>
                  <a:schemeClr val="tx1"/>
                </a:solidFill>
                <a:latin typeface="Arial"/>
                <a:ea typeface="Arial"/>
                <a:cs typeface="Arial"/>
                <a:sym typeface="Arial"/>
              </a:rPr>
              <a:t> istituti</a:t>
            </a:r>
          </a:p>
          <a:p>
            <a:pPr marL="228600" lvl="0" indent="-228600">
              <a:lnSpc>
                <a:spcPct val="110000"/>
              </a:lnSpc>
              <a:buClr>
                <a:schemeClr val="dk1"/>
              </a:buClr>
              <a:buSzPts val="1200"/>
              <a:buFont typeface="Arial"/>
              <a:buChar char="•"/>
            </a:pPr>
            <a:r>
              <a:rPr lang="it-IT" sz="1100" b="1" dirty="0">
                <a:solidFill>
                  <a:schemeClr val="tx1"/>
                </a:solidFill>
              </a:rPr>
              <a:t>IR_PRP@CERIC</a:t>
            </a:r>
            <a:r>
              <a:rPr lang="it-IT" sz="1100" dirty="0">
                <a:solidFill>
                  <a:schemeClr val="tx1"/>
                </a:solidFill>
              </a:rPr>
              <a:t>:</a:t>
            </a:r>
            <a:r>
              <a:rPr lang="it-IT" sz="1100" dirty="0">
                <a:solidFill>
                  <a:schemeClr val="tx1"/>
                </a:solidFill>
                <a:latin typeface="Source Sans Pro" panose="020B0503030403020204" pitchFamily="34" charset="0"/>
                <a:ea typeface="Source Sans Pro" panose="020B0503030403020204" pitchFamily="34" charset="0"/>
              </a:rPr>
              <a:t> p</a:t>
            </a:r>
            <a:r>
              <a:rPr lang="it-IT" sz="1100" dirty="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rPr>
              <a:t>artecipa con </a:t>
            </a:r>
            <a:r>
              <a:rPr lang="it-IT" sz="1100" b="1" dirty="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rPr>
              <a:t>1 </a:t>
            </a:r>
            <a:r>
              <a:rPr lang="it-IT" sz="1100" dirty="0" err="1">
                <a:solidFill>
                  <a:schemeClr val="tx1"/>
                </a:solidFill>
                <a:latin typeface="Source Sans Pro" panose="020B0503030403020204" pitchFamily="34" charset="0"/>
                <a:ea typeface="Source Sans Pro" panose="020B0503030403020204" pitchFamily="34" charset="0"/>
                <a:cs typeface="Source Sans Pro" panose="020B0503030403020204" pitchFamily="34" charset="0"/>
              </a:rPr>
              <a:t>stituto</a:t>
            </a:r>
            <a:r>
              <a:rPr lang="it-IT" sz="1100" dirty="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rPr>
              <a:t> destinatario di un finanziamento di </a:t>
            </a:r>
            <a:r>
              <a:rPr lang="it-IT" sz="1100" b="1" dirty="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rPr>
              <a:t>7 M€</a:t>
            </a:r>
            <a:endParaRPr sz="1200" b="1" dirty="0">
              <a:solidFill>
                <a:schemeClr val="tx1"/>
              </a:solidFill>
            </a:endParaRPr>
          </a:p>
        </p:txBody>
      </p:sp>
      <p:pic>
        <p:nvPicPr>
          <p:cNvPr id="2" name="Google Shape;152;p1">
            <a:extLst>
              <a:ext uri="{FF2B5EF4-FFF2-40B4-BE49-F238E27FC236}">
                <a16:creationId xmlns:a16="http://schemas.microsoft.com/office/drawing/2014/main" id="{294947A0-7BEE-1E75-9CFB-9804C2F8A6C3}"/>
              </a:ext>
            </a:extLst>
          </p:cNvPr>
          <p:cNvPicPr preferRelativeResize="0"/>
          <p:nvPr/>
        </p:nvPicPr>
        <p:blipFill>
          <a:blip r:embed="rId5">
            <a:alphaModFix amt="41000"/>
          </a:blip>
          <a:stretch>
            <a:fillRect/>
          </a:stretch>
        </p:blipFill>
        <p:spPr>
          <a:xfrm>
            <a:off x="6116093" y="3300231"/>
            <a:ext cx="753195" cy="662815"/>
          </a:xfrm>
          <a:prstGeom prst="rect">
            <a:avLst/>
          </a:prstGeom>
          <a:noFill/>
          <a:ln>
            <a:noFill/>
          </a:ln>
        </p:spPr>
      </p:pic>
      <p:sp>
        <p:nvSpPr>
          <p:cNvPr id="8" name="Google Shape;106;p1">
            <a:extLst>
              <a:ext uri="{FF2B5EF4-FFF2-40B4-BE49-F238E27FC236}">
                <a16:creationId xmlns:a16="http://schemas.microsoft.com/office/drawing/2014/main" id="{A0CFF6EB-3198-7926-F03C-4A9682CD1DB9}"/>
              </a:ext>
            </a:extLst>
          </p:cNvPr>
          <p:cNvSpPr/>
          <p:nvPr/>
        </p:nvSpPr>
        <p:spPr>
          <a:xfrm>
            <a:off x="5427725" y="4052309"/>
            <a:ext cx="335428" cy="284213"/>
          </a:xfrm>
          <a:prstGeom prst="rightArrow">
            <a:avLst>
              <a:gd name="adj1" fmla="val 50000"/>
              <a:gd name="adj2" fmla="val 50000"/>
            </a:avLst>
          </a:prstGeom>
          <a:solidFill>
            <a:schemeClr val="accent2">
              <a:lumMod val="60000"/>
              <a:lumOff val="40000"/>
            </a:schemeClr>
          </a:solidFill>
          <a:ln>
            <a:noFill/>
          </a:ln>
        </p:spPr>
        <p:txBody>
          <a:bodyPr spcFirstLastPara="1" wrap="square" lIns="67759" tIns="33871" rIns="67759" bIns="33871" anchor="ctr" anchorCtr="0">
            <a:noAutofit/>
          </a:bodyPr>
          <a:lstStyle/>
          <a:p>
            <a:pPr algn="ctr"/>
            <a:endParaRPr sz="1037">
              <a:solidFill>
                <a:schemeClr val="tx1">
                  <a:lumMod val="75000"/>
                  <a:lumOff val="25000"/>
                </a:schemeClr>
              </a:solidFill>
            </a:endParaRPr>
          </a:p>
        </p:txBody>
      </p:sp>
      <p:sp>
        <p:nvSpPr>
          <p:cNvPr id="9" name="Google Shape;107;p1">
            <a:extLst>
              <a:ext uri="{FF2B5EF4-FFF2-40B4-BE49-F238E27FC236}">
                <a16:creationId xmlns:a16="http://schemas.microsoft.com/office/drawing/2014/main" id="{0583027B-6E10-B95D-9341-F7FA2F6CAAA8}"/>
              </a:ext>
            </a:extLst>
          </p:cNvPr>
          <p:cNvSpPr/>
          <p:nvPr/>
        </p:nvSpPr>
        <p:spPr>
          <a:xfrm>
            <a:off x="5429487" y="2752513"/>
            <a:ext cx="335428" cy="284213"/>
          </a:xfrm>
          <a:prstGeom prst="rightArrow">
            <a:avLst>
              <a:gd name="adj1" fmla="val 50000"/>
              <a:gd name="adj2" fmla="val 50000"/>
            </a:avLst>
          </a:prstGeom>
          <a:solidFill>
            <a:schemeClr val="accent2">
              <a:lumMod val="60000"/>
              <a:lumOff val="40000"/>
            </a:schemeClr>
          </a:solidFill>
          <a:ln>
            <a:noFill/>
          </a:ln>
        </p:spPr>
        <p:txBody>
          <a:bodyPr spcFirstLastPara="1" wrap="square" lIns="67759" tIns="33871" rIns="67759" bIns="33871" anchor="ctr" anchorCtr="0">
            <a:noAutofit/>
          </a:bodyPr>
          <a:lstStyle/>
          <a:p>
            <a:pPr algn="ctr"/>
            <a:endParaRPr sz="1037">
              <a:solidFill>
                <a:schemeClr val="tx1">
                  <a:lumMod val="75000"/>
                  <a:lumOff val="25000"/>
                </a:schemeClr>
              </a:solidFill>
            </a:endParaRPr>
          </a:p>
        </p:txBody>
      </p:sp>
      <p:sp>
        <p:nvSpPr>
          <p:cNvPr id="10" name="Google Shape;108;p1">
            <a:extLst>
              <a:ext uri="{FF2B5EF4-FFF2-40B4-BE49-F238E27FC236}">
                <a16:creationId xmlns:a16="http://schemas.microsoft.com/office/drawing/2014/main" id="{0D253A83-FDCA-685C-BBF8-88B6CC1137C3}"/>
              </a:ext>
            </a:extLst>
          </p:cNvPr>
          <p:cNvSpPr/>
          <p:nvPr/>
        </p:nvSpPr>
        <p:spPr>
          <a:xfrm rot="5400000">
            <a:off x="4473086" y="4631505"/>
            <a:ext cx="335428" cy="284213"/>
          </a:xfrm>
          <a:prstGeom prst="rightArrow">
            <a:avLst>
              <a:gd name="adj1" fmla="val 50000"/>
              <a:gd name="adj2" fmla="val 50000"/>
            </a:avLst>
          </a:prstGeom>
          <a:solidFill>
            <a:schemeClr val="accent2">
              <a:lumMod val="60000"/>
              <a:lumOff val="40000"/>
            </a:schemeClr>
          </a:solidFill>
          <a:ln>
            <a:noFill/>
          </a:ln>
        </p:spPr>
        <p:txBody>
          <a:bodyPr spcFirstLastPara="1" wrap="square" lIns="67759" tIns="33871" rIns="67759" bIns="33871" anchor="ctr" anchorCtr="0">
            <a:noAutofit/>
          </a:bodyPr>
          <a:lstStyle/>
          <a:p>
            <a:pPr algn="ctr"/>
            <a:endParaRPr sz="1037">
              <a:solidFill>
                <a:schemeClr val="tx1">
                  <a:lumMod val="75000"/>
                  <a:lumOff val="25000"/>
                </a:schemeClr>
              </a:solidFill>
            </a:endParaRPr>
          </a:p>
        </p:txBody>
      </p:sp>
      <p:sp>
        <p:nvSpPr>
          <p:cNvPr id="11" name="Google Shape;109;p1">
            <a:extLst>
              <a:ext uri="{FF2B5EF4-FFF2-40B4-BE49-F238E27FC236}">
                <a16:creationId xmlns:a16="http://schemas.microsoft.com/office/drawing/2014/main" id="{11629F59-041E-853B-C728-B0750633721A}"/>
              </a:ext>
            </a:extLst>
          </p:cNvPr>
          <p:cNvSpPr/>
          <p:nvPr/>
        </p:nvSpPr>
        <p:spPr>
          <a:xfrm rot="10800000">
            <a:off x="6118102" y="2629500"/>
            <a:ext cx="335428" cy="284213"/>
          </a:xfrm>
          <a:prstGeom prst="rightArrow">
            <a:avLst>
              <a:gd name="adj1" fmla="val 50000"/>
              <a:gd name="adj2" fmla="val 50000"/>
            </a:avLst>
          </a:prstGeom>
          <a:solidFill>
            <a:schemeClr val="accent2">
              <a:lumMod val="60000"/>
              <a:lumOff val="40000"/>
            </a:schemeClr>
          </a:solidFill>
          <a:ln>
            <a:noFill/>
          </a:ln>
        </p:spPr>
        <p:txBody>
          <a:bodyPr spcFirstLastPara="1" wrap="square" lIns="67759" tIns="33871" rIns="67759" bIns="33871" anchor="ctr" anchorCtr="0">
            <a:noAutofit/>
          </a:bodyPr>
          <a:lstStyle/>
          <a:p>
            <a:pPr algn="ctr"/>
            <a:endParaRPr sz="1037">
              <a:solidFill>
                <a:schemeClr val="tx1">
                  <a:lumMod val="75000"/>
                  <a:lumOff val="25000"/>
                </a:schemeClr>
              </a:solidFill>
            </a:endParaRPr>
          </a:p>
        </p:txBody>
      </p:sp>
      <p:sp>
        <p:nvSpPr>
          <p:cNvPr id="12" name="Google Shape;110;p1">
            <a:extLst>
              <a:ext uri="{FF2B5EF4-FFF2-40B4-BE49-F238E27FC236}">
                <a16:creationId xmlns:a16="http://schemas.microsoft.com/office/drawing/2014/main" id="{AE0D1EE1-723D-B353-46A6-42EC2AF70DE6}"/>
              </a:ext>
            </a:extLst>
          </p:cNvPr>
          <p:cNvSpPr/>
          <p:nvPr/>
        </p:nvSpPr>
        <p:spPr>
          <a:xfrm rot="10800000">
            <a:off x="6108787" y="3479474"/>
            <a:ext cx="335428" cy="284213"/>
          </a:xfrm>
          <a:prstGeom prst="rightArrow">
            <a:avLst>
              <a:gd name="adj1" fmla="val 50000"/>
              <a:gd name="adj2" fmla="val 50000"/>
            </a:avLst>
          </a:prstGeom>
          <a:solidFill>
            <a:schemeClr val="accent2">
              <a:lumMod val="60000"/>
              <a:lumOff val="40000"/>
            </a:schemeClr>
          </a:solidFill>
          <a:ln>
            <a:noFill/>
          </a:ln>
        </p:spPr>
        <p:txBody>
          <a:bodyPr spcFirstLastPara="1" wrap="square" lIns="67759" tIns="33871" rIns="67759" bIns="33871" anchor="ctr" anchorCtr="0">
            <a:noAutofit/>
          </a:bodyPr>
          <a:lstStyle/>
          <a:p>
            <a:pPr algn="ctr"/>
            <a:endParaRPr sz="1037">
              <a:solidFill>
                <a:schemeClr val="tx1">
                  <a:lumMod val="75000"/>
                  <a:lumOff val="25000"/>
                </a:schemeClr>
              </a:solidFill>
            </a:endParaRPr>
          </a:p>
        </p:txBody>
      </p:sp>
      <p:sp>
        <p:nvSpPr>
          <p:cNvPr id="13" name="Google Shape;111;p1">
            <a:extLst>
              <a:ext uri="{FF2B5EF4-FFF2-40B4-BE49-F238E27FC236}">
                <a16:creationId xmlns:a16="http://schemas.microsoft.com/office/drawing/2014/main" id="{0D18F45D-1A0D-C1B0-26D6-DDD737B1D1C4}"/>
              </a:ext>
            </a:extLst>
          </p:cNvPr>
          <p:cNvSpPr/>
          <p:nvPr/>
        </p:nvSpPr>
        <p:spPr>
          <a:xfrm rot="10800000">
            <a:off x="6118102" y="4429576"/>
            <a:ext cx="335428" cy="284213"/>
          </a:xfrm>
          <a:prstGeom prst="rightArrow">
            <a:avLst>
              <a:gd name="adj1" fmla="val 50000"/>
              <a:gd name="adj2" fmla="val 50000"/>
            </a:avLst>
          </a:prstGeom>
          <a:solidFill>
            <a:schemeClr val="accent2">
              <a:lumMod val="60000"/>
              <a:lumOff val="40000"/>
            </a:schemeClr>
          </a:solidFill>
          <a:ln>
            <a:noFill/>
          </a:ln>
        </p:spPr>
        <p:txBody>
          <a:bodyPr spcFirstLastPara="1" wrap="square" lIns="67759" tIns="33871" rIns="67759" bIns="33871" anchor="ctr" anchorCtr="0">
            <a:noAutofit/>
          </a:bodyPr>
          <a:lstStyle/>
          <a:p>
            <a:pPr algn="ctr"/>
            <a:endParaRPr sz="1037">
              <a:solidFill>
                <a:schemeClr val="tx1">
                  <a:lumMod val="75000"/>
                  <a:lumOff val="25000"/>
                </a:schemeClr>
              </a:solidFill>
            </a:endParaRPr>
          </a:p>
        </p:txBody>
      </p:sp>
      <p:sp>
        <p:nvSpPr>
          <p:cNvPr id="14" name="Google Shape;112;p1">
            <a:extLst>
              <a:ext uri="{FF2B5EF4-FFF2-40B4-BE49-F238E27FC236}">
                <a16:creationId xmlns:a16="http://schemas.microsoft.com/office/drawing/2014/main" id="{06FEEE0B-C306-BBC5-1954-64CFBCD71AE8}"/>
              </a:ext>
            </a:extLst>
          </p:cNvPr>
          <p:cNvSpPr/>
          <p:nvPr/>
        </p:nvSpPr>
        <p:spPr>
          <a:xfrm rot="-5400000">
            <a:off x="4140014" y="5821449"/>
            <a:ext cx="335428" cy="284213"/>
          </a:xfrm>
          <a:prstGeom prst="rightArrow">
            <a:avLst>
              <a:gd name="adj1" fmla="val 50000"/>
              <a:gd name="adj2" fmla="val 50000"/>
            </a:avLst>
          </a:prstGeom>
          <a:solidFill>
            <a:srgbClr val="C00000"/>
          </a:solidFill>
          <a:ln>
            <a:noFill/>
          </a:ln>
        </p:spPr>
        <p:txBody>
          <a:bodyPr spcFirstLastPara="1" wrap="square" lIns="67759" tIns="33871" rIns="67759" bIns="33871" anchor="ctr" anchorCtr="0">
            <a:noAutofit/>
          </a:bodyPr>
          <a:lstStyle/>
          <a:p>
            <a:pPr algn="ctr"/>
            <a:endParaRPr sz="1037">
              <a:solidFill>
                <a:schemeClr val="lt1"/>
              </a:solidFill>
            </a:endParaRPr>
          </a:p>
        </p:txBody>
      </p:sp>
      <p:sp>
        <p:nvSpPr>
          <p:cNvPr id="15" name="Google Shape;113;p1">
            <a:extLst>
              <a:ext uri="{FF2B5EF4-FFF2-40B4-BE49-F238E27FC236}">
                <a16:creationId xmlns:a16="http://schemas.microsoft.com/office/drawing/2014/main" id="{E4B06FB6-9FB2-54DD-AF6D-00A2E0EA9FF0}"/>
              </a:ext>
            </a:extLst>
          </p:cNvPr>
          <p:cNvSpPr/>
          <p:nvPr/>
        </p:nvSpPr>
        <p:spPr>
          <a:xfrm rot="-5400000">
            <a:off x="5233370" y="5836024"/>
            <a:ext cx="335428" cy="284213"/>
          </a:xfrm>
          <a:prstGeom prst="rightArrow">
            <a:avLst>
              <a:gd name="adj1" fmla="val 50000"/>
              <a:gd name="adj2" fmla="val 50000"/>
            </a:avLst>
          </a:prstGeom>
          <a:solidFill>
            <a:srgbClr val="C00000"/>
          </a:solidFill>
          <a:ln>
            <a:noFill/>
          </a:ln>
        </p:spPr>
        <p:txBody>
          <a:bodyPr spcFirstLastPara="1" wrap="square" lIns="67759" tIns="33871" rIns="67759" bIns="33871" anchor="ctr" anchorCtr="0">
            <a:noAutofit/>
          </a:bodyPr>
          <a:lstStyle/>
          <a:p>
            <a:pPr algn="ctr"/>
            <a:endParaRPr sz="1037">
              <a:solidFill>
                <a:schemeClr val="lt1"/>
              </a:solidFill>
            </a:endParaRPr>
          </a:p>
        </p:txBody>
      </p:sp>
      <p:sp>
        <p:nvSpPr>
          <p:cNvPr id="16" name="Google Shape;114;p1">
            <a:extLst>
              <a:ext uri="{FF2B5EF4-FFF2-40B4-BE49-F238E27FC236}">
                <a16:creationId xmlns:a16="http://schemas.microsoft.com/office/drawing/2014/main" id="{2EFEB34B-2AAF-F23E-5D8B-F3798C69EC28}"/>
              </a:ext>
            </a:extLst>
          </p:cNvPr>
          <p:cNvSpPr/>
          <p:nvPr/>
        </p:nvSpPr>
        <p:spPr>
          <a:xfrm rot="-5400000">
            <a:off x="6373334" y="5836024"/>
            <a:ext cx="335428" cy="284213"/>
          </a:xfrm>
          <a:prstGeom prst="rightArrow">
            <a:avLst>
              <a:gd name="adj1" fmla="val 50000"/>
              <a:gd name="adj2" fmla="val 50000"/>
            </a:avLst>
          </a:prstGeom>
          <a:solidFill>
            <a:srgbClr val="C00000"/>
          </a:solidFill>
          <a:ln>
            <a:noFill/>
          </a:ln>
        </p:spPr>
        <p:txBody>
          <a:bodyPr spcFirstLastPara="1" wrap="square" lIns="67759" tIns="33871" rIns="67759" bIns="33871" anchor="ctr" anchorCtr="0">
            <a:noAutofit/>
          </a:bodyPr>
          <a:lstStyle/>
          <a:p>
            <a:pPr algn="ctr"/>
            <a:endParaRPr sz="1037">
              <a:solidFill>
                <a:schemeClr val="lt1"/>
              </a:solidFill>
            </a:endParaRPr>
          </a:p>
        </p:txBody>
      </p:sp>
      <p:sp>
        <p:nvSpPr>
          <p:cNvPr id="17" name="Google Shape;115;p1">
            <a:extLst>
              <a:ext uri="{FF2B5EF4-FFF2-40B4-BE49-F238E27FC236}">
                <a16:creationId xmlns:a16="http://schemas.microsoft.com/office/drawing/2014/main" id="{8B7B7B51-7095-808F-BAC1-99AFAD7500CF}"/>
              </a:ext>
            </a:extLst>
          </p:cNvPr>
          <p:cNvSpPr/>
          <p:nvPr/>
        </p:nvSpPr>
        <p:spPr>
          <a:xfrm rot="-5400000">
            <a:off x="7485992" y="5836024"/>
            <a:ext cx="335428" cy="284213"/>
          </a:xfrm>
          <a:prstGeom prst="rightArrow">
            <a:avLst>
              <a:gd name="adj1" fmla="val 50000"/>
              <a:gd name="adj2" fmla="val 50000"/>
            </a:avLst>
          </a:prstGeom>
          <a:solidFill>
            <a:srgbClr val="C00000"/>
          </a:solidFill>
          <a:ln>
            <a:noFill/>
          </a:ln>
        </p:spPr>
        <p:txBody>
          <a:bodyPr spcFirstLastPara="1" wrap="square" lIns="67759" tIns="33871" rIns="67759" bIns="33871" anchor="ctr" anchorCtr="0">
            <a:noAutofit/>
          </a:bodyPr>
          <a:lstStyle/>
          <a:p>
            <a:pPr algn="ctr"/>
            <a:endParaRPr sz="1037">
              <a:solidFill>
                <a:schemeClr val="lt1"/>
              </a:solidFill>
            </a:endParaRPr>
          </a:p>
        </p:txBody>
      </p:sp>
      <p:sp>
        <p:nvSpPr>
          <p:cNvPr id="18" name="Google Shape;116;p1">
            <a:extLst>
              <a:ext uri="{FF2B5EF4-FFF2-40B4-BE49-F238E27FC236}">
                <a16:creationId xmlns:a16="http://schemas.microsoft.com/office/drawing/2014/main" id="{0AD8EC01-59F5-3EAD-D672-03990C57711F}"/>
              </a:ext>
            </a:extLst>
          </p:cNvPr>
          <p:cNvSpPr/>
          <p:nvPr/>
        </p:nvSpPr>
        <p:spPr>
          <a:xfrm rot="10800000">
            <a:off x="5565567" y="2359356"/>
            <a:ext cx="766485" cy="3130238"/>
          </a:xfrm>
          <a:prstGeom prst="downArrow">
            <a:avLst>
              <a:gd name="adj1" fmla="val 50000"/>
              <a:gd name="adj2" fmla="val 50000"/>
            </a:avLst>
          </a:prstGeom>
          <a:solidFill>
            <a:schemeClr val="accent2"/>
          </a:solidFill>
          <a:ln>
            <a:noFill/>
          </a:ln>
        </p:spPr>
        <p:txBody>
          <a:bodyPr spcFirstLastPara="1" wrap="square" lIns="67759" tIns="33871" rIns="67759" bIns="33871" anchor="ctr" anchorCtr="0">
            <a:noAutofit/>
          </a:bodyPr>
          <a:lstStyle/>
          <a:p>
            <a:pPr algn="ctr"/>
            <a:endParaRPr sz="1778" dirty="0">
              <a:solidFill>
                <a:schemeClr val="lt1"/>
              </a:solidFill>
            </a:endParaRPr>
          </a:p>
        </p:txBody>
      </p:sp>
      <p:sp>
        <p:nvSpPr>
          <p:cNvPr id="19" name="Google Shape;117;p1">
            <a:extLst>
              <a:ext uri="{FF2B5EF4-FFF2-40B4-BE49-F238E27FC236}">
                <a16:creationId xmlns:a16="http://schemas.microsoft.com/office/drawing/2014/main" id="{5AC9EA5E-B0A1-97FF-8F51-99BD1CD1A447}"/>
              </a:ext>
            </a:extLst>
          </p:cNvPr>
          <p:cNvSpPr/>
          <p:nvPr/>
        </p:nvSpPr>
        <p:spPr>
          <a:xfrm>
            <a:off x="3735754" y="2519909"/>
            <a:ext cx="1706681" cy="822961"/>
          </a:xfrm>
          <a:prstGeom prst="roundRect">
            <a:avLst>
              <a:gd name="adj" fmla="val 16667"/>
            </a:avLst>
          </a:prstGeom>
          <a:solidFill>
            <a:schemeClr val="accent2">
              <a:lumMod val="60000"/>
              <a:lumOff val="40000"/>
            </a:schemeClr>
          </a:solidFill>
          <a:ln>
            <a:noFill/>
          </a:ln>
        </p:spPr>
        <p:txBody>
          <a:bodyPr spcFirstLastPara="1" wrap="square" lIns="67759" tIns="33871" rIns="67759" bIns="33871" anchor="ctr" anchorCtr="0">
            <a:noAutofit/>
          </a:bodyPr>
          <a:lstStyle/>
          <a:p>
            <a:pPr algn="ctr"/>
            <a:r>
              <a:rPr lang="it-IT" sz="1037" b="1">
                <a:solidFill>
                  <a:schemeClr val="tx1">
                    <a:lumMod val="75000"/>
                    <a:lumOff val="25000"/>
                  </a:schemeClr>
                </a:solidFill>
              </a:rPr>
              <a:t>EI_THE (1,3,4,8)</a:t>
            </a:r>
            <a:endParaRPr sz="1569">
              <a:solidFill>
                <a:schemeClr val="tx1">
                  <a:lumMod val="75000"/>
                  <a:lumOff val="25000"/>
                </a:schemeClr>
              </a:solidFill>
            </a:endParaRPr>
          </a:p>
          <a:p>
            <a:pPr algn="ctr"/>
            <a:r>
              <a:rPr lang="it-IT" sz="1037">
                <a:solidFill>
                  <a:schemeClr val="tx1">
                    <a:lumMod val="75000"/>
                    <a:lumOff val="25000"/>
                  </a:schemeClr>
                </a:solidFill>
              </a:rPr>
              <a:t>Radioterapie e Diagnostiche, FLASH, VHEE, Radiofarmaci</a:t>
            </a:r>
            <a:endParaRPr sz="1569">
              <a:solidFill>
                <a:schemeClr val="tx1">
                  <a:lumMod val="75000"/>
                  <a:lumOff val="25000"/>
                </a:schemeClr>
              </a:solidFill>
            </a:endParaRPr>
          </a:p>
        </p:txBody>
      </p:sp>
      <p:sp>
        <p:nvSpPr>
          <p:cNvPr id="20" name="Google Shape;118;p1">
            <a:extLst>
              <a:ext uri="{FF2B5EF4-FFF2-40B4-BE49-F238E27FC236}">
                <a16:creationId xmlns:a16="http://schemas.microsoft.com/office/drawing/2014/main" id="{E8DECEB0-0D68-1506-274B-E0289EF9C5D8}"/>
              </a:ext>
            </a:extLst>
          </p:cNvPr>
          <p:cNvSpPr/>
          <p:nvPr/>
        </p:nvSpPr>
        <p:spPr>
          <a:xfrm>
            <a:off x="6417188" y="2552751"/>
            <a:ext cx="1895461" cy="712492"/>
          </a:xfrm>
          <a:prstGeom prst="roundRect">
            <a:avLst>
              <a:gd name="adj" fmla="val 16667"/>
            </a:avLst>
          </a:prstGeom>
          <a:solidFill>
            <a:schemeClr val="accent2">
              <a:lumMod val="60000"/>
              <a:lumOff val="40000"/>
            </a:schemeClr>
          </a:solidFill>
          <a:ln>
            <a:noFill/>
          </a:ln>
        </p:spPr>
        <p:txBody>
          <a:bodyPr spcFirstLastPara="1" wrap="square" lIns="67759" tIns="33871" rIns="67759" bIns="33871" anchor="ctr" anchorCtr="0">
            <a:noAutofit/>
          </a:bodyPr>
          <a:lstStyle/>
          <a:p>
            <a:pPr algn="ctr"/>
            <a:r>
              <a:rPr lang="it-IT" sz="956" b="1" dirty="0">
                <a:solidFill>
                  <a:schemeClr val="tx1">
                    <a:lumMod val="75000"/>
                    <a:lumOff val="25000"/>
                  </a:schemeClr>
                </a:solidFill>
              </a:rPr>
              <a:t>CN_MRNA (6)</a:t>
            </a:r>
            <a:endParaRPr sz="1433" dirty="0">
              <a:solidFill>
                <a:schemeClr val="tx1">
                  <a:lumMod val="75000"/>
                  <a:lumOff val="25000"/>
                </a:schemeClr>
              </a:solidFill>
            </a:endParaRPr>
          </a:p>
          <a:p>
            <a:pPr algn="ctr"/>
            <a:r>
              <a:rPr lang="it-IT" sz="837" dirty="0">
                <a:solidFill>
                  <a:schemeClr val="tx1">
                    <a:lumMod val="75000"/>
                    <a:lumOff val="25000"/>
                  </a:schemeClr>
                </a:solidFill>
              </a:rPr>
              <a:t>Inibizione della crescita tumorale con </a:t>
            </a:r>
            <a:r>
              <a:rPr lang="it-IT" sz="837" i="1" dirty="0">
                <a:solidFill>
                  <a:schemeClr val="tx1">
                    <a:lumMod val="75000"/>
                    <a:lumOff val="25000"/>
                  </a:schemeClr>
                </a:solidFill>
              </a:rPr>
              <a:t>RNA-</a:t>
            </a:r>
            <a:r>
              <a:rPr lang="it-IT" sz="837" i="1" dirty="0" err="1">
                <a:solidFill>
                  <a:schemeClr val="tx1">
                    <a:lumMod val="75000"/>
                    <a:lumOff val="25000"/>
                  </a:schemeClr>
                </a:solidFill>
              </a:rPr>
              <a:t>based</a:t>
            </a:r>
            <a:r>
              <a:rPr lang="it-IT" sz="837" i="1" dirty="0">
                <a:solidFill>
                  <a:schemeClr val="tx1">
                    <a:lumMod val="75000"/>
                    <a:lumOff val="25000"/>
                  </a:schemeClr>
                </a:solidFill>
              </a:rPr>
              <a:t> </a:t>
            </a:r>
            <a:r>
              <a:rPr lang="it-IT" sz="837" i="1" dirty="0" err="1">
                <a:solidFill>
                  <a:schemeClr val="tx1">
                    <a:lumMod val="75000"/>
                    <a:lumOff val="25000"/>
                  </a:schemeClr>
                </a:solidFill>
              </a:rPr>
              <a:t>drugs</a:t>
            </a:r>
            <a:r>
              <a:rPr lang="it-IT" sz="837" dirty="0">
                <a:solidFill>
                  <a:schemeClr val="tx1">
                    <a:lumMod val="75000"/>
                    <a:lumOff val="25000"/>
                  </a:schemeClr>
                </a:solidFill>
              </a:rPr>
              <a:t> e nuove strategie di delivery</a:t>
            </a:r>
            <a:endParaRPr sz="956" dirty="0">
              <a:solidFill>
                <a:schemeClr val="tx1">
                  <a:lumMod val="75000"/>
                  <a:lumOff val="25000"/>
                </a:schemeClr>
              </a:solidFill>
            </a:endParaRPr>
          </a:p>
        </p:txBody>
      </p:sp>
      <p:sp>
        <p:nvSpPr>
          <p:cNvPr id="21" name="Google Shape;119;p1">
            <a:extLst>
              <a:ext uri="{FF2B5EF4-FFF2-40B4-BE49-F238E27FC236}">
                <a16:creationId xmlns:a16="http://schemas.microsoft.com/office/drawing/2014/main" id="{89D44BA5-5C3C-1017-CA13-3F3A6404D2CE}"/>
              </a:ext>
            </a:extLst>
          </p:cNvPr>
          <p:cNvSpPr/>
          <p:nvPr/>
        </p:nvSpPr>
        <p:spPr>
          <a:xfrm>
            <a:off x="6405508" y="3369518"/>
            <a:ext cx="1904501" cy="717543"/>
          </a:xfrm>
          <a:prstGeom prst="roundRect">
            <a:avLst>
              <a:gd name="adj" fmla="val 16667"/>
            </a:avLst>
          </a:prstGeom>
          <a:solidFill>
            <a:schemeClr val="accent2">
              <a:lumMod val="60000"/>
              <a:lumOff val="40000"/>
            </a:schemeClr>
          </a:solidFill>
          <a:ln>
            <a:noFill/>
          </a:ln>
        </p:spPr>
        <p:txBody>
          <a:bodyPr spcFirstLastPara="1" wrap="square" lIns="67759" tIns="33871" rIns="67759" bIns="33871" anchor="ctr" anchorCtr="0">
            <a:noAutofit/>
          </a:bodyPr>
          <a:lstStyle/>
          <a:p>
            <a:pPr algn="ctr"/>
            <a:r>
              <a:rPr lang="it-IT" sz="956" b="1" dirty="0">
                <a:solidFill>
                  <a:schemeClr val="tx1">
                    <a:lumMod val="75000"/>
                    <a:lumOff val="25000"/>
                  </a:schemeClr>
                </a:solidFill>
              </a:rPr>
              <a:t>AGE-IT(2,8,9)</a:t>
            </a:r>
            <a:endParaRPr sz="1433" dirty="0">
              <a:solidFill>
                <a:schemeClr val="tx1">
                  <a:lumMod val="75000"/>
                  <a:lumOff val="25000"/>
                </a:schemeClr>
              </a:solidFill>
            </a:endParaRPr>
          </a:p>
          <a:p>
            <a:pPr algn="ctr"/>
            <a:r>
              <a:rPr lang="it-IT" sz="837" dirty="0">
                <a:solidFill>
                  <a:schemeClr val="tx1">
                    <a:lumMod val="75000"/>
                    <a:lumOff val="25000"/>
                  </a:schemeClr>
                </a:solidFill>
              </a:rPr>
              <a:t>Tecnologie innovative per persone fragili e meccanismi di senescenza nei tumori</a:t>
            </a:r>
            <a:endParaRPr sz="956" dirty="0">
              <a:solidFill>
                <a:schemeClr val="tx1">
                  <a:lumMod val="75000"/>
                  <a:lumOff val="25000"/>
                </a:schemeClr>
              </a:solidFill>
            </a:endParaRPr>
          </a:p>
        </p:txBody>
      </p:sp>
      <p:sp>
        <p:nvSpPr>
          <p:cNvPr id="22" name="Google Shape;120;p1">
            <a:extLst>
              <a:ext uri="{FF2B5EF4-FFF2-40B4-BE49-F238E27FC236}">
                <a16:creationId xmlns:a16="http://schemas.microsoft.com/office/drawing/2014/main" id="{DC5E6CA4-DF4F-89CB-FDAB-FBFAC8E20704}"/>
              </a:ext>
            </a:extLst>
          </p:cNvPr>
          <p:cNvSpPr/>
          <p:nvPr/>
        </p:nvSpPr>
        <p:spPr>
          <a:xfrm>
            <a:off x="3736933" y="3782936"/>
            <a:ext cx="1762003" cy="822961"/>
          </a:xfrm>
          <a:prstGeom prst="roundRect">
            <a:avLst>
              <a:gd name="adj" fmla="val 16667"/>
            </a:avLst>
          </a:prstGeom>
          <a:solidFill>
            <a:schemeClr val="accent2">
              <a:lumMod val="60000"/>
              <a:lumOff val="40000"/>
            </a:schemeClr>
          </a:solidFill>
          <a:ln>
            <a:noFill/>
          </a:ln>
        </p:spPr>
        <p:txBody>
          <a:bodyPr spcFirstLastPara="1" wrap="square" lIns="67759" tIns="33871" rIns="67759" bIns="33871" anchor="ctr" anchorCtr="0">
            <a:noAutofit/>
          </a:bodyPr>
          <a:lstStyle/>
          <a:p>
            <a:pPr algn="ctr"/>
            <a:r>
              <a:rPr lang="it-IT" sz="1037" b="1">
                <a:solidFill>
                  <a:schemeClr val="tx1">
                    <a:lumMod val="75000"/>
                    <a:lumOff val="25000"/>
                  </a:schemeClr>
                </a:solidFill>
              </a:rPr>
              <a:t>FAIR (1,3,5,8)</a:t>
            </a:r>
            <a:endParaRPr sz="1569">
              <a:solidFill>
                <a:schemeClr val="tx1">
                  <a:lumMod val="75000"/>
                  <a:lumOff val="25000"/>
                </a:schemeClr>
              </a:solidFill>
            </a:endParaRPr>
          </a:p>
          <a:p>
            <a:pPr algn="ctr"/>
            <a:r>
              <a:rPr lang="it-IT" sz="889">
                <a:solidFill>
                  <a:schemeClr val="tx1">
                    <a:lumMod val="75000"/>
                    <a:lumOff val="25000"/>
                  </a:schemeClr>
                </a:solidFill>
              </a:rPr>
              <a:t>Approcci di Intelligenza Artificiale (AI)  per l’elaborazione di dati preclinici e clinici</a:t>
            </a:r>
            <a:r>
              <a:rPr lang="it-IT" sz="815">
                <a:solidFill>
                  <a:schemeClr val="tx1">
                    <a:lumMod val="75000"/>
                    <a:lumOff val="25000"/>
                  </a:schemeClr>
                </a:solidFill>
              </a:rPr>
              <a:t> </a:t>
            </a:r>
            <a:endParaRPr sz="1037">
              <a:solidFill>
                <a:schemeClr val="tx1">
                  <a:lumMod val="75000"/>
                  <a:lumOff val="25000"/>
                </a:schemeClr>
              </a:solidFill>
            </a:endParaRPr>
          </a:p>
        </p:txBody>
      </p:sp>
      <p:sp>
        <p:nvSpPr>
          <p:cNvPr id="23" name="Google Shape;121;p1">
            <a:extLst>
              <a:ext uri="{FF2B5EF4-FFF2-40B4-BE49-F238E27FC236}">
                <a16:creationId xmlns:a16="http://schemas.microsoft.com/office/drawing/2014/main" id="{DE0742CF-A9A1-180D-45AD-50B1FAD27BD1}"/>
              </a:ext>
            </a:extLst>
          </p:cNvPr>
          <p:cNvSpPr/>
          <p:nvPr/>
        </p:nvSpPr>
        <p:spPr>
          <a:xfrm>
            <a:off x="6368300" y="4162849"/>
            <a:ext cx="1922745" cy="724981"/>
          </a:xfrm>
          <a:prstGeom prst="roundRect">
            <a:avLst>
              <a:gd name="adj" fmla="val 16667"/>
            </a:avLst>
          </a:prstGeom>
          <a:solidFill>
            <a:schemeClr val="accent2">
              <a:lumMod val="60000"/>
              <a:lumOff val="40000"/>
            </a:schemeClr>
          </a:solidFill>
          <a:ln>
            <a:noFill/>
          </a:ln>
        </p:spPr>
        <p:txBody>
          <a:bodyPr spcFirstLastPara="1" wrap="square" lIns="67759" tIns="33871" rIns="67759" bIns="33871" anchor="ctr" anchorCtr="0">
            <a:noAutofit/>
          </a:bodyPr>
          <a:lstStyle/>
          <a:p>
            <a:pPr algn="ctr"/>
            <a:r>
              <a:rPr lang="it-IT" sz="956" b="1" dirty="0">
                <a:solidFill>
                  <a:schemeClr val="tx1">
                    <a:lumMod val="75000"/>
                    <a:lumOff val="25000"/>
                  </a:schemeClr>
                </a:solidFill>
              </a:rPr>
              <a:t>INF-ACT (1)</a:t>
            </a:r>
            <a:endParaRPr sz="1433" dirty="0">
              <a:solidFill>
                <a:schemeClr val="tx1">
                  <a:lumMod val="75000"/>
                  <a:lumOff val="25000"/>
                </a:schemeClr>
              </a:solidFill>
            </a:endParaRPr>
          </a:p>
          <a:p>
            <a:pPr algn="ctr"/>
            <a:r>
              <a:rPr lang="it-IT" sz="837" dirty="0">
                <a:solidFill>
                  <a:schemeClr val="tx1">
                    <a:lumMod val="75000"/>
                    <a:lumOff val="25000"/>
                  </a:schemeClr>
                </a:solidFill>
              </a:rPr>
              <a:t>Sinergia con bersagli molecolari</a:t>
            </a:r>
            <a:endParaRPr sz="1016" dirty="0">
              <a:solidFill>
                <a:schemeClr val="tx1">
                  <a:lumMod val="75000"/>
                  <a:lumOff val="25000"/>
                </a:schemeClr>
              </a:solidFill>
            </a:endParaRPr>
          </a:p>
          <a:p>
            <a:pPr algn="ctr"/>
            <a:r>
              <a:rPr lang="it-IT" sz="837" dirty="0">
                <a:solidFill>
                  <a:schemeClr val="tx1">
                    <a:lumMod val="75000"/>
                    <a:lumOff val="25000"/>
                  </a:schemeClr>
                </a:solidFill>
              </a:rPr>
              <a:t>“virus-ospite" e attivazione fotodinamica</a:t>
            </a:r>
            <a:r>
              <a:rPr lang="it-IT" sz="717" dirty="0">
                <a:solidFill>
                  <a:schemeClr val="tx1">
                    <a:lumMod val="75000"/>
                    <a:lumOff val="25000"/>
                  </a:schemeClr>
                </a:solidFill>
              </a:rPr>
              <a:t> </a:t>
            </a:r>
            <a:r>
              <a:rPr lang="it-IT" sz="837" dirty="0">
                <a:solidFill>
                  <a:schemeClr val="tx1">
                    <a:lumMod val="75000"/>
                    <a:lumOff val="25000"/>
                  </a:schemeClr>
                </a:solidFill>
              </a:rPr>
              <a:t>di </a:t>
            </a:r>
            <a:r>
              <a:rPr lang="it-IT" sz="837" dirty="0" err="1">
                <a:solidFill>
                  <a:schemeClr val="tx1">
                    <a:lumMod val="75000"/>
                    <a:lumOff val="25000"/>
                  </a:schemeClr>
                </a:solidFill>
              </a:rPr>
              <a:t>antibatteri</a:t>
            </a:r>
            <a:endParaRPr sz="837" dirty="0">
              <a:solidFill>
                <a:schemeClr val="tx1">
                  <a:lumMod val="75000"/>
                  <a:lumOff val="25000"/>
                </a:schemeClr>
              </a:solidFill>
            </a:endParaRPr>
          </a:p>
        </p:txBody>
      </p:sp>
      <p:sp>
        <p:nvSpPr>
          <p:cNvPr id="24" name="Google Shape;123;p1">
            <a:extLst>
              <a:ext uri="{FF2B5EF4-FFF2-40B4-BE49-F238E27FC236}">
                <a16:creationId xmlns:a16="http://schemas.microsoft.com/office/drawing/2014/main" id="{6F81C079-8CB0-C984-24C7-6D6ED6C14DBB}"/>
              </a:ext>
            </a:extLst>
          </p:cNvPr>
          <p:cNvSpPr/>
          <p:nvPr/>
        </p:nvSpPr>
        <p:spPr>
          <a:xfrm rot="-5400000">
            <a:off x="6247088" y="2800497"/>
            <a:ext cx="766485" cy="5657225"/>
          </a:xfrm>
          <a:prstGeom prst="downArrow">
            <a:avLst>
              <a:gd name="adj1" fmla="val 50000"/>
              <a:gd name="adj2" fmla="val 50000"/>
            </a:avLst>
          </a:prstGeom>
          <a:solidFill>
            <a:schemeClr val="accent2"/>
          </a:solidFill>
          <a:ln>
            <a:noFill/>
          </a:ln>
        </p:spPr>
        <p:txBody>
          <a:bodyPr spcFirstLastPara="1" wrap="square" lIns="67759" tIns="33871" rIns="67759" bIns="33871" anchor="ctr" anchorCtr="0">
            <a:noAutofit/>
          </a:bodyPr>
          <a:lstStyle/>
          <a:p>
            <a:pPr algn="ctr"/>
            <a:endParaRPr sz="1778">
              <a:solidFill>
                <a:schemeClr val="lt1"/>
              </a:solidFill>
            </a:endParaRPr>
          </a:p>
        </p:txBody>
      </p:sp>
      <p:sp>
        <p:nvSpPr>
          <p:cNvPr id="25" name="Google Shape;124;p1">
            <a:extLst>
              <a:ext uri="{FF2B5EF4-FFF2-40B4-BE49-F238E27FC236}">
                <a16:creationId xmlns:a16="http://schemas.microsoft.com/office/drawing/2014/main" id="{DFF46DD8-9A00-25E5-13AC-AC19C607913D}"/>
              </a:ext>
            </a:extLst>
          </p:cNvPr>
          <p:cNvSpPr txBox="1"/>
          <p:nvPr/>
        </p:nvSpPr>
        <p:spPr>
          <a:xfrm>
            <a:off x="5744486" y="5409499"/>
            <a:ext cx="1676664" cy="387722"/>
          </a:xfrm>
          <a:prstGeom prst="rect">
            <a:avLst/>
          </a:prstGeom>
          <a:noFill/>
          <a:ln>
            <a:noFill/>
          </a:ln>
        </p:spPr>
        <p:txBody>
          <a:bodyPr spcFirstLastPara="1" wrap="square" lIns="67759" tIns="33871" rIns="67759" bIns="33871" anchor="t" anchorCtr="0">
            <a:spAutoFit/>
          </a:bodyPr>
          <a:lstStyle/>
          <a:p>
            <a:r>
              <a:rPr lang="it-IT" sz="2075" b="1" dirty="0">
                <a:solidFill>
                  <a:schemeClr val="lt1"/>
                </a:solidFill>
              </a:rPr>
              <a:t>Innovazione</a:t>
            </a:r>
            <a:endParaRPr sz="1569" dirty="0">
              <a:solidFill>
                <a:schemeClr val="dk1"/>
              </a:solidFill>
            </a:endParaRPr>
          </a:p>
        </p:txBody>
      </p:sp>
      <p:sp>
        <p:nvSpPr>
          <p:cNvPr id="26" name="Google Shape;125;p1">
            <a:extLst>
              <a:ext uri="{FF2B5EF4-FFF2-40B4-BE49-F238E27FC236}">
                <a16:creationId xmlns:a16="http://schemas.microsoft.com/office/drawing/2014/main" id="{F623D756-0763-5D3B-BEB7-FE5DB060777B}"/>
              </a:ext>
            </a:extLst>
          </p:cNvPr>
          <p:cNvSpPr/>
          <p:nvPr/>
        </p:nvSpPr>
        <p:spPr>
          <a:xfrm>
            <a:off x="3744251" y="5990762"/>
            <a:ext cx="1063541" cy="504720"/>
          </a:xfrm>
          <a:prstGeom prst="roundRect">
            <a:avLst>
              <a:gd name="adj" fmla="val 16667"/>
            </a:avLst>
          </a:prstGeom>
          <a:solidFill>
            <a:srgbClr val="C00000"/>
          </a:solidFill>
          <a:ln>
            <a:noFill/>
          </a:ln>
        </p:spPr>
        <p:txBody>
          <a:bodyPr spcFirstLastPara="1" wrap="square" lIns="67759" tIns="33871" rIns="67759" bIns="33871" anchor="ctr" anchorCtr="0">
            <a:noAutofit/>
          </a:bodyPr>
          <a:lstStyle/>
          <a:p>
            <a:pPr algn="ctr"/>
            <a:r>
              <a:rPr lang="it-IT" sz="1037" b="1" dirty="0">
                <a:solidFill>
                  <a:schemeClr val="lt1"/>
                </a:solidFill>
              </a:rPr>
              <a:t>SOBIGDATA</a:t>
            </a:r>
            <a:endParaRPr sz="779" b="1" dirty="0">
              <a:solidFill>
                <a:schemeClr val="lt1"/>
              </a:solidFill>
            </a:endParaRPr>
          </a:p>
          <a:p>
            <a:pPr algn="ctr"/>
            <a:r>
              <a:rPr lang="it-IT" sz="889" dirty="0">
                <a:solidFill>
                  <a:schemeClr val="lt1"/>
                </a:solidFill>
              </a:rPr>
              <a:t>infrastruttura per soluzioni di AI</a:t>
            </a:r>
            <a:r>
              <a:rPr lang="it-IT" sz="815" dirty="0">
                <a:solidFill>
                  <a:schemeClr val="lt1"/>
                </a:solidFill>
              </a:rPr>
              <a:t> </a:t>
            </a:r>
            <a:endParaRPr sz="779" dirty="0">
              <a:solidFill>
                <a:schemeClr val="lt1"/>
              </a:solidFill>
            </a:endParaRPr>
          </a:p>
        </p:txBody>
      </p:sp>
      <p:sp>
        <p:nvSpPr>
          <p:cNvPr id="27" name="Google Shape;126;p1">
            <a:extLst>
              <a:ext uri="{FF2B5EF4-FFF2-40B4-BE49-F238E27FC236}">
                <a16:creationId xmlns:a16="http://schemas.microsoft.com/office/drawing/2014/main" id="{5BD08858-FF69-9948-9FE0-3AD496A81905}"/>
              </a:ext>
            </a:extLst>
          </p:cNvPr>
          <p:cNvSpPr/>
          <p:nvPr/>
        </p:nvSpPr>
        <p:spPr>
          <a:xfrm>
            <a:off x="4864095" y="5990762"/>
            <a:ext cx="1087223" cy="504720"/>
          </a:xfrm>
          <a:prstGeom prst="roundRect">
            <a:avLst>
              <a:gd name="adj" fmla="val 16667"/>
            </a:avLst>
          </a:prstGeom>
          <a:solidFill>
            <a:srgbClr val="C00000"/>
          </a:solidFill>
          <a:ln>
            <a:noFill/>
          </a:ln>
        </p:spPr>
        <p:txBody>
          <a:bodyPr spcFirstLastPara="1" wrap="square" lIns="67759" tIns="33871" rIns="67759" bIns="33871" anchor="ctr" anchorCtr="0">
            <a:noAutofit/>
          </a:bodyPr>
          <a:lstStyle/>
          <a:p>
            <a:pPr algn="ctr"/>
            <a:r>
              <a:rPr lang="it-IT" sz="1037" b="1" dirty="0">
                <a:solidFill>
                  <a:schemeClr val="lt1"/>
                </a:solidFill>
              </a:rPr>
              <a:t>SEE LIFE</a:t>
            </a:r>
            <a:endParaRPr sz="779" b="1" dirty="0">
              <a:solidFill>
                <a:schemeClr val="lt1"/>
              </a:solidFill>
            </a:endParaRPr>
          </a:p>
          <a:p>
            <a:pPr algn="ctr"/>
            <a:r>
              <a:rPr lang="it-IT" sz="889" dirty="0">
                <a:solidFill>
                  <a:schemeClr val="lt1"/>
                </a:solidFill>
              </a:rPr>
              <a:t>imaging preclinico e clinico </a:t>
            </a:r>
            <a:endParaRPr sz="779" dirty="0">
              <a:solidFill>
                <a:schemeClr val="lt1"/>
              </a:solidFill>
            </a:endParaRPr>
          </a:p>
        </p:txBody>
      </p:sp>
      <p:sp>
        <p:nvSpPr>
          <p:cNvPr id="28" name="Google Shape;127;p1">
            <a:extLst>
              <a:ext uri="{FF2B5EF4-FFF2-40B4-BE49-F238E27FC236}">
                <a16:creationId xmlns:a16="http://schemas.microsoft.com/office/drawing/2014/main" id="{E762E6D0-871B-589A-12CE-0E8C7A85BAF8}"/>
              </a:ext>
            </a:extLst>
          </p:cNvPr>
          <p:cNvSpPr/>
          <p:nvPr/>
        </p:nvSpPr>
        <p:spPr>
          <a:xfrm>
            <a:off x="6007621" y="5990763"/>
            <a:ext cx="1119917" cy="504828"/>
          </a:xfrm>
          <a:prstGeom prst="roundRect">
            <a:avLst>
              <a:gd name="adj" fmla="val 16667"/>
            </a:avLst>
          </a:prstGeom>
          <a:solidFill>
            <a:srgbClr val="C00000"/>
          </a:solidFill>
          <a:ln>
            <a:noFill/>
          </a:ln>
        </p:spPr>
        <p:txBody>
          <a:bodyPr spcFirstLastPara="1" wrap="square" lIns="67759" tIns="33871" rIns="67759" bIns="33871" anchor="ctr" anchorCtr="0">
            <a:noAutofit/>
          </a:bodyPr>
          <a:lstStyle/>
          <a:p>
            <a:pPr algn="ctr"/>
            <a:r>
              <a:rPr lang="it-IT" sz="1037" b="1" dirty="0">
                <a:solidFill>
                  <a:schemeClr val="lt1"/>
                </a:solidFill>
              </a:rPr>
              <a:t>IPHOQS</a:t>
            </a:r>
            <a:endParaRPr sz="779" b="1" dirty="0">
              <a:solidFill>
                <a:schemeClr val="lt1"/>
              </a:solidFill>
            </a:endParaRPr>
          </a:p>
          <a:p>
            <a:pPr algn="ctr"/>
            <a:r>
              <a:rPr lang="it-IT" sz="889" dirty="0" err="1">
                <a:solidFill>
                  <a:schemeClr val="lt1"/>
                </a:solidFill>
              </a:rPr>
              <a:t>Beamline</a:t>
            </a:r>
            <a:r>
              <a:rPr lang="it-IT" sz="889" dirty="0">
                <a:solidFill>
                  <a:schemeClr val="lt1"/>
                </a:solidFill>
              </a:rPr>
              <a:t> VHEE per radioterapia  </a:t>
            </a:r>
            <a:endParaRPr sz="779" dirty="0">
              <a:solidFill>
                <a:schemeClr val="lt1"/>
              </a:solidFill>
            </a:endParaRPr>
          </a:p>
        </p:txBody>
      </p:sp>
      <p:sp>
        <p:nvSpPr>
          <p:cNvPr id="29" name="Google Shape;128;p1">
            <a:extLst>
              <a:ext uri="{FF2B5EF4-FFF2-40B4-BE49-F238E27FC236}">
                <a16:creationId xmlns:a16="http://schemas.microsoft.com/office/drawing/2014/main" id="{F69E1E61-E182-6356-FC5D-A1B366CB141F}"/>
              </a:ext>
            </a:extLst>
          </p:cNvPr>
          <p:cNvSpPr/>
          <p:nvPr/>
        </p:nvSpPr>
        <p:spPr>
          <a:xfrm>
            <a:off x="7183842" y="5990763"/>
            <a:ext cx="1012513" cy="504828"/>
          </a:xfrm>
          <a:prstGeom prst="roundRect">
            <a:avLst>
              <a:gd name="adj" fmla="val 16667"/>
            </a:avLst>
          </a:prstGeom>
          <a:solidFill>
            <a:srgbClr val="C00000"/>
          </a:solidFill>
          <a:ln>
            <a:noFill/>
          </a:ln>
        </p:spPr>
        <p:txBody>
          <a:bodyPr spcFirstLastPara="1" wrap="square" lIns="67759" tIns="33871" rIns="67759" bIns="33871" anchor="ctr" anchorCtr="0">
            <a:noAutofit/>
          </a:bodyPr>
          <a:lstStyle/>
          <a:p>
            <a:pPr algn="ctr"/>
            <a:r>
              <a:rPr lang="it-IT" sz="1037" b="1" dirty="0">
                <a:solidFill>
                  <a:schemeClr val="lt1"/>
                </a:solidFill>
              </a:rPr>
              <a:t>EUAPS</a:t>
            </a:r>
            <a:endParaRPr sz="779" b="1" dirty="0">
              <a:solidFill>
                <a:schemeClr val="lt1"/>
              </a:solidFill>
            </a:endParaRPr>
          </a:p>
          <a:p>
            <a:pPr algn="ctr"/>
            <a:r>
              <a:rPr lang="it-IT" sz="889" dirty="0">
                <a:solidFill>
                  <a:schemeClr val="lt1"/>
                </a:solidFill>
              </a:rPr>
              <a:t>Laser di potenza</a:t>
            </a:r>
            <a:endParaRPr sz="779" dirty="0">
              <a:solidFill>
                <a:schemeClr val="lt1"/>
              </a:solidFill>
            </a:endParaRPr>
          </a:p>
        </p:txBody>
      </p:sp>
      <p:sp>
        <p:nvSpPr>
          <p:cNvPr id="30" name="Google Shape;130;p1">
            <a:extLst>
              <a:ext uri="{FF2B5EF4-FFF2-40B4-BE49-F238E27FC236}">
                <a16:creationId xmlns:a16="http://schemas.microsoft.com/office/drawing/2014/main" id="{5BED7200-3B7A-03C1-D51F-B276BB575B18}"/>
              </a:ext>
            </a:extLst>
          </p:cNvPr>
          <p:cNvSpPr/>
          <p:nvPr/>
        </p:nvSpPr>
        <p:spPr>
          <a:xfrm>
            <a:off x="9525573" y="5217632"/>
            <a:ext cx="1355544" cy="822955"/>
          </a:xfrm>
          <a:prstGeom prst="ellipse">
            <a:avLst/>
          </a:prstGeom>
          <a:solidFill>
            <a:schemeClr val="accent2"/>
          </a:solidFill>
          <a:ln>
            <a:noFill/>
          </a:ln>
        </p:spPr>
        <p:txBody>
          <a:bodyPr spcFirstLastPara="1" wrap="square" lIns="67759" tIns="33871" rIns="67759" bIns="33871" anchor="ctr" anchorCtr="0">
            <a:noAutofit/>
          </a:bodyPr>
          <a:lstStyle/>
          <a:p>
            <a:pPr algn="ctr"/>
            <a:r>
              <a:rPr lang="it-IT" sz="1076" i="1" dirty="0">
                <a:solidFill>
                  <a:schemeClr val="lt1"/>
                </a:solidFill>
              </a:rPr>
              <a:t>Conoscenza</a:t>
            </a:r>
            <a:endParaRPr sz="1076" i="1" dirty="0">
              <a:solidFill>
                <a:schemeClr val="lt1"/>
              </a:solidFill>
            </a:endParaRPr>
          </a:p>
          <a:p>
            <a:pPr algn="ctr"/>
            <a:r>
              <a:rPr lang="it-IT" sz="1076" i="1" dirty="0">
                <a:solidFill>
                  <a:schemeClr val="lt1"/>
                </a:solidFill>
              </a:rPr>
              <a:t>One-Health Impresa</a:t>
            </a:r>
            <a:endParaRPr sz="1008" i="1" dirty="0">
              <a:solidFill>
                <a:schemeClr val="lt1"/>
              </a:solidFill>
            </a:endParaRPr>
          </a:p>
        </p:txBody>
      </p:sp>
      <p:sp>
        <p:nvSpPr>
          <p:cNvPr id="31" name="Google Shape;131;p1">
            <a:extLst>
              <a:ext uri="{FF2B5EF4-FFF2-40B4-BE49-F238E27FC236}">
                <a16:creationId xmlns:a16="http://schemas.microsoft.com/office/drawing/2014/main" id="{5EC859A7-A0BE-BD7D-D110-1839379A5398}"/>
              </a:ext>
            </a:extLst>
          </p:cNvPr>
          <p:cNvSpPr/>
          <p:nvPr/>
        </p:nvSpPr>
        <p:spPr>
          <a:xfrm>
            <a:off x="4503908" y="3372125"/>
            <a:ext cx="275501" cy="405843"/>
          </a:xfrm>
          <a:prstGeom prst="upDownArrow">
            <a:avLst>
              <a:gd name="adj1" fmla="val 50000"/>
              <a:gd name="adj2" fmla="val 50000"/>
            </a:avLst>
          </a:prstGeom>
          <a:solidFill>
            <a:schemeClr val="accent2">
              <a:lumMod val="60000"/>
              <a:lumOff val="40000"/>
            </a:schemeClr>
          </a:solidFill>
          <a:ln>
            <a:noFill/>
          </a:ln>
        </p:spPr>
        <p:txBody>
          <a:bodyPr spcFirstLastPara="1" wrap="square" lIns="67759" tIns="33871" rIns="67759" bIns="33871" anchor="ctr" anchorCtr="0">
            <a:noAutofit/>
          </a:bodyPr>
          <a:lstStyle/>
          <a:p>
            <a:pPr algn="ctr"/>
            <a:endParaRPr sz="1037">
              <a:solidFill>
                <a:schemeClr val="tx1">
                  <a:lumMod val="75000"/>
                  <a:lumOff val="25000"/>
                </a:schemeClr>
              </a:solidFill>
            </a:endParaRPr>
          </a:p>
        </p:txBody>
      </p:sp>
      <p:sp>
        <p:nvSpPr>
          <p:cNvPr id="32" name="Right Arrow 31">
            <a:extLst>
              <a:ext uri="{FF2B5EF4-FFF2-40B4-BE49-F238E27FC236}">
                <a16:creationId xmlns:a16="http://schemas.microsoft.com/office/drawing/2014/main" id="{C71B5A47-4A1E-92C7-0158-08F43A502306}"/>
              </a:ext>
            </a:extLst>
          </p:cNvPr>
          <p:cNvSpPr/>
          <p:nvPr/>
        </p:nvSpPr>
        <p:spPr>
          <a:xfrm>
            <a:off x="2258078" y="5990763"/>
            <a:ext cx="1417927" cy="484575"/>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837" dirty="0"/>
              <a:t>INFRASTRUTTURE</a:t>
            </a:r>
            <a:endParaRPr lang="en-GB" sz="133" dirty="0"/>
          </a:p>
        </p:txBody>
      </p:sp>
      <p:sp>
        <p:nvSpPr>
          <p:cNvPr id="33" name="TextBox 32">
            <a:extLst>
              <a:ext uri="{FF2B5EF4-FFF2-40B4-BE49-F238E27FC236}">
                <a16:creationId xmlns:a16="http://schemas.microsoft.com/office/drawing/2014/main" id="{3685E816-9B60-EB42-7465-A71E501216E0}"/>
              </a:ext>
            </a:extLst>
          </p:cNvPr>
          <p:cNvSpPr txBox="1"/>
          <p:nvPr/>
        </p:nvSpPr>
        <p:spPr>
          <a:xfrm rot="16200000">
            <a:off x="7856656" y="3737980"/>
            <a:ext cx="1140056" cy="276229"/>
          </a:xfrm>
          <a:prstGeom prst="rect">
            <a:avLst/>
          </a:prstGeom>
          <a:solidFill>
            <a:srgbClr val="FFC000"/>
          </a:solidFill>
        </p:spPr>
        <p:txBody>
          <a:bodyPr wrap="none" rtlCol="0">
            <a:spAutoFit/>
          </a:bodyPr>
          <a:lstStyle/>
          <a:p>
            <a:r>
              <a:rPr lang="en-GB" sz="1195" dirty="0"/>
              <a:t>HUB&amp;SPOKE</a:t>
            </a:r>
          </a:p>
        </p:txBody>
      </p:sp>
      <p:sp>
        <p:nvSpPr>
          <p:cNvPr id="34" name="TextBox 33">
            <a:extLst>
              <a:ext uri="{FF2B5EF4-FFF2-40B4-BE49-F238E27FC236}">
                <a16:creationId xmlns:a16="http://schemas.microsoft.com/office/drawing/2014/main" id="{406FE930-EB17-FD3B-B93C-BF9CA0C49943}"/>
              </a:ext>
            </a:extLst>
          </p:cNvPr>
          <p:cNvSpPr txBox="1"/>
          <p:nvPr/>
        </p:nvSpPr>
        <p:spPr>
          <a:xfrm rot="16200000">
            <a:off x="3044111" y="3452769"/>
            <a:ext cx="1140056" cy="276229"/>
          </a:xfrm>
          <a:prstGeom prst="rect">
            <a:avLst/>
          </a:prstGeom>
          <a:solidFill>
            <a:schemeClr val="accent4"/>
          </a:solidFill>
        </p:spPr>
        <p:txBody>
          <a:bodyPr wrap="none" rtlCol="0">
            <a:spAutoFit/>
          </a:bodyPr>
          <a:lstStyle/>
          <a:p>
            <a:r>
              <a:rPr lang="en-GB" sz="1195" dirty="0">
                <a:solidFill>
                  <a:schemeClr val="tx1">
                    <a:lumMod val="75000"/>
                    <a:lumOff val="25000"/>
                  </a:schemeClr>
                </a:solidFill>
              </a:rPr>
              <a:t>HUB&amp;SPOKE</a:t>
            </a:r>
          </a:p>
        </p:txBody>
      </p:sp>
      <p:sp>
        <p:nvSpPr>
          <p:cNvPr id="35" name="TextBox 34">
            <a:extLst>
              <a:ext uri="{FF2B5EF4-FFF2-40B4-BE49-F238E27FC236}">
                <a16:creationId xmlns:a16="http://schemas.microsoft.com/office/drawing/2014/main" id="{46187B16-0863-4978-448A-14E118AC02E0}"/>
              </a:ext>
            </a:extLst>
          </p:cNvPr>
          <p:cNvSpPr txBox="1"/>
          <p:nvPr/>
        </p:nvSpPr>
        <p:spPr>
          <a:xfrm rot="16200000">
            <a:off x="5017958" y="3514644"/>
            <a:ext cx="1838965" cy="368242"/>
          </a:xfrm>
          <a:prstGeom prst="rect">
            <a:avLst/>
          </a:prstGeom>
          <a:noFill/>
        </p:spPr>
        <p:txBody>
          <a:bodyPr wrap="none" rtlCol="0">
            <a:spAutoFit/>
          </a:bodyPr>
          <a:lstStyle/>
          <a:p>
            <a:r>
              <a:rPr lang="en-GB" sz="1793" b="1" dirty="0">
                <a:solidFill>
                  <a:schemeClr val="bg1"/>
                </a:solidFill>
              </a:rPr>
              <a:t>Studi </a:t>
            </a:r>
            <a:r>
              <a:rPr lang="en-GB" sz="1793" b="1" dirty="0" err="1">
                <a:solidFill>
                  <a:schemeClr val="bg1"/>
                </a:solidFill>
              </a:rPr>
              <a:t>preclinici</a:t>
            </a:r>
            <a:endParaRPr lang="en-GB" sz="1793" b="1" dirty="0">
              <a:solidFill>
                <a:schemeClr val="bg1"/>
              </a:solidFill>
            </a:endParaRPr>
          </a:p>
        </p:txBody>
      </p:sp>
      <p:sp>
        <p:nvSpPr>
          <p:cNvPr id="36" name="Google Shape;115;p1">
            <a:extLst>
              <a:ext uri="{FF2B5EF4-FFF2-40B4-BE49-F238E27FC236}">
                <a16:creationId xmlns:a16="http://schemas.microsoft.com/office/drawing/2014/main" id="{81513800-8E06-500C-5245-C216E373C1F0}"/>
              </a:ext>
            </a:extLst>
          </p:cNvPr>
          <p:cNvSpPr/>
          <p:nvPr/>
        </p:nvSpPr>
        <p:spPr>
          <a:xfrm rot="-5400000">
            <a:off x="8602898" y="5836024"/>
            <a:ext cx="335428" cy="284213"/>
          </a:xfrm>
          <a:prstGeom prst="rightArrow">
            <a:avLst>
              <a:gd name="adj1" fmla="val 50000"/>
              <a:gd name="adj2" fmla="val 50000"/>
            </a:avLst>
          </a:prstGeom>
          <a:solidFill>
            <a:srgbClr val="C00000"/>
          </a:solidFill>
          <a:ln>
            <a:noFill/>
          </a:ln>
        </p:spPr>
        <p:txBody>
          <a:bodyPr spcFirstLastPara="1" wrap="square" lIns="67759" tIns="33871" rIns="67759" bIns="33871" anchor="ctr" anchorCtr="0">
            <a:noAutofit/>
          </a:bodyPr>
          <a:lstStyle/>
          <a:p>
            <a:pPr algn="ctr"/>
            <a:endParaRPr sz="1037">
              <a:solidFill>
                <a:schemeClr val="lt1"/>
              </a:solidFill>
            </a:endParaRPr>
          </a:p>
        </p:txBody>
      </p:sp>
      <p:sp>
        <p:nvSpPr>
          <p:cNvPr id="37" name="Google Shape;128;p1">
            <a:extLst>
              <a:ext uri="{FF2B5EF4-FFF2-40B4-BE49-F238E27FC236}">
                <a16:creationId xmlns:a16="http://schemas.microsoft.com/office/drawing/2014/main" id="{149D12EF-AE96-38F5-36C1-45AD1426A58E}"/>
              </a:ext>
            </a:extLst>
          </p:cNvPr>
          <p:cNvSpPr/>
          <p:nvPr/>
        </p:nvSpPr>
        <p:spPr>
          <a:xfrm>
            <a:off x="8252657" y="5990763"/>
            <a:ext cx="1046389" cy="504828"/>
          </a:xfrm>
          <a:prstGeom prst="roundRect">
            <a:avLst>
              <a:gd name="adj" fmla="val 16667"/>
            </a:avLst>
          </a:prstGeom>
          <a:solidFill>
            <a:srgbClr val="C00000"/>
          </a:solidFill>
          <a:ln>
            <a:noFill/>
          </a:ln>
        </p:spPr>
        <p:txBody>
          <a:bodyPr spcFirstLastPara="1" wrap="square" lIns="67759" tIns="33871" rIns="67759" bIns="33871" anchor="ctr" anchorCtr="0">
            <a:noAutofit/>
          </a:bodyPr>
          <a:lstStyle/>
          <a:p>
            <a:pPr algn="ctr"/>
            <a:r>
              <a:rPr lang="it-IT" sz="1076" b="1" dirty="0">
                <a:solidFill>
                  <a:schemeClr val="bg1"/>
                </a:solidFill>
              </a:rPr>
              <a:t>PRP@CERIC</a:t>
            </a:r>
          </a:p>
          <a:p>
            <a:pPr algn="ctr"/>
            <a:r>
              <a:rPr lang="it-IT" sz="889" dirty="0">
                <a:solidFill>
                  <a:schemeClr val="lt1"/>
                </a:solidFill>
              </a:rPr>
              <a:t>Soluzioni preventive </a:t>
            </a:r>
            <a:endParaRPr sz="889" dirty="0">
              <a:solidFill>
                <a:schemeClr val="lt1"/>
              </a:solidFill>
            </a:endParaRPr>
          </a:p>
        </p:txBody>
      </p:sp>
      <p:sp>
        <p:nvSpPr>
          <p:cNvPr id="4" name="Google Shape;155;p22">
            <a:extLst>
              <a:ext uri="{FF2B5EF4-FFF2-40B4-BE49-F238E27FC236}">
                <a16:creationId xmlns:a16="http://schemas.microsoft.com/office/drawing/2014/main" id="{18C9DCDB-8B81-A8B7-FFEA-1F28E811CB7B}"/>
              </a:ext>
            </a:extLst>
          </p:cNvPr>
          <p:cNvSpPr txBox="1"/>
          <p:nvPr/>
        </p:nvSpPr>
        <p:spPr>
          <a:xfrm>
            <a:off x="1823738" y="6596390"/>
            <a:ext cx="9354543"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it-IT" sz="1100" b="0" i="0" u="none" strike="noStrike" cap="none" dirty="0">
                <a:solidFill>
                  <a:schemeClr val="dk1"/>
                </a:solidFill>
                <a:latin typeface="Arial"/>
                <a:ea typeface="Arial"/>
                <a:cs typeface="Arial"/>
                <a:sym typeface="Arial"/>
              </a:rPr>
              <a:t>Leonida A. Gizzi - Workshop su ”Sostenibilità PNRR@CNR”, 3 aprile 2025  - CNR - Area della Ricerca di Bologna: Aggregazione </a:t>
            </a:r>
            <a:r>
              <a:rPr lang="it-IT" sz="1100" b="1" i="0" u="none" strike="noStrike" cap="none" dirty="0">
                <a:solidFill>
                  <a:schemeClr val="dk1"/>
                </a:solidFill>
                <a:latin typeface="Arial"/>
                <a:ea typeface="Arial"/>
                <a:cs typeface="Arial"/>
                <a:sym typeface="Arial"/>
              </a:rPr>
              <a:t>REMEDIO</a:t>
            </a:r>
            <a:endParaRPr lang="it-IT" sz="1100" b="1" i="0" u="none" strike="noStrike" cap="none" dirty="0">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8">
          <a:extLst>
            <a:ext uri="{FF2B5EF4-FFF2-40B4-BE49-F238E27FC236}">
              <a16:creationId xmlns:a16="http://schemas.microsoft.com/office/drawing/2014/main" id="{4EAFAD2E-7405-F9E4-4596-ADFFDC3A9CF1}"/>
            </a:ext>
          </a:extLst>
        </p:cNvPr>
        <p:cNvGrpSpPr/>
        <p:nvPr/>
      </p:nvGrpSpPr>
      <p:grpSpPr>
        <a:xfrm>
          <a:off x="0" y="0"/>
          <a:ext cx="0" cy="0"/>
          <a:chOff x="0" y="0"/>
          <a:chExt cx="0" cy="0"/>
        </a:xfrm>
      </p:grpSpPr>
      <p:sp>
        <p:nvSpPr>
          <p:cNvPr id="119" name="Google Shape;119;p22">
            <a:extLst>
              <a:ext uri="{FF2B5EF4-FFF2-40B4-BE49-F238E27FC236}">
                <a16:creationId xmlns:a16="http://schemas.microsoft.com/office/drawing/2014/main" id="{2C9120C5-A05B-DC0B-0E51-C78822AE0DBE}"/>
              </a:ext>
            </a:extLst>
          </p:cNvPr>
          <p:cNvSpPr txBox="1">
            <a:spLocks noGrp="1"/>
          </p:cNvSpPr>
          <p:nvPr>
            <p:ph type="ctrTitle"/>
          </p:nvPr>
        </p:nvSpPr>
        <p:spPr>
          <a:xfrm>
            <a:off x="57935" y="585454"/>
            <a:ext cx="11942191" cy="1013550"/>
          </a:xfrm>
          <a:prstGeom prst="rect">
            <a:avLst/>
          </a:prstGeom>
          <a:noFill/>
          <a:ln>
            <a:noFill/>
          </a:ln>
        </p:spPr>
        <p:txBody>
          <a:bodyPr spcFirstLastPara="1" wrap="square" lIns="36550" tIns="18275" rIns="36550" bIns="18275" anchor="b" anchorCtr="0">
            <a:noAutofit/>
          </a:bodyPr>
          <a:lstStyle/>
          <a:p>
            <a:pPr marL="0" lvl="0" indent="0" algn="ctr" rtl="0">
              <a:lnSpc>
                <a:spcPct val="90000"/>
              </a:lnSpc>
              <a:spcBef>
                <a:spcPts val="0"/>
              </a:spcBef>
              <a:spcAft>
                <a:spcPts val="0"/>
              </a:spcAft>
              <a:buClr>
                <a:srgbClr val="002060"/>
              </a:buClr>
              <a:buSzPts val="2800"/>
              <a:buNone/>
            </a:pPr>
            <a:r>
              <a:rPr lang="it-IT" sz="3520" b="1" cap="small" dirty="0">
                <a:solidFill>
                  <a:schemeClr val="dk1"/>
                </a:solidFill>
                <a:latin typeface="Arial" panose="020B0604020202020204" pitchFamily="34" charset="0"/>
                <a:ea typeface="Helvetica Neue"/>
                <a:cs typeface="Arial" panose="020B0604020202020204" pitchFamily="34" charset="0"/>
                <a:sym typeface="Helvetica Neue"/>
              </a:rPr>
              <a:t>REMEDIO - </a:t>
            </a:r>
            <a:r>
              <a:rPr lang="it-IT" sz="3520" b="1" cap="small" dirty="0" err="1">
                <a:solidFill>
                  <a:schemeClr val="dk1"/>
                </a:solidFill>
                <a:latin typeface="Arial" panose="020B0604020202020204" pitchFamily="34" charset="0"/>
                <a:ea typeface="Helvetica Neue"/>
                <a:cs typeface="Arial" panose="020B0604020202020204" pitchFamily="34" charset="0"/>
                <a:sym typeface="Helvetica Neue"/>
              </a:rPr>
              <a:t>Research</a:t>
            </a:r>
            <a:r>
              <a:rPr lang="it-IT" sz="3520" b="1" cap="small" dirty="0">
                <a:solidFill>
                  <a:schemeClr val="dk1"/>
                </a:solidFill>
                <a:latin typeface="Arial" panose="020B0604020202020204" pitchFamily="34" charset="0"/>
                <a:ea typeface="Helvetica Neue"/>
                <a:cs typeface="Arial" panose="020B0604020202020204" pitchFamily="34" charset="0"/>
                <a:sym typeface="Helvetica Neue"/>
              </a:rPr>
              <a:t> </a:t>
            </a:r>
            <a:r>
              <a:rPr lang="it-IT" sz="3520" b="1" cap="small" dirty="0" err="1">
                <a:solidFill>
                  <a:schemeClr val="dk1"/>
                </a:solidFill>
                <a:latin typeface="Arial" panose="020B0604020202020204" pitchFamily="34" charset="0"/>
                <a:ea typeface="Helvetica Neue"/>
                <a:cs typeface="Arial" panose="020B0604020202020204" pitchFamily="34" charset="0"/>
                <a:sym typeface="Helvetica Neue"/>
              </a:rPr>
              <a:t>Excellence</a:t>
            </a:r>
            <a:r>
              <a:rPr lang="it-IT" sz="3520" b="1" cap="small" dirty="0">
                <a:solidFill>
                  <a:schemeClr val="dk1"/>
                </a:solidFill>
                <a:latin typeface="Arial" panose="020B0604020202020204" pitchFamily="34" charset="0"/>
                <a:ea typeface="Helvetica Neue"/>
                <a:cs typeface="Arial" panose="020B0604020202020204" pitchFamily="34" charset="0"/>
                <a:sym typeface="Helvetica Neue"/>
              </a:rPr>
              <a:t> in Medicine and Engineering </a:t>
            </a:r>
            <a:r>
              <a:rPr lang="it-IT" sz="3520" b="1" cap="small" dirty="0" err="1">
                <a:solidFill>
                  <a:schemeClr val="dk1"/>
                </a:solidFill>
                <a:latin typeface="Arial" panose="020B0604020202020204" pitchFamily="34" charset="0"/>
                <a:ea typeface="Helvetica Neue"/>
                <a:cs typeface="Arial" panose="020B0604020202020204" pitchFamily="34" charset="0"/>
                <a:sym typeface="Helvetica Neue"/>
              </a:rPr>
              <a:t>Driving</a:t>
            </a:r>
            <a:r>
              <a:rPr lang="it-IT" sz="3520" b="1" cap="small" dirty="0">
                <a:solidFill>
                  <a:schemeClr val="dk1"/>
                </a:solidFill>
                <a:latin typeface="Arial" panose="020B0604020202020204" pitchFamily="34" charset="0"/>
                <a:ea typeface="Helvetica Neue"/>
                <a:cs typeface="Arial" panose="020B0604020202020204" pitchFamily="34" charset="0"/>
                <a:sym typeface="Helvetica Neue"/>
              </a:rPr>
              <a:t> Innovation in </a:t>
            </a:r>
            <a:r>
              <a:rPr lang="it-IT" sz="3520" b="1" cap="small" dirty="0" err="1">
                <a:solidFill>
                  <a:schemeClr val="dk1"/>
                </a:solidFill>
                <a:latin typeface="Arial" panose="020B0604020202020204" pitchFamily="34" charset="0"/>
                <a:ea typeface="Helvetica Neue"/>
                <a:cs typeface="Arial" panose="020B0604020202020204" pitchFamily="34" charset="0"/>
                <a:sym typeface="Helvetica Neue"/>
              </a:rPr>
              <a:t>Oncology</a:t>
            </a:r>
            <a:r>
              <a:rPr lang="it-IT" sz="3520" b="1" cap="small" dirty="0">
                <a:solidFill>
                  <a:schemeClr val="dk1"/>
                </a:solidFill>
                <a:latin typeface="Arial" panose="020B0604020202020204" pitchFamily="34" charset="0"/>
                <a:ea typeface="Helvetica Neue"/>
                <a:cs typeface="Arial" panose="020B0604020202020204" pitchFamily="34" charset="0"/>
                <a:sym typeface="Helvetica Neue"/>
              </a:rPr>
              <a:t> </a:t>
            </a:r>
            <a:endParaRPr sz="3520" b="1" cap="small" dirty="0">
              <a:solidFill>
                <a:schemeClr val="dk1"/>
              </a:solidFill>
              <a:latin typeface="Arial" panose="020B0604020202020204" pitchFamily="34" charset="0"/>
              <a:ea typeface="Helvetica Neue"/>
              <a:cs typeface="Arial" panose="020B0604020202020204" pitchFamily="34" charset="0"/>
              <a:sym typeface="Helvetica Neue"/>
            </a:endParaRPr>
          </a:p>
        </p:txBody>
      </p:sp>
      <p:sp>
        <p:nvSpPr>
          <p:cNvPr id="120" name="Google Shape;120;p22">
            <a:extLst>
              <a:ext uri="{FF2B5EF4-FFF2-40B4-BE49-F238E27FC236}">
                <a16:creationId xmlns:a16="http://schemas.microsoft.com/office/drawing/2014/main" id="{B17BD074-8599-A742-5DFE-A5E65C55077F}"/>
              </a:ext>
            </a:extLst>
          </p:cNvPr>
          <p:cNvSpPr txBox="1"/>
          <p:nvPr/>
        </p:nvSpPr>
        <p:spPr>
          <a:xfrm>
            <a:off x="1823738" y="182909"/>
            <a:ext cx="9164014" cy="233892"/>
          </a:xfrm>
          <a:prstGeom prst="rect">
            <a:avLst/>
          </a:prstGeom>
          <a:noFill/>
          <a:ln>
            <a:noFill/>
          </a:ln>
        </p:spPr>
        <p:txBody>
          <a:bodyPr spcFirstLastPara="1" wrap="square" lIns="36550" tIns="18275" rIns="36550" bIns="18275" anchor="t" anchorCtr="0">
            <a:spAutoFit/>
          </a:bodyPr>
          <a:lstStyle/>
          <a:p>
            <a:pPr marL="0" marR="0" lvl="0" indent="0" algn="ctr" rtl="0">
              <a:lnSpc>
                <a:spcPct val="100000"/>
              </a:lnSpc>
              <a:spcBef>
                <a:spcPts val="0"/>
              </a:spcBef>
              <a:spcAft>
                <a:spcPts val="0"/>
              </a:spcAft>
              <a:buNone/>
            </a:pPr>
            <a:r>
              <a:rPr lang="it-IT" sz="1280" b="0" i="0" u="none" strike="noStrike" cap="none" dirty="0">
                <a:solidFill>
                  <a:schemeClr val="dk1"/>
                </a:solidFill>
                <a:latin typeface="Arial"/>
                <a:ea typeface="Arial"/>
                <a:cs typeface="Arial"/>
                <a:sym typeface="Arial"/>
              </a:rPr>
              <a:t>Workshop su ”Sostenibilità PNRR@CNR”, 3 aprile 2025  - CNR - Area della Ricerca di Bologna</a:t>
            </a:r>
            <a:endParaRPr lang="it-IT" sz="1280" b="0" i="0" u="none" strike="noStrike" cap="none" dirty="0">
              <a:solidFill>
                <a:srgbClr val="000000"/>
              </a:solidFill>
              <a:latin typeface="Arial"/>
              <a:ea typeface="Arial"/>
              <a:cs typeface="Arial"/>
              <a:sym typeface="Arial"/>
            </a:endParaRPr>
          </a:p>
        </p:txBody>
      </p:sp>
      <p:pic>
        <p:nvPicPr>
          <p:cNvPr id="121" name="Google Shape;121;p22" descr="logo CNR - Labrass">
            <a:extLst>
              <a:ext uri="{FF2B5EF4-FFF2-40B4-BE49-F238E27FC236}">
                <a16:creationId xmlns:a16="http://schemas.microsoft.com/office/drawing/2014/main" id="{4374D88C-BB1B-04EE-F4D3-721BDAA7F749}"/>
              </a:ext>
            </a:extLst>
          </p:cNvPr>
          <p:cNvPicPr preferRelativeResize="0"/>
          <p:nvPr/>
        </p:nvPicPr>
        <p:blipFill rotWithShape="1">
          <a:blip r:embed="rId3">
            <a:alphaModFix/>
          </a:blip>
          <a:srcRect/>
          <a:stretch/>
        </p:blipFill>
        <p:spPr>
          <a:xfrm>
            <a:off x="81642" y="43106"/>
            <a:ext cx="1444851" cy="384410"/>
          </a:xfrm>
          <a:prstGeom prst="rect">
            <a:avLst/>
          </a:prstGeom>
          <a:noFill/>
          <a:ln>
            <a:noFill/>
          </a:ln>
        </p:spPr>
      </p:pic>
      <p:pic>
        <p:nvPicPr>
          <p:cNvPr id="122" name="Google Shape;122;p22">
            <a:extLst>
              <a:ext uri="{FF2B5EF4-FFF2-40B4-BE49-F238E27FC236}">
                <a16:creationId xmlns:a16="http://schemas.microsoft.com/office/drawing/2014/main" id="{B27E931D-4D7D-1869-004F-FA8279D05C0F}"/>
              </a:ext>
            </a:extLst>
          </p:cNvPr>
          <p:cNvPicPr preferRelativeResize="0"/>
          <p:nvPr/>
        </p:nvPicPr>
        <p:blipFill rotWithShape="1">
          <a:blip r:embed="rId4">
            <a:alphaModFix/>
          </a:blip>
          <a:srcRect/>
          <a:stretch/>
        </p:blipFill>
        <p:spPr>
          <a:xfrm>
            <a:off x="10549018" y="64980"/>
            <a:ext cx="1460379" cy="357193"/>
          </a:xfrm>
          <a:prstGeom prst="rect">
            <a:avLst/>
          </a:prstGeom>
          <a:noFill/>
          <a:ln>
            <a:noFill/>
          </a:ln>
        </p:spPr>
      </p:pic>
      <p:sp>
        <p:nvSpPr>
          <p:cNvPr id="9" name="Rounded Rectangle 8">
            <a:extLst>
              <a:ext uri="{FF2B5EF4-FFF2-40B4-BE49-F238E27FC236}">
                <a16:creationId xmlns:a16="http://schemas.microsoft.com/office/drawing/2014/main" id="{6C5719F4-280B-65CD-CF01-3CD2D43F2DDC}"/>
              </a:ext>
            </a:extLst>
          </p:cNvPr>
          <p:cNvSpPr/>
          <p:nvPr/>
        </p:nvSpPr>
        <p:spPr>
          <a:xfrm>
            <a:off x="1224312" y="40208078"/>
            <a:ext cx="7643888" cy="1911814"/>
          </a:xfrm>
          <a:prstGeom prst="round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rtl="0">
              <a:lnSpc>
                <a:spcPct val="100000"/>
              </a:lnSpc>
              <a:spcBef>
                <a:spcPts val="0"/>
              </a:spcBef>
              <a:spcAft>
                <a:spcPts val="0"/>
              </a:spcAft>
              <a:buClr>
                <a:srgbClr val="000000"/>
              </a:buClr>
              <a:buSzPts val="1800"/>
              <a:buFont typeface="Arial"/>
              <a:buNone/>
            </a:pPr>
            <a:r>
              <a:rPr lang="it-IT" sz="4400" b="1" cap="small" dirty="0">
                <a:solidFill>
                  <a:srgbClr val="000000"/>
                </a:solidFill>
                <a:latin typeface="Arial"/>
                <a:ea typeface="Arial"/>
                <a:cs typeface="Arial"/>
              </a:rPr>
              <a:t>Dipartimenti CNR Coinvolti</a:t>
            </a:r>
            <a:endParaRPr lang="it-IT" sz="4400" b="0" i="0" u="none" strike="noStrike" cap="small"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it-IT" sz="4800" b="1" u="none" strike="noStrike" cap="none" dirty="0">
                <a:solidFill>
                  <a:srgbClr val="C00000"/>
                </a:solidFill>
                <a:latin typeface="Arial"/>
                <a:ea typeface="Arial"/>
                <a:cs typeface="Arial"/>
                <a:sym typeface="Arial"/>
              </a:rPr>
              <a:t>DSB</a:t>
            </a:r>
            <a:r>
              <a:rPr lang="it-IT" sz="3600" b="1" u="none" strike="noStrike" cap="none" dirty="0">
                <a:solidFill>
                  <a:srgbClr val="C00000"/>
                </a:solidFill>
                <a:latin typeface="Arial"/>
                <a:ea typeface="Arial"/>
                <a:cs typeface="Arial"/>
                <a:sym typeface="Arial"/>
              </a:rPr>
              <a:t>,</a:t>
            </a:r>
            <a:r>
              <a:rPr lang="it-IT" sz="3600" b="1" dirty="0">
                <a:solidFill>
                  <a:srgbClr val="C00000"/>
                </a:solidFill>
              </a:rPr>
              <a:t> </a:t>
            </a:r>
            <a:r>
              <a:rPr lang="it-IT" sz="3600" b="1" u="none" strike="noStrike" cap="none" dirty="0">
                <a:solidFill>
                  <a:srgbClr val="C00000"/>
                </a:solidFill>
                <a:latin typeface="Arial"/>
                <a:ea typeface="Arial"/>
                <a:cs typeface="Arial"/>
                <a:sym typeface="Arial"/>
              </a:rPr>
              <a:t>DSFTM</a:t>
            </a:r>
            <a:r>
              <a:rPr lang="it-IT" sz="3600" b="1" dirty="0">
                <a:solidFill>
                  <a:srgbClr val="C00000"/>
                </a:solidFill>
              </a:rPr>
              <a:t>, </a:t>
            </a:r>
            <a:r>
              <a:rPr lang="it-IT" sz="3600" b="1" u="none" strike="noStrike" cap="none" dirty="0">
                <a:solidFill>
                  <a:srgbClr val="C00000"/>
                </a:solidFill>
                <a:latin typeface="Arial"/>
                <a:ea typeface="Arial"/>
                <a:cs typeface="Arial"/>
                <a:sym typeface="Arial"/>
              </a:rPr>
              <a:t>DIITET</a:t>
            </a:r>
            <a:r>
              <a:rPr lang="it-IT" sz="3600" b="1" dirty="0">
                <a:solidFill>
                  <a:srgbClr val="C00000"/>
                </a:solidFill>
              </a:rPr>
              <a:t>, </a:t>
            </a:r>
            <a:r>
              <a:rPr lang="it-IT" sz="3600" b="1" u="none" strike="noStrike" cap="none" dirty="0">
                <a:solidFill>
                  <a:srgbClr val="C00000"/>
                </a:solidFill>
                <a:latin typeface="Arial"/>
                <a:ea typeface="Arial"/>
                <a:cs typeface="Arial"/>
                <a:sym typeface="Arial"/>
              </a:rPr>
              <a:t>DSCTM</a:t>
            </a:r>
            <a:endParaRPr lang="it-IT" sz="3600" b="1" u="none" strike="noStrike" cap="none" dirty="0">
              <a:solidFill>
                <a:srgbClr val="C00000"/>
              </a:solidFill>
            </a:endParaRPr>
          </a:p>
        </p:txBody>
      </p:sp>
      <p:sp>
        <p:nvSpPr>
          <p:cNvPr id="10" name="Rounded Rectangle 9">
            <a:extLst>
              <a:ext uri="{FF2B5EF4-FFF2-40B4-BE49-F238E27FC236}">
                <a16:creationId xmlns:a16="http://schemas.microsoft.com/office/drawing/2014/main" id="{C687E893-071D-2CFC-86D7-9C46141B344F}"/>
              </a:ext>
            </a:extLst>
          </p:cNvPr>
          <p:cNvSpPr/>
          <p:nvPr/>
        </p:nvSpPr>
        <p:spPr>
          <a:xfrm>
            <a:off x="9102994" y="40208077"/>
            <a:ext cx="19779929" cy="1911815"/>
          </a:xfrm>
          <a:prstGeom prst="round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r>
              <a:rPr lang="it-IT" sz="4800" b="1" cap="small" dirty="0">
                <a:solidFill>
                  <a:schemeClr val="dk1"/>
                </a:solidFill>
                <a:latin typeface="Arial"/>
                <a:ea typeface="Arial"/>
                <a:cs typeface="Arial"/>
                <a:sym typeface="Arial"/>
              </a:rPr>
              <a:t>Istituti CNR Coinvolti</a:t>
            </a:r>
            <a:endParaRPr lang="it-IT" sz="4400" cap="small" dirty="0">
              <a:solidFill>
                <a:schemeClr val="dk1"/>
              </a:solidFill>
              <a:latin typeface="Arial"/>
              <a:ea typeface="Arial"/>
              <a:cs typeface="Arial"/>
              <a:sym typeface="Arial"/>
            </a:endParaRPr>
          </a:p>
          <a:p>
            <a:pPr marL="0" marR="0" lvl="0" indent="0" algn="l" rtl="0">
              <a:spcBef>
                <a:spcPts val="0"/>
              </a:spcBef>
              <a:spcAft>
                <a:spcPts val="0"/>
              </a:spcAft>
              <a:buNone/>
            </a:pPr>
            <a:r>
              <a:rPr lang="it-IT" sz="3600" b="1" dirty="0">
                <a:solidFill>
                  <a:srgbClr val="C00000"/>
                </a:solidFill>
                <a:latin typeface="Arial"/>
                <a:ea typeface="Arial"/>
                <a:cs typeface="Arial"/>
                <a:sym typeface="Arial"/>
              </a:rPr>
              <a:t>IEOMI, IASI</a:t>
            </a:r>
            <a:r>
              <a:rPr lang="it-IT" sz="3600" dirty="0">
                <a:solidFill>
                  <a:srgbClr val="C00000"/>
                </a:solidFill>
              </a:rPr>
              <a:t>, </a:t>
            </a:r>
            <a:r>
              <a:rPr lang="it-IT" sz="3600" b="1" dirty="0">
                <a:solidFill>
                  <a:srgbClr val="C00000"/>
                </a:solidFill>
              </a:rPr>
              <a:t>IBBC, </a:t>
            </a:r>
            <a:r>
              <a:rPr lang="it-IT" sz="3600" b="1" dirty="0">
                <a:solidFill>
                  <a:srgbClr val="C00000"/>
                </a:solidFill>
                <a:latin typeface="Arial"/>
                <a:ea typeface="Arial"/>
                <a:cs typeface="Arial"/>
                <a:sym typeface="Arial"/>
              </a:rPr>
              <a:t>IBF</a:t>
            </a:r>
            <a:r>
              <a:rPr lang="it-IT" sz="3600" dirty="0">
                <a:solidFill>
                  <a:srgbClr val="C00000"/>
                </a:solidFill>
              </a:rPr>
              <a:t>, </a:t>
            </a:r>
            <a:r>
              <a:rPr lang="it-IT" sz="3600" b="1" dirty="0">
                <a:solidFill>
                  <a:srgbClr val="C00000"/>
                </a:solidFill>
              </a:rPr>
              <a:t>IBSBC, IBPM, IBB, </a:t>
            </a:r>
            <a:r>
              <a:rPr lang="it-IT" sz="3600" b="1" dirty="0">
                <a:solidFill>
                  <a:srgbClr val="C00000"/>
                </a:solidFill>
                <a:latin typeface="Arial"/>
                <a:ea typeface="Arial"/>
                <a:cs typeface="Arial"/>
                <a:sym typeface="Arial"/>
              </a:rPr>
              <a:t>ICAR</a:t>
            </a:r>
            <a:r>
              <a:rPr lang="it-IT" sz="3600" dirty="0">
                <a:solidFill>
                  <a:srgbClr val="C00000"/>
                </a:solidFill>
              </a:rPr>
              <a:t>, </a:t>
            </a:r>
            <a:r>
              <a:rPr lang="it-IT" sz="3600" b="1" dirty="0">
                <a:solidFill>
                  <a:srgbClr val="C00000"/>
                </a:solidFill>
                <a:latin typeface="Arial"/>
                <a:ea typeface="Arial"/>
                <a:cs typeface="Arial"/>
                <a:sym typeface="Arial"/>
              </a:rPr>
              <a:t>ICCOM</a:t>
            </a:r>
            <a:r>
              <a:rPr lang="it-IT" sz="3600" b="1" dirty="0">
                <a:solidFill>
                  <a:srgbClr val="C00000"/>
                </a:solidFill>
              </a:rPr>
              <a:t>, IC, </a:t>
            </a:r>
            <a:r>
              <a:rPr lang="it-IT" sz="3600" b="1" dirty="0">
                <a:solidFill>
                  <a:srgbClr val="C00000"/>
                </a:solidFill>
                <a:latin typeface="Arial"/>
                <a:ea typeface="Arial"/>
                <a:cs typeface="Arial"/>
                <a:sym typeface="Arial"/>
              </a:rPr>
              <a:t>IFAC</a:t>
            </a:r>
            <a:r>
              <a:rPr lang="it-IT" sz="3600" b="1" dirty="0">
                <a:solidFill>
                  <a:srgbClr val="C00000"/>
                </a:solidFill>
              </a:rPr>
              <a:t>, </a:t>
            </a:r>
            <a:r>
              <a:rPr lang="it-IT" sz="3600" b="1" dirty="0">
                <a:solidFill>
                  <a:srgbClr val="C00000"/>
                </a:solidFill>
                <a:latin typeface="Arial"/>
                <a:ea typeface="Arial"/>
                <a:cs typeface="Arial"/>
                <a:sym typeface="Arial"/>
              </a:rPr>
              <a:t>IFC</a:t>
            </a:r>
            <a:r>
              <a:rPr lang="it-IT" sz="3600" b="1" dirty="0">
                <a:solidFill>
                  <a:srgbClr val="C00000"/>
                </a:solidFill>
              </a:rPr>
              <a:t>, IGB, IGM, </a:t>
            </a:r>
            <a:r>
              <a:rPr lang="it-IT" sz="3600" b="1" dirty="0">
                <a:solidFill>
                  <a:srgbClr val="C00000"/>
                </a:solidFill>
                <a:latin typeface="Arial"/>
                <a:ea typeface="Arial"/>
                <a:cs typeface="Arial"/>
                <a:sym typeface="Arial"/>
              </a:rPr>
              <a:t>IIT</a:t>
            </a:r>
            <a:r>
              <a:rPr lang="it-IT" sz="3600" dirty="0">
                <a:solidFill>
                  <a:srgbClr val="C00000"/>
                </a:solidFill>
              </a:rPr>
              <a:t>, </a:t>
            </a:r>
            <a:r>
              <a:rPr lang="it-IT" sz="3600" b="1" dirty="0">
                <a:solidFill>
                  <a:srgbClr val="C00000"/>
                </a:solidFill>
              </a:rPr>
              <a:t>IN</a:t>
            </a:r>
            <a:r>
              <a:rPr lang="it-IT" sz="3600" dirty="0">
                <a:solidFill>
                  <a:srgbClr val="C00000"/>
                </a:solidFill>
              </a:rPr>
              <a:t>, </a:t>
            </a:r>
            <a:r>
              <a:rPr lang="it-IT" sz="3600" b="1" dirty="0">
                <a:solidFill>
                  <a:srgbClr val="C00000"/>
                </a:solidFill>
              </a:rPr>
              <a:t>ISTI, SCITEC</a:t>
            </a:r>
            <a:r>
              <a:rPr lang="it-IT" sz="3600" dirty="0">
                <a:solidFill>
                  <a:srgbClr val="C00000"/>
                </a:solidFill>
              </a:rPr>
              <a:t>, </a:t>
            </a:r>
            <a:r>
              <a:rPr lang="it-IT" sz="3600" b="1" dirty="0">
                <a:solidFill>
                  <a:srgbClr val="C00000"/>
                </a:solidFill>
              </a:rPr>
              <a:t>STIIMA</a:t>
            </a:r>
            <a:r>
              <a:rPr lang="it-IT" sz="3600" dirty="0">
                <a:solidFill>
                  <a:srgbClr val="C00000"/>
                </a:solidFill>
              </a:rPr>
              <a:t>, </a:t>
            </a:r>
            <a:r>
              <a:rPr lang="it-IT" sz="3600" b="1" dirty="0">
                <a:solidFill>
                  <a:srgbClr val="C00000"/>
                </a:solidFill>
              </a:rPr>
              <a:t>ITB</a:t>
            </a:r>
            <a:r>
              <a:rPr lang="it-IT" sz="3600" dirty="0">
                <a:solidFill>
                  <a:srgbClr val="C00000"/>
                </a:solidFill>
              </a:rPr>
              <a:t>, </a:t>
            </a:r>
            <a:r>
              <a:rPr lang="it-IT" sz="3600" b="1" dirty="0">
                <a:solidFill>
                  <a:srgbClr val="C00000"/>
                </a:solidFill>
              </a:rPr>
              <a:t>NANO</a:t>
            </a:r>
            <a:r>
              <a:rPr lang="it-IT" sz="3600" dirty="0">
                <a:solidFill>
                  <a:srgbClr val="C00000"/>
                </a:solidFill>
              </a:rPr>
              <a:t>, </a:t>
            </a:r>
            <a:r>
              <a:rPr lang="it-IT" sz="3600" b="1" dirty="0">
                <a:solidFill>
                  <a:srgbClr val="C00000"/>
                </a:solidFill>
              </a:rPr>
              <a:t>INO</a:t>
            </a:r>
            <a:r>
              <a:rPr lang="it-IT" sz="3600" dirty="0">
                <a:solidFill>
                  <a:srgbClr val="C00000"/>
                </a:solidFill>
              </a:rPr>
              <a:t>, </a:t>
            </a:r>
            <a:r>
              <a:rPr lang="it-IT" sz="3600" b="1" dirty="0">
                <a:solidFill>
                  <a:srgbClr val="C00000"/>
                </a:solidFill>
              </a:rPr>
              <a:t>IOM, IMM, IRIB, ISM</a:t>
            </a:r>
            <a:endParaRPr lang="it-IT" sz="3600" dirty="0">
              <a:solidFill>
                <a:srgbClr val="C00000"/>
              </a:solidFill>
            </a:endParaRPr>
          </a:p>
        </p:txBody>
      </p:sp>
      <p:sp>
        <p:nvSpPr>
          <p:cNvPr id="11" name="Rounded Rectangle 10">
            <a:extLst>
              <a:ext uri="{FF2B5EF4-FFF2-40B4-BE49-F238E27FC236}">
                <a16:creationId xmlns:a16="http://schemas.microsoft.com/office/drawing/2014/main" id="{A4AE2E28-A19B-8F0E-4FEC-155255CBC2B5}"/>
              </a:ext>
            </a:extLst>
          </p:cNvPr>
          <p:cNvSpPr/>
          <p:nvPr/>
        </p:nvSpPr>
        <p:spPr>
          <a:xfrm>
            <a:off x="1178753" y="31838223"/>
            <a:ext cx="27667850" cy="1009138"/>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sz="3200" b="1" dirty="0">
                <a:solidFill>
                  <a:schemeClr val="tx1"/>
                </a:solidFill>
                <a:latin typeface="+mj-lt"/>
                <a:ea typeface="Aptos" panose="020B0004020202020204" pitchFamily="34" charset="0"/>
                <a:cs typeface="Times New Roman" panose="02020603050405020304" pitchFamily="18" charset="0"/>
              </a:rPr>
              <a:t>PUNTI DI FORZA</a:t>
            </a:r>
            <a:endParaRPr lang="en-IT" sz="3200" b="1" dirty="0">
              <a:solidFill>
                <a:schemeClr val="tx1"/>
              </a:solidFill>
              <a:effectLst/>
              <a:latin typeface="+mj-lt"/>
              <a:ea typeface="Aptos" panose="020B0004020202020204" pitchFamily="34" charset="0"/>
              <a:cs typeface="Times New Roman" panose="02020603050405020304" pitchFamily="18" charset="0"/>
            </a:endParaRPr>
          </a:p>
        </p:txBody>
      </p:sp>
      <p:sp>
        <p:nvSpPr>
          <p:cNvPr id="12" name="Rounded Rectangle 11">
            <a:extLst>
              <a:ext uri="{FF2B5EF4-FFF2-40B4-BE49-F238E27FC236}">
                <a16:creationId xmlns:a16="http://schemas.microsoft.com/office/drawing/2014/main" id="{E9A1FA26-E879-6F20-7566-26E2509DE569}"/>
              </a:ext>
            </a:extLst>
          </p:cNvPr>
          <p:cNvSpPr/>
          <p:nvPr/>
        </p:nvSpPr>
        <p:spPr>
          <a:xfrm>
            <a:off x="1209804" y="33274000"/>
            <a:ext cx="14173143" cy="3022600"/>
          </a:xfrm>
          <a:prstGeom prst="round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rtl="0">
              <a:spcBef>
                <a:spcPts val="0"/>
              </a:spcBef>
              <a:spcAft>
                <a:spcPts val="0"/>
              </a:spcAft>
              <a:buNone/>
            </a:pPr>
            <a:r>
              <a:rPr lang="it-IT" sz="3200" b="1" dirty="0">
                <a:solidFill>
                  <a:srgbClr val="002060"/>
                </a:solidFill>
                <a:latin typeface="Arial"/>
                <a:ea typeface="Arial"/>
                <a:cs typeface="Arial"/>
                <a:sym typeface="Arial"/>
              </a:rPr>
              <a:t>PRINCIPALI OBIETTIVI DI INNOVAZIONE E TRASLAZIONE CLINICA</a:t>
            </a:r>
            <a:endParaRPr lang="it-IT" sz="3200" dirty="0"/>
          </a:p>
          <a:p>
            <a:pPr marL="0" marR="0" lvl="0" indent="0" algn="ctr" rtl="0">
              <a:spcBef>
                <a:spcPts val="0"/>
              </a:spcBef>
              <a:spcAft>
                <a:spcPts val="0"/>
              </a:spcAft>
              <a:buNone/>
            </a:pPr>
            <a:r>
              <a:rPr lang="it-IT" sz="2800" dirty="0">
                <a:solidFill>
                  <a:srgbClr val="002060"/>
                </a:solidFill>
                <a:latin typeface="Arial"/>
                <a:ea typeface="Arial"/>
                <a:cs typeface="Arial"/>
              </a:rPr>
              <a:t>• </a:t>
            </a:r>
            <a:r>
              <a:rPr lang="it-IT" sz="2800" dirty="0">
                <a:solidFill>
                  <a:srgbClr val="002060"/>
                </a:solidFill>
                <a:latin typeface="Arial"/>
                <a:ea typeface="Arial"/>
                <a:cs typeface="Arial"/>
                <a:sym typeface="Arial"/>
              </a:rPr>
              <a:t>Nuovi acceleratori clinici UHDR per FLASH-RT and VHEE.</a:t>
            </a:r>
            <a:endParaRPr lang="it-IT" sz="2800" dirty="0"/>
          </a:p>
          <a:p>
            <a:pPr marL="0" marR="0" lvl="0" indent="0" algn="ctr" rtl="0">
              <a:spcBef>
                <a:spcPts val="0"/>
              </a:spcBef>
              <a:spcAft>
                <a:spcPts val="0"/>
              </a:spcAft>
              <a:buNone/>
            </a:pPr>
            <a:r>
              <a:rPr lang="it-IT" sz="2800" i="1" dirty="0">
                <a:solidFill>
                  <a:srgbClr val="002060"/>
                </a:solidFill>
                <a:latin typeface="Arial"/>
                <a:ea typeface="Arial"/>
                <a:cs typeface="Arial"/>
                <a:sym typeface="Arial"/>
              </a:rPr>
              <a:t>• Treatment planning system</a:t>
            </a:r>
            <a:r>
              <a:rPr lang="it-IT" sz="2800" dirty="0">
                <a:solidFill>
                  <a:srgbClr val="002060"/>
                </a:solidFill>
                <a:latin typeface="Arial"/>
                <a:ea typeface="Arial"/>
                <a:cs typeface="Arial"/>
                <a:sym typeface="Arial"/>
              </a:rPr>
              <a:t> per tumori profondi in modalità FLASH VHEE</a:t>
            </a:r>
            <a:r>
              <a:rPr lang="it-IT" sz="2800" dirty="0">
                <a:solidFill>
                  <a:srgbClr val="002060"/>
                </a:solidFill>
              </a:rPr>
              <a:t>.</a:t>
            </a:r>
            <a:r>
              <a:rPr lang="it-IT" sz="2800" dirty="0">
                <a:solidFill>
                  <a:srgbClr val="002060"/>
                </a:solidFill>
                <a:latin typeface="Arial"/>
                <a:ea typeface="Arial"/>
                <a:cs typeface="Arial"/>
                <a:sym typeface="Arial"/>
              </a:rPr>
              <a:t> </a:t>
            </a:r>
            <a:endParaRPr lang="it-IT" sz="2800" dirty="0"/>
          </a:p>
          <a:p>
            <a:pPr marL="0" marR="0" lvl="0" indent="0" algn="ctr" rtl="0">
              <a:spcBef>
                <a:spcPts val="0"/>
              </a:spcBef>
              <a:spcAft>
                <a:spcPts val="0"/>
              </a:spcAft>
              <a:buNone/>
            </a:pPr>
            <a:r>
              <a:rPr lang="it-IT" sz="2800" dirty="0">
                <a:solidFill>
                  <a:srgbClr val="002060"/>
                </a:solidFill>
                <a:latin typeface="Arial"/>
                <a:ea typeface="Arial"/>
                <a:cs typeface="Arial"/>
                <a:sym typeface="Arial"/>
              </a:rPr>
              <a:t>• </a:t>
            </a:r>
            <a:r>
              <a:rPr lang="it-IT" sz="2800" dirty="0" err="1">
                <a:solidFill>
                  <a:srgbClr val="002060"/>
                </a:solidFill>
                <a:latin typeface="Arial"/>
                <a:ea typeface="Arial"/>
                <a:cs typeface="Arial"/>
                <a:sym typeface="Arial"/>
              </a:rPr>
              <a:t>Radiotraccianti</a:t>
            </a:r>
            <a:r>
              <a:rPr lang="it-IT" sz="2800" dirty="0">
                <a:solidFill>
                  <a:srgbClr val="002060"/>
                </a:solidFill>
                <a:latin typeface="Arial"/>
                <a:ea typeface="Arial"/>
                <a:cs typeface="Arial"/>
                <a:sym typeface="Arial"/>
              </a:rPr>
              <a:t> innovativi per imaging di precisione e dosaggio accurato.</a:t>
            </a:r>
            <a:endParaRPr lang="it-IT" sz="2800" dirty="0"/>
          </a:p>
          <a:p>
            <a:pPr marL="0" marR="0" lvl="0" indent="0" algn="ctr" rtl="0">
              <a:spcBef>
                <a:spcPts val="0"/>
              </a:spcBef>
              <a:spcAft>
                <a:spcPts val="0"/>
              </a:spcAft>
              <a:buNone/>
            </a:pPr>
            <a:r>
              <a:rPr lang="it-IT" sz="2800" dirty="0">
                <a:solidFill>
                  <a:srgbClr val="002060"/>
                </a:solidFill>
                <a:latin typeface="Arial"/>
                <a:ea typeface="Arial"/>
                <a:cs typeface="Arial"/>
                <a:sym typeface="Arial"/>
              </a:rPr>
              <a:t>• Strategie per farmaci a tecnologia RNA per oncologia.</a:t>
            </a:r>
            <a:endParaRPr lang="it-IT" sz="2800" dirty="0"/>
          </a:p>
          <a:p>
            <a:pPr marL="0" marR="0" lvl="0" indent="0" algn="ctr" rtl="0">
              <a:spcBef>
                <a:spcPts val="0"/>
              </a:spcBef>
              <a:spcAft>
                <a:spcPts val="0"/>
              </a:spcAft>
              <a:buNone/>
            </a:pPr>
            <a:r>
              <a:rPr lang="it-IT" sz="2800" dirty="0">
                <a:solidFill>
                  <a:srgbClr val="002060"/>
                </a:solidFill>
                <a:latin typeface="Arial"/>
                <a:ea typeface="Arial"/>
                <a:cs typeface="Arial"/>
                <a:sym typeface="Arial"/>
              </a:rPr>
              <a:t>• Nuova piattaforma </a:t>
            </a:r>
            <a:r>
              <a:rPr lang="it-IT" sz="2800" i="1" dirty="0">
                <a:solidFill>
                  <a:srgbClr val="002060"/>
                </a:solidFill>
                <a:latin typeface="Arial"/>
                <a:ea typeface="Arial"/>
                <a:cs typeface="Arial"/>
                <a:sym typeface="Arial"/>
              </a:rPr>
              <a:t>AI-</a:t>
            </a:r>
            <a:r>
              <a:rPr lang="it-IT" sz="2800" i="1" dirty="0" err="1">
                <a:solidFill>
                  <a:srgbClr val="002060"/>
                </a:solidFill>
                <a:latin typeface="Arial"/>
                <a:ea typeface="Arial"/>
                <a:cs typeface="Arial"/>
                <a:sym typeface="Arial"/>
              </a:rPr>
              <a:t>based</a:t>
            </a:r>
            <a:r>
              <a:rPr lang="it-IT" sz="2800" dirty="0">
                <a:solidFill>
                  <a:srgbClr val="002060"/>
                </a:solidFill>
                <a:latin typeface="Arial"/>
                <a:ea typeface="Arial"/>
                <a:cs typeface="Arial"/>
                <a:sym typeface="Arial"/>
              </a:rPr>
              <a:t> di analisi dati preclinici e clinici per l’oncologia. </a:t>
            </a:r>
            <a:endParaRPr lang="it-IT" sz="2800" dirty="0"/>
          </a:p>
        </p:txBody>
      </p:sp>
      <p:sp>
        <p:nvSpPr>
          <p:cNvPr id="13" name="Rounded Rectangle 12">
            <a:extLst>
              <a:ext uri="{FF2B5EF4-FFF2-40B4-BE49-F238E27FC236}">
                <a16:creationId xmlns:a16="http://schemas.microsoft.com/office/drawing/2014/main" id="{D53CAE82-C448-9350-7422-A428FB791AF8}"/>
              </a:ext>
            </a:extLst>
          </p:cNvPr>
          <p:cNvSpPr/>
          <p:nvPr/>
        </p:nvSpPr>
        <p:spPr>
          <a:xfrm>
            <a:off x="15588500" y="33277030"/>
            <a:ext cx="13258103" cy="3022600"/>
          </a:xfrm>
          <a:prstGeom prst="round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rtl="0">
              <a:spcBef>
                <a:spcPts val="0"/>
              </a:spcBef>
              <a:spcAft>
                <a:spcPts val="0"/>
              </a:spcAft>
              <a:buNone/>
            </a:pPr>
            <a:endParaRPr lang="it-IT" sz="3600" b="1" dirty="0">
              <a:solidFill>
                <a:srgbClr val="002060"/>
              </a:solidFill>
              <a:latin typeface="Arial"/>
              <a:ea typeface="Arial"/>
              <a:cs typeface="Arial"/>
              <a:sym typeface="Arial"/>
            </a:endParaRPr>
          </a:p>
          <a:p>
            <a:pPr marL="0" marR="0" lvl="0" indent="0" algn="ctr" rtl="0">
              <a:spcBef>
                <a:spcPts val="0"/>
              </a:spcBef>
              <a:spcAft>
                <a:spcPts val="0"/>
              </a:spcAft>
              <a:buNone/>
            </a:pPr>
            <a:r>
              <a:rPr lang="it-IT" sz="3600" b="1" dirty="0">
                <a:solidFill>
                  <a:srgbClr val="002060"/>
                </a:solidFill>
                <a:latin typeface="Arial"/>
                <a:ea typeface="Arial"/>
                <a:cs typeface="Arial"/>
                <a:sym typeface="Arial"/>
              </a:rPr>
              <a:t>COLLABORAZIONI NAZIONALI</a:t>
            </a:r>
            <a:endParaRPr lang="it-IT" sz="3600" b="1" dirty="0">
              <a:solidFill>
                <a:srgbClr val="002060"/>
              </a:solidFill>
              <a:latin typeface="Arial"/>
              <a:ea typeface="Arial"/>
              <a:cs typeface="Arial"/>
            </a:endParaRPr>
          </a:p>
          <a:p>
            <a:pPr marL="0" marR="0" lvl="0" indent="0" algn="ctr" rtl="0">
              <a:spcBef>
                <a:spcPts val="0"/>
              </a:spcBef>
              <a:spcAft>
                <a:spcPts val="0"/>
              </a:spcAft>
              <a:buNone/>
            </a:pPr>
            <a:r>
              <a:rPr lang="it-IT" sz="2800" dirty="0">
                <a:solidFill>
                  <a:srgbClr val="002060"/>
                </a:solidFill>
                <a:latin typeface="Arial"/>
                <a:ea typeface="Arial"/>
                <a:cs typeface="Arial"/>
                <a:sym typeface="Arial"/>
              </a:rPr>
              <a:t>Università di Pisa, Centro di Radioterapia Flash (CPFR), CISUP, Università di Firenze,  l’Istituto Nazionale di Fisica Nucleare (INFN), Università di Milano Bicocca, Fondazione </a:t>
            </a:r>
            <a:r>
              <a:rPr lang="it-IT" sz="2800" dirty="0" err="1">
                <a:solidFill>
                  <a:srgbClr val="002060"/>
                </a:solidFill>
                <a:latin typeface="Arial"/>
                <a:ea typeface="Arial"/>
                <a:cs typeface="Arial"/>
                <a:sym typeface="Arial"/>
              </a:rPr>
              <a:t>Tecnomed</a:t>
            </a:r>
            <a:r>
              <a:rPr lang="it-IT" sz="2800" dirty="0">
                <a:solidFill>
                  <a:srgbClr val="002060"/>
                </a:solidFill>
                <a:latin typeface="Arial"/>
                <a:ea typeface="Arial"/>
                <a:cs typeface="Arial"/>
                <a:sym typeface="Arial"/>
              </a:rPr>
              <a:t> dell’Università di Mi Bicocca, Uni Sassari, Università di Palermo, Università di Napoli Federico II, Università del Salento, Università degli Studi della Campania “Luigi Vanvitelli”, Uni Catania, Uni Chieti, …</a:t>
            </a:r>
            <a:endParaRPr lang="it-IT" sz="2800" dirty="0"/>
          </a:p>
        </p:txBody>
      </p:sp>
      <p:sp>
        <p:nvSpPr>
          <p:cNvPr id="14" name="Rounded Rectangle 13">
            <a:extLst>
              <a:ext uri="{FF2B5EF4-FFF2-40B4-BE49-F238E27FC236}">
                <a16:creationId xmlns:a16="http://schemas.microsoft.com/office/drawing/2014/main" id="{A480B0EE-F3BD-815B-BE27-6CA25C506E38}"/>
              </a:ext>
            </a:extLst>
          </p:cNvPr>
          <p:cNvSpPr/>
          <p:nvPr/>
        </p:nvSpPr>
        <p:spPr>
          <a:xfrm>
            <a:off x="1224312" y="36550545"/>
            <a:ext cx="14173143" cy="3403588"/>
          </a:xfrm>
          <a:prstGeom prst="round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4000" b="1" dirty="0">
                <a:solidFill>
                  <a:srgbClr val="002060"/>
                </a:solidFill>
                <a:latin typeface="Arial"/>
                <a:ea typeface="Arial"/>
                <a:cs typeface="Arial"/>
                <a:sym typeface="Arial"/>
              </a:rPr>
              <a:t>IMPRESE E FRUITORI</a:t>
            </a:r>
          </a:p>
          <a:p>
            <a:pPr algn="ctr"/>
            <a:r>
              <a:rPr lang="it-IT" sz="2800" dirty="0">
                <a:solidFill>
                  <a:srgbClr val="002060"/>
                </a:solidFill>
                <a:latin typeface="Arial"/>
                <a:ea typeface="Arial"/>
                <a:cs typeface="Arial"/>
                <a:sym typeface="Arial"/>
              </a:rPr>
              <a:t>Vacuum Fab SRL, VCS SRL, </a:t>
            </a:r>
            <a:r>
              <a:rPr lang="it-IT" sz="2800" dirty="0" err="1">
                <a:solidFill>
                  <a:srgbClr val="002060"/>
                </a:solidFill>
                <a:latin typeface="Arial"/>
                <a:ea typeface="Arial"/>
                <a:cs typeface="Arial"/>
                <a:sym typeface="Arial"/>
              </a:rPr>
              <a:t>Amplitude</a:t>
            </a:r>
            <a:r>
              <a:rPr lang="it-IT" sz="2800" dirty="0">
                <a:solidFill>
                  <a:srgbClr val="002060"/>
                </a:solidFill>
                <a:latin typeface="Arial"/>
                <a:ea typeface="Arial"/>
                <a:cs typeface="Arial"/>
                <a:sym typeface="Arial"/>
              </a:rPr>
              <a:t> (FR), AUKELOS SRL, Thales Las (FR), SOURCELAB(FR), RADIENCE(FR), SIT Sordina, Fondazione Pisana per la Scienza, Fondazione RIMED, La Maddalena SPA, CRS4 SRL, </a:t>
            </a:r>
            <a:r>
              <a:rPr lang="it-IT" sz="2800" dirty="0" err="1">
                <a:solidFill>
                  <a:srgbClr val="002060"/>
                </a:solidFill>
                <a:latin typeface="Arial"/>
                <a:ea typeface="Arial"/>
                <a:cs typeface="Arial"/>
                <a:sym typeface="Arial"/>
              </a:rPr>
              <a:t>Imaginalis</a:t>
            </a:r>
            <a:r>
              <a:rPr lang="it-IT" sz="2800" dirty="0">
                <a:solidFill>
                  <a:srgbClr val="002060"/>
                </a:solidFill>
                <a:latin typeface="Arial"/>
                <a:ea typeface="Arial"/>
                <a:cs typeface="Arial"/>
                <a:sym typeface="Arial"/>
              </a:rPr>
              <a:t> SRL, QPREL SRL, </a:t>
            </a:r>
            <a:r>
              <a:rPr lang="it-IT" sz="2800" dirty="0" err="1">
                <a:solidFill>
                  <a:srgbClr val="002060"/>
                </a:solidFill>
                <a:latin typeface="Arial"/>
                <a:ea typeface="Arial"/>
                <a:cs typeface="Arial"/>
                <a:sym typeface="Arial"/>
              </a:rPr>
              <a:t>Curium</a:t>
            </a:r>
            <a:r>
              <a:rPr lang="it-IT" sz="2800" dirty="0">
                <a:solidFill>
                  <a:srgbClr val="002060"/>
                </a:solidFill>
                <a:latin typeface="Arial"/>
                <a:ea typeface="Arial"/>
                <a:cs typeface="Arial"/>
                <a:sym typeface="Arial"/>
              </a:rPr>
              <a:t> </a:t>
            </a:r>
            <a:r>
              <a:rPr lang="it-IT" sz="2800" dirty="0" err="1">
                <a:solidFill>
                  <a:srgbClr val="002060"/>
                </a:solidFill>
                <a:latin typeface="Arial"/>
                <a:ea typeface="Arial"/>
                <a:cs typeface="Arial"/>
                <a:sym typeface="Arial"/>
              </a:rPr>
              <a:t>Italy</a:t>
            </a:r>
            <a:r>
              <a:rPr lang="it-IT" sz="2800" dirty="0">
                <a:solidFill>
                  <a:srgbClr val="002060"/>
                </a:solidFill>
                <a:latin typeface="Arial"/>
                <a:ea typeface="Arial"/>
                <a:cs typeface="Arial"/>
                <a:sym typeface="Arial"/>
              </a:rPr>
              <a:t> Milano, </a:t>
            </a:r>
            <a:r>
              <a:rPr lang="it-IT" sz="2800" dirty="0" err="1">
                <a:solidFill>
                  <a:srgbClr val="002060"/>
                </a:solidFill>
                <a:latin typeface="Arial"/>
                <a:ea typeface="Arial"/>
                <a:cs typeface="Arial"/>
                <a:sym typeface="Arial"/>
              </a:rPr>
              <a:t>Curium</a:t>
            </a:r>
            <a:r>
              <a:rPr lang="it-IT" sz="2800" dirty="0">
                <a:solidFill>
                  <a:srgbClr val="002060"/>
                </a:solidFill>
                <a:latin typeface="Arial"/>
                <a:ea typeface="Arial"/>
                <a:cs typeface="Arial"/>
                <a:sym typeface="Arial"/>
              </a:rPr>
              <a:t> international/CIS </a:t>
            </a:r>
            <a:r>
              <a:rPr lang="it-IT" sz="2800" dirty="0" err="1">
                <a:solidFill>
                  <a:srgbClr val="002060"/>
                </a:solidFill>
                <a:latin typeface="Arial"/>
                <a:ea typeface="Arial"/>
                <a:cs typeface="Arial"/>
                <a:sym typeface="Arial"/>
              </a:rPr>
              <a:t>bio</a:t>
            </a:r>
            <a:r>
              <a:rPr lang="it-IT" sz="2800" dirty="0">
                <a:solidFill>
                  <a:srgbClr val="002060"/>
                </a:solidFill>
                <a:latin typeface="Arial"/>
                <a:ea typeface="Arial"/>
                <a:cs typeface="Arial"/>
                <a:sym typeface="Arial"/>
              </a:rPr>
              <a:t> international New Drug Application group (CMC) (FR), </a:t>
            </a:r>
            <a:r>
              <a:rPr lang="it-IT" sz="2800" dirty="0" err="1">
                <a:solidFill>
                  <a:srgbClr val="002060"/>
                </a:solidFill>
                <a:latin typeface="Arial"/>
                <a:ea typeface="Arial"/>
                <a:cs typeface="Arial"/>
                <a:sym typeface="Arial"/>
              </a:rPr>
              <a:t>Synektik</a:t>
            </a:r>
            <a:r>
              <a:rPr lang="it-IT" sz="2800" dirty="0">
                <a:solidFill>
                  <a:srgbClr val="002060"/>
                </a:solidFill>
                <a:latin typeface="Arial"/>
                <a:ea typeface="Arial"/>
                <a:cs typeface="Arial"/>
                <a:sym typeface="Arial"/>
              </a:rPr>
              <a:t> Pharma (Poland), IRCCS San Raffaele di Milano, AOU Pisa, AOU Careggi, AS “Papa Giovanni XXIII” di Bergamo …</a:t>
            </a:r>
            <a:endParaRPr lang="it-IT" sz="2800" dirty="0"/>
          </a:p>
        </p:txBody>
      </p:sp>
      <p:sp>
        <p:nvSpPr>
          <p:cNvPr id="15" name="Rounded Rectangle 14">
            <a:extLst>
              <a:ext uri="{FF2B5EF4-FFF2-40B4-BE49-F238E27FC236}">
                <a16:creationId xmlns:a16="http://schemas.microsoft.com/office/drawing/2014/main" id="{0DEFCED5-ACB6-BF7E-C8AF-99F7432C3F97}"/>
              </a:ext>
            </a:extLst>
          </p:cNvPr>
          <p:cNvSpPr/>
          <p:nvPr/>
        </p:nvSpPr>
        <p:spPr>
          <a:xfrm>
            <a:off x="15588499" y="36550545"/>
            <a:ext cx="13294425" cy="3403588"/>
          </a:xfrm>
          <a:prstGeom prst="round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4000" b="1" dirty="0">
                <a:solidFill>
                  <a:srgbClr val="002060"/>
                </a:solidFill>
                <a:latin typeface="Arial"/>
                <a:ea typeface="Arial"/>
                <a:cs typeface="Arial"/>
                <a:sym typeface="Arial"/>
              </a:rPr>
              <a:t>COLLABORAZIONI INTERNAZIONALI</a:t>
            </a:r>
          </a:p>
          <a:p>
            <a:pPr algn="ctr"/>
            <a:r>
              <a:rPr lang="it-IT" sz="4000" b="1" dirty="0">
                <a:solidFill>
                  <a:srgbClr val="002060"/>
                </a:solidFill>
                <a:latin typeface="Arial"/>
                <a:ea typeface="Arial"/>
                <a:cs typeface="Arial"/>
                <a:sym typeface="Arial"/>
              </a:rPr>
              <a:t>Infrastrutture</a:t>
            </a:r>
            <a:r>
              <a:rPr lang="it-IT" sz="4000" dirty="0">
                <a:solidFill>
                  <a:srgbClr val="002060"/>
                </a:solidFill>
                <a:latin typeface="Arial"/>
                <a:ea typeface="Arial"/>
                <a:cs typeface="Arial"/>
                <a:sym typeface="Arial"/>
              </a:rPr>
              <a:t> </a:t>
            </a:r>
            <a:r>
              <a:rPr lang="it-IT" sz="4000" b="1" dirty="0">
                <a:solidFill>
                  <a:schemeClr val="accent1"/>
                </a:solidFill>
                <a:latin typeface="Arial"/>
                <a:ea typeface="Arial"/>
                <a:cs typeface="Arial"/>
                <a:sym typeface="Arial"/>
              </a:rPr>
              <a:t>ESFRI</a:t>
            </a:r>
            <a:r>
              <a:rPr lang="it-IT" sz="4000" dirty="0">
                <a:solidFill>
                  <a:srgbClr val="002060"/>
                </a:solidFill>
                <a:latin typeface="Arial"/>
                <a:ea typeface="Arial"/>
                <a:cs typeface="Arial"/>
                <a:sym typeface="Arial"/>
              </a:rPr>
              <a:t>: ELI_ERIC, </a:t>
            </a:r>
            <a:r>
              <a:rPr lang="it-IT" sz="4000" dirty="0" err="1">
                <a:solidFill>
                  <a:srgbClr val="002060"/>
                </a:solidFill>
                <a:latin typeface="Arial"/>
                <a:ea typeface="Arial"/>
                <a:cs typeface="Arial"/>
                <a:sym typeface="Arial"/>
              </a:rPr>
              <a:t>EuPRAXIA_PP</a:t>
            </a:r>
            <a:r>
              <a:rPr lang="it-IT" sz="4000" dirty="0">
                <a:solidFill>
                  <a:srgbClr val="002060"/>
                </a:solidFill>
                <a:latin typeface="Arial"/>
                <a:ea typeface="Arial"/>
                <a:cs typeface="Arial"/>
                <a:sym typeface="Arial"/>
              </a:rPr>
              <a:t>, EURO-BIOIMAGING_ERIC, SOBIGDATA; LASERLAB AISBL, Laser4EU e istituzioni coinvolte.</a:t>
            </a:r>
            <a:endParaRPr lang="it-IT" sz="3200" dirty="0"/>
          </a:p>
        </p:txBody>
      </p:sp>
      <p:sp>
        <p:nvSpPr>
          <p:cNvPr id="32" name="Rounded Rectangle 31">
            <a:extLst>
              <a:ext uri="{FF2B5EF4-FFF2-40B4-BE49-F238E27FC236}">
                <a16:creationId xmlns:a16="http://schemas.microsoft.com/office/drawing/2014/main" id="{28A65662-171A-603B-23FD-0E655231E600}"/>
              </a:ext>
            </a:extLst>
          </p:cNvPr>
          <p:cNvSpPr/>
          <p:nvPr/>
        </p:nvSpPr>
        <p:spPr>
          <a:xfrm>
            <a:off x="660008" y="1813522"/>
            <a:ext cx="10871984" cy="301552"/>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sz="2000" b="1" dirty="0">
                <a:solidFill>
                  <a:schemeClr val="tx1"/>
                </a:solidFill>
                <a:latin typeface="+mj-lt"/>
                <a:ea typeface="Aptos" panose="020B0004020202020204" pitchFamily="34" charset="0"/>
                <a:cs typeface="Times New Roman" panose="02020603050405020304" pitchFamily="18" charset="0"/>
              </a:rPr>
              <a:t>PUNTI DI FORZA</a:t>
            </a:r>
            <a:endParaRPr lang="en-IT" sz="2000" b="1" dirty="0">
              <a:solidFill>
                <a:schemeClr val="tx1"/>
              </a:solidFill>
              <a:latin typeface="+mj-lt"/>
              <a:ea typeface="Aptos" panose="020B0004020202020204" pitchFamily="34" charset="0"/>
              <a:cs typeface="Times New Roman" panose="02020603050405020304" pitchFamily="18" charset="0"/>
            </a:endParaRPr>
          </a:p>
        </p:txBody>
      </p:sp>
      <p:sp>
        <p:nvSpPr>
          <p:cNvPr id="33" name="Rounded Rectangle 32">
            <a:extLst>
              <a:ext uri="{FF2B5EF4-FFF2-40B4-BE49-F238E27FC236}">
                <a16:creationId xmlns:a16="http://schemas.microsoft.com/office/drawing/2014/main" id="{9FBBCF41-BB70-9B97-AEFB-4CE91AADC700}"/>
              </a:ext>
            </a:extLst>
          </p:cNvPr>
          <p:cNvSpPr/>
          <p:nvPr/>
        </p:nvSpPr>
        <p:spPr>
          <a:xfrm>
            <a:off x="414794" y="2330293"/>
            <a:ext cx="5588888" cy="1578767"/>
          </a:xfrm>
          <a:prstGeom prst="round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solidFill>
                  <a:srgbClr val="002060"/>
                </a:solidFill>
                <a:latin typeface="Arial"/>
                <a:ea typeface="Arial"/>
                <a:cs typeface="Arial"/>
              </a:rPr>
              <a:t>PRINCIPALI OBIETTIVI DI INNOVAZIONE E TRASLAZIONE CLINICA</a:t>
            </a:r>
            <a:endParaRPr lang="it-IT" dirty="0"/>
          </a:p>
          <a:p>
            <a:pPr algn="ctr"/>
            <a:r>
              <a:rPr lang="it-IT" sz="1200" dirty="0">
                <a:solidFill>
                  <a:srgbClr val="002060"/>
                </a:solidFill>
                <a:latin typeface="Arial"/>
                <a:ea typeface="Arial"/>
                <a:cs typeface="Arial"/>
              </a:rPr>
              <a:t>• Nuovi acceleratori clinici UHDR per FLASH-RT and VHEE.</a:t>
            </a:r>
            <a:endParaRPr lang="it-IT" sz="1200" dirty="0"/>
          </a:p>
          <a:p>
            <a:pPr algn="ctr"/>
            <a:r>
              <a:rPr lang="it-IT" sz="1200" i="1" dirty="0">
                <a:solidFill>
                  <a:srgbClr val="002060"/>
                </a:solidFill>
                <a:latin typeface="Arial"/>
                <a:ea typeface="Arial"/>
                <a:cs typeface="Arial"/>
              </a:rPr>
              <a:t>• Treatment planning system</a:t>
            </a:r>
            <a:r>
              <a:rPr lang="it-IT" sz="1200" dirty="0">
                <a:solidFill>
                  <a:srgbClr val="002060"/>
                </a:solidFill>
                <a:latin typeface="Arial"/>
                <a:ea typeface="Arial"/>
                <a:cs typeface="Arial"/>
              </a:rPr>
              <a:t> per tumori profondi in modalità FLASH VHEE</a:t>
            </a:r>
            <a:r>
              <a:rPr lang="it-IT" sz="1200" dirty="0">
                <a:solidFill>
                  <a:srgbClr val="002060"/>
                </a:solidFill>
              </a:rPr>
              <a:t>.</a:t>
            </a:r>
            <a:r>
              <a:rPr lang="it-IT" sz="1200" dirty="0">
                <a:solidFill>
                  <a:srgbClr val="002060"/>
                </a:solidFill>
                <a:latin typeface="Arial"/>
                <a:ea typeface="Arial"/>
                <a:cs typeface="Arial"/>
              </a:rPr>
              <a:t> </a:t>
            </a:r>
            <a:endParaRPr lang="it-IT" sz="1200" dirty="0"/>
          </a:p>
          <a:p>
            <a:pPr algn="ctr"/>
            <a:r>
              <a:rPr lang="it-IT" sz="1200" dirty="0">
                <a:solidFill>
                  <a:srgbClr val="002060"/>
                </a:solidFill>
                <a:latin typeface="Arial"/>
                <a:ea typeface="Arial"/>
                <a:cs typeface="Arial"/>
              </a:rPr>
              <a:t>• </a:t>
            </a:r>
            <a:r>
              <a:rPr lang="it-IT" sz="1200" dirty="0" err="1">
                <a:solidFill>
                  <a:srgbClr val="002060"/>
                </a:solidFill>
                <a:latin typeface="Arial"/>
                <a:ea typeface="Arial"/>
                <a:cs typeface="Arial"/>
              </a:rPr>
              <a:t>Radiotraccianti</a:t>
            </a:r>
            <a:r>
              <a:rPr lang="it-IT" sz="1200" dirty="0">
                <a:solidFill>
                  <a:srgbClr val="002060"/>
                </a:solidFill>
                <a:latin typeface="Arial"/>
                <a:ea typeface="Arial"/>
                <a:cs typeface="Arial"/>
              </a:rPr>
              <a:t> innovativi per imaging di precisione e dosaggio accurato.</a:t>
            </a:r>
            <a:endParaRPr lang="it-IT" sz="1200" dirty="0"/>
          </a:p>
          <a:p>
            <a:pPr algn="ctr"/>
            <a:r>
              <a:rPr lang="it-IT" sz="1200" dirty="0">
                <a:solidFill>
                  <a:srgbClr val="002060"/>
                </a:solidFill>
                <a:latin typeface="Arial"/>
                <a:ea typeface="Arial"/>
                <a:cs typeface="Arial"/>
              </a:rPr>
              <a:t>• Strategie per farmaci a tecnologia RNA per oncologia.</a:t>
            </a:r>
            <a:endParaRPr lang="it-IT" sz="1200" dirty="0"/>
          </a:p>
          <a:p>
            <a:pPr algn="ctr"/>
            <a:r>
              <a:rPr lang="it-IT" sz="1200" dirty="0">
                <a:solidFill>
                  <a:srgbClr val="002060"/>
                </a:solidFill>
                <a:latin typeface="Arial"/>
                <a:ea typeface="Arial"/>
                <a:cs typeface="Arial"/>
              </a:rPr>
              <a:t>• Nuova piattaforma </a:t>
            </a:r>
            <a:r>
              <a:rPr lang="it-IT" sz="1200" i="1" dirty="0">
                <a:solidFill>
                  <a:srgbClr val="002060"/>
                </a:solidFill>
                <a:latin typeface="Arial"/>
                <a:ea typeface="Arial"/>
                <a:cs typeface="Arial"/>
              </a:rPr>
              <a:t>AI-</a:t>
            </a:r>
            <a:r>
              <a:rPr lang="it-IT" sz="1200" i="1" dirty="0" err="1">
                <a:solidFill>
                  <a:srgbClr val="002060"/>
                </a:solidFill>
                <a:latin typeface="Arial"/>
                <a:ea typeface="Arial"/>
                <a:cs typeface="Arial"/>
              </a:rPr>
              <a:t>based</a:t>
            </a:r>
            <a:r>
              <a:rPr lang="it-IT" sz="1200" dirty="0">
                <a:solidFill>
                  <a:srgbClr val="002060"/>
                </a:solidFill>
                <a:latin typeface="Arial"/>
                <a:ea typeface="Arial"/>
                <a:cs typeface="Arial"/>
              </a:rPr>
              <a:t> di analisi dati preclinici e clinici per l’oncologia. </a:t>
            </a:r>
            <a:endParaRPr lang="it-IT" sz="1200" dirty="0"/>
          </a:p>
        </p:txBody>
      </p:sp>
      <p:sp>
        <p:nvSpPr>
          <p:cNvPr id="34" name="Rounded Rectangle 33">
            <a:extLst>
              <a:ext uri="{FF2B5EF4-FFF2-40B4-BE49-F238E27FC236}">
                <a16:creationId xmlns:a16="http://schemas.microsoft.com/office/drawing/2014/main" id="{A3A1BBFE-EF36-C55A-64CD-CA8C2D8A66B8}"/>
              </a:ext>
            </a:extLst>
          </p:cNvPr>
          <p:cNvSpPr/>
          <p:nvPr/>
        </p:nvSpPr>
        <p:spPr>
          <a:xfrm>
            <a:off x="6188318" y="2335665"/>
            <a:ext cx="5588888" cy="1571638"/>
          </a:xfrm>
          <a:prstGeom prst="round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solidFill>
                  <a:srgbClr val="002060"/>
                </a:solidFill>
                <a:latin typeface="Arial"/>
                <a:ea typeface="Arial"/>
                <a:cs typeface="Arial"/>
              </a:rPr>
              <a:t>COLLABORAZIONI NAZIONALI</a:t>
            </a:r>
          </a:p>
          <a:p>
            <a:pPr algn="ctr"/>
            <a:r>
              <a:rPr lang="it-IT" sz="1050" dirty="0">
                <a:solidFill>
                  <a:srgbClr val="002060"/>
                </a:solidFill>
                <a:latin typeface="Arial"/>
                <a:ea typeface="Arial"/>
                <a:cs typeface="Arial"/>
              </a:rPr>
              <a:t>Università di Pisa, Centro di Radioterapia Flash (CPFR), CISUP, Università di Firenze,  l’Istituto Nazionale di Fisica Nucleare (INFN), Università di Milano Bicocca, Fondazione </a:t>
            </a:r>
            <a:r>
              <a:rPr lang="it-IT" sz="1050" dirty="0" err="1">
                <a:solidFill>
                  <a:srgbClr val="002060"/>
                </a:solidFill>
                <a:latin typeface="Arial"/>
                <a:ea typeface="Arial"/>
                <a:cs typeface="Arial"/>
              </a:rPr>
              <a:t>Tecnomed</a:t>
            </a:r>
            <a:r>
              <a:rPr lang="it-IT" sz="1050" dirty="0">
                <a:solidFill>
                  <a:srgbClr val="002060"/>
                </a:solidFill>
                <a:latin typeface="Arial"/>
                <a:ea typeface="Arial"/>
                <a:cs typeface="Arial"/>
              </a:rPr>
              <a:t> dell’Università di Mi Bicocca, Uni Sassari, Università di Palermo, Università di Napoli Federico II, Università del Salento, Università degli Studi della Campania “Luigi Vanvitelli”, Uni Catania, Uni Chieti, …</a:t>
            </a:r>
            <a:endParaRPr lang="it-IT" sz="1050" dirty="0"/>
          </a:p>
        </p:txBody>
      </p:sp>
      <p:sp>
        <p:nvSpPr>
          <p:cNvPr id="35" name="Rounded Rectangle 34">
            <a:extLst>
              <a:ext uri="{FF2B5EF4-FFF2-40B4-BE49-F238E27FC236}">
                <a16:creationId xmlns:a16="http://schemas.microsoft.com/office/drawing/2014/main" id="{E282F052-589B-026A-95C0-7649C1954923}"/>
              </a:ext>
            </a:extLst>
          </p:cNvPr>
          <p:cNvSpPr/>
          <p:nvPr/>
        </p:nvSpPr>
        <p:spPr>
          <a:xfrm>
            <a:off x="414794" y="4051498"/>
            <a:ext cx="5588888" cy="2307442"/>
          </a:xfrm>
          <a:prstGeom prst="round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400" b="1" dirty="0">
                <a:solidFill>
                  <a:srgbClr val="002060"/>
                </a:solidFill>
                <a:latin typeface="Arial"/>
                <a:ea typeface="Arial"/>
                <a:cs typeface="Arial"/>
              </a:rPr>
              <a:t>IMPRESE E FRUITORI</a:t>
            </a:r>
          </a:p>
          <a:p>
            <a:pPr algn="ctr"/>
            <a:r>
              <a:rPr lang="it-IT" dirty="0">
                <a:solidFill>
                  <a:srgbClr val="002060"/>
                </a:solidFill>
                <a:latin typeface="Arial"/>
                <a:ea typeface="Arial"/>
                <a:cs typeface="Arial"/>
              </a:rPr>
              <a:t>Vacuum Fab SRL, VCS SRL, </a:t>
            </a:r>
            <a:r>
              <a:rPr lang="it-IT" dirty="0" err="1">
                <a:solidFill>
                  <a:srgbClr val="002060"/>
                </a:solidFill>
                <a:latin typeface="Arial"/>
                <a:ea typeface="Arial"/>
                <a:cs typeface="Arial"/>
              </a:rPr>
              <a:t>Amplitude</a:t>
            </a:r>
            <a:r>
              <a:rPr lang="it-IT" dirty="0">
                <a:solidFill>
                  <a:srgbClr val="002060"/>
                </a:solidFill>
                <a:latin typeface="Arial"/>
                <a:ea typeface="Arial"/>
                <a:cs typeface="Arial"/>
              </a:rPr>
              <a:t> (FR), AUKELOS SRL, Thales Las (FR), SOURCELAB(FR), RADIENCE(FR), SIT Sordina, Fondazione Pisana per la Scienza, Fondazione RIMED, La Maddalena SPA, CRS4 SRL, </a:t>
            </a:r>
            <a:r>
              <a:rPr lang="it-IT" dirty="0" err="1">
                <a:solidFill>
                  <a:srgbClr val="002060"/>
                </a:solidFill>
                <a:latin typeface="Arial"/>
                <a:ea typeface="Arial"/>
                <a:cs typeface="Arial"/>
              </a:rPr>
              <a:t>Imaginalis</a:t>
            </a:r>
            <a:r>
              <a:rPr lang="it-IT" dirty="0">
                <a:solidFill>
                  <a:srgbClr val="002060"/>
                </a:solidFill>
                <a:latin typeface="Arial"/>
                <a:ea typeface="Arial"/>
                <a:cs typeface="Arial"/>
              </a:rPr>
              <a:t> SRL, QPREL SRL, </a:t>
            </a:r>
            <a:r>
              <a:rPr lang="it-IT" dirty="0" err="1">
                <a:solidFill>
                  <a:srgbClr val="002060"/>
                </a:solidFill>
                <a:latin typeface="Arial"/>
                <a:ea typeface="Arial"/>
                <a:cs typeface="Arial"/>
              </a:rPr>
              <a:t>Curium</a:t>
            </a:r>
            <a:r>
              <a:rPr lang="it-IT" dirty="0">
                <a:solidFill>
                  <a:srgbClr val="002060"/>
                </a:solidFill>
                <a:latin typeface="Arial"/>
                <a:ea typeface="Arial"/>
                <a:cs typeface="Arial"/>
              </a:rPr>
              <a:t> </a:t>
            </a:r>
            <a:r>
              <a:rPr lang="it-IT" dirty="0" err="1">
                <a:solidFill>
                  <a:srgbClr val="002060"/>
                </a:solidFill>
                <a:latin typeface="Arial"/>
                <a:ea typeface="Arial"/>
                <a:cs typeface="Arial"/>
              </a:rPr>
              <a:t>Italy</a:t>
            </a:r>
            <a:r>
              <a:rPr lang="it-IT" dirty="0">
                <a:solidFill>
                  <a:srgbClr val="002060"/>
                </a:solidFill>
                <a:latin typeface="Arial"/>
                <a:ea typeface="Arial"/>
                <a:cs typeface="Arial"/>
              </a:rPr>
              <a:t> Milano, </a:t>
            </a:r>
            <a:r>
              <a:rPr lang="it-IT" dirty="0" err="1">
                <a:solidFill>
                  <a:srgbClr val="002060"/>
                </a:solidFill>
                <a:latin typeface="Arial"/>
                <a:ea typeface="Arial"/>
                <a:cs typeface="Arial"/>
              </a:rPr>
              <a:t>Curium</a:t>
            </a:r>
            <a:r>
              <a:rPr lang="it-IT" dirty="0">
                <a:solidFill>
                  <a:srgbClr val="002060"/>
                </a:solidFill>
                <a:latin typeface="Arial"/>
                <a:ea typeface="Arial"/>
                <a:cs typeface="Arial"/>
              </a:rPr>
              <a:t> international/CIS </a:t>
            </a:r>
            <a:r>
              <a:rPr lang="it-IT" dirty="0" err="1">
                <a:solidFill>
                  <a:srgbClr val="002060"/>
                </a:solidFill>
                <a:latin typeface="Arial"/>
                <a:ea typeface="Arial"/>
                <a:cs typeface="Arial"/>
              </a:rPr>
              <a:t>bio</a:t>
            </a:r>
            <a:r>
              <a:rPr lang="it-IT" dirty="0">
                <a:solidFill>
                  <a:srgbClr val="002060"/>
                </a:solidFill>
                <a:latin typeface="Arial"/>
                <a:ea typeface="Arial"/>
                <a:cs typeface="Arial"/>
              </a:rPr>
              <a:t> international New Drug Application group (CMC) (FR), </a:t>
            </a:r>
            <a:r>
              <a:rPr lang="it-IT" dirty="0" err="1">
                <a:solidFill>
                  <a:srgbClr val="002060"/>
                </a:solidFill>
                <a:latin typeface="Arial"/>
                <a:ea typeface="Arial"/>
                <a:cs typeface="Arial"/>
              </a:rPr>
              <a:t>Synektik</a:t>
            </a:r>
            <a:r>
              <a:rPr lang="it-IT" dirty="0">
                <a:solidFill>
                  <a:srgbClr val="002060"/>
                </a:solidFill>
                <a:latin typeface="Arial"/>
                <a:ea typeface="Arial"/>
                <a:cs typeface="Arial"/>
              </a:rPr>
              <a:t> Pharma (Poland), IRCCS San Raffaele di Milano, AOU Pisa, AOU Careggi, AS “Papa Giovanni XXIII” di Bergamo …</a:t>
            </a:r>
            <a:endParaRPr lang="it-IT" dirty="0"/>
          </a:p>
        </p:txBody>
      </p:sp>
      <p:sp>
        <p:nvSpPr>
          <p:cNvPr id="36" name="Rounded Rectangle 35">
            <a:extLst>
              <a:ext uri="{FF2B5EF4-FFF2-40B4-BE49-F238E27FC236}">
                <a16:creationId xmlns:a16="http://schemas.microsoft.com/office/drawing/2014/main" id="{9EBD9795-201A-E522-EBD5-16E1C2708DCD}"/>
              </a:ext>
            </a:extLst>
          </p:cNvPr>
          <p:cNvSpPr/>
          <p:nvPr/>
        </p:nvSpPr>
        <p:spPr>
          <a:xfrm>
            <a:off x="6188318" y="4051498"/>
            <a:ext cx="5588888" cy="2290947"/>
          </a:xfrm>
          <a:prstGeom prst="round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000" b="1" dirty="0">
                <a:solidFill>
                  <a:srgbClr val="002060"/>
                </a:solidFill>
                <a:latin typeface="Arial"/>
                <a:ea typeface="Arial"/>
                <a:cs typeface="Arial"/>
              </a:rPr>
              <a:t>COLLABORAZIONI INTERNAZIONALI</a:t>
            </a:r>
          </a:p>
          <a:p>
            <a:pPr algn="ctr"/>
            <a:r>
              <a:rPr lang="it-IT" sz="2000" b="1" dirty="0">
                <a:solidFill>
                  <a:srgbClr val="002060"/>
                </a:solidFill>
                <a:latin typeface="Arial"/>
                <a:ea typeface="Arial"/>
                <a:cs typeface="Arial"/>
              </a:rPr>
              <a:t>Infrastrutture</a:t>
            </a:r>
            <a:r>
              <a:rPr lang="it-IT" sz="2000" dirty="0">
                <a:solidFill>
                  <a:srgbClr val="002060"/>
                </a:solidFill>
                <a:latin typeface="Arial"/>
                <a:ea typeface="Arial"/>
                <a:cs typeface="Arial"/>
              </a:rPr>
              <a:t> </a:t>
            </a:r>
            <a:r>
              <a:rPr lang="it-IT" sz="2000" b="1" dirty="0">
                <a:solidFill>
                  <a:schemeClr val="accent1"/>
                </a:solidFill>
                <a:latin typeface="Arial"/>
                <a:ea typeface="Arial"/>
                <a:cs typeface="Arial"/>
              </a:rPr>
              <a:t>ESFRI</a:t>
            </a:r>
            <a:r>
              <a:rPr lang="it-IT" sz="2000" dirty="0">
                <a:solidFill>
                  <a:srgbClr val="002060"/>
                </a:solidFill>
                <a:latin typeface="Arial"/>
                <a:ea typeface="Arial"/>
                <a:cs typeface="Arial"/>
              </a:rPr>
              <a:t>: ELI_ERIC, </a:t>
            </a:r>
            <a:r>
              <a:rPr lang="it-IT" sz="2000" dirty="0" err="1">
                <a:solidFill>
                  <a:srgbClr val="002060"/>
                </a:solidFill>
                <a:latin typeface="Arial"/>
                <a:ea typeface="Arial"/>
                <a:cs typeface="Arial"/>
              </a:rPr>
              <a:t>EuPRAXIA_PP</a:t>
            </a:r>
            <a:r>
              <a:rPr lang="it-IT" sz="2000" dirty="0">
                <a:solidFill>
                  <a:srgbClr val="002060"/>
                </a:solidFill>
                <a:latin typeface="Arial"/>
                <a:ea typeface="Arial"/>
                <a:cs typeface="Arial"/>
              </a:rPr>
              <a:t>, EURO-BIOIMAGING_ERIC, SOBIGDATA; LASERLAB AISBL, Laser4EU e istituzioni coinvolte.</a:t>
            </a:r>
            <a:endParaRPr lang="it-IT" dirty="0"/>
          </a:p>
        </p:txBody>
      </p:sp>
      <p:sp>
        <p:nvSpPr>
          <p:cNvPr id="2" name="Google Shape;155;p22">
            <a:extLst>
              <a:ext uri="{FF2B5EF4-FFF2-40B4-BE49-F238E27FC236}">
                <a16:creationId xmlns:a16="http://schemas.microsoft.com/office/drawing/2014/main" id="{09B4EB07-BB59-8409-385D-0EDA03BC3B19}"/>
              </a:ext>
            </a:extLst>
          </p:cNvPr>
          <p:cNvSpPr txBox="1"/>
          <p:nvPr/>
        </p:nvSpPr>
        <p:spPr>
          <a:xfrm>
            <a:off x="1823738" y="6596390"/>
            <a:ext cx="9354543"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it-IT" sz="1100" b="0" i="0" u="none" strike="noStrike" cap="none" dirty="0">
                <a:solidFill>
                  <a:schemeClr val="dk1"/>
                </a:solidFill>
                <a:latin typeface="Arial"/>
                <a:ea typeface="Arial"/>
                <a:cs typeface="Arial"/>
                <a:sym typeface="Arial"/>
              </a:rPr>
              <a:t>Leonida A. Gizzi - Workshop su ”Sostenibilità PNRR@CNR”, 3 aprile 2025  - CNR - Area della Ricerca di Bologna: Aggregazione </a:t>
            </a:r>
            <a:r>
              <a:rPr lang="it-IT" sz="1100" b="1" i="0" u="none" strike="noStrike" cap="none" dirty="0">
                <a:solidFill>
                  <a:schemeClr val="dk1"/>
                </a:solidFill>
                <a:latin typeface="Arial"/>
                <a:ea typeface="Arial"/>
                <a:cs typeface="Arial"/>
                <a:sym typeface="Arial"/>
              </a:rPr>
              <a:t>REMEDIO</a:t>
            </a:r>
            <a:endParaRPr lang="it-IT" sz="1100" b="1"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7408264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8">
          <a:extLst>
            <a:ext uri="{FF2B5EF4-FFF2-40B4-BE49-F238E27FC236}">
              <a16:creationId xmlns:a16="http://schemas.microsoft.com/office/drawing/2014/main" id="{21487715-05DE-F4FA-CD50-956E41590FCF}"/>
            </a:ext>
          </a:extLst>
        </p:cNvPr>
        <p:cNvGrpSpPr/>
        <p:nvPr/>
      </p:nvGrpSpPr>
      <p:grpSpPr>
        <a:xfrm>
          <a:off x="0" y="0"/>
          <a:ext cx="0" cy="0"/>
          <a:chOff x="0" y="0"/>
          <a:chExt cx="0" cy="0"/>
        </a:xfrm>
      </p:grpSpPr>
      <p:sp>
        <p:nvSpPr>
          <p:cNvPr id="119" name="Google Shape;119;p22">
            <a:extLst>
              <a:ext uri="{FF2B5EF4-FFF2-40B4-BE49-F238E27FC236}">
                <a16:creationId xmlns:a16="http://schemas.microsoft.com/office/drawing/2014/main" id="{879974DF-DD60-D0A2-6065-92C5752D1B97}"/>
              </a:ext>
            </a:extLst>
          </p:cNvPr>
          <p:cNvSpPr txBox="1">
            <a:spLocks noGrp="1"/>
          </p:cNvSpPr>
          <p:nvPr>
            <p:ph type="ctrTitle"/>
          </p:nvPr>
        </p:nvSpPr>
        <p:spPr>
          <a:xfrm>
            <a:off x="57935" y="585454"/>
            <a:ext cx="11942191" cy="1013550"/>
          </a:xfrm>
          <a:prstGeom prst="rect">
            <a:avLst/>
          </a:prstGeom>
          <a:noFill/>
          <a:ln>
            <a:noFill/>
          </a:ln>
        </p:spPr>
        <p:txBody>
          <a:bodyPr spcFirstLastPara="1" wrap="square" lIns="36550" tIns="18275" rIns="36550" bIns="18275" anchor="b" anchorCtr="0">
            <a:noAutofit/>
          </a:bodyPr>
          <a:lstStyle/>
          <a:p>
            <a:pPr marL="0" lvl="0" indent="0" algn="ctr" rtl="0">
              <a:lnSpc>
                <a:spcPct val="90000"/>
              </a:lnSpc>
              <a:spcBef>
                <a:spcPts val="0"/>
              </a:spcBef>
              <a:spcAft>
                <a:spcPts val="0"/>
              </a:spcAft>
              <a:buClr>
                <a:srgbClr val="002060"/>
              </a:buClr>
              <a:buSzPts val="2800"/>
              <a:buNone/>
            </a:pPr>
            <a:r>
              <a:rPr lang="it-IT" sz="3520" b="1" cap="small" dirty="0">
                <a:solidFill>
                  <a:schemeClr val="dk1"/>
                </a:solidFill>
                <a:latin typeface="Arial" panose="020B0604020202020204" pitchFamily="34" charset="0"/>
                <a:ea typeface="Helvetica Neue"/>
                <a:cs typeface="Arial" panose="020B0604020202020204" pitchFamily="34" charset="0"/>
                <a:sym typeface="Helvetica Neue"/>
              </a:rPr>
              <a:t>REMEDIO - </a:t>
            </a:r>
            <a:r>
              <a:rPr lang="it-IT" sz="3520" b="1" cap="small" dirty="0" err="1">
                <a:solidFill>
                  <a:schemeClr val="dk1"/>
                </a:solidFill>
                <a:latin typeface="Arial" panose="020B0604020202020204" pitchFamily="34" charset="0"/>
                <a:ea typeface="Helvetica Neue"/>
                <a:cs typeface="Arial" panose="020B0604020202020204" pitchFamily="34" charset="0"/>
                <a:sym typeface="Helvetica Neue"/>
              </a:rPr>
              <a:t>Research</a:t>
            </a:r>
            <a:r>
              <a:rPr lang="it-IT" sz="3520" b="1" cap="small" dirty="0">
                <a:solidFill>
                  <a:schemeClr val="dk1"/>
                </a:solidFill>
                <a:latin typeface="Arial" panose="020B0604020202020204" pitchFamily="34" charset="0"/>
                <a:ea typeface="Helvetica Neue"/>
                <a:cs typeface="Arial" panose="020B0604020202020204" pitchFamily="34" charset="0"/>
                <a:sym typeface="Helvetica Neue"/>
              </a:rPr>
              <a:t> </a:t>
            </a:r>
            <a:r>
              <a:rPr lang="it-IT" sz="3520" b="1" cap="small" dirty="0" err="1">
                <a:solidFill>
                  <a:schemeClr val="dk1"/>
                </a:solidFill>
                <a:latin typeface="Arial" panose="020B0604020202020204" pitchFamily="34" charset="0"/>
                <a:ea typeface="Helvetica Neue"/>
                <a:cs typeface="Arial" panose="020B0604020202020204" pitchFamily="34" charset="0"/>
                <a:sym typeface="Helvetica Neue"/>
              </a:rPr>
              <a:t>Excellence</a:t>
            </a:r>
            <a:r>
              <a:rPr lang="it-IT" sz="3520" b="1" cap="small" dirty="0">
                <a:solidFill>
                  <a:schemeClr val="dk1"/>
                </a:solidFill>
                <a:latin typeface="Arial" panose="020B0604020202020204" pitchFamily="34" charset="0"/>
                <a:ea typeface="Helvetica Neue"/>
                <a:cs typeface="Arial" panose="020B0604020202020204" pitchFamily="34" charset="0"/>
                <a:sym typeface="Helvetica Neue"/>
              </a:rPr>
              <a:t> in Medicine and Engineering </a:t>
            </a:r>
            <a:r>
              <a:rPr lang="it-IT" sz="3520" b="1" cap="small" dirty="0" err="1">
                <a:solidFill>
                  <a:schemeClr val="dk1"/>
                </a:solidFill>
                <a:latin typeface="Arial" panose="020B0604020202020204" pitchFamily="34" charset="0"/>
                <a:ea typeface="Helvetica Neue"/>
                <a:cs typeface="Arial" panose="020B0604020202020204" pitchFamily="34" charset="0"/>
                <a:sym typeface="Helvetica Neue"/>
              </a:rPr>
              <a:t>Driving</a:t>
            </a:r>
            <a:r>
              <a:rPr lang="it-IT" sz="3520" b="1" cap="small" dirty="0">
                <a:solidFill>
                  <a:schemeClr val="dk1"/>
                </a:solidFill>
                <a:latin typeface="Arial" panose="020B0604020202020204" pitchFamily="34" charset="0"/>
                <a:ea typeface="Helvetica Neue"/>
                <a:cs typeface="Arial" panose="020B0604020202020204" pitchFamily="34" charset="0"/>
                <a:sym typeface="Helvetica Neue"/>
              </a:rPr>
              <a:t> Innovation in </a:t>
            </a:r>
            <a:r>
              <a:rPr lang="it-IT" sz="3520" b="1" cap="small" dirty="0" err="1">
                <a:solidFill>
                  <a:schemeClr val="dk1"/>
                </a:solidFill>
                <a:latin typeface="Arial" panose="020B0604020202020204" pitchFamily="34" charset="0"/>
                <a:ea typeface="Helvetica Neue"/>
                <a:cs typeface="Arial" panose="020B0604020202020204" pitchFamily="34" charset="0"/>
                <a:sym typeface="Helvetica Neue"/>
              </a:rPr>
              <a:t>Oncology</a:t>
            </a:r>
            <a:r>
              <a:rPr lang="it-IT" sz="3520" b="1" cap="small" dirty="0">
                <a:solidFill>
                  <a:schemeClr val="dk1"/>
                </a:solidFill>
                <a:latin typeface="Arial" panose="020B0604020202020204" pitchFamily="34" charset="0"/>
                <a:ea typeface="Helvetica Neue"/>
                <a:cs typeface="Arial" panose="020B0604020202020204" pitchFamily="34" charset="0"/>
                <a:sym typeface="Helvetica Neue"/>
              </a:rPr>
              <a:t> </a:t>
            </a:r>
            <a:endParaRPr sz="3520" b="1" cap="small" dirty="0">
              <a:solidFill>
                <a:schemeClr val="dk1"/>
              </a:solidFill>
              <a:latin typeface="Arial" panose="020B0604020202020204" pitchFamily="34" charset="0"/>
              <a:ea typeface="Helvetica Neue"/>
              <a:cs typeface="Arial" panose="020B0604020202020204" pitchFamily="34" charset="0"/>
              <a:sym typeface="Helvetica Neue"/>
            </a:endParaRPr>
          </a:p>
        </p:txBody>
      </p:sp>
      <p:sp>
        <p:nvSpPr>
          <p:cNvPr id="120" name="Google Shape;120;p22">
            <a:extLst>
              <a:ext uri="{FF2B5EF4-FFF2-40B4-BE49-F238E27FC236}">
                <a16:creationId xmlns:a16="http://schemas.microsoft.com/office/drawing/2014/main" id="{719DFA47-25E7-775C-AED8-509A2D717F10}"/>
              </a:ext>
            </a:extLst>
          </p:cNvPr>
          <p:cNvSpPr txBox="1"/>
          <p:nvPr/>
        </p:nvSpPr>
        <p:spPr>
          <a:xfrm>
            <a:off x="1823738" y="182909"/>
            <a:ext cx="9164014" cy="233892"/>
          </a:xfrm>
          <a:prstGeom prst="rect">
            <a:avLst/>
          </a:prstGeom>
          <a:noFill/>
          <a:ln>
            <a:noFill/>
          </a:ln>
        </p:spPr>
        <p:txBody>
          <a:bodyPr spcFirstLastPara="1" wrap="square" lIns="36550" tIns="18275" rIns="36550" bIns="18275" anchor="t" anchorCtr="0">
            <a:spAutoFit/>
          </a:bodyPr>
          <a:lstStyle/>
          <a:p>
            <a:pPr marL="0" marR="0" lvl="0" indent="0" algn="ctr" rtl="0">
              <a:lnSpc>
                <a:spcPct val="100000"/>
              </a:lnSpc>
              <a:spcBef>
                <a:spcPts val="0"/>
              </a:spcBef>
              <a:spcAft>
                <a:spcPts val="0"/>
              </a:spcAft>
              <a:buNone/>
            </a:pPr>
            <a:r>
              <a:rPr lang="it-IT" sz="1280" b="0" i="0" u="none" strike="noStrike" cap="none" dirty="0">
                <a:solidFill>
                  <a:schemeClr val="dk1"/>
                </a:solidFill>
                <a:latin typeface="Arial"/>
                <a:ea typeface="Arial"/>
                <a:cs typeface="Arial"/>
                <a:sym typeface="Arial"/>
              </a:rPr>
              <a:t>Workshop su ”Sostenibilità PNRR@CNR”, 3 aprile 2025  - CNR - Area della Ricerca di Bologna</a:t>
            </a:r>
            <a:endParaRPr lang="it-IT" sz="1280" b="0" i="0" u="none" strike="noStrike" cap="none" dirty="0">
              <a:solidFill>
                <a:srgbClr val="000000"/>
              </a:solidFill>
              <a:latin typeface="Arial"/>
              <a:ea typeface="Arial"/>
              <a:cs typeface="Arial"/>
              <a:sym typeface="Arial"/>
            </a:endParaRPr>
          </a:p>
        </p:txBody>
      </p:sp>
      <p:pic>
        <p:nvPicPr>
          <p:cNvPr id="121" name="Google Shape;121;p22" descr="logo CNR - Labrass">
            <a:extLst>
              <a:ext uri="{FF2B5EF4-FFF2-40B4-BE49-F238E27FC236}">
                <a16:creationId xmlns:a16="http://schemas.microsoft.com/office/drawing/2014/main" id="{503693B3-B7AA-438A-3E5C-FCD43405CCAD}"/>
              </a:ext>
            </a:extLst>
          </p:cNvPr>
          <p:cNvPicPr preferRelativeResize="0"/>
          <p:nvPr/>
        </p:nvPicPr>
        <p:blipFill rotWithShape="1">
          <a:blip r:embed="rId3">
            <a:alphaModFix/>
          </a:blip>
          <a:srcRect/>
          <a:stretch/>
        </p:blipFill>
        <p:spPr>
          <a:xfrm>
            <a:off x="81642" y="43106"/>
            <a:ext cx="1444851" cy="384410"/>
          </a:xfrm>
          <a:prstGeom prst="rect">
            <a:avLst/>
          </a:prstGeom>
          <a:noFill/>
          <a:ln>
            <a:noFill/>
          </a:ln>
        </p:spPr>
      </p:pic>
      <p:pic>
        <p:nvPicPr>
          <p:cNvPr id="122" name="Google Shape;122;p22">
            <a:extLst>
              <a:ext uri="{FF2B5EF4-FFF2-40B4-BE49-F238E27FC236}">
                <a16:creationId xmlns:a16="http://schemas.microsoft.com/office/drawing/2014/main" id="{3012734A-286A-58B5-5F6F-8ED12F97254C}"/>
              </a:ext>
            </a:extLst>
          </p:cNvPr>
          <p:cNvPicPr preferRelativeResize="0"/>
          <p:nvPr/>
        </p:nvPicPr>
        <p:blipFill rotWithShape="1">
          <a:blip r:embed="rId4">
            <a:alphaModFix/>
          </a:blip>
          <a:srcRect/>
          <a:stretch/>
        </p:blipFill>
        <p:spPr>
          <a:xfrm>
            <a:off x="10549018" y="64980"/>
            <a:ext cx="1460379" cy="357193"/>
          </a:xfrm>
          <a:prstGeom prst="rect">
            <a:avLst/>
          </a:prstGeom>
          <a:noFill/>
          <a:ln>
            <a:noFill/>
          </a:ln>
        </p:spPr>
      </p:pic>
      <p:sp>
        <p:nvSpPr>
          <p:cNvPr id="9" name="Rounded Rectangle 8">
            <a:extLst>
              <a:ext uri="{FF2B5EF4-FFF2-40B4-BE49-F238E27FC236}">
                <a16:creationId xmlns:a16="http://schemas.microsoft.com/office/drawing/2014/main" id="{8E2F29ED-4DBF-9ED0-021A-5E6C6D965B9F}"/>
              </a:ext>
            </a:extLst>
          </p:cNvPr>
          <p:cNvSpPr/>
          <p:nvPr/>
        </p:nvSpPr>
        <p:spPr>
          <a:xfrm>
            <a:off x="1224312" y="40208078"/>
            <a:ext cx="7643888" cy="1911814"/>
          </a:xfrm>
          <a:prstGeom prst="round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rtl="0">
              <a:lnSpc>
                <a:spcPct val="100000"/>
              </a:lnSpc>
              <a:spcBef>
                <a:spcPts val="0"/>
              </a:spcBef>
              <a:spcAft>
                <a:spcPts val="0"/>
              </a:spcAft>
              <a:buClr>
                <a:srgbClr val="000000"/>
              </a:buClr>
              <a:buSzPts val="1800"/>
              <a:buFont typeface="Arial"/>
              <a:buNone/>
            </a:pPr>
            <a:r>
              <a:rPr lang="it-IT" sz="4400" b="1" cap="small" dirty="0">
                <a:solidFill>
                  <a:srgbClr val="000000"/>
                </a:solidFill>
                <a:latin typeface="Arial"/>
                <a:ea typeface="Arial"/>
                <a:cs typeface="Arial"/>
              </a:rPr>
              <a:t>Dipartimenti CNR Coinvolti</a:t>
            </a:r>
            <a:endParaRPr lang="it-IT" sz="4400" b="0" i="0" u="none" strike="noStrike" cap="small"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it-IT" sz="4800" b="1" u="none" strike="noStrike" cap="none" dirty="0">
                <a:solidFill>
                  <a:srgbClr val="C00000"/>
                </a:solidFill>
                <a:latin typeface="Arial"/>
                <a:ea typeface="Arial"/>
                <a:cs typeface="Arial"/>
                <a:sym typeface="Arial"/>
              </a:rPr>
              <a:t>DSB</a:t>
            </a:r>
            <a:r>
              <a:rPr lang="it-IT" sz="3600" b="1" u="none" strike="noStrike" cap="none" dirty="0">
                <a:solidFill>
                  <a:srgbClr val="C00000"/>
                </a:solidFill>
                <a:latin typeface="Arial"/>
                <a:ea typeface="Arial"/>
                <a:cs typeface="Arial"/>
                <a:sym typeface="Arial"/>
              </a:rPr>
              <a:t>,</a:t>
            </a:r>
            <a:r>
              <a:rPr lang="it-IT" sz="3600" b="1" dirty="0">
                <a:solidFill>
                  <a:srgbClr val="C00000"/>
                </a:solidFill>
              </a:rPr>
              <a:t> </a:t>
            </a:r>
            <a:r>
              <a:rPr lang="it-IT" sz="3600" b="1" u="none" strike="noStrike" cap="none" dirty="0">
                <a:solidFill>
                  <a:srgbClr val="C00000"/>
                </a:solidFill>
                <a:latin typeface="Arial"/>
                <a:ea typeface="Arial"/>
                <a:cs typeface="Arial"/>
                <a:sym typeface="Arial"/>
              </a:rPr>
              <a:t>DSFTM</a:t>
            </a:r>
            <a:r>
              <a:rPr lang="it-IT" sz="3600" b="1" dirty="0">
                <a:solidFill>
                  <a:srgbClr val="C00000"/>
                </a:solidFill>
              </a:rPr>
              <a:t>, </a:t>
            </a:r>
            <a:r>
              <a:rPr lang="it-IT" sz="3600" b="1" u="none" strike="noStrike" cap="none" dirty="0">
                <a:solidFill>
                  <a:srgbClr val="C00000"/>
                </a:solidFill>
                <a:latin typeface="Arial"/>
                <a:ea typeface="Arial"/>
                <a:cs typeface="Arial"/>
                <a:sym typeface="Arial"/>
              </a:rPr>
              <a:t>DIITET</a:t>
            </a:r>
            <a:r>
              <a:rPr lang="it-IT" sz="3600" b="1" dirty="0">
                <a:solidFill>
                  <a:srgbClr val="C00000"/>
                </a:solidFill>
              </a:rPr>
              <a:t>, </a:t>
            </a:r>
            <a:r>
              <a:rPr lang="it-IT" sz="3600" b="1" u="none" strike="noStrike" cap="none" dirty="0">
                <a:solidFill>
                  <a:srgbClr val="C00000"/>
                </a:solidFill>
                <a:latin typeface="Arial"/>
                <a:ea typeface="Arial"/>
                <a:cs typeface="Arial"/>
                <a:sym typeface="Arial"/>
              </a:rPr>
              <a:t>DSCTM</a:t>
            </a:r>
            <a:endParaRPr lang="it-IT" sz="3600" b="1" u="none" strike="noStrike" cap="none" dirty="0">
              <a:solidFill>
                <a:srgbClr val="C00000"/>
              </a:solidFill>
            </a:endParaRPr>
          </a:p>
        </p:txBody>
      </p:sp>
      <p:sp>
        <p:nvSpPr>
          <p:cNvPr id="10" name="Rounded Rectangle 9">
            <a:extLst>
              <a:ext uri="{FF2B5EF4-FFF2-40B4-BE49-F238E27FC236}">
                <a16:creationId xmlns:a16="http://schemas.microsoft.com/office/drawing/2014/main" id="{B2AC04F0-9999-51D4-5FC0-9C3920CD239F}"/>
              </a:ext>
            </a:extLst>
          </p:cNvPr>
          <p:cNvSpPr/>
          <p:nvPr/>
        </p:nvSpPr>
        <p:spPr>
          <a:xfrm>
            <a:off x="9102994" y="40208077"/>
            <a:ext cx="19779929" cy="1911815"/>
          </a:xfrm>
          <a:prstGeom prst="round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r>
              <a:rPr lang="it-IT" sz="4800" b="1" cap="small" dirty="0">
                <a:solidFill>
                  <a:schemeClr val="dk1"/>
                </a:solidFill>
                <a:latin typeface="Arial"/>
                <a:ea typeface="Arial"/>
                <a:cs typeface="Arial"/>
                <a:sym typeface="Arial"/>
              </a:rPr>
              <a:t>Istituti CNR Coinvolti</a:t>
            </a:r>
            <a:endParaRPr lang="it-IT" sz="4400" cap="small" dirty="0">
              <a:solidFill>
                <a:schemeClr val="dk1"/>
              </a:solidFill>
              <a:latin typeface="Arial"/>
              <a:ea typeface="Arial"/>
              <a:cs typeface="Arial"/>
              <a:sym typeface="Arial"/>
            </a:endParaRPr>
          </a:p>
          <a:p>
            <a:pPr marL="0" marR="0" lvl="0" indent="0" algn="l" rtl="0">
              <a:spcBef>
                <a:spcPts val="0"/>
              </a:spcBef>
              <a:spcAft>
                <a:spcPts val="0"/>
              </a:spcAft>
              <a:buNone/>
            </a:pPr>
            <a:r>
              <a:rPr lang="it-IT" sz="3600" b="1" dirty="0">
                <a:solidFill>
                  <a:srgbClr val="C00000"/>
                </a:solidFill>
                <a:latin typeface="Arial"/>
                <a:ea typeface="Arial"/>
                <a:cs typeface="Arial"/>
                <a:sym typeface="Arial"/>
              </a:rPr>
              <a:t>IEOMI, IASI</a:t>
            </a:r>
            <a:r>
              <a:rPr lang="it-IT" sz="3600" dirty="0">
                <a:solidFill>
                  <a:srgbClr val="C00000"/>
                </a:solidFill>
              </a:rPr>
              <a:t>, </a:t>
            </a:r>
            <a:r>
              <a:rPr lang="it-IT" sz="3600" b="1" dirty="0">
                <a:solidFill>
                  <a:srgbClr val="C00000"/>
                </a:solidFill>
              </a:rPr>
              <a:t>IBBC, </a:t>
            </a:r>
            <a:r>
              <a:rPr lang="it-IT" sz="3600" b="1" dirty="0">
                <a:solidFill>
                  <a:srgbClr val="C00000"/>
                </a:solidFill>
                <a:latin typeface="Arial"/>
                <a:ea typeface="Arial"/>
                <a:cs typeface="Arial"/>
                <a:sym typeface="Arial"/>
              </a:rPr>
              <a:t>IBF</a:t>
            </a:r>
            <a:r>
              <a:rPr lang="it-IT" sz="3600" dirty="0">
                <a:solidFill>
                  <a:srgbClr val="C00000"/>
                </a:solidFill>
              </a:rPr>
              <a:t>, </a:t>
            </a:r>
            <a:r>
              <a:rPr lang="it-IT" sz="3600" b="1" dirty="0">
                <a:solidFill>
                  <a:srgbClr val="C00000"/>
                </a:solidFill>
              </a:rPr>
              <a:t>IBSBC, IBPM, IBB, </a:t>
            </a:r>
            <a:r>
              <a:rPr lang="it-IT" sz="3600" b="1" dirty="0">
                <a:solidFill>
                  <a:srgbClr val="C00000"/>
                </a:solidFill>
                <a:latin typeface="Arial"/>
                <a:ea typeface="Arial"/>
                <a:cs typeface="Arial"/>
                <a:sym typeface="Arial"/>
              </a:rPr>
              <a:t>ICAR</a:t>
            </a:r>
            <a:r>
              <a:rPr lang="it-IT" sz="3600" dirty="0">
                <a:solidFill>
                  <a:srgbClr val="C00000"/>
                </a:solidFill>
              </a:rPr>
              <a:t>, </a:t>
            </a:r>
            <a:r>
              <a:rPr lang="it-IT" sz="3600" b="1" dirty="0">
                <a:solidFill>
                  <a:srgbClr val="C00000"/>
                </a:solidFill>
                <a:latin typeface="Arial"/>
                <a:ea typeface="Arial"/>
                <a:cs typeface="Arial"/>
                <a:sym typeface="Arial"/>
              </a:rPr>
              <a:t>ICCOM</a:t>
            </a:r>
            <a:r>
              <a:rPr lang="it-IT" sz="3600" b="1" dirty="0">
                <a:solidFill>
                  <a:srgbClr val="C00000"/>
                </a:solidFill>
              </a:rPr>
              <a:t>, IC, </a:t>
            </a:r>
            <a:r>
              <a:rPr lang="it-IT" sz="3600" b="1" dirty="0">
                <a:solidFill>
                  <a:srgbClr val="C00000"/>
                </a:solidFill>
                <a:latin typeface="Arial"/>
                <a:ea typeface="Arial"/>
                <a:cs typeface="Arial"/>
                <a:sym typeface="Arial"/>
              </a:rPr>
              <a:t>IFAC</a:t>
            </a:r>
            <a:r>
              <a:rPr lang="it-IT" sz="3600" b="1" dirty="0">
                <a:solidFill>
                  <a:srgbClr val="C00000"/>
                </a:solidFill>
              </a:rPr>
              <a:t>, </a:t>
            </a:r>
            <a:r>
              <a:rPr lang="it-IT" sz="3600" b="1" dirty="0">
                <a:solidFill>
                  <a:srgbClr val="C00000"/>
                </a:solidFill>
                <a:latin typeface="Arial"/>
                <a:ea typeface="Arial"/>
                <a:cs typeface="Arial"/>
                <a:sym typeface="Arial"/>
              </a:rPr>
              <a:t>IFC</a:t>
            </a:r>
            <a:r>
              <a:rPr lang="it-IT" sz="3600" b="1" dirty="0">
                <a:solidFill>
                  <a:srgbClr val="C00000"/>
                </a:solidFill>
              </a:rPr>
              <a:t>, IGB, IGM, </a:t>
            </a:r>
            <a:r>
              <a:rPr lang="it-IT" sz="3600" b="1" dirty="0">
                <a:solidFill>
                  <a:srgbClr val="C00000"/>
                </a:solidFill>
                <a:latin typeface="Arial"/>
                <a:ea typeface="Arial"/>
                <a:cs typeface="Arial"/>
                <a:sym typeface="Arial"/>
              </a:rPr>
              <a:t>IIT</a:t>
            </a:r>
            <a:r>
              <a:rPr lang="it-IT" sz="3600" dirty="0">
                <a:solidFill>
                  <a:srgbClr val="C00000"/>
                </a:solidFill>
              </a:rPr>
              <a:t>, </a:t>
            </a:r>
            <a:r>
              <a:rPr lang="it-IT" sz="3600" b="1" dirty="0">
                <a:solidFill>
                  <a:srgbClr val="C00000"/>
                </a:solidFill>
              </a:rPr>
              <a:t>IN</a:t>
            </a:r>
            <a:r>
              <a:rPr lang="it-IT" sz="3600" dirty="0">
                <a:solidFill>
                  <a:srgbClr val="C00000"/>
                </a:solidFill>
              </a:rPr>
              <a:t>, </a:t>
            </a:r>
            <a:r>
              <a:rPr lang="it-IT" sz="3600" b="1" dirty="0">
                <a:solidFill>
                  <a:srgbClr val="C00000"/>
                </a:solidFill>
              </a:rPr>
              <a:t>ISTI, SCITEC</a:t>
            </a:r>
            <a:r>
              <a:rPr lang="it-IT" sz="3600" dirty="0">
                <a:solidFill>
                  <a:srgbClr val="C00000"/>
                </a:solidFill>
              </a:rPr>
              <a:t>, </a:t>
            </a:r>
            <a:r>
              <a:rPr lang="it-IT" sz="3600" b="1" dirty="0">
                <a:solidFill>
                  <a:srgbClr val="C00000"/>
                </a:solidFill>
              </a:rPr>
              <a:t>STIIMA</a:t>
            </a:r>
            <a:r>
              <a:rPr lang="it-IT" sz="3600" dirty="0">
                <a:solidFill>
                  <a:srgbClr val="C00000"/>
                </a:solidFill>
              </a:rPr>
              <a:t>, </a:t>
            </a:r>
            <a:r>
              <a:rPr lang="it-IT" sz="3600" b="1" dirty="0">
                <a:solidFill>
                  <a:srgbClr val="C00000"/>
                </a:solidFill>
              </a:rPr>
              <a:t>ITB</a:t>
            </a:r>
            <a:r>
              <a:rPr lang="it-IT" sz="3600" dirty="0">
                <a:solidFill>
                  <a:srgbClr val="C00000"/>
                </a:solidFill>
              </a:rPr>
              <a:t>, </a:t>
            </a:r>
            <a:r>
              <a:rPr lang="it-IT" sz="3600" b="1" dirty="0">
                <a:solidFill>
                  <a:srgbClr val="C00000"/>
                </a:solidFill>
              </a:rPr>
              <a:t>NANO</a:t>
            </a:r>
            <a:r>
              <a:rPr lang="it-IT" sz="3600" dirty="0">
                <a:solidFill>
                  <a:srgbClr val="C00000"/>
                </a:solidFill>
              </a:rPr>
              <a:t>, </a:t>
            </a:r>
            <a:r>
              <a:rPr lang="it-IT" sz="3600" b="1" dirty="0">
                <a:solidFill>
                  <a:srgbClr val="C00000"/>
                </a:solidFill>
              </a:rPr>
              <a:t>INO</a:t>
            </a:r>
            <a:r>
              <a:rPr lang="it-IT" sz="3600" dirty="0">
                <a:solidFill>
                  <a:srgbClr val="C00000"/>
                </a:solidFill>
              </a:rPr>
              <a:t>, </a:t>
            </a:r>
            <a:r>
              <a:rPr lang="it-IT" sz="3600" b="1" dirty="0">
                <a:solidFill>
                  <a:srgbClr val="C00000"/>
                </a:solidFill>
              </a:rPr>
              <a:t>IOM, IMM, IRIB, ISM</a:t>
            </a:r>
            <a:endParaRPr lang="it-IT" sz="3600" dirty="0">
              <a:solidFill>
                <a:srgbClr val="C00000"/>
              </a:solidFill>
            </a:endParaRPr>
          </a:p>
        </p:txBody>
      </p:sp>
      <p:sp>
        <p:nvSpPr>
          <p:cNvPr id="11" name="Rounded Rectangle 10">
            <a:extLst>
              <a:ext uri="{FF2B5EF4-FFF2-40B4-BE49-F238E27FC236}">
                <a16:creationId xmlns:a16="http://schemas.microsoft.com/office/drawing/2014/main" id="{2D268051-B22F-E8FD-05B5-BDEC16577EE7}"/>
              </a:ext>
            </a:extLst>
          </p:cNvPr>
          <p:cNvSpPr/>
          <p:nvPr/>
        </p:nvSpPr>
        <p:spPr>
          <a:xfrm>
            <a:off x="1178753" y="31838223"/>
            <a:ext cx="27667850" cy="1009138"/>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sz="3200" b="1" dirty="0">
                <a:solidFill>
                  <a:schemeClr val="tx1"/>
                </a:solidFill>
                <a:latin typeface="+mj-lt"/>
                <a:ea typeface="Aptos" panose="020B0004020202020204" pitchFamily="34" charset="0"/>
                <a:cs typeface="Times New Roman" panose="02020603050405020304" pitchFamily="18" charset="0"/>
              </a:rPr>
              <a:t>PUNTI DI FORZA</a:t>
            </a:r>
            <a:endParaRPr lang="en-IT" sz="3200" b="1" dirty="0">
              <a:solidFill>
                <a:schemeClr val="tx1"/>
              </a:solidFill>
              <a:effectLst/>
              <a:latin typeface="+mj-lt"/>
              <a:ea typeface="Aptos" panose="020B0004020202020204" pitchFamily="34" charset="0"/>
              <a:cs typeface="Times New Roman" panose="02020603050405020304" pitchFamily="18" charset="0"/>
            </a:endParaRPr>
          </a:p>
        </p:txBody>
      </p:sp>
      <p:sp>
        <p:nvSpPr>
          <p:cNvPr id="12" name="Rounded Rectangle 11">
            <a:extLst>
              <a:ext uri="{FF2B5EF4-FFF2-40B4-BE49-F238E27FC236}">
                <a16:creationId xmlns:a16="http://schemas.microsoft.com/office/drawing/2014/main" id="{273D2A1F-0AA8-E965-D39D-117044FDEA2F}"/>
              </a:ext>
            </a:extLst>
          </p:cNvPr>
          <p:cNvSpPr/>
          <p:nvPr/>
        </p:nvSpPr>
        <p:spPr>
          <a:xfrm>
            <a:off x="1209804" y="33274000"/>
            <a:ext cx="14173143" cy="3022600"/>
          </a:xfrm>
          <a:prstGeom prst="round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rtl="0">
              <a:spcBef>
                <a:spcPts val="0"/>
              </a:spcBef>
              <a:spcAft>
                <a:spcPts val="0"/>
              </a:spcAft>
              <a:buNone/>
            </a:pPr>
            <a:r>
              <a:rPr lang="it-IT" sz="3200" b="1" dirty="0">
                <a:solidFill>
                  <a:srgbClr val="002060"/>
                </a:solidFill>
                <a:latin typeface="Arial"/>
                <a:ea typeface="Arial"/>
                <a:cs typeface="Arial"/>
                <a:sym typeface="Arial"/>
              </a:rPr>
              <a:t>PRINCIPALI OBIETTIVI DI INNOVAZIONE E TRASLAZIONE CLINICA</a:t>
            </a:r>
            <a:endParaRPr lang="it-IT" sz="3200" dirty="0"/>
          </a:p>
          <a:p>
            <a:pPr marL="0" marR="0" lvl="0" indent="0" algn="ctr" rtl="0">
              <a:spcBef>
                <a:spcPts val="0"/>
              </a:spcBef>
              <a:spcAft>
                <a:spcPts val="0"/>
              </a:spcAft>
              <a:buNone/>
            </a:pPr>
            <a:r>
              <a:rPr lang="it-IT" sz="2800" dirty="0">
                <a:solidFill>
                  <a:srgbClr val="002060"/>
                </a:solidFill>
                <a:latin typeface="Arial"/>
                <a:ea typeface="Arial"/>
                <a:cs typeface="Arial"/>
              </a:rPr>
              <a:t>• </a:t>
            </a:r>
            <a:r>
              <a:rPr lang="it-IT" sz="2800" dirty="0">
                <a:solidFill>
                  <a:srgbClr val="002060"/>
                </a:solidFill>
                <a:latin typeface="Arial"/>
                <a:ea typeface="Arial"/>
                <a:cs typeface="Arial"/>
                <a:sym typeface="Arial"/>
              </a:rPr>
              <a:t>Nuovi acceleratori clinici UHDR per FLASH-RT and VHEE.</a:t>
            </a:r>
            <a:endParaRPr lang="it-IT" sz="2800" dirty="0"/>
          </a:p>
          <a:p>
            <a:pPr marL="0" marR="0" lvl="0" indent="0" algn="ctr" rtl="0">
              <a:spcBef>
                <a:spcPts val="0"/>
              </a:spcBef>
              <a:spcAft>
                <a:spcPts val="0"/>
              </a:spcAft>
              <a:buNone/>
            </a:pPr>
            <a:r>
              <a:rPr lang="it-IT" sz="2800" i="1" dirty="0">
                <a:solidFill>
                  <a:srgbClr val="002060"/>
                </a:solidFill>
                <a:latin typeface="Arial"/>
                <a:ea typeface="Arial"/>
                <a:cs typeface="Arial"/>
                <a:sym typeface="Arial"/>
              </a:rPr>
              <a:t>• Treatment planning system</a:t>
            </a:r>
            <a:r>
              <a:rPr lang="it-IT" sz="2800" dirty="0">
                <a:solidFill>
                  <a:srgbClr val="002060"/>
                </a:solidFill>
                <a:latin typeface="Arial"/>
                <a:ea typeface="Arial"/>
                <a:cs typeface="Arial"/>
                <a:sym typeface="Arial"/>
              </a:rPr>
              <a:t> per tumori profondi in modalità FLASH VHEE</a:t>
            </a:r>
            <a:r>
              <a:rPr lang="it-IT" sz="2800" dirty="0">
                <a:solidFill>
                  <a:srgbClr val="002060"/>
                </a:solidFill>
              </a:rPr>
              <a:t>.</a:t>
            </a:r>
            <a:r>
              <a:rPr lang="it-IT" sz="2800" dirty="0">
                <a:solidFill>
                  <a:srgbClr val="002060"/>
                </a:solidFill>
                <a:latin typeface="Arial"/>
                <a:ea typeface="Arial"/>
                <a:cs typeface="Arial"/>
                <a:sym typeface="Arial"/>
              </a:rPr>
              <a:t> </a:t>
            </a:r>
            <a:endParaRPr lang="it-IT" sz="2800" dirty="0"/>
          </a:p>
          <a:p>
            <a:pPr marL="0" marR="0" lvl="0" indent="0" algn="ctr" rtl="0">
              <a:spcBef>
                <a:spcPts val="0"/>
              </a:spcBef>
              <a:spcAft>
                <a:spcPts val="0"/>
              </a:spcAft>
              <a:buNone/>
            </a:pPr>
            <a:r>
              <a:rPr lang="it-IT" sz="2800" dirty="0">
                <a:solidFill>
                  <a:srgbClr val="002060"/>
                </a:solidFill>
                <a:latin typeface="Arial"/>
                <a:ea typeface="Arial"/>
                <a:cs typeface="Arial"/>
                <a:sym typeface="Arial"/>
              </a:rPr>
              <a:t>• </a:t>
            </a:r>
            <a:r>
              <a:rPr lang="it-IT" sz="2800" dirty="0" err="1">
                <a:solidFill>
                  <a:srgbClr val="002060"/>
                </a:solidFill>
                <a:latin typeface="Arial"/>
                <a:ea typeface="Arial"/>
                <a:cs typeface="Arial"/>
                <a:sym typeface="Arial"/>
              </a:rPr>
              <a:t>Radiotraccianti</a:t>
            </a:r>
            <a:r>
              <a:rPr lang="it-IT" sz="2800" dirty="0">
                <a:solidFill>
                  <a:srgbClr val="002060"/>
                </a:solidFill>
                <a:latin typeface="Arial"/>
                <a:ea typeface="Arial"/>
                <a:cs typeface="Arial"/>
                <a:sym typeface="Arial"/>
              </a:rPr>
              <a:t> innovativi per imaging di precisione e dosaggio accurato.</a:t>
            </a:r>
            <a:endParaRPr lang="it-IT" sz="2800" dirty="0"/>
          </a:p>
          <a:p>
            <a:pPr marL="0" marR="0" lvl="0" indent="0" algn="ctr" rtl="0">
              <a:spcBef>
                <a:spcPts val="0"/>
              </a:spcBef>
              <a:spcAft>
                <a:spcPts val="0"/>
              </a:spcAft>
              <a:buNone/>
            </a:pPr>
            <a:r>
              <a:rPr lang="it-IT" sz="2800" dirty="0">
                <a:solidFill>
                  <a:srgbClr val="002060"/>
                </a:solidFill>
                <a:latin typeface="Arial"/>
                <a:ea typeface="Arial"/>
                <a:cs typeface="Arial"/>
                <a:sym typeface="Arial"/>
              </a:rPr>
              <a:t>• Strategie per farmaci a tecnologia RNA per oncologia.</a:t>
            </a:r>
            <a:endParaRPr lang="it-IT" sz="2800" dirty="0"/>
          </a:p>
          <a:p>
            <a:pPr marL="0" marR="0" lvl="0" indent="0" algn="ctr" rtl="0">
              <a:spcBef>
                <a:spcPts val="0"/>
              </a:spcBef>
              <a:spcAft>
                <a:spcPts val="0"/>
              </a:spcAft>
              <a:buNone/>
            </a:pPr>
            <a:r>
              <a:rPr lang="it-IT" sz="2800" dirty="0">
                <a:solidFill>
                  <a:srgbClr val="002060"/>
                </a:solidFill>
                <a:latin typeface="Arial"/>
                <a:ea typeface="Arial"/>
                <a:cs typeface="Arial"/>
                <a:sym typeface="Arial"/>
              </a:rPr>
              <a:t>• Nuova piattaforma </a:t>
            </a:r>
            <a:r>
              <a:rPr lang="it-IT" sz="2800" i="1" dirty="0">
                <a:solidFill>
                  <a:srgbClr val="002060"/>
                </a:solidFill>
                <a:latin typeface="Arial"/>
                <a:ea typeface="Arial"/>
                <a:cs typeface="Arial"/>
                <a:sym typeface="Arial"/>
              </a:rPr>
              <a:t>AI-</a:t>
            </a:r>
            <a:r>
              <a:rPr lang="it-IT" sz="2800" i="1" dirty="0" err="1">
                <a:solidFill>
                  <a:srgbClr val="002060"/>
                </a:solidFill>
                <a:latin typeface="Arial"/>
                <a:ea typeface="Arial"/>
                <a:cs typeface="Arial"/>
                <a:sym typeface="Arial"/>
              </a:rPr>
              <a:t>based</a:t>
            </a:r>
            <a:r>
              <a:rPr lang="it-IT" sz="2800" dirty="0">
                <a:solidFill>
                  <a:srgbClr val="002060"/>
                </a:solidFill>
                <a:latin typeface="Arial"/>
                <a:ea typeface="Arial"/>
                <a:cs typeface="Arial"/>
                <a:sym typeface="Arial"/>
              </a:rPr>
              <a:t> di analisi dati preclinici e clinici per l’oncologia. </a:t>
            </a:r>
            <a:endParaRPr lang="it-IT" sz="2800" dirty="0"/>
          </a:p>
        </p:txBody>
      </p:sp>
      <p:sp>
        <p:nvSpPr>
          <p:cNvPr id="13" name="Rounded Rectangle 12">
            <a:extLst>
              <a:ext uri="{FF2B5EF4-FFF2-40B4-BE49-F238E27FC236}">
                <a16:creationId xmlns:a16="http://schemas.microsoft.com/office/drawing/2014/main" id="{3978B648-079B-CD15-66E4-F24C9AD70CAD}"/>
              </a:ext>
            </a:extLst>
          </p:cNvPr>
          <p:cNvSpPr/>
          <p:nvPr/>
        </p:nvSpPr>
        <p:spPr>
          <a:xfrm>
            <a:off x="15588500" y="33277030"/>
            <a:ext cx="13258103" cy="3022600"/>
          </a:xfrm>
          <a:prstGeom prst="round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rtl="0">
              <a:spcBef>
                <a:spcPts val="0"/>
              </a:spcBef>
              <a:spcAft>
                <a:spcPts val="0"/>
              </a:spcAft>
              <a:buNone/>
            </a:pPr>
            <a:endParaRPr lang="it-IT" sz="3600" b="1" dirty="0">
              <a:solidFill>
                <a:srgbClr val="002060"/>
              </a:solidFill>
              <a:latin typeface="Arial"/>
              <a:ea typeface="Arial"/>
              <a:cs typeface="Arial"/>
              <a:sym typeface="Arial"/>
            </a:endParaRPr>
          </a:p>
          <a:p>
            <a:pPr marL="0" marR="0" lvl="0" indent="0" algn="ctr" rtl="0">
              <a:spcBef>
                <a:spcPts val="0"/>
              </a:spcBef>
              <a:spcAft>
                <a:spcPts val="0"/>
              </a:spcAft>
              <a:buNone/>
            </a:pPr>
            <a:r>
              <a:rPr lang="it-IT" sz="3600" b="1" dirty="0">
                <a:solidFill>
                  <a:srgbClr val="002060"/>
                </a:solidFill>
                <a:latin typeface="Arial"/>
                <a:ea typeface="Arial"/>
                <a:cs typeface="Arial"/>
                <a:sym typeface="Arial"/>
              </a:rPr>
              <a:t>COLLABORAZIONI NAZIONALI</a:t>
            </a:r>
            <a:endParaRPr lang="it-IT" sz="3600" b="1" dirty="0">
              <a:solidFill>
                <a:srgbClr val="002060"/>
              </a:solidFill>
              <a:latin typeface="Arial"/>
              <a:ea typeface="Arial"/>
              <a:cs typeface="Arial"/>
            </a:endParaRPr>
          </a:p>
          <a:p>
            <a:pPr marL="0" marR="0" lvl="0" indent="0" algn="ctr" rtl="0">
              <a:spcBef>
                <a:spcPts val="0"/>
              </a:spcBef>
              <a:spcAft>
                <a:spcPts val="0"/>
              </a:spcAft>
              <a:buNone/>
            </a:pPr>
            <a:r>
              <a:rPr lang="it-IT" sz="2800" dirty="0">
                <a:solidFill>
                  <a:srgbClr val="002060"/>
                </a:solidFill>
                <a:latin typeface="Arial"/>
                <a:ea typeface="Arial"/>
                <a:cs typeface="Arial"/>
                <a:sym typeface="Arial"/>
              </a:rPr>
              <a:t>Università di Pisa, Centro di Radioterapia Flash (CPFR), CISUP, Università di Firenze,  l’Istituto Nazionale di Fisica Nucleare (INFN), Università di Milano Bicocca, Fondazione </a:t>
            </a:r>
            <a:r>
              <a:rPr lang="it-IT" sz="2800" dirty="0" err="1">
                <a:solidFill>
                  <a:srgbClr val="002060"/>
                </a:solidFill>
                <a:latin typeface="Arial"/>
                <a:ea typeface="Arial"/>
                <a:cs typeface="Arial"/>
                <a:sym typeface="Arial"/>
              </a:rPr>
              <a:t>Tecnomed</a:t>
            </a:r>
            <a:r>
              <a:rPr lang="it-IT" sz="2800" dirty="0">
                <a:solidFill>
                  <a:srgbClr val="002060"/>
                </a:solidFill>
                <a:latin typeface="Arial"/>
                <a:ea typeface="Arial"/>
                <a:cs typeface="Arial"/>
                <a:sym typeface="Arial"/>
              </a:rPr>
              <a:t> dell’Università di Mi Bicocca, Uni Sassari, Università di Palermo, Università di Napoli Federico II, Università del Salento, Università degli Studi della Campania “Luigi Vanvitelli”, Uni Catania, Uni Chieti, …</a:t>
            </a:r>
            <a:endParaRPr lang="it-IT" sz="2800" dirty="0"/>
          </a:p>
        </p:txBody>
      </p:sp>
      <p:sp>
        <p:nvSpPr>
          <p:cNvPr id="14" name="Rounded Rectangle 13">
            <a:extLst>
              <a:ext uri="{FF2B5EF4-FFF2-40B4-BE49-F238E27FC236}">
                <a16:creationId xmlns:a16="http://schemas.microsoft.com/office/drawing/2014/main" id="{A73EF852-9AA7-E94F-826E-6C2514D8AF93}"/>
              </a:ext>
            </a:extLst>
          </p:cNvPr>
          <p:cNvSpPr/>
          <p:nvPr/>
        </p:nvSpPr>
        <p:spPr>
          <a:xfrm>
            <a:off x="1224312" y="36550545"/>
            <a:ext cx="14173143" cy="3403588"/>
          </a:xfrm>
          <a:prstGeom prst="round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4000" b="1" dirty="0">
                <a:solidFill>
                  <a:srgbClr val="002060"/>
                </a:solidFill>
                <a:latin typeface="Arial"/>
                <a:ea typeface="Arial"/>
                <a:cs typeface="Arial"/>
                <a:sym typeface="Arial"/>
              </a:rPr>
              <a:t>IMPRESE E FRUITORI</a:t>
            </a:r>
          </a:p>
          <a:p>
            <a:pPr algn="ctr"/>
            <a:r>
              <a:rPr lang="it-IT" sz="2800" dirty="0">
                <a:solidFill>
                  <a:srgbClr val="002060"/>
                </a:solidFill>
                <a:latin typeface="Arial"/>
                <a:ea typeface="Arial"/>
                <a:cs typeface="Arial"/>
                <a:sym typeface="Arial"/>
              </a:rPr>
              <a:t>Vacuum Fab SRL, VCS SRL, </a:t>
            </a:r>
            <a:r>
              <a:rPr lang="it-IT" sz="2800" dirty="0" err="1">
                <a:solidFill>
                  <a:srgbClr val="002060"/>
                </a:solidFill>
                <a:latin typeface="Arial"/>
                <a:ea typeface="Arial"/>
                <a:cs typeface="Arial"/>
                <a:sym typeface="Arial"/>
              </a:rPr>
              <a:t>Amplitude</a:t>
            </a:r>
            <a:r>
              <a:rPr lang="it-IT" sz="2800" dirty="0">
                <a:solidFill>
                  <a:srgbClr val="002060"/>
                </a:solidFill>
                <a:latin typeface="Arial"/>
                <a:ea typeface="Arial"/>
                <a:cs typeface="Arial"/>
                <a:sym typeface="Arial"/>
              </a:rPr>
              <a:t> (FR), AUKELOS SRL, Thales Las (FR), SOURCELAB(FR), RADIENCE(FR), SIT Sordina, Fondazione Pisana per la Scienza, Fondazione RIMED, La Maddalena SPA, CRS4 SRL, </a:t>
            </a:r>
            <a:r>
              <a:rPr lang="it-IT" sz="2800" dirty="0" err="1">
                <a:solidFill>
                  <a:srgbClr val="002060"/>
                </a:solidFill>
                <a:latin typeface="Arial"/>
                <a:ea typeface="Arial"/>
                <a:cs typeface="Arial"/>
                <a:sym typeface="Arial"/>
              </a:rPr>
              <a:t>Imaginalis</a:t>
            </a:r>
            <a:r>
              <a:rPr lang="it-IT" sz="2800" dirty="0">
                <a:solidFill>
                  <a:srgbClr val="002060"/>
                </a:solidFill>
                <a:latin typeface="Arial"/>
                <a:ea typeface="Arial"/>
                <a:cs typeface="Arial"/>
                <a:sym typeface="Arial"/>
              </a:rPr>
              <a:t> SRL, QPREL SRL, </a:t>
            </a:r>
            <a:r>
              <a:rPr lang="it-IT" sz="2800" dirty="0" err="1">
                <a:solidFill>
                  <a:srgbClr val="002060"/>
                </a:solidFill>
                <a:latin typeface="Arial"/>
                <a:ea typeface="Arial"/>
                <a:cs typeface="Arial"/>
                <a:sym typeface="Arial"/>
              </a:rPr>
              <a:t>Curium</a:t>
            </a:r>
            <a:r>
              <a:rPr lang="it-IT" sz="2800" dirty="0">
                <a:solidFill>
                  <a:srgbClr val="002060"/>
                </a:solidFill>
                <a:latin typeface="Arial"/>
                <a:ea typeface="Arial"/>
                <a:cs typeface="Arial"/>
                <a:sym typeface="Arial"/>
              </a:rPr>
              <a:t> </a:t>
            </a:r>
            <a:r>
              <a:rPr lang="it-IT" sz="2800" dirty="0" err="1">
                <a:solidFill>
                  <a:srgbClr val="002060"/>
                </a:solidFill>
                <a:latin typeface="Arial"/>
                <a:ea typeface="Arial"/>
                <a:cs typeface="Arial"/>
                <a:sym typeface="Arial"/>
              </a:rPr>
              <a:t>Italy</a:t>
            </a:r>
            <a:r>
              <a:rPr lang="it-IT" sz="2800" dirty="0">
                <a:solidFill>
                  <a:srgbClr val="002060"/>
                </a:solidFill>
                <a:latin typeface="Arial"/>
                <a:ea typeface="Arial"/>
                <a:cs typeface="Arial"/>
                <a:sym typeface="Arial"/>
              </a:rPr>
              <a:t> Milano, </a:t>
            </a:r>
            <a:r>
              <a:rPr lang="it-IT" sz="2800" dirty="0" err="1">
                <a:solidFill>
                  <a:srgbClr val="002060"/>
                </a:solidFill>
                <a:latin typeface="Arial"/>
                <a:ea typeface="Arial"/>
                <a:cs typeface="Arial"/>
                <a:sym typeface="Arial"/>
              </a:rPr>
              <a:t>Curium</a:t>
            </a:r>
            <a:r>
              <a:rPr lang="it-IT" sz="2800" dirty="0">
                <a:solidFill>
                  <a:srgbClr val="002060"/>
                </a:solidFill>
                <a:latin typeface="Arial"/>
                <a:ea typeface="Arial"/>
                <a:cs typeface="Arial"/>
                <a:sym typeface="Arial"/>
              </a:rPr>
              <a:t> international/CIS </a:t>
            </a:r>
            <a:r>
              <a:rPr lang="it-IT" sz="2800" dirty="0" err="1">
                <a:solidFill>
                  <a:srgbClr val="002060"/>
                </a:solidFill>
                <a:latin typeface="Arial"/>
                <a:ea typeface="Arial"/>
                <a:cs typeface="Arial"/>
                <a:sym typeface="Arial"/>
              </a:rPr>
              <a:t>bio</a:t>
            </a:r>
            <a:r>
              <a:rPr lang="it-IT" sz="2800" dirty="0">
                <a:solidFill>
                  <a:srgbClr val="002060"/>
                </a:solidFill>
                <a:latin typeface="Arial"/>
                <a:ea typeface="Arial"/>
                <a:cs typeface="Arial"/>
                <a:sym typeface="Arial"/>
              </a:rPr>
              <a:t> international New Drug Application group (CMC) (FR), </a:t>
            </a:r>
            <a:r>
              <a:rPr lang="it-IT" sz="2800" dirty="0" err="1">
                <a:solidFill>
                  <a:srgbClr val="002060"/>
                </a:solidFill>
                <a:latin typeface="Arial"/>
                <a:ea typeface="Arial"/>
                <a:cs typeface="Arial"/>
                <a:sym typeface="Arial"/>
              </a:rPr>
              <a:t>Synektik</a:t>
            </a:r>
            <a:r>
              <a:rPr lang="it-IT" sz="2800" dirty="0">
                <a:solidFill>
                  <a:srgbClr val="002060"/>
                </a:solidFill>
                <a:latin typeface="Arial"/>
                <a:ea typeface="Arial"/>
                <a:cs typeface="Arial"/>
                <a:sym typeface="Arial"/>
              </a:rPr>
              <a:t> Pharma (Poland), IRCCS San Raffaele di Milano, AOU Pisa, AOU Careggi, AS “Papa Giovanni XXIII” di Bergamo …</a:t>
            </a:r>
            <a:endParaRPr lang="it-IT" sz="2800" dirty="0"/>
          </a:p>
        </p:txBody>
      </p:sp>
      <p:sp>
        <p:nvSpPr>
          <p:cNvPr id="15" name="Rounded Rectangle 14">
            <a:extLst>
              <a:ext uri="{FF2B5EF4-FFF2-40B4-BE49-F238E27FC236}">
                <a16:creationId xmlns:a16="http://schemas.microsoft.com/office/drawing/2014/main" id="{4B6D2F3A-6BA1-DA12-5519-B3AB6F565899}"/>
              </a:ext>
            </a:extLst>
          </p:cNvPr>
          <p:cNvSpPr/>
          <p:nvPr/>
        </p:nvSpPr>
        <p:spPr>
          <a:xfrm>
            <a:off x="15588499" y="36550545"/>
            <a:ext cx="13294425" cy="3403588"/>
          </a:xfrm>
          <a:prstGeom prst="round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4000" b="1" dirty="0">
                <a:solidFill>
                  <a:srgbClr val="002060"/>
                </a:solidFill>
                <a:latin typeface="Arial"/>
                <a:ea typeface="Arial"/>
                <a:cs typeface="Arial"/>
                <a:sym typeface="Arial"/>
              </a:rPr>
              <a:t>COLLABORAZIONI INTERNAZIONALI</a:t>
            </a:r>
          </a:p>
          <a:p>
            <a:pPr algn="ctr"/>
            <a:r>
              <a:rPr lang="it-IT" sz="4000" b="1" dirty="0">
                <a:solidFill>
                  <a:srgbClr val="002060"/>
                </a:solidFill>
                <a:latin typeface="Arial"/>
                <a:ea typeface="Arial"/>
                <a:cs typeface="Arial"/>
                <a:sym typeface="Arial"/>
              </a:rPr>
              <a:t>Infrastrutture</a:t>
            </a:r>
            <a:r>
              <a:rPr lang="it-IT" sz="4000" dirty="0">
                <a:solidFill>
                  <a:srgbClr val="002060"/>
                </a:solidFill>
                <a:latin typeface="Arial"/>
                <a:ea typeface="Arial"/>
                <a:cs typeface="Arial"/>
                <a:sym typeface="Arial"/>
              </a:rPr>
              <a:t> </a:t>
            </a:r>
            <a:r>
              <a:rPr lang="it-IT" sz="4000" b="1" dirty="0">
                <a:solidFill>
                  <a:schemeClr val="accent1"/>
                </a:solidFill>
                <a:latin typeface="Arial"/>
                <a:ea typeface="Arial"/>
                <a:cs typeface="Arial"/>
                <a:sym typeface="Arial"/>
              </a:rPr>
              <a:t>ESFRI</a:t>
            </a:r>
            <a:r>
              <a:rPr lang="it-IT" sz="4000" dirty="0">
                <a:solidFill>
                  <a:srgbClr val="002060"/>
                </a:solidFill>
                <a:latin typeface="Arial"/>
                <a:ea typeface="Arial"/>
                <a:cs typeface="Arial"/>
                <a:sym typeface="Arial"/>
              </a:rPr>
              <a:t>: ELI_ERIC, </a:t>
            </a:r>
            <a:r>
              <a:rPr lang="it-IT" sz="4000" dirty="0" err="1">
                <a:solidFill>
                  <a:srgbClr val="002060"/>
                </a:solidFill>
                <a:latin typeface="Arial"/>
                <a:ea typeface="Arial"/>
                <a:cs typeface="Arial"/>
                <a:sym typeface="Arial"/>
              </a:rPr>
              <a:t>EuPRAXIA_PP</a:t>
            </a:r>
            <a:r>
              <a:rPr lang="it-IT" sz="4000" dirty="0">
                <a:solidFill>
                  <a:srgbClr val="002060"/>
                </a:solidFill>
                <a:latin typeface="Arial"/>
                <a:ea typeface="Arial"/>
                <a:cs typeface="Arial"/>
                <a:sym typeface="Arial"/>
              </a:rPr>
              <a:t>, EURO-BIOIMAGING_ERIC, SOBIGDATA; LASERLAB AISBL, Laser4EU e istituzioni coinvolte.</a:t>
            </a:r>
            <a:endParaRPr lang="it-IT" sz="3200" dirty="0"/>
          </a:p>
        </p:txBody>
      </p:sp>
      <p:sp>
        <p:nvSpPr>
          <p:cNvPr id="32" name="Rounded Rectangle 31">
            <a:extLst>
              <a:ext uri="{FF2B5EF4-FFF2-40B4-BE49-F238E27FC236}">
                <a16:creationId xmlns:a16="http://schemas.microsoft.com/office/drawing/2014/main" id="{3DE71CCF-75E3-D899-0A8A-B8990F4A26AA}"/>
              </a:ext>
            </a:extLst>
          </p:cNvPr>
          <p:cNvSpPr/>
          <p:nvPr/>
        </p:nvSpPr>
        <p:spPr>
          <a:xfrm>
            <a:off x="660008" y="1813522"/>
            <a:ext cx="10871984" cy="301552"/>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sz="2000" b="1" dirty="0">
                <a:solidFill>
                  <a:schemeClr val="tx1"/>
                </a:solidFill>
                <a:latin typeface="+mj-lt"/>
                <a:ea typeface="Aptos" panose="020B0004020202020204" pitchFamily="34" charset="0"/>
                <a:cs typeface="Times New Roman" panose="02020603050405020304" pitchFamily="18" charset="0"/>
              </a:rPr>
              <a:t>PUNTI DI FORZA</a:t>
            </a:r>
            <a:endParaRPr lang="en-IT" sz="2000" b="1" dirty="0">
              <a:solidFill>
                <a:schemeClr val="tx1"/>
              </a:solidFill>
              <a:latin typeface="+mj-lt"/>
              <a:ea typeface="Aptos" panose="020B0004020202020204" pitchFamily="34" charset="0"/>
              <a:cs typeface="Times New Roman" panose="02020603050405020304" pitchFamily="18" charset="0"/>
            </a:endParaRPr>
          </a:p>
        </p:txBody>
      </p:sp>
      <p:sp>
        <p:nvSpPr>
          <p:cNvPr id="2" name="Google Shape;155;p22">
            <a:extLst>
              <a:ext uri="{FF2B5EF4-FFF2-40B4-BE49-F238E27FC236}">
                <a16:creationId xmlns:a16="http://schemas.microsoft.com/office/drawing/2014/main" id="{52D2C940-DFF7-484D-FD5E-CD699980252D}"/>
              </a:ext>
            </a:extLst>
          </p:cNvPr>
          <p:cNvSpPr txBox="1"/>
          <p:nvPr/>
        </p:nvSpPr>
        <p:spPr>
          <a:xfrm>
            <a:off x="1823738" y="6596390"/>
            <a:ext cx="9354543"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it-IT" sz="1100" b="0" i="0" u="none" strike="noStrike" cap="none" dirty="0">
                <a:solidFill>
                  <a:schemeClr val="dk1"/>
                </a:solidFill>
                <a:latin typeface="Arial"/>
                <a:ea typeface="Arial"/>
                <a:cs typeface="Arial"/>
                <a:sym typeface="Arial"/>
              </a:rPr>
              <a:t>Leonida A. Gizzi - Workshop su ”Sostenibilità PNRR@CNR”, 3 aprile 2025  - CNR - Area della Ricerca di Bologna: Aggregazione </a:t>
            </a:r>
            <a:r>
              <a:rPr lang="it-IT" sz="1100" b="1" i="0" u="none" strike="noStrike" cap="none" dirty="0">
                <a:solidFill>
                  <a:schemeClr val="dk1"/>
                </a:solidFill>
                <a:latin typeface="Arial"/>
                <a:ea typeface="Arial"/>
                <a:cs typeface="Arial"/>
                <a:sym typeface="Arial"/>
              </a:rPr>
              <a:t>REMEDIO</a:t>
            </a:r>
            <a:endParaRPr lang="it-IT" sz="1100" b="1" i="0" u="none" strike="noStrike" cap="none" dirty="0">
              <a:solidFill>
                <a:srgbClr val="000000"/>
              </a:solidFill>
              <a:latin typeface="Arial"/>
              <a:ea typeface="Arial"/>
              <a:cs typeface="Arial"/>
              <a:sym typeface="Arial"/>
            </a:endParaRPr>
          </a:p>
        </p:txBody>
      </p:sp>
      <p:sp>
        <p:nvSpPr>
          <p:cNvPr id="3" name="TextBox 2">
            <a:extLst>
              <a:ext uri="{FF2B5EF4-FFF2-40B4-BE49-F238E27FC236}">
                <a16:creationId xmlns:a16="http://schemas.microsoft.com/office/drawing/2014/main" id="{95550205-FD33-6934-3F9B-7E72869EA499}"/>
              </a:ext>
            </a:extLst>
          </p:cNvPr>
          <p:cNvSpPr txBox="1"/>
          <p:nvPr/>
        </p:nvSpPr>
        <p:spPr>
          <a:xfrm>
            <a:off x="2192653" y="3321438"/>
            <a:ext cx="7806693" cy="1077218"/>
          </a:xfrm>
          <a:prstGeom prst="rect">
            <a:avLst/>
          </a:prstGeom>
          <a:noFill/>
        </p:spPr>
        <p:txBody>
          <a:bodyPr wrap="square" rtlCol="0">
            <a:spAutoFit/>
          </a:bodyPr>
          <a:lstStyle/>
          <a:p>
            <a:pPr algn="ctr"/>
            <a:r>
              <a:rPr lang="en-GB" sz="3200" b="1" dirty="0"/>
              <a:t>HIGHLIGHT </a:t>
            </a:r>
            <a:r>
              <a:rPr lang="en-GB" sz="3200" b="1" dirty="0" err="1"/>
              <a:t>su</a:t>
            </a:r>
            <a:r>
              <a:rPr lang="en-GB" sz="3200" b="1" dirty="0"/>
              <a:t> </a:t>
            </a:r>
            <a:r>
              <a:rPr lang="en-GB" sz="3200" b="1" dirty="0" err="1"/>
              <a:t>competenze</a:t>
            </a:r>
            <a:r>
              <a:rPr lang="en-GB" sz="3200" b="1" dirty="0"/>
              <a:t> e </a:t>
            </a:r>
            <a:r>
              <a:rPr lang="en-GB" sz="3200" b="1" dirty="0" err="1"/>
              <a:t>obiettivi</a:t>
            </a:r>
            <a:r>
              <a:rPr lang="en-GB" sz="3200" b="1" dirty="0"/>
              <a:t> di </a:t>
            </a:r>
            <a:r>
              <a:rPr lang="en-GB" sz="3200" b="1" dirty="0" err="1"/>
              <a:t>gruppi</a:t>
            </a:r>
            <a:r>
              <a:rPr lang="en-GB" sz="3200" b="1" dirty="0"/>
              <a:t> e </a:t>
            </a:r>
            <a:r>
              <a:rPr lang="en-GB" sz="3200" b="1" dirty="0" err="1"/>
              <a:t>istituti</a:t>
            </a:r>
            <a:r>
              <a:rPr lang="en-GB" sz="3200" b="1" dirty="0"/>
              <a:t> </a:t>
            </a:r>
            <a:r>
              <a:rPr lang="en-GB" sz="3200" b="1" dirty="0" err="1"/>
              <a:t>partecipanti</a:t>
            </a:r>
            <a:r>
              <a:rPr lang="en-GB" sz="3200" b="1" dirty="0"/>
              <a:t>  </a:t>
            </a:r>
          </a:p>
        </p:txBody>
      </p:sp>
    </p:spTree>
    <p:extLst>
      <p:ext uri="{BB962C8B-B14F-4D97-AF65-F5344CB8AC3E}">
        <p14:creationId xmlns:p14="http://schemas.microsoft.com/office/powerpoint/2010/main" val="39299398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F9B23844-0929-BB4E-821B-FA6D14CEE627}"/>
              </a:ext>
            </a:extLst>
          </p:cNvPr>
          <p:cNvPicPr>
            <a:picLocks noChangeAspect="1"/>
          </p:cNvPicPr>
          <p:nvPr/>
        </p:nvPicPr>
        <p:blipFill>
          <a:blip r:embed="rId2"/>
          <a:stretch>
            <a:fillRect/>
          </a:stretch>
        </p:blipFill>
        <p:spPr>
          <a:xfrm>
            <a:off x="80262" y="3446395"/>
            <a:ext cx="6447285" cy="3181824"/>
          </a:xfrm>
          <a:prstGeom prst="rect">
            <a:avLst/>
          </a:prstGeom>
        </p:spPr>
      </p:pic>
      <p:sp>
        <p:nvSpPr>
          <p:cNvPr id="8" name="TextBox 7">
            <a:extLst>
              <a:ext uri="{FF2B5EF4-FFF2-40B4-BE49-F238E27FC236}">
                <a16:creationId xmlns:a16="http://schemas.microsoft.com/office/drawing/2014/main" id="{E0D36348-5F36-5F48-878A-5DD976865218}"/>
              </a:ext>
            </a:extLst>
          </p:cNvPr>
          <p:cNvSpPr txBox="1"/>
          <p:nvPr/>
        </p:nvSpPr>
        <p:spPr>
          <a:xfrm>
            <a:off x="2210627" y="76581"/>
            <a:ext cx="7600832" cy="923330"/>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17208C"/>
                </a:solidFill>
                <a:effectLst/>
                <a:uLnTx/>
                <a:uFillTx/>
                <a:latin typeface="Arial"/>
                <a:ea typeface="Arial Unicode MS"/>
                <a:cs typeface="+mn-cs"/>
              </a:rPr>
              <a:t>TARGETING LUNG CANCER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17208C"/>
                </a:solidFill>
                <a:effectLst/>
                <a:uLnTx/>
                <a:uFillTx/>
                <a:latin typeface="Arial"/>
                <a:ea typeface="Arial Unicode MS"/>
                <a:cs typeface="+mn-cs"/>
              </a:rPr>
              <a:t>MOLECULAR AND METABOLIC STRATEGIES</a:t>
            </a:r>
            <a:r>
              <a:rPr kumimoji="0" lang="it-IT" sz="1800" b="0" i="0" u="none" strike="noStrike" kern="1200" cap="none" spc="0" normalizeH="0" baseline="0" noProof="0" dirty="0">
                <a:ln>
                  <a:noFill/>
                </a:ln>
                <a:solidFill>
                  <a:srgbClr val="17208C"/>
                </a:solidFill>
                <a:effectLst/>
                <a:uLnTx/>
                <a:uFillTx/>
                <a:latin typeface="Arial"/>
                <a:ea typeface="Arial Unicode MS"/>
                <a:cs typeface="+mn-cs"/>
              </a:rPr>
              <a:t> TO ENHANCE PATIENT SURVIVAL AND QUALITY OF LIFE</a:t>
            </a:r>
            <a:endParaRPr kumimoji="0" lang="it-IT" sz="1800" b="0" i="1" u="none" strike="noStrike" kern="1200" cap="none" spc="0" normalizeH="0" baseline="0" noProof="0" dirty="0">
              <a:ln>
                <a:noFill/>
              </a:ln>
              <a:solidFill>
                <a:srgbClr val="17208C"/>
              </a:solidFill>
              <a:effectLst/>
              <a:uLnTx/>
              <a:uFillTx/>
              <a:latin typeface="Montserrat" pitchFamily="2" charset="77"/>
              <a:ea typeface="Arial Unicode MS"/>
              <a:cs typeface="+mn-cs"/>
            </a:endParaRPr>
          </a:p>
        </p:txBody>
      </p:sp>
      <p:pic>
        <p:nvPicPr>
          <p:cNvPr id="2" name="Picture 1">
            <a:extLst>
              <a:ext uri="{FF2B5EF4-FFF2-40B4-BE49-F238E27FC236}">
                <a16:creationId xmlns:a16="http://schemas.microsoft.com/office/drawing/2014/main" id="{004A54E0-44BB-544F-9D0D-C5C1DDDC4984}"/>
              </a:ext>
            </a:extLst>
          </p:cNvPr>
          <p:cNvPicPr>
            <a:picLocks noChangeAspect="1"/>
          </p:cNvPicPr>
          <p:nvPr/>
        </p:nvPicPr>
        <p:blipFill>
          <a:blip r:embed="rId3"/>
          <a:stretch>
            <a:fillRect/>
          </a:stretch>
        </p:blipFill>
        <p:spPr>
          <a:xfrm>
            <a:off x="175313" y="3563839"/>
            <a:ext cx="900452" cy="570636"/>
          </a:xfrm>
          <a:prstGeom prst="rect">
            <a:avLst/>
          </a:prstGeom>
          <a:ln w="28575">
            <a:solidFill>
              <a:srgbClr val="17208C"/>
            </a:solidFill>
          </a:ln>
        </p:spPr>
      </p:pic>
      <p:pic>
        <p:nvPicPr>
          <p:cNvPr id="10" name="Picture 9">
            <a:extLst>
              <a:ext uri="{FF2B5EF4-FFF2-40B4-BE49-F238E27FC236}">
                <a16:creationId xmlns:a16="http://schemas.microsoft.com/office/drawing/2014/main" id="{DB0AAD0B-608F-2A4B-BEDE-AB4F9E56777D}"/>
              </a:ext>
            </a:extLst>
          </p:cNvPr>
          <p:cNvPicPr>
            <a:picLocks noChangeAspect="1"/>
          </p:cNvPicPr>
          <p:nvPr/>
        </p:nvPicPr>
        <p:blipFill>
          <a:blip r:embed="rId4"/>
          <a:stretch>
            <a:fillRect/>
          </a:stretch>
        </p:blipFill>
        <p:spPr>
          <a:xfrm>
            <a:off x="0" y="33347"/>
            <a:ext cx="2382680" cy="1230128"/>
          </a:xfrm>
          <a:prstGeom prst="rect">
            <a:avLst/>
          </a:prstGeom>
          <a:ln w="28575">
            <a:solidFill>
              <a:srgbClr val="17208C"/>
            </a:solidFill>
          </a:ln>
        </p:spPr>
      </p:pic>
      <p:sp>
        <p:nvSpPr>
          <p:cNvPr id="11" name="Rectangle 10">
            <a:extLst>
              <a:ext uri="{FF2B5EF4-FFF2-40B4-BE49-F238E27FC236}">
                <a16:creationId xmlns:a16="http://schemas.microsoft.com/office/drawing/2014/main" id="{106EF67C-694F-114B-8C63-44CA72F8AA3C}"/>
              </a:ext>
            </a:extLst>
          </p:cNvPr>
          <p:cNvSpPr/>
          <p:nvPr/>
        </p:nvSpPr>
        <p:spPr>
          <a:xfrm>
            <a:off x="0" y="1448577"/>
            <a:ext cx="12151659" cy="1169551"/>
          </a:xfrm>
          <a:prstGeom prst="rect">
            <a:avLst/>
          </a:prstGeom>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it-IT" sz="1400" b="0" i="0" u="none" strike="noStrike" kern="1200" cap="none" spc="0" normalizeH="0" baseline="0" noProof="0" dirty="0">
                <a:ln>
                  <a:noFill/>
                </a:ln>
                <a:solidFill>
                  <a:srgbClr val="17208C"/>
                </a:solidFill>
                <a:effectLst/>
                <a:uLnTx/>
                <a:uFillTx/>
                <a:latin typeface="Arial"/>
                <a:ea typeface="Arial Unicode MS"/>
                <a:cs typeface="+mn-cs"/>
              </a:rPr>
              <a:t>STUDY OF </a:t>
            </a:r>
            <a:r>
              <a:rPr kumimoji="0" lang="it-IT" sz="1400" b="1" i="0" u="none" strike="noStrike" kern="1200" cap="none" spc="0" normalizeH="0" baseline="0" noProof="0" dirty="0">
                <a:ln>
                  <a:noFill/>
                </a:ln>
                <a:solidFill>
                  <a:srgbClr val="17208C"/>
                </a:solidFill>
                <a:effectLst/>
                <a:uLnTx/>
                <a:uFillTx/>
                <a:latin typeface="Arial"/>
                <a:ea typeface="Arial Unicode MS"/>
                <a:cs typeface="+mn-cs"/>
              </a:rPr>
              <a:t>METABOLIC CHANGES </a:t>
            </a:r>
            <a:r>
              <a:rPr kumimoji="0" lang="it-IT" sz="1400" b="0" i="0" u="none" strike="noStrike" kern="1200" cap="none" spc="0" normalizeH="0" baseline="0" noProof="0" dirty="0">
                <a:ln>
                  <a:noFill/>
                </a:ln>
                <a:solidFill>
                  <a:srgbClr val="17208C"/>
                </a:solidFill>
                <a:effectLst/>
                <a:uLnTx/>
                <a:uFillTx/>
                <a:latin typeface="Arial"/>
                <a:ea typeface="Arial Unicode MS"/>
                <a:cs typeface="+mn-cs"/>
              </a:rPr>
              <a:t>AND THE RESPONSE OF HEALTHY AND DISEASED PULMONARY CELLS TO </a:t>
            </a:r>
            <a:r>
              <a:rPr kumimoji="0" lang="it-IT" sz="1400" b="0" i="1" u="none" strike="noStrike" kern="1200" cap="none" spc="0" normalizeH="0" baseline="0" noProof="0" dirty="0">
                <a:ln>
                  <a:noFill/>
                </a:ln>
                <a:solidFill>
                  <a:srgbClr val="17208C"/>
                </a:solidFill>
                <a:effectLst/>
                <a:uLnTx/>
                <a:uFillTx/>
                <a:latin typeface="Arial"/>
                <a:ea typeface="Arial Unicode MS"/>
                <a:cs typeface="+mn-cs"/>
              </a:rPr>
              <a:t>CONV AND FLASH RADIOTHERAPY</a:t>
            </a:r>
            <a:r>
              <a:rPr kumimoji="0" lang="it-IT" sz="1400" b="0" i="0" u="none" strike="noStrike" kern="1200" cap="none" spc="0" normalizeH="0" baseline="0" noProof="0" dirty="0">
                <a:ln>
                  <a:noFill/>
                </a:ln>
                <a:solidFill>
                  <a:srgbClr val="17208C"/>
                </a:solidFill>
                <a:effectLst/>
                <a:uLnTx/>
                <a:uFillTx/>
                <a:latin typeface="Arial"/>
                <a:ea typeface="Arial Unicode MS"/>
                <a:cs typeface="+mn-cs"/>
              </a:rPr>
              <a:t> AT </a:t>
            </a:r>
            <a:r>
              <a:rPr kumimoji="0" lang="it-IT" sz="1400" b="1" i="0" u="none" strike="noStrike" kern="1200" cap="none" spc="0" normalizeH="0" baseline="0" noProof="0" dirty="0">
                <a:ln>
                  <a:noFill/>
                </a:ln>
                <a:solidFill>
                  <a:srgbClr val="17208C"/>
                </a:solidFill>
                <a:effectLst/>
                <a:uLnTx/>
                <a:uFillTx/>
                <a:latin typeface="Arial"/>
                <a:ea typeface="Arial Unicode MS"/>
                <a:cs typeface="+mn-cs"/>
              </a:rPr>
              <a:t>SINGLE-CELL RESOLUTION</a:t>
            </a:r>
          </a:p>
          <a:p>
            <a:pPr marL="285750" marR="0" lvl="0" indent="-285750" algn="just" defTabSz="914400" rtl="0" eaLnBrk="1" fontAlgn="auto" latinLnBrk="0" hangingPunct="1">
              <a:lnSpc>
                <a:spcPct val="100000"/>
              </a:lnSpc>
              <a:spcBef>
                <a:spcPts val="0"/>
              </a:spcBef>
              <a:spcAft>
                <a:spcPts val="0"/>
              </a:spcAft>
              <a:buClrTx/>
              <a:buSzTx/>
              <a:buFont typeface="Wingdings" pitchFamily="2" charset="2"/>
              <a:buChar char="ü"/>
              <a:tabLst/>
              <a:defRPr/>
            </a:pPr>
            <a:endParaRPr kumimoji="0" lang="it-IT" sz="1400" b="0" i="0" u="none" strike="noStrike" kern="1200" cap="none" spc="0" normalizeH="0" baseline="0" noProof="0" dirty="0">
              <a:ln>
                <a:noFill/>
              </a:ln>
              <a:solidFill>
                <a:srgbClr val="17208C"/>
              </a:solidFill>
              <a:effectLst/>
              <a:uLnTx/>
              <a:uFillTx/>
              <a:latin typeface="Arial"/>
              <a:ea typeface="Arial Unicode MS"/>
              <a:cs typeface="+mn-cs"/>
            </a:endParaRPr>
          </a:p>
          <a:p>
            <a:pPr marL="285750" marR="0" lvl="0" indent="-285750" algn="just"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it-IT" sz="1400" b="0" i="0" u="none" strike="noStrike" kern="1200" cap="none" spc="0" normalizeH="0" baseline="0" noProof="0" dirty="0">
                <a:ln>
                  <a:noFill/>
                </a:ln>
                <a:solidFill>
                  <a:srgbClr val="17208C"/>
                </a:solidFill>
                <a:effectLst/>
                <a:uLnTx/>
                <a:uFillTx/>
                <a:latin typeface="Arial"/>
                <a:ea typeface="Arial Unicode MS"/>
                <a:cs typeface="+mn-cs"/>
              </a:rPr>
              <a:t>INVESTIGATE </a:t>
            </a:r>
            <a:r>
              <a:rPr kumimoji="0" lang="it-IT" sz="1400" b="1" i="0" u="none" strike="noStrike" kern="1200" cap="none" spc="0" normalizeH="0" baseline="0" noProof="0" dirty="0">
                <a:ln>
                  <a:noFill/>
                </a:ln>
                <a:solidFill>
                  <a:srgbClr val="17208C"/>
                </a:solidFill>
                <a:effectLst/>
                <a:uLnTx/>
                <a:uFillTx/>
                <a:latin typeface="Arial"/>
                <a:ea typeface="Arial Unicode MS"/>
                <a:cs typeface="+mn-cs"/>
              </a:rPr>
              <a:t>CELL-CELL INTERACTIONS </a:t>
            </a:r>
            <a:r>
              <a:rPr kumimoji="0" lang="it-IT" sz="1400" b="0" i="0" u="none" strike="noStrike" kern="1200" cap="none" spc="0" normalizeH="0" baseline="0" noProof="0" dirty="0">
                <a:ln>
                  <a:noFill/>
                </a:ln>
                <a:solidFill>
                  <a:srgbClr val="17208C"/>
                </a:solidFill>
                <a:effectLst/>
                <a:uLnTx/>
                <a:uFillTx/>
                <a:latin typeface="Arial"/>
                <a:ea typeface="Arial Unicode MS"/>
                <a:cs typeface="+mn-cs"/>
              </a:rPr>
              <a:t>BETWEEN EPITHELIAL CELLS AND NEIGHBORING IMMUNE, ENDOTHELIAL, FIBROBLAST, AND MUSCLE CELLS TO IDENTIFY </a:t>
            </a:r>
            <a:r>
              <a:rPr kumimoji="0" lang="it-IT" sz="1400" b="1" i="0" u="none" strike="noStrike" kern="1200" cap="none" spc="0" normalizeH="0" baseline="0" noProof="0" dirty="0">
                <a:ln>
                  <a:noFill/>
                </a:ln>
                <a:solidFill>
                  <a:srgbClr val="17208C"/>
                </a:solidFill>
                <a:effectLst/>
                <a:uLnTx/>
                <a:uFillTx/>
                <a:latin typeface="Arial"/>
                <a:ea typeface="Arial Unicode MS"/>
                <a:cs typeface="+mn-cs"/>
              </a:rPr>
              <a:t>NOVEL THERAPEUTIC STRATEGIES </a:t>
            </a:r>
            <a:r>
              <a:rPr kumimoji="0" lang="it-IT" sz="1400" b="0" i="0" u="none" strike="noStrike" kern="1200" cap="none" spc="0" normalizeH="0" baseline="0" noProof="0" dirty="0">
                <a:ln>
                  <a:noFill/>
                </a:ln>
                <a:solidFill>
                  <a:srgbClr val="17208C"/>
                </a:solidFill>
                <a:effectLst/>
                <a:uLnTx/>
                <a:uFillTx/>
                <a:latin typeface="Arial"/>
                <a:ea typeface="Arial Unicode MS"/>
                <a:cs typeface="+mn-cs"/>
              </a:rPr>
              <a:t>IN COMBINATION WITH </a:t>
            </a:r>
            <a:r>
              <a:rPr kumimoji="0" lang="it-IT" sz="1400" b="0" i="1" u="none" strike="noStrike" kern="1200" cap="none" spc="0" normalizeH="0" baseline="0" noProof="0" dirty="0">
                <a:ln>
                  <a:noFill/>
                </a:ln>
                <a:solidFill>
                  <a:srgbClr val="17208C"/>
                </a:solidFill>
                <a:effectLst/>
                <a:uLnTx/>
                <a:uFillTx/>
                <a:latin typeface="Arial"/>
                <a:ea typeface="Arial Unicode MS"/>
                <a:cs typeface="+mn-cs"/>
              </a:rPr>
              <a:t>TARGETED RADIOTHERAPY</a:t>
            </a:r>
          </a:p>
        </p:txBody>
      </p:sp>
      <p:sp>
        <p:nvSpPr>
          <p:cNvPr id="29" name="Rectangle 28">
            <a:extLst>
              <a:ext uri="{FF2B5EF4-FFF2-40B4-BE49-F238E27FC236}">
                <a16:creationId xmlns:a16="http://schemas.microsoft.com/office/drawing/2014/main" id="{F751F859-F1D2-F348-A720-5C0D2AF63DDE}"/>
              </a:ext>
            </a:extLst>
          </p:cNvPr>
          <p:cNvSpPr/>
          <p:nvPr/>
        </p:nvSpPr>
        <p:spPr>
          <a:xfrm>
            <a:off x="918307" y="2742613"/>
            <a:ext cx="4221027"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7208C"/>
                </a:solidFill>
                <a:effectLst/>
                <a:uLnTx/>
                <a:uFillTx/>
                <a:latin typeface="Montserrat Medium" panose="00000600000000000000" pitchFamily="2" charset="0"/>
                <a:ea typeface="Arial Unicode MS"/>
                <a:cs typeface="Arial" pitchFamily="34" charset="0"/>
              </a:rPr>
              <a:t>SCRNASEQ &amp; SPATIAL TRANSCRIPTOMICS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7208C"/>
                </a:solidFill>
                <a:effectLst/>
                <a:uLnTx/>
                <a:uFillTx/>
                <a:latin typeface="Montserrat Medium" panose="00000600000000000000" pitchFamily="2" charset="0"/>
                <a:ea typeface="Arial Unicode MS"/>
                <a:cs typeface="Arial" pitchFamily="34" charset="0"/>
              </a:rPr>
              <a:t>+ BIOINFORMATICS SUITE @ ITB </a:t>
            </a:r>
            <a:endParaRPr kumimoji="0" lang="it-IT" sz="1400" b="0" i="0" u="none" strike="noStrike" kern="1200" cap="none" spc="0" normalizeH="0" baseline="0" noProof="0" dirty="0">
              <a:ln>
                <a:noFill/>
              </a:ln>
              <a:solidFill>
                <a:prstClr val="black"/>
              </a:solidFill>
              <a:effectLst/>
              <a:uLnTx/>
              <a:uFillTx/>
              <a:latin typeface="Arial"/>
              <a:ea typeface="Arial Unicode MS"/>
              <a:cs typeface="+mn-cs"/>
            </a:endParaRPr>
          </a:p>
        </p:txBody>
      </p:sp>
      <p:pic>
        <p:nvPicPr>
          <p:cNvPr id="38" name="Picture 37">
            <a:extLst>
              <a:ext uri="{FF2B5EF4-FFF2-40B4-BE49-F238E27FC236}">
                <a16:creationId xmlns:a16="http://schemas.microsoft.com/office/drawing/2014/main" id="{2F150349-C0D3-3C4A-B691-CBF2C30F956C}"/>
              </a:ext>
            </a:extLst>
          </p:cNvPr>
          <p:cNvPicPr>
            <a:picLocks noChangeAspect="1"/>
          </p:cNvPicPr>
          <p:nvPr/>
        </p:nvPicPr>
        <p:blipFill>
          <a:blip r:embed="rId5"/>
          <a:stretch>
            <a:fillRect/>
          </a:stretch>
        </p:blipFill>
        <p:spPr>
          <a:xfrm>
            <a:off x="9566348" y="9958"/>
            <a:ext cx="868792" cy="868792"/>
          </a:xfrm>
          <a:prstGeom prst="rect">
            <a:avLst/>
          </a:prstGeom>
          <a:ln w="28575">
            <a:solidFill>
              <a:srgbClr val="17208C"/>
            </a:solidFill>
          </a:ln>
        </p:spPr>
      </p:pic>
      <p:pic>
        <p:nvPicPr>
          <p:cNvPr id="39" name="Picture 38">
            <a:extLst>
              <a:ext uri="{FF2B5EF4-FFF2-40B4-BE49-F238E27FC236}">
                <a16:creationId xmlns:a16="http://schemas.microsoft.com/office/drawing/2014/main" id="{6F7A92A3-7615-F94C-9D90-123979403F19}"/>
              </a:ext>
            </a:extLst>
          </p:cNvPr>
          <p:cNvPicPr>
            <a:picLocks noChangeAspect="1"/>
          </p:cNvPicPr>
          <p:nvPr/>
        </p:nvPicPr>
        <p:blipFill>
          <a:blip r:embed="rId6"/>
          <a:stretch>
            <a:fillRect/>
          </a:stretch>
        </p:blipFill>
        <p:spPr>
          <a:xfrm>
            <a:off x="10635013" y="19304"/>
            <a:ext cx="1516646" cy="849322"/>
          </a:xfrm>
          <a:prstGeom prst="rect">
            <a:avLst/>
          </a:prstGeom>
          <a:ln w="28575">
            <a:solidFill>
              <a:srgbClr val="17208C"/>
            </a:solidFill>
          </a:ln>
        </p:spPr>
      </p:pic>
      <p:sp>
        <p:nvSpPr>
          <p:cNvPr id="32" name="TextBox 31">
            <a:extLst>
              <a:ext uri="{FF2B5EF4-FFF2-40B4-BE49-F238E27FC236}">
                <a16:creationId xmlns:a16="http://schemas.microsoft.com/office/drawing/2014/main" id="{69358BE7-D54B-6840-9DFF-468BC906D31B}"/>
              </a:ext>
            </a:extLst>
          </p:cNvPr>
          <p:cNvSpPr txBox="1"/>
          <p:nvPr/>
        </p:nvSpPr>
        <p:spPr>
          <a:xfrm>
            <a:off x="9320299" y="867702"/>
            <a:ext cx="286328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srgbClr val="171C6F"/>
                </a:solidFill>
                <a:effectLst/>
                <a:uLnTx/>
                <a:uFillTx/>
                <a:latin typeface="Arial"/>
                <a:ea typeface="Arial Unicode MS"/>
                <a:cs typeface="+mn-cs"/>
              </a:rPr>
              <a:t>Elena Levantini    Emilia Bramanti</a:t>
            </a:r>
          </a:p>
        </p:txBody>
      </p:sp>
      <p:sp>
        <p:nvSpPr>
          <p:cNvPr id="4" name="Rectangle 3">
            <a:extLst>
              <a:ext uri="{FF2B5EF4-FFF2-40B4-BE49-F238E27FC236}">
                <a16:creationId xmlns:a16="http://schemas.microsoft.com/office/drawing/2014/main" id="{34ACEB2D-8EBE-A345-BD09-6D09FA93C272}"/>
              </a:ext>
            </a:extLst>
          </p:cNvPr>
          <p:cNvSpPr/>
          <p:nvPr/>
        </p:nvSpPr>
        <p:spPr>
          <a:xfrm>
            <a:off x="7939941" y="2742613"/>
            <a:ext cx="3252814"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7208C"/>
                </a:solidFill>
                <a:effectLst/>
                <a:uLnTx/>
                <a:uFillTx/>
                <a:latin typeface="Montserrat Medium" panose="00000600000000000000" pitchFamily="2" charset="0"/>
                <a:ea typeface="Arial Unicode MS"/>
                <a:cs typeface="Arial" pitchFamily="34" charset="0"/>
              </a:rPr>
              <a:t>METABOLOMIC SUITE @ ICCOM </a:t>
            </a:r>
            <a:endParaRPr kumimoji="0" lang="it-IT" sz="1400" b="0" i="0" u="none" strike="noStrike" kern="1200" cap="none" spc="0" normalizeH="0" baseline="0" noProof="0" dirty="0">
              <a:ln>
                <a:noFill/>
              </a:ln>
              <a:solidFill>
                <a:prstClr val="black"/>
              </a:solidFill>
              <a:effectLst/>
              <a:uLnTx/>
              <a:uFillTx/>
              <a:latin typeface="Arial"/>
              <a:ea typeface="Arial Unicode MS"/>
              <a:cs typeface="+mn-cs"/>
            </a:endParaRPr>
          </a:p>
        </p:txBody>
      </p:sp>
      <p:pic>
        <p:nvPicPr>
          <p:cNvPr id="6" name="Picture 5">
            <a:extLst>
              <a:ext uri="{FF2B5EF4-FFF2-40B4-BE49-F238E27FC236}">
                <a16:creationId xmlns:a16="http://schemas.microsoft.com/office/drawing/2014/main" id="{6ED0A94D-67EF-0049-A040-4B7FB0A38233}"/>
              </a:ext>
            </a:extLst>
          </p:cNvPr>
          <p:cNvPicPr>
            <a:picLocks noChangeAspect="1"/>
          </p:cNvPicPr>
          <p:nvPr/>
        </p:nvPicPr>
        <p:blipFill>
          <a:blip r:embed="rId7"/>
          <a:stretch>
            <a:fillRect/>
          </a:stretch>
        </p:blipFill>
        <p:spPr>
          <a:xfrm>
            <a:off x="6621436" y="3446395"/>
            <a:ext cx="5489882" cy="3181824"/>
          </a:xfrm>
          <a:prstGeom prst="rect">
            <a:avLst/>
          </a:prstGeom>
        </p:spPr>
      </p:pic>
    </p:spTree>
    <p:extLst>
      <p:ext uri="{BB962C8B-B14F-4D97-AF65-F5344CB8AC3E}">
        <p14:creationId xmlns:p14="http://schemas.microsoft.com/office/powerpoint/2010/main" val="21680368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ogo Istituto di tecnologie biomediche (ITB)">
            <a:extLst>
              <a:ext uri="{FF2B5EF4-FFF2-40B4-BE49-F238E27FC236}">
                <a16:creationId xmlns:a16="http://schemas.microsoft.com/office/drawing/2014/main" id="{7B735933-11C9-D78B-6486-5E723C8445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5544" y="6047577"/>
            <a:ext cx="726801" cy="72680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8C8F9DE8-0EC7-C5D4-A867-08996350AE22}"/>
              </a:ext>
            </a:extLst>
          </p:cNvPr>
          <p:cNvPicPr>
            <a:picLocks noChangeAspect="1"/>
          </p:cNvPicPr>
          <p:nvPr/>
        </p:nvPicPr>
        <p:blipFill>
          <a:blip r:embed="rId4"/>
          <a:stretch>
            <a:fillRect/>
          </a:stretch>
        </p:blipFill>
        <p:spPr>
          <a:xfrm>
            <a:off x="582315" y="1286066"/>
            <a:ext cx="3911600" cy="2209800"/>
          </a:xfrm>
          <a:prstGeom prst="rect">
            <a:avLst/>
          </a:prstGeom>
        </p:spPr>
      </p:pic>
      <p:pic>
        <p:nvPicPr>
          <p:cNvPr id="13" name="Immagine 27">
            <a:extLst>
              <a:ext uri="{FF2B5EF4-FFF2-40B4-BE49-F238E27FC236}">
                <a16:creationId xmlns:a16="http://schemas.microsoft.com/office/drawing/2014/main" id="{06F4A339-3AAA-A66E-C6BF-578BF9909453}"/>
              </a:ext>
            </a:extLst>
          </p:cNvPr>
          <p:cNvPicPr>
            <a:picLocks noChangeAspect="1"/>
          </p:cNvPicPr>
          <p:nvPr/>
        </p:nvPicPr>
        <p:blipFill rotWithShape="1">
          <a:blip r:embed="rId5"/>
          <a:srcRect b="3684"/>
          <a:stretch/>
        </p:blipFill>
        <p:spPr>
          <a:xfrm>
            <a:off x="4784771" y="1437808"/>
            <a:ext cx="2798888" cy="1847191"/>
          </a:xfrm>
          <a:prstGeom prst="rect">
            <a:avLst/>
          </a:prstGeom>
        </p:spPr>
      </p:pic>
      <p:pic>
        <p:nvPicPr>
          <p:cNvPr id="19" name="Picture 18">
            <a:extLst>
              <a:ext uri="{FF2B5EF4-FFF2-40B4-BE49-F238E27FC236}">
                <a16:creationId xmlns:a16="http://schemas.microsoft.com/office/drawing/2014/main" id="{21343458-BA84-92BB-9AC9-51536E510F62}"/>
              </a:ext>
            </a:extLst>
          </p:cNvPr>
          <p:cNvPicPr>
            <a:picLocks noChangeAspect="1"/>
          </p:cNvPicPr>
          <p:nvPr/>
        </p:nvPicPr>
        <p:blipFill>
          <a:blip r:embed="rId6"/>
          <a:stretch>
            <a:fillRect/>
          </a:stretch>
        </p:blipFill>
        <p:spPr>
          <a:xfrm>
            <a:off x="8909648" y="1240078"/>
            <a:ext cx="1890833" cy="1900891"/>
          </a:xfrm>
          <a:prstGeom prst="rect">
            <a:avLst/>
          </a:prstGeom>
        </p:spPr>
      </p:pic>
      <p:sp>
        <p:nvSpPr>
          <p:cNvPr id="7" name="Rectangle 6"/>
          <p:cNvSpPr/>
          <p:nvPr/>
        </p:nvSpPr>
        <p:spPr>
          <a:xfrm>
            <a:off x="402771" y="44625"/>
            <a:ext cx="11386458" cy="523220"/>
          </a:xfrm>
          <a:prstGeom prst="rect">
            <a:avLst/>
          </a:prstGeom>
        </p:spPr>
        <p:txBody>
          <a:bodyPr wrap="square">
            <a:spAutoFit/>
          </a:bodyPr>
          <a:lstStyle/>
          <a:p>
            <a:pPr algn="ctr"/>
            <a:r>
              <a:rPr lang="en-GB" sz="2800" b="1" dirty="0">
                <a:solidFill>
                  <a:srgbClr val="FF0000"/>
                </a:solidFill>
                <a:latin typeface="Arial Rounded MT Bold" panose="020F0704030504030204" pitchFamily="34" charset="77"/>
              </a:rPr>
              <a:t>Computer Simulations for RNA Targeting Strategies</a:t>
            </a:r>
            <a:endParaRPr lang="en-US" sz="2800" b="1" dirty="0">
              <a:solidFill>
                <a:srgbClr val="FF0000"/>
              </a:solidFill>
              <a:latin typeface="Arial Rounded MT Bold" panose="020F0704030504030204" pitchFamily="34" charset="77"/>
            </a:endParaRPr>
          </a:p>
        </p:txBody>
      </p:sp>
      <p:pic>
        <p:nvPicPr>
          <p:cNvPr id="4" name="Picture 3">
            <a:extLst>
              <a:ext uri="{FF2B5EF4-FFF2-40B4-BE49-F238E27FC236}">
                <a16:creationId xmlns:a16="http://schemas.microsoft.com/office/drawing/2014/main" id="{D7F56FD2-BE0B-D59E-ABAE-9AE994135658}"/>
              </a:ext>
            </a:extLst>
          </p:cNvPr>
          <p:cNvPicPr>
            <a:picLocks noChangeAspect="1"/>
          </p:cNvPicPr>
          <p:nvPr/>
        </p:nvPicPr>
        <p:blipFill>
          <a:blip r:embed="rId7"/>
          <a:stretch>
            <a:fillRect/>
          </a:stretch>
        </p:blipFill>
        <p:spPr>
          <a:xfrm>
            <a:off x="4007768" y="6231296"/>
            <a:ext cx="1107232" cy="608369"/>
          </a:xfrm>
          <a:prstGeom prst="rect">
            <a:avLst/>
          </a:prstGeom>
        </p:spPr>
      </p:pic>
      <p:pic>
        <p:nvPicPr>
          <p:cNvPr id="5" name="Picture 2" descr="Image">
            <a:extLst>
              <a:ext uri="{FF2B5EF4-FFF2-40B4-BE49-F238E27FC236}">
                <a16:creationId xmlns:a16="http://schemas.microsoft.com/office/drawing/2014/main" id="{5EB84641-EAD9-B129-745A-1A25455947D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31904" y="6303304"/>
            <a:ext cx="1169000" cy="464353"/>
          </a:xfrm>
          <a:prstGeom prst="rect">
            <a:avLst/>
          </a:prstGeom>
          <a:solidFill>
            <a:schemeClr val="accent3">
              <a:lumMod val="60000"/>
              <a:lumOff val="40000"/>
            </a:schemeClr>
          </a:solidFill>
        </p:spPr>
      </p:pic>
      <p:pic>
        <p:nvPicPr>
          <p:cNvPr id="6" name="Picture 2">
            <a:extLst>
              <a:ext uri="{FF2B5EF4-FFF2-40B4-BE49-F238E27FC236}">
                <a16:creationId xmlns:a16="http://schemas.microsoft.com/office/drawing/2014/main" id="{194F631B-2EB0-3CB0-4406-EE71E66E0DE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20901" y="6278478"/>
            <a:ext cx="1728192" cy="48917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C22C8E9-7844-1A15-43F5-B7080A299F56}"/>
              </a:ext>
            </a:extLst>
          </p:cNvPr>
          <p:cNvSpPr txBox="1"/>
          <p:nvPr/>
        </p:nvSpPr>
        <p:spPr>
          <a:xfrm>
            <a:off x="1347246" y="3717033"/>
            <a:ext cx="2613717" cy="1323439"/>
          </a:xfrm>
          <a:prstGeom prst="rect">
            <a:avLst/>
          </a:prstGeom>
          <a:noFill/>
        </p:spPr>
        <p:txBody>
          <a:bodyPr wrap="square" rtlCol="0">
            <a:spAutoFit/>
          </a:bodyPr>
          <a:lstStyle/>
          <a:p>
            <a:pPr algn="ctr"/>
            <a:r>
              <a:rPr lang="en-IT" sz="1600" dirty="0">
                <a:latin typeface="Gill Sans MT" panose="020B0502020104020203" pitchFamily="34" charset="77"/>
              </a:rPr>
              <a:t>Molecular mechanism of RNA splicing and development of small-molecules and RNA-based drugs</a:t>
            </a:r>
          </a:p>
        </p:txBody>
      </p:sp>
      <p:sp>
        <p:nvSpPr>
          <p:cNvPr id="17" name="TextBox 16">
            <a:extLst>
              <a:ext uri="{FF2B5EF4-FFF2-40B4-BE49-F238E27FC236}">
                <a16:creationId xmlns:a16="http://schemas.microsoft.com/office/drawing/2014/main" id="{B5547C08-3111-75B1-E2D1-7AB9C3DA801E}"/>
              </a:ext>
            </a:extLst>
          </p:cNvPr>
          <p:cNvSpPr txBox="1"/>
          <p:nvPr/>
        </p:nvSpPr>
        <p:spPr>
          <a:xfrm>
            <a:off x="4218690" y="3197529"/>
            <a:ext cx="3826989" cy="830997"/>
          </a:xfrm>
          <a:prstGeom prst="rect">
            <a:avLst/>
          </a:prstGeom>
          <a:noFill/>
        </p:spPr>
        <p:txBody>
          <a:bodyPr wrap="square">
            <a:spAutoFit/>
          </a:bodyPr>
          <a:lstStyle/>
          <a:p>
            <a:pPr marL="76200" algn="ctr">
              <a:spcBef>
                <a:spcPts val="600"/>
              </a:spcBef>
              <a:buClr>
                <a:srgbClr val="FFCD00"/>
              </a:buClr>
              <a:buSzPct val="150000"/>
            </a:pPr>
            <a:r>
              <a:rPr lang="en-US" sz="1600" dirty="0">
                <a:latin typeface="Gill Sans MT" panose="020B0502020104020203" pitchFamily="34" charset="77"/>
                <a:sym typeface="Quattrocento Sans"/>
              </a:rPr>
              <a:t>Molecular mechanism and targeting of RNA-induced silencing complex and miRNA complexes</a:t>
            </a:r>
          </a:p>
        </p:txBody>
      </p:sp>
      <p:sp>
        <p:nvSpPr>
          <p:cNvPr id="21" name="Rectangle 20">
            <a:extLst>
              <a:ext uri="{FF2B5EF4-FFF2-40B4-BE49-F238E27FC236}">
                <a16:creationId xmlns:a16="http://schemas.microsoft.com/office/drawing/2014/main" id="{52B7CF2B-FEA8-4B95-528C-8934908BB759}"/>
              </a:ext>
            </a:extLst>
          </p:cNvPr>
          <p:cNvSpPr/>
          <p:nvPr/>
        </p:nvSpPr>
        <p:spPr>
          <a:xfrm>
            <a:off x="8202656" y="1340768"/>
            <a:ext cx="514351" cy="588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22" name="TextBox 21">
            <a:extLst>
              <a:ext uri="{FF2B5EF4-FFF2-40B4-BE49-F238E27FC236}">
                <a16:creationId xmlns:a16="http://schemas.microsoft.com/office/drawing/2014/main" id="{EAC6B2B6-D5B7-7971-E05F-AB12AC2D8FB2}"/>
              </a:ext>
            </a:extLst>
          </p:cNvPr>
          <p:cNvSpPr txBox="1"/>
          <p:nvPr/>
        </p:nvSpPr>
        <p:spPr>
          <a:xfrm>
            <a:off x="8720771" y="3199757"/>
            <a:ext cx="2500793" cy="584775"/>
          </a:xfrm>
          <a:prstGeom prst="rect">
            <a:avLst/>
          </a:prstGeom>
          <a:noFill/>
        </p:spPr>
        <p:txBody>
          <a:bodyPr wrap="square">
            <a:spAutoFit/>
          </a:bodyPr>
          <a:lstStyle/>
          <a:p>
            <a:pPr marL="76200" algn="ctr">
              <a:spcBef>
                <a:spcPts val="600"/>
              </a:spcBef>
              <a:buClr>
                <a:srgbClr val="FFCD00"/>
              </a:buClr>
              <a:buSzPct val="150000"/>
            </a:pPr>
            <a:r>
              <a:rPr lang="en-US" sz="1600" dirty="0">
                <a:latin typeface="Gill Sans MT" panose="020B0502020104020203" pitchFamily="34" charset="77"/>
                <a:sym typeface="Quattrocento Sans"/>
              </a:rPr>
              <a:t>Design of RNA-based RNA editing technologies</a:t>
            </a:r>
          </a:p>
        </p:txBody>
      </p:sp>
      <p:sp>
        <p:nvSpPr>
          <p:cNvPr id="23" name="TextBox 22">
            <a:extLst>
              <a:ext uri="{FF2B5EF4-FFF2-40B4-BE49-F238E27FC236}">
                <a16:creationId xmlns:a16="http://schemas.microsoft.com/office/drawing/2014/main" id="{B22637C9-18A6-B526-7E6C-FCA436A732DE}"/>
              </a:ext>
            </a:extLst>
          </p:cNvPr>
          <p:cNvSpPr txBox="1"/>
          <p:nvPr/>
        </p:nvSpPr>
        <p:spPr>
          <a:xfrm>
            <a:off x="1422265" y="5301209"/>
            <a:ext cx="2231701" cy="1169551"/>
          </a:xfrm>
          <a:prstGeom prst="rect">
            <a:avLst/>
          </a:prstGeom>
          <a:noFill/>
          <a:ln w="38100">
            <a:solidFill>
              <a:srgbClr val="FF0000"/>
            </a:solidFill>
          </a:ln>
        </p:spPr>
        <p:txBody>
          <a:bodyPr wrap="none" rtlCol="0">
            <a:spAutoFit/>
          </a:bodyPr>
          <a:lstStyle/>
          <a:p>
            <a:r>
              <a:rPr lang="en-IT" b="1" dirty="0"/>
              <a:t>Running costs per year:</a:t>
            </a:r>
          </a:p>
          <a:p>
            <a:r>
              <a:rPr lang="en-IT" b="1" dirty="0"/>
              <a:t>1 RTD 55000</a:t>
            </a:r>
          </a:p>
          <a:p>
            <a:r>
              <a:rPr lang="en-IT" b="1" dirty="0"/>
              <a:t>1 CR 35000</a:t>
            </a:r>
          </a:p>
          <a:p>
            <a:r>
              <a:rPr lang="en-IT" b="1" dirty="0"/>
              <a:t>1 PhD 25000</a:t>
            </a:r>
          </a:p>
          <a:p>
            <a:r>
              <a:rPr lang="en-IT" b="1" dirty="0"/>
              <a:t>Research costs: 85000</a:t>
            </a:r>
          </a:p>
        </p:txBody>
      </p:sp>
      <p:pic>
        <p:nvPicPr>
          <p:cNvPr id="27" name="Picture 26" descr="A colorful structure with a purple ball&#10;&#10;Description automatically generated with medium confidence">
            <a:extLst>
              <a:ext uri="{FF2B5EF4-FFF2-40B4-BE49-F238E27FC236}">
                <a16:creationId xmlns:a16="http://schemas.microsoft.com/office/drawing/2014/main" id="{8C5810E2-922E-A59C-2AA7-FC826D5DD0C2}"/>
              </a:ext>
            </a:extLst>
          </p:cNvPr>
          <p:cNvPicPr>
            <a:picLocks noChangeAspect="1"/>
          </p:cNvPicPr>
          <p:nvPr/>
        </p:nvPicPr>
        <p:blipFill>
          <a:blip r:embed="rId10"/>
          <a:stretch>
            <a:fillRect/>
          </a:stretch>
        </p:blipFill>
        <p:spPr>
          <a:xfrm>
            <a:off x="9647752" y="3779641"/>
            <a:ext cx="1486443" cy="884124"/>
          </a:xfrm>
          <a:prstGeom prst="rect">
            <a:avLst/>
          </a:prstGeom>
        </p:spPr>
      </p:pic>
      <p:pic>
        <p:nvPicPr>
          <p:cNvPr id="28" name="Picture 27" descr="A close-up of a blue and red object&#10;&#10;Description automatically generated">
            <a:extLst>
              <a:ext uri="{FF2B5EF4-FFF2-40B4-BE49-F238E27FC236}">
                <a16:creationId xmlns:a16="http://schemas.microsoft.com/office/drawing/2014/main" id="{C8F2F868-0FD2-A788-D853-F18CA1796F62}"/>
              </a:ext>
            </a:extLst>
          </p:cNvPr>
          <p:cNvPicPr>
            <a:picLocks noChangeAspect="1"/>
          </p:cNvPicPr>
          <p:nvPr/>
        </p:nvPicPr>
        <p:blipFill>
          <a:blip r:embed="rId11"/>
          <a:srcRect l="1" t="2825" r="3849" b="14246"/>
          <a:stretch/>
        </p:blipFill>
        <p:spPr>
          <a:xfrm>
            <a:off x="9467681" y="4562480"/>
            <a:ext cx="2205400" cy="470164"/>
          </a:xfrm>
          <a:prstGeom prst="rect">
            <a:avLst/>
          </a:prstGeom>
        </p:spPr>
      </p:pic>
      <p:sp>
        <p:nvSpPr>
          <p:cNvPr id="29" name="TextBox 28">
            <a:extLst>
              <a:ext uri="{FF2B5EF4-FFF2-40B4-BE49-F238E27FC236}">
                <a16:creationId xmlns:a16="http://schemas.microsoft.com/office/drawing/2014/main" id="{4B75695A-686A-A5BB-B8B6-5DF0203C1238}"/>
              </a:ext>
            </a:extLst>
          </p:cNvPr>
          <p:cNvSpPr txBox="1"/>
          <p:nvPr/>
        </p:nvSpPr>
        <p:spPr>
          <a:xfrm>
            <a:off x="9294424" y="5118284"/>
            <a:ext cx="2205400" cy="830997"/>
          </a:xfrm>
          <a:prstGeom prst="rect">
            <a:avLst/>
          </a:prstGeom>
          <a:noFill/>
        </p:spPr>
        <p:txBody>
          <a:bodyPr wrap="square">
            <a:spAutoFit/>
          </a:bodyPr>
          <a:lstStyle/>
          <a:p>
            <a:pPr marL="76200" algn="ctr">
              <a:spcBef>
                <a:spcPts val="600"/>
              </a:spcBef>
              <a:buClr>
                <a:srgbClr val="FFCD00"/>
              </a:buClr>
              <a:buSzPct val="150000"/>
            </a:pPr>
            <a:r>
              <a:rPr lang="en-US" sz="1600" dirty="0">
                <a:latin typeface="Gill Sans MT" panose="020B0502020104020203" pitchFamily="34" charset="77"/>
                <a:sym typeface="Quattrocento Sans"/>
              </a:rPr>
              <a:t>Molecular principles and design of RNA delivery systems</a:t>
            </a:r>
          </a:p>
        </p:txBody>
      </p:sp>
      <p:sp>
        <p:nvSpPr>
          <p:cNvPr id="30" name="TextBox 29">
            <a:extLst>
              <a:ext uri="{FF2B5EF4-FFF2-40B4-BE49-F238E27FC236}">
                <a16:creationId xmlns:a16="http://schemas.microsoft.com/office/drawing/2014/main" id="{10ACB78B-AE1B-FE3A-2840-7A9E622A63BB}"/>
              </a:ext>
            </a:extLst>
          </p:cNvPr>
          <p:cNvSpPr txBox="1"/>
          <p:nvPr/>
        </p:nvSpPr>
        <p:spPr>
          <a:xfrm>
            <a:off x="4097224" y="5939989"/>
            <a:ext cx="4086375" cy="307777"/>
          </a:xfrm>
          <a:prstGeom prst="rect">
            <a:avLst/>
          </a:prstGeom>
          <a:noFill/>
        </p:spPr>
        <p:txBody>
          <a:bodyPr wrap="none" rtlCol="0">
            <a:spAutoFit/>
          </a:bodyPr>
          <a:lstStyle/>
          <a:p>
            <a:r>
              <a:rPr lang="en-IT" b="1" dirty="0"/>
              <a:t>PI: A. Magistrato, </a:t>
            </a:r>
            <a:r>
              <a:rPr lang="en-IT" dirty="0"/>
              <a:t>E. Moroni, S. Rinaldi, T. Selmi</a:t>
            </a:r>
          </a:p>
        </p:txBody>
      </p:sp>
      <p:pic>
        <p:nvPicPr>
          <p:cNvPr id="32" name="Picture 31">
            <a:extLst>
              <a:ext uri="{FF2B5EF4-FFF2-40B4-BE49-F238E27FC236}">
                <a16:creationId xmlns:a16="http://schemas.microsoft.com/office/drawing/2014/main" id="{4DE9CDD8-7D88-213F-EC3E-0B09D1E30FF4}"/>
              </a:ext>
            </a:extLst>
          </p:cNvPr>
          <p:cNvPicPr>
            <a:picLocks noChangeAspect="1"/>
          </p:cNvPicPr>
          <p:nvPr/>
        </p:nvPicPr>
        <p:blipFill>
          <a:blip r:embed="rId12"/>
          <a:stretch>
            <a:fillRect/>
          </a:stretch>
        </p:blipFill>
        <p:spPr>
          <a:xfrm>
            <a:off x="4289769" y="4005065"/>
            <a:ext cx="4462264" cy="1289387"/>
          </a:xfrm>
          <a:prstGeom prst="rect">
            <a:avLst/>
          </a:prstGeom>
        </p:spPr>
      </p:pic>
      <p:sp>
        <p:nvSpPr>
          <p:cNvPr id="34" name="TextBox 33">
            <a:extLst>
              <a:ext uri="{FF2B5EF4-FFF2-40B4-BE49-F238E27FC236}">
                <a16:creationId xmlns:a16="http://schemas.microsoft.com/office/drawing/2014/main" id="{F6C1A67C-B224-2584-42BB-0F130F64F35E}"/>
              </a:ext>
            </a:extLst>
          </p:cNvPr>
          <p:cNvSpPr txBox="1"/>
          <p:nvPr/>
        </p:nvSpPr>
        <p:spPr>
          <a:xfrm>
            <a:off x="4232095" y="5118284"/>
            <a:ext cx="4321321" cy="830997"/>
          </a:xfrm>
          <a:prstGeom prst="rect">
            <a:avLst/>
          </a:prstGeom>
          <a:noFill/>
        </p:spPr>
        <p:txBody>
          <a:bodyPr wrap="square">
            <a:spAutoFit/>
          </a:bodyPr>
          <a:lstStyle/>
          <a:p>
            <a:pPr algn="ctr"/>
            <a:r>
              <a:rPr lang="en-GB" sz="1600" dirty="0">
                <a:solidFill>
                  <a:srgbClr val="242424"/>
                </a:solidFill>
                <a:latin typeface="Gill Sans MT" panose="020B0502020104020203" pitchFamily="34" charset="77"/>
              </a:rPr>
              <a:t>High-throughput CRISPR base-editing platform to define single-nucleotide variant functions</a:t>
            </a:r>
            <a:endParaRPr lang="en-IT" sz="1600" dirty="0">
              <a:latin typeface="Gill Sans MT" panose="020B0502020104020203" pitchFamily="34" charset="77"/>
            </a:endParaRPr>
          </a:p>
        </p:txBody>
      </p:sp>
      <p:sp>
        <p:nvSpPr>
          <p:cNvPr id="15" name="TextBox 14">
            <a:extLst>
              <a:ext uri="{FF2B5EF4-FFF2-40B4-BE49-F238E27FC236}">
                <a16:creationId xmlns:a16="http://schemas.microsoft.com/office/drawing/2014/main" id="{DBA0A6BB-2131-C162-8585-9E272FE5A389}"/>
              </a:ext>
            </a:extLst>
          </p:cNvPr>
          <p:cNvSpPr txBox="1"/>
          <p:nvPr/>
        </p:nvSpPr>
        <p:spPr>
          <a:xfrm>
            <a:off x="1631504" y="539642"/>
            <a:ext cx="9132960" cy="738664"/>
          </a:xfrm>
          <a:prstGeom prst="rect">
            <a:avLst/>
          </a:prstGeom>
          <a:noFill/>
        </p:spPr>
        <p:txBody>
          <a:bodyPr wrap="square" rtlCol="0">
            <a:spAutoFit/>
          </a:bodyPr>
          <a:lstStyle/>
          <a:p>
            <a:pPr algn="ctr"/>
            <a:r>
              <a:rPr lang="en-IT" dirty="0"/>
              <a:t>AI-aided </a:t>
            </a:r>
            <a:r>
              <a:rPr lang="en-GB" dirty="0"/>
              <a:t>a</a:t>
            </a:r>
            <a:r>
              <a:rPr lang="en-IT" dirty="0"/>
              <a:t>ll atom molecular dynamics, virtual screening simulations and bioinformatic tools are developed and applied to understand mechanisms of complex RNA-based machines inplicated in cancer.  Rational design of RNA-based and targeting drugs.</a:t>
            </a:r>
          </a:p>
        </p:txBody>
      </p:sp>
      <p:sp>
        <p:nvSpPr>
          <p:cNvPr id="35" name="Rectangle 34">
            <a:extLst>
              <a:ext uri="{FF2B5EF4-FFF2-40B4-BE49-F238E27FC236}">
                <a16:creationId xmlns:a16="http://schemas.microsoft.com/office/drawing/2014/main" id="{6D7656A0-F26B-11CF-278C-61FC2F09F0E2}"/>
              </a:ext>
            </a:extLst>
          </p:cNvPr>
          <p:cNvSpPr/>
          <p:nvPr/>
        </p:nvSpPr>
        <p:spPr>
          <a:xfrm>
            <a:off x="9016287" y="1180993"/>
            <a:ext cx="784345" cy="3937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37" name="TextBox 36">
            <a:extLst>
              <a:ext uri="{FF2B5EF4-FFF2-40B4-BE49-F238E27FC236}">
                <a16:creationId xmlns:a16="http://schemas.microsoft.com/office/drawing/2014/main" id="{5FC75DD9-121C-9191-B8AC-349105C2AD85}"/>
              </a:ext>
            </a:extLst>
          </p:cNvPr>
          <p:cNvSpPr txBox="1"/>
          <p:nvPr/>
        </p:nvSpPr>
        <p:spPr>
          <a:xfrm>
            <a:off x="10140017" y="6048100"/>
            <a:ext cx="1042272" cy="523220"/>
          </a:xfrm>
          <a:prstGeom prst="rect">
            <a:avLst/>
          </a:prstGeom>
          <a:noFill/>
        </p:spPr>
        <p:txBody>
          <a:bodyPr wrap="none" rtlCol="0">
            <a:spAutoFit/>
          </a:bodyPr>
          <a:lstStyle/>
          <a:p>
            <a:pPr algn="ctr"/>
            <a:r>
              <a:rPr lang="en-IT" b="1" dirty="0">
                <a:solidFill>
                  <a:srgbClr val="0000FF"/>
                </a:solidFill>
              </a:rPr>
              <a:t>CN3-RNA </a:t>
            </a:r>
          </a:p>
          <a:p>
            <a:pPr algn="ctr"/>
            <a:r>
              <a:rPr lang="en-IT" b="1" dirty="0">
                <a:solidFill>
                  <a:srgbClr val="0000FF"/>
                </a:solidFill>
              </a:rPr>
              <a:t>Spoke 7</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E3DB942E-7158-004B-B173-5CD743CDB4DB}"/>
              </a:ext>
            </a:extLst>
          </p:cNvPr>
          <p:cNvSpPr/>
          <p:nvPr/>
        </p:nvSpPr>
        <p:spPr>
          <a:xfrm>
            <a:off x="6930803" y="398335"/>
            <a:ext cx="4911717" cy="422445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1">
            <a:extLst>
              <a:ext uri="{FF2B5EF4-FFF2-40B4-BE49-F238E27FC236}">
                <a16:creationId xmlns:a16="http://schemas.microsoft.com/office/drawing/2014/main" id="{97B64F16-39AB-5E46-BE98-EF1057699541}"/>
              </a:ext>
            </a:extLst>
          </p:cNvPr>
          <p:cNvGrpSpPr/>
          <p:nvPr/>
        </p:nvGrpSpPr>
        <p:grpSpPr>
          <a:xfrm>
            <a:off x="7257718" y="2432247"/>
            <a:ext cx="2084243" cy="2105041"/>
            <a:chOff x="8341476" y="3119887"/>
            <a:chExt cx="1528071" cy="1491208"/>
          </a:xfrm>
        </p:grpSpPr>
        <p:pic>
          <p:nvPicPr>
            <p:cNvPr id="3" name="Immagine 5" descr="Immagine che contiene albero, erba, esterni, foresta&#10;&#10;Descrizione generata automaticamente">
              <a:extLst>
                <a:ext uri="{FF2B5EF4-FFF2-40B4-BE49-F238E27FC236}">
                  <a16:creationId xmlns:a16="http://schemas.microsoft.com/office/drawing/2014/main" id="{19101697-AAC8-9949-9052-0AA1D504F8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06831" y="3148378"/>
              <a:ext cx="1462716" cy="1462717"/>
            </a:xfrm>
            <a:prstGeom prst="rect">
              <a:avLst/>
            </a:prstGeom>
          </p:spPr>
        </p:pic>
        <p:sp>
          <p:nvSpPr>
            <p:cNvPr id="4" name="TextBox 3">
              <a:extLst>
                <a:ext uri="{FF2B5EF4-FFF2-40B4-BE49-F238E27FC236}">
                  <a16:creationId xmlns:a16="http://schemas.microsoft.com/office/drawing/2014/main" id="{FFC7C87B-825E-9B42-B9FE-01748742D090}"/>
                </a:ext>
              </a:extLst>
            </p:cNvPr>
            <p:cNvSpPr txBox="1"/>
            <p:nvPr/>
          </p:nvSpPr>
          <p:spPr>
            <a:xfrm>
              <a:off x="8341476" y="3119887"/>
              <a:ext cx="734765" cy="196226"/>
            </a:xfrm>
            <a:prstGeom prst="rect">
              <a:avLst/>
            </a:prstGeom>
            <a:noFill/>
          </p:spPr>
          <p:txBody>
            <a:bodyPr wrap="none" rtlCol="0">
              <a:spAutoFit/>
            </a:bodyPr>
            <a:lstStyle/>
            <a:p>
              <a:r>
                <a:rPr lang="it-IT" sz="1200" dirty="0">
                  <a:solidFill>
                    <a:schemeClr val="bg1"/>
                  </a:solidFill>
                  <a:latin typeface="Arial" panose="020B0604020202020204" pitchFamily="34" charset="0"/>
                </a:rPr>
                <a:t>GL261 </a:t>
              </a:r>
              <a:r>
                <a:rPr lang="it-IT" sz="1200" dirty="0" err="1">
                  <a:solidFill>
                    <a:schemeClr val="bg1"/>
                  </a:solidFill>
                  <a:latin typeface="Arial" panose="020B0604020202020204" pitchFamily="34" charset="0"/>
                </a:rPr>
                <a:t>cells</a:t>
              </a:r>
              <a:endParaRPr lang="it-IT" sz="1200" dirty="0">
                <a:solidFill>
                  <a:schemeClr val="bg1"/>
                </a:solidFill>
                <a:latin typeface="Arial" panose="020B0604020202020204" pitchFamily="34" charset="0"/>
              </a:endParaRPr>
            </a:p>
          </p:txBody>
        </p:sp>
        <p:sp>
          <p:nvSpPr>
            <p:cNvPr id="5" name="TextBox 4">
              <a:extLst>
                <a:ext uri="{FF2B5EF4-FFF2-40B4-BE49-F238E27FC236}">
                  <a16:creationId xmlns:a16="http://schemas.microsoft.com/office/drawing/2014/main" id="{AB9F215D-5DDE-F741-A3E2-0E69CF9F08D9}"/>
                </a:ext>
              </a:extLst>
            </p:cNvPr>
            <p:cNvSpPr txBox="1"/>
            <p:nvPr/>
          </p:nvSpPr>
          <p:spPr>
            <a:xfrm>
              <a:off x="8517839" y="4404949"/>
              <a:ext cx="1173133" cy="196226"/>
            </a:xfrm>
            <a:prstGeom prst="rect">
              <a:avLst/>
            </a:prstGeom>
            <a:noFill/>
          </p:spPr>
          <p:txBody>
            <a:bodyPr wrap="none" rtlCol="0">
              <a:spAutoFit/>
            </a:bodyPr>
            <a:lstStyle/>
            <a:p>
              <a:r>
                <a:rPr lang="it-IT" sz="1200" dirty="0" err="1">
                  <a:solidFill>
                    <a:srgbClr val="00B050"/>
                  </a:solidFill>
                  <a:latin typeface="Arial" panose="020B0604020202020204" pitchFamily="34" charset="0"/>
                </a:rPr>
                <a:t>iGluSnFr</a:t>
              </a:r>
              <a:r>
                <a:rPr lang="it-IT" sz="1200" dirty="0">
                  <a:solidFill>
                    <a:schemeClr val="bg1"/>
                  </a:solidFill>
                  <a:latin typeface="Arial" panose="020B0604020202020204" pitchFamily="34" charset="0"/>
                </a:rPr>
                <a:t>/</a:t>
              </a:r>
              <a:r>
                <a:rPr lang="it-IT" sz="1200" dirty="0">
                  <a:solidFill>
                    <a:srgbClr val="FF0000"/>
                  </a:solidFill>
                  <a:latin typeface="Arial" panose="020B0604020202020204" pitchFamily="34" charset="0"/>
                </a:rPr>
                <a:t>Rex-Geco1</a:t>
              </a:r>
            </a:p>
          </p:txBody>
        </p:sp>
      </p:grpSp>
      <p:pic>
        <p:nvPicPr>
          <p:cNvPr id="6" name="Picture 2" descr="Fig">
            <a:extLst>
              <a:ext uri="{FF2B5EF4-FFF2-40B4-BE49-F238E27FC236}">
                <a16:creationId xmlns:a16="http://schemas.microsoft.com/office/drawing/2014/main" id="{A2D42D13-D0E8-6846-A2B2-CA812C42E37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667" t="4911" r="45574" b="-1214"/>
          <a:stretch/>
        </p:blipFill>
        <p:spPr bwMode="auto">
          <a:xfrm>
            <a:off x="9639002" y="2574066"/>
            <a:ext cx="1398042" cy="1863048"/>
          </a:xfrm>
          <a:prstGeom prst="snip2SameRect">
            <a:avLst>
              <a:gd name="adj1" fmla="val 21807"/>
              <a:gd name="adj2"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18">
            <a:extLst>
              <a:ext uri="{FF2B5EF4-FFF2-40B4-BE49-F238E27FC236}">
                <a16:creationId xmlns:a16="http://schemas.microsoft.com/office/drawing/2014/main" id="{2A2CA99D-C61B-6C47-B996-FBB93F57A630}"/>
              </a:ext>
            </a:extLst>
          </p:cNvPr>
          <p:cNvPicPr>
            <a:picLocks noChangeAspect="1"/>
          </p:cNvPicPr>
          <p:nvPr/>
        </p:nvPicPr>
        <p:blipFill>
          <a:blip r:embed="rId4">
            <a:extLst>
              <a:ext uri="{BEBA8EAE-BF5A-486C-A8C5-ECC9F3942E4B}">
                <a14:imgProps xmlns:a14="http://schemas.microsoft.com/office/drawing/2010/main">
                  <a14:imgLayer>
                    <a14:imgEffect>
                      <a14:brightnessContrast bright="40000"/>
                    </a14:imgEffect>
                  </a14:imgLayer>
                </a14:imgProps>
              </a:ext>
            </a:extLst>
          </a:blip>
          <a:stretch>
            <a:fillRect/>
          </a:stretch>
        </p:blipFill>
        <p:spPr>
          <a:xfrm rot="16200000" flipH="1">
            <a:off x="7582655" y="570675"/>
            <a:ext cx="1511140" cy="2028362"/>
          </a:xfrm>
          <a:prstGeom prst="rect">
            <a:avLst/>
          </a:prstGeom>
        </p:spPr>
      </p:pic>
      <p:sp>
        <p:nvSpPr>
          <p:cNvPr id="9" name="Rectangle 6">
            <a:extLst>
              <a:ext uri="{FF2B5EF4-FFF2-40B4-BE49-F238E27FC236}">
                <a16:creationId xmlns:a16="http://schemas.microsoft.com/office/drawing/2014/main" id="{A61B0895-FC75-2B42-92C9-AFEE8ABF1BA7}"/>
              </a:ext>
            </a:extLst>
          </p:cNvPr>
          <p:cNvSpPr/>
          <p:nvPr/>
        </p:nvSpPr>
        <p:spPr>
          <a:xfrm>
            <a:off x="8667099" y="1355504"/>
            <a:ext cx="105785" cy="139059"/>
          </a:xfrm>
          <a:prstGeom prst="rect">
            <a:avLst/>
          </a:pr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13"/>
          </a:p>
        </p:txBody>
      </p:sp>
      <p:sp>
        <p:nvSpPr>
          <p:cNvPr id="16" name="TextBox 15">
            <a:extLst>
              <a:ext uri="{FF2B5EF4-FFF2-40B4-BE49-F238E27FC236}">
                <a16:creationId xmlns:a16="http://schemas.microsoft.com/office/drawing/2014/main" id="{C2ED4EA9-D2FB-5541-A55E-2C4BF8771D41}"/>
              </a:ext>
            </a:extLst>
          </p:cNvPr>
          <p:cNvSpPr txBox="1"/>
          <p:nvPr/>
        </p:nvSpPr>
        <p:spPr>
          <a:xfrm>
            <a:off x="9466286" y="429613"/>
            <a:ext cx="1360543" cy="461665"/>
          </a:xfrm>
          <a:prstGeom prst="rect">
            <a:avLst/>
          </a:prstGeom>
          <a:noFill/>
        </p:spPr>
        <p:txBody>
          <a:bodyPr wrap="square" rtlCol="0">
            <a:spAutoFit/>
          </a:bodyPr>
          <a:lstStyle/>
          <a:p>
            <a:pPr algn="ctr"/>
            <a:r>
              <a:rPr lang="en-GB" sz="1200" b="1" dirty="0">
                <a:solidFill>
                  <a:srgbClr val="0070C0"/>
                </a:solidFill>
                <a:latin typeface="Comic Sans MS" panose="030F0902030302020204" pitchFamily="66" charset="0"/>
                <a:cs typeface="Arial" panose="020B0604020202020204" pitchFamily="34" charset="0"/>
              </a:rPr>
              <a:t>Live imaging </a:t>
            </a:r>
          </a:p>
          <a:p>
            <a:pPr algn="ctr"/>
            <a:r>
              <a:rPr lang="en-GB" sz="1200" b="1" dirty="0">
                <a:solidFill>
                  <a:srgbClr val="0070C0"/>
                </a:solidFill>
                <a:latin typeface="Comic Sans MS" panose="030F0902030302020204" pitchFamily="66" charset="0"/>
                <a:cs typeface="Arial" panose="020B0604020202020204" pitchFamily="34" charset="0"/>
              </a:rPr>
              <a:t>and recording</a:t>
            </a:r>
          </a:p>
        </p:txBody>
      </p:sp>
      <p:sp>
        <p:nvSpPr>
          <p:cNvPr id="17" name="TextBox 16">
            <a:extLst>
              <a:ext uri="{FF2B5EF4-FFF2-40B4-BE49-F238E27FC236}">
                <a16:creationId xmlns:a16="http://schemas.microsoft.com/office/drawing/2014/main" id="{EA05E26D-6D2C-AB4C-B939-F0654556F26C}"/>
              </a:ext>
            </a:extLst>
          </p:cNvPr>
          <p:cNvSpPr txBox="1"/>
          <p:nvPr/>
        </p:nvSpPr>
        <p:spPr>
          <a:xfrm>
            <a:off x="7508717" y="398335"/>
            <a:ext cx="1511952" cy="461665"/>
          </a:xfrm>
          <a:prstGeom prst="rect">
            <a:avLst/>
          </a:prstGeom>
          <a:noFill/>
        </p:spPr>
        <p:txBody>
          <a:bodyPr wrap="none" rtlCol="0">
            <a:spAutoFit/>
          </a:bodyPr>
          <a:lstStyle/>
          <a:p>
            <a:pPr algn="ctr"/>
            <a:r>
              <a:rPr lang="en-GB" sz="1200" b="1" i="1" dirty="0">
                <a:solidFill>
                  <a:srgbClr val="0070C0"/>
                </a:solidFill>
                <a:latin typeface="Comic Sans MS" panose="030F0902030302020204" pitchFamily="66" charset="0"/>
                <a:cs typeface="Arial" panose="020B0604020202020204" pitchFamily="34" charset="0"/>
              </a:rPr>
              <a:t>in vivo </a:t>
            </a:r>
            <a:r>
              <a:rPr lang="en-GB" sz="1200" b="1" dirty="0">
                <a:solidFill>
                  <a:srgbClr val="0070C0"/>
                </a:solidFill>
                <a:latin typeface="Comic Sans MS" panose="030F0902030302020204" pitchFamily="66" charset="0"/>
                <a:cs typeface="Arial" panose="020B0604020202020204" pitchFamily="34" charset="0"/>
              </a:rPr>
              <a:t>syngeneic </a:t>
            </a:r>
          </a:p>
          <a:p>
            <a:pPr algn="ctr"/>
            <a:r>
              <a:rPr lang="en-GB" sz="1200" b="1" dirty="0">
                <a:solidFill>
                  <a:srgbClr val="0070C0"/>
                </a:solidFill>
                <a:latin typeface="Comic Sans MS" panose="030F0902030302020204" pitchFamily="66" charset="0"/>
                <a:cs typeface="Arial" panose="020B0604020202020204" pitchFamily="34" charset="0"/>
              </a:rPr>
              <a:t>mouse model</a:t>
            </a:r>
          </a:p>
        </p:txBody>
      </p:sp>
      <p:grpSp>
        <p:nvGrpSpPr>
          <p:cNvPr id="25" name="Gruppo 636">
            <a:extLst>
              <a:ext uri="{FF2B5EF4-FFF2-40B4-BE49-F238E27FC236}">
                <a16:creationId xmlns:a16="http://schemas.microsoft.com/office/drawing/2014/main" id="{B5E1845E-8020-8148-8B48-E7CCED072350}"/>
              </a:ext>
            </a:extLst>
          </p:cNvPr>
          <p:cNvGrpSpPr/>
          <p:nvPr/>
        </p:nvGrpSpPr>
        <p:grpSpPr>
          <a:xfrm>
            <a:off x="9448688" y="1017175"/>
            <a:ext cx="1395742" cy="955113"/>
            <a:chOff x="56904" y="654685"/>
            <a:chExt cx="3372096" cy="2251053"/>
          </a:xfrm>
        </p:grpSpPr>
        <p:pic>
          <p:nvPicPr>
            <p:cNvPr id="26" name="Immagine 644">
              <a:extLst>
                <a:ext uri="{FF2B5EF4-FFF2-40B4-BE49-F238E27FC236}">
                  <a16:creationId xmlns:a16="http://schemas.microsoft.com/office/drawing/2014/main" id="{998A4D45-EDCF-B141-809B-125B793C00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904" y="654685"/>
              <a:ext cx="3372096" cy="2251053"/>
            </a:xfrm>
            <a:prstGeom prst="rect">
              <a:avLst/>
            </a:prstGeom>
          </p:spPr>
        </p:pic>
        <p:cxnSp>
          <p:nvCxnSpPr>
            <p:cNvPr id="27" name="Connettore diritto 645">
              <a:extLst>
                <a:ext uri="{FF2B5EF4-FFF2-40B4-BE49-F238E27FC236}">
                  <a16:creationId xmlns:a16="http://schemas.microsoft.com/office/drawing/2014/main" id="{83AF2CC0-A6E6-6645-8FAB-69EE86820E2D}"/>
                </a:ext>
              </a:extLst>
            </p:cNvPr>
            <p:cNvCxnSpPr/>
            <p:nvPr/>
          </p:nvCxnSpPr>
          <p:spPr>
            <a:xfrm>
              <a:off x="1300457" y="1376291"/>
              <a:ext cx="0" cy="47910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CasellaDiTesto 646">
              <a:extLst>
                <a:ext uri="{FF2B5EF4-FFF2-40B4-BE49-F238E27FC236}">
                  <a16:creationId xmlns:a16="http://schemas.microsoft.com/office/drawing/2014/main" id="{0C7E5D5D-CF31-314C-B1ED-295D75607311}"/>
                </a:ext>
              </a:extLst>
            </p:cNvPr>
            <p:cNvSpPr txBox="1"/>
            <p:nvPr/>
          </p:nvSpPr>
          <p:spPr>
            <a:xfrm>
              <a:off x="56904" y="910978"/>
              <a:ext cx="1939123" cy="537085"/>
            </a:xfrm>
            <a:prstGeom prst="rect">
              <a:avLst/>
            </a:prstGeom>
            <a:noFill/>
          </p:spPr>
          <p:txBody>
            <a:bodyPr wrap="square" rtlCol="0">
              <a:spAutoFit/>
            </a:bodyPr>
            <a:lstStyle/>
            <a:p>
              <a:pPr algn="ctr">
                <a:lnSpc>
                  <a:spcPts val="542"/>
                </a:lnSpc>
              </a:pPr>
              <a:r>
                <a:rPr lang="it-IT" sz="800" dirty="0" err="1">
                  <a:latin typeface="Arial" panose="020B0604020202020204" pitchFamily="34" charset="0"/>
                  <a:cs typeface="Arial" panose="020B0604020202020204" pitchFamily="34" charset="0"/>
                </a:rPr>
                <a:t>multichannel</a:t>
              </a:r>
              <a:r>
                <a:rPr lang="it-IT" sz="800" dirty="0">
                  <a:latin typeface="Arial" panose="020B0604020202020204" pitchFamily="34" charset="0"/>
                  <a:cs typeface="Arial" panose="020B0604020202020204" pitchFamily="34" charset="0"/>
                </a:rPr>
                <a:t> </a:t>
              </a:r>
              <a:r>
                <a:rPr lang="it-IT" sz="800" dirty="0" err="1">
                  <a:latin typeface="Arial" panose="020B0604020202020204" pitchFamily="34" charset="0"/>
                  <a:cs typeface="Arial" panose="020B0604020202020204" pitchFamily="34" charset="0"/>
                </a:rPr>
                <a:t>electrode</a:t>
              </a:r>
              <a:endParaRPr lang="en-GB" sz="800" dirty="0">
                <a:latin typeface="Arial" panose="020B0604020202020204" pitchFamily="34" charset="0"/>
                <a:cs typeface="Arial" panose="020B0604020202020204" pitchFamily="34" charset="0"/>
              </a:endParaRPr>
            </a:p>
          </p:txBody>
        </p:sp>
      </p:grpSp>
      <p:pic>
        <p:nvPicPr>
          <p:cNvPr id="29" name="Immagine 668">
            <a:extLst>
              <a:ext uri="{FF2B5EF4-FFF2-40B4-BE49-F238E27FC236}">
                <a16:creationId xmlns:a16="http://schemas.microsoft.com/office/drawing/2014/main" id="{153DDDB8-B9F2-5F46-8C33-E83A24BC5F2E}"/>
              </a:ext>
            </a:extLst>
          </p:cNvPr>
          <p:cNvPicPr>
            <a:picLocks noChangeAspect="1"/>
          </p:cNvPicPr>
          <p:nvPr/>
        </p:nvPicPr>
        <p:blipFill rotWithShape="1">
          <a:blip r:embed="rId6"/>
          <a:srcRect t="37002" r="24285" b="34878"/>
          <a:stretch/>
        </p:blipFill>
        <p:spPr>
          <a:xfrm>
            <a:off x="9227098" y="2004601"/>
            <a:ext cx="1838921" cy="270085"/>
          </a:xfrm>
          <a:prstGeom prst="rect">
            <a:avLst/>
          </a:prstGeom>
        </p:spPr>
      </p:pic>
      <p:sp>
        <p:nvSpPr>
          <p:cNvPr id="30" name="CasellaDiTesto 24">
            <a:extLst>
              <a:ext uri="{FF2B5EF4-FFF2-40B4-BE49-F238E27FC236}">
                <a16:creationId xmlns:a16="http://schemas.microsoft.com/office/drawing/2014/main" id="{C4338ECE-21DB-2F4B-93C5-FF86A1049667}"/>
              </a:ext>
            </a:extLst>
          </p:cNvPr>
          <p:cNvSpPr txBox="1"/>
          <p:nvPr/>
        </p:nvSpPr>
        <p:spPr>
          <a:xfrm>
            <a:off x="9376487" y="2275330"/>
            <a:ext cx="1857958" cy="230832"/>
          </a:xfrm>
          <a:prstGeom prst="rect">
            <a:avLst/>
          </a:prstGeom>
          <a:noFill/>
        </p:spPr>
        <p:txBody>
          <a:bodyPr wrap="square" rtlCol="0">
            <a:spAutoFit/>
          </a:bodyPr>
          <a:lstStyle/>
          <a:p>
            <a:pPr algn="ctr"/>
            <a:r>
              <a:rPr lang="it-IT" sz="900" dirty="0">
                <a:latin typeface="Arial" panose="020B0604020202020204" pitchFamily="34" charset="0"/>
                <a:cs typeface="Arial" panose="020B0604020202020204" pitchFamily="34" charset="0"/>
              </a:rPr>
              <a:t>Time (min)</a:t>
            </a:r>
            <a:endParaRPr lang="en-GB" sz="900" dirty="0">
              <a:latin typeface="Arial" panose="020B0604020202020204" pitchFamily="34" charset="0"/>
              <a:cs typeface="Arial" panose="020B0604020202020204" pitchFamily="34" charset="0"/>
            </a:endParaRPr>
          </a:p>
        </p:txBody>
      </p:sp>
      <p:pic>
        <p:nvPicPr>
          <p:cNvPr id="33" name="Immagine 3">
            <a:extLst>
              <a:ext uri="{FF2B5EF4-FFF2-40B4-BE49-F238E27FC236}">
                <a16:creationId xmlns:a16="http://schemas.microsoft.com/office/drawing/2014/main" id="{0904770B-3978-194D-8E82-AB6FB6554C2F}"/>
              </a:ext>
            </a:extLst>
          </p:cNvPr>
          <p:cNvPicPr>
            <a:picLocks noChangeAspect="1"/>
          </p:cNvPicPr>
          <p:nvPr/>
        </p:nvPicPr>
        <p:blipFill>
          <a:blip r:embed="rId7"/>
          <a:srcRect l="4537" t="16644" r="5047" b="24505"/>
          <a:stretch/>
        </p:blipFill>
        <p:spPr>
          <a:xfrm>
            <a:off x="2138460" y="5795357"/>
            <a:ext cx="2561768" cy="930661"/>
          </a:xfrm>
          <a:prstGeom prst="rect">
            <a:avLst/>
          </a:prstGeom>
        </p:spPr>
      </p:pic>
      <p:grpSp>
        <p:nvGrpSpPr>
          <p:cNvPr id="34" name="Gruppo 603">
            <a:extLst>
              <a:ext uri="{FF2B5EF4-FFF2-40B4-BE49-F238E27FC236}">
                <a16:creationId xmlns:a16="http://schemas.microsoft.com/office/drawing/2014/main" id="{7254E6D1-C615-694B-AA34-7B0318F8157B}"/>
              </a:ext>
            </a:extLst>
          </p:cNvPr>
          <p:cNvGrpSpPr/>
          <p:nvPr/>
        </p:nvGrpSpPr>
        <p:grpSpPr>
          <a:xfrm>
            <a:off x="6930804" y="4622790"/>
            <a:ext cx="4911716" cy="2105859"/>
            <a:chOff x="6325639" y="2602741"/>
            <a:chExt cx="4911716" cy="2105859"/>
          </a:xfrm>
        </p:grpSpPr>
        <p:pic>
          <p:nvPicPr>
            <p:cNvPr id="35" name="Immagine 601">
              <a:extLst>
                <a:ext uri="{FF2B5EF4-FFF2-40B4-BE49-F238E27FC236}">
                  <a16:creationId xmlns:a16="http://schemas.microsoft.com/office/drawing/2014/main" id="{173514BD-6DD4-F445-9920-829ED397054E}"/>
                </a:ext>
              </a:extLst>
            </p:cNvPr>
            <p:cNvPicPr>
              <a:picLocks noChangeAspect="1"/>
            </p:cNvPicPr>
            <p:nvPr/>
          </p:nvPicPr>
          <p:blipFill>
            <a:blip r:embed="rId8"/>
            <a:srcRect b="40006"/>
            <a:stretch/>
          </p:blipFill>
          <p:spPr>
            <a:xfrm>
              <a:off x="6325639" y="2602741"/>
              <a:ext cx="4911716" cy="1753969"/>
            </a:xfrm>
            <a:prstGeom prst="rect">
              <a:avLst/>
            </a:prstGeom>
          </p:spPr>
        </p:pic>
        <p:sp>
          <p:nvSpPr>
            <p:cNvPr id="36" name="CasellaDiTesto 598">
              <a:extLst>
                <a:ext uri="{FF2B5EF4-FFF2-40B4-BE49-F238E27FC236}">
                  <a16:creationId xmlns:a16="http://schemas.microsoft.com/office/drawing/2014/main" id="{6AF806D1-1700-C64B-A30B-41BC85F72820}"/>
                </a:ext>
              </a:extLst>
            </p:cNvPr>
            <p:cNvSpPr txBox="1"/>
            <p:nvPr/>
          </p:nvSpPr>
          <p:spPr>
            <a:xfrm>
              <a:off x="6652553" y="4400823"/>
              <a:ext cx="4257897" cy="307777"/>
            </a:xfrm>
            <a:prstGeom prst="rect">
              <a:avLst/>
            </a:prstGeom>
            <a:noFill/>
          </p:spPr>
          <p:txBody>
            <a:bodyPr wrap="none" rtlCol="0">
              <a:spAutoFit/>
            </a:bodyPr>
            <a:lstStyle/>
            <a:p>
              <a:pPr algn="ctr"/>
              <a:r>
                <a:rPr lang="it-IT" sz="1400" dirty="0" err="1">
                  <a:latin typeface="Comic Sans MS" panose="030F0702030302020204" pitchFamily="66" charset="0"/>
                </a:rPr>
                <a:t>Confocal</a:t>
              </a:r>
              <a:r>
                <a:rPr lang="it-IT" sz="1400" dirty="0">
                  <a:latin typeface="Comic Sans MS" panose="030F0702030302020204" pitchFamily="66" charset="0"/>
                </a:rPr>
                <a:t> live imaging of 3D GSC </a:t>
              </a:r>
              <a:r>
                <a:rPr lang="it-IT" sz="1400" dirty="0" err="1">
                  <a:latin typeface="Comic Sans MS" panose="030F0702030302020204" pitchFamily="66" charset="0"/>
                </a:rPr>
                <a:t>tumor</a:t>
              </a:r>
              <a:r>
                <a:rPr lang="it-IT" sz="1400" dirty="0">
                  <a:latin typeface="Comic Sans MS" panose="030F0702030302020204" pitchFamily="66" charset="0"/>
                </a:rPr>
                <a:t> </a:t>
              </a:r>
              <a:r>
                <a:rPr lang="it-IT" sz="1400" dirty="0" err="1">
                  <a:latin typeface="Comic Sans MS" panose="030F0702030302020204" pitchFamily="66" charset="0"/>
                </a:rPr>
                <a:t>spheroids</a:t>
              </a:r>
              <a:endParaRPr lang="it-IT" sz="1400" dirty="0">
                <a:latin typeface="Comic Sans MS" panose="030F0702030302020204" pitchFamily="66" charset="0"/>
              </a:endParaRPr>
            </a:p>
          </p:txBody>
        </p:sp>
      </p:grpSp>
      <p:sp>
        <p:nvSpPr>
          <p:cNvPr id="37" name="CasellaDiTesto 1">
            <a:extLst>
              <a:ext uri="{FF2B5EF4-FFF2-40B4-BE49-F238E27FC236}">
                <a16:creationId xmlns:a16="http://schemas.microsoft.com/office/drawing/2014/main" id="{C0F0ADE7-8FD3-924B-82DB-EEE848F12FF8}"/>
              </a:ext>
            </a:extLst>
          </p:cNvPr>
          <p:cNvSpPr txBox="1"/>
          <p:nvPr/>
        </p:nvSpPr>
        <p:spPr>
          <a:xfrm>
            <a:off x="-116982" y="-42393"/>
            <a:ext cx="7273914" cy="1107996"/>
          </a:xfrm>
          <a:prstGeom prst="rect">
            <a:avLst/>
          </a:prstGeom>
          <a:noFill/>
        </p:spPr>
        <p:txBody>
          <a:bodyPr wrap="none" rtlCol="0">
            <a:spAutoFit/>
          </a:bodyPr>
          <a:lstStyle/>
          <a:p>
            <a:pPr algn="ctr">
              <a:lnSpc>
                <a:spcPct val="150000"/>
              </a:lnSpc>
            </a:pPr>
            <a:r>
              <a:rPr lang="it-IT" b="1" kern="100" dirty="0">
                <a:effectLst/>
                <a:latin typeface="Comic Sans MS" panose="030F0702030302020204" pitchFamily="66" charset="0"/>
                <a:ea typeface="Aptos" panose="020B0004020202020204" pitchFamily="34" charset="0"/>
                <a:cs typeface="Times New Roman" panose="02020603050405020304" pitchFamily="18" charset="0"/>
              </a:rPr>
              <a:t>IBBC-Monterotondo: Innovative therapies for glioblastoma</a:t>
            </a:r>
          </a:p>
          <a:p>
            <a:pPr algn="ctr">
              <a:lnSpc>
                <a:spcPct val="150000"/>
              </a:lnSpc>
            </a:pPr>
            <a:r>
              <a:rPr lang="it-IT" b="1" kern="100" dirty="0">
                <a:latin typeface="Comic Sans MS" panose="030F0702030302020204" pitchFamily="66" charset="0"/>
                <a:ea typeface="Aptos" panose="020B0004020202020204" pitchFamily="34" charset="0"/>
                <a:cs typeface="Times New Roman" panose="02020603050405020304" pitchFamily="18" charset="0"/>
              </a:rPr>
              <a:t>Di Pietro C, Marazziti D, Mammano F, </a:t>
            </a:r>
            <a:r>
              <a:rPr lang="it-IT" b="1" kern="100" dirty="0" err="1">
                <a:latin typeface="Comic Sans MS" panose="030F0702030302020204" pitchFamily="66" charset="0"/>
                <a:ea typeface="Aptos" panose="020B0004020202020204" pitchFamily="34" charset="0"/>
                <a:cs typeface="Times New Roman" panose="02020603050405020304" pitchFamily="18" charset="0"/>
              </a:rPr>
              <a:t>Mongiardi</a:t>
            </a:r>
            <a:r>
              <a:rPr lang="it-IT" b="1" kern="100" dirty="0">
                <a:latin typeface="Comic Sans MS" panose="030F0702030302020204" pitchFamily="66" charset="0"/>
                <a:ea typeface="Aptos" panose="020B0004020202020204" pitchFamily="34" charset="0"/>
                <a:cs typeface="Times New Roman" panose="02020603050405020304" pitchFamily="18" charset="0"/>
              </a:rPr>
              <a:t> MP, Falchetti ML, Moles A</a:t>
            </a:r>
            <a:endParaRPr lang="it-IT" b="1" kern="100" dirty="0">
              <a:effectLst/>
              <a:latin typeface="Comic Sans MS" panose="030F0702030302020204" pitchFamily="66" charset="0"/>
              <a:ea typeface="Aptos" panose="020B0004020202020204" pitchFamily="34" charset="0"/>
              <a:cs typeface="Times New Roman" panose="02020603050405020304" pitchFamily="18" charset="0"/>
            </a:endParaRPr>
          </a:p>
          <a:p>
            <a:endParaRPr lang="it-IT" dirty="0"/>
          </a:p>
        </p:txBody>
      </p:sp>
      <p:sp>
        <p:nvSpPr>
          <p:cNvPr id="38" name="CasellaDiTesto 2">
            <a:extLst>
              <a:ext uri="{FF2B5EF4-FFF2-40B4-BE49-F238E27FC236}">
                <a16:creationId xmlns:a16="http://schemas.microsoft.com/office/drawing/2014/main" id="{4DD4816D-B99E-6045-8434-669B3F844C02}"/>
              </a:ext>
            </a:extLst>
          </p:cNvPr>
          <p:cNvSpPr txBox="1"/>
          <p:nvPr/>
        </p:nvSpPr>
        <p:spPr>
          <a:xfrm>
            <a:off x="399645" y="1138260"/>
            <a:ext cx="6039398" cy="5122428"/>
          </a:xfrm>
          <a:prstGeom prst="rect">
            <a:avLst/>
          </a:prstGeom>
          <a:noFill/>
        </p:spPr>
        <p:txBody>
          <a:bodyPr wrap="square" rtlCol="0">
            <a:spAutoFit/>
          </a:bodyPr>
          <a:lstStyle/>
          <a:p>
            <a:pPr algn="just">
              <a:lnSpc>
                <a:spcPct val="115000"/>
              </a:lnSpc>
              <a:spcAft>
                <a:spcPts val="800"/>
              </a:spcAft>
            </a:pPr>
            <a:r>
              <a:rPr lang="en-US" sz="1600" kern="100" dirty="0">
                <a:solidFill>
                  <a:srgbClr val="0070C0"/>
                </a:solidFill>
                <a:effectLst/>
                <a:latin typeface="Comic Sans MS" panose="030F0702030302020204" pitchFamily="66" charset="0"/>
                <a:ea typeface="Aptos" panose="020B0004020202020204" pitchFamily="34" charset="0"/>
                <a:cs typeface="Times New Roman" panose="02020603050405020304" pitchFamily="18" charset="0"/>
              </a:rPr>
              <a:t>Advanced preclinical models: </a:t>
            </a:r>
            <a:r>
              <a:rPr lang="en-US" sz="1600" kern="100" dirty="0">
                <a:effectLst/>
                <a:latin typeface="Comic Sans MS" panose="030F0702030302020204" pitchFamily="66" charset="0"/>
                <a:ea typeface="Aptos" panose="020B0004020202020204" pitchFamily="34" charset="0"/>
                <a:cs typeface="Times New Roman" panose="02020603050405020304" pitchFamily="18" charset="0"/>
              </a:rPr>
              <a:t>established and patient-derived glioblastoma tumor stem cells (GSCs) in 2D and in 3D tumor spheroids; orthotopic murine models of brain tumors </a:t>
            </a:r>
          </a:p>
          <a:p>
            <a:pPr algn="just">
              <a:lnSpc>
                <a:spcPct val="115000"/>
              </a:lnSpc>
              <a:spcAft>
                <a:spcPts val="800"/>
              </a:spcAft>
            </a:pPr>
            <a:endParaRPr lang="it-IT" sz="1600" kern="100" dirty="0">
              <a:solidFill>
                <a:srgbClr val="FF0000"/>
              </a:solidFill>
              <a:effectLst/>
              <a:latin typeface="Comic Sans MS" panose="030F0702030302020204" pitchFamily="66" charset="0"/>
              <a:ea typeface="Aptos" panose="020B0004020202020204" pitchFamily="34" charset="0"/>
              <a:cs typeface="Times New Roman" panose="02020603050405020304" pitchFamily="18" charset="0"/>
            </a:endParaRPr>
          </a:p>
          <a:p>
            <a:pPr algn="just">
              <a:lnSpc>
                <a:spcPct val="115000"/>
              </a:lnSpc>
              <a:spcAft>
                <a:spcPts val="800"/>
              </a:spcAft>
            </a:pPr>
            <a:r>
              <a:rPr lang="it-IT" sz="1600" kern="100" dirty="0" err="1">
                <a:solidFill>
                  <a:srgbClr val="0070C0"/>
                </a:solidFill>
                <a:effectLst/>
                <a:latin typeface="Comic Sans MS" panose="030F0702030302020204" pitchFamily="66" charset="0"/>
                <a:ea typeface="Aptos" panose="020B0004020202020204" pitchFamily="34" charset="0"/>
                <a:cs typeface="Times New Roman" panose="02020603050405020304" pitchFamily="18" charset="0"/>
              </a:rPr>
              <a:t>Experimental</a:t>
            </a:r>
            <a:r>
              <a:rPr lang="it-IT" sz="1600" kern="100" dirty="0">
                <a:solidFill>
                  <a:srgbClr val="0070C0"/>
                </a:solidFill>
                <a:effectLst/>
                <a:latin typeface="Comic Sans MS" panose="030F0702030302020204" pitchFamily="66" charset="0"/>
                <a:ea typeface="Aptos" panose="020B0004020202020204" pitchFamily="34" charset="0"/>
                <a:cs typeface="Times New Roman" panose="02020603050405020304" pitchFamily="18" charset="0"/>
              </a:rPr>
              <a:t> </a:t>
            </a:r>
            <a:r>
              <a:rPr lang="it-IT" sz="1600" kern="100" dirty="0" err="1">
                <a:solidFill>
                  <a:srgbClr val="0070C0"/>
                </a:solidFill>
                <a:effectLst/>
                <a:latin typeface="Comic Sans MS" panose="030F0702030302020204" pitchFamily="66" charset="0"/>
                <a:ea typeface="Aptos" panose="020B0004020202020204" pitchFamily="34" charset="0"/>
                <a:cs typeface="Times New Roman" panose="02020603050405020304" pitchFamily="18" charset="0"/>
              </a:rPr>
              <a:t>approaches</a:t>
            </a:r>
            <a:r>
              <a:rPr lang="it-IT" sz="1600" kern="100" dirty="0">
                <a:solidFill>
                  <a:srgbClr val="0070C0"/>
                </a:solidFill>
                <a:effectLst/>
                <a:latin typeface="Comic Sans MS" panose="030F0702030302020204" pitchFamily="66" charset="0"/>
                <a:ea typeface="Aptos" panose="020B0004020202020204" pitchFamily="34" charset="0"/>
                <a:cs typeface="Times New Roman" panose="02020603050405020304" pitchFamily="18" charset="0"/>
              </a:rPr>
              <a:t>: </a:t>
            </a:r>
            <a:r>
              <a:rPr lang="it-IT" sz="1600" kern="100" dirty="0" err="1">
                <a:effectLst/>
                <a:latin typeface="Comic Sans MS" panose="030F0702030302020204" pitchFamily="66" charset="0"/>
                <a:ea typeface="Aptos" panose="020B0004020202020204" pitchFamily="34" charset="0"/>
                <a:cs typeface="Times New Roman" panose="02020603050405020304" pitchFamily="18" charset="0"/>
              </a:rPr>
              <a:t>sgRNAs</a:t>
            </a:r>
            <a:r>
              <a:rPr lang="it-IT" sz="1600" kern="100" dirty="0">
                <a:effectLst/>
                <a:latin typeface="Comic Sans MS" panose="030F0702030302020204" pitchFamily="66" charset="0"/>
                <a:ea typeface="Aptos" panose="020B0004020202020204" pitchFamily="34" charset="0"/>
                <a:cs typeface="Times New Roman" panose="02020603050405020304" pitchFamily="18" charset="0"/>
              </a:rPr>
              <a:t> libraries for CRISPR/Cas9 </a:t>
            </a:r>
            <a:r>
              <a:rPr lang="it-IT" sz="1600" kern="100" dirty="0" err="1">
                <a:effectLst/>
                <a:latin typeface="Comic Sans MS" panose="030F0702030302020204" pitchFamily="66" charset="0"/>
                <a:ea typeface="Aptos" panose="020B0004020202020204" pitchFamily="34" charset="0"/>
                <a:cs typeface="Times New Roman" panose="02020603050405020304" pitchFamily="18" charset="0"/>
              </a:rPr>
              <a:t>genomic</a:t>
            </a:r>
            <a:r>
              <a:rPr lang="it-IT" sz="1600" kern="100" dirty="0">
                <a:effectLst/>
                <a:latin typeface="Comic Sans MS" panose="030F0702030302020204" pitchFamily="66" charset="0"/>
                <a:ea typeface="Aptos" panose="020B0004020202020204" pitchFamily="34" charset="0"/>
                <a:cs typeface="Times New Roman" panose="02020603050405020304" pitchFamily="18" charset="0"/>
              </a:rPr>
              <a:t> screening; </a:t>
            </a:r>
            <a:r>
              <a:rPr lang="it-IT" sz="1600" kern="100" dirty="0" err="1">
                <a:effectLst/>
                <a:latin typeface="Comic Sans MS" panose="030F0702030302020204" pitchFamily="66" charset="0"/>
                <a:ea typeface="Aptos" panose="020B0004020202020204" pitchFamily="34" charset="0"/>
                <a:cs typeface="Times New Roman" panose="02020603050405020304" pitchFamily="18" charset="0"/>
              </a:rPr>
              <a:t>therapeutic</a:t>
            </a:r>
            <a:r>
              <a:rPr lang="it-IT" sz="1600" kern="100" dirty="0">
                <a:effectLst/>
                <a:latin typeface="Comic Sans MS" panose="030F0702030302020204" pitchFamily="66" charset="0"/>
                <a:ea typeface="Aptos" panose="020B0004020202020204" pitchFamily="34" charset="0"/>
                <a:cs typeface="Times New Roman" panose="02020603050405020304" pitchFamily="18" charset="0"/>
              </a:rPr>
              <a:t> treatments with </a:t>
            </a:r>
            <a:r>
              <a:rPr lang="it-IT" sz="1600" kern="100" dirty="0" err="1">
                <a:effectLst/>
                <a:latin typeface="Comic Sans MS" panose="030F0702030302020204" pitchFamily="66" charset="0"/>
                <a:ea typeface="Aptos" panose="020B0004020202020204" pitchFamily="34" charset="0"/>
                <a:cs typeface="Times New Roman" panose="02020603050405020304" pitchFamily="18" charset="0"/>
              </a:rPr>
              <a:t>monoclonal</a:t>
            </a:r>
            <a:r>
              <a:rPr lang="it-IT" sz="1600" kern="100" dirty="0">
                <a:effectLst/>
                <a:latin typeface="Comic Sans MS" panose="030F0702030302020204" pitchFamily="66" charset="0"/>
                <a:ea typeface="Aptos" panose="020B0004020202020204" pitchFamily="34" charset="0"/>
                <a:cs typeface="Times New Roman" panose="02020603050405020304" pitchFamily="18" charset="0"/>
              </a:rPr>
              <a:t> </a:t>
            </a:r>
            <a:r>
              <a:rPr lang="it-IT" sz="1600" kern="100" dirty="0" err="1">
                <a:effectLst/>
                <a:latin typeface="Comic Sans MS" panose="030F0702030302020204" pitchFamily="66" charset="0"/>
                <a:ea typeface="Aptos" panose="020B0004020202020204" pitchFamily="34" charset="0"/>
                <a:cs typeface="Times New Roman" panose="02020603050405020304" pitchFamily="18" charset="0"/>
              </a:rPr>
              <a:t>antibodies</a:t>
            </a:r>
            <a:r>
              <a:rPr lang="it-IT" sz="1600" kern="100" dirty="0">
                <a:effectLst/>
                <a:latin typeface="Comic Sans MS" panose="030F0702030302020204" pitchFamily="66" charset="0"/>
                <a:ea typeface="Aptos" panose="020B0004020202020204" pitchFamily="34" charset="0"/>
                <a:cs typeface="Times New Roman" panose="02020603050405020304" pitchFamily="18" charset="0"/>
              </a:rPr>
              <a:t>, </a:t>
            </a:r>
            <a:r>
              <a:rPr lang="it-IT" sz="1600" kern="100" dirty="0" err="1">
                <a:effectLst/>
                <a:latin typeface="Comic Sans MS" panose="030F0702030302020204" pitchFamily="66" charset="0"/>
                <a:ea typeface="Aptos" panose="020B0004020202020204" pitchFamily="34" charset="0"/>
                <a:cs typeface="Times New Roman" panose="02020603050405020304" pitchFamily="18" charset="0"/>
              </a:rPr>
              <a:t>oncolytic</a:t>
            </a:r>
            <a:r>
              <a:rPr lang="it-IT" sz="1600" kern="100" dirty="0">
                <a:effectLst/>
                <a:latin typeface="Comic Sans MS" panose="030F0702030302020204" pitchFamily="66" charset="0"/>
                <a:ea typeface="Aptos" panose="020B0004020202020204" pitchFamily="34" charset="0"/>
                <a:cs typeface="Times New Roman" panose="02020603050405020304" pitchFamily="18" charset="0"/>
              </a:rPr>
              <a:t> </a:t>
            </a:r>
            <a:r>
              <a:rPr lang="it-IT" sz="1600" kern="100" dirty="0" err="1">
                <a:effectLst/>
                <a:latin typeface="Comic Sans MS" panose="030F0702030302020204" pitchFamily="66" charset="0"/>
                <a:ea typeface="Aptos" panose="020B0004020202020204" pitchFamily="34" charset="0"/>
                <a:cs typeface="Times New Roman" panose="02020603050405020304" pitchFamily="18" charset="0"/>
              </a:rPr>
              <a:t>viruses</a:t>
            </a:r>
            <a:r>
              <a:rPr lang="it-IT" sz="1600" kern="100" dirty="0">
                <a:effectLst/>
                <a:latin typeface="Comic Sans MS" panose="030F0702030302020204" pitchFamily="66" charset="0"/>
                <a:ea typeface="Aptos" panose="020B0004020202020204" pitchFamily="34" charset="0"/>
                <a:cs typeface="Times New Roman" panose="02020603050405020304" pitchFamily="18" charset="0"/>
              </a:rPr>
              <a:t> and </a:t>
            </a:r>
            <a:r>
              <a:rPr lang="it-IT" sz="1600" kern="100" dirty="0" err="1">
                <a:effectLst/>
                <a:latin typeface="Comic Sans MS" panose="030F0702030302020204" pitchFamily="66" charset="0"/>
                <a:ea typeface="Aptos" panose="020B0004020202020204" pitchFamily="34" charset="0"/>
                <a:cs typeface="Times New Roman" panose="02020603050405020304" pitchFamily="18" charset="0"/>
              </a:rPr>
              <a:t>photodynamic</a:t>
            </a:r>
            <a:r>
              <a:rPr lang="it-IT" sz="1600" kern="100" dirty="0">
                <a:effectLst/>
                <a:latin typeface="Comic Sans MS" panose="030F0702030302020204" pitchFamily="66" charset="0"/>
                <a:ea typeface="Aptos" panose="020B0004020202020204" pitchFamily="34" charset="0"/>
                <a:cs typeface="Times New Roman" panose="02020603050405020304" pitchFamily="18" charset="0"/>
              </a:rPr>
              <a:t> therapy; </a:t>
            </a:r>
            <a:r>
              <a:rPr lang="it-IT" sz="1600" kern="100" dirty="0" err="1">
                <a:effectLst/>
                <a:latin typeface="Comic Sans MS" panose="030F0702030302020204" pitchFamily="66" charset="0"/>
                <a:ea typeface="Aptos" panose="020B0004020202020204" pitchFamily="34" charset="0"/>
                <a:cs typeface="Times New Roman" panose="02020603050405020304" pitchFamily="18" charset="0"/>
              </a:rPr>
              <a:t>multifoton</a:t>
            </a:r>
            <a:r>
              <a:rPr lang="it-IT" sz="1600" kern="100" dirty="0">
                <a:effectLst/>
                <a:latin typeface="Comic Sans MS" panose="030F0702030302020204" pitchFamily="66" charset="0"/>
                <a:ea typeface="Aptos" panose="020B0004020202020204" pitchFamily="34" charset="0"/>
                <a:cs typeface="Times New Roman" panose="02020603050405020304" pitchFamily="18" charset="0"/>
              </a:rPr>
              <a:t> </a:t>
            </a:r>
            <a:r>
              <a:rPr lang="it-IT" sz="1600" kern="100" dirty="0" err="1">
                <a:effectLst/>
                <a:latin typeface="Comic Sans MS" panose="030F0702030302020204" pitchFamily="66" charset="0"/>
                <a:ea typeface="Aptos" panose="020B0004020202020204" pitchFamily="34" charset="0"/>
                <a:cs typeface="Times New Roman" panose="02020603050405020304" pitchFamily="18" charset="0"/>
              </a:rPr>
              <a:t>intravital</a:t>
            </a:r>
            <a:r>
              <a:rPr lang="it-IT" sz="1600" kern="100" dirty="0">
                <a:effectLst/>
                <a:latin typeface="Comic Sans MS" panose="030F0702030302020204" pitchFamily="66" charset="0"/>
                <a:ea typeface="Aptos" panose="020B0004020202020204" pitchFamily="34" charset="0"/>
                <a:cs typeface="Times New Roman" panose="02020603050405020304" pitchFamily="18" charset="0"/>
              </a:rPr>
              <a:t> </a:t>
            </a:r>
            <a:r>
              <a:rPr lang="it-IT" sz="1600" kern="100" dirty="0" err="1">
                <a:effectLst/>
                <a:latin typeface="Comic Sans MS" panose="030F0702030302020204" pitchFamily="66" charset="0"/>
                <a:ea typeface="Aptos" panose="020B0004020202020204" pitchFamily="34" charset="0"/>
                <a:cs typeface="Times New Roman" panose="02020603050405020304" pitchFamily="18" charset="0"/>
              </a:rPr>
              <a:t>microscopy</a:t>
            </a:r>
            <a:r>
              <a:rPr lang="it-IT" sz="1600" kern="100" dirty="0">
                <a:effectLst/>
                <a:latin typeface="Comic Sans MS" panose="030F0702030302020204" pitchFamily="66" charset="0"/>
                <a:ea typeface="Aptos" panose="020B0004020202020204" pitchFamily="34" charset="0"/>
                <a:cs typeface="Times New Roman" panose="02020603050405020304" pitchFamily="18" charset="0"/>
              </a:rPr>
              <a:t> and in vivo </a:t>
            </a:r>
            <a:r>
              <a:rPr lang="it-IT" sz="1600" kern="100" dirty="0" err="1">
                <a:effectLst/>
                <a:latin typeface="Comic Sans MS" panose="030F0702030302020204" pitchFamily="66" charset="0"/>
                <a:ea typeface="Aptos" panose="020B0004020202020204" pitchFamily="34" charset="0"/>
                <a:cs typeface="Times New Roman" panose="02020603050405020304" pitchFamily="18" charset="0"/>
              </a:rPr>
              <a:t>electrophysiology</a:t>
            </a:r>
            <a:r>
              <a:rPr lang="it-IT" sz="1600" kern="100" dirty="0">
                <a:effectLst/>
                <a:latin typeface="Comic Sans MS" panose="030F0702030302020204" pitchFamily="66" charset="0"/>
                <a:ea typeface="Aptos" panose="020B0004020202020204" pitchFamily="34" charset="0"/>
                <a:cs typeface="Times New Roman" panose="02020603050405020304" pitchFamily="18" charset="0"/>
              </a:rPr>
              <a:t> </a:t>
            </a:r>
          </a:p>
          <a:p>
            <a:pPr algn="just">
              <a:lnSpc>
                <a:spcPct val="115000"/>
              </a:lnSpc>
              <a:spcAft>
                <a:spcPts val="800"/>
              </a:spcAft>
            </a:pPr>
            <a:endParaRPr lang="it-IT" sz="1600" kern="100" dirty="0">
              <a:solidFill>
                <a:srgbClr val="FF0000"/>
              </a:solidFill>
              <a:effectLst/>
              <a:latin typeface="Comic Sans MS" panose="030F0702030302020204" pitchFamily="66" charset="0"/>
              <a:ea typeface="Aptos" panose="020B0004020202020204" pitchFamily="34" charset="0"/>
              <a:cs typeface="Times New Roman" panose="02020603050405020304" pitchFamily="18" charset="0"/>
            </a:endParaRPr>
          </a:p>
          <a:p>
            <a:pPr algn="just">
              <a:lnSpc>
                <a:spcPct val="115000"/>
              </a:lnSpc>
              <a:spcAft>
                <a:spcPts val="800"/>
              </a:spcAft>
            </a:pPr>
            <a:r>
              <a:rPr lang="it-IT" sz="1600" kern="100" dirty="0" err="1">
                <a:solidFill>
                  <a:srgbClr val="0070C0"/>
                </a:solidFill>
                <a:effectLst/>
                <a:latin typeface="Comic Sans MS" panose="030F0702030302020204" pitchFamily="66" charset="0"/>
                <a:ea typeface="Aptos" panose="020B0004020202020204" pitchFamily="34" charset="0"/>
                <a:cs typeface="Times New Roman" panose="02020603050405020304" pitchFamily="18" charset="0"/>
              </a:rPr>
              <a:t>Objective</a:t>
            </a:r>
            <a:r>
              <a:rPr lang="it-IT" sz="1600" kern="100" dirty="0">
                <a:solidFill>
                  <a:srgbClr val="0070C0"/>
                </a:solidFill>
                <a:effectLst/>
                <a:latin typeface="Comic Sans MS" panose="030F0702030302020204" pitchFamily="66" charset="0"/>
                <a:ea typeface="Aptos" panose="020B0004020202020204" pitchFamily="34" charset="0"/>
                <a:cs typeface="Times New Roman" panose="02020603050405020304" pitchFamily="18" charset="0"/>
              </a:rPr>
              <a:t> </a:t>
            </a:r>
            <a:r>
              <a:rPr lang="it-IT" sz="1600" kern="100" dirty="0" err="1">
                <a:solidFill>
                  <a:srgbClr val="0070C0"/>
                </a:solidFill>
                <a:effectLst/>
                <a:latin typeface="Comic Sans MS" panose="030F0702030302020204" pitchFamily="66" charset="0"/>
                <a:ea typeface="Aptos" panose="020B0004020202020204" pitchFamily="34" charset="0"/>
                <a:cs typeface="Times New Roman" panose="02020603050405020304" pitchFamily="18" charset="0"/>
              </a:rPr>
              <a:t>within</a:t>
            </a:r>
            <a:r>
              <a:rPr lang="it-IT" sz="1600" kern="100" dirty="0">
                <a:solidFill>
                  <a:srgbClr val="0070C0"/>
                </a:solidFill>
                <a:effectLst/>
                <a:latin typeface="Comic Sans MS" panose="030F0702030302020204" pitchFamily="66" charset="0"/>
                <a:ea typeface="Aptos" panose="020B0004020202020204" pitchFamily="34" charset="0"/>
                <a:cs typeface="Times New Roman" panose="02020603050405020304" pitchFamily="18" charset="0"/>
              </a:rPr>
              <a:t> REMEDIO: </a:t>
            </a:r>
            <a:r>
              <a:rPr lang="en-US" sz="1600" kern="100" dirty="0">
                <a:effectLst/>
                <a:latin typeface="Comic Sans MS" panose="030F0702030302020204" pitchFamily="66" charset="0"/>
                <a:ea typeface="Aptos" panose="020B0004020202020204" pitchFamily="34" charset="0"/>
                <a:cs typeface="Times New Roman" panose="02020603050405020304" pitchFamily="18" charset="0"/>
              </a:rPr>
              <a:t>Characterization of glioblastoma cells response to innovative radiotherapy techniques (i.e. FLASH therapy). Development of combined treatments.</a:t>
            </a:r>
            <a:endParaRPr lang="it-IT" sz="1600" kern="100" dirty="0">
              <a:effectLst/>
              <a:latin typeface="Comic Sans MS" panose="030F0702030302020204" pitchFamily="66" charset="0"/>
              <a:ea typeface="Aptos" panose="020B0004020202020204" pitchFamily="34" charset="0"/>
              <a:cs typeface="Times New Roman" panose="02020603050405020304" pitchFamily="18" charset="0"/>
            </a:endParaRPr>
          </a:p>
          <a:p>
            <a:pPr>
              <a:lnSpc>
                <a:spcPct val="115000"/>
              </a:lnSpc>
              <a:spcAft>
                <a:spcPts val="800"/>
              </a:spcAft>
              <a:buNone/>
            </a:pPr>
            <a:endParaRPr lang="it-IT" sz="1800" kern="100" dirty="0">
              <a:effectLst/>
              <a:latin typeface="Comic Sans MS" panose="030F0702030302020204" pitchFamily="66" charset="0"/>
              <a:ea typeface="Aptos" panose="020B0004020202020204" pitchFamily="34" charset="0"/>
              <a:cs typeface="Times New Roman" panose="02020603050405020304" pitchFamily="18" charset="0"/>
            </a:endParaRPr>
          </a:p>
          <a:p>
            <a:pPr>
              <a:lnSpc>
                <a:spcPct val="115000"/>
              </a:lnSpc>
              <a:spcAft>
                <a:spcPts val="800"/>
              </a:spcAft>
            </a:pPr>
            <a:r>
              <a:rPr lang="en-US" sz="1800" kern="100" dirty="0">
                <a:effectLst/>
                <a:latin typeface="Comic Sans MS" panose="030F0702030302020204" pitchFamily="66" charset="0"/>
                <a:ea typeface="Aptos" panose="020B0004020202020204" pitchFamily="34" charset="0"/>
                <a:cs typeface="Times New Roman" panose="02020603050405020304" pitchFamily="18" charset="0"/>
              </a:rPr>
              <a:t> </a:t>
            </a:r>
            <a:endParaRPr lang="it-IT" sz="1800" kern="100" dirty="0">
              <a:effectLst/>
              <a:latin typeface="Comic Sans MS" panose="030F0702030302020204" pitchFamily="66" charset="0"/>
              <a:ea typeface="Aptos" panose="020B0004020202020204" pitchFamily="34" charset="0"/>
              <a:cs typeface="Times New Roman" panose="02020603050405020304" pitchFamily="18" charset="0"/>
            </a:endParaRPr>
          </a:p>
          <a:p>
            <a:endParaRPr lang="it-IT" dirty="0">
              <a:latin typeface="Comic Sans MS" panose="030F0702030302020204" pitchFamily="66" charset="0"/>
            </a:endParaRPr>
          </a:p>
        </p:txBody>
      </p:sp>
    </p:spTree>
    <p:extLst>
      <p:ext uri="{BB962C8B-B14F-4D97-AF65-F5344CB8AC3E}">
        <p14:creationId xmlns:p14="http://schemas.microsoft.com/office/powerpoint/2010/main" val="711574345"/>
      </p:ext>
    </p:extLst>
  </p:cSld>
  <p:clrMapOvr>
    <a:masterClrMapping/>
  </p:clrMapOvr>
</p:sld>
</file>

<file path=ppt/theme/theme1.xml><?xml version="1.0" encoding="utf-8"?>
<a:theme xmlns:a="http://schemas.openxmlformats.org/drawingml/2006/main" name="Tema di Offic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7_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8_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3_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MUR_SoggAttuatori.potx" id="{9805767C-2E52-4DE8-B760-2E02FDAAF4CD}" vid="{686DB170-6579-47D4-A971-0F75D53EEBCF}"/>
    </a:ext>
  </a:extLst>
</a:theme>
</file>

<file path=ppt/theme/theme5.xml><?xml version="1.0" encoding="utf-8"?>
<a:theme xmlns:a="http://schemas.openxmlformats.org/drawingml/2006/main" name="4_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Tema di Offic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Contents Slide Master">
  <a:themeElements>
    <a:clrScheme name="ALLPPT - COLOR 002">
      <a:dk1>
        <a:sysClr val="windowText" lastClr="000000"/>
      </a:dk1>
      <a:lt1>
        <a:sysClr val="window" lastClr="FFFFFF"/>
      </a:lt1>
      <a:dk2>
        <a:srgbClr val="44546A"/>
      </a:dk2>
      <a:lt2>
        <a:srgbClr val="E7E6E6"/>
      </a:lt2>
      <a:accent1>
        <a:srgbClr val="F0786E"/>
      </a:accent1>
      <a:accent2>
        <a:srgbClr val="F0A884"/>
      </a:accent2>
      <a:accent3>
        <a:srgbClr val="EBD2A0"/>
      </a:accent3>
      <a:accent4>
        <a:srgbClr val="AFD2C8"/>
      </a:accent4>
      <a:accent5>
        <a:srgbClr val="96C8F0"/>
      </a:accent5>
      <a:accent6>
        <a:srgbClr val="5B5B5B"/>
      </a:accent6>
      <a:hlink>
        <a:srgbClr val="FFFFFF"/>
      </a:hlink>
      <a:folHlink>
        <a:srgbClr val="FFFFF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1031</TotalTime>
  <Words>7536</Words>
  <Application>Microsoft Macintosh PowerPoint</Application>
  <PresentationFormat>Widescreen</PresentationFormat>
  <Paragraphs>753</Paragraphs>
  <Slides>34</Slides>
  <Notes>18</Notes>
  <HiddenSlides>0</HiddenSlides>
  <MMClips>0</MMClips>
  <ScaleCrop>false</ScaleCrop>
  <HeadingPairs>
    <vt:vector size="6" baseType="variant">
      <vt:variant>
        <vt:lpstr>Fonts Used</vt:lpstr>
      </vt:variant>
      <vt:variant>
        <vt:i4>22</vt:i4>
      </vt:variant>
      <vt:variant>
        <vt:lpstr>Theme</vt:lpstr>
      </vt:variant>
      <vt:variant>
        <vt:i4>12</vt:i4>
      </vt:variant>
      <vt:variant>
        <vt:lpstr>Slide Titles</vt:lpstr>
      </vt:variant>
      <vt:variant>
        <vt:i4>34</vt:i4>
      </vt:variant>
    </vt:vector>
  </HeadingPairs>
  <TitlesOfParts>
    <vt:vector size="68" baseType="lpstr">
      <vt:lpstr>Arial</vt:lpstr>
      <vt:lpstr>Gill Sans MT</vt:lpstr>
      <vt:lpstr>Play</vt:lpstr>
      <vt:lpstr>Calibri</vt:lpstr>
      <vt:lpstr>Aptos Narrow</vt:lpstr>
      <vt:lpstr>Montserrat Medium</vt:lpstr>
      <vt:lpstr>Times</vt:lpstr>
      <vt:lpstr>Arial Rounded MT Bold</vt:lpstr>
      <vt:lpstr>Aptos Display</vt:lpstr>
      <vt:lpstr>Wingdings</vt:lpstr>
      <vt:lpstr>Source Sans Pro</vt:lpstr>
      <vt:lpstr>Comic Sans MS</vt:lpstr>
      <vt:lpstr>Avenir Next Medium</vt:lpstr>
      <vt:lpstr>Montserrat</vt:lpstr>
      <vt:lpstr>Chalkboard</vt:lpstr>
      <vt:lpstr>Calibri Light</vt:lpstr>
      <vt:lpstr>Century Gothic</vt:lpstr>
      <vt:lpstr>Calisto MT</vt:lpstr>
      <vt:lpstr>Segoe UI</vt:lpstr>
      <vt:lpstr>Helvetica Neue</vt:lpstr>
      <vt:lpstr>Aptos</vt:lpstr>
      <vt:lpstr>ＭＳ Ｐゴシック</vt:lpstr>
      <vt:lpstr>Tema di Office</vt:lpstr>
      <vt:lpstr>1_Tema di Office</vt:lpstr>
      <vt:lpstr>2_Tema di Office</vt:lpstr>
      <vt:lpstr>3_Tema di Office</vt:lpstr>
      <vt:lpstr>4_Tema di Office</vt:lpstr>
      <vt:lpstr>Simple Light</vt:lpstr>
      <vt:lpstr>5_Tema di Office</vt:lpstr>
      <vt:lpstr>6_Tema di Office</vt:lpstr>
      <vt:lpstr>Contents Slide Master</vt:lpstr>
      <vt:lpstr>7_Tema di Office</vt:lpstr>
      <vt:lpstr>Office Theme</vt:lpstr>
      <vt:lpstr>8_Tema di Office</vt:lpstr>
      <vt:lpstr>PowerPoint Presentation</vt:lpstr>
      <vt:lpstr>REMEDIO - Research Excellence in Medicine and Engineering Driving Innovation in Oncology </vt:lpstr>
      <vt:lpstr>REMEDIO - Research Excellence in Medicine and Engineering Driving Innovation in Oncology </vt:lpstr>
      <vt:lpstr>REMEDIO - Research Excellence in Medicine and Engineering Driving Innovation in Oncology </vt:lpstr>
      <vt:lpstr>REMEDIO - Research Excellence in Medicine and Engineering Driving Innovation in Oncology </vt:lpstr>
      <vt:lpstr>REMEDIO - Research Excellence in Medicine and Engineering Driving Innovation in Oncology </vt:lpstr>
      <vt:lpstr>PowerPoint Presentation</vt:lpstr>
      <vt:lpstr>PowerPoint Presentation</vt:lpstr>
      <vt:lpstr>PowerPoint Presentation</vt:lpstr>
      <vt:lpstr>PowerPoint Presentation</vt:lpstr>
      <vt:lpstr>PowerPoint Presentation</vt:lpstr>
      <vt:lpstr>ISTI (THE-Spoke 8) in REMEDIO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Attività: Sviluppo di Modelli di Intelligenza Artificiale per lo studio della progressione in Pazienti Oncologici (Age.it Spoke 8- ICAR)</vt:lpstr>
      <vt:lpstr>Attività: IA multimodale ed interpretabile per l'assistenza oncologica personalizzata (FAIR Spoke3 - ICAR)</vt:lpstr>
      <vt:lpstr>PowerPoint Presentation</vt:lpstr>
      <vt:lpstr>PowerPoint Presentation</vt:lpstr>
      <vt:lpstr>PowerPoint Presentation</vt:lpstr>
      <vt:lpstr>Terapia di precisione dell'osteosarcoma con vescicole extracellulari contenenti radiofarmaci (CN_MRNA e PE_Samothrace) – Antonella Bongiovanni IRIB-CNR</vt:lpstr>
      <vt:lpstr>PowerPoint Presentation</vt:lpstr>
      <vt:lpstr>IIT and ISTI contribution in REMEDIO </vt:lpstr>
      <vt:lpstr>Medical Device Regulation</vt:lpstr>
      <vt:lpstr>Ambiti tematici e produzione scientifica</vt:lpstr>
      <vt:lpstr>PowerPoint Presentation</vt:lpstr>
      <vt:lpstr>Sulla base delle collaborazioni pubblico/private già attivate nel periodo (bandi a cascata/rapporti con affiliati/partecipazioni a laboratori e IR) riportare informazioni sulla futura sostenibilità dell’aggregazione nel breve e medio termine (3/5 anni) in merito a: </vt:lpstr>
      <vt:lpstr>Sulla base delle collaborazioni pubblico/private già attivate nel periodo (bandi a cascata/rapporti con affiliati/partecipazioni a laboratori e IR) riportare informazioni sulla futura sostenibilità dell’aggregazione nel breve e medio termine (3/5 anni) in merito a: </vt:lpstr>
      <vt:lpstr>Acknowledgements: Referenti di Progetto e Istituto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LAURA RAGAZZI</dc:creator>
  <cp:lastModifiedBy>Leo Gizzi</cp:lastModifiedBy>
  <cp:revision>34</cp:revision>
  <dcterms:created xsi:type="dcterms:W3CDTF">2024-12-30T12:13:18Z</dcterms:created>
  <dcterms:modified xsi:type="dcterms:W3CDTF">2025-04-04T06:36:08Z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0x0101002BB7F39E7BF08F4EAADA0C88AEEAE940</vt:lpwstr>
  </property>
</Properties>
</file>