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9" r:id="rId2"/>
    <p:sldId id="886" r:id="rId3"/>
    <p:sldId id="888" r:id="rId4"/>
    <p:sldId id="892" r:id="rId5"/>
    <p:sldId id="884" r:id="rId6"/>
    <p:sldId id="891" r:id="rId7"/>
    <p:sldId id="8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97C96F-3BFB-5B67-6290-76D6A3BDBC16}" name="Irene Modolo" initials="IM" userId="Irene Modol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02" autoAdjust="0"/>
    <p:restoredTop sz="96707" autoAdjust="0"/>
  </p:normalViewPr>
  <p:slideViewPr>
    <p:cSldViewPr snapToGrid="0" snapToObjects="1">
      <p:cViewPr varScale="1">
        <p:scale>
          <a:sx n="142" d="100"/>
          <a:sy n="142" d="100"/>
        </p:scale>
        <p:origin x="28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-3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C650-F566-714C-8F63-C5C686C9D02A}" type="datetimeFigureOut">
              <a:rPr lang="x-none" smtClean="0"/>
              <a:t>02/04/25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CDCF3-000A-EA48-A023-C3A1BB2087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277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6EF73-238F-D8F0-4C08-44817D9AD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A2F8F42-6A5C-CE20-A334-6371A4A7F10A}"/>
              </a:ext>
            </a:extLst>
          </p:cNvPr>
          <p:cNvSpPr/>
          <p:nvPr/>
        </p:nvSpPr>
        <p:spPr>
          <a:xfrm>
            <a:off x="-624" y="342469"/>
            <a:ext cx="12192000" cy="54696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B7032C-F17B-9072-7324-56E736711D3F}"/>
              </a:ext>
            </a:extLst>
          </p:cNvPr>
          <p:cNvSpPr txBox="1"/>
          <p:nvPr/>
        </p:nvSpPr>
        <p:spPr>
          <a:xfrm>
            <a:off x="714349" y="5795771"/>
            <a:ext cx="11239373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it-IT" sz="2400" i="1" dirty="0"/>
              <a:t>MAT</a:t>
            </a:r>
            <a:r>
              <a:rPr lang="it-IT" sz="2400" i="1" dirty="0">
                <a:solidFill>
                  <a:srgbClr val="002060"/>
                </a:solidFill>
              </a:rPr>
              <a:t> </a:t>
            </a:r>
            <a:r>
              <a:rPr lang="it-IT" sz="2400" i="1" dirty="0"/>
              <a:t>&amp;DEV</a:t>
            </a:r>
          </a:p>
          <a:p>
            <a:pPr algn="ctr">
              <a:defRPr/>
            </a:pPr>
            <a:r>
              <a:rPr lang="it-IT" i="1" dirty="0"/>
              <a:t>V. Privitera, S.. Lombardo, </a:t>
            </a:r>
            <a:r>
              <a:rPr lang="it-IT" i="1" dirty="0" err="1"/>
              <a:t>F</a:t>
            </a:r>
            <a:r>
              <a:rPr lang="it-IT" i="1" dirty="0"/>
              <a:t>. </a:t>
            </a:r>
            <a:r>
              <a:rPr lang="it-IT" i="1" dirty="0" err="1"/>
              <a:t>Boscherini</a:t>
            </a:r>
            <a:r>
              <a:rPr lang="it-IT" i="1" dirty="0"/>
              <a:t>, </a:t>
            </a:r>
            <a:r>
              <a:rPr lang="it-IT" i="1" dirty="0" err="1"/>
              <a:t>G.Panaccione</a:t>
            </a:r>
            <a:endParaRPr lang="it-IT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046162-EC55-EBB5-A02E-96E22B389234}"/>
              </a:ext>
            </a:extLst>
          </p:cNvPr>
          <p:cNvSpPr txBox="1"/>
          <p:nvPr/>
        </p:nvSpPr>
        <p:spPr>
          <a:xfrm>
            <a:off x="432204" y="1356924"/>
            <a:ext cx="4781605" cy="35394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chemeClr val="bg1"/>
                </a:solidFill>
                <a:latin typeface="Century Gothic"/>
                <a:ea typeface="Roboto Slab Black"/>
              </a:rPr>
              <a:t>Gruppo di lavoro </a:t>
            </a:r>
          </a:p>
          <a:p>
            <a:pPr algn="ctr">
              <a:defRPr/>
            </a:pPr>
            <a:r>
              <a:rPr lang="it-IT" sz="2400" b="1" dirty="0">
                <a:latin typeface="Source Sans Pro"/>
                <a:ea typeface="Source Sans Pro"/>
              </a:rPr>
              <a:t>2° workshop  "Sostenibilità PNRR@CNR" della comunità scientifica CNR impegnata nei progetti PNRR (M4C2/M6/M2/PNC/IR)</a:t>
            </a:r>
          </a:p>
          <a:p>
            <a:pPr algn="ctr">
              <a:defRPr/>
            </a:pPr>
            <a:endParaRPr lang="it-IT" sz="1600" b="1" dirty="0">
              <a:latin typeface="Source Sans Pro"/>
              <a:ea typeface="Source Sans Pro"/>
            </a:endParaRPr>
          </a:p>
          <a:p>
            <a:pPr algn="ctr">
              <a:defRPr/>
            </a:pPr>
            <a:r>
              <a:rPr lang="it-IT" sz="1600" b="1" dirty="0">
                <a:latin typeface="Source Sans Pro"/>
                <a:ea typeface="Source Sans Pro"/>
              </a:rPr>
              <a:t>3 aprile 2025</a:t>
            </a:r>
            <a:endParaRPr lang="it-IT" sz="1600" b="1" dirty="0"/>
          </a:p>
          <a:p>
            <a:pPr algn="ctr">
              <a:defRPr/>
            </a:pPr>
            <a:r>
              <a:rPr lang="it-IT" sz="1600" b="1" dirty="0">
                <a:latin typeface="Source Sans Pro"/>
                <a:ea typeface="Source Sans Pro"/>
              </a:rPr>
              <a:t>CNR - Area della Ricerca di Bologna</a:t>
            </a:r>
            <a:endParaRPr lang="it-IT" sz="1600" b="1" dirty="0"/>
          </a:p>
          <a:p>
            <a:pPr algn="ctr">
              <a:defRPr/>
            </a:pPr>
            <a:endParaRPr lang="it-IT" sz="2400" b="1" dirty="0">
              <a:solidFill>
                <a:srgbClr val="0F283D"/>
              </a:solidFill>
              <a:latin typeface="Source Sans Pro"/>
              <a:ea typeface="Source Sans Pro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5A5601-A229-5872-7FFB-9D26B61A85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6" t="25309" r="1149" b="28435"/>
          <a:stretch/>
        </p:blipFill>
        <p:spPr>
          <a:xfrm>
            <a:off x="624" y="907"/>
            <a:ext cx="12190752" cy="683125"/>
          </a:xfrm>
          <a:prstGeom prst="rect">
            <a:avLst/>
          </a:prstGeom>
        </p:spPr>
      </p:pic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4592C821-DC78-0C2A-F329-59F9D240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960" y="6429697"/>
            <a:ext cx="1630680" cy="365125"/>
          </a:xfrm>
        </p:spPr>
        <p:txBody>
          <a:bodyPr/>
          <a:lstStyle/>
          <a:p>
            <a:r>
              <a:rPr lang="it-IT" dirty="0"/>
              <a:t>Bologna - 03/04/2025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D8DA3-C431-C699-EFE8-80FB6678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013" y="1961838"/>
            <a:ext cx="5841999" cy="2767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F24B25-6DA6-6C72-8026-67DA2EE1D358}"/>
              </a:ext>
            </a:extLst>
          </p:cNvPr>
          <p:cNvSpPr txBox="1"/>
          <p:nvPr/>
        </p:nvSpPr>
        <p:spPr>
          <a:xfrm>
            <a:off x="8865628" y="316080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IAMD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43E5E-6EC2-CEC1-9806-5BB24FE65FB4}"/>
              </a:ext>
            </a:extLst>
          </p:cNvPr>
          <p:cNvSpPr txBox="1"/>
          <p:nvPr/>
        </p:nvSpPr>
        <p:spPr>
          <a:xfrm>
            <a:off x="7516210" y="3534804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NEWMICRO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F14F15-8EF2-BEC2-8E5A-C6180965BF44}"/>
              </a:ext>
            </a:extLst>
          </p:cNvPr>
          <p:cNvSpPr txBox="1"/>
          <p:nvPr/>
        </p:nvSpPr>
        <p:spPr>
          <a:xfrm>
            <a:off x="7250688" y="2065288"/>
            <a:ext cx="3229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M</a:t>
            </a:r>
            <a:r>
              <a:rPr lang="en-GB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AT</a:t>
            </a:r>
            <a:r>
              <a:rPr lang="en-IT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  &amp; DEV</a:t>
            </a:r>
          </a:p>
        </p:txBody>
      </p:sp>
    </p:spTree>
    <p:extLst>
      <p:ext uri="{BB962C8B-B14F-4D97-AF65-F5344CB8AC3E}">
        <p14:creationId xmlns:p14="http://schemas.microsoft.com/office/powerpoint/2010/main" val="264505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9">
            <a:extLst>
              <a:ext uri="{FF2B5EF4-FFF2-40B4-BE49-F238E27FC236}">
                <a16:creationId xmlns:a16="http://schemas.microsoft.com/office/drawing/2014/main" id="{B5B80003-4FCD-BCA7-B596-03FD7F97209C}"/>
              </a:ext>
            </a:extLst>
          </p:cNvPr>
          <p:cNvSpPr txBox="1"/>
          <p:nvPr/>
        </p:nvSpPr>
        <p:spPr>
          <a:xfrm>
            <a:off x="161022" y="2105561"/>
            <a:ext cx="46814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FFFF00"/>
                </a:solidFill>
                <a:latin typeface="Garamond" panose="02020404030301010803" pitchFamily="18" charset="0"/>
              </a:rPr>
              <a:t>7 Strutture Hub &amp; </a:t>
            </a:r>
            <a:r>
              <a:rPr lang="it-IT" sz="2000" dirty="0" err="1">
                <a:solidFill>
                  <a:srgbClr val="FFFF00"/>
                </a:solidFill>
                <a:latin typeface="Garamond" panose="02020404030301010803" pitchFamily="18" charset="0"/>
              </a:rPr>
              <a:t>Spoke</a:t>
            </a:r>
            <a:r>
              <a:rPr lang="it-IT" sz="2000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it-IT" sz="2000" dirty="0">
                <a:solidFill>
                  <a:srgbClr val="FFFF00"/>
                </a:solidFill>
                <a:latin typeface="Garamond" panose="02020404030301010803" pitchFamily="18" charset="0"/>
              </a:rPr>
              <a:t>1 IPCEI  </a:t>
            </a:r>
            <a:r>
              <a:rPr lang="it-IT" sz="2000" dirty="0">
                <a:solidFill>
                  <a:srgbClr val="FFFF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 </a:t>
            </a:r>
            <a:r>
              <a:rPr lang="it-IT" sz="2000" dirty="0">
                <a:solidFill>
                  <a:srgbClr val="FFFF00"/>
                </a:solidFill>
                <a:latin typeface="Garamond" panose="02020404030301010803" pitchFamily="18" charset="0"/>
              </a:rPr>
              <a:t>3 Infrastrutture</a:t>
            </a:r>
          </a:p>
          <a:p>
            <a:pPr algn="ctr"/>
            <a:r>
              <a:rPr lang="it-IT" sz="2000" dirty="0" err="1">
                <a:solidFill>
                  <a:srgbClr val="FFFF00"/>
                </a:solidFill>
                <a:latin typeface="Garamond" panose="02020404030301010803" pitchFamily="18" charset="0"/>
              </a:rPr>
              <a:t>Overlap</a:t>
            </a:r>
            <a:r>
              <a:rPr lang="it-IT" sz="2000" dirty="0">
                <a:solidFill>
                  <a:srgbClr val="FFFF00"/>
                </a:solidFill>
                <a:latin typeface="Garamond" panose="02020404030301010803" pitchFamily="18" charset="0"/>
              </a:rPr>
              <a:t> 3 Dipartimenti -18 istituti</a:t>
            </a:r>
          </a:p>
          <a:p>
            <a:pPr algn="ctr"/>
            <a:r>
              <a:rPr lang="it-IT" sz="2000" dirty="0">
                <a:solidFill>
                  <a:srgbClr val="FFFF00"/>
                </a:solidFill>
                <a:latin typeface="Garamond" panose="02020404030301010803" pitchFamily="18" charset="0"/>
              </a:rPr>
              <a:t>(DSFTM,DIITET,DSCTM)</a:t>
            </a: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705AE9EC-4127-C4E1-774A-5AC14E8E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3" y="3703081"/>
            <a:ext cx="1283508" cy="1074157"/>
          </a:xfrm>
          <a:prstGeom prst="rect">
            <a:avLst/>
          </a:prstGeom>
        </p:spPr>
      </p:pic>
      <p:pic>
        <p:nvPicPr>
          <p:cNvPr id="4" name="Immagine 9">
            <a:extLst>
              <a:ext uri="{FF2B5EF4-FFF2-40B4-BE49-F238E27FC236}">
                <a16:creationId xmlns:a16="http://schemas.microsoft.com/office/drawing/2014/main" id="{A984D848-D999-4168-1D69-17A906208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5698" b="4035"/>
          <a:stretch/>
        </p:blipFill>
        <p:spPr>
          <a:xfrm>
            <a:off x="3202863" y="3703081"/>
            <a:ext cx="1593570" cy="932465"/>
          </a:xfrm>
          <a:prstGeom prst="rect">
            <a:avLst/>
          </a:prstGeom>
        </p:spPr>
      </p:pic>
      <p:pic>
        <p:nvPicPr>
          <p:cNvPr id="8" name="Immagine 15">
            <a:extLst>
              <a:ext uri="{FF2B5EF4-FFF2-40B4-BE49-F238E27FC236}">
                <a16:creationId xmlns:a16="http://schemas.microsoft.com/office/drawing/2014/main" id="{CE167420-37C9-36AA-FC23-700C1301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676" y="3903721"/>
            <a:ext cx="1593570" cy="545972"/>
          </a:xfrm>
          <a:prstGeom prst="rect">
            <a:avLst/>
          </a:prstGeom>
        </p:spPr>
      </p:pic>
      <p:pic>
        <p:nvPicPr>
          <p:cNvPr id="9" name="Immagine 17">
            <a:extLst>
              <a:ext uri="{FF2B5EF4-FFF2-40B4-BE49-F238E27FC236}">
                <a16:creationId xmlns:a16="http://schemas.microsoft.com/office/drawing/2014/main" id="{F4ED1662-0697-2965-54FD-DE3FF9DEB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46" y="6037572"/>
            <a:ext cx="1676289" cy="592935"/>
          </a:xfrm>
          <a:prstGeom prst="rect">
            <a:avLst/>
          </a:prstGeom>
        </p:spPr>
      </p:pic>
      <p:pic>
        <p:nvPicPr>
          <p:cNvPr id="10" name="Immagine 3">
            <a:extLst>
              <a:ext uri="{FF2B5EF4-FFF2-40B4-BE49-F238E27FC236}">
                <a16:creationId xmlns:a16="http://schemas.microsoft.com/office/drawing/2014/main" id="{2D63DC0B-ECC6-D602-F68D-A7CB7914B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44" y="4924415"/>
            <a:ext cx="1424300" cy="936314"/>
          </a:xfrm>
          <a:prstGeom prst="rect">
            <a:avLst/>
          </a:prstGeom>
        </p:spPr>
      </p:pic>
      <p:pic>
        <p:nvPicPr>
          <p:cNvPr id="11" name="Immagine 7">
            <a:extLst>
              <a:ext uri="{FF2B5EF4-FFF2-40B4-BE49-F238E27FC236}">
                <a16:creationId xmlns:a16="http://schemas.microsoft.com/office/drawing/2014/main" id="{BC054529-0AEB-C1C9-C834-04DA26A32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119" y="4745375"/>
            <a:ext cx="2375694" cy="688777"/>
          </a:xfrm>
          <a:prstGeom prst="rect">
            <a:avLst/>
          </a:prstGeom>
        </p:spPr>
      </p:pic>
      <p:pic>
        <p:nvPicPr>
          <p:cNvPr id="12" name="Immagine 12">
            <a:extLst>
              <a:ext uri="{FF2B5EF4-FFF2-40B4-BE49-F238E27FC236}">
                <a16:creationId xmlns:a16="http://schemas.microsoft.com/office/drawing/2014/main" id="{271AD126-3020-F9BF-A3A9-51656E1090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3381" y="5826093"/>
            <a:ext cx="742297" cy="804414"/>
          </a:xfrm>
          <a:prstGeom prst="rect">
            <a:avLst/>
          </a:prstGeom>
        </p:spPr>
      </p:pic>
      <p:pic>
        <p:nvPicPr>
          <p:cNvPr id="13" name="Immagine 21">
            <a:extLst>
              <a:ext uri="{FF2B5EF4-FFF2-40B4-BE49-F238E27FC236}">
                <a16:creationId xmlns:a16="http://schemas.microsoft.com/office/drawing/2014/main" id="{ADC6C5D8-E7FA-C0ED-4CF8-3EC30703BC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9340" y="5528947"/>
            <a:ext cx="1125446" cy="799560"/>
          </a:xfrm>
          <a:prstGeom prst="rect">
            <a:avLst/>
          </a:prstGeom>
        </p:spPr>
      </p:pic>
      <p:pic>
        <p:nvPicPr>
          <p:cNvPr id="14" name="Immagine 8">
            <a:extLst>
              <a:ext uri="{FF2B5EF4-FFF2-40B4-BE49-F238E27FC236}">
                <a16:creationId xmlns:a16="http://schemas.microsoft.com/office/drawing/2014/main" id="{E5C1CFA5-71AD-186C-7E83-E5596BF996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0384" y="5953661"/>
            <a:ext cx="2379243" cy="737040"/>
          </a:xfrm>
          <a:prstGeom prst="rect">
            <a:avLst/>
          </a:prstGeom>
        </p:spPr>
      </p:pic>
      <p:pic>
        <p:nvPicPr>
          <p:cNvPr id="15" name="Immagine 11">
            <a:extLst>
              <a:ext uri="{FF2B5EF4-FFF2-40B4-BE49-F238E27FC236}">
                <a16:creationId xmlns:a16="http://schemas.microsoft.com/office/drawing/2014/main" id="{E37A82C3-C0D5-960A-D089-702E34130D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430" y="5984074"/>
            <a:ext cx="2677195" cy="676215"/>
          </a:xfrm>
          <a:prstGeom prst="rect">
            <a:avLst/>
          </a:prstGeom>
        </p:spPr>
      </p:pic>
      <p:pic>
        <p:nvPicPr>
          <p:cNvPr id="16" name="Immagine 13">
            <a:extLst>
              <a:ext uri="{FF2B5EF4-FFF2-40B4-BE49-F238E27FC236}">
                <a16:creationId xmlns:a16="http://schemas.microsoft.com/office/drawing/2014/main" id="{90FEA1C2-B96A-0A5A-BA6A-E32CEBD3A4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229" y="5984074"/>
            <a:ext cx="2546598" cy="6762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F7A083A-BE64-EE9A-031E-2799C37648B9}"/>
              </a:ext>
            </a:extLst>
          </p:cNvPr>
          <p:cNvGrpSpPr/>
          <p:nvPr/>
        </p:nvGrpSpPr>
        <p:grpSpPr>
          <a:xfrm>
            <a:off x="179119" y="227593"/>
            <a:ext cx="3212944" cy="1706664"/>
            <a:chOff x="2891521" y="172937"/>
            <a:chExt cx="5841999" cy="27672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2B3D5B-9E21-45DB-706C-804B3994C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91521" y="172937"/>
              <a:ext cx="5841999" cy="276726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6A76FF-8C14-EF32-67B1-6E551C9E1C3A}"/>
                </a:ext>
              </a:extLst>
            </p:cNvPr>
            <p:cNvSpPr txBox="1"/>
            <p:nvPr/>
          </p:nvSpPr>
          <p:spPr>
            <a:xfrm>
              <a:off x="5948518" y="1387053"/>
              <a:ext cx="530487" cy="270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200" dirty="0">
                  <a:solidFill>
                    <a:srgbClr val="FF0000"/>
                  </a:solidFill>
                </a:rPr>
                <a:t>IAMD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59D257-70D1-4519-2FE5-E95A7F6638D2}"/>
                </a:ext>
              </a:extLst>
            </p:cNvPr>
            <p:cNvSpPr txBox="1"/>
            <p:nvPr/>
          </p:nvSpPr>
          <p:spPr>
            <a:xfrm>
              <a:off x="4592656" y="1652612"/>
              <a:ext cx="917196" cy="270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200" dirty="0">
                  <a:solidFill>
                    <a:srgbClr val="FF0000"/>
                  </a:solidFill>
                </a:rPr>
                <a:t>NEWMICRO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165D68-FD87-8A73-E04B-391977DC2146}"/>
                </a:ext>
              </a:extLst>
            </p:cNvPr>
            <p:cNvSpPr txBox="1"/>
            <p:nvPr/>
          </p:nvSpPr>
          <p:spPr>
            <a:xfrm>
              <a:off x="4333580" y="291538"/>
              <a:ext cx="3122404" cy="598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dirty="0">
                  <a:solidFill>
                    <a:srgbClr val="FF0000"/>
                  </a:solidFill>
                  <a:latin typeface="Snell Roundhand" panose="02000603080000090004" pitchFamily="2" charset="77"/>
                </a:rPr>
                <a:t>M</a:t>
              </a:r>
              <a:r>
                <a:rPr lang="en-GB" dirty="0">
                  <a:solidFill>
                    <a:srgbClr val="FF0000"/>
                  </a:solidFill>
                  <a:latin typeface="Snell Roundhand" panose="02000603080000090004" pitchFamily="2" charset="77"/>
                </a:rPr>
                <a:t>AT</a:t>
              </a:r>
              <a:r>
                <a:rPr lang="en-IT" dirty="0">
                  <a:solidFill>
                    <a:srgbClr val="FF0000"/>
                  </a:solidFill>
                  <a:latin typeface="Snell Roundhand" panose="02000603080000090004" pitchFamily="2" charset="77"/>
                </a:rPr>
                <a:t>  &amp; DEV</a:t>
              </a:r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3A860EC-ADAB-8310-DA8B-9616FFE58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8468"/>
              </p:ext>
            </p:extLst>
          </p:nvPr>
        </p:nvGraphicFramePr>
        <p:xfrm>
          <a:off x="4840282" y="84338"/>
          <a:ext cx="7232344" cy="5671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563">
                  <a:extLst>
                    <a:ext uri="{9D8B030D-6E8A-4147-A177-3AD203B41FA5}">
                      <a16:colId xmlns:a16="http://schemas.microsoft.com/office/drawing/2014/main" val="2692293192"/>
                    </a:ext>
                  </a:extLst>
                </a:gridCol>
                <a:gridCol w="1578010">
                  <a:extLst>
                    <a:ext uri="{9D8B030D-6E8A-4147-A177-3AD203B41FA5}">
                      <a16:colId xmlns:a16="http://schemas.microsoft.com/office/drawing/2014/main" val="4292089095"/>
                    </a:ext>
                  </a:extLst>
                </a:gridCol>
                <a:gridCol w="3117771">
                  <a:extLst>
                    <a:ext uri="{9D8B030D-6E8A-4147-A177-3AD203B41FA5}">
                      <a16:colId xmlns:a16="http://schemas.microsoft.com/office/drawing/2014/main" val="3354474773"/>
                    </a:ext>
                  </a:extLst>
                </a:gridCol>
              </a:tblGrid>
              <a:tr h="486762">
                <a:tc>
                  <a:txBody>
                    <a:bodyPr/>
                    <a:lstStyle/>
                    <a:p>
                      <a:r>
                        <a:rPr lang="en-IT" sz="1600" dirty="0"/>
                        <a:t>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Finanziamento CNR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/>
                        <a:t>Finanziamento MAT </a:t>
                      </a:r>
                      <a:r>
                        <a:rPr lang="en-IT" sz="1600" dirty="0"/>
                        <a:t>&amp;DEV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94834"/>
                  </a:ext>
                </a:extLst>
              </a:tr>
              <a:tr h="491877">
                <a:tc>
                  <a:txBody>
                    <a:bodyPr/>
                    <a:lstStyle/>
                    <a:p>
                      <a:r>
                        <a:rPr lang="en-IT" sz="1600" dirty="0"/>
                        <a:t>IPCEI Microtech for 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22,5 Meuro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22,5 Meuro (IMM)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260240"/>
                  </a:ext>
                </a:extLst>
              </a:tr>
              <a:tr h="497974">
                <a:tc>
                  <a:txBody>
                    <a:bodyPr/>
                    <a:lstStyle/>
                    <a:p>
                      <a:r>
                        <a:rPr lang="en-IT" sz="1600" dirty="0"/>
                        <a:t>CN_HPC (spoke 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6.9 Meuro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600" dirty="0"/>
                        <a:t>17 istituti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600" dirty="0"/>
                        <a:t>Coord. IOM (0.75 Meuro)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731377"/>
                  </a:ext>
                </a:extLst>
              </a:tr>
              <a:tr h="382473">
                <a:tc>
                  <a:txBody>
                    <a:bodyPr/>
                    <a:lstStyle/>
                    <a:p>
                      <a:r>
                        <a:rPr lang="en-IT" sz="1600" dirty="0"/>
                        <a:t>CN_MOST(spoke11,13,14)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16.7 Meuro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1.1 Meuro (ISASI, IFN, IMEM)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941781"/>
                  </a:ext>
                </a:extLst>
              </a:tr>
              <a:tr h="382473">
                <a:tc>
                  <a:txBody>
                    <a:bodyPr/>
                    <a:lstStyle/>
                    <a:p>
                      <a:r>
                        <a:rPr lang="en-IT" sz="1600" dirty="0"/>
                        <a:t>EI_Samothrace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16 MEuro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8 Meuro (IMM)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510123"/>
                  </a:ext>
                </a:extLst>
              </a:tr>
              <a:tr h="491877">
                <a:tc>
                  <a:txBody>
                    <a:bodyPr/>
                    <a:lstStyle/>
                    <a:p>
                      <a:r>
                        <a:rPr lang="en-IT" sz="1600" dirty="0"/>
                        <a:t>EI_RomeTech (spoke1,2,6)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3.8 M</a:t>
                      </a:r>
                      <a:r>
                        <a:rPr lang="en-GB" sz="1600" dirty="0"/>
                        <a:t>e</a:t>
                      </a:r>
                      <a:r>
                        <a:rPr lang="en-IT" sz="1600" dirty="0"/>
                        <a:t>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2 Meuro </a:t>
                      </a:r>
                    </a:p>
                    <a:p>
                      <a:r>
                        <a:rPr lang="en-IT" sz="1600" dirty="0"/>
                        <a:t>(ISM, IFN, NANOTEC, SPIN, IMM)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3444"/>
                  </a:ext>
                </a:extLst>
              </a:tr>
              <a:tr h="382473">
                <a:tc>
                  <a:txBody>
                    <a:bodyPr/>
                    <a:lstStyle/>
                    <a:p>
                      <a:r>
                        <a:rPr lang="en-IT" sz="1600" dirty="0"/>
                        <a:t>EI_EcoSistER (spoke1,3,4)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17.7 Meuro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/>
                        <a:t>2,45 </a:t>
                      </a:r>
                      <a:r>
                        <a:rPr lang="en-IT" sz="1600" dirty="0"/>
                        <a:t>Meuro (IMEM, NANO, ISMN)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065857"/>
                  </a:ext>
                </a:extLst>
              </a:tr>
              <a:tr h="382473">
                <a:tc>
                  <a:txBody>
                    <a:bodyPr/>
                    <a:lstStyle/>
                    <a:p>
                      <a:r>
                        <a:rPr lang="en-IT" sz="1600" dirty="0"/>
                        <a:t>EI_Vitality (spoke9)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1 Meuro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0.4 Meuro (IOM)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386659"/>
                  </a:ext>
                </a:extLst>
              </a:tr>
              <a:tr h="382473">
                <a:tc>
                  <a:txBody>
                    <a:bodyPr/>
                    <a:lstStyle/>
                    <a:p>
                      <a:r>
                        <a:rPr lang="en-IT" sz="1600" dirty="0"/>
                        <a:t>PE_RESTART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9.2 Meuro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0.25 Meuro  (ISASI)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726280"/>
                  </a:ext>
                </a:extLst>
              </a:tr>
              <a:tr h="382473">
                <a:tc>
                  <a:txBody>
                    <a:bodyPr/>
                    <a:lstStyle/>
                    <a:p>
                      <a:r>
                        <a:rPr lang="en-IT" sz="1600" dirty="0"/>
                        <a:t>IR_iENTRANCE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45,05 Meuro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329329"/>
                  </a:ext>
                </a:extLst>
              </a:tr>
              <a:tr h="382473">
                <a:tc>
                  <a:txBody>
                    <a:bodyPr/>
                    <a:lstStyle/>
                    <a:p>
                      <a:r>
                        <a:rPr lang="en-IT" sz="1600" dirty="0"/>
                        <a:t>IR_IPHOQS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42,04 Meuro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534069"/>
                  </a:ext>
                </a:extLst>
              </a:tr>
              <a:tr h="382473">
                <a:tc>
                  <a:txBody>
                    <a:bodyPr/>
                    <a:lstStyle/>
                    <a:p>
                      <a:r>
                        <a:rPr lang="en-IT" sz="1600" dirty="0"/>
                        <a:t>IR_NFFA_DI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600" dirty="0"/>
                        <a:t>22,60 Meuro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682593"/>
                  </a:ext>
                </a:extLst>
              </a:tr>
              <a:tr h="382473">
                <a:tc>
                  <a:txBody>
                    <a:bodyPr/>
                    <a:lstStyle/>
                    <a:p>
                      <a:endParaRPr lang="en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171592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7ADD6C9-C94D-B3E3-751B-F06E76A79DDD}"/>
              </a:ext>
            </a:extLst>
          </p:cNvPr>
          <p:cNvSpPr/>
          <p:nvPr/>
        </p:nvSpPr>
        <p:spPr>
          <a:xfrm>
            <a:off x="9051533" y="4240159"/>
            <a:ext cx="2933113" cy="14249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Totale TD</a:t>
            </a:r>
          </a:p>
          <a:p>
            <a:pPr algn="ctr"/>
            <a:r>
              <a:rPr lang="en-IT" dirty="0"/>
              <a:t>&gt;150 </a:t>
            </a:r>
          </a:p>
        </p:txBody>
      </p:sp>
    </p:spTree>
    <p:extLst>
      <p:ext uri="{BB962C8B-B14F-4D97-AF65-F5344CB8AC3E}">
        <p14:creationId xmlns:p14="http://schemas.microsoft.com/office/powerpoint/2010/main" val="47568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7BF0C1-88EC-13EE-D02D-41304D7848BF}"/>
              </a:ext>
            </a:extLst>
          </p:cNvPr>
          <p:cNvSpPr txBox="1">
            <a:spLocks/>
          </p:cNvSpPr>
          <p:nvPr/>
        </p:nvSpPr>
        <p:spPr>
          <a:xfrm>
            <a:off x="179119" y="51537"/>
            <a:ext cx="6199188" cy="6027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FFFF00"/>
                </a:solidFill>
                <a:latin typeface="Garamond" panose="02020404030301010803" pitchFamily="18" charset="0"/>
              </a:rPr>
              <a:t>Vision/Mission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15F56F-61F1-B1B9-9875-BFB8ABD4AAA7}"/>
              </a:ext>
            </a:extLst>
          </p:cNvPr>
          <p:cNvGrpSpPr/>
          <p:nvPr/>
        </p:nvGrpSpPr>
        <p:grpSpPr>
          <a:xfrm>
            <a:off x="7150363" y="1401310"/>
            <a:ext cx="4820791" cy="3853346"/>
            <a:chOff x="405847" y="1920230"/>
            <a:chExt cx="5409814" cy="34889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590B50-B246-15EC-63D7-7BA464A84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847" y="1920230"/>
              <a:ext cx="5409814" cy="348893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10BB44-C846-3308-8BA8-CD9029EB833F}"/>
                </a:ext>
              </a:extLst>
            </p:cNvPr>
            <p:cNvSpPr txBox="1"/>
            <p:nvPr/>
          </p:nvSpPr>
          <p:spPr>
            <a:xfrm>
              <a:off x="3350595" y="1920230"/>
              <a:ext cx="2209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MODELING/GROWTH</a:t>
              </a:r>
              <a:endParaRPr lang="en-IT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B60424-1C2A-C7C3-B726-1AD55793DA48}"/>
                </a:ext>
              </a:extLst>
            </p:cNvPr>
            <p:cNvSpPr txBox="1"/>
            <p:nvPr/>
          </p:nvSpPr>
          <p:spPr>
            <a:xfrm>
              <a:off x="405847" y="2393911"/>
              <a:ext cx="20004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F0"/>
                  </a:solidFill>
                </a:rPr>
                <a:t>NANO MICRO</a:t>
              </a:r>
            </a:p>
            <a:p>
              <a:r>
                <a:rPr lang="it-IT" dirty="0">
                  <a:solidFill>
                    <a:srgbClr val="00B0F0"/>
                  </a:solidFill>
                </a:rPr>
                <a:t>HYBRID MATERIALS</a:t>
              </a:r>
              <a:endParaRPr lang="en-IT" dirty="0">
                <a:solidFill>
                  <a:srgbClr val="00B0F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18A01-36D8-291B-A1FD-116F17546023}"/>
                </a:ext>
              </a:extLst>
            </p:cNvPr>
            <p:cNvSpPr txBox="1"/>
            <p:nvPr/>
          </p:nvSpPr>
          <p:spPr>
            <a:xfrm>
              <a:off x="863600" y="4764905"/>
              <a:ext cx="913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92D050"/>
                  </a:solidFill>
                </a:rPr>
                <a:t>DIGITAL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C0D310-64AF-E017-7953-5529848ED4B6}"/>
                </a:ext>
              </a:extLst>
            </p:cNvPr>
            <p:cNvSpPr txBox="1"/>
            <p:nvPr/>
          </p:nvSpPr>
          <p:spPr>
            <a:xfrm>
              <a:off x="3710573" y="4845871"/>
              <a:ext cx="1969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C000"/>
                  </a:solidFill>
                </a:rPr>
                <a:t>INFRASTRUCTURES</a:t>
              </a:r>
              <a:endParaRPr lang="en-IT" dirty="0">
                <a:solidFill>
                  <a:srgbClr val="FFC0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E325B0-2D5B-A8AA-7CEE-82AB79858D2C}"/>
              </a:ext>
            </a:extLst>
          </p:cNvPr>
          <p:cNvSpPr txBox="1"/>
          <p:nvPr/>
        </p:nvSpPr>
        <p:spPr>
          <a:xfrm>
            <a:off x="35109" y="1151845"/>
            <a:ext cx="1093761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2400" kern="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ppleSystemUIFont"/>
              </a:rPr>
              <a:t>Svilupp</a:t>
            </a:r>
            <a:r>
              <a:rPr lang="it-IT" sz="2400" kern="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ppleSystemUIFont"/>
              </a:rPr>
              <a:t>are</a:t>
            </a:r>
            <a:r>
              <a:rPr lang="uz-Cyrl-UZ" sz="2400" kern="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ppleSystemUIFont"/>
              </a:rPr>
              <a:t> una nuova generazione di materiali innovativi </a:t>
            </a:r>
            <a:endParaRPr lang="it-IT" sz="2400" kern="0" dirty="0">
              <a:effectLst/>
              <a:latin typeface="Garamond" panose="02020404030301010803" pitchFamily="18" charset="0"/>
              <a:ea typeface="Calibri" panose="020F0502020204030204" pitchFamily="34" charset="0"/>
              <a:cs typeface="AppleSystemUIFont"/>
            </a:endParaRPr>
          </a:p>
          <a:p>
            <a:r>
              <a:rPr lang="uz-Cyrl-UZ" sz="2400" kern="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ppleSystemUIFont"/>
              </a:rPr>
              <a:t>e dispositivi </a:t>
            </a:r>
            <a:r>
              <a:rPr lang="it-IT" sz="2400" kern="0" dirty="0">
                <a:latin typeface="Garamond" panose="02020404030301010803" pitchFamily="18" charset="0"/>
                <a:ea typeface="Calibri" panose="020F0502020204030204" pitchFamily="34" charset="0"/>
                <a:cs typeface="AppleSystemUIFont"/>
              </a:rPr>
              <a:t> </a:t>
            </a:r>
            <a:r>
              <a:rPr lang="uz-Cyrl-UZ" sz="2400" kern="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ppleSystemUIFont"/>
              </a:rPr>
              <a:t>per la transizione verde e digitale </a:t>
            </a:r>
            <a:endParaRPr lang="it-IT" sz="2400" kern="0" dirty="0">
              <a:effectLst/>
              <a:latin typeface="Garamond" panose="02020404030301010803" pitchFamily="18" charset="0"/>
              <a:ea typeface="Calibri" panose="020F0502020204030204" pitchFamily="34" charset="0"/>
              <a:cs typeface="AppleSystemUIFont"/>
            </a:endParaRPr>
          </a:p>
          <a:p>
            <a:r>
              <a:rPr lang="uz-Cyrl-UZ" sz="2400" kern="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ppleSystemUIFont"/>
              </a:rPr>
              <a:t>(“twin transition”)</a:t>
            </a:r>
            <a:endParaRPr lang="it-IT" sz="2400" kern="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AppleSystemUIFont"/>
            </a:endParaRPr>
          </a:p>
          <a:p>
            <a:endParaRPr lang="it-IT" sz="2400" kern="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kern="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Definire una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r>
              <a:rPr lang="it-IT" sz="2400" kern="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it-IT" sz="2400" kern="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chain per la filiera dei materiali</a:t>
            </a:r>
          </a:p>
          <a:p>
            <a:r>
              <a:rPr lang="it-IT" sz="2400" kern="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400" b="0" i="0" u="none" strike="noStrike" dirty="0">
                <a:solidFill>
                  <a:srgbClr val="FFFF00"/>
                </a:solidFill>
                <a:effectLst/>
                <a:latin typeface="Garamond" panose="02020404030301010803" pitchFamily="18" charset="0"/>
              </a:rPr>
              <a:t>pure/strategic basic; applied;  experimental development</a:t>
            </a:r>
            <a:r>
              <a:rPr lang="en-GB" sz="2400" b="0" i="0" u="none" strike="noStrike" dirty="0">
                <a:effectLst/>
                <a:latin typeface="Garamond" panose="02020404030301010803" pitchFamily="18" charset="0"/>
              </a:rPr>
              <a:t>)</a:t>
            </a:r>
            <a:endParaRPr lang="it-IT" sz="2400" kern="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400" kern="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kern="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Rafforzare il radicamento e le connessioni </a:t>
            </a:r>
          </a:p>
          <a:p>
            <a:r>
              <a:rPr lang="it-IT" sz="2400" kern="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(Regionale, Nazionale, Internazionale)</a:t>
            </a:r>
          </a:p>
          <a:p>
            <a:r>
              <a:rPr lang="it-IT" sz="2400" kern="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Consolidamento rete di Ecosistemi</a:t>
            </a:r>
          </a:p>
          <a:p>
            <a:endParaRPr lang="it-IT" sz="2400" kern="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kern="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Creare ‘celle di innovazione’ pubblico/privato</a:t>
            </a:r>
          </a:p>
          <a:p>
            <a:endParaRPr lang="it-IT" sz="2400" kern="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kern="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Digitalizzazione avanzata </a:t>
            </a:r>
            <a:r>
              <a:rPr lang="it-IT" sz="2400" kern="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(codici/software open source, digital twin, AI-</a:t>
            </a:r>
            <a:r>
              <a:rPr lang="it-IT" sz="2400" kern="0" dirty="0" err="1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it-IT" sz="2400" kern="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user access)</a:t>
            </a:r>
          </a:p>
          <a:p>
            <a:r>
              <a:rPr lang="it-IT" sz="2400" kern="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Applicazione FAIR-By-Desi</a:t>
            </a:r>
            <a:r>
              <a:rPr lang="it-IT" sz="2400" kern="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gn alle risorse sperimentali e computazionali</a:t>
            </a:r>
            <a:endParaRPr lang="en-IT" sz="2400" kern="1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T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8073E6-A6A6-7DBF-37AA-75A14381F2DD}"/>
              </a:ext>
            </a:extLst>
          </p:cNvPr>
          <p:cNvGrpSpPr/>
          <p:nvPr/>
        </p:nvGrpSpPr>
        <p:grpSpPr>
          <a:xfrm>
            <a:off x="9881398" y="102860"/>
            <a:ext cx="1968771" cy="1173717"/>
            <a:chOff x="2891521" y="172937"/>
            <a:chExt cx="5841999" cy="276726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CC2564-F84D-FD88-67F1-6FE385C61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1521" y="172937"/>
              <a:ext cx="5841999" cy="276726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D7DDF7-21D3-001C-245F-004C9A078120}"/>
                </a:ext>
              </a:extLst>
            </p:cNvPr>
            <p:cNvSpPr txBox="1"/>
            <p:nvPr/>
          </p:nvSpPr>
          <p:spPr>
            <a:xfrm>
              <a:off x="5282031" y="1358267"/>
              <a:ext cx="2173951" cy="65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sz="1200" dirty="0">
                  <a:solidFill>
                    <a:srgbClr val="FF0000"/>
                  </a:solidFill>
                </a:rPr>
                <a:t>IAMD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B511EF-A428-C125-C731-8C366F6ADEB1}"/>
                </a:ext>
              </a:extLst>
            </p:cNvPr>
            <p:cNvSpPr txBox="1"/>
            <p:nvPr/>
          </p:nvSpPr>
          <p:spPr>
            <a:xfrm>
              <a:off x="4895324" y="1695547"/>
              <a:ext cx="917196" cy="270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200" dirty="0">
                  <a:solidFill>
                    <a:srgbClr val="FF0000"/>
                  </a:solidFill>
                </a:rPr>
                <a:t>NEWMICRO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A50104-09F4-E8CC-A7DF-90C99521DEAD}"/>
                </a:ext>
              </a:extLst>
            </p:cNvPr>
            <p:cNvSpPr txBox="1"/>
            <p:nvPr/>
          </p:nvSpPr>
          <p:spPr>
            <a:xfrm>
              <a:off x="4333580" y="291538"/>
              <a:ext cx="3122403" cy="580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sz="1000" dirty="0">
                  <a:solidFill>
                    <a:srgbClr val="FF0000"/>
                  </a:solidFill>
                  <a:latin typeface="Snell Roundhand" panose="02000603080000090004" pitchFamily="2" charset="77"/>
                </a:rPr>
                <a:t>M</a:t>
              </a:r>
              <a:r>
                <a:rPr lang="en-GB" sz="1000" dirty="0">
                  <a:solidFill>
                    <a:srgbClr val="FF0000"/>
                  </a:solidFill>
                  <a:latin typeface="Snell Roundhand" panose="02000603080000090004" pitchFamily="2" charset="77"/>
                </a:rPr>
                <a:t>AT</a:t>
              </a:r>
              <a:r>
                <a:rPr lang="en-IT" sz="1000" dirty="0">
                  <a:solidFill>
                    <a:srgbClr val="FF0000"/>
                  </a:solidFill>
                  <a:latin typeface="Snell Roundhand" panose="02000603080000090004" pitchFamily="2" charset="77"/>
                </a:rPr>
                <a:t>  &amp; DEV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47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5A661F-3DC4-A8F6-6293-9AC0AE8C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68" y="2468483"/>
            <a:ext cx="5428561" cy="3892176"/>
          </a:xfrm>
          <a:prstGeom prst="rect">
            <a:avLst/>
          </a:prstGeom>
        </p:spPr>
      </p:pic>
      <p:sp>
        <p:nvSpPr>
          <p:cNvPr id="10" name="CasellaDiTesto 6">
            <a:extLst>
              <a:ext uri="{FF2B5EF4-FFF2-40B4-BE49-F238E27FC236}">
                <a16:creationId xmlns:a16="http://schemas.microsoft.com/office/drawing/2014/main" id="{19941153-4F74-1770-054C-96BEA1B66166}"/>
              </a:ext>
            </a:extLst>
          </p:cNvPr>
          <p:cNvSpPr txBox="1"/>
          <p:nvPr/>
        </p:nvSpPr>
        <p:spPr>
          <a:xfrm>
            <a:off x="5856444" y="2156089"/>
            <a:ext cx="63355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AZIENDE High-Tech</a:t>
            </a:r>
          </a:p>
          <a:p>
            <a:pPr lvl="0"/>
            <a:r>
              <a:rPr lang="it-IT" sz="1600" dirty="0">
                <a:solidFill>
                  <a:srgbClr val="FFFF00"/>
                </a:solidFill>
                <a:latin typeface="Garamond" panose="02020404030301010803" pitchFamily="18" charset="0"/>
              </a:rPr>
              <a:t>STMicroelectronics ITALIA, MEMC Novara; 3SUN / Enel Green Power; ASM; Applied </a:t>
            </a:r>
            <a:r>
              <a:rPr lang="it-IT" sz="1600" dirty="0" err="1">
                <a:solidFill>
                  <a:srgbClr val="FFFF00"/>
                </a:solidFill>
                <a:latin typeface="Garamond" panose="02020404030301010803" pitchFamily="18" charset="0"/>
              </a:rPr>
              <a:t>Materials</a:t>
            </a:r>
            <a:r>
              <a:rPr lang="it-IT" sz="1600" dirty="0">
                <a:solidFill>
                  <a:srgbClr val="FFFF00"/>
                </a:solidFill>
                <a:latin typeface="Garamond" panose="02020404030301010803" pitchFamily="18" charset="0"/>
              </a:rPr>
              <a:t> ITALIA; RISE Technology; Open </a:t>
            </a:r>
            <a:r>
              <a:rPr lang="it-IT" sz="1600" dirty="0" err="1">
                <a:solidFill>
                  <a:srgbClr val="FFFF00"/>
                </a:solidFill>
                <a:latin typeface="Garamond" panose="02020404030301010803" pitchFamily="18" charset="0"/>
              </a:rPr>
              <a:t>Fiber</a:t>
            </a:r>
            <a:r>
              <a:rPr lang="it-IT" sz="1600" dirty="0">
                <a:solidFill>
                  <a:srgbClr val="FFFF00"/>
                </a:solidFill>
                <a:latin typeface="Garamond" panose="02020404030301010803" pitchFamily="18" charset="0"/>
              </a:rPr>
              <a:t>; Test and Manufacturing Engineering SRL (TME); </a:t>
            </a:r>
            <a:r>
              <a:rPr lang="it-IT" sz="1600" dirty="0" err="1">
                <a:solidFill>
                  <a:srgbClr val="FFFF00"/>
                </a:solidFill>
                <a:latin typeface="Garamond" panose="02020404030301010803" pitchFamily="18" charset="0"/>
              </a:rPr>
              <a:t>Materias</a:t>
            </a:r>
            <a:r>
              <a:rPr lang="it-IT" sz="1600" dirty="0">
                <a:solidFill>
                  <a:srgbClr val="FFFF00"/>
                </a:solidFill>
                <a:latin typeface="Garamond" panose="02020404030301010803" pitchFamily="18" charset="0"/>
              </a:rPr>
              <a:t>; IBSA; due2lab.srl; OPTOI; Siae Microelettronica; Leonardo Finmeccanica; </a:t>
            </a:r>
          </a:p>
          <a:p>
            <a:pPr algn="ctr"/>
            <a:endParaRPr lang="it-IT" sz="1600" b="1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Fondazioni</a:t>
            </a:r>
          </a:p>
          <a:p>
            <a:r>
              <a:rPr lang="it-IT" sz="1600" dirty="0">
                <a:solidFill>
                  <a:srgbClr val="FFFF00"/>
                </a:solidFill>
                <a:latin typeface="Garamond" panose="02020404030301010803" pitchFamily="18" charset="0"/>
              </a:rPr>
              <a:t>Fondazione </a:t>
            </a:r>
            <a:r>
              <a:rPr lang="it-IT" sz="1600" dirty="0" err="1">
                <a:solidFill>
                  <a:srgbClr val="FFFF00"/>
                </a:solidFill>
                <a:latin typeface="Garamond" panose="02020404030301010803" pitchFamily="18" charset="0"/>
              </a:rPr>
              <a:t>Samothrace</a:t>
            </a:r>
            <a:r>
              <a:rPr lang="it-IT" sz="1600" dirty="0">
                <a:solidFill>
                  <a:srgbClr val="FFFF00"/>
                </a:solidFill>
                <a:latin typeface="Garamond" panose="02020404030301010803" pitchFamily="18" charset="0"/>
              </a:rPr>
              <a:t>; Fondazione Bruno Kessler (FBK); Fondazione Chips.it; </a:t>
            </a:r>
            <a:r>
              <a:rPr lang="it-IT" sz="1600" dirty="0" err="1">
                <a:solidFill>
                  <a:srgbClr val="FFFF00"/>
                </a:solidFill>
                <a:latin typeface="Garamond" panose="02020404030301010803" pitchFamily="18" charset="0"/>
              </a:rPr>
              <a:t>ChipsJU</a:t>
            </a:r>
            <a:r>
              <a:rPr lang="it-IT" sz="1600" dirty="0">
                <a:solidFill>
                  <a:srgbClr val="FFFF00"/>
                </a:solidFill>
                <a:latin typeface="Garamond" panose="02020404030301010803" pitchFamily="18" charset="0"/>
              </a:rPr>
              <a:t> Pilot </a:t>
            </a:r>
            <a:r>
              <a:rPr lang="it-IT" sz="1600" dirty="0" err="1">
                <a:solidFill>
                  <a:srgbClr val="FFFF00"/>
                </a:solidFill>
                <a:latin typeface="Garamond" panose="02020404030301010803" pitchFamily="18" charset="0"/>
              </a:rPr>
              <a:t>LIne</a:t>
            </a:r>
            <a:r>
              <a:rPr lang="it-IT" sz="1600" dirty="0">
                <a:solidFill>
                  <a:srgbClr val="FFFF00"/>
                </a:solidFill>
                <a:latin typeface="Garamond" panose="02020404030301010803" pitchFamily="18" charset="0"/>
              </a:rPr>
              <a:t> WBG; </a:t>
            </a:r>
          </a:p>
          <a:p>
            <a:pPr algn="ctr"/>
            <a:endParaRPr lang="it-IT" sz="1600" b="1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Regioni</a:t>
            </a:r>
          </a:p>
          <a:p>
            <a:r>
              <a:rPr lang="it-IT" sz="1600" dirty="0">
                <a:solidFill>
                  <a:srgbClr val="FFFF00"/>
                </a:solidFill>
                <a:latin typeface="Garamond" panose="02020404030301010803" pitchFamily="18" charset="0"/>
              </a:rPr>
              <a:t>Umbria; Emilia Romagna; Sicilia; Lazio; Friuli Venezia Giulia</a:t>
            </a:r>
          </a:p>
          <a:p>
            <a:endParaRPr lang="it-IT" sz="16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Università e Enti </a:t>
            </a:r>
          </a:p>
          <a:p>
            <a:pPr algn="just"/>
            <a:r>
              <a:rPr lang="it-IT" sz="1600" dirty="0" err="1">
                <a:solidFill>
                  <a:srgbClr val="FFFF00"/>
                </a:solidFill>
                <a:latin typeface="Garamond" panose="02020404030301010803" pitchFamily="18" charset="0"/>
              </a:rPr>
              <a:t>Polimi</a:t>
            </a:r>
            <a:r>
              <a:rPr lang="it-IT" sz="1600" dirty="0">
                <a:solidFill>
                  <a:srgbClr val="FFFF00"/>
                </a:solidFill>
                <a:latin typeface="Garamond" panose="02020404030301010803" pitchFamily="18" charset="0"/>
              </a:rPr>
              <a:t>; U Catania; U Milano; u parma; U Modena e Reggio Emilia;  U Camerino; U Tor Vergata; U Sapienza ; U Politecnica delle Marche; U Napoli Federico II; U Campania Vanvitelli; </a:t>
            </a:r>
            <a:r>
              <a:rPr lang="it-IT" sz="1600" dirty="0" err="1">
                <a:solidFill>
                  <a:srgbClr val="FFFF00"/>
                </a:solidFill>
                <a:latin typeface="Garamond" panose="02020404030301010803" pitchFamily="18" charset="0"/>
              </a:rPr>
              <a:t>UPalermo</a:t>
            </a:r>
            <a:r>
              <a:rPr lang="it-IT" sz="1600" dirty="0">
                <a:solidFill>
                  <a:srgbClr val="FFFF00"/>
                </a:solidFill>
                <a:latin typeface="Garamond" panose="02020404030301010803" pitchFamily="18" charset="0"/>
              </a:rPr>
              <a:t>; </a:t>
            </a:r>
            <a:r>
              <a:rPr lang="it-IT" sz="1600" dirty="0" err="1">
                <a:solidFill>
                  <a:srgbClr val="FFFF00"/>
                </a:solidFill>
                <a:latin typeface="Garamond" panose="02020404030301010803" pitchFamily="18" charset="0"/>
              </a:rPr>
              <a:t>PoliTo</a:t>
            </a:r>
            <a:r>
              <a:rPr lang="it-IT" sz="1600" dirty="0">
                <a:solidFill>
                  <a:srgbClr val="FFFF00"/>
                </a:solidFill>
                <a:latin typeface="Garamond" panose="02020404030301010803" pitchFamily="18" charset="0"/>
              </a:rPr>
              <a:t>; Area Science Park ; INRIM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E1F9D730-BC21-7344-0300-0B4E8E265A42}"/>
              </a:ext>
            </a:extLst>
          </p:cNvPr>
          <p:cNvSpPr txBox="1">
            <a:spLocks/>
          </p:cNvSpPr>
          <p:nvPr/>
        </p:nvSpPr>
        <p:spPr>
          <a:xfrm>
            <a:off x="136368" y="0"/>
            <a:ext cx="6199188" cy="6027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FFFF00"/>
                </a:solidFill>
                <a:latin typeface="Garamond" panose="02020404030301010803" pitchFamily="18" charset="0"/>
              </a:rPr>
              <a:t>Vision/Mission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77E60-5442-405E-FCFE-AD3A5EE57E81}"/>
              </a:ext>
            </a:extLst>
          </p:cNvPr>
          <p:cNvSpPr txBox="1"/>
          <p:nvPr/>
        </p:nvSpPr>
        <p:spPr>
          <a:xfrm>
            <a:off x="276068" y="602796"/>
            <a:ext cx="11455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effectLst/>
                <a:latin typeface="Helvetica Neue" panose="02000503000000020004" pitchFamily="2" charset="0"/>
              </a:rPr>
              <a:t> </a:t>
            </a:r>
            <a:r>
              <a:rPr lang="en-GB" dirty="0" err="1">
                <a:effectLst/>
                <a:latin typeface="Garamond" panose="02020404030301010803" pitchFamily="18" charset="0"/>
              </a:rPr>
              <a:t>Impostare</a:t>
            </a:r>
            <a:r>
              <a:rPr lang="en-GB" dirty="0">
                <a:effectLst/>
                <a:latin typeface="Garamond" panose="02020404030301010803" pitchFamily="18" charset="0"/>
              </a:rPr>
              <a:t> </a:t>
            </a:r>
            <a:r>
              <a:rPr lang="en-GB" dirty="0" err="1">
                <a:effectLst/>
                <a:latin typeface="Garamond" panose="02020404030301010803" pitchFamily="18" charset="0"/>
              </a:rPr>
              <a:t>una</a:t>
            </a:r>
            <a:r>
              <a:rPr lang="en-GB" dirty="0">
                <a:effectLst/>
                <a:latin typeface="Garamond" panose="02020404030301010803" pitchFamily="18" charset="0"/>
              </a:rPr>
              <a:t> </a:t>
            </a:r>
            <a:r>
              <a:rPr lang="en-GB" dirty="0" err="1">
                <a:effectLst/>
                <a:latin typeface="Garamond" panose="02020404030301010803" pitchFamily="18" charset="0"/>
              </a:rPr>
              <a:t>filiera</a:t>
            </a:r>
            <a:r>
              <a:rPr lang="en-GB" dirty="0">
                <a:effectLst/>
                <a:latin typeface="Garamond" panose="02020404030301010803" pitchFamily="18" charset="0"/>
              </a:rPr>
              <a:t> del </a:t>
            </a:r>
            <a:r>
              <a:rPr lang="en-GB" dirty="0" err="1">
                <a:effectLst/>
                <a:latin typeface="Garamond" panose="02020404030301010803" pitchFamily="18" charset="0"/>
              </a:rPr>
              <a:t>materiale</a:t>
            </a:r>
            <a:r>
              <a:rPr lang="en-GB" dirty="0">
                <a:effectLst/>
                <a:latin typeface="Garamond" panose="02020404030301010803" pitchFamily="18" charset="0"/>
              </a:rPr>
              <a:t> </a:t>
            </a:r>
            <a:r>
              <a:rPr lang="en-GB" i="1" dirty="0">
                <a:effectLst/>
                <a:latin typeface="Garamond" panose="02020404030301010803" pitchFamily="18" charset="0"/>
              </a:rPr>
              <a:t>‘From Design to Device’</a:t>
            </a:r>
            <a:r>
              <a:rPr lang="en-GB" dirty="0">
                <a:effectLst/>
                <a:latin typeface="Garamond" panose="02020404030301010803" pitchFamily="18" charset="0"/>
              </a:rPr>
              <a:t> per </a:t>
            </a:r>
            <a:r>
              <a:rPr lang="en-GB" dirty="0" err="1">
                <a:effectLst/>
                <a:latin typeface="Garamond" panose="02020404030301010803" pitchFamily="18" charset="0"/>
              </a:rPr>
              <a:t>comunità</a:t>
            </a:r>
            <a:r>
              <a:rPr lang="en-GB" dirty="0">
                <a:effectLst/>
                <a:latin typeface="Garamond" panose="02020404030301010803" pitchFamily="18" charset="0"/>
              </a:rPr>
              <a:t> </a:t>
            </a:r>
            <a:r>
              <a:rPr lang="en-GB" dirty="0" err="1">
                <a:effectLst/>
                <a:latin typeface="Garamond" panose="02020404030301010803" pitchFamily="18" charset="0"/>
              </a:rPr>
              <a:t>scientifica</a:t>
            </a:r>
            <a:r>
              <a:rPr lang="en-GB" dirty="0">
                <a:effectLst/>
                <a:latin typeface="Garamond" panose="02020404030301010803" pitchFamily="18" charset="0"/>
              </a:rPr>
              <a:t> e </a:t>
            </a:r>
            <a:r>
              <a:rPr lang="en-GB" dirty="0" err="1">
                <a:effectLst/>
                <a:latin typeface="Garamond" panose="02020404030301010803" pitchFamily="18" charset="0"/>
              </a:rPr>
              <a:t>industria</a:t>
            </a:r>
            <a:r>
              <a:rPr lang="en-GB" dirty="0">
                <a:effectLst/>
                <a:latin typeface="Garamond" panose="02020404030301010803" pitchFamily="18" charset="0"/>
              </a:rPr>
              <a:t>, </a:t>
            </a:r>
          </a:p>
          <a:p>
            <a:pPr algn="just"/>
            <a:r>
              <a:rPr lang="en-GB" dirty="0">
                <a:effectLst/>
                <a:latin typeface="Garamond" panose="02020404030301010803" pitchFamily="18" charset="0"/>
              </a:rPr>
              <a:t>(design/</a:t>
            </a:r>
            <a:r>
              <a:rPr lang="en-GB" dirty="0" err="1">
                <a:effectLst/>
                <a:latin typeface="Garamond" panose="02020404030301010803" pitchFamily="18" charset="0"/>
              </a:rPr>
              <a:t>modellizzazione</a:t>
            </a:r>
            <a:r>
              <a:rPr lang="en-GB" dirty="0">
                <a:effectLst/>
                <a:latin typeface="Garamond" panose="02020404030301010803" pitchFamily="18" charset="0"/>
              </a:rPr>
              <a:t>, </a:t>
            </a:r>
            <a:r>
              <a:rPr lang="en-GB" dirty="0" err="1">
                <a:effectLst/>
                <a:latin typeface="Garamond" panose="02020404030301010803" pitchFamily="18" charset="0"/>
              </a:rPr>
              <a:t>realizzazione</a:t>
            </a:r>
            <a:r>
              <a:rPr lang="en-GB" dirty="0">
                <a:effectLst/>
                <a:latin typeface="Garamond" panose="02020404030301010803" pitchFamily="18" charset="0"/>
              </a:rPr>
              <a:t>, </a:t>
            </a:r>
            <a:r>
              <a:rPr lang="en-GB" dirty="0" err="1">
                <a:effectLst/>
                <a:latin typeface="Garamond" panose="02020404030301010803" pitchFamily="18" charset="0"/>
              </a:rPr>
              <a:t>caratterizzazione</a:t>
            </a:r>
            <a:r>
              <a:rPr lang="en-GB" dirty="0">
                <a:effectLst/>
                <a:latin typeface="Garamond" panose="02020404030301010803" pitchFamily="18" charset="0"/>
              </a:rPr>
              <a:t>, e </a:t>
            </a:r>
            <a:r>
              <a:rPr lang="en-GB" dirty="0" err="1">
                <a:effectLst/>
                <a:latin typeface="Garamond" panose="02020404030301010803" pitchFamily="18" charset="0"/>
              </a:rPr>
              <a:t>ottimizzazione</a:t>
            </a:r>
            <a:r>
              <a:rPr lang="en-GB" dirty="0">
                <a:effectLst/>
                <a:latin typeface="Garamond" panose="02020404030301010803" pitchFamily="18" charset="0"/>
              </a:rPr>
              <a:t>) </a:t>
            </a:r>
          </a:p>
          <a:p>
            <a:pPr algn="just"/>
            <a:r>
              <a:rPr lang="en-GB" dirty="0" err="1">
                <a:effectLst/>
                <a:latin typeface="Garamond" panose="02020404030301010803" pitchFamily="18" charset="0"/>
              </a:rPr>
              <a:t>Coprire</a:t>
            </a:r>
            <a:r>
              <a:rPr lang="en-GB" dirty="0">
                <a:effectLst/>
                <a:latin typeface="Garamond" panose="02020404030301010803" pitchFamily="18" charset="0"/>
              </a:rPr>
              <a:t> </a:t>
            </a:r>
            <a:r>
              <a:rPr lang="en-GB" dirty="0" err="1">
                <a:effectLst/>
                <a:latin typeface="Garamond" panose="02020404030301010803" pitchFamily="18" charset="0"/>
              </a:rPr>
              <a:t>interamente</a:t>
            </a:r>
            <a:r>
              <a:rPr lang="en-GB" dirty="0">
                <a:effectLst/>
                <a:latin typeface="Garamond" panose="02020404030301010803" pitchFamily="18" charset="0"/>
              </a:rPr>
              <a:t> la </a:t>
            </a:r>
            <a:r>
              <a:rPr lang="en-GB" dirty="0" err="1">
                <a:effectLst/>
                <a:latin typeface="Garamond" panose="02020404030301010803" pitchFamily="18" charset="0"/>
              </a:rPr>
              <a:t>scala</a:t>
            </a:r>
            <a:r>
              <a:rPr lang="en-GB" dirty="0">
                <a:effectLst/>
                <a:latin typeface="Garamond" panose="02020404030301010803" pitchFamily="18" charset="0"/>
              </a:rPr>
              <a:t> </a:t>
            </a:r>
            <a:r>
              <a:rPr lang="en-GB" dirty="0" err="1">
                <a:effectLst/>
                <a:latin typeface="Garamond" panose="02020404030301010803" pitchFamily="18" charset="0"/>
              </a:rPr>
              <a:t>dei</a:t>
            </a:r>
            <a:r>
              <a:rPr lang="en-GB" dirty="0">
                <a:effectLst/>
                <a:latin typeface="Garamond" panose="02020404030301010803" pitchFamily="18" charset="0"/>
              </a:rPr>
              <a:t> TRL </a:t>
            </a:r>
          </a:p>
          <a:p>
            <a:pPr algn="just"/>
            <a:r>
              <a:rPr lang="en-GB" dirty="0" err="1">
                <a:effectLst/>
                <a:latin typeface="Garamond" panose="02020404030301010803" pitchFamily="18" charset="0"/>
              </a:rPr>
              <a:t>Sviluppo</a:t>
            </a:r>
            <a:r>
              <a:rPr lang="en-GB" dirty="0">
                <a:effectLst/>
                <a:latin typeface="Garamond" panose="02020404030301010803" pitchFamily="18" charset="0"/>
              </a:rPr>
              <a:t> ed upscale di </a:t>
            </a:r>
            <a:r>
              <a:rPr lang="en-GB" dirty="0" err="1">
                <a:effectLst/>
                <a:latin typeface="Garamond" panose="02020404030301010803" pitchFamily="18" charset="0"/>
              </a:rPr>
              <a:t>materiali</a:t>
            </a:r>
            <a:r>
              <a:rPr lang="en-GB" dirty="0">
                <a:effectLst/>
                <a:latin typeface="Garamond" panose="02020404030301010803" pitchFamily="18" charset="0"/>
              </a:rPr>
              <a:t> </a:t>
            </a:r>
            <a:r>
              <a:rPr lang="en-GB" dirty="0" err="1">
                <a:effectLst/>
                <a:latin typeface="Garamond" panose="02020404030301010803" pitchFamily="18" charset="0"/>
              </a:rPr>
              <a:t>avanzati</a:t>
            </a:r>
            <a:r>
              <a:rPr lang="en-GB" dirty="0">
                <a:effectLst/>
                <a:latin typeface="Garamond" panose="02020404030301010803" pitchFamily="18" charset="0"/>
              </a:rPr>
              <a:t> e </a:t>
            </a:r>
            <a:r>
              <a:rPr lang="en-GB" dirty="0" err="1">
                <a:effectLst/>
                <a:latin typeface="Garamond" panose="02020404030301010803" pitchFamily="18" charset="0"/>
              </a:rPr>
              <a:t>quantistici</a:t>
            </a:r>
            <a:r>
              <a:rPr lang="en-GB" dirty="0">
                <a:effectLst/>
                <a:latin typeface="Garamond" panose="02020404030301010803" pitchFamily="18" charset="0"/>
              </a:rPr>
              <a:t>  (TRL 1-3). </a:t>
            </a:r>
          </a:p>
          <a:p>
            <a:pPr algn="just"/>
            <a:r>
              <a:rPr lang="en-GB" dirty="0" err="1">
                <a:effectLst/>
                <a:latin typeface="Garamond" panose="02020404030301010803" pitchFamily="18" charset="0"/>
              </a:rPr>
              <a:t>Sviluppo</a:t>
            </a:r>
            <a:r>
              <a:rPr lang="en-GB" dirty="0">
                <a:effectLst/>
                <a:latin typeface="Garamond" panose="02020404030301010803" pitchFamily="18" charset="0"/>
              </a:rPr>
              <a:t> </a:t>
            </a:r>
            <a:r>
              <a:rPr lang="en-GB" dirty="0" err="1">
                <a:effectLst/>
                <a:latin typeface="Garamond" panose="02020404030301010803" pitchFamily="18" charset="0"/>
              </a:rPr>
              <a:t>tecnologico</a:t>
            </a:r>
            <a:r>
              <a:rPr lang="en-GB" dirty="0">
                <a:effectLst/>
                <a:latin typeface="Garamond" panose="02020404030301010803" pitchFamily="18" charset="0"/>
              </a:rPr>
              <a:t> di </a:t>
            </a:r>
            <a:r>
              <a:rPr lang="en-GB" dirty="0" err="1">
                <a:effectLst/>
                <a:latin typeface="Garamond" panose="02020404030301010803" pitchFamily="18" charset="0"/>
              </a:rPr>
              <a:t>dispositivi</a:t>
            </a:r>
            <a:r>
              <a:rPr lang="en-GB" dirty="0">
                <a:effectLst/>
                <a:latin typeface="Garamond" panose="02020404030301010803" pitchFamily="18" charset="0"/>
              </a:rPr>
              <a:t> </a:t>
            </a:r>
            <a:r>
              <a:rPr lang="en-GB" dirty="0" err="1">
                <a:effectLst/>
                <a:latin typeface="Garamond" panose="02020404030301010803" pitchFamily="18" charset="0"/>
              </a:rPr>
              <a:t>microelettronici</a:t>
            </a:r>
            <a:r>
              <a:rPr lang="en-GB" dirty="0">
                <a:effectLst/>
                <a:latin typeface="Garamond" panose="02020404030301010803" pitchFamily="18" charset="0"/>
              </a:rPr>
              <a:t> e </a:t>
            </a:r>
            <a:r>
              <a:rPr lang="en-GB" dirty="0" err="1">
                <a:effectLst/>
                <a:latin typeface="Garamond" panose="02020404030301010803" pitchFamily="18" charset="0"/>
              </a:rPr>
              <a:t>optoelettronici</a:t>
            </a:r>
            <a:r>
              <a:rPr lang="en-GB" dirty="0">
                <a:effectLst/>
                <a:latin typeface="Garamond" panose="02020404030301010803" pitchFamily="18" charset="0"/>
              </a:rPr>
              <a:t> (TRL 4-6 e </a:t>
            </a:r>
            <a:r>
              <a:rPr lang="en-GB" dirty="0" err="1">
                <a:effectLst/>
                <a:latin typeface="Garamond" panose="02020404030301010803" pitchFamily="18" charset="0"/>
              </a:rPr>
              <a:t>oltre</a:t>
            </a:r>
            <a:r>
              <a:rPr lang="en-GB" dirty="0">
                <a:effectLst/>
                <a:latin typeface="Garamond" panose="02020404030301010803" pitchFamily="18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A58D36-5AB2-A3B0-A574-32DBD489150F}"/>
              </a:ext>
            </a:extLst>
          </p:cNvPr>
          <p:cNvGrpSpPr/>
          <p:nvPr/>
        </p:nvGrpSpPr>
        <p:grpSpPr>
          <a:xfrm>
            <a:off x="9881398" y="102860"/>
            <a:ext cx="1968771" cy="1173717"/>
            <a:chOff x="2891521" y="172937"/>
            <a:chExt cx="5841999" cy="27672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FA8CFE-F3BF-B395-A8EB-98502FC62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1521" y="172937"/>
              <a:ext cx="5841999" cy="27672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7C7D21-3BC4-4CA6-E179-3074AD9B13F6}"/>
                </a:ext>
              </a:extLst>
            </p:cNvPr>
            <p:cNvSpPr txBox="1"/>
            <p:nvPr/>
          </p:nvSpPr>
          <p:spPr>
            <a:xfrm>
              <a:off x="5282031" y="1358267"/>
              <a:ext cx="2173951" cy="65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sz="1200" dirty="0">
                  <a:solidFill>
                    <a:srgbClr val="FF0000"/>
                  </a:solidFill>
                </a:rPr>
                <a:t>IAMD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806BD6-5705-E61A-6514-A62D2D1FA9F9}"/>
                </a:ext>
              </a:extLst>
            </p:cNvPr>
            <p:cNvSpPr txBox="1"/>
            <p:nvPr/>
          </p:nvSpPr>
          <p:spPr>
            <a:xfrm>
              <a:off x="4895324" y="1695547"/>
              <a:ext cx="917196" cy="270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200" dirty="0">
                  <a:solidFill>
                    <a:srgbClr val="FF0000"/>
                  </a:solidFill>
                </a:rPr>
                <a:t>NEWMICRO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EB277C-242B-7CCC-CAAF-516D98717E6F}"/>
                </a:ext>
              </a:extLst>
            </p:cNvPr>
            <p:cNvSpPr txBox="1"/>
            <p:nvPr/>
          </p:nvSpPr>
          <p:spPr>
            <a:xfrm>
              <a:off x="4333580" y="291538"/>
              <a:ext cx="3122403" cy="580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sz="1000" dirty="0">
                  <a:solidFill>
                    <a:srgbClr val="FF0000"/>
                  </a:solidFill>
                  <a:latin typeface="Snell Roundhand" panose="02000603080000090004" pitchFamily="2" charset="77"/>
                </a:rPr>
                <a:t>M</a:t>
              </a:r>
              <a:r>
                <a:rPr lang="en-GB" sz="1000" dirty="0">
                  <a:solidFill>
                    <a:srgbClr val="FF0000"/>
                  </a:solidFill>
                  <a:latin typeface="Snell Roundhand" panose="02000603080000090004" pitchFamily="2" charset="77"/>
                </a:rPr>
                <a:t>AT</a:t>
              </a:r>
              <a:r>
                <a:rPr lang="en-IT" sz="1000" dirty="0">
                  <a:solidFill>
                    <a:srgbClr val="FF0000"/>
                  </a:solidFill>
                  <a:latin typeface="Snell Roundhand" panose="02000603080000090004" pitchFamily="2" charset="77"/>
                </a:rPr>
                <a:t>  &amp; DEV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22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28D92-F827-A188-D0FA-3B306BB6D3F6}"/>
              </a:ext>
            </a:extLst>
          </p:cNvPr>
          <p:cNvSpPr/>
          <p:nvPr/>
        </p:nvSpPr>
        <p:spPr>
          <a:xfrm>
            <a:off x="166346" y="5179356"/>
            <a:ext cx="3498165" cy="1515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F66E9E-A923-DB77-ABE4-7C9E46F4AE1E}"/>
              </a:ext>
            </a:extLst>
          </p:cNvPr>
          <p:cNvSpPr/>
          <p:nvPr/>
        </p:nvSpPr>
        <p:spPr>
          <a:xfrm>
            <a:off x="282078" y="671860"/>
            <a:ext cx="3417563" cy="10938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3AB8D-F8BA-7CB6-B978-DC74202C0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09"/>
          <a:stretch/>
        </p:blipFill>
        <p:spPr>
          <a:xfrm>
            <a:off x="94593" y="1928297"/>
            <a:ext cx="3641673" cy="3149130"/>
          </a:xfrm>
          <a:prstGeom prst="rect">
            <a:avLst/>
          </a:prstGeom>
        </p:spPr>
      </p:pic>
      <p:sp>
        <p:nvSpPr>
          <p:cNvPr id="2" name="Freeform 65">
            <a:extLst>
              <a:ext uri="{FF2B5EF4-FFF2-40B4-BE49-F238E27FC236}">
                <a16:creationId xmlns:a16="http://schemas.microsoft.com/office/drawing/2014/main" id="{81E9BE93-3A39-A5A9-0A43-5BC7A0B751AC}"/>
              </a:ext>
            </a:extLst>
          </p:cNvPr>
          <p:cNvSpPr/>
          <p:nvPr/>
        </p:nvSpPr>
        <p:spPr>
          <a:xfrm>
            <a:off x="360003" y="834419"/>
            <a:ext cx="3191078" cy="673365"/>
          </a:xfrm>
          <a:custGeom>
            <a:avLst/>
            <a:gdLst/>
            <a:ahLst/>
            <a:cxnLst/>
            <a:rect l="l" t="t" r="r" b="b"/>
            <a:pathLst>
              <a:path w="4196497" h="885523">
                <a:moveTo>
                  <a:pt x="0" y="0"/>
                </a:moveTo>
                <a:lnTo>
                  <a:pt x="4196497" y="0"/>
                </a:lnTo>
                <a:lnTo>
                  <a:pt x="4196497" y="885523"/>
                </a:lnTo>
                <a:lnTo>
                  <a:pt x="0" y="8855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TextBox 68">
            <a:extLst>
              <a:ext uri="{FF2B5EF4-FFF2-40B4-BE49-F238E27FC236}">
                <a16:creationId xmlns:a16="http://schemas.microsoft.com/office/drawing/2014/main" id="{F92EA43B-CADE-0CC6-65BE-96BD65E2EFF9}"/>
              </a:ext>
            </a:extLst>
          </p:cNvPr>
          <p:cNvSpPr txBox="1"/>
          <p:nvPr/>
        </p:nvSpPr>
        <p:spPr>
          <a:xfrm>
            <a:off x="1034417" y="1955183"/>
            <a:ext cx="3498166" cy="226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7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Network :11 nodes</a:t>
            </a:r>
          </a:p>
        </p:txBody>
      </p:sp>
      <p:pic>
        <p:nvPicPr>
          <p:cNvPr id="8" name="Immagine 18" descr="Immagine che contiene schermata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3D006873-676F-4302-3DD9-1303500FD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39986"/>
            <a:ext cx="1608507" cy="763532"/>
          </a:xfrm>
          <a:prstGeom prst="rect">
            <a:avLst/>
          </a:prstGeom>
        </p:spPr>
      </p:pic>
      <p:pic>
        <p:nvPicPr>
          <p:cNvPr id="9" name="Immagine 22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843FA77C-33B7-F2DD-B4EB-EF1491AB2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9" y="5301812"/>
            <a:ext cx="1203752" cy="571402"/>
          </a:xfrm>
          <a:prstGeom prst="rect">
            <a:avLst/>
          </a:prstGeom>
        </p:spPr>
      </p:pic>
      <p:pic>
        <p:nvPicPr>
          <p:cNvPr id="10" name="Immagine 15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E7975963-E2ED-6823-6EE1-926FF3BFD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236" y="5370290"/>
            <a:ext cx="1059493" cy="502924"/>
          </a:xfrm>
          <a:prstGeom prst="rect">
            <a:avLst/>
          </a:prstGeom>
        </p:spPr>
      </p:pic>
      <p:pic>
        <p:nvPicPr>
          <p:cNvPr id="12" name="Immagine 20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26EE3867-13DC-DCEA-9711-B03654162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707" y="5966997"/>
            <a:ext cx="1330013" cy="6313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4B4BED-0670-05AA-BDF2-FCD94E2CCC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898" y="594998"/>
            <a:ext cx="5104835" cy="2943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4EA9A6-0521-544A-BF71-5CDBF57B2D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6028" y="665371"/>
            <a:ext cx="3393063" cy="1182859"/>
          </a:xfrm>
          <a:prstGeom prst="rect">
            <a:avLst/>
          </a:prstGeom>
        </p:spPr>
      </p:pic>
      <p:pic>
        <p:nvPicPr>
          <p:cNvPr id="17" name="Immagine 13">
            <a:extLst>
              <a:ext uri="{FF2B5EF4-FFF2-40B4-BE49-F238E27FC236}">
                <a16:creationId xmlns:a16="http://schemas.microsoft.com/office/drawing/2014/main" id="{8EDC247A-A7BC-2582-B8D4-5C874EBF57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4536" y="2659365"/>
            <a:ext cx="2775658" cy="737039"/>
          </a:xfrm>
          <a:prstGeom prst="rect">
            <a:avLst/>
          </a:prstGeom>
        </p:spPr>
      </p:pic>
      <p:sp>
        <p:nvSpPr>
          <p:cNvPr id="18" name="TextBox 68">
            <a:extLst>
              <a:ext uri="{FF2B5EF4-FFF2-40B4-BE49-F238E27FC236}">
                <a16:creationId xmlns:a16="http://schemas.microsoft.com/office/drawing/2014/main" id="{D838ED79-0A59-092E-4AEC-9F29944944F6}"/>
              </a:ext>
            </a:extLst>
          </p:cNvPr>
          <p:cNvSpPr txBox="1"/>
          <p:nvPr/>
        </p:nvSpPr>
        <p:spPr>
          <a:xfrm>
            <a:off x="6354394" y="5278315"/>
            <a:ext cx="3498166" cy="226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7"/>
              </a:lnSpc>
              <a:spcBef>
                <a:spcPct val="0"/>
              </a:spcBef>
            </a:pPr>
            <a:r>
              <a:rPr lang="en-US" sz="1400" b="1" dirty="0">
                <a:latin typeface="Titillium Web Bold"/>
                <a:ea typeface="Titillium Web Bold"/>
                <a:cs typeface="Titillium Web Bold"/>
                <a:sym typeface="Titillium Web Bold"/>
              </a:rPr>
              <a:t>9 </a:t>
            </a:r>
            <a:r>
              <a:rPr lang="en-US" sz="1400" b="1" dirty="0" err="1">
                <a:latin typeface="Titillium Web Bold"/>
                <a:ea typeface="Titillium Web Bold"/>
                <a:cs typeface="Titillium Web Bold"/>
                <a:sym typeface="Titillium Web Bold"/>
              </a:rPr>
              <a:t>istituti</a:t>
            </a:r>
            <a:r>
              <a:rPr lang="en-US" sz="1400" b="1" dirty="0">
                <a:latin typeface="Titillium Web Bold"/>
                <a:ea typeface="Titillium Web Bold"/>
                <a:cs typeface="Titillium Web Bold"/>
                <a:sym typeface="Titillium Web Bold"/>
              </a:rPr>
              <a:t> CNR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E6A4D2-39D5-EE98-1A82-E6B7B3A15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3228" y="5670222"/>
            <a:ext cx="3680499" cy="6665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434F48-8224-538F-17AC-96183F551B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9297" y="4118691"/>
            <a:ext cx="6925331" cy="10771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29D9A71-FD06-A151-23F5-CAF2DBA59266}"/>
              </a:ext>
            </a:extLst>
          </p:cNvPr>
          <p:cNvSpPr/>
          <p:nvPr/>
        </p:nvSpPr>
        <p:spPr>
          <a:xfrm>
            <a:off x="3983421" y="594998"/>
            <a:ext cx="105103" cy="571606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8AF13C-F28C-04D8-F317-CFC7F884DA07}"/>
              </a:ext>
            </a:extLst>
          </p:cNvPr>
          <p:cNvSpPr/>
          <p:nvPr/>
        </p:nvSpPr>
        <p:spPr>
          <a:xfrm rot="5400000">
            <a:off x="6901763" y="808357"/>
            <a:ext cx="105103" cy="571606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7" name="TextBox 68">
            <a:extLst>
              <a:ext uri="{FF2B5EF4-FFF2-40B4-BE49-F238E27FC236}">
                <a16:creationId xmlns:a16="http://schemas.microsoft.com/office/drawing/2014/main" id="{143BB196-7663-2ACC-40FE-0572F776FC96}"/>
              </a:ext>
            </a:extLst>
          </p:cNvPr>
          <p:cNvSpPr txBox="1"/>
          <p:nvPr/>
        </p:nvSpPr>
        <p:spPr>
          <a:xfrm>
            <a:off x="8998265" y="2085414"/>
            <a:ext cx="3498166" cy="226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7"/>
              </a:lnSpc>
              <a:spcBef>
                <a:spcPct val="0"/>
              </a:spcBef>
            </a:pPr>
            <a:r>
              <a:rPr lang="en-US" sz="1400" b="1" dirty="0">
                <a:latin typeface="Titillium Web Bold"/>
                <a:ea typeface="Titillium Web Bold"/>
                <a:cs typeface="Titillium Web Bold"/>
                <a:sym typeface="Titillium Web Bold"/>
              </a:rPr>
              <a:t>Network :14 nodes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5BE1AC0A-D99D-8933-6D8C-796EF6D6D9AF}"/>
              </a:ext>
            </a:extLst>
          </p:cNvPr>
          <p:cNvSpPr txBox="1">
            <a:spLocks/>
          </p:cNvSpPr>
          <p:nvPr/>
        </p:nvSpPr>
        <p:spPr>
          <a:xfrm>
            <a:off x="2585348" y="0"/>
            <a:ext cx="6199188" cy="6027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 err="1">
                <a:solidFill>
                  <a:srgbClr val="FFFF00"/>
                </a:solidFill>
                <a:latin typeface="Garamond" panose="02020404030301010803" pitchFamily="18" charset="0"/>
              </a:rPr>
              <a:t>Infrastructures</a:t>
            </a:r>
            <a:r>
              <a:rPr lang="it-IT" sz="3600" dirty="0">
                <a:solidFill>
                  <a:srgbClr val="FFFF00"/>
                </a:solidFill>
                <a:latin typeface="Garamond" panose="02020404030301010803" pitchFamily="18" charset="0"/>
              </a:rPr>
              <a:t>: open access</a:t>
            </a:r>
          </a:p>
        </p:txBody>
      </p:sp>
    </p:spTree>
    <p:extLst>
      <p:ext uri="{BB962C8B-B14F-4D97-AF65-F5344CB8AC3E}">
        <p14:creationId xmlns:p14="http://schemas.microsoft.com/office/powerpoint/2010/main" val="319424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D02718F-3E4A-F8AD-DB5E-3B930225A2AD}"/>
              </a:ext>
            </a:extLst>
          </p:cNvPr>
          <p:cNvSpPr/>
          <p:nvPr/>
        </p:nvSpPr>
        <p:spPr>
          <a:xfrm>
            <a:off x="4528660" y="3770851"/>
            <a:ext cx="7464916" cy="3070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CF86E7-6F36-F40F-E4A4-374F1F0C9ACC}"/>
              </a:ext>
            </a:extLst>
          </p:cNvPr>
          <p:cNvGrpSpPr/>
          <p:nvPr/>
        </p:nvGrpSpPr>
        <p:grpSpPr>
          <a:xfrm>
            <a:off x="3454313" y="939400"/>
            <a:ext cx="5406761" cy="2489600"/>
            <a:chOff x="7138718" y="939400"/>
            <a:chExt cx="4364043" cy="1920455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383D19E9-9256-35C6-652F-2CDBEEA7A690}"/>
                </a:ext>
              </a:extLst>
            </p:cNvPr>
            <p:cNvGrpSpPr/>
            <p:nvPr/>
          </p:nvGrpSpPr>
          <p:grpSpPr>
            <a:xfrm>
              <a:off x="7138718" y="939400"/>
              <a:ext cx="4364043" cy="1920455"/>
              <a:chOff x="0" y="0"/>
              <a:chExt cx="1271257" cy="559434"/>
            </a:xfrm>
          </p:grpSpPr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6735BBB3-776F-2A10-8339-43760E480BAC}"/>
                  </a:ext>
                </a:extLst>
              </p:cNvPr>
              <p:cNvSpPr/>
              <p:nvPr/>
            </p:nvSpPr>
            <p:spPr>
              <a:xfrm>
                <a:off x="0" y="0"/>
                <a:ext cx="1271257" cy="559434"/>
              </a:xfrm>
              <a:custGeom>
                <a:avLst/>
                <a:gdLst/>
                <a:ahLst/>
                <a:cxnLst/>
                <a:rect l="l" t="t" r="r" b="b"/>
                <a:pathLst>
                  <a:path w="1271257" h="559434">
                    <a:moveTo>
                      <a:pt x="11827" y="0"/>
                    </a:moveTo>
                    <a:lnTo>
                      <a:pt x="1259430" y="0"/>
                    </a:lnTo>
                    <a:cubicBezTo>
                      <a:pt x="1262567" y="0"/>
                      <a:pt x="1265575" y="1246"/>
                      <a:pt x="1267793" y="3464"/>
                    </a:cubicBezTo>
                    <a:cubicBezTo>
                      <a:pt x="1270011" y="5682"/>
                      <a:pt x="1271257" y="8690"/>
                      <a:pt x="1271257" y="11827"/>
                    </a:cubicBezTo>
                    <a:lnTo>
                      <a:pt x="1271257" y="547607"/>
                    </a:lnTo>
                    <a:cubicBezTo>
                      <a:pt x="1271257" y="550743"/>
                      <a:pt x="1270011" y="553752"/>
                      <a:pt x="1267793" y="555970"/>
                    </a:cubicBezTo>
                    <a:cubicBezTo>
                      <a:pt x="1265575" y="558187"/>
                      <a:pt x="1262567" y="559434"/>
                      <a:pt x="1259430" y="559434"/>
                    </a:cubicBezTo>
                    <a:lnTo>
                      <a:pt x="11827" y="559434"/>
                    </a:lnTo>
                    <a:cubicBezTo>
                      <a:pt x="8690" y="559434"/>
                      <a:pt x="5682" y="558187"/>
                      <a:pt x="3464" y="555970"/>
                    </a:cubicBezTo>
                    <a:cubicBezTo>
                      <a:pt x="1246" y="553752"/>
                      <a:pt x="0" y="550743"/>
                      <a:pt x="0" y="547607"/>
                    </a:cubicBezTo>
                    <a:lnTo>
                      <a:pt x="0" y="11827"/>
                    </a:lnTo>
                    <a:cubicBezTo>
                      <a:pt x="0" y="8690"/>
                      <a:pt x="1246" y="5682"/>
                      <a:pt x="3464" y="3464"/>
                    </a:cubicBezTo>
                    <a:cubicBezTo>
                      <a:pt x="5682" y="1246"/>
                      <a:pt x="8690" y="0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7" name="TextBox 8">
                <a:extLst>
                  <a:ext uri="{FF2B5EF4-FFF2-40B4-BE49-F238E27FC236}">
                    <a16:creationId xmlns:a16="http://schemas.microsoft.com/office/drawing/2014/main" id="{BC48C765-EDBB-FCE8-A445-436DE86A239A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271257" cy="588009"/>
              </a:xfrm>
              <a:prstGeom prst="rect">
                <a:avLst/>
              </a:prstGeom>
            </p:spPr>
            <p:txBody>
              <a:bodyPr lIns="13799" tIns="13799" rIns="13799" bIns="13799" rtlCol="0" anchor="ctr"/>
              <a:lstStyle/>
              <a:p>
                <a:pPr algn="ctr">
                  <a:lnSpc>
                    <a:spcPts val="1141"/>
                  </a:lnSpc>
                </a:pPr>
                <a:endParaRPr sz="1200"/>
              </a:p>
            </p:txBody>
          </p:sp>
        </p:grpSp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CCF2880A-4B3E-0881-C96A-D1B4EC7EAF9F}"/>
                </a:ext>
              </a:extLst>
            </p:cNvPr>
            <p:cNvSpPr/>
            <p:nvPr/>
          </p:nvSpPr>
          <p:spPr>
            <a:xfrm>
              <a:off x="7300088" y="1361752"/>
              <a:ext cx="4055825" cy="826747"/>
            </a:xfrm>
            <a:custGeom>
              <a:avLst/>
              <a:gdLst/>
              <a:ahLst/>
              <a:cxnLst/>
              <a:rect l="l" t="t" r="r" b="b"/>
              <a:pathLst>
                <a:path w="6083737" h="1240121">
                  <a:moveTo>
                    <a:pt x="0" y="0"/>
                  </a:moveTo>
                  <a:lnTo>
                    <a:pt x="6083737" y="0"/>
                  </a:lnTo>
                  <a:lnTo>
                    <a:pt x="6083737" y="1240122"/>
                  </a:lnTo>
                  <a:lnTo>
                    <a:pt x="0" y="1240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2232" b="-78043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grpSp>
          <p:nvGrpSpPr>
            <p:cNvPr id="9" name="Group 35">
              <a:extLst>
                <a:ext uri="{FF2B5EF4-FFF2-40B4-BE49-F238E27FC236}">
                  <a16:creationId xmlns:a16="http://schemas.microsoft.com/office/drawing/2014/main" id="{826E3E4D-502A-6FE3-1E54-FEA6876D9D5C}"/>
                </a:ext>
              </a:extLst>
            </p:cNvPr>
            <p:cNvGrpSpPr/>
            <p:nvPr/>
          </p:nvGrpSpPr>
          <p:grpSpPr>
            <a:xfrm>
              <a:off x="7319720" y="2319373"/>
              <a:ext cx="4041843" cy="402644"/>
              <a:chOff x="0" y="19050"/>
              <a:chExt cx="8083686" cy="805286"/>
            </a:xfrm>
          </p:grpSpPr>
          <p:sp>
            <p:nvSpPr>
              <p:cNvPr id="10" name="AutoShape 36">
                <a:extLst>
                  <a:ext uri="{FF2B5EF4-FFF2-40B4-BE49-F238E27FC236}">
                    <a16:creationId xmlns:a16="http://schemas.microsoft.com/office/drawing/2014/main" id="{2152C672-88B4-8635-0D48-755833C8551C}"/>
                  </a:ext>
                </a:extLst>
              </p:cNvPr>
              <p:cNvSpPr/>
              <p:nvPr/>
            </p:nvSpPr>
            <p:spPr>
              <a:xfrm>
                <a:off x="0" y="334186"/>
                <a:ext cx="1970998" cy="0"/>
              </a:xfrm>
              <a:prstGeom prst="line">
                <a:avLst/>
              </a:prstGeom>
              <a:ln w="33142" cap="flat">
                <a:solidFill>
                  <a:srgbClr val="7ED85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1" name="TextBox 37">
                <a:extLst>
                  <a:ext uri="{FF2B5EF4-FFF2-40B4-BE49-F238E27FC236}">
                    <a16:creationId xmlns:a16="http://schemas.microsoft.com/office/drawing/2014/main" id="{BD7356E1-A7DC-06F6-496C-2D1006454E7B}"/>
                  </a:ext>
                </a:extLst>
              </p:cNvPr>
              <p:cNvSpPr txBox="1"/>
              <p:nvPr/>
            </p:nvSpPr>
            <p:spPr>
              <a:xfrm>
                <a:off x="31316" y="490909"/>
                <a:ext cx="765322" cy="3334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305"/>
                  </a:lnSpc>
                </a:pPr>
                <a:r>
                  <a:rPr lang="en-US" sz="1305" b="1">
                    <a:solidFill>
                      <a:srgbClr val="000000"/>
                    </a:solidFill>
                    <a:latin typeface="Titillium Web Bold"/>
                    <a:ea typeface="Titillium Web Bold"/>
                    <a:cs typeface="Titillium Web Bold"/>
                    <a:sym typeface="Titillium Web Bold"/>
                  </a:rPr>
                  <a:t>40+</a:t>
                </a:r>
              </a:p>
            </p:txBody>
          </p:sp>
          <p:sp>
            <p:nvSpPr>
              <p:cNvPr id="12" name="TextBox 38">
                <a:extLst>
                  <a:ext uri="{FF2B5EF4-FFF2-40B4-BE49-F238E27FC236}">
                    <a16:creationId xmlns:a16="http://schemas.microsoft.com/office/drawing/2014/main" id="{048456E5-EC42-C7D0-BBAD-196D117C9362}"/>
                  </a:ext>
                </a:extLst>
              </p:cNvPr>
              <p:cNvSpPr txBox="1"/>
              <p:nvPr/>
            </p:nvSpPr>
            <p:spPr>
              <a:xfrm>
                <a:off x="31316" y="19052"/>
                <a:ext cx="2056360" cy="23052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869"/>
                  </a:lnSpc>
                </a:pPr>
                <a:r>
                  <a:rPr lang="en-US" sz="869" dirty="0">
                    <a:solidFill>
                      <a:srgbClr val="000000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Scient. techniques</a:t>
                </a:r>
              </a:p>
            </p:txBody>
          </p:sp>
          <p:sp>
            <p:nvSpPr>
              <p:cNvPr id="13" name="AutoShape 39">
                <a:extLst>
                  <a:ext uri="{FF2B5EF4-FFF2-40B4-BE49-F238E27FC236}">
                    <a16:creationId xmlns:a16="http://schemas.microsoft.com/office/drawing/2014/main" id="{46BE5B98-3575-402B-0D0A-548CD6009DA4}"/>
                  </a:ext>
                </a:extLst>
              </p:cNvPr>
              <p:cNvSpPr/>
              <p:nvPr/>
            </p:nvSpPr>
            <p:spPr>
              <a:xfrm>
                <a:off x="2026255" y="334186"/>
                <a:ext cx="1970998" cy="0"/>
              </a:xfrm>
              <a:prstGeom prst="line">
                <a:avLst/>
              </a:prstGeom>
              <a:ln w="33142" cap="flat">
                <a:solidFill>
                  <a:srgbClr val="7ED85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4" name="TextBox 40">
                <a:extLst>
                  <a:ext uri="{FF2B5EF4-FFF2-40B4-BE49-F238E27FC236}">
                    <a16:creationId xmlns:a16="http://schemas.microsoft.com/office/drawing/2014/main" id="{6F84791B-B2DE-2822-9504-4A1F5E28C370}"/>
                  </a:ext>
                </a:extLst>
              </p:cNvPr>
              <p:cNvSpPr txBox="1"/>
              <p:nvPr/>
            </p:nvSpPr>
            <p:spPr>
              <a:xfrm>
                <a:off x="2058994" y="490913"/>
                <a:ext cx="765322" cy="3334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05"/>
                  </a:lnSpc>
                </a:pPr>
                <a:r>
                  <a:rPr lang="en-US" sz="1305" b="1">
                    <a:solidFill>
                      <a:srgbClr val="000000"/>
                    </a:solidFill>
                    <a:latin typeface="Titillium Web Bold"/>
                    <a:ea typeface="Titillium Web Bold"/>
                    <a:cs typeface="Titillium Web Bold"/>
                    <a:sym typeface="Titillium Web Bold"/>
                  </a:rPr>
                  <a:t>70+</a:t>
                </a:r>
              </a:p>
            </p:txBody>
          </p:sp>
          <p:sp>
            <p:nvSpPr>
              <p:cNvPr id="15" name="TextBox 41">
                <a:extLst>
                  <a:ext uri="{FF2B5EF4-FFF2-40B4-BE49-F238E27FC236}">
                    <a16:creationId xmlns:a16="http://schemas.microsoft.com/office/drawing/2014/main" id="{84FABC0F-F709-618A-8BDB-91C341CED806}"/>
                  </a:ext>
                </a:extLst>
              </p:cNvPr>
              <p:cNvSpPr txBox="1"/>
              <p:nvPr/>
            </p:nvSpPr>
            <p:spPr>
              <a:xfrm>
                <a:off x="2058994" y="19050"/>
                <a:ext cx="1969564" cy="2399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869"/>
                  </a:lnSpc>
                </a:pPr>
                <a:r>
                  <a:rPr lang="en-US" sz="869" dirty="0">
                    <a:solidFill>
                      <a:srgbClr val="000000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Instruments</a:t>
                </a:r>
              </a:p>
            </p:txBody>
          </p:sp>
          <p:sp>
            <p:nvSpPr>
              <p:cNvPr id="16" name="AutoShape 42">
                <a:extLst>
                  <a:ext uri="{FF2B5EF4-FFF2-40B4-BE49-F238E27FC236}">
                    <a16:creationId xmlns:a16="http://schemas.microsoft.com/office/drawing/2014/main" id="{3E286BEE-CE73-4EB4-8170-D642010619D8}"/>
                  </a:ext>
                </a:extLst>
              </p:cNvPr>
              <p:cNvSpPr/>
              <p:nvPr/>
            </p:nvSpPr>
            <p:spPr>
              <a:xfrm>
                <a:off x="4055253" y="334186"/>
                <a:ext cx="1970998" cy="0"/>
              </a:xfrm>
              <a:prstGeom prst="line">
                <a:avLst/>
              </a:prstGeom>
              <a:ln w="33142" cap="flat">
                <a:solidFill>
                  <a:srgbClr val="7ED85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7" name="TextBox 43">
                <a:extLst>
                  <a:ext uri="{FF2B5EF4-FFF2-40B4-BE49-F238E27FC236}">
                    <a16:creationId xmlns:a16="http://schemas.microsoft.com/office/drawing/2014/main" id="{83CDEDBD-E603-6FDB-1A36-1B9221BAE9A3}"/>
                  </a:ext>
                </a:extLst>
              </p:cNvPr>
              <p:cNvSpPr txBox="1"/>
              <p:nvPr/>
            </p:nvSpPr>
            <p:spPr>
              <a:xfrm>
                <a:off x="4086558" y="490913"/>
                <a:ext cx="887724" cy="3334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05"/>
                  </a:lnSpc>
                </a:pPr>
                <a:r>
                  <a:rPr lang="en-US" sz="1305" b="1">
                    <a:solidFill>
                      <a:srgbClr val="000000"/>
                    </a:solidFill>
                    <a:latin typeface="Titillium Web Bold"/>
                    <a:ea typeface="Titillium Web Bold"/>
                    <a:cs typeface="Titillium Web Bold"/>
                    <a:sym typeface="Titillium Web Bold"/>
                  </a:rPr>
                  <a:t>20M€</a:t>
                </a:r>
              </a:p>
            </p:txBody>
          </p:sp>
          <p:sp>
            <p:nvSpPr>
              <p:cNvPr id="18" name="TextBox 44">
                <a:extLst>
                  <a:ext uri="{FF2B5EF4-FFF2-40B4-BE49-F238E27FC236}">
                    <a16:creationId xmlns:a16="http://schemas.microsoft.com/office/drawing/2014/main" id="{F24528E7-9EE9-D236-3F79-BF48EA79366B}"/>
                  </a:ext>
                </a:extLst>
              </p:cNvPr>
              <p:cNvSpPr txBox="1"/>
              <p:nvPr/>
            </p:nvSpPr>
            <p:spPr>
              <a:xfrm>
                <a:off x="4086558" y="19050"/>
                <a:ext cx="1969564" cy="2399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869"/>
                  </a:lnSpc>
                </a:pPr>
                <a:r>
                  <a:rPr lang="en-US" sz="869">
                    <a:solidFill>
                      <a:srgbClr val="000000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Investment</a:t>
                </a:r>
              </a:p>
            </p:txBody>
          </p:sp>
          <p:sp>
            <p:nvSpPr>
              <p:cNvPr id="19" name="AutoShape 45">
                <a:extLst>
                  <a:ext uri="{FF2B5EF4-FFF2-40B4-BE49-F238E27FC236}">
                    <a16:creationId xmlns:a16="http://schemas.microsoft.com/office/drawing/2014/main" id="{01669A00-C0EB-23D2-13A7-0F0C2FC43F97}"/>
                  </a:ext>
                </a:extLst>
              </p:cNvPr>
              <p:cNvSpPr/>
              <p:nvPr/>
            </p:nvSpPr>
            <p:spPr>
              <a:xfrm>
                <a:off x="6084250" y="334186"/>
                <a:ext cx="1970998" cy="0"/>
              </a:xfrm>
              <a:prstGeom prst="line">
                <a:avLst/>
              </a:prstGeom>
              <a:ln w="33142" cap="flat">
                <a:solidFill>
                  <a:srgbClr val="7ED85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0" name="TextBox 46">
                <a:extLst>
                  <a:ext uri="{FF2B5EF4-FFF2-40B4-BE49-F238E27FC236}">
                    <a16:creationId xmlns:a16="http://schemas.microsoft.com/office/drawing/2014/main" id="{66AE87F0-94A4-93FF-0A43-391BFCCC10F1}"/>
                  </a:ext>
                </a:extLst>
              </p:cNvPr>
              <p:cNvSpPr txBox="1"/>
              <p:nvPr/>
            </p:nvSpPr>
            <p:spPr>
              <a:xfrm>
                <a:off x="6114122" y="490913"/>
                <a:ext cx="887724" cy="3334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05"/>
                  </a:lnSpc>
                </a:pPr>
                <a:r>
                  <a:rPr lang="en-US" sz="1305" b="1" dirty="0">
                    <a:solidFill>
                      <a:srgbClr val="000000"/>
                    </a:solidFill>
                    <a:latin typeface="Titillium Web Bold"/>
                    <a:ea typeface="Titillium Web Bold"/>
                    <a:cs typeface="Titillium Web Bold"/>
                    <a:sym typeface="Titillium Web Bold"/>
                  </a:rPr>
                  <a:t>50+</a:t>
                </a:r>
              </a:p>
            </p:txBody>
          </p:sp>
          <p:sp>
            <p:nvSpPr>
              <p:cNvPr id="21" name="TextBox 47">
                <a:extLst>
                  <a:ext uri="{FF2B5EF4-FFF2-40B4-BE49-F238E27FC236}">
                    <a16:creationId xmlns:a16="http://schemas.microsoft.com/office/drawing/2014/main" id="{EF4AA8A5-1122-6EDD-A78A-AF2F5A7670AF}"/>
                  </a:ext>
                </a:extLst>
              </p:cNvPr>
              <p:cNvSpPr txBox="1"/>
              <p:nvPr/>
            </p:nvSpPr>
            <p:spPr>
              <a:xfrm>
                <a:off x="6114122" y="19050"/>
                <a:ext cx="1969564" cy="2399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869"/>
                  </a:lnSpc>
                </a:pPr>
                <a:r>
                  <a:rPr lang="en-US" sz="869">
                    <a:solidFill>
                      <a:srgbClr val="000000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Researchers</a:t>
                </a:r>
              </a:p>
            </p:txBody>
          </p:sp>
        </p:grpSp>
        <p:sp>
          <p:nvSpPr>
            <p:cNvPr id="22" name="TextBox 69">
              <a:extLst>
                <a:ext uri="{FF2B5EF4-FFF2-40B4-BE49-F238E27FC236}">
                  <a16:creationId xmlns:a16="http://schemas.microsoft.com/office/drawing/2014/main" id="{61DB4134-056D-3D66-CFAF-B252277F8AF1}"/>
                </a:ext>
              </a:extLst>
            </p:cNvPr>
            <p:cNvSpPr txBox="1"/>
            <p:nvPr/>
          </p:nvSpPr>
          <p:spPr>
            <a:xfrm>
              <a:off x="7169102" y="1033927"/>
              <a:ext cx="4270277" cy="223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27"/>
                </a:lnSpc>
                <a:spcBef>
                  <a:spcPct val="0"/>
                </a:spcBef>
              </a:pPr>
              <a:r>
                <a:rPr lang="en-US" sz="1305" b="1" dirty="0">
                  <a:solidFill>
                    <a:srgbClr val="000000"/>
                  </a:solidFill>
                  <a:latin typeface="Titillium Web Bold"/>
                  <a:ea typeface="Titillium Web Bold"/>
                  <a:cs typeface="Titillium Web Bold"/>
                  <a:sym typeface="Titillium Web Bold"/>
                </a:rPr>
                <a:t>Available techniques –on-line catalogue</a:t>
              </a:r>
            </a:p>
          </p:txBody>
        </p:sp>
      </p:grpSp>
      <p:sp>
        <p:nvSpPr>
          <p:cNvPr id="24" name="TextBox 14">
            <a:extLst>
              <a:ext uri="{FF2B5EF4-FFF2-40B4-BE49-F238E27FC236}">
                <a16:creationId xmlns:a16="http://schemas.microsoft.com/office/drawing/2014/main" id="{3A2FF915-C2E5-4948-7BEF-352E26E4B1BC}"/>
              </a:ext>
            </a:extLst>
          </p:cNvPr>
          <p:cNvSpPr txBox="1"/>
          <p:nvPr/>
        </p:nvSpPr>
        <p:spPr>
          <a:xfrm>
            <a:off x="286991" y="2981571"/>
            <a:ext cx="3704496" cy="3708618"/>
          </a:xfrm>
          <a:prstGeom prst="rect">
            <a:avLst/>
          </a:prstGeom>
        </p:spPr>
        <p:txBody>
          <a:bodyPr lIns="13799" tIns="13799" rIns="13799" bIns="13799" rtlCol="0" anchor="ctr"/>
          <a:lstStyle/>
          <a:p>
            <a:pPr marL="285750" indent="-285750" font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  <a:latin typeface="Garamond" panose="02020404030301010803" pitchFamily="18" charset="0"/>
              </a:rPr>
              <a:t>29 </a:t>
            </a:r>
            <a:r>
              <a:rPr lang="en-US" sz="2000" dirty="0">
                <a:solidFill>
                  <a:srgbClr val="FFC000"/>
                </a:solidFill>
                <a:latin typeface="Garamond" panose="02020404030301010803" pitchFamily="18" charset="0"/>
              </a:rPr>
              <a:t>Proposals submitted </a:t>
            </a:r>
          </a:p>
          <a:p>
            <a:pPr fontAlgn="ctr">
              <a:spcAft>
                <a:spcPts val="1200"/>
              </a:spcAft>
            </a:pPr>
            <a:r>
              <a:rPr lang="en-US" sz="2000" dirty="0">
                <a:solidFill>
                  <a:srgbClr val="FFC000"/>
                </a:solidFill>
                <a:latin typeface="Garamond" panose="02020404030301010803" pitchFamily="18" charset="0"/>
              </a:rPr>
              <a:t>(2 of industrial interest)</a:t>
            </a:r>
            <a:endParaRPr lang="it-IT" sz="20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marL="285750" indent="-285750" font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  <a:latin typeface="Garamond" panose="02020404030301010803" pitchFamily="18" charset="0"/>
              </a:rPr>
              <a:t>54 </a:t>
            </a:r>
            <a:r>
              <a:rPr lang="en-US" sz="2000" dirty="0">
                <a:solidFill>
                  <a:srgbClr val="FFC000"/>
                </a:solidFill>
                <a:latin typeface="Garamond" panose="02020404030301010803" pitchFamily="18" charset="0"/>
              </a:rPr>
              <a:t>Experimental sessions requested</a:t>
            </a:r>
            <a:endParaRPr lang="it-IT" sz="20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marL="285750" indent="-285750" font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  <a:latin typeface="Garamond" panose="02020404030301010803" pitchFamily="18" charset="0"/>
              </a:rPr>
              <a:t>311 </a:t>
            </a:r>
            <a:r>
              <a:rPr lang="en-US" sz="2000" dirty="0">
                <a:solidFill>
                  <a:srgbClr val="FFC000"/>
                </a:solidFill>
                <a:latin typeface="Garamond" panose="02020404030301010803" pitchFamily="18" charset="0"/>
              </a:rPr>
              <a:t>Days of access requested</a:t>
            </a:r>
            <a:endParaRPr lang="it-IT" sz="20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marL="285750" indent="-285750" font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  <a:latin typeface="Garamond" panose="02020404030301010803" pitchFamily="18" charset="0"/>
              </a:rPr>
              <a:t>19 </a:t>
            </a:r>
            <a:r>
              <a:rPr lang="en-US" sz="2000" dirty="0">
                <a:solidFill>
                  <a:srgbClr val="FFC000"/>
                </a:solidFill>
                <a:latin typeface="Garamond" panose="02020404030301010803" pitchFamily="18" charset="0"/>
              </a:rPr>
              <a:t>Different scientific techniques</a:t>
            </a:r>
            <a:endParaRPr lang="it-IT" sz="20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marL="285750" indent="-285750" font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  <a:latin typeface="Garamond" panose="02020404030301010803" pitchFamily="18" charset="0"/>
              </a:rPr>
              <a:t>28 </a:t>
            </a:r>
            <a:r>
              <a:rPr lang="en-US" sz="2000" dirty="0">
                <a:solidFill>
                  <a:srgbClr val="FFC000"/>
                </a:solidFill>
                <a:latin typeface="Garamond" panose="02020404030301010803" pitchFamily="18" charset="0"/>
              </a:rPr>
              <a:t>User institutions </a:t>
            </a:r>
            <a:endParaRPr lang="it-IT" sz="20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marL="285750" indent="-285750" font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  <a:latin typeface="Garamond" panose="02020404030301010803" pitchFamily="18" charset="0"/>
              </a:rPr>
              <a:t>81 </a:t>
            </a:r>
            <a:r>
              <a:rPr lang="en-US" sz="2000" dirty="0">
                <a:solidFill>
                  <a:srgbClr val="FFC000"/>
                </a:solidFill>
                <a:latin typeface="Garamond" panose="02020404030301010803" pitchFamily="18" charset="0"/>
              </a:rPr>
              <a:t>Users (1/3 young researchers)</a:t>
            </a:r>
            <a:endParaRPr lang="it-IT" sz="20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CasellaDiTesto 3">
            <a:extLst>
              <a:ext uri="{FF2B5EF4-FFF2-40B4-BE49-F238E27FC236}">
                <a16:creationId xmlns:a16="http://schemas.microsoft.com/office/drawing/2014/main" id="{7A77C29F-C906-16FC-7F6B-008C32F0E2B6}"/>
              </a:ext>
            </a:extLst>
          </p:cNvPr>
          <p:cNvSpPr txBox="1"/>
          <p:nvPr/>
        </p:nvSpPr>
        <p:spPr>
          <a:xfrm>
            <a:off x="5358587" y="3397655"/>
            <a:ext cx="601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Titillium" panose="00000500000000000000" pitchFamily="50" charset="0"/>
              </a:rPr>
              <a:t>Users from:                                                          Application fields:</a:t>
            </a:r>
          </a:p>
        </p:txBody>
      </p:sp>
      <p:pic>
        <p:nvPicPr>
          <p:cNvPr id="27" name="Immagine 1">
            <a:extLst>
              <a:ext uri="{FF2B5EF4-FFF2-40B4-BE49-F238E27FC236}">
                <a16:creationId xmlns:a16="http://schemas.microsoft.com/office/drawing/2014/main" id="{912303CC-EE12-D924-31F8-3021AF553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660" y="3397346"/>
            <a:ext cx="3348889" cy="3348889"/>
          </a:xfrm>
          <a:prstGeom prst="rect">
            <a:avLst/>
          </a:prstGeom>
        </p:spPr>
      </p:pic>
      <p:pic>
        <p:nvPicPr>
          <p:cNvPr id="28" name="Immagine 2">
            <a:extLst>
              <a:ext uri="{FF2B5EF4-FFF2-40B4-BE49-F238E27FC236}">
                <a16:creationId xmlns:a16="http://schemas.microsoft.com/office/drawing/2014/main" id="{4302F0C5-B81E-9002-DBC0-21CC6C88B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757" y="3821020"/>
            <a:ext cx="2861176" cy="33069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1ABC46-139A-A672-5705-F3FBB9313F40}"/>
              </a:ext>
            </a:extLst>
          </p:cNvPr>
          <p:cNvSpPr/>
          <p:nvPr/>
        </p:nvSpPr>
        <p:spPr>
          <a:xfrm>
            <a:off x="40556" y="1038984"/>
            <a:ext cx="3191078" cy="985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3" name="Freeform 65">
            <a:extLst>
              <a:ext uri="{FF2B5EF4-FFF2-40B4-BE49-F238E27FC236}">
                <a16:creationId xmlns:a16="http://schemas.microsoft.com/office/drawing/2014/main" id="{5AD260B2-2E05-6E88-F916-0293988936B0}"/>
              </a:ext>
            </a:extLst>
          </p:cNvPr>
          <p:cNvSpPr/>
          <p:nvPr/>
        </p:nvSpPr>
        <p:spPr>
          <a:xfrm>
            <a:off x="240015" y="1246909"/>
            <a:ext cx="2794520" cy="563976"/>
          </a:xfrm>
          <a:custGeom>
            <a:avLst/>
            <a:gdLst/>
            <a:ahLst/>
            <a:cxnLst/>
            <a:rect l="l" t="t" r="r" b="b"/>
            <a:pathLst>
              <a:path w="4196497" h="885523">
                <a:moveTo>
                  <a:pt x="0" y="0"/>
                </a:moveTo>
                <a:lnTo>
                  <a:pt x="4196497" y="0"/>
                </a:lnTo>
                <a:lnTo>
                  <a:pt x="4196497" y="885523"/>
                </a:lnTo>
                <a:lnTo>
                  <a:pt x="0" y="8855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3E58847-56ED-6404-A4E1-A788EC2D1746}"/>
              </a:ext>
            </a:extLst>
          </p:cNvPr>
          <p:cNvSpPr txBox="1">
            <a:spLocks/>
          </p:cNvSpPr>
          <p:nvPr/>
        </p:nvSpPr>
        <p:spPr>
          <a:xfrm>
            <a:off x="-30511" y="165040"/>
            <a:ext cx="10420605" cy="6027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FFFF00"/>
                </a:solidFill>
                <a:latin typeface="Garamond" panose="02020404030301010803" pitchFamily="18" charset="0"/>
              </a:rPr>
              <a:t>NFFA-DI First call  (</a:t>
            </a:r>
            <a:r>
              <a:rPr lang="it-IT" sz="3600" dirty="0" err="1">
                <a:solidFill>
                  <a:srgbClr val="FFFF00"/>
                </a:solidFill>
                <a:latin typeface="Garamond" panose="02020404030301010803" pitchFamily="18" charset="0"/>
              </a:rPr>
              <a:t>Nov</a:t>
            </a:r>
            <a:r>
              <a:rPr lang="it-IT" sz="3600" dirty="0">
                <a:solidFill>
                  <a:srgbClr val="FFFF00"/>
                </a:solidFill>
                <a:latin typeface="Garamond" panose="02020404030301010803" pitchFamily="18" charset="0"/>
              </a:rPr>
              <a:t> 2024) </a:t>
            </a:r>
            <a:r>
              <a:rPr lang="it-IT" sz="3600" dirty="0" err="1">
                <a:solidFill>
                  <a:srgbClr val="FFFF00"/>
                </a:solidFill>
                <a:latin typeface="Garamond" panose="02020404030301010803" pitchFamily="18" charset="0"/>
              </a:rPr>
              <a:t>fact</a:t>
            </a:r>
            <a:r>
              <a:rPr lang="it-IT" sz="3600" dirty="0">
                <a:solidFill>
                  <a:srgbClr val="FFFF00"/>
                </a:solidFill>
                <a:latin typeface="Garamond" panose="02020404030301010803" pitchFamily="18" charset="0"/>
              </a:rPr>
              <a:t> and </a:t>
            </a:r>
            <a:r>
              <a:rPr lang="it-IT" sz="3600" dirty="0" err="1">
                <a:solidFill>
                  <a:srgbClr val="FFFF00"/>
                </a:solidFill>
                <a:latin typeface="Garamond" panose="02020404030301010803" pitchFamily="18" charset="0"/>
              </a:rPr>
              <a:t>figures</a:t>
            </a:r>
            <a:endParaRPr lang="it-IT" sz="36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38" name="TextBox 72">
            <a:extLst>
              <a:ext uri="{FF2B5EF4-FFF2-40B4-BE49-F238E27FC236}">
                <a16:creationId xmlns:a16="http://schemas.microsoft.com/office/drawing/2014/main" id="{7F146796-BC8F-2335-2118-023B0CCBBDA5}"/>
              </a:ext>
            </a:extLst>
          </p:cNvPr>
          <p:cNvSpPr txBox="1"/>
          <p:nvPr/>
        </p:nvSpPr>
        <p:spPr>
          <a:xfrm>
            <a:off x="9683268" y="2149562"/>
            <a:ext cx="1686452" cy="20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2"/>
              </a:lnSpc>
            </a:pPr>
            <a:r>
              <a:rPr lang="en-US" sz="1522" b="1" dirty="0">
                <a:latin typeface="Titillium Web Bold"/>
                <a:ea typeface="Titillium Web Bold"/>
                <a:cs typeface="Titillium Web Bold"/>
                <a:sym typeface="Titillium Web Bold"/>
              </a:rPr>
              <a:t>Single Entry Point</a:t>
            </a:r>
          </a:p>
        </p:txBody>
      </p:sp>
      <p:pic>
        <p:nvPicPr>
          <p:cNvPr id="25" name="Immagine 2" descr="Schermata 2023-02-13 alle 15.19.31.png">
            <a:extLst>
              <a:ext uri="{FF2B5EF4-FFF2-40B4-BE49-F238E27FC236}">
                <a16:creationId xmlns:a16="http://schemas.microsoft.com/office/drawing/2014/main" id="{6267744A-D29C-0150-4EE3-CF5DCD16D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92" y="1041376"/>
            <a:ext cx="3106527" cy="975041"/>
          </a:xfrm>
          <a:prstGeom prst="rect">
            <a:avLst/>
          </a:prstGeom>
        </p:spPr>
      </p:pic>
      <p:sp>
        <p:nvSpPr>
          <p:cNvPr id="39" name="TextBox 72">
            <a:extLst>
              <a:ext uri="{FF2B5EF4-FFF2-40B4-BE49-F238E27FC236}">
                <a16:creationId xmlns:a16="http://schemas.microsoft.com/office/drawing/2014/main" id="{86D7FF36-BFA9-14B3-4642-33558179437C}"/>
              </a:ext>
            </a:extLst>
          </p:cNvPr>
          <p:cNvSpPr txBox="1"/>
          <p:nvPr/>
        </p:nvSpPr>
        <p:spPr>
          <a:xfrm>
            <a:off x="860736" y="2162739"/>
            <a:ext cx="1686452" cy="20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2"/>
              </a:lnSpc>
            </a:pPr>
            <a:r>
              <a:rPr lang="en-US" sz="1522" b="1" dirty="0">
                <a:latin typeface="Titillium Web Bold"/>
                <a:ea typeface="Titillium Web Bold"/>
                <a:cs typeface="Titillium Web Bold"/>
                <a:sym typeface="Titillium Web Bold"/>
              </a:rPr>
              <a:t>Single Entry Point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0BE93E2-3874-5248-FD06-989969DBE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8029" y="2481465"/>
            <a:ext cx="2506851" cy="5190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562BBD-B324-7500-A0D1-599D2D965C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001" y="2536215"/>
            <a:ext cx="3175487" cy="32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2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99790-63BD-4057-1FB7-536DB815C56F}"/>
              </a:ext>
            </a:extLst>
          </p:cNvPr>
          <p:cNvSpPr txBox="1"/>
          <p:nvPr/>
        </p:nvSpPr>
        <p:spPr>
          <a:xfrm>
            <a:off x="581891" y="238360"/>
            <a:ext cx="10724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Strategic EU action. Technologies and critical materials</a:t>
            </a:r>
            <a:endParaRPr lang="x-none" sz="3600" dirty="0">
              <a:solidFill>
                <a:srgbClr val="FFFF00"/>
              </a:solidFill>
            </a:endParaRP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755C83F5-D835-47CB-D739-8129DC159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50" y="1065513"/>
            <a:ext cx="6348341" cy="4910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6319C8-877A-5CBA-BE76-216E88FE8A49}"/>
              </a:ext>
            </a:extLst>
          </p:cNvPr>
          <p:cNvSpPr txBox="1"/>
          <p:nvPr/>
        </p:nvSpPr>
        <p:spPr>
          <a:xfrm>
            <a:off x="6199648" y="2151611"/>
            <a:ext cx="64651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BATT4EU Partnership </a:t>
            </a:r>
          </a:p>
          <a:p>
            <a:pPr algn="ctr"/>
            <a:r>
              <a:rPr lang="it-IT" sz="20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it-IT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Partnership for </a:t>
            </a:r>
            <a:r>
              <a:rPr lang="it-IT" sz="20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it-IT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(CCAM) </a:t>
            </a:r>
          </a:p>
          <a:p>
            <a:pPr algn="ctr"/>
            <a:r>
              <a:rPr lang="it-IT" sz="20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it-IT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it-IT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Partnership (CHP) </a:t>
            </a:r>
          </a:p>
          <a:p>
            <a:pPr algn="ctr"/>
            <a:r>
              <a:rPr lang="it-IT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Photonics21 </a:t>
            </a:r>
          </a:p>
          <a:p>
            <a:pPr algn="ctr"/>
            <a:r>
              <a:rPr lang="it-IT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IAM-I, IAM4EU </a:t>
            </a:r>
            <a:r>
              <a:rPr lang="it-IT" sz="200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Advanced </a:t>
            </a:r>
            <a:r>
              <a:rPr lang="it-IT" sz="200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Materials</a:t>
            </a:r>
            <a:r>
              <a:rPr lang="it-IT" sz="200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2030 </a:t>
            </a:r>
            <a:r>
              <a:rPr lang="it-IT" sz="200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Initiative</a:t>
            </a:r>
            <a:endParaRPr lang="it-IT" sz="2000" dirty="0">
              <a:effectLst/>
              <a:latin typeface="Garamond" panose="020204040303010108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it-IT" sz="200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Pilot line Wide Band Gap (Chips Act)</a:t>
            </a:r>
            <a:endParaRPr lang="en-IT" sz="2000" dirty="0">
              <a:effectLst/>
              <a:latin typeface="Garamond" panose="020204040303010108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060416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7115</TotalTime>
  <Words>686</Words>
  <Application>Microsoft Macintosh PowerPoint</Application>
  <PresentationFormat>Widescreen</PresentationFormat>
  <Paragraphs>131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Garamond</vt:lpstr>
      <vt:lpstr>Helvetica Neue</vt:lpstr>
      <vt:lpstr>Snell Roundhand</vt:lpstr>
      <vt:lpstr>Source Sans Pro</vt:lpstr>
      <vt:lpstr>Titillium</vt:lpstr>
      <vt:lpstr>Titillium Web</vt:lpstr>
      <vt:lpstr>Titillium Web Bold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1565</cp:revision>
  <dcterms:created xsi:type="dcterms:W3CDTF">2020-11-25T08:43:11Z</dcterms:created>
  <dcterms:modified xsi:type="dcterms:W3CDTF">2025-04-02T10:59:01Z</dcterms:modified>
</cp:coreProperties>
</file>