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7"/>
  </p:notesMasterIdLst>
  <p:sldIdLst>
    <p:sldId id="3532" r:id="rId2"/>
    <p:sldId id="257" r:id="rId3"/>
    <p:sldId id="3547" r:id="rId4"/>
    <p:sldId id="3533" r:id="rId5"/>
    <p:sldId id="259" r:id="rId6"/>
    <p:sldId id="3534" r:id="rId7"/>
    <p:sldId id="3537" r:id="rId8"/>
    <p:sldId id="3538" r:id="rId9"/>
    <p:sldId id="3539" r:id="rId10"/>
    <p:sldId id="3546" r:id="rId11"/>
    <p:sldId id="1246" r:id="rId12"/>
    <p:sldId id="271" r:id="rId13"/>
    <p:sldId id="3545" r:id="rId14"/>
    <p:sldId id="3536" r:id="rId15"/>
    <p:sldId id="961" r:id="rId16"/>
  </p:sldIdLst>
  <p:sldSz cx="12192000" cy="6858000"/>
  <p:notesSz cx="6858000" cy="9144000"/>
  <p:embeddedFontLst>
    <p:embeddedFont>
      <p:font typeface="Aptos Narrow" panose="020B000402020202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Times" panose="020206030504050203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0" roundtripDataSignature="AMtx7mg+vwAxU/cFQrKwxwft7xFNWFCD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16C"/>
    <a:srgbClr val="1E5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/>
    <p:restoredTop sz="94749"/>
  </p:normalViewPr>
  <p:slideViewPr>
    <p:cSldViewPr snapToGrid="0">
      <p:cViewPr varScale="1">
        <p:scale>
          <a:sx n="62" d="100"/>
          <a:sy n="62" d="100"/>
        </p:scale>
        <p:origin x="92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4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Relationship Id="rId142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462add62b4_1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2462add62b4_1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64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623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433f20312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4433f2031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462add62b4_1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2462add62b4_1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12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62add62b4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62add62b4_4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462add62b4_4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04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003F9E28-B4A4-F996-57CE-BD57CB1C1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62add62b4_4_10:notes">
            <a:extLst>
              <a:ext uri="{FF2B5EF4-FFF2-40B4-BE49-F238E27FC236}">
                <a16:creationId xmlns:a16="http://schemas.microsoft.com/office/drawing/2014/main" id="{50B55213-4DBC-84D3-0201-C31CC9B187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62add62b4_4_10:notes">
            <a:extLst>
              <a:ext uri="{FF2B5EF4-FFF2-40B4-BE49-F238E27FC236}">
                <a16:creationId xmlns:a16="http://schemas.microsoft.com/office/drawing/2014/main" id="{863347B8-D673-7D5E-0F87-CF4E9B171C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462add62b4_4_10:notes">
            <a:extLst>
              <a:ext uri="{FF2B5EF4-FFF2-40B4-BE49-F238E27FC236}">
                <a16:creationId xmlns:a16="http://schemas.microsoft.com/office/drawing/2014/main" id="{B7A899A4-38A8-2E9E-F5E4-C7F657DDF9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7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62add62b4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62add62b4_4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462add62b4_4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18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37d6a5a9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437d6a5a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3929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CF91A8FE-F509-E3B4-E2D5-C4B06683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62add62b4_4_10:notes">
            <a:extLst>
              <a:ext uri="{FF2B5EF4-FFF2-40B4-BE49-F238E27FC236}">
                <a16:creationId xmlns:a16="http://schemas.microsoft.com/office/drawing/2014/main" id="{029ECDF3-1CA4-8D1B-7CA9-0B56A9FCCD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62add62b4_4_10:notes">
            <a:extLst>
              <a:ext uri="{FF2B5EF4-FFF2-40B4-BE49-F238E27FC236}">
                <a16:creationId xmlns:a16="http://schemas.microsoft.com/office/drawing/2014/main" id="{972CD1F6-55C8-0B97-1372-4B75403540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462add62b4_4_10:notes">
            <a:extLst>
              <a:ext uri="{FF2B5EF4-FFF2-40B4-BE49-F238E27FC236}">
                <a16:creationId xmlns:a16="http://schemas.microsoft.com/office/drawing/2014/main" id="{D567BFF5-E0B5-F190-A383-1E6EC38EE6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56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D9124-A750-C47F-1E82-8A7891354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3343698-6C00-2E94-BCFA-881B7C4148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09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4B0A4C8-CCDF-41B7-BFB2-86178F93284F}" type="slidenum">
              <a:rPr kumimoji="0" lang="it-IT" altLang="it-IT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Arial"/>
                <a:sym typeface="Arial"/>
              </a:rPr>
              <a:pPr marL="0" marR="0" lvl="0" indent="0" algn="r" defTabSz="9096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it-IT" altLang="it-IT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cs typeface="Arial"/>
              <a:sym typeface="Arial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664F2F4-7DEE-F57C-B125-0756634B5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79AD2C4-ADFD-D09A-8DDE-0DBDD8327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4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CC05E108-24C9-65F2-7732-FA993450C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62add62b4_4_10:notes">
            <a:extLst>
              <a:ext uri="{FF2B5EF4-FFF2-40B4-BE49-F238E27FC236}">
                <a16:creationId xmlns:a16="http://schemas.microsoft.com/office/drawing/2014/main" id="{27FE9764-7D87-84E4-CC00-8CB6D32E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62add62b4_4_10:notes">
            <a:extLst>
              <a:ext uri="{FF2B5EF4-FFF2-40B4-BE49-F238E27FC236}">
                <a16:creationId xmlns:a16="http://schemas.microsoft.com/office/drawing/2014/main" id="{6E41C04A-C8F1-DB22-ADD3-1D30F9D89C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g2462add62b4_4_10:notes">
            <a:extLst>
              <a:ext uri="{FF2B5EF4-FFF2-40B4-BE49-F238E27FC236}">
                <a16:creationId xmlns:a16="http://schemas.microsoft.com/office/drawing/2014/main" id="{79F40922-4DE6-43B1-87EF-FD019041F4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02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F468A42A-1079-2B79-32FD-0BF097DF5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>
            <a:extLst>
              <a:ext uri="{FF2B5EF4-FFF2-40B4-BE49-F238E27FC236}">
                <a16:creationId xmlns:a16="http://schemas.microsoft.com/office/drawing/2014/main" id="{FF2D8C28-6FDB-D901-067B-7176A3EE3C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>
            <a:extLst>
              <a:ext uri="{FF2B5EF4-FFF2-40B4-BE49-F238E27FC236}">
                <a16:creationId xmlns:a16="http://schemas.microsoft.com/office/drawing/2014/main" id="{C47D5886-807E-D4BA-33C3-98CC1FAFD3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74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37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78230" y="1825625"/>
            <a:ext cx="10515600" cy="3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78230" y="1120656"/>
            <a:ext cx="105156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07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it-IT" smtClean="0"/>
              <a:pPr algn="l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56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5E470C4-940D-4EF9-76D2-20F81DF7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FFF60A4-967B-284A-B849-6825FE717E58}" type="datetimeFigureOut"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02/04/2025</a:t>
            </a:fld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9112E6-CF65-56C7-038E-5149CF86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E83055-B41A-2A63-1C23-A482EE02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EC4F088-7BD1-1448-B6AC-3A15327FBE32}" type="slidenum"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‹N›</a:t>
            </a:fld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STO">
  <p:cSld name="2_TESTO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370840" y="1723640"/>
            <a:ext cx="99517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6233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title"/>
          </p:nvPr>
        </p:nvSpPr>
        <p:spPr>
          <a:xfrm>
            <a:off x="370840" y="488693"/>
            <a:ext cx="4860187" cy="1043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50"/>
              <a:buFont typeface="Arial"/>
              <a:buNone/>
              <a:defRPr sz="265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72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78230" y="1825625"/>
            <a:ext cx="5459100" cy="3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6819600" y="1120657"/>
            <a:ext cx="4575900" cy="46167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878230" y="1120656"/>
            <a:ext cx="54591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41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16D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1b725126289_0_3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75467" y="5149400"/>
            <a:ext cx="2416532" cy="17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b725126289_0_358"/>
          <p:cNvPicPr preferRelativeResize="0"/>
          <p:nvPr/>
        </p:nvPicPr>
        <p:blipFill rotWithShape="1">
          <a:blip r:embed="rId9">
            <a:alphaModFix amt="70000"/>
          </a:blip>
          <a:srcRect/>
          <a:stretch/>
        </p:blipFill>
        <p:spPr>
          <a:xfrm>
            <a:off x="-1451466" y="3598360"/>
            <a:ext cx="4536900" cy="4536900"/>
          </a:xfrm>
          <a:prstGeom prst="ellipse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9" r:id="rId4"/>
    <p:sldLayoutId id="2147483680" r:id="rId5"/>
    <p:sldLayoutId id="214748369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B1D6FD1A-B825-4132-9261-BB8C84B5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766" y="5434897"/>
            <a:ext cx="3062832" cy="1226263"/>
          </a:xfrm>
          <a:prstGeom prst="rect">
            <a:avLst/>
          </a:prstGeom>
        </p:spPr>
      </p:pic>
      <p:pic>
        <p:nvPicPr>
          <p:cNvPr id="13" name="Google Shape;149;p8" descr="Gantry 5">
            <a:extLst>
              <a:ext uri="{FF2B5EF4-FFF2-40B4-BE49-F238E27FC236}">
                <a16:creationId xmlns:a16="http://schemas.microsoft.com/office/drawing/2014/main" id="{903BE6CB-730D-46B8-8468-DCF3EF0B96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0162" y="90573"/>
            <a:ext cx="1071418" cy="107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1;g2437d6a5a93_0_5">
            <a:extLst>
              <a:ext uri="{FF2B5EF4-FFF2-40B4-BE49-F238E27FC236}">
                <a16:creationId xmlns:a16="http://schemas.microsoft.com/office/drawing/2014/main" id="{4B128801-419D-D447-B70C-F252B86D3DF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83739" y="5434898"/>
            <a:ext cx="1967267" cy="1226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72E490-B83E-4265-54C2-C3263DBDE15F}"/>
              </a:ext>
            </a:extLst>
          </p:cNvPr>
          <p:cNvSpPr txBox="1"/>
          <p:nvPr/>
        </p:nvSpPr>
        <p:spPr>
          <a:xfrm>
            <a:off x="0" y="1063755"/>
            <a:ext cx="115119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170" algn="ctr">
              <a:spcBef>
                <a:spcPts val="35"/>
              </a:spcBef>
            </a:pPr>
            <a:r>
              <a:rPr lang="en-US" sz="2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LINKBIO</a:t>
            </a:r>
          </a:p>
          <a:p>
            <a:pPr marL="471170" algn="ctr">
              <a:spcBef>
                <a:spcPts val="35"/>
              </a:spcBef>
            </a:pPr>
            <a:r>
              <a:rPr lang="en-US" sz="2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Leveraging Innovation for New Knowledge in BIOdiversity research and valorization</a:t>
            </a:r>
            <a:endParaRPr lang="it-IT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0F6571-2069-FC5C-B3DC-A9032F4F70C0}"/>
              </a:ext>
            </a:extLst>
          </p:cNvPr>
          <p:cNvSpPr txBox="1"/>
          <p:nvPr/>
        </p:nvSpPr>
        <p:spPr>
          <a:xfrm>
            <a:off x="2527442" y="2667432"/>
            <a:ext cx="7183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Carlo Calfapietra, Raffaella Maria Balestrini </a:t>
            </a:r>
          </a:p>
          <a:p>
            <a:r>
              <a:rPr lang="en-US" sz="2800" dirty="0">
                <a:solidFill>
                  <a:schemeClr val="bg1"/>
                </a:solidFill>
              </a:rPr>
              <a:t>NBFC </a:t>
            </a:r>
            <a:r>
              <a:rPr lang="it-IT" sz="2800" dirty="0">
                <a:solidFill>
                  <a:schemeClr val="bg1"/>
                </a:solidFill>
              </a:rPr>
              <a:t>&amp;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Agritech</a:t>
            </a:r>
            <a:r>
              <a:rPr lang="en-US" sz="2800" dirty="0">
                <a:solidFill>
                  <a:schemeClr val="bg1"/>
                </a:solidFill>
              </a:rPr>
              <a:t> Communities 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4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9399094-8EDD-F4F3-56E0-C9A096453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49;p8" descr="Gantry 5">
            <a:extLst>
              <a:ext uri="{FF2B5EF4-FFF2-40B4-BE49-F238E27FC236}">
                <a16:creationId xmlns:a16="http://schemas.microsoft.com/office/drawing/2014/main" id="{0586DB67-98C2-F8EC-1EDA-906578368C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7607" y="0"/>
            <a:ext cx="904393" cy="8751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99C3B3-902D-34D0-6A2D-1A620A10A957}"/>
              </a:ext>
            </a:extLst>
          </p:cNvPr>
          <p:cNvSpPr txBox="1"/>
          <p:nvPr/>
        </p:nvSpPr>
        <p:spPr>
          <a:xfrm>
            <a:off x="-119741" y="523380"/>
            <a:ext cx="1210234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r>
              <a:rPr lang="en-GB" sz="20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Predicting the </a:t>
            </a:r>
            <a:r>
              <a:rPr lang="en-GB" sz="2000" b="1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climate change-ecosystems </a:t>
            </a:r>
            <a:r>
              <a:rPr lang="en-GB" sz="20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interactions </a:t>
            </a:r>
            <a:r>
              <a:rPr lang="en-GB" sz="2000" kern="1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including carbon mitigation potential by ecosystems and role of drought on </a:t>
            </a:r>
            <a:r>
              <a:rPr lang="en-GB" sz="2000" b="1" kern="1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fires risk</a:t>
            </a:r>
            <a:endParaRPr lang="en-GB" sz="2000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r>
              <a:rPr lang="en-GB" sz="2000" b="1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Geoscience-based</a:t>
            </a:r>
            <a:r>
              <a:rPr lang="en-GB" sz="20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conservation and restoration strategies, including relationships between geological substrates and species distribution and conservation paleobiology and paleoecology </a:t>
            </a:r>
          </a:p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Adoption of 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Nature-Based Solutions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for the 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restoration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of natural, urban and agriculture ecosystems </a:t>
            </a:r>
          </a:p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r>
              <a:rPr lang="en-GB" sz="20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Leveraging </a:t>
            </a:r>
            <a:r>
              <a:rPr lang="en-GB" sz="2000" b="1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Deep Learning </a:t>
            </a:r>
            <a:r>
              <a:rPr lang="en-GB" sz="20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Satellite Data </a:t>
            </a:r>
            <a:r>
              <a:rPr lang="en-GB" sz="20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for Global Air Quality Monitoring and Nature-Based Solutions Assessment including 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AI Data-driven approach and Big Data</a:t>
            </a:r>
          </a:p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r>
              <a:rPr lang="en-GB" sz="2000" b="1" kern="1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Focusing on remote and endangered ecosystems </a:t>
            </a:r>
            <a:r>
              <a:rPr lang="en-GB" sz="2000" kern="1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such as Mountain, Polar, Coastal, Arid ones</a:t>
            </a:r>
            <a:endParaRPr lang="en-GB" sz="2000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r>
              <a:rPr lang="it-IT" sz="2000" b="1" kern="100" dirty="0" err="1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Biological</a:t>
            </a:r>
            <a:r>
              <a:rPr lang="it-IT" sz="2000" b="1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kern="100" dirty="0" err="1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Early</a:t>
            </a:r>
            <a:r>
              <a:rPr lang="it-IT" sz="2000" b="1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Warning System 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Arial" panose="020B0604020202020204" pitchFamily="34" charset="0"/>
                <a:sym typeface="Arial"/>
              </a:rPr>
              <a:t>to detect the Impacts of </a:t>
            </a: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Arial" panose="020B0604020202020204" pitchFamily="34" charset="0"/>
                <a:sym typeface="Arial"/>
              </a:rPr>
              <a:t>atmospheric depositions, pollutants and nutrients 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Arial" panose="020B0604020202020204" pitchFamily="34" charset="0"/>
                <a:sym typeface="Arial"/>
              </a:rPr>
              <a:t> on biodiversity-atmosphere-geosphere-hydrosphere and cryosphere interactions</a:t>
            </a:r>
          </a:p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r>
              <a:rPr lang="it-IT" sz="2000" kern="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Consolidation</a:t>
            </a:r>
            <a:r>
              <a:rPr lang="it-IT" sz="2000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of the </a:t>
            </a:r>
            <a:r>
              <a:rPr lang="it-IT" sz="2000" b="1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National </a:t>
            </a:r>
            <a:r>
              <a:rPr lang="it-IT" sz="2000" b="1" kern="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Observatory</a:t>
            </a:r>
            <a:r>
              <a:rPr lang="it-IT" sz="2000" b="1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and </a:t>
            </a:r>
            <a:r>
              <a:rPr lang="it-IT" sz="2000" b="1" kern="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Geoportal</a:t>
            </a:r>
            <a:r>
              <a:rPr lang="it-IT" sz="2000" b="1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of Marine Biodiversity </a:t>
            </a:r>
            <a:r>
              <a:rPr lang="it-IT" sz="2000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and of the </a:t>
            </a:r>
            <a:r>
              <a:rPr lang="it-IT" sz="2000" kern="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Observation</a:t>
            </a:r>
            <a:r>
              <a:rPr lang="it-IT" sz="2000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systems and networks for marine biodiversity (from </a:t>
            </a:r>
            <a:r>
              <a:rPr lang="it-IT" sz="2000" i="1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in situ </a:t>
            </a:r>
            <a:r>
              <a:rPr lang="it-IT" sz="2000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sensors to genomics to remote sensing techniques)</a:t>
            </a:r>
          </a:p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</a:rPr>
              <a:t>Sustainable management and valorization of biodiversity 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</a:rPr>
              <a:t>(animals, plants, microbes, but also molecules) for applications in forestry and agricultural systems, through new approaches of circular economy, green chemistry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Arial" panose="020B0604020202020204" pitchFamily="34" charset="0"/>
              </a:rPr>
              <a:t> and 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</a:rPr>
              <a:t>biotechnology</a:t>
            </a:r>
          </a:p>
          <a:p>
            <a:pPr marL="433070" indent="-34290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Aptos" panose="020B0004020202020204" pitchFamily="34" charset="0"/>
                <a:cs typeface="Arial" panose="020B0604020202020204" pitchFamily="34" charset="0"/>
                <a:sym typeface="Arial"/>
              </a:rPr>
              <a:t>Conservation and characterization 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Aptos" panose="020B0004020202020204" pitchFamily="34" charset="0"/>
                <a:cs typeface="Arial" panose="020B0604020202020204" pitchFamily="34" charset="0"/>
                <a:sym typeface="Arial"/>
              </a:rPr>
              <a:t>of the biodiversity in the collections </a:t>
            </a:r>
          </a:p>
          <a:p>
            <a:pPr marL="90170">
              <a:spcBef>
                <a:spcPts val="10"/>
              </a:spcBef>
              <a:buClr>
                <a:schemeClr val="bg1"/>
              </a:buClr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Aptos" panose="020B0004020202020204" pitchFamily="34" charset="0"/>
                <a:cs typeface="Arial" panose="020B0604020202020204" pitchFamily="34" charset="0"/>
                <a:sym typeface="Arial"/>
              </a:rPr>
              <a:t>     already established </a:t>
            </a:r>
            <a:r>
              <a:rPr lang="en-US" sz="2000" kern="1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kern="1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i.e.</a:t>
            </a:r>
            <a:r>
              <a:rPr lang="en-US" sz="2000" kern="1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Aptos" panose="020B0004020202020204" pitchFamily="34" charset="0"/>
                <a:cs typeface="Arial" panose="020B0604020202020204" pitchFamily="34" charset="0"/>
                <a:sym typeface="Arial"/>
              </a:rPr>
              <a:t>–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Aptos" panose="020B0004020202020204" pitchFamily="34" charset="0"/>
                <a:cs typeface="Arial" panose="020B0604020202020204" pitchFamily="34" charset="0"/>
                <a:sym typeface="Arial"/>
              </a:rPr>
              <a:t>omics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Aptos" panose="020B0004020202020204" pitchFamily="34" charset="0"/>
                <a:cs typeface="Arial" panose="020B0604020202020204" pitchFamily="34" charset="0"/>
                <a:sym typeface="Arial"/>
              </a:rPr>
              <a:t> approaches)</a:t>
            </a:r>
            <a:endParaRPr lang="it-IT" sz="2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endParaRPr lang="en-US" sz="2000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endParaRPr lang="en-GB" sz="2000" kern="100" dirty="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endParaRPr lang="it-IT" sz="2000" kern="100" dirty="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75920" indent="-28575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0170">
              <a:spcBef>
                <a:spcPts val="10"/>
              </a:spcBef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0170">
              <a:spcBef>
                <a:spcPts val="1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endParaRPr lang="it-IT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1282EB-5E9A-F22F-1CE5-855A360AD1D5}"/>
              </a:ext>
            </a:extLst>
          </p:cNvPr>
          <p:cNvSpPr txBox="1"/>
          <p:nvPr/>
        </p:nvSpPr>
        <p:spPr>
          <a:xfrm>
            <a:off x="4392649" y="0"/>
            <a:ext cx="3406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spc="-50" dirty="0">
                <a:solidFill>
                  <a:schemeClr val="bg1"/>
                </a:solidFill>
                <a:latin typeface="Arial" panose="020B0604020202020204" pitchFamily="34" charset="0"/>
              </a:rPr>
              <a:t>Strategic Activities</a:t>
            </a:r>
            <a:endParaRPr lang="it-IT" sz="3200" dirty="0"/>
          </a:p>
        </p:txBody>
      </p:sp>
      <p:pic>
        <p:nvPicPr>
          <p:cNvPr id="2" name="Google Shape;101;g2437d6a5a93_0_5">
            <a:extLst>
              <a:ext uri="{FF2B5EF4-FFF2-40B4-BE49-F238E27FC236}">
                <a16:creationId xmlns:a16="http://schemas.microsoft.com/office/drawing/2014/main" id="{7E7FDDE6-DFE1-9FD1-2D3D-6911B87715A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4974" y="5272644"/>
            <a:ext cx="1912328" cy="144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7EC41005-BF87-D321-BFF6-4136C1633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730" y="5791911"/>
            <a:ext cx="2309311" cy="9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7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>
          <a:extLst>
            <a:ext uri="{FF2B5EF4-FFF2-40B4-BE49-F238E27FC236}">
              <a16:creationId xmlns:a16="http://schemas.microsoft.com/office/drawing/2014/main" id="{A15BCA70-76B6-7366-2F0E-7DCE2B515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193;p7">
            <a:extLst>
              <a:ext uri="{FF2B5EF4-FFF2-40B4-BE49-F238E27FC236}">
                <a16:creationId xmlns:a16="http://schemas.microsoft.com/office/drawing/2014/main" id="{9B5E0776-7D4B-2B2F-BDB8-BFE2D3AF98D4}"/>
              </a:ext>
            </a:extLst>
          </p:cNvPr>
          <p:cNvSpPr/>
          <p:nvPr/>
        </p:nvSpPr>
        <p:spPr>
          <a:xfrm>
            <a:off x="87288" y="6548723"/>
            <a:ext cx="3069050" cy="252837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7000">
                <a:srgbClr val="00414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61A8D61-A5AC-E219-5614-D08DFD660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332" y="-1002645"/>
            <a:ext cx="9144000" cy="1932909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The Biodiversity Gateway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FEB399D-2FE4-3F96-00F0-A9AD3B82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707027" y="1284009"/>
            <a:ext cx="4337544" cy="4345818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E862E1A-70BB-F6B6-0D4F-DB2B74E4AAD2}"/>
              </a:ext>
            </a:extLst>
          </p:cNvPr>
          <p:cNvSpPr txBox="1"/>
          <p:nvPr/>
        </p:nvSpPr>
        <p:spPr>
          <a:xfrm>
            <a:off x="8983580" y="2656946"/>
            <a:ext cx="1967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FF8A9B"/>
                </a:solidFill>
              </a:rPr>
              <a:t>Networking</a:t>
            </a:r>
          </a:p>
          <a:p>
            <a:r>
              <a:rPr lang="en-GB" sz="2000">
                <a:solidFill>
                  <a:schemeClr val="accent2">
                    <a:lumMod val="75000"/>
                  </a:schemeClr>
                </a:solidFill>
              </a:rPr>
              <a:t>Communication</a:t>
            </a:r>
          </a:p>
          <a:p>
            <a:r>
              <a:rPr lang="en-GB" sz="2000">
                <a:solidFill>
                  <a:srgbClr val="FF8A9B"/>
                </a:solidFill>
              </a:rPr>
              <a:t>Citizen Science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6B83A6E-D510-9DB3-7B72-EEFE75F8C531}"/>
              </a:ext>
            </a:extLst>
          </p:cNvPr>
          <p:cNvSpPr txBox="1"/>
          <p:nvPr/>
        </p:nvSpPr>
        <p:spPr>
          <a:xfrm>
            <a:off x="3131373" y="5709552"/>
            <a:ext cx="166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Biodiversity </a:t>
            </a:r>
            <a:r>
              <a:rPr lang="en-GB" sz="2000" dirty="0">
                <a:solidFill>
                  <a:srgbClr val="FF8A9B"/>
                </a:solidFill>
              </a:rPr>
              <a:t>Literacy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085AAAD-D4FA-B08F-A995-A630328C5539}"/>
              </a:ext>
            </a:extLst>
          </p:cNvPr>
          <p:cNvSpPr txBox="1"/>
          <p:nvPr/>
        </p:nvSpPr>
        <p:spPr>
          <a:xfrm>
            <a:off x="2301348" y="804174"/>
            <a:ext cx="166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accent2">
                    <a:lumMod val="75000"/>
                  </a:schemeClr>
                </a:solidFill>
              </a:rPr>
              <a:t>Education</a:t>
            </a:r>
            <a:endParaRPr lang="en-GB" sz="2000">
              <a:solidFill>
                <a:srgbClr val="FF8A9B"/>
              </a:solidFill>
            </a:endParaRPr>
          </a:p>
        </p:txBody>
      </p:sp>
      <p:pic>
        <p:nvPicPr>
          <p:cNvPr id="41" name="Google Shape;166;p2">
            <a:extLst>
              <a:ext uri="{FF2B5EF4-FFF2-40B4-BE49-F238E27FC236}">
                <a16:creationId xmlns:a16="http://schemas.microsoft.com/office/drawing/2014/main" id="{A58BCBAE-E115-E6D4-A455-31FC6D4F2C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0494" y="4645947"/>
            <a:ext cx="2161506" cy="221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66;p2">
            <a:extLst>
              <a:ext uri="{FF2B5EF4-FFF2-40B4-BE49-F238E27FC236}">
                <a16:creationId xmlns:a16="http://schemas.microsoft.com/office/drawing/2014/main" id="{9A047A87-2FBF-60E9-D06B-43D63D829E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0"/>
            <a:ext cx="1530024" cy="14919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123701E-15C7-503B-3D0A-00131A97E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15" y="1699181"/>
            <a:ext cx="3033132" cy="2562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The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Biodiversity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Gateway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connects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the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scientific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community with society, the business system, public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administrations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,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conservation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professionals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, the world of schools and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citizens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.</a:t>
            </a:r>
            <a:r>
              <a:rPr kumimoji="0" lang="it-IT" altLang="it-IT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oogle Shape;101;g2437d6a5a93_0_5">
            <a:extLst>
              <a:ext uri="{FF2B5EF4-FFF2-40B4-BE49-F238E27FC236}">
                <a16:creationId xmlns:a16="http://schemas.microsoft.com/office/drawing/2014/main" id="{458CCE9D-5EF7-91BF-554F-1BF6E48F561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1312" y="5471299"/>
            <a:ext cx="1817700" cy="128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A606FA23-948E-0A6A-4043-8DE843856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036" y="5786192"/>
            <a:ext cx="2309311" cy="9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9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08;p9">
            <a:extLst>
              <a:ext uri="{FF2B5EF4-FFF2-40B4-BE49-F238E27FC236}">
                <a16:creationId xmlns:a16="http://schemas.microsoft.com/office/drawing/2014/main" id="{15601C1C-C3CD-63B8-063A-9A37BEE5AD23}"/>
              </a:ext>
            </a:extLst>
          </p:cNvPr>
          <p:cNvSpPr/>
          <p:nvPr/>
        </p:nvSpPr>
        <p:spPr>
          <a:xfrm>
            <a:off x="29527" y="-260397"/>
            <a:ext cx="11935325" cy="6885918"/>
          </a:xfrm>
          <a:prstGeom prst="rect">
            <a:avLst/>
          </a:prstGeom>
          <a:gradFill>
            <a:gsLst>
              <a:gs pos="0">
                <a:srgbClr val="41232A">
                  <a:alpha val="27000"/>
                  <a:lumMod val="41000"/>
                  <a:lumOff val="59000"/>
                </a:srgbClr>
              </a:gs>
              <a:gs pos="100000">
                <a:srgbClr val="1F1F1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966827-1F9A-24CF-2206-B01C1E9581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91" y="615779"/>
            <a:ext cx="4971328" cy="4677705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21C94B85-40D4-D66C-C2DF-E104DBABFFBE}"/>
              </a:ext>
            </a:extLst>
          </p:cNvPr>
          <p:cNvGrpSpPr/>
          <p:nvPr/>
        </p:nvGrpSpPr>
        <p:grpSpPr>
          <a:xfrm>
            <a:off x="558908" y="5564459"/>
            <a:ext cx="4880111" cy="535258"/>
            <a:chOff x="342151" y="451598"/>
            <a:chExt cx="10614774" cy="120415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42801E5-F2A9-24EB-33FD-29BABE9B5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51" y="481740"/>
              <a:ext cx="4324824" cy="114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3364E75-235D-578D-0FA8-33EED5C05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987" y="451598"/>
              <a:ext cx="5411938" cy="120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058E26-43FC-B339-4AED-E879EEC23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5223" y="1930814"/>
            <a:ext cx="629724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5400" b="1" dirty="0"/>
              <a:t> web</a:t>
            </a:r>
            <a:endParaRPr lang="en-GB" sz="4000" b="1" dirty="0"/>
          </a:p>
          <a:p>
            <a:pPr>
              <a:lnSpc>
                <a:spcPct val="100000"/>
              </a:lnSpc>
            </a:pPr>
            <a:r>
              <a:rPr lang="en-GB" sz="4000" b="1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www.biodiversitygateway.it</a:t>
            </a:r>
          </a:p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GB" sz="2800" b="1" dirty="0"/>
              <a:t> </a:t>
            </a:r>
            <a:r>
              <a:rPr lang="en-GB" sz="4000" b="1" dirty="0"/>
              <a:t>Locations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accent2"/>
                </a:solidFill>
              </a:rPr>
              <a:t>Venezia | Palermo</a:t>
            </a:r>
          </a:p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GB" sz="2800" b="1" dirty="0"/>
              <a:t> </a:t>
            </a:r>
            <a:r>
              <a:rPr lang="en-GB" sz="4000" b="1" dirty="0"/>
              <a:t>Nodes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accent2"/>
                </a:solidFill>
              </a:rPr>
              <a:t>Milano | Fano | Roma | Napoli | Lecce</a:t>
            </a:r>
          </a:p>
          <a:p>
            <a:endParaRPr lang="en-GB" sz="2800" b="1" dirty="0"/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5394E1B3-E519-5B9F-3A94-0F1A0F281EE1}"/>
              </a:ext>
            </a:extLst>
          </p:cNvPr>
          <p:cNvCxnSpPr>
            <a:cxnSpLocks/>
          </p:cNvCxnSpPr>
          <p:nvPr/>
        </p:nvCxnSpPr>
        <p:spPr>
          <a:xfrm flipH="1">
            <a:off x="5940907" y="2350336"/>
            <a:ext cx="5145066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Google Shape;166;p2">
            <a:extLst>
              <a:ext uri="{FF2B5EF4-FFF2-40B4-BE49-F238E27FC236}">
                <a16:creationId xmlns:a16="http://schemas.microsoft.com/office/drawing/2014/main" id="{79D412ED-651B-5CC5-A86E-EB1C499F5A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6200000">
            <a:off x="10165682" y="-185735"/>
            <a:ext cx="1840582" cy="22120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EC42ACFE-634B-62CA-566F-BEE6688AF65D}"/>
              </a:ext>
            </a:extLst>
          </p:cNvPr>
          <p:cNvSpPr txBox="1">
            <a:spLocks/>
          </p:cNvSpPr>
          <p:nvPr/>
        </p:nvSpPr>
        <p:spPr>
          <a:xfrm>
            <a:off x="5761347" y="543900"/>
            <a:ext cx="6173978" cy="1043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50"/>
              <a:buFont typeface="Arial"/>
              <a:buNone/>
              <a:defRPr sz="26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800" dirty="0">
                <a:solidFill>
                  <a:schemeClr val="bg1"/>
                </a:solidFill>
              </a:rPr>
              <a:t>The Biodiversity </a:t>
            </a:r>
          </a:p>
          <a:p>
            <a:r>
              <a:rPr lang="en-GB" sz="4800" dirty="0">
                <a:solidFill>
                  <a:schemeClr val="bg1"/>
                </a:solidFill>
              </a:rPr>
              <a:t>Gateway</a:t>
            </a:r>
          </a:p>
        </p:txBody>
      </p:sp>
      <p:pic>
        <p:nvPicPr>
          <p:cNvPr id="2" name="Google Shape;101;g2437d6a5a93_0_5">
            <a:extLst>
              <a:ext uri="{FF2B5EF4-FFF2-40B4-BE49-F238E27FC236}">
                <a16:creationId xmlns:a16="http://schemas.microsoft.com/office/drawing/2014/main" id="{C28E3458-E4B4-10DA-33B5-2AC39F2A14C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56551" y="5416661"/>
            <a:ext cx="1817700" cy="128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DBB9B868-9D3D-497D-827D-99E455461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2687" y="4137683"/>
            <a:ext cx="2309311" cy="9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9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4433f20312_1_21"/>
          <p:cNvSpPr/>
          <p:nvPr/>
        </p:nvSpPr>
        <p:spPr>
          <a:xfrm flipH="1">
            <a:off x="3355572" y="1936395"/>
            <a:ext cx="2649900" cy="198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24433f20312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644" y="2015588"/>
            <a:ext cx="1303600" cy="13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24433f20312_1_21"/>
          <p:cNvSpPr txBox="1"/>
          <p:nvPr/>
        </p:nvSpPr>
        <p:spPr>
          <a:xfrm>
            <a:off x="1500575" y="314498"/>
            <a:ext cx="9394690" cy="74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27" b="1" u="sng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Biodiversity</a:t>
            </a:r>
            <a:r>
              <a:rPr lang="it-IT" sz="4027" b="1" u="sng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Gateway- Data </a:t>
            </a:r>
            <a:r>
              <a:rPr lang="it-IT" sz="4027" b="1" u="sng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Platforms</a:t>
            </a:r>
            <a:endParaRPr sz="2400" u="sng" dirty="0">
              <a:solidFill>
                <a:schemeClr val="bg1"/>
              </a:solidFill>
            </a:endParaRPr>
          </a:p>
        </p:txBody>
      </p:sp>
      <p:sp>
        <p:nvSpPr>
          <p:cNvPr id="296" name="Google Shape;296;g24433f20312_1_21"/>
          <p:cNvSpPr txBox="1"/>
          <p:nvPr/>
        </p:nvSpPr>
        <p:spPr>
          <a:xfrm>
            <a:off x="3201300" y="1185075"/>
            <a:ext cx="57894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40" b="1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DATA, TECHNOLOGIES, PEOPLE </a:t>
            </a:r>
            <a:endParaRPr/>
          </a:p>
        </p:txBody>
      </p:sp>
      <p:sp>
        <p:nvSpPr>
          <p:cNvPr id="297" name="Google Shape;297;g24433f20312_1_21"/>
          <p:cNvSpPr/>
          <p:nvPr/>
        </p:nvSpPr>
        <p:spPr>
          <a:xfrm flipH="1">
            <a:off x="3355572" y="3975752"/>
            <a:ext cx="2649900" cy="198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4433f20312_1_21"/>
          <p:cNvSpPr/>
          <p:nvPr/>
        </p:nvSpPr>
        <p:spPr>
          <a:xfrm flipH="1">
            <a:off x="6065475" y="1918960"/>
            <a:ext cx="2649900" cy="198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24433f20312_1_21"/>
          <p:cNvSpPr/>
          <p:nvPr/>
        </p:nvSpPr>
        <p:spPr>
          <a:xfrm flipH="1">
            <a:off x="6065475" y="3962138"/>
            <a:ext cx="2649900" cy="198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24433f20312_1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463" y="2059899"/>
            <a:ext cx="1525925" cy="12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4433f20312_1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3353" y="4166794"/>
            <a:ext cx="1966200" cy="128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4433f20312_1_21"/>
          <p:cNvPicPr preferRelativeResize="0"/>
          <p:nvPr/>
        </p:nvPicPr>
        <p:blipFill rotWithShape="1">
          <a:blip r:embed="rId6">
            <a:alphaModFix/>
          </a:blip>
          <a:srcRect t="5490"/>
          <a:stretch/>
        </p:blipFill>
        <p:spPr>
          <a:xfrm>
            <a:off x="6728050" y="4147125"/>
            <a:ext cx="1387626" cy="13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24433f20312_1_21"/>
          <p:cNvSpPr txBox="1">
            <a:spLocks noGrp="1"/>
          </p:cNvSpPr>
          <p:nvPr>
            <p:ph type="title"/>
          </p:nvPr>
        </p:nvSpPr>
        <p:spPr>
          <a:xfrm>
            <a:off x="3973550" y="3421000"/>
            <a:ext cx="15258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40">
                <a:solidFill>
                  <a:srgbClr val="274E13"/>
                </a:solidFill>
              </a:rPr>
              <a:t>5 milion samples</a:t>
            </a:r>
            <a:endParaRPr sz="1240">
              <a:solidFill>
                <a:srgbClr val="274E13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</p:txBody>
      </p:sp>
      <p:sp>
        <p:nvSpPr>
          <p:cNvPr id="304" name="Google Shape;304;g24433f20312_1_21"/>
          <p:cNvSpPr txBox="1">
            <a:spLocks noGrp="1"/>
          </p:cNvSpPr>
          <p:nvPr>
            <p:ph type="title"/>
          </p:nvPr>
        </p:nvSpPr>
        <p:spPr>
          <a:xfrm>
            <a:off x="6873358" y="3419176"/>
            <a:ext cx="15258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40">
                <a:solidFill>
                  <a:srgbClr val="274E13"/>
                </a:solidFill>
              </a:rPr>
              <a:t>4000 samples</a:t>
            </a:r>
            <a:endParaRPr sz="1240">
              <a:solidFill>
                <a:srgbClr val="274E13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</p:txBody>
      </p:sp>
      <p:sp>
        <p:nvSpPr>
          <p:cNvPr id="305" name="Google Shape;305;g24433f20312_1_21"/>
          <p:cNvSpPr txBox="1">
            <a:spLocks noGrp="1"/>
          </p:cNvSpPr>
          <p:nvPr>
            <p:ph type="title"/>
          </p:nvPr>
        </p:nvSpPr>
        <p:spPr>
          <a:xfrm>
            <a:off x="3632300" y="5521825"/>
            <a:ext cx="22083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40">
                <a:solidFill>
                  <a:srgbClr val="274E13"/>
                </a:solidFill>
              </a:rPr>
              <a:t>8000 natural compounds </a:t>
            </a: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</p:txBody>
      </p:sp>
      <p:sp>
        <p:nvSpPr>
          <p:cNvPr id="306" name="Google Shape;306;g24433f20312_1_21"/>
          <p:cNvSpPr txBox="1"/>
          <p:nvPr/>
        </p:nvSpPr>
        <p:spPr>
          <a:xfrm>
            <a:off x="6470113" y="5450725"/>
            <a:ext cx="22083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40" b="1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covering 100% territory </a:t>
            </a:r>
            <a:endParaRPr sz="400"/>
          </a:p>
        </p:txBody>
      </p:sp>
      <p:sp>
        <p:nvSpPr>
          <p:cNvPr id="307" name="Google Shape;307;g24433f20312_1_21"/>
          <p:cNvSpPr/>
          <p:nvPr/>
        </p:nvSpPr>
        <p:spPr>
          <a:xfrm>
            <a:off x="0" y="2135850"/>
            <a:ext cx="2845500" cy="1289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4433f20312_1_21"/>
          <p:cNvSpPr txBox="1">
            <a:spLocks noGrp="1"/>
          </p:cNvSpPr>
          <p:nvPr>
            <p:ph type="title"/>
          </p:nvPr>
        </p:nvSpPr>
        <p:spPr>
          <a:xfrm>
            <a:off x="267575" y="2222550"/>
            <a:ext cx="24660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40">
                <a:solidFill>
                  <a:srgbClr val="274E13"/>
                </a:solidFill>
              </a:rPr>
              <a:t>Natural Collections Digitization</a:t>
            </a:r>
            <a:endParaRPr sz="2240">
              <a:solidFill>
                <a:srgbClr val="274E13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40">
              <a:solidFill>
                <a:srgbClr val="274E13"/>
              </a:solidFill>
            </a:endParaRPr>
          </a:p>
        </p:txBody>
      </p:sp>
      <p:sp>
        <p:nvSpPr>
          <p:cNvPr id="309" name="Google Shape;309;g24433f20312_1_21"/>
          <p:cNvSpPr/>
          <p:nvPr/>
        </p:nvSpPr>
        <p:spPr>
          <a:xfrm>
            <a:off x="150" y="4312250"/>
            <a:ext cx="2845500" cy="1289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4433f20312_1_21"/>
          <p:cNvSpPr txBox="1"/>
          <p:nvPr/>
        </p:nvSpPr>
        <p:spPr>
          <a:xfrm>
            <a:off x="806400" y="4412550"/>
            <a:ext cx="20391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40" b="1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Bioresources (chemicals, metabolites)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g24433f20312_1_21"/>
          <p:cNvSpPr/>
          <p:nvPr/>
        </p:nvSpPr>
        <p:spPr>
          <a:xfrm>
            <a:off x="9273850" y="2048050"/>
            <a:ext cx="2918100" cy="1289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4433f20312_1_21"/>
          <p:cNvSpPr/>
          <p:nvPr/>
        </p:nvSpPr>
        <p:spPr>
          <a:xfrm>
            <a:off x="9083051" y="4171001"/>
            <a:ext cx="2918100" cy="1289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4433f20312_1_21"/>
          <p:cNvSpPr txBox="1"/>
          <p:nvPr/>
        </p:nvSpPr>
        <p:spPr>
          <a:xfrm>
            <a:off x="9279300" y="2363338"/>
            <a:ext cx="19662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40" b="1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Molecular Biodiversity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g24433f20312_1_21"/>
          <p:cNvSpPr txBox="1"/>
          <p:nvPr/>
        </p:nvSpPr>
        <p:spPr>
          <a:xfrm>
            <a:off x="9294270" y="4116201"/>
            <a:ext cx="1908900" cy="14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40" b="1" dirty="0" err="1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Ecosystem</a:t>
            </a:r>
            <a:r>
              <a:rPr lang="it-IT" sz="2240" b="1" dirty="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2240" b="1" dirty="0" err="1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Biodiversity</a:t>
            </a:r>
            <a:r>
              <a:rPr lang="it-IT" sz="2240" b="1" dirty="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Monitoring </a:t>
            </a:r>
            <a:r>
              <a:rPr lang="it-IT" sz="2240" b="1" dirty="0" err="1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platform</a:t>
            </a:r>
            <a:r>
              <a:rPr lang="it-IT" sz="2240" b="1" dirty="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Google Shape;101;g2437d6a5a93_0_5">
            <a:extLst>
              <a:ext uri="{FF2B5EF4-FFF2-40B4-BE49-F238E27FC236}">
                <a16:creationId xmlns:a16="http://schemas.microsoft.com/office/drawing/2014/main" id="{4B6FF1E9-B8D4-A050-CD16-A722E539238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52924" y="5484340"/>
            <a:ext cx="1827013" cy="118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A4EE26F7-4DE1-D0B7-5882-E3F981E72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558" y="5860712"/>
            <a:ext cx="2309311" cy="9245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E2EAB-5719-D862-3B1C-4FDA50851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49;p8" descr="Gantry 5">
            <a:extLst>
              <a:ext uri="{FF2B5EF4-FFF2-40B4-BE49-F238E27FC236}">
                <a16:creationId xmlns:a16="http://schemas.microsoft.com/office/drawing/2014/main" id="{FF8E9433-8F26-532C-984D-43250FA43B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70162" y="90573"/>
            <a:ext cx="1071418" cy="10714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8876B8-446E-5143-3EFA-498443CD2480}"/>
              </a:ext>
            </a:extLst>
          </p:cNvPr>
          <p:cNvSpPr txBox="1"/>
          <p:nvPr/>
        </p:nvSpPr>
        <p:spPr>
          <a:xfrm flipH="1">
            <a:off x="2659544" y="180682"/>
            <a:ext cx="820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Involvement of the private sector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Eni, HD, logo, png | PNGWing">
            <a:extLst>
              <a:ext uri="{FF2B5EF4-FFF2-40B4-BE49-F238E27FC236}">
                <a16:creationId xmlns:a16="http://schemas.microsoft.com/office/drawing/2014/main" id="{44B2F647-F9DA-52B2-461E-303818152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9" y="2277913"/>
            <a:ext cx="921452" cy="92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 ENEL – Logos PNG">
            <a:extLst>
              <a:ext uri="{FF2B5EF4-FFF2-40B4-BE49-F238E27FC236}">
                <a16:creationId xmlns:a16="http://schemas.microsoft.com/office/drawing/2014/main" id="{8AA33E2F-F3C3-CBAD-D4F7-47626E0E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43" y="2194546"/>
            <a:ext cx="1530574" cy="15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boca Logo Download png">
            <a:extLst>
              <a:ext uri="{FF2B5EF4-FFF2-40B4-BE49-F238E27FC236}">
                <a16:creationId xmlns:a16="http://schemas.microsoft.com/office/drawing/2014/main" id="{F9ECAE99-3E90-FB50-FDC0-BE670243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60" y="2609523"/>
            <a:ext cx="1443716" cy="9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eonardo Logo and symbol, meaning, history, PNG, brand">
            <a:extLst>
              <a:ext uri="{FF2B5EF4-FFF2-40B4-BE49-F238E27FC236}">
                <a16:creationId xmlns:a16="http://schemas.microsoft.com/office/drawing/2014/main" id="{2EC47141-12C9-7172-B80A-416FE7E6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17" y="2559135"/>
            <a:ext cx="1821785" cy="10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ome page | Infrastrutture S.p.A.">
            <a:extLst>
              <a:ext uri="{FF2B5EF4-FFF2-40B4-BE49-F238E27FC236}">
                <a16:creationId xmlns:a16="http://schemas.microsoft.com/office/drawing/2014/main" id="{FAB20B9A-7C7C-74D0-D868-ECE4558D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00" y="2740832"/>
            <a:ext cx="2751198" cy="4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505E03-3B30-800F-F4B0-DDEE91C4E2AD}"/>
              </a:ext>
            </a:extLst>
          </p:cNvPr>
          <p:cNvSpPr txBox="1"/>
          <p:nvPr/>
        </p:nvSpPr>
        <p:spPr>
          <a:xfrm>
            <a:off x="2798064" y="3889585"/>
            <a:ext cx="613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chemeClr val="bg1"/>
                </a:solidFill>
              </a:rPr>
              <a:t>…&amp; </a:t>
            </a:r>
            <a:r>
              <a:rPr lang="it-IT" sz="2400" b="1" i="1" dirty="0" err="1">
                <a:solidFill>
                  <a:schemeClr val="bg1"/>
                </a:solidFill>
              </a:rPr>
              <a:t>Many</a:t>
            </a:r>
            <a:r>
              <a:rPr lang="it-IT" sz="2400" b="1" i="1" dirty="0">
                <a:solidFill>
                  <a:schemeClr val="bg1"/>
                </a:solidFill>
              </a:rPr>
              <a:t> </a:t>
            </a:r>
            <a:r>
              <a:rPr lang="it-IT" sz="2400" b="1" i="1" dirty="0" err="1">
                <a:solidFill>
                  <a:schemeClr val="bg1"/>
                </a:solidFill>
              </a:rPr>
              <a:t>others</a:t>
            </a:r>
            <a:r>
              <a:rPr lang="it-IT" sz="2400" b="1" i="1" dirty="0">
                <a:solidFill>
                  <a:schemeClr val="bg1"/>
                </a:solidFill>
              </a:rPr>
              <a:t> </a:t>
            </a:r>
            <a:r>
              <a:rPr lang="it-IT" sz="2400" b="1" i="1" dirty="0" err="1">
                <a:solidFill>
                  <a:schemeClr val="bg1"/>
                </a:solidFill>
              </a:rPr>
              <a:t>including</a:t>
            </a:r>
            <a:r>
              <a:rPr lang="it-IT" sz="2400" b="1" i="1" dirty="0">
                <a:solidFill>
                  <a:schemeClr val="bg1"/>
                </a:solidFill>
              </a:rPr>
              <a:t> </a:t>
            </a:r>
            <a:r>
              <a:rPr lang="it-IT" sz="2400" b="1" i="1" dirty="0" err="1">
                <a:solidFill>
                  <a:schemeClr val="bg1"/>
                </a:solidFill>
              </a:rPr>
              <a:t>several</a:t>
            </a:r>
            <a:r>
              <a:rPr lang="it-IT" sz="2400" b="1" i="1" dirty="0">
                <a:solidFill>
                  <a:schemeClr val="bg1"/>
                </a:solidFill>
              </a:rPr>
              <a:t> </a:t>
            </a:r>
            <a:r>
              <a:rPr lang="it-IT" sz="2400" b="1" i="1" dirty="0" err="1">
                <a:solidFill>
                  <a:schemeClr val="bg1"/>
                </a:solidFill>
              </a:rPr>
              <a:t>SMEs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pic>
        <p:nvPicPr>
          <p:cNvPr id="12" name="Google Shape;101;g2437d6a5a93_0_5">
            <a:extLst>
              <a:ext uri="{FF2B5EF4-FFF2-40B4-BE49-F238E27FC236}">
                <a16:creationId xmlns:a16="http://schemas.microsoft.com/office/drawing/2014/main" id="{60C648F8-212B-8D00-B340-ED92FF3F06D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83739" y="5434898"/>
            <a:ext cx="1967267" cy="122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0A6CAA97-DD85-70A0-B10C-83D356A34D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0195" y="5434897"/>
            <a:ext cx="3062832" cy="12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2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2462add62b4_1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041" y="629078"/>
            <a:ext cx="7081994" cy="41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2462add62b4_12_1"/>
          <p:cNvSpPr txBox="1"/>
          <p:nvPr/>
        </p:nvSpPr>
        <p:spPr>
          <a:xfrm>
            <a:off x="4239979" y="1700879"/>
            <a:ext cx="7567664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462add62b4_12_1"/>
          <p:cNvSpPr txBox="1"/>
          <p:nvPr/>
        </p:nvSpPr>
        <p:spPr>
          <a:xfrm>
            <a:off x="4103041" y="4891932"/>
            <a:ext cx="7081994" cy="461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 2050 - LIVE IN HARMONY WITH </a:t>
            </a:r>
            <a:r>
              <a:rPr lang="it-IT" sz="20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</a:t>
            </a:r>
            <a:endParaRPr sz="2000" i="1" dirty="0"/>
          </a:p>
        </p:txBody>
      </p:sp>
      <p:pic>
        <p:nvPicPr>
          <p:cNvPr id="10" name="Immagine 9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B1D6FD1A-B825-4132-9261-BB8C84B5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542" y="5486397"/>
            <a:ext cx="2840038" cy="113706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E68D0C-4223-4FF1-B4FF-1BB635906437}"/>
              </a:ext>
            </a:extLst>
          </p:cNvPr>
          <p:cNvSpPr txBox="1"/>
          <p:nvPr/>
        </p:nvSpPr>
        <p:spPr>
          <a:xfrm>
            <a:off x="150420" y="1021101"/>
            <a:ext cx="4234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					Thanks!</a:t>
            </a:r>
          </a:p>
          <a:p>
            <a:endParaRPr lang="it-IT" sz="2800" b="1" dirty="0">
              <a:solidFill>
                <a:schemeClr val="bg1"/>
              </a:solidFill>
            </a:endParaRPr>
          </a:p>
          <a:p>
            <a:r>
              <a:rPr lang="it-IT" sz="2800" b="1" dirty="0">
                <a:solidFill>
                  <a:schemeClr val="bg1"/>
                </a:solidFill>
              </a:rPr>
              <a:t>Email: carlo.calfapietra@cnr.it</a:t>
            </a:r>
          </a:p>
          <a:p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13" name="Google Shape;149;p8" descr="Gantry 5">
            <a:extLst>
              <a:ext uri="{FF2B5EF4-FFF2-40B4-BE49-F238E27FC236}">
                <a16:creationId xmlns:a16="http://schemas.microsoft.com/office/drawing/2014/main" id="{903BE6CB-730D-46B8-8468-DCF3EF0B96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0162" y="90573"/>
            <a:ext cx="1071418" cy="107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1;g2437d6a5a93_0_5">
            <a:extLst>
              <a:ext uri="{FF2B5EF4-FFF2-40B4-BE49-F238E27FC236}">
                <a16:creationId xmlns:a16="http://schemas.microsoft.com/office/drawing/2014/main" id="{D5E46E02-3FC8-107F-947E-953376A3733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0178" y="5441796"/>
            <a:ext cx="1967267" cy="1226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FD7348-FE82-6092-0878-1D20A0372A8F}"/>
              </a:ext>
            </a:extLst>
          </p:cNvPr>
          <p:cNvSpPr txBox="1"/>
          <p:nvPr/>
        </p:nvSpPr>
        <p:spPr>
          <a:xfrm>
            <a:off x="-732187" y="151684"/>
            <a:ext cx="4962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170" algn="ctr">
              <a:spcBef>
                <a:spcPts val="35"/>
              </a:spcBef>
            </a:pPr>
            <a:r>
              <a:rPr lang="en-US" sz="1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LINKBIO</a:t>
            </a:r>
          </a:p>
          <a:p>
            <a:pPr marL="471170" algn="ctr">
              <a:spcBef>
                <a:spcPts val="35"/>
              </a:spcBef>
            </a:pPr>
            <a:r>
              <a:rPr lang="en-US" sz="1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Leveraging Innovation for New Knowledge in BIOdiversity research and valorization</a:t>
            </a:r>
            <a:endParaRPr lang="it-IT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8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DC7FE6D4-D7E9-03AB-3FED-A45DF5EB5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04818"/>
            <a:ext cx="4313266" cy="4159808"/>
          </a:xfrm>
          <a:prstGeom prst="rect">
            <a:avLst/>
          </a:prstGeom>
        </p:spPr>
      </p:pic>
      <p:sp>
        <p:nvSpPr>
          <p:cNvPr id="60" name="Google Shape;60;g2462add62b4_4_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pic>
        <p:nvPicPr>
          <p:cNvPr id="6" name="Immagine 5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80ED97FE-CF2D-4764-BA42-BB03A95CA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870" y="5464626"/>
            <a:ext cx="2568139" cy="1028203"/>
          </a:xfrm>
          <a:prstGeom prst="rect">
            <a:avLst/>
          </a:prstGeom>
        </p:spPr>
      </p:pic>
      <p:pic>
        <p:nvPicPr>
          <p:cNvPr id="7" name="Google Shape;149;p8" descr="Gantry 5">
            <a:extLst>
              <a:ext uri="{FF2B5EF4-FFF2-40B4-BE49-F238E27FC236}">
                <a16:creationId xmlns:a16="http://schemas.microsoft.com/office/drawing/2014/main" id="{28B76F29-8C14-4CD9-B106-649B1CE4D5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0162" y="90573"/>
            <a:ext cx="1071418" cy="107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4" descr="Immagine che contiene testo, logo, Carattere, grafica&#10;&#10;Descrizione generata automaticamente">
            <a:extLst>
              <a:ext uri="{FF2B5EF4-FFF2-40B4-BE49-F238E27FC236}">
                <a16:creationId xmlns:a16="http://schemas.microsoft.com/office/drawing/2014/main" id="{D24E3179-ABDC-46DA-A7DA-BB63248DC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827" y="1833137"/>
            <a:ext cx="6304753" cy="3439025"/>
          </a:xfrm>
          <a:prstGeom prst="rect">
            <a:avLst/>
          </a:prstGeom>
        </p:spPr>
      </p:pic>
      <p:pic>
        <p:nvPicPr>
          <p:cNvPr id="2" name="Google Shape;101;g2437d6a5a93_0_5">
            <a:extLst>
              <a:ext uri="{FF2B5EF4-FFF2-40B4-BE49-F238E27FC236}">
                <a16:creationId xmlns:a16="http://schemas.microsoft.com/office/drawing/2014/main" id="{DE27CB11-CCE7-0317-A82E-B27C16238E8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5866" y="5365595"/>
            <a:ext cx="1967267" cy="1226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E91CA0-8D8A-7CC6-776F-DA55D31B8D51}"/>
              </a:ext>
            </a:extLst>
          </p:cNvPr>
          <p:cNvSpPr txBox="1"/>
          <p:nvPr/>
        </p:nvSpPr>
        <p:spPr>
          <a:xfrm>
            <a:off x="4572001" y="205483"/>
            <a:ext cx="2997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Strategic assets</a:t>
            </a:r>
            <a:endParaRPr lang="it-IT" sz="3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0E95DA-B5A1-7FED-BA0B-7532D344407D}"/>
              </a:ext>
            </a:extLst>
          </p:cNvPr>
          <p:cNvSpPr txBox="1"/>
          <p:nvPr/>
        </p:nvSpPr>
        <p:spPr>
          <a:xfrm>
            <a:off x="184935" y="3436706"/>
            <a:ext cx="4128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</a:rPr>
              <a:t>Art.9 ….Tutela l’ambiente, la biodiversità e gli ecosistemi, anche nell’interesse delle future generazioni….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5F7F147-3126-EB36-EC19-6C14C1D411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707" y="790258"/>
            <a:ext cx="3340272" cy="27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6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AFBB9BD-37DF-EDA5-425A-F0C0D163A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49;p8" descr="Gantry 5">
            <a:extLst>
              <a:ext uri="{FF2B5EF4-FFF2-40B4-BE49-F238E27FC236}">
                <a16:creationId xmlns:a16="http://schemas.microsoft.com/office/drawing/2014/main" id="{E727667F-BBB0-5FFD-8DEA-1E34599673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312" y="90573"/>
            <a:ext cx="957268" cy="9241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48C8BF-7C35-8261-BC92-40AAFB290107}"/>
              </a:ext>
            </a:extLst>
          </p:cNvPr>
          <p:cNvSpPr txBox="1"/>
          <p:nvPr/>
        </p:nvSpPr>
        <p:spPr>
          <a:xfrm>
            <a:off x="-1131761" y="614651"/>
            <a:ext cx="11819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spcBef>
                <a:spcPts val="1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endParaRPr lang="it-IT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BAA729-ABE1-911F-5936-8CF4555AE071}"/>
              </a:ext>
            </a:extLst>
          </p:cNvPr>
          <p:cNvSpPr txBox="1"/>
          <p:nvPr/>
        </p:nvSpPr>
        <p:spPr>
          <a:xfrm>
            <a:off x="3368846" y="29876"/>
            <a:ext cx="4113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 PNRR Strategies</a:t>
            </a:r>
            <a:endParaRPr lang="it-IT" sz="3200" dirty="0"/>
          </a:p>
        </p:txBody>
      </p:sp>
      <p:pic>
        <p:nvPicPr>
          <p:cNvPr id="2" name="Google Shape;101;g2437d6a5a93_0_5">
            <a:extLst>
              <a:ext uri="{FF2B5EF4-FFF2-40B4-BE49-F238E27FC236}">
                <a16:creationId xmlns:a16="http://schemas.microsoft.com/office/drawing/2014/main" id="{2DEFA5AE-1355-C30E-9EC0-00F8927F02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1312" y="5471299"/>
            <a:ext cx="1817700" cy="128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BD0372A6-1451-7E29-5294-04F99D578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036" y="5786192"/>
            <a:ext cx="2309311" cy="9245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CD2816-DD00-79BD-8D73-58A544816E2E}"/>
              </a:ext>
            </a:extLst>
          </p:cNvPr>
          <p:cNvSpPr txBox="1"/>
          <p:nvPr/>
        </p:nvSpPr>
        <p:spPr>
          <a:xfrm>
            <a:off x="497838" y="1401683"/>
            <a:ext cx="8560791" cy="2461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Strengths</a:t>
            </a: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weaknesses</a:t>
            </a: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</a:t>
            </a: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NBFC-Agritech Projects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and </a:t>
            </a: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new research areas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Internationalization</a:t>
            </a: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alignment</a:t>
            </a: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global policies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Consolidation</a:t>
            </a: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infrastructures</a:t>
            </a: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data </a:t>
            </a: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platforms</a:t>
            </a:r>
            <a:endParaRPr lang="it-IT" sz="2400" b="1" i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</a:t>
            </a: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multi-</a:t>
            </a: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</a:t>
            </a:r>
            <a:r>
              <a:rPr lang="it-IT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</a:t>
            </a:r>
            <a:endParaRPr lang="it-IT" sz="2400" b="1" i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C209B717-9D9C-B26E-8801-1399300B3BB1}"/>
              </a:ext>
            </a:extLst>
          </p:cNvPr>
          <p:cNvSpPr/>
          <p:nvPr/>
        </p:nvSpPr>
        <p:spPr>
          <a:xfrm>
            <a:off x="8465297" y="1319209"/>
            <a:ext cx="1288100" cy="2736849"/>
          </a:xfrm>
          <a:prstGeom prst="rightBrac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7F5C8D-210C-D560-235F-23B4C6969966}"/>
              </a:ext>
            </a:extLst>
          </p:cNvPr>
          <p:cNvSpPr txBox="1"/>
          <p:nvPr/>
        </p:nvSpPr>
        <p:spPr>
          <a:xfrm>
            <a:off x="9912985" y="2395245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>
                <a:solidFill>
                  <a:schemeClr val="bg1"/>
                </a:solidFill>
              </a:rPr>
              <a:t>LINKBIO</a:t>
            </a:r>
          </a:p>
        </p:txBody>
      </p:sp>
    </p:spTree>
    <p:extLst>
      <p:ext uri="{BB962C8B-B14F-4D97-AF65-F5344CB8AC3E}">
        <p14:creationId xmlns:p14="http://schemas.microsoft.com/office/powerpoint/2010/main" val="256530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49;p8" descr="Gantry 5">
            <a:extLst>
              <a:ext uri="{FF2B5EF4-FFF2-40B4-BE49-F238E27FC236}">
                <a16:creationId xmlns:a16="http://schemas.microsoft.com/office/drawing/2014/main" id="{BDE6B405-DD5D-4C68-811B-4777074A87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0162" y="90573"/>
            <a:ext cx="1071418" cy="1071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2A2EF5-5A7F-89ED-68F1-E89554690DFB}"/>
              </a:ext>
            </a:extLst>
          </p:cNvPr>
          <p:cNvSpPr txBox="1"/>
          <p:nvPr/>
        </p:nvSpPr>
        <p:spPr>
          <a:xfrm>
            <a:off x="491556" y="996020"/>
            <a:ext cx="8753583" cy="402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594995" lvl="1">
              <a:lnSpc>
                <a:spcPct val="117000"/>
              </a:lnSpc>
              <a:spcBef>
                <a:spcPts val="680"/>
              </a:spcBef>
              <a:tabLst>
                <a:tab pos="464185" algn="l"/>
              </a:tabLst>
            </a:pPr>
            <a:r>
              <a:rPr lang="en-US" sz="20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CN NBFC (Spoke2, Spoke4, Spoke 6, Spoke 8,</a:t>
            </a:r>
          </a:p>
          <a:p>
            <a:pPr marL="457200" marR="594995" lvl="1">
              <a:lnSpc>
                <a:spcPct val="117000"/>
              </a:lnSpc>
              <a:spcBef>
                <a:spcPts val="680"/>
              </a:spcBef>
              <a:tabLst>
                <a:tab pos="464185" algn="l"/>
              </a:tabLst>
            </a:pPr>
            <a:r>
              <a:rPr lang="en-US" sz="20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NBFC </a:t>
            </a:r>
            <a:r>
              <a:rPr lang="en-US" sz="2000" spc="-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Affiliato</a:t>
            </a:r>
            <a:r>
              <a:rPr lang="en-US" sz="20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Spoke1, </a:t>
            </a:r>
            <a:r>
              <a:rPr lang="en-US" sz="2000" spc="-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Affiliato</a:t>
            </a:r>
            <a:r>
              <a:rPr lang="en-US" sz="20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Spoke3, </a:t>
            </a:r>
            <a:r>
              <a:rPr lang="en-US" sz="2000" spc="-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Affiliato</a:t>
            </a:r>
            <a:r>
              <a:rPr lang="en-US" sz="20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Spoke5. </a:t>
            </a:r>
            <a:r>
              <a:rPr lang="en-US" sz="2000" spc="-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Affiliato</a:t>
            </a:r>
            <a:r>
              <a:rPr lang="en-US" sz="20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Spoke 7); </a:t>
            </a:r>
          </a:p>
          <a:p>
            <a:pPr marL="457200" marR="594995" lvl="1">
              <a:lnSpc>
                <a:spcPct val="117000"/>
              </a:lnSpc>
              <a:spcBef>
                <a:spcPts val="680"/>
              </a:spcBef>
              <a:tabLst>
                <a:tab pos="464185" algn="l"/>
              </a:tabLst>
            </a:pPr>
            <a:r>
              <a:rPr lang="en-US" sz="2000" spc="-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Agritech</a:t>
            </a:r>
            <a:r>
              <a:rPr lang="en-US" sz="20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(Spoke1, </a:t>
            </a:r>
            <a:r>
              <a:rPr lang="en-US" sz="2000" spc="-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Affiliato</a:t>
            </a:r>
            <a:r>
              <a:rPr lang="en-US" sz="20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Spoke 3, </a:t>
            </a:r>
            <a:r>
              <a:rPr lang="en-US" sz="2000" spc="-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Affiliato</a:t>
            </a:r>
            <a:r>
              <a:rPr lang="en-US" sz="20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Spoke 4, </a:t>
            </a:r>
            <a:r>
              <a:rPr lang="en-US" sz="2000" spc="-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Affiliato</a:t>
            </a:r>
            <a:r>
              <a:rPr lang="en-US" sz="20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Spoke 8)</a:t>
            </a:r>
          </a:p>
          <a:p>
            <a:pPr marL="457200" marR="594995" lvl="1">
              <a:lnSpc>
                <a:spcPct val="117000"/>
              </a:lnSpc>
              <a:spcBef>
                <a:spcPts val="680"/>
              </a:spcBef>
              <a:tabLst>
                <a:tab pos="464185" algn="l"/>
              </a:tabLst>
            </a:pPr>
            <a:endParaRPr lang="en-US" sz="2000" spc="-5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594995" lvl="1">
              <a:lnSpc>
                <a:spcPct val="117000"/>
              </a:lnSpc>
              <a:spcBef>
                <a:spcPts val="680"/>
              </a:spcBef>
              <a:tabLst>
                <a:tab pos="464185" algn="l"/>
              </a:tabLst>
            </a:pPr>
            <a:r>
              <a:rPr lang="it-IT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Dipartimento di Scienze del sistema terra e tecnologie per l'ambiente (DSSTTA) </a:t>
            </a:r>
            <a:endParaRPr lang="it-IT" sz="18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594995" lvl="1">
              <a:lnSpc>
                <a:spcPct val="117000"/>
              </a:lnSpc>
              <a:spcBef>
                <a:spcPts val="680"/>
              </a:spcBef>
              <a:tabLst>
                <a:tab pos="464185" algn="l"/>
              </a:tabLst>
            </a:pPr>
            <a:r>
              <a:rPr lang="it-IT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Dipartimento di Scienze </a:t>
            </a:r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it-IT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io-agroalimentari (DiSBA)</a:t>
            </a:r>
          </a:p>
          <a:p>
            <a:pPr marL="457200" marR="594995" lvl="1">
              <a:lnSpc>
                <a:spcPct val="117000"/>
              </a:lnSpc>
              <a:spcBef>
                <a:spcPts val="680"/>
              </a:spcBef>
              <a:tabLst>
                <a:tab pos="464185" algn="l"/>
              </a:tabLst>
            </a:pPr>
            <a:r>
              <a:rPr lang="it-IT" sz="1800" b="1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list of Institutes </a:t>
            </a:r>
            <a:r>
              <a:rPr lang="it-IT" sz="1800" b="1" i="1" u="sng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is just </a:t>
            </a:r>
            <a:r>
              <a:rPr lang="it-IT" sz="1800" b="1" i="1" u="sng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provisional</a:t>
            </a:r>
            <a:r>
              <a:rPr lang="it-IT" sz="1800" b="1" i="1" u="sng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and reflects </a:t>
            </a:r>
            <a:r>
              <a:rPr lang="it-IT" sz="1800" b="1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those </a:t>
            </a:r>
            <a:r>
              <a:rPr lang="it-IT" sz="1800" b="1" i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included</a:t>
            </a:r>
            <a:r>
              <a:rPr lang="it-IT" sz="1800" b="1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NBFC and Agritech </a:t>
            </a:r>
            <a:r>
              <a:rPr lang="it-IT" sz="1800" b="1" i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right</a:t>
            </a:r>
            <a:r>
              <a:rPr lang="it-IT" sz="1800" b="1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1800" b="1" i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now</a:t>
            </a:r>
            <a:endParaRPr lang="it-IT" sz="2000" spc="-5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1DD5A9-85C2-1974-F2CF-43246A6B7156}"/>
              </a:ext>
            </a:extLst>
          </p:cNvPr>
          <p:cNvSpPr txBox="1"/>
          <p:nvPr/>
        </p:nvSpPr>
        <p:spPr>
          <a:xfrm>
            <a:off x="2989781" y="186459"/>
            <a:ext cx="4951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LINKBIO </a:t>
            </a:r>
            <a:r>
              <a:rPr lang="it-IT" sz="3200" spc="-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Aggregating</a:t>
            </a:r>
            <a:r>
              <a:rPr lang="it-IT" sz="32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3200" spc="-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</a:t>
            </a:r>
            <a:endParaRPr lang="it-IT" sz="3200" dirty="0"/>
          </a:p>
        </p:txBody>
      </p:sp>
      <p:pic>
        <p:nvPicPr>
          <p:cNvPr id="5" name="Google Shape;101;g2437d6a5a93_0_5">
            <a:extLst>
              <a:ext uri="{FF2B5EF4-FFF2-40B4-BE49-F238E27FC236}">
                <a16:creationId xmlns:a16="http://schemas.microsoft.com/office/drawing/2014/main" id="{6873FE2B-693C-DFAE-A66C-282BD11D924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3739" y="5434898"/>
            <a:ext cx="1967267" cy="122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0F48346C-6050-28DE-F02D-14764CF45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728" y="4022768"/>
            <a:ext cx="3062832" cy="12262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0AFBDB-00D3-7908-5DDC-4C57123BC2D6}"/>
              </a:ext>
            </a:extLst>
          </p:cNvPr>
          <p:cNvSpPr txBox="1"/>
          <p:nvPr/>
        </p:nvSpPr>
        <p:spPr>
          <a:xfrm>
            <a:off x="1332375" y="5244151"/>
            <a:ext cx="76203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</a:rPr>
              <a:t>IAC, IAS, IBBR, IBE, IBF, IBSBC, ICB, IEOMI, IGAG, IGB, IGG, IIA, IMAA, IMATI, IRBIM, IREA, IRET, IRISS, IRPI, IRPPS, IRSA, ISAC, ISAFOM, ISB, ISGI, ISMAR, ISMED, ISP, ISPA, ISSIFRA, ISTI, ITB, NANOTEC,SCITEC, UVR, IBBA, IBB, IBPM, IMEM, IPSP, ISA, ISPAAM, ISSMC, ISTC, IFN</a:t>
            </a:r>
          </a:p>
        </p:txBody>
      </p:sp>
    </p:spTree>
    <p:extLst>
      <p:ext uri="{BB962C8B-B14F-4D97-AF65-F5344CB8AC3E}">
        <p14:creationId xmlns:p14="http://schemas.microsoft.com/office/powerpoint/2010/main" val="281428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37d6a5a93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800">
                <a:solidFill>
                  <a:schemeClr val="bg1"/>
                </a:solidFill>
              </a:rPr>
              <a:t>Synergies with ESFRI and other PNRR programmes</a:t>
            </a:r>
            <a:endParaRPr sz="2800">
              <a:solidFill>
                <a:schemeClr val="bg1"/>
              </a:solidFill>
            </a:endParaRPr>
          </a:p>
        </p:txBody>
      </p:sp>
      <p:pic>
        <p:nvPicPr>
          <p:cNvPr id="93" name="Google Shape;93;g2437d6a5a93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625" y="-34613"/>
            <a:ext cx="1074024" cy="10740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437d6a5a93_0_5"/>
          <p:cNvSpPr/>
          <p:nvPr/>
        </p:nvSpPr>
        <p:spPr>
          <a:xfrm>
            <a:off x="3830850" y="2377850"/>
            <a:ext cx="4160400" cy="2889600"/>
          </a:xfrm>
          <a:prstGeom prst="ellipse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g2437d6a5a93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507" y="2235107"/>
            <a:ext cx="3215811" cy="8512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8" name="Google Shape;98;g2437d6a5a93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2675" y="16574"/>
            <a:ext cx="1801300" cy="8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437d6a5a93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3318" y="16576"/>
            <a:ext cx="1286232" cy="8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437d6a5a93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2033" y="3982334"/>
            <a:ext cx="1624795" cy="11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437d6a5a93_0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7752" y="2917167"/>
            <a:ext cx="3737366" cy="9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magine 26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D23DE435-9374-4CD8-84B2-205E7126AF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3512" y="2513051"/>
            <a:ext cx="3814226" cy="1527098"/>
          </a:xfrm>
          <a:prstGeom prst="rect">
            <a:avLst/>
          </a:prstGeom>
        </p:spPr>
      </p:pic>
      <p:pic>
        <p:nvPicPr>
          <p:cNvPr id="28" name="Google Shape;149;p8" descr="Gantry 5">
            <a:extLst>
              <a:ext uri="{FF2B5EF4-FFF2-40B4-BE49-F238E27FC236}">
                <a16:creationId xmlns:a16="http://schemas.microsoft.com/office/drawing/2014/main" id="{DF20C95E-534D-43DB-BB38-D0DFAC710DF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0162" y="90573"/>
            <a:ext cx="1071418" cy="10714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4F29ED8F-5411-96E8-9857-1650AA8FF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E5110A4-1ECC-ED03-58DC-EE463F7A24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Profile for Sus-Mirri">
            <a:extLst>
              <a:ext uri="{FF2B5EF4-FFF2-40B4-BE49-F238E27FC236}">
                <a16:creationId xmlns:a16="http://schemas.microsoft.com/office/drawing/2014/main" id="{5213E5F4-A7AD-81DB-23D7-07BD1439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15" y="4254034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NRR bandi FAIR per organismi di ricerca - SmartCommunitiesTech">
            <a:extLst>
              <a:ext uri="{FF2B5EF4-FFF2-40B4-BE49-F238E27FC236}">
                <a16:creationId xmlns:a16="http://schemas.microsoft.com/office/drawing/2014/main" id="{1C9DC0DA-C9EA-CA1B-30D3-20D80D81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18" y="3344276"/>
            <a:ext cx="2945454" cy="12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DE1908-D5D2-4C06-E3F8-05E108B306F6}"/>
              </a:ext>
            </a:extLst>
          </p:cNvPr>
          <p:cNvSpPr txBox="1"/>
          <p:nvPr/>
        </p:nvSpPr>
        <p:spPr>
          <a:xfrm>
            <a:off x="8476307" y="2716979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Under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bg1"/>
                </a:solidFill>
              </a:rPr>
              <a:t>Discussion</a:t>
            </a:r>
            <a:endParaRPr lang="it-I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4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FBDDBEC-83B8-0784-8B58-E55340543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49;p8" descr="Gantry 5">
            <a:extLst>
              <a:ext uri="{FF2B5EF4-FFF2-40B4-BE49-F238E27FC236}">
                <a16:creationId xmlns:a16="http://schemas.microsoft.com/office/drawing/2014/main" id="{8805286D-3D8B-DF04-04F0-9FFDB22879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7437" y="38249"/>
            <a:ext cx="957268" cy="9241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9D307D-810E-FCC8-19FC-8F2B83C96822}"/>
              </a:ext>
            </a:extLst>
          </p:cNvPr>
          <p:cNvSpPr txBox="1"/>
          <p:nvPr/>
        </p:nvSpPr>
        <p:spPr>
          <a:xfrm>
            <a:off x="-119107" y="315652"/>
            <a:ext cx="1155842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spcBef>
                <a:spcPts val="1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Strengthening knowledge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urban, marine, terrestrial biodiversity, including agro-biodiversity</a:t>
            </a:r>
          </a:p>
          <a:p>
            <a:pPr marL="90170">
              <a:spcBef>
                <a:spcPts val="1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Innovative monitoring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different species, including exotic pests, and of the pressures that impact biodiversity at a national level, including adaptation and mitigation of climate change</a:t>
            </a:r>
          </a:p>
          <a:p>
            <a:pPr marL="90170">
              <a:spcBef>
                <a:spcPts val="1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Development and transfer of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nature-based solutions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restoration for the recovery of stressed Italian environments in line with the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 Nature Restoration Law</a:t>
            </a:r>
          </a:p>
          <a:p>
            <a:pPr marL="90170">
              <a:spcBef>
                <a:spcPts val="10"/>
              </a:spcBef>
              <a:buClr>
                <a:schemeClr val="bg1"/>
              </a:buClr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 and transfer of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innovative strategies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increase soil health and fertility and new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improved genotypes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the field of breeding innovation</a:t>
            </a:r>
          </a:p>
          <a:p>
            <a:pPr marL="433070" indent="-342900">
              <a:spcBef>
                <a:spcPts val="10"/>
              </a:spcBef>
              <a:buClr>
                <a:schemeClr val="bg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Improving the scientific development of the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genetic resources in the collections</a:t>
            </a:r>
          </a:p>
          <a:p>
            <a:pPr marL="90170">
              <a:spcBef>
                <a:spcPts val="1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Enhancement of biodiversity through innovation actions that produce economic, technological, environmental and social value for Italy through the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strengthening of public-private partnerships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0170">
              <a:spcBef>
                <a:spcPts val="1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Place knowledge of biodiversity and marine and terrestrial ecosystems at the basis of the development and implementation of policies and decision-making processes (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evidence-informed policy-making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), of transfer towards the economic system and innovation, of education, awareness building and direct involvement of civil society</a:t>
            </a:r>
          </a:p>
          <a:p>
            <a:pPr marL="90170">
              <a:spcBef>
                <a:spcPts val="1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 of indicators for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certification of biodiversity credits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line with national and international regulatory frameworks of both the public and private sectors</a:t>
            </a:r>
          </a:p>
          <a:p>
            <a:pPr marL="90170">
              <a:spcBef>
                <a:spcPts val="1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Enhancement of biodiversity for the protection of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human health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a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 Health perspective</a:t>
            </a:r>
            <a:endParaRPr lang="it-IT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E91834-3A57-A608-219C-64881B5825F8}"/>
              </a:ext>
            </a:extLst>
          </p:cNvPr>
          <p:cNvSpPr txBox="1"/>
          <p:nvPr/>
        </p:nvSpPr>
        <p:spPr>
          <a:xfrm>
            <a:off x="4745583" y="-115437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spc="-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Objectives</a:t>
            </a:r>
            <a:endParaRPr lang="it-IT" sz="3200" dirty="0"/>
          </a:p>
        </p:txBody>
      </p:sp>
      <p:pic>
        <p:nvPicPr>
          <p:cNvPr id="2" name="Google Shape;101;g2437d6a5a93_0_5">
            <a:extLst>
              <a:ext uri="{FF2B5EF4-FFF2-40B4-BE49-F238E27FC236}">
                <a16:creationId xmlns:a16="http://schemas.microsoft.com/office/drawing/2014/main" id="{631EE4E7-64F8-EFED-A9EC-17EF4D4BAFD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5779" y="5497681"/>
            <a:ext cx="1666233" cy="112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E74B8FCF-B98E-486F-72E5-84D440842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611" y="5699965"/>
            <a:ext cx="2309311" cy="9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9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2FE07-5C92-424A-84E4-5828E6784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>
            <a:extLst>
              <a:ext uri="{FF2B5EF4-FFF2-40B4-BE49-F238E27FC236}">
                <a16:creationId xmlns:a16="http://schemas.microsoft.com/office/drawing/2014/main" id="{A83CF8CD-ECFD-C2B3-08EE-D36BD165332F}"/>
              </a:ext>
            </a:extLst>
          </p:cNvPr>
          <p:cNvSpPr/>
          <p:nvPr/>
        </p:nvSpPr>
        <p:spPr>
          <a:xfrm>
            <a:off x="9888372" y="5431858"/>
            <a:ext cx="2100187" cy="1216014"/>
          </a:xfrm>
          <a:prstGeom prst="ellipse">
            <a:avLst/>
          </a:prstGeom>
          <a:solidFill>
            <a:srgbClr val="1D51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Immagine 6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4549F330-325A-F8C2-98B2-1872101E7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421" y="1882971"/>
            <a:ext cx="2048510" cy="8201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FD0E39-BE6B-D54B-D2AC-BB7DEF5B1702}"/>
              </a:ext>
            </a:extLst>
          </p:cNvPr>
          <p:cNvSpPr txBox="1"/>
          <p:nvPr/>
        </p:nvSpPr>
        <p:spPr>
          <a:xfrm>
            <a:off x="2715786" y="90573"/>
            <a:ext cx="676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Numbers of NBFC + Agritech</a:t>
            </a:r>
          </a:p>
        </p:txBody>
      </p:sp>
      <p:pic>
        <p:nvPicPr>
          <p:cNvPr id="9" name="Google Shape;149;p8" descr="Gantry 5">
            <a:extLst>
              <a:ext uri="{FF2B5EF4-FFF2-40B4-BE49-F238E27FC236}">
                <a16:creationId xmlns:a16="http://schemas.microsoft.com/office/drawing/2014/main" id="{41D1D45C-FDCE-3DB8-F4D8-CEF5F1AEED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0162" y="90573"/>
            <a:ext cx="1071418" cy="1071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57E9B17-C865-0E2A-B070-083E73115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011929"/>
              </p:ext>
            </p:extLst>
          </p:nvPr>
        </p:nvGraphicFramePr>
        <p:xfrm>
          <a:off x="744655" y="575856"/>
          <a:ext cx="8898670" cy="6282144"/>
        </p:xfrm>
        <a:graphic>
          <a:graphicData uri="http://schemas.openxmlformats.org/drawingml/2006/table">
            <a:tbl>
              <a:tblPr/>
              <a:tblGrid>
                <a:gridCol w="806384">
                  <a:extLst>
                    <a:ext uri="{9D8B030D-6E8A-4147-A177-3AD203B41FA5}">
                      <a16:colId xmlns:a16="http://schemas.microsoft.com/office/drawing/2014/main" val="3793723644"/>
                    </a:ext>
                  </a:extLst>
                </a:gridCol>
                <a:gridCol w="806384">
                  <a:extLst>
                    <a:ext uri="{9D8B030D-6E8A-4147-A177-3AD203B41FA5}">
                      <a16:colId xmlns:a16="http://schemas.microsoft.com/office/drawing/2014/main" val="2091423291"/>
                    </a:ext>
                  </a:extLst>
                </a:gridCol>
                <a:gridCol w="1214317">
                  <a:extLst>
                    <a:ext uri="{9D8B030D-6E8A-4147-A177-3AD203B41FA5}">
                      <a16:colId xmlns:a16="http://schemas.microsoft.com/office/drawing/2014/main" val="316014913"/>
                    </a:ext>
                  </a:extLst>
                </a:gridCol>
                <a:gridCol w="1214317">
                  <a:extLst>
                    <a:ext uri="{9D8B030D-6E8A-4147-A177-3AD203B41FA5}">
                      <a16:colId xmlns:a16="http://schemas.microsoft.com/office/drawing/2014/main" val="4278945172"/>
                    </a:ext>
                  </a:extLst>
                </a:gridCol>
                <a:gridCol w="1214317">
                  <a:extLst>
                    <a:ext uri="{9D8B030D-6E8A-4147-A177-3AD203B41FA5}">
                      <a16:colId xmlns:a16="http://schemas.microsoft.com/office/drawing/2014/main" val="1529584470"/>
                    </a:ext>
                  </a:extLst>
                </a:gridCol>
                <a:gridCol w="1214317">
                  <a:extLst>
                    <a:ext uri="{9D8B030D-6E8A-4147-A177-3AD203B41FA5}">
                      <a16:colId xmlns:a16="http://schemas.microsoft.com/office/drawing/2014/main" val="2953252591"/>
                    </a:ext>
                  </a:extLst>
                </a:gridCol>
                <a:gridCol w="1214317">
                  <a:extLst>
                    <a:ext uri="{9D8B030D-6E8A-4147-A177-3AD203B41FA5}">
                      <a16:colId xmlns:a16="http://schemas.microsoft.com/office/drawing/2014/main" val="3214699785"/>
                    </a:ext>
                  </a:extLst>
                </a:gridCol>
                <a:gridCol w="1214317">
                  <a:extLst>
                    <a:ext uri="{9D8B030D-6E8A-4147-A177-3AD203B41FA5}">
                      <a16:colId xmlns:a16="http://schemas.microsoft.com/office/drawing/2014/main" val="3036903626"/>
                    </a:ext>
                  </a:extLst>
                </a:gridCol>
              </a:tblGrid>
              <a:tr h="4168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PUBBLICAZIONI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TD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ADR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DOTTORANDI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16592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SPOKE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SPOKE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SPOKE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SPOKE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24043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221053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71636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184547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4268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23703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415483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752686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828325"/>
                  </a:ext>
                </a:extLst>
              </a:tr>
              <a:tr h="62216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Totale complessivo</a:t>
                      </a:r>
                    </a:p>
                  </a:txBody>
                  <a:tcPr marL="4669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455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Totale complessivo</a:t>
                      </a:r>
                    </a:p>
                  </a:txBody>
                  <a:tcPr marL="4669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Totale complessivo</a:t>
                      </a:r>
                    </a:p>
                  </a:txBody>
                  <a:tcPr marL="4669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Totale complessivo</a:t>
                      </a:r>
                    </a:p>
                  </a:txBody>
                  <a:tcPr marL="4669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05584"/>
                  </a:ext>
                </a:extLst>
              </a:tr>
              <a:tr h="226129">
                <a:tc gridSpan="8"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69" marR="4669" marT="4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702034"/>
                  </a:ext>
                </a:extLst>
              </a:tr>
              <a:tr h="4168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PUBBLICAZIONI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TD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ADR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DOTTORANDI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334881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SPOKE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SPOKE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SPOKE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SPOKE</a:t>
                      </a:r>
                    </a:p>
                  </a:txBody>
                  <a:tcPr marL="4669" marR="4669" marT="4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</a:t>
                      </a:r>
                    </a:p>
                  </a:txBody>
                  <a:tcPr marL="4669" marR="4669" marT="4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904879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352633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406440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299750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264444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6026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537681"/>
                  </a:ext>
                </a:extLst>
              </a:tr>
              <a:tr h="62216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Totale complessivo</a:t>
                      </a:r>
                    </a:p>
                  </a:txBody>
                  <a:tcPr marL="4669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Totale complessivo</a:t>
                      </a:r>
                    </a:p>
                  </a:txBody>
                  <a:tcPr marL="4669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Totale complessivo</a:t>
                      </a:r>
                    </a:p>
                  </a:txBody>
                  <a:tcPr marL="4669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Totale complessivo</a:t>
                      </a:r>
                    </a:p>
                  </a:txBody>
                  <a:tcPr marL="4669" marR="4669" marT="4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4669" marR="4669" marT="4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10232"/>
                  </a:ext>
                </a:extLst>
              </a:tr>
            </a:tbl>
          </a:graphicData>
        </a:graphic>
      </p:graphicFrame>
      <p:pic>
        <p:nvPicPr>
          <p:cNvPr id="5" name="Google Shape;101;g2437d6a5a93_0_5">
            <a:extLst>
              <a:ext uri="{FF2B5EF4-FFF2-40B4-BE49-F238E27FC236}">
                <a16:creationId xmlns:a16="http://schemas.microsoft.com/office/drawing/2014/main" id="{09672CF8-CCA8-C147-3DDC-BC293BEAD63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1043" y="4975029"/>
            <a:ext cx="1967267" cy="1226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72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A30E7-0299-FADE-2FDC-D1FA7FEEC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49;p8" descr="Gantry 5">
            <a:extLst>
              <a:ext uri="{FF2B5EF4-FFF2-40B4-BE49-F238E27FC236}">
                <a16:creationId xmlns:a16="http://schemas.microsoft.com/office/drawing/2014/main" id="{E8F4D1D0-386C-B5D9-6BAE-D7DFA22D5A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70162" y="90573"/>
            <a:ext cx="1071418" cy="10714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CC0B41-328F-84EC-9631-1CFC3E71721D}"/>
              </a:ext>
            </a:extLst>
          </p:cNvPr>
          <p:cNvSpPr txBox="1"/>
          <p:nvPr/>
        </p:nvSpPr>
        <p:spPr>
          <a:xfrm flipH="1">
            <a:off x="3399283" y="90573"/>
            <a:ext cx="820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Structure of LINKBIO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12" name="Google Shape;101;g2437d6a5a93_0_5">
            <a:extLst>
              <a:ext uri="{FF2B5EF4-FFF2-40B4-BE49-F238E27FC236}">
                <a16:creationId xmlns:a16="http://schemas.microsoft.com/office/drawing/2014/main" id="{1EE8E861-E770-A234-9B1B-435087CED2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3739" y="5434898"/>
            <a:ext cx="1967267" cy="122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A7AE7BBA-2305-FDBA-F145-CF4564635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195" y="5434897"/>
            <a:ext cx="3062832" cy="12262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E4C545-6FE5-D01D-9889-12A6B24987B5}"/>
              </a:ext>
            </a:extLst>
          </p:cNvPr>
          <p:cNvSpPr txBox="1"/>
          <p:nvPr/>
        </p:nvSpPr>
        <p:spPr>
          <a:xfrm>
            <a:off x="1933537" y="848100"/>
            <a:ext cx="9917469" cy="3895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Hub: </a:t>
            </a:r>
            <a:r>
              <a:rPr lang="it-IT" sz="2000" b="1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Coordination</a:t>
            </a:r>
            <a:r>
              <a:rPr lang="it-IT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CNR (DG </a:t>
            </a:r>
            <a:r>
              <a:rPr lang="it-IT" sz="2000" b="1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nominated</a:t>
            </a:r>
            <a:r>
              <a:rPr lang="it-IT" sz="2000" b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by</a:t>
            </a:r>
            <a:r>
              <a:rPr lang="it-IT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CNR)</a:t>
            </a:r>
            <a:endParaRPr lang="it-IT" sz="2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Steering Committee with Spoke leaders and</a:t>
            </a:r>
            <a:endParaRPr lang="it-IT" sz="2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 Scientific Dire</a:t>
            </a:r>
            <a:r>
              <a:rPr lang="it-IT" sz="2000" b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ctor</a:t>
            </a:r>
            <a:r>
              <a:rPr lang="it-IT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1 Innovation Director</a:t>
            </a: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endParaRPr lang="it-IT" sz="2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Spoke 1 Biodiversity Restoration and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NbS</a:t>
            </a:r>
            <a:r>
              <a:rPr lang="en-US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(In Land, Sea, Urban)</a:t>
            </a:r>
            <a:endParaRPr lang="it-IT" sz="2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Spoke 2  Valorization of Biodiversity in one health approach  (In Land, Sea, Urban)</a:t>
            </a:r>
            <a:endParaRPr lang="it-IT" sz="2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Spoke 3 Modelling/ Innovation, AI and services.</a:t>
            </a:r>
            <a:endParaRPr lang="it-IT" sz="2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7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C9B98-F46C-4195-A3F8-25AEF8DC0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F9A6AC5F-FA97-8337-60FE-2D372F469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8" y="517424"/>
            <a:ext cx="6143737" cy="614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49;p8" descr="Gantry 5">
            <a:extLst>
              <a:ext uri="{FF2B5EF4-FFF2-40B4-BE49-F238E27FC236}">
                <a16:creationId xmlns:a16="http://schemas.microsoft.com/office/drawing/2014/main" id="{218FA822-4A72-C48A-2F1E-94B259BFD5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0162" y="90573"/>
            <a:ext cx="1071418" cy="10714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E83299-A5AC-CE1D-19AB-31B61FFC3F35}"/>
              </a:ext>
            </a:extLst>
          </p:cNvPr>
          <p:cNvSpPr txBox="1"/>
          <p:nvPr/>
        </p:nvSpPr>
        <p:spPr>
          <a:xfrm flipH="1">
            <a:off x="3984172" y="14366"/>
            <a:ext cx="820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LINKBIO Keywords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12" name="Google Shape;101;g2437d6a5a93_0_5">
            <a:extLst>
              <a:ext uri="{FF2B5EF4-FFF2-40B4-BE49-F238E27FC236}">
                <a16:creationId xmlns:a16="http://schemas.microsoft.com/office/drawing/2014/main" id="{7CEE6AF4-6681-27B5-BEC4-838B1D4992D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3739" y="5434898"/>
            <a:ext cx="1967267" cy="122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Immagine che contiene Carattere, Elementi grafici, design&#10;&#10;Descrizione generata automaticamente">
            <a:extLst>
              <a:ext uri="{FF2B5EF4-FFF2-40B4-BE49-F238E27FC236}">
                <a16:creationId xmlns:a16="http://schemas.microsoft.com/office/drawing/2014/main" id="{2D4D264C-1B4A-B3AB-7467-8A9FB22EF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748" y="3976211"/>
            <a:ext cx="3062832" cy="12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2381"/>
      </p:ext>
    </p:extLst>
  </p:cSld>
  <p:clrMapOvr>
    <a:masterClrMapping/>
  </p:clrMapOvr>
</p:sld>
</file>

<file path=ppt/theme/theme1.xml><?xml version="1.0" encoding="utf-8"?>
<a:theme xmlns:a="http://schemas.openxmlformats.org/drawingml/2006/main" name="logo basso d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Widescreen</PresentationFormat>
  <Paragraphs>263</Paragraphs>
  <Slides>15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Calibri</vt:lpstr>
      <vt:lpstr>Aptos</vt:lpstr>
      <vt:lpstr>Century Gothic</vt:lpstr>
      <vt:lpstr>Aptos Narrow</vt:lpstr>
      <vt:lpstr>Times</vt:lpstr>
      <vt:lpstr>Helvetica Neue</vt:lpstr>
      <vt:lpstr>Arial</vt:lpstr>
      <vt:lpstr>inherit</vt:lpstr>
      <vt:lpstr>Times New Roman</vt:lpstr>
      <vt:lpstr>logo basso dx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Synergies with ESFRI and other PNRR programmes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Biodiversity Gateway</vt:lpstr>
      <vt:lpstr>Presentazione standard di PowerPoint</vt:lpstr>
      <vt:lpstr>5 milion samples   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22 pomeriggio</dc:title>
  <dc:creator>Alberto Di Minin</dc:creator>
  <cp:lastModifiedBy>CARLO CALFAPIETRA</cp:lastModifiedBy>
  <cp:revision>73</cp:revision>
  <cp:lastPrinted>2023-12-04T14:41:04Z</cp:lastPrinted>
  <dcterms:created xsi:type="dcterms:W3CDTF">2022-07-05T12:45:27Z</dcterms:created>
  <dcterms:modified xsi:type="dcterms:W3CDTF">2025-04-02T17:57:20Z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d9bad3-6dac-4e9a-89a3-89f3b8d247b2_Enabled">
    <vt:lpwstr>true</vt:lpwstr>
  </property>
  <property fmtid="{D5CDD505-2E9C-101B-9397-08002B2CF9AE}" pid="3" name="MSIP_Label_10d9bad3-6dac-4e9a-89a3-89f3b8d247b2_SetDate">
    <vt:lpwstr>2023-05-17T16:19:25Z</vt:lpwstr>
  </property>
  <property fmtid="{D5CDD505-2E9C-101B-9397-08002B2CF9AE}" pid="4" name="MSIP_Label_10d9bad3-6dac-4e9a-89a3-89f3b8d247b2_Method">
    <vt:lpwstr>Standard</vt:lpwstr>
  </property>
  <property fmtid="{D5CDD505-2E9C-101B-9397-08002B2CF9AE}" pid="5" name="MSIP_Label_10d9bad3-6dac-4e9a-89a3-89f3b8d247b2_Name">
    <vt:lpwstr>10d9bad3-6dac-4e9a-89a3-89f3b8d247b2</vt:lpwstr>
  </property>
  <property fmtid="{D5CDD505-2E9C-101B-9397-08002B2CF9AE}" pid="6" name="MSIP_Label_10d9bad3-6dac-4e9a-89a3-89f3b8d247b2_SiteId">
    <vt:lpwstr>5d1a9f9d-201f-4a10-b983-451cf65cbc1e</vt:lpwstr>
  </property>
  <property fmtid="{D5CDD505-2E9C-101B-9397-08002B2CF9AE}" pid="7" name="MSIP_Label_10d9bad3-6dac-4e9a-89a3-89f3b8d247b2_ActionId">
    <vt:lpwstr>214fb60f-7c46-47ea-b68a-804afeb29d24</vt:lpwstr>
  </property>
  <property fmtid="{D5CDD505-2E9C-101B-9397-08002B2CF9AE}" pid="8" name="MSIP_Label_10d9bad3-6dac-4e9a-89a3-89f3b8d247b2_ContentBits">
    <vt:lpwstr>0</vt:lpwstr>
  </property>
</Properties>
</file>