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783" r:id="rId5"/>
    <p:sldId id="256" r:id="rId6"/>
    <p:sldId id="257" r:id="rId7"/>
    <p:sldId id="261" r:id="rId8"/>
    <p:sldId id="258" r:id="rId9"/>
    <p:sldId id="782" r:id="rId10"/>
    <p:sldId id="270" r:id="rId11"/>
    <p:sldId id="785" r:id="rId12"/>
    <p:sldId id="259" r:id="rId13"/>
    <p:sldId id="790" r:id="rId14"/>
    <p:sldId id="791" r:id="rId15"/>
    <p:sldId id="786" r:id="rId16"/>
    <p:sldId id="787" r:id="rId17"/>
    <p:sldId id="789" r:id="rId18"/>
    <p:sldId id="271"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3D8"/>
    <a:srgbClr val="E7EBEE"/>
    <a:srgbClr val="002B5C"/>
    <a:srgbClr val="CCD2D8"/>
    <a:srgbClr val="002C5C"/>
    <a:srgbClr val="0432FF"/>
    <a:srgbClr val="93A98B"/>
    <a:srgbClr val="F0F0F0"/>
    <a:srgbClr val="CCD4CC"/>
    <a:srgbClr val="E7E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8" autoAdjust="0"/>
    <p:restoredTop sz="94704"/>
  </p:normalViewPr>
  <p:slideViewPr>
    <p:cSldViewPr snapToGrid="0">
      <p:cViewPr varScale="1">
        <p:scale>
          <a:sx n="101" d="100"/>
          <a:sy n="101" d="100"/>
        </p:scale>
        <p:origin x="906"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Sheet2!$A$3:$A$6</c:f>
              <c:strCache>
                <c:ptCount val="4"/>
                <c:pt idx="0">
                  <c:v>iENTRANCE</c:v>
                </c:pt>
                <c:pt idx="1">
                  <c:v>ECCSELLENT</c:v>
                </c:pt>
                <c:pt idx="2">
                  <c:v>NFFA-DI</c:v>
                </c:pt>
                <c:pt idx="3">
                  <c:v>IPHOQS</c:v>
                </c:pt>
              </c:strCache>
            </c:strRef>
          </c:cat>
          <c:val>
            <c:numRef>
              <c:f>Sheet2!$B$3:$B$6</c:f>
              <c:numCache>
                <c:formatCode>0.00%</c:formatCode>
                <c:ptCount val="4"/>
                <c:pt idx="0">
                  <c:v>0.87</c:v>
                </c:pt>
                <c:pt idx="1">
                  <c:v>1</c:v>
                </c:pt>
                <c:pt idx="2">
                  <c:v>0.995</c:v>
                </c:pt>
                <c:pt idx="3">
                  <c:v>0.94699999999999995</c:v>
                </c:pt>
              </c:numCache>
            </c:numRef>
          </c:val>
          <c:extLst>
            <c:ext xmlns:c16="http://schemas.microsoft.com/office/drawing/2014/chart" uri="{C3380CC4-5D6E-409C-BE32-E72D297353CC}">
              <c16:uniqueId val="{00000000-C7F7-1842-AD93-BFB66D332B2D}"/>
            </c:ext>
          </c:extLst>
        </c:ser>
        <c:dLbls>
          <c:showLegendKey val="0"/>
          <c:showVal val="0"/>
          <c:showCatName val="0"/>
          <c:showSerName val="0"/>
          <c:showPercent val="0"/>
          <c:showBubbleSize val="0"/>
        </c:dLbls>
        <c:gapWidth val="219"/>
        <c:overlap val="-27"/>
        <c:axId val="1647769680"/>
        <c:axId val="1376128912"/>
      </c:barChart>
      <c:catAx>
        <c:axId val="164776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IT"/>
          </a:p>
        </c:txPr>
        <c:crossAx val="1376128912"/>
        <c:crosses val="autoZero"/>
        <c:auto val="1"/>
        <c:lblAlgn val="ctr"/>
        <c:lblOffset val="100"/>
        <c:noMultiLvlLbl val="0"/>
      </c:catAx>
      <c:valAx>
        <c:axId val="13761289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IT"/>
          </a:p>
        </c:txPr>
        <c:crossAx val="1647769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5341473857138"/>
          <c:y val="3.2253465874030843E-2"/>
          <c:w val="0.90916538642043154"/>
          <c:h val="0.86471161810499386"/>
        </c:manualLayout>
      </c:layout>
      <c:barChart>
        <c:barDir val="col"/>
        <c:grouping val="stacked"/>
        <c:varyColors val="0"/>
        <c:ser>
          <c:idx val="0"/>
          <c:order val="0"/>
          <c:spPr>
            <a:solidFill>
              <a:schemeClr val="accent1"/>
            </a:solidFill>
            <a:ln>
              <a:noFill/>
            </a:ln>
            <a:effectLst/>
          </c:spPr>
          <c:invertIfNegative val="0"/>
          <c:cat>
            <c:strRef>
              <c:f>Sheet2!$C$3:$C$6</c:f>
              <c:strCache>
                <c:ptCount val="4"/>
                <c:pt idx="0">
                  <c:v>iENTRANCE</c:v>
                </c:pt>
                <c:pt idx="1">
                  <c:v>ECCSELLENT</c:v>
                </c:pt>
                <c:pt idx="2">
                  <c:v>NFFA-DI</c:v>
                </c:pt>
                <c:pt idx="3">
                  <c:v>IPHOQS</c:v>
                </c:pt>
              </c:strCache>
            </c:strRef>
          </c:cat>
          <c:val>
            <c:numRef>
              <c:f>Sheet2!$D$3:$D$6</c:f>
              <c:numCache>
                <c:formatCode>0.00%</c:formatCode>
                <c:ptCount val="4"/>
                <c:pt idx="0">
                  <c:v>0.6</c:v>
                </c:pt>
                <c:pt idx="1">
                  <c:v>1</c:v>
                </c:pt>
                <c:pt idx="2">
                  <c:v>0.42499999999999999</c:v>
                </c:pt>
                <c:pt idx="3">
                  <c:v>0.79</c:v>
                </c:pt>
              </c:numCache>
            </c:numRef>
          </c:val>
          <c:extLst>
            <c:ext xmlns:c16="http://schemas.microsoft.com/office/drawing/2014/chart" uri="{C3380CC4-5D6E-409C-BE32-E72D297353CC}">
              <c16:uniqueId val="{00000000-FFD9-714A-AA73-9985B13E0B8B}"/>
            </c:ext>
          </c:extLst>
        </c:ser>
        <c:dLbls>
          <c:showLegendKey val="0"/>
          <c:showVal val="0"/>
          <c:showCatName val="0"/>
          <c:showSerName val="0"/>
          <c:showPercent val="0"/>
          <c:showBubbleSize val="0"/>
        </c:dLbls>
        <c:gapWidth val="219"/>
        <c:overlap val="-27"/>
        <c:axId val="1647897936"/>
        <c:axId val="2015300304"/>
      </c:barChart>
      <c:catAx>
        <c:axId val="164789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baseline="0">
                <a:solidFill>
                  <a:schemeClr val="tx1">
                    <a:lumMod val="65000"/>
                    <a:lumOff val="35000"/>
                  </a:schemeClr>
                </a:solidFill>
                <a:latin typeface="+mn-lt"/>
                <a:ea typeface="+mn-ea"/>
                <a:cs typeface="+mn-cs"/>
              </a:defRPr>
            </a:pPr>
            <a:endParaRPr lang="en-IT"/>
          </a:p>
        </c:txPr>
        <c:crossAx val="2015300304"/>
        <c:crosses val="autoZero"/>
        <c:auto val="1"/>
        <c:lblAlgn val="ctr"/>
        <c:lblOffset val="100"/>
        <c:noMultiLvlLbl val="0"/>
      </c:catAx>
      <c:valAx>
        <c:axId val="2015300304"/>
        <c:scaling>
          <c:orientation val="minMax"/>
          <c:max val="1.05"/>
          <c:min val="0.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baseline="0">
                <a:solidFill>
                  <a:schemeClr val="tx1">
                    <a:lumMod val="65000"/>
                    <a:lumOff val="35000"/>
                  </a:schemeClr>
                </a:solidFill>
                <a:latin typeface="+mn-lt"/>
                <a:ea typeface="+mn-ea"/>
                <a:cs typeface="+mn-cs"/>
              </a:defRPr>
            </a:pPr>
            <a:endParaRPr lang="en-IT"/>
          </a:p>
        </c:txPr>
        <c:crossAx val="1647897936"/>
        <c:crosses val="autoZero"/>
        <c:crossBetween val="between"/>
        <c:min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Staff</c:v>
          </c:tx>
          <c:spPr>
            <a:solidFill>
              <a:schemeClr val="accent1"/>
            </a:solidFill>
            <a:ln>
              <a:noFill/>
            </a:ln>
            <a:effectLst/>
          </c:spPr>
          <c:invertIfNegative val="0"/>
          <c:cat>
            <c:strRef>
              <c:f>Sheet2!$F$3:$F$6</c:f>
              <c:strCache>
                <c:ptCount val="4"/>
                <c:pt idx="0">
                  <c:v>iENTRANCE</c:v>
                </c:pt>
                <c:pt idx="1">
                  <c:v>ECCSELLENT</c:v>
                </c:pt>
                <c:pt idx="2">
                  <c:v>NFFA-DI</c:v>
                </c:pt>
                <c:pt idx="3">
                  <c:v>IPHOQS</c:v>
                </c:pt>
              </c:strCache>
            </c:strRef>
          </c:cat>
          <c:val>
            <c:numRef>
              <c:f>Sheet2!$G$3:$G$6</c:f>
              <c:numCache>
                <c:formatCode>General</c:formatCode>
                <c:ptCount val="4"/>
                <c:pt idx="0">
                  <c:v>20</c:v>
                </c:pt>
                <c:pt idx="1">
                  <c:v>0.25</c:v>
                </c:pt>
                <c:pt idx="2">
                  <c:v>9.5</c:v>
                </c:pt>
                <c:pt idx="3">
                  <c:v>17</c:v>
                </c:pt>
              </c:numCache>
            </c:numRef>
          </c:val>
          <c:extLst>
            <c:ext xmlns:c16="http://schemas.microsoft.com/office/drawing/2014/chart" uri="{C3380CC4-5D6E-409C-BE32-E72D297353CC}">
              <c16:uniqueId val="{00000000-0B57-9A4B-9801-71B3BA756E29}"/>
            </c:ext>
          </c:extLst>
        </c:ser>
        <c:ser>
          <c:idx val="1"/>
          <c:order val="1"/>
          <c:tx>
            <c:v>Recruitment</c:v>
          </c:tx>
          <c:spPr>
            <a:solidFill>
              <a:schemeClr val="accent2"/>
            </a:solidFill>
            <a:ln>
              <a:noFill/>
            </a:ln>
            <a:effectLst/>
          </c:spPr>
          <c:invertIfNegative val="0"/>
          <c:cat>
            <c:strRef>
              <c:f>Sheet2!$F$3:$F$6</c:f>
              <c:strCache>
                <c:ptCount val="4"/>
                <c:pt idx="0">
                  <c:v>iENTRANCE</c:v>
                </c:pt>
                <c:pt idx="1">
                  <c:v>ECCSELLENT</c:v>
                </c:pt>
                <c:pt idx="2">
                  <c:v>NFFA-DI</c:v>
                </c:pt>
                <c:pt idx="3">
                  <c:v>IPHOQS</c:v>
                </c:pt>
              </c:strCache>
            </c:strRef>
          </c:cat>
          <c:val>
            <c:numRef>
              <c:f>Sheet2!$H$3:$H$6</c:f>
              <c:numCache>
                <c:formatCode>General</c:formatCode>
                <c:ptCount val="4"/>
                <c:pt idx="0">
                  <c:v>27</c:v>
                </c:pt>
                <c:pt idx="1">
                  <c:v>6</c:v>
                </c:pt>
                <c:pt idx="2">
                  <c:v>25</c:v>
                </c:pt>
                <c:pt idx="3">
                  <c:v>6</c:v>
                </c:pt>
              </c:numCache>
            </c:numRef>
          </c:val>
          <c:extLst>
            <c:ext xmlns:c16="http://schemas.microsoft.com/office/drawing/2014/chart" uri="{C3380CC4-5D6E-409C-BE32-E72D297353CC}">
              <c16:uniqueId val="{00000001-0B57-9A4B-9801-71B3BA756E29}"/>
            </c:ext>
          </c:extLst>
        </c:ser>
        <c:dLbls>
          <c:showLegendKey val="0"/>
          <c:showVal val="0"/>
          <c:showCatName val="0"/>
          <c:showSerName val="0"/>
          <c:showPercent val="0"/>
          <c:showBubbleSize val="0"/>
        </c:dLbls>
        <c:gapWidth val="150"/>
        <c:axId val="598615024"/>
        <c:axId val="598647136"/>
      </c:barChart>
      <c:catAx>
        <c:axId val="598615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IT"/>
          </a:p>
        </c:txPr>
        <c:crossAx val="598647136"/>
        <c:crosses val="autoZero"/>
        <c:auto val="1"/>
        <c:lblAlgn val="ctr"/>
        <c:lblOffset val="100"/>
        <c:noMultiLvlLbl val="0"/>
      </c:catAx>
      <c:valAx>
        <c:axId val="59864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IT"/>
          </a:p>
        </c:txPr>
        <c:crossAx val="59861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A1F6C-8EE1-6249-893D-C98F945CF882}" type="datetimeFigureOut">
              <a:rPr lang="it-IT" smtClean="0"/>
              <a:t>02/04/2025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3D3F9-FC61-BA4F-9545-2E81391E1D79}" type="slidenum">
              <a:rPr lang="it-IT" smtClean="0"/>
              <a:t>‹N›</a:t>
            </a:fld>
            <a:endParaRPr lang="it-IT"/>
          </a:p>
        </p:txBody>
      </p:sp>
    </p:spTree>
    <p:extLst>
      <p:ext uri="{BB962C8B-B14F-4D97-AF65-F5344CB8AC3E}">
        <p14:creationId xmlns:p14="http://schemas.microsoft.com/office/powerpoint/2010/main" val="37741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163D3F9-FC61-BA4F-9545-2E81391E1D79}" type="slidenum">
              <a:rPr lang="it-IT" smtClean="0"/>
              <a:t>2</a:t>
            </a:fld>
            <a:endParaRPr lang="it-IT"/>
          </a:p>
        </p:txBody>
      </p:sp>
    </p:spTree>
    <p:extLst>
      <p:ext uri="{BB962C8B-B14F-4D97-AF65-F5344CB8AC3E}">
        <p14:creationId xmlns:p14="http://schemas.microsoft.com/office/powerpoint/2010/main" val="358670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8981A7-0EC3-CDA6-D7BF-9400799BB13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5FAF45B-4237-E3BF-D162-882FC3D20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AC2B7BB-FBBA-8ABB-9973-BFA40436DE84}"/>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5" name="Segnaposto piè di pagina 4">
            <a:extLst>
              <a:ext uri="{FF2B5EF4-FFF2-40B4-BE49-F238E27FC236}">
                <a16:creationId xmlns:a16="http://schemas.microsoft.com/office/drawing/2014/main" id="{AFB71CAF-4141-9F8E-C1B6-D3B0ECF59C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076649-7A3C-DE7D-A97A-D8AB027F75F4}"/>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85820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C1F9D-DFAF-A590-C10C-862C3C99200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7B9A45C-1FBD-5EF8-0B01-F6874F2625D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197F2F7-A940-6984-5FB7-949992F0D3BE}"/>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5" name="Segnaposto piè di pagina 4">
            <a:extLst>
              <a:ext uri="{FF2B5EF4-FFF2-40B4-BE49-F238E27FC236}">
                <a16:creationId xmlns:a16="http://schemas.microsoft.com/office/drawing/2014/main" id="{A4FFC4AC-8B27-6CE5-E101-EDE51713F4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A00479-C489-DA86-FC16-96582031516D}"/>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93543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D47E374-B7D4-BB0F-1531-68A38B1DF36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6747F66-93B1-8CE2-9044-228914AB6D1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CA747C-FA5A-959E-CC88-0FE40CD95734}"/>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5" name="Segnaposto piè di pagina 4">
            <a:extLst>
              <a:ext uri="{FF2B5EF4-FFF2-40B4-BE49-F238E27FC236}">
                <a16:creationId xmlns:a16="http://schemas.microsoft.com/office/drawing/2014/main" id="{27CB33EB-2854-1D3D-F431-E91AC8622B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FF57B8-BCA8-081D-6FF8-BD94509E21D1}"/>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379787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D8E04E-E54E-1DEE-4299-355488D17D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79491B-0AE9-E825-7400-C782515009A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48350C-04B6-1ADA-31F0-61BEF2B7B7BD}"/>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5" name="Segnaposto piè di pagina 4">
            <a:extLst>
              <a:ext uri="{FF2B5EF4-FFF2-40B4-BE49-F238E27FC236}">
                <a16:creationId xmlns:a16="http://schemas.microsoft.com/office/drawing/2014/main" id="{6F182D9C-574B-FA2A-228B-1EE4CD22AA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97EA49-3030-8573-EEE4-0B1267BF697D}"/>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161026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33A9C6-2CC2-C7C0-55EC-584ABCD57AF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24DDA9C-9AAC-A825-EEAC-82AEB09618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9C876C8-EC31-6803-2459-5C6AFBAB695F}"/>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5" name="Segnaposto piè di pagina 4">
            <a:extLst>
              <a:ext uri="{FF2B5EF4-FFF2-40B4-BE49-F238E27FC236}">
                <a16:creationId xmlns:a16="http://schemas.microsoft.com/office/drawing/2014/main" id="{B07BE7DE-F2B1-B467-597D-B11A2DA9D4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50568A-D7E2-E796-4474-5AED92B95B5D}"/>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210404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87C44-AA52-50FB-CAA5-4803FE9017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62A086-B7E7-2E6B-4F08-884ECFB33B3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6EAD39F-C931-7865-E95E-FEFB6849B7E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5CF320A-0567-B042-A24F-654C656679BF}"/>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6" name="Segnaposto piè di pagina 5">
            <a:extLst>
              <a:ext uri="{FF2B5EF4-FFF2-40B4-BE49-F238E27FC236}">
                <a16:creationId xmlns:a16="http://schemas.microsoft.com/office/drawing/2014/main" id="{4B266CE6-C481-467E-AE7E-5B34833FCFD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FD4B8B7-AF7C-0161-CAB3-8BFAF1608943}"/>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244449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9F49DF-740E-9DA7-FCEB-E0BF37D7121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05B502D-1EBA-B2FA-DE56-E34210FD5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8CF3ED7-B354-7802-0088-A13B6CD2C0C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5BD2848-D581-BF39-1166-78DEB3958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490895E-1249-AD34-274E-6D54FE9CDE3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471F731-352A-E25F-D067-0D3830A57B10}"/>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8" name="Segnaposto piè di pagina 7">
            <a:extLst>
              <a:ext uri="{FF2B5EF4-FFF2-40B4-BE49-F238E27FC236}">
                <a16:creationId xmlns:a16="http://schemas.microsoft.com/office/drawing/2014/main" id="{35C4C2AF-A04D-B092-3D2B-CF74BF0622C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808D07E-A9BB-C25A-F626-E6E2FF555313}"/>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405453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92BAF0-A434-4CAA-1C8C-2B6B990B546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B6EF19E-E101-9CBB-66F8-80D3656AB1A5}"/>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4" name="Segnaposto piè di pagina 3">
            <a:extLst>
              <a:ext uri="{FF2B5EF4-FFF2-40B4-BE49-F238E27FC236}">
                <a16:creationId xmlns:a16="http://schemas.microsoft.com/office/drawing/2014/main" id="{7B90346C-340E-72F7-2AE4-A5C90AE9AA9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D15EC9D-AB7B-5BB4-E867-4354629B3538}"/>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267444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0F4CFAF-1AB0-3386-CF7D-F411F996CCBD}"/>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3" name="Segnaposto piè di pagina 2">
            <a:extLst>
              <a:ext uri="{FF2B5EF4-FFF2-40B4-BE49-F238E27FC236}">
                <a16:creationId xmlns:a16="http://schemas.microsoft.com/office/drawing/2014/main" id="{B6DEF715-6081-B61C-0E74-AE49BC10925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9FA1BE2-F64F-DC58-6CB5-9A74CC59F6A6}"/>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237929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854BE7-5DE3-9921-57C6-7D0EE2F7099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EB84BD-9A54-7B5F-F8EE-E21C27C17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70F13F9-00C7-6957-A58A-EF2600E1F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BC31324-AB86-82B1-56A5-96B08D151252}"/>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6" name="Segnaposto piè di pagina 5">
            <a:extLst>
              <a:ext uri="{FF2B5EF4-FFF2-40B4-BE49-F238E27FC236}">
                <a16:creationId xmlns:a16="http://schemas.microsoft.com/office/drawing/2014/main" id="{4DA063D8-46F8-DAA6-EBF1-6E9C7F6EC2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F174032-CA17-0BEC-4182-EF5AF298E4B0}"/>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407520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DDA6AD-88AA-A231-FD7A-770325E1790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D3931D8-FE69-8141-105E-E4F133AEA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5496C47-181B-0B3A-DBBB-6C30D1C04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5484FAE-66F3-50A3-AFC5-C58230A5BBA8}"/>
              </a:ext>
            </a:extLst>
          </p:cNvPr>
          <p:cNvSpPr>
            <a:spLocks noGrp="1"/>
          </p:cNvSpPr>
          <p:nvPr>
            <p:ph type="dt" sz="half" idx="10"/>
          </p:nvPr>
        </p:nvSpPr>
        <p:spPr/>
        <p:txBody>
          <a:bodyPr/>
          <a:lstStyle/>
          <a:p>
            <a:fld id="{F7DFF67D-2881-46C7-A871-754457E58B76}" type="datetimeFigureOut">
              <a:rPr lang="it-IT" smtClean="0"/>
              <a:t>02/04/2025</a:t>
            </a:fld>
            <a:endParaRPr lang="it-IT"/>
          </a:p>
        </p:txBody>
      </p:sp>
      <p:sp>
        <p:nvSpPr>
          <p:cNvPr id="6" name="Segnaposto piè di pagina 5">
            <a:extLst>
              <a:ext uri="{FF2B5EF4-FFF2-40B4-BE49-F238E27FC236}">
                <a16:creationId xmlns:a16="http://schemas.microsoft.com/office/drawing/2014/main" id="{40C0E07B-8681-3023-CDFC-607BC232D4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8E912F-0FCC-85B1-B8D5-E984362DFB42}"/>
              </a:ext>
            </a:extLst>
          </p:cNvPr>
          <p:cNvSpPr>
            <a:spLocks noGrp="1"/>
          </p:cNvSpPr>
          <p:nvPr>
            <p:ph type="sldNum" sz="quarter" idx="12"/>
          </p:nvPr>
        </p:nvSpPr>
        <p:spPr/>
        <p:txBody>
          <a:bodyPr/>
          <a:lstStyle/>
          <a:p>
            <a:fld id="{E2770BED-07F9-418C-BAF4-C0710BE21577}" type="slidenum">
              <a:rPr lang="it-IT" smtClean="0"/>
              <a:t>‹N›</a:t>
            </a:fld>
            <a:endParaRPr lang="it-IT"/>
          </a:p>
        </p:txBody>
      </p:sp>
    </p:spTree>
    <p:extLst>
      <p:ext uri="{BB962C8B-B14F-4D97-AF65-F5344CB8AC3E}">
        <p14:creationId xmlns:p14="http://schemas.microsoft.com/office/powerpoint/2010/main" val="240992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8ACE82D-3DBF-C63B-2E1E-29110CE34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B37B2E3-709D-6548-FBC5-4E6D774A9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B320CB-EF21-40B6-1A01-4C93A124D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DFF67D-2881-46C7-A871-754457E58B76}" type="datetimeFigureOut">
              <a:rPr lang="it-IT" smtClean="0"/>
              <a:t>02/04/2025</a:t>
            </a:fld>
            <a:endParaRPr lang="it-IT"/>
          </a:p>
        </p:txBody>
      </p:sp>
      <p:sp>
        <p:nvSpPr>
          <p:cNvPr id="5" name="Segnaposto piè di pagina 4">
            <a:extLst>
              <a:ext uri="{FF2B5EF4-FFF2-40B4-BE49-F238E27FC236}">
                <a16:creationId xmlns:a16="http://schemas.microsoft.com/office/drawing/2014/main" id="{FE0E1396-32B9-EEE8-AD0E-19FA45E02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5DE8111A-CDCB-3E03-71F0-92ADAACAD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770BED-07F9-418C-BAF4-C0710BE21577}" type="slidenum">
              <a:rPr lang="it-IT" smtClean="0"/>
              <a:t>‹N›</a:t>
            </a:fld>
            <a:endParaRPr lang="it-IT"/>
          </a:p>
        </p:txBody>
      </p:sp>
    </p:spTree>
    <p:extLst>
      <p:ext uri="{BB962C8B-B14F-4D97-AF65-F5344CB8AC3E}">
        <p14:creationId xmlns:p14="http://schemas.microsoft.com/office/powerpoint/2010/main" val="2164449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6EF73-238F-D8F0-4C08-44817D9AD29B}"/>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CA2F8F42-6A5C-CE20-A334-6371A4A7F10A}"/>
              </a:ext>
            </a:extLst>
          </p:cNvPr>
          <p:cNvSpPr/>
          <p:nvPr/>
        </p:nvSpPr>
        <p:spPr>
          <a:xfrm>
            <a:off x="624" y="0"/>
            <a:ext cx="12192000" cy="54696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Inserite </a:t>
            </a:r>
            <a:r>
              <a:rPr lang="it-IT"/>
              <a:t>immagine a</a:t>
            </a:r>
            <a:endParaRPr lang="it-IT" dirty="0"/>
          </a:p>
        </p:txBody>
      </p:sp>
      <p:sp>
        <p:nvSpPr>
          <p:cNvPr id="5" name="CasellaDiTesto 4">
            <a:extLst>
              <a:ext uri="{FF2B5EF4-FFF2-40B4-BE49-F238E27FC236}">
                <a16:creationId xmlns:a16="http://schemas.microsoft.com/office/drawing/2014/main" id="{13B7032C-F17B-9072-7324-56E736711D3F}"/>
              </a:ext>
            </a:extLst>
          </p:cNvPr>
          <p:cNvSpPr txBox="1"/>
          <p:nvPr/>
        </p:nvSpPr>
        <p:spPr>
          <a:xfrm>
            <a:off x="476313" y="5614136"/>
            <a:ext cx="11239373" cy="954107"/>
          </a:xfrm>
          <a:prstGeom prst="rect">
            <a:avLst/>
          </a:prstGeom>
          <a:noFill/>
        </p:spPr>
        <p:txBody>
          <a:bodyPr wrap="square" lIns="91440" tIns="45720" rIns="91440" bIns="45720" anchor="t">
            <a:spAutoFit/>
          </a:bodyPr>
          <a:lstStyle/>
          <a:p>
            <a:pPr algn="ctr">
              <a:buNone/>
            </a:pPr>
            <a:r>
              <a:rPr lang="it-IT" altLang="it-IT" sz="2800" b="1" dirty="0">
                <a:solidFill>
                  <a:srgbClr val="FFC000"/>
                </a:solidFill>
                <a:latin typeface="Source Sans Pro" panose="020B0503030403020204" pitchFamily="34" charset="0"/>
                <a:ea typeface="Roboto" pitchFamily="2" charset="0"/>
                <a:cs typeface="Tahoma" panose="020B0604030504040204" pitchFamily="34" charset="0"/>
              </a:rPr>
              <a:t>S</a:t>
            </a:r>
            <a:r>
              <a:rPr lang="it-IT" altLang="it-IT" sz="2800" b="1" dirty="0">
                <a:solidFill>
                  <a:srgbClr val="002C5C"/>
                </a:solidFill>
                <a:latin typeface="Source Sans Pro" panose="020B0503030403020204" pitchFamily="34" charset="0"/>
                <a:ea typeface="Roboto" pitchFamily="2" charset="0"/>
                <a:cs typeface="Tahoma" panose="020B0604030504040204" pitchFamily="34" charset="0"/>
              </a:rPr>
              <a:t>OS</a:t>
            </a:r>
            <a:r>
              <a:rPr lang="it-IT" altLang="it-IT" sz="2800" b="1" dirty="0">
                <a:solidFill>
                  <a:srgbClr val="FFC000"/>
                </a:solidFill>
                <a:latin typeface="Source Sans Pro" panose="020B0503030403020204" pitchFamily="34" charset="0"/>
                <a:ea typeface="Roboto" pitchFamily="2" charset="0"/>
                <a:cs typeface="Tahoma" panose="020B0604030504040204" pitchFamily="34" charset="0"/>
              </a:rPr>
              <a:t>T</a:t>
            </a:r>
            <a:r>
              <a:rPr lang="it-IT" altLang="it-IT" sz="2800" b="1" dirty="0">
                <a:solidFill>
                  <a:srgbClr val="002C5C"/>
                </a:solidFill>
                <a:latin typeface="Source Sans Pro" panose="020B0503030403020204" pitchFamily="34" charset="0"/>
                <a:ea typeface="Roboto" pitchFamily="2" charset="0"/>
                <a:cs typeface="Tahoma" panose="020B0604030504040204" pitchFamily="34" charset="0"/>
              </a:rPr>
              <a:t>ENIBILITÀ </a:t>
            </a:r>
            <a:r>
              <a:rPr lang="it-IT" altLang="it-IT" sz="2800" b="1" dirty="0">
                <a:solidFill>
                  <a:srgbClr val="FFC000"/>
                </a:solidFill>
                <a:latin typeface="Source Sans Pro" panose="020B0503030403020204" pitchFamily="34" charset="0"/>
                <a:ea typeface="Roboto" pitchFamily="2" charset="0"/>
                <a:cs typeface="Tahoma" panose="020B0604030504040204" pitchFamily="34" charset="0"/>
              </a:rPr>
              <a:t>E</a:t>
            </a:r>
            <a:r>
              <a:rPr lang="it-IT" altLang="it-IT" sz="2800" b="1" dirty="0">
                <a:solidFill>
                  <a:srgbClr val="002C5C"/>
                </a:solidFill>
                <a:latin typeface="Source Sans Pro" panose="020B0503030403020204" pitchFamily="34" charset="0"/>
                <a:ea typeface="Roboto" pitchFamily="2" charset="0"/>
                <a:cs typeface="Tahoma" panose="020B0604030504040204" pitchFamily="34" charset="0"/>
              </a:rPr>
              <a:t>N</a:t>
            </a:r>
            <a:r>
              <a:rPr lang="it-IT" altLang="it-IT" sz="2800" b="1" dirty="0">
                <a:solidFill>
                  <a:srgbClr val="FFC000"/>
                </a:solidFill>
                <a:latin typeface="Source Sans Pro" panose="020B0503030403020204" pitchFamily="34" charset="0"/>
                <a:ea typeface="Roboto" pitchFamily="2" charset="0"/>
                <a:cs typeface="Tahoma" panose="020B0604030504040204" pitchFamily="34" charset="0"/>
              </a:rPr>
              <a:t>E</a:t>
            </a:r>
            <a:r>
              <a:rPr lang="it-IT" altLang="it-IT" sz="2800" b="1" dirty="0">
                <a:solidFill>
                  <a:srgbClr val="002C5C"/>
                </a:solidFill>
                <a:latin typeface="Source Sans Pro" panose="020B0503030403020204" pitchFamily="34" charset="0"/>
                <a:ea typeface="Roboto" pitchFamily="2" charset="0"/>
                <a:cs typeface="Tahoma" panose="020B0604030504040204" pitchFamily="34" charset="0"/>
              </a:rPr>
              <a:t>RGETICA</a:t>
            </a:r>
          </a:p>
          <a:p>
            <a:pPr algn="ctr">
              <a:buNone/>
            </a:pPr>
            <a:r>
              <a:rPr lang="it-IT" altLang="it-IT" sz="2800" b="1" dirty="0">
                <a:solidFill>
                  <a:srgbClr val="002C5C"/>
                </a:solidFill>
                <a:latin typeface="Source Sans Pro" panose="020B0503030403020204" pitchFamily="34" charset="0"/>
                <a:ea typeface="Roboto" pitchFamily="2" charset="0"/>
                <a:cs typeface="Tahoma" panose="020B0604030504040204" pitchFamily="34" charset="0"/>
              </a:rPr>
              <a:t>- STEER -</a:t>
            </a:r>
            <a:endParaRPr lang="it-IT" altLang="it-IT" sz="2800" dirty="0">
              <a:solidFill>
                <a:srgbClr val="002C5C"/>
              </a:solidFill>
              <a:latin typeface="Source Sans Pro" panose="020B0503030403020204" pitchFamily="34" charset="0"/>
              <a:ea typeface="Roboto" pitchFamily="2" charset="0"/>
              <a:cs typeface="Tahoma" panose="020B0604030504040204" pitchFamily="34" charset="0"/>
            </a:endParaRPr>
          </a:p>
        </p:txBody>
      </p:sp>
      <p:sp>
        <p:nvSpPr>
          <p:cNvPr id="6" name="CasellaDiTesto 5">
            <a:extLst>
              <a:ext uri="{FF2B5EF4-FFF2-40B4-BE49-F238E27FC236}">
                <a16:creationId xmlns:a16="http://schemas.microsoft.com/office/drawing/2014/main" id="{3D046162-EC55-EBB5-A02E-96E22B389234}"/>
              </a:ext>
            </a:extLst>
          </p:cNvPr>
          <p:cNvSpPr txBox="1"/>
          <p:nvPr/>
        </p:nvSpPr>
        <p:spPr>
          <a:xfrm>
            <a:off x="317904" y="1243864"/>
            <a:ext cx="4781605" cy="3539430"/>
          </a:xfrm>
          <a:prstGeom prst="rect">
            <a:avLst/>
          </a:prstGeom>
          <a:noFill/>
        </p:spPr>
        <p:txBody>
          <a:bodyPr wrap="square" lIns="91440" tIns="45720" rIns="91440" bIns="45720" anchor="ctr">
            <a:spAutoFit/>
          </a:bodyPr>
          <a:lstStyle/>
          <a:p>
            <a:pPr algn="ctr">
              <a:defRPr/>
            </a:pPr>
            <a:r>
              <a:rPr lang="it-IT" sz="3200" b="1" dirty="0">
                <a:solidFill>
                  <a:schemeClr val="bg1"/>
                </a:solidFill>
                <a:latin typeface="Century Gothic"/>
                <a:ea typeface="Roboto Slab Black"/>
              </a:rPr>
              <a:t>Gruppo di lavoro </a:t>
            </a:r>
          </a:p>
          <a:p>
            <a:pPr algn="ctr">
              <a:defRPr/>
            </a:pPr>
            <a:r>
              <a:rPr lang="it-IT" sz="2400" b="1" dirty="0">
                <a:solidFill>
                  <a:srgbClr val="0F283D"/>
                </a:solidFill>
                <a:latin typeface="Source Sans Pro"/>
                <a:ea typeface="Source Sans Pro"/>
              </a:rPr>
              <a:t>2° workshop  "Sostenibilità PNRR@CNR" della comunità scientifica CNR impegnata nei progetti PNRR (M4C2/M6/M2/PNC/IR)</a:t>
            </a:r>
          </a:p>
          <a:p>
            <a:pPr algn="ctr">
              <a:defRPr/>
            </a:pPr>
            <a:endParaRPr lang="it-IT" sz="1600" b="1" dirty="0">
              <a:solidFill>
                <a:srgbClr val="5B5D53"/>
              </a:solidFill>
              <a:latin typeface="Source Sans Pro"/>
              <a:ea typeface="Source Sans Pro"/>
            </a:endParaRPr>
          </a:p>
          <a:p>
            <a:pPr algn="ctr">
              <a:defRPr/>
            </a:pPr>
            <a:r>
              <a:rPr lang="it-IT" sz="1600" b="1" dirty="0">
                <a:solidFill>
                  <a:srgbClr val="5B5D53"/>
                </a:solidFill>
                <a:latin typeface="Source Sans Pro"/>
                <a:ea typeface="Source Sans Pro"/>
              </a:rPr>
              <a:t>3 aprile 2025</a:t>
            </a:r>
            <a:endParaRPr lang="it-IT" sz="1600" b="1" dirty="0"/>
          </a:p>
          <a:p>
            <a:pPr algn="ctr">
              <a:defRPr/>
            </a:pPr>
            <a:r>
              <a:rPr lang="it-IT" sz="1600" b="1" dirty="0">
                <a:solidFill>
                  <a:srgbClr val="5B5D53"/>
                </a:solidFill>
                <a:latin typeface="Source Sans Pro"/>
                <a:ea typeface="Source Sans Pro"/>
              </a:rPr>
              <a:t>CNR - Area della Ricerca di Bologna</a:t>
            </a:r>
            <a:endParaRPr lang="it-IT" sz="1600" b="1" dirty="0"/>
          </a:p>
          <a:p>
            <a:pPr algn="ctr">
              <a:defRPr/>
            </a:pPr>
            <a:endParaRPr lang="it-IT" sz="2400" b="1" dirty="0">
              <a:solidFill>
                <a:srgbClr val="0F283D"/>
              </a:solidFill>
              <a:latin typeface="Source Sans Pro"/>
              <a:ea typeface="Source Sans Pro"/>
            </a:endParaRPr>
          </a:p>
        </p:txBody>
      </p:sp>
      <p:pic>
        <p:nvPicPr>
          <p:cNvPr id="7" name="Picture 2">
            <a:extLst>
              <a:ext uri="{FF2B5EF4-FFF2-40B4-BE49-F238E27FC236}">
                <a16:creationId xmlns:a16="http://schemas.microsoft.com/office/drawing/2014/main" id="{505A5601-A229-5872-7FFB-9D26B61A8509}"/>
              </a:ext>
            </a:extLst>
          </p:cNvPr>
          <p:cNvPicPr>
            <a:picLocks noChangeAspect="1"/>
          </p:cNvPicPr>
          <p:nvPr/>
        </p:nvPicPr>
        <p:blipFill>
          <a:blip r:embed="rId2"/>
          <a:srcRect l="836" t="25309" r="1149" b="28435"/>
          <a:stretch/>
        </p:blipFill>
        <p:spPr>
          <a:xfrm>
            <a:off x="624" y="907"/>
            <a:ext cx="11953098" cy="683125"/>
          </a:xfrm>
          <a:prstGeom prst="rect">
            <a:avLst/>
          </a:prstGeom>
        </p:spPr>
      </p:pic>
      <p:sp>
        <p:nvSpPr>
          <p:cNvPr id="11" name="Segnaposto piè di pagina 10">
            <a:extLst>
              <a:ext uri="{FF2B5EF4-FFF2-40B4-BE49-F238E27FC236}">
                <a16:creationId xmlns:a16="http://schemas.microsoft.com/office/drawing/2014/main" id="{4592C821-DC78-0C2A-F329-59F9D240253F}"/>
              </a:ext>
            </a:extLst>
          </p:cNvPr>
          <p:cNvSpPr>
            <a:spLocks noGrp="1"/>
          </p:cNvSpPr>
          <p:nvPr>
            <p:ph type="ftr" sz="quarter" idx="11"/>
          </p:nvPr>
        </p:nvSpPr>
        <p:spPr>
          <a:xfrm>
            <a:off x="187960" y="6429697"/>
            <a:ext cx="1630680" cy="365125"/>
          </a:xfrm>
        </p:spPr>
        <p:txBody>
          <a:bodyPr/>
          <a:lstStyle/>
          <a:p>
            <a:r>
              <a:rPr lang="it-IT" dirty="0"/>
              <a:t>Bologna - 03/04/2025</a:t>
            </a:r>
          </a:p>
        </p:txBody>
      </p:sp>
      <p:pic>
        <p:nvPicPr>
          <p:cNvPr id="2" name="Immagine 1">
            <a:extLst>
              <a:ext uri="{FF2B5EF4-FFF2-40B4-BE49-F238E27FC236}">
                <a16:creationId xmlns:a16="http://schemas.microsoft.com/office/drawing/2014/main" id="{3C94BB89-880B-C9C1-DD79-29C3213E794F}"/>
              </a:ext>
            </a:extLst>
          </p:cNvPr>
          <p:cNvPicPr>
            <a:picLocks noChangeAspect="1"/>
          </p:cNvPicPr>
          <p:nvPr/>
        </p:nvPicPr>
        <p:blipFill>
          <a:blip r:embed="rId3"/>
          <a:stretch>
            <a:fillRect/>
          </a:stretch>
        </p:blipFill>
        <p:spPr>
          <a:xfrm>
            <a:off x="7277100" y="1037970"/>
            <a:ext cx="3762375" cy="3762375"/>
          </a:xfrm>
          <a:prstGeom prst="rect">
            <a:avLst/>
          </a:prstGeom>
        </p:spPr>
      </p:pic>
    </p:spTree>
    <p:extLst>
      <p:ext uri="{BB962C8B-B14F-4D97-AF65-F5344CB8AC3E}">
        <p14:creationId xmlns:p14="http://schemas.microsoft.com/office/powerpoint/2010/main" val="264505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54609-367A-5B0E-2CD6-4B070231FDD9}"/>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272122DD-FCFA-4E8D-ECF7-C00AF7783B74}"/>
              </a:ext>
            </a:extLst>
          </p:cNvPr>
          <p:cNvSpPr/>
          <p:nvPr/>
        </p:nvSpPr>
        <p:spPr>
          <a:xfrm>
            <a:off x="0" y="183471"/>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3" name="Chart 2">
            <a:extLst>
              <a:ext uri="{FF2B5EF4-FFF2-40B4-BE49-F238E27FC236}">
                <a16:creationId xmlns:a16="http://schemas.microsoft.com/office/drawing/2014/main" id="{E93FA1AB-DCA6-DC6B-8258-197E4C34ED90}"/>
              </a:ext>
            </a:extLst>
          </p:cNvPr>
          <p:cNvGraphicFramePr>
            <a:graphicFrameLocks/>
          </p:cNvGraphicFramePr>
          <p:nvPr>
            <p:extLst>
              <p:ext uri="{D42A27DB-BD31-4B8C-83A1-F6EECF244321}">
                <p14:modId xmlns:p14="http://schemas.microsoft.com/office/powerpoint/2010/main" val="4051745897"/>
              </p:ext>
            </p:extLst>
          </p:nvPr>
        </p:nvGraphicFramePr>
        <p:xfrm>
          <a:off x="327949" y="1703410"/>
          <a:ext cx="5119226" cy="384405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48BDD4A0-9BC4-8568-5B6A-29BEC5D5FD60}"/>
              </a:ext>
            </a:extLst>
          </p:cNvPr>
          <p:cNvCxnSpPr/>
          <p:nvPr/>
        </p:nvCxnSpPr>
        <p:spPr>
          <a:xfrm>
            <a:off x="1407610" y="2364423"/>
            <a:ext cx="3900669"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11" name="Chart 10">
            <a:extLst>
              <a:ext uri="{FF2B5EF4-FFF2-40B4-BE49-F238E27FC236}">
                <a16:creationId xmlns:a16="http://schemas.microsoft.com/office/drawing/2014/main" id="{96666EFE-CBAA-76CE-C0BC-B2504BE1A0C0}"/>
              </a:ext>
            </a:extLst>
          </p:cNvPr>
          <p:cNvGraphicFramePr>
            <a:graphicFrameLocks/>
          </p:cNvGraphicFramePr>
          <p:nvPr>
            <p:extLst>
              <p:ext uri="{D42A27DB-BD31-4B8C-83A1-F6EECF244321}">
                <p14:modId xmlns:p14="http://schemas.microsoft.com/office/powerpoint/2010/main" val="1619478658"/>
              </p:ext>
            </p:extLst>
          </p:nvPr>
        </p:nvGraphicFramePr>
        <p:xfrm>
          <a:off x="6744827" y="1703410"/>
          <a:ext cx="5082401" cy="3828961"/>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61AB1C32-3E7B-0B0E-2974-D27DA6A7962F}"/>
              </a:ext>
            </a:extLst>
          </p:cNvPr>
          <p:cNvCxnSpPr>
            <a:cxnSpLocks/>
          </p:cNvCxnSpPr>
          <p:nvPr/>
        </p:nvCxnSpPr>
        <p:spPr>
          <a:xfrm>
            <a:off x="7710669" y="1981204"/>
            <a:ext cx="4153382"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BB30F63-2806-C1AE-DADC-6F805C3C1C20}"/>
              </a:ext>
            </a:extLst>
          </p:cNvPr>
          <p:cNvSpPr txBox="1"/>
          <p:nvPr/>
        </p:nvSpPr>
        <p:spPr>
          <a:xfrm>
            <a:off x="364772" y="1264628"/>
            <a:ext cx="4950344" cy="369332"/>
          </a:xfrm>
          <a:prstGeom prst="rect">
            <a:avLst/>
          </a:prstGeom>
          <a:noFill/>
        </p:spPr>
        <p:txBody>
          <a:bodyPr wrap="square" rtlCol="0">
            <a:spAutoFit/>
          </a:bodyPr>
          <a:lstStyle/>
          <a:p>
            <a:pPr algn="ctr"/>
            <a:r>
              <a:rPr lang="en-GB" dirty="0"/>
              <a:t>BUDGET</a:t>
            </a:r>
          </a:p>
        </p:txBody>
      </p:sp>
      <p:sp>
        <p:nvSpPr>
          <p:cNvPr id="18" name="TextBox 17">
            <a:extLst>
              <a:ext uri="{FF2B5EF4-FFF2-40B4-BE49-F238E27FC236}">
                <a16:creationId xmlns:a16="http://schemas.microsoft.com/office/drawing/2014/main" id="{6AD64A88-7700-9713-78BE-90111E3C19DE}"/>
              </a:ext>
            </a:extLst>
          </p:cNvPr>
          <p:cNvSpPr txBox="1"/>
          <p:nvPr/>
        </p:nvSpPr>
        <p:spPr>
          <a:xfrm>
            <a:off x="6894822" y="1264628"/>
            <a:ext cx="4950344" cy="369332"/>
          </a:xfrm>
          <a:prstGeom prst="rect">
            <a:avLst/>
          </a:prstGeom>
          <a:noFill/>
        </p:spPr>
        <p:txBody>
          <a:bodyPr wrap="square" rtlCol="0">
            <a:spAutoFit/>
          </a:bodyPr>
          <a:lstStyle/>
          <a:p>
            <a:pPr algn="ctr"/>
            <a:r>
              <a:rPr lang="en-GB" dirty="0"/>
              <a:t>INSTRUMENTATION</a:t>
            </a:r>
          </a:p>
        </p:txBody>
      </p:sp>
      <p:sp>
        <p:nvSpPr>
          <p:cNvPr id="21" name="CasellaDiTesto 15">
            <a:extLst>
              <a:ext uri="{FF2B5EF4-FFF2-40B4-BE49-F238E27FC236}">
                <a16:creationId xmlns:a16="http://schemas.microsoft.com/office/drawing/2014/main" id="{F4276589-E1A0-AE82-F4F0-6D7D09764D24}"/>
              </a:ext>
            </a:extLst>
          </p:cNvPr>
          <p:cNvSpPr txBox="1"/>
          <p:nvPr/>
        </p:nvSpPr>
        <p:spPr>
          <a:xfrm>
            <a:off x="585979" y="378690"/>
            <a:ext cx="11278072" cy="584775"/>
          </a:xfrm>
          <a:prstGeom prst="rect">
            <a:avLst/>
          </a:prstGeom>
          <a:noFill/>
        </p:spPr>
        <p:txBody>
          <a:bodyPr wrap="square">
            <a:spAutoFit/>
          </a:bodyPr>
          <a:lstStyle/>
          <a:p>
            <a:r>
              <a:rPr lang="en-GB" sz="3200" b="1" noProof="1">
                <a:solidFill>
                  <a:schemeClr val="bg1"/>
                </a:solidFill>
              </a:rPr>
              <a:t>KPI Research Infrastructures @ STEER / Performance</a:t>
            </a:r>
            <a:endParaRPr lang="en-GB" sz="3200" noProof="1"/>
          </a:p>
        </p:txBody>
      </p:sp>
    </p:spTree>
    <p:extLst>
      <p:ext uri="{BB962C8B-B14F-4D97-AF65-F5344CB8AC3E}">
        <p14:creationId xmlns:p14="http://schemas.microsoft.com/office/powerpoint/2010/main" val="287836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ACDB-71C6-BCD6-AD76-713B58EE08D5}"/>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CD7A6163-C00F-0077-C61D-80DCB4111F73}"/>
              </a:ext>
            </a:extLst>
          </p:cNvPr>
          <p:cNvSpPr/>
          <p:nvPr/>
        </p:nvSpPr>
        <p:spPr>
          <a:xfrm>
            <a:off x="0" y="183471"/>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Chart 3">
            <a:extLst>
              <a:ext uri="{FF2B5EF4-FFF2-40B4-BE49-F238E27FC236}">
                <a16:creationId xmlns:a16="http://schemas.microsoft.com/office/drawing/2014/main" id="{98555ABA-7EB0-59BC-25D9-30D2498D8568}"/>
              </a:ext>
            </a:extLst>
          </p:cNvPr>
          <p:cNvGraphicFramePr>
            <a:graphicFrameLocks/>
          </p:cNvGraphicFramePr>
          <p:nvPr>
            <p:extLst>
              <p:ext uri="{D42A27DB-BD31-4B8C-83A1-F6EECF244321}">
                <p14:modId xmlns:p14="http://schemas.microsoft.com/office/powerpoint/2010/main" val="3475024703"/>
              </p:ext>
            </p:extLst>
          </p:nvPr>
        </p:nvGraphicFramePr>
        <p:xfrm>
          <a:off x="574876" y="1656908"/>
          <a:ext cx="11042248" cy="4257755"/>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15">
            <a:extLst>
              <a:ext uri="{FF2B5EF4-FFF2-40B4-BE49-F238E27FC236}">
                <a16:creationId xmlns:a16="http://schemas.microsoft.com/office/drawing/2014/main" id="{0D65F51B-EB70-A30B-5A2F-5E6BB9A808FB}"/>
              </a:ext>
            </a:extLst>
          </p:cNvPr>
          <p:cNvSpPr txBox="1"/>
          <p:nvPr/>
        </p:nvSpPr>
        <p:spPr>
          <a:xfrm>
            <a:off x="585979" y="378690"/>
            <a:ext cx="10052284" cy="584775"/>
          </a:xfrm>
          <a:prstGeom prst="rect">
            <a:avLst/>
          </a:prstGeom>
          <a:noFill/>
        </p:spPr>
        <p:txBody>
          <a:bodyPr wrap="square">
            <a:spAutoFit/>
          </a:bodyPr>
          <a:lstStyle/>
          <a:p>
            <a:r>
              <a:rPr lang="en-GB" sz="3200" b="1" noProof="1">
                <a:solidFill>
                  <a:schemeClr val="bg1"/>
                </a:solidFill>
              </a:rPr>
              <a:t>KPI Research Infrastructures @ STEER / People</a:t>
            </a:r>
            <a:endParaRPr lang="en-GB" sz="3200" noProof="1"/>
          </a:p>
        </p:txBody>
      </p:sp>
    </p:spTree>
    <p:extLst>
      <p:ext uri="{BB962C8B-B14F-4D97-AF65-F5344CB8AC3E}">
        <p14:creationId xmlns:p14="http://schemas.microsoft.com/office/powerpoint/2010/main" val="270363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ECF5E-DF6C-9038-CCFF-CB3ABFC97B0B}"/>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1B285AE4-9DC0-A58D-334D-34A67F75671C}"/>
              </a:ext>
            </a:extLst>
          </p:cNvPr>
          <p:cNvSpPr/>
          <p:nvPr/>
        </p:nvSpPr>
        <p:spPr>
          <a:xfrm>
            <a:off x="0" y="183471"/>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5">
            <a:extLst>
              <a:ext uri="{FF2B5EF4-FFF2-40B4-BE49-F238E27FC236}">
                <a16:creationId xmlns:a16="http://schemas.microsoft.com/office/drawing/2014/main" id="{F54A2F35-F506-AB5B-2F22-D9D581A456D7}"/>
              </a:ext>
            </a:extLst>
          </p:cNvPr>
          <p:cNvSpPr txBox="1"/>
          <p:nvPr/>
        </p:nvSpPr>
        <p:spPr>
          <a:xfrm>
            <a:off x="585979" y="378690"/>
            <a:ext cx="8281574" cy="584775"/>
          </a:xfrm>
          <a:prstGeom prst="rect">
            <a:avLst/>
          </a:prstGeom>
          <a:noFill/>
        </p:spPr>
        <p:txBody>
          <a:bodyPr wrap="square">
            <a:spAutoFit/>
          </a:bodyPr>
          <a:lstStyle/>
          <a:p>
            <a:r>
              <a:rPr lang="en-GB" sz="3200" b="1" noProof="1">
                <a:solidFill>
                  <a:schemeClr val="bg1"/>
                </a:solidFill>
              </a:rPr>
              <a:t>KPI Research Infrastructures @ STEER / 2</a:t>
            </a:r>
            <a:endParaRPr lang="en-GB" sz="3200" noProof="1"/>
          </a:p>
        </p:txBody>
      </p:sp>
      <p:graphicFrame>
        <p:nvGraphicFramePr>
          <p:cNvPr id="4" name="Table 3">
            <a:extLst>
              <a:ext uri="{FF2B5EF4-FFF2-40B4-BE49-F238E27FC236}">
                <a16:creationId xmlns:a16="http://schemas.microsoft.com/office/drawing/2014/main" id="{7DB25AA0-C76A-9278-D07C-6952C37C3CC0}"/>
              </a:ext>
            </a:extLst>
          </p:cNvPr>
          <p:cNvGraphicFramePr>
            <a:graphicFrameLocks noGrp="1"/>
          </p:cNvGraphicFramePr>
          <p:nvPr>
            <p:extLst>
              <p:ext uri="{D42A27DB-BD31-4B8C-83A1-F6EECF244321}">
                <p14:modId xmlns:p14="http://schemas.microsoft.com/office/powerpoint/2010/main" val="2205492465"/>
              </p:ext>
            </p:extLst>
          </p:nvPr>
        </p:nvGraphicFramePr>
        <p:xfrm>
          <a:off x="243367" y="1333151"/>
          <a:ext cx="11705265" cy="4968240"/>
        </p:xfrm>
        <a:graphic>
          <a:graphicData uri="http://schemas.openxmlformats.org/drawingml/2006/table">
            <a:tbl>
              <a:tblPr firstRow="1" bandRow="1">
                <a:tableStyleId>{5C22544A-7EE6-4342-B048-85BDC9FD1C3A}</a:tableStyleId>
              </a:tblPr>
              <a:tblGrid>
                <a:gridCol w="3642583">
                  <a:extLst>
                    <a:ext uri="{9D8B030D-6E8A-4147-A177-3AD203B41FA5}">
                      <a16:colId xmlns:a16="http://schemas.microsoft.com/office/drawing/2014/main" val="4082891081"/>
                    </a:ext>
                  </a:extLst>
                </a:gridCol>
                <a:gridCol w="8062682">
                  <a:extLst>
                    <a:ext uri="{9D8B030D-6E8A-4147-A177-3AD203B41FA5}">
                      <a16:colId xmlns:a16="http://schemas.microsoft.com/office/drawing/2014/main" val="2439600889"/>
                    </a:ext>
                  </a:extLst>
                </a:gridCol>
              </a:tblGrid>
              <a:tr h="0">
                <a:tc>
                  <a:txBody>
                    <a:bodyPr/>
                    <a:lstStyle/>
                    <a:p>
                      <a:pPr algn="l"/>
                      <a:r>
                        <a:rPr lang="en-GB" dirty="0"/>
                        <a:t>NEW Services @ 2026.12.31</a:t>
                      </a:r>
                    </a:p>
                  </a:txBody>
                  <a:tcPr anchor="ctr">
                    <a:solidFill>
                      <a:srgbClr val="002B5C"/>
                    </a:solidFill>
                  </a:tcPr>
                </a:tc>
                <a:tc>
                  <a:txBody>
                    <a:bodyPr/>
                    <a:lstStyle/>
                    <a:p>
                      <a:endParaRPr lang="it-IT" sz="1800" b="1" kern="1200" dirty="0">
                        <a:solidFill>
                          <a:schemeClr val="lt1"/>
                        </a:solidFill>
                        <a:effectLst/>
                        <a:latin typeface="+mn-lt"/>
                        <a:ea typeface="+mn-ea"/>
                        <a:cs typeface="+mn-cs"/>
                      </a:endParaRPr>
                    </a:p>
                    <a:p>
                      <a:r>
                        <a:rPr lang="it-IT" sz="1800" b="0" kern="1200" dirty="0">
                          <a:solidFill>
                            <a:schemeClr val="tx1"/>
                          </a:solidFill>
                          <a:effectLst/>
                          <a:latin typeface="+mn-lt"/>
                          <a:ea typeface="+mn-ea"/>
                          <a:cs typeface="+mn-cs"/>
                        </a:rPr>
                        <a:t>Realizzazione di un modello ONE STOP SHOP di accesso alle infrastrutture capace di:</a:t>
                      </a:r>
                    </a:p>
                    <a:p>
                      <a:endParaRPr lang="en-IT" sz="800" b="0" kern="1200" dirty="0">
                        <a:solidFill>
                          <a:schemeClr val="tx1"/>
                        </a:solidFill>
                        <a:effectLst/>
                        <a:latin typeface="+mn-lt"/>
                        <a:ea typeface="+mn-ea"/>
                        <a:cs typeface="+mn-cs"/>
                      </a:endParaRPr>
                    </a:p>
                    <a:p>
                      <a:pPr marL="285750" indent="-285750">
                        <a:buFont typeface="Arial" panose="020B0604020202020204" pitchFamily="34" charset="0"/>
                        <a:buChar char="•"/>
                      </a:pPr>
                      <a:r>
                        <a:rPr lang="it-IT" sz="1800" b="0" kern="1200" dirty="0">
                          <a:solidFill>
                            <a:schemeClr val="tx1"/>
                          </a:solidFill>
                          <a:effectLst/>
                          <a:latin typeface="+mn-lt"/>
                          <a:ea typeface="+mn-ea"/>
                          <a:cs typeface="+mn-cs"/>
                        </a:rPr>
                        <a:t>abbinare in modo agile le esigenze degli utenti con le risorse disponibili (tecnologie, competenze, dati), tramite sistemi di ricerca basati sull'elaborazione del linguaggio naturale, senza dover navigare complessi sistemi di documentazione</a:t>
                      </a:r>
                    </a:p>
                    <a:p>
                      <a:pPr marL="285750" indent="-285750">
                        <a:buFont typeface="Arial" panose="020B0604020202020204" pitchFamily="34" charset="0"/>
                        <a:buChar char="•"/>
                      </a:pPr>
                      <a:r>
                        <a:rPr lang="it-IT" sz="1800" b="0" kern="1200" dirty="0">
                          <a:solidFill>
                            <a:schemeClr val="tx1"/>
                          </a:solidFill>
                          <a:effectLst/>
                          <a:latin typeface="+mn-lt"/>
                          <a:ea typeface="+mn-ea"/>
                          <a:cs typeface="+mn-cs"/>
                        </a:rPr>
                        <a:t>sviluppare piani di azione complessi: multi-infrastruttura, multi-step, interdisciplinari</a:t>
                      </a:r>
                      <a:endParaRPr lang="en-IT" sz="1800" b="0" kern="1200" dirty="0">
                        <a:solidFill>
                          <a:schemeClr val="tx1"/>
                        </a:solidFill>
                        <a:effectLst/>
                        <a:latin typeface="+mn-lt"/>
                        <a:ea typeface="+mn-ea"/>
                        <a:cs typeface="+mn-cs"/>
                      </a:endParaRPr>
                    </a:p>
                    <a:p>
                      <a:pPr marL="285750" indent="-285750">
                        <a:buFont typeface="Arial" panose="020B0604020202020204" pitchFamily="34" charset="0"/>
                        <a:buChar char="•"/>
                      </a:pPr>
                      <a:r>
                        <a:rPr lang="it-IT" sz="1800" b="0" kern="1200" dirty="0">
                          <a:solidFill>
                            <a:schemeClr val="tx1"/>
                          </a:solidFill>
                          <a:effectLst/>
                          <a:latin typeface="+mn-lt"/>
                          <a:ea typeface="+mn-ea"/>
                          <a:cs typeface="+mn-cs"/>
                        </a:rPr>
                        <a:t>sviluppare piani di </a:t>
                      </a:r>
                      <a:r>
                        <a:rPr lang="en-GB" sz="1800" b="0" i="1" kern="1200" noProof="0" dirty="0">
                          <a:solidFill>
                            <a:schemeClr val="tx1"/>
                          </a:solidFill>
                          <a:effectLst/>
                          <a:latin typeface="+mn-lt"/>
                          <a:ea typeface="+mn-ea"/>
                          <a:cs typeface="+mn-cs"/>
                        </a:rPr>
                        <a:t>technology deployment </a:t>
                      </a:r>
                      <a:r>
                        <a:rPr lang="it-IT" sz="1800" b="0" kern="1200" dirty="0">
                          <a:solidFill>
                            <a:schemeClr val="tx1"/>
                          </a:solidFill>
                          <a:effectLst/>
                          <a:latin typeface="+mn-lt"/>
                          <a:ea typeface="+mn-ea"/>
                          <a:cs typeface="+mn-cs"/>
                        </a:rPr>
                        <a:t>lungo la scala TRL</a:t>
                      </a:r>
                      <a:endParaRPr lang="en-IT" sz="1800" b="0" kern="1200" dirty="0">
                        <a:solidFill>
                          <a:schemeClr val="tx1"/>
                        </a:solidFill>
                        <a:effectLst/>
                        <a:latin typeface="+mn-lt"/>
                        <a:ea typeface="+mn-ea"/>
                        <a:cs typeface="+mn-cs"/>
                      </a:endParaRPr>
                    </a:p>
                    <a:p>
                      <a:endParaRPr lang="it-IT" sz="800" b="0" kern="1200" dirty="0">
                        <a:solidFill>
                          <a:schemeClr val="tx1"/>
                        </a:solidFill>
                        <a:effectLst/>
                        <a:latin typeface="+mn-lt"/>
                        <a:ea typeface="+mn-ea"/>
                        <a:cs typeface="+mn-cs"/>
                      </a:endParaRPr>
                    </a:p>
                    <a:p>
                      <a:r>
                        <a:rPr lang="it-IT" sz="1800" b="0" kern="1200" dirty="0">
                          <a:solidFill>
                            <a:schemeClr val="tx1"/>
                          </a:solidFill>
                          <a:effectLst/>
                          <a:latin typeface="+mn-lt"/>
                          <a:ea typeface="+mn-ea"/>
                          <a:cs typeface="+mn-cs"/>
                        </a:rPr>
                        <a:t>Attività lungo l’intera catena del valore del TRL</a:t>
                      </a:r>
                      <a:endParaRPr lang="en-IT" sz="1800" b="0" kern="1200" dirty="0">
                        <a:solidFill>
                          <a:schemeClr val="tx1"/>
                        </a:solidFill>
                        <a:effectLst/>
                        <a:latin typeface="+mn-lt"/>
                        <a:ea typeface="+mn-ea"/>
                        <a:cs typeface="+mn-cs"/>
                      </a:endParaRPr>
                    </a:p>
                    <a:p>
                      <a:endParaRPr lang="it-IT" sz="800" b="0" kern="1200" dirty="0">
                        <a:solidFill>
                          <a:schemeClr val="tx1"/>
                        </a:solidFill>
                        <a:effectLst/>
                        <a:latin typeface="+mn-lt"/>
                        <a:ea typeface="+mn-ea"/>
                        <a:cs typeface="+mn-cs"/>
                      </a:endParaRPr>
                    </a:p>
                    <a:p>
                      <a:r>
                        <a:rPr lang="it-IT" sz="1800" b="0" kern="1200" dirty="0">
                          <a:solidFill>
                            <a:schemeClr val="tx1"/>
                          </a:solidFill>
                          <a:effectLst/>
                          <a:latin typeface="+mn-lt"/>
                          <a:ea typeface="+mn-ea"/>
                          <a:cs typeface="+mn-cs"/>
                        </a:rPr>
                        <a:t>Integrazione tra modelli IR e ITEC e sinergia tra finanziamenti pubblici e privati e con altre iniziative ITEC analoghe portate avanti dalla partnership esterna al CNR coinvolte nella </a:t>
                      </a:r>
                      <a:endParaRPr lang="en-IT" sz="1800" b="0" kern="1200" dirty="0">
                        <a:solidFill>
                          <a:schemeClr val="tx1"/>
                        </a:solidFill>
                        <a:effectLst/>
                        <a:latin typeface="+mn-lt"/>
                        <a:ea typeface="+mn-ea"/>
                        <a:cs typeface="+mn-cs"/>
                      </a:endParaRPr>
                    </a:p>
                    <a:p>
                      <a:endParaRPr lang="en-IT" sz="800" b="0" kern="1200" dirty="0">
                        <a:solidFill>
                          <a:schemeClr val="tx1"/>
                        </a:solidFill>
                        <a:effectLst/>
                        <a:latin typeface="+mn-lt"/>
                        <a:ea typeface="+mn-ea"/>
                        <a:cs typeface="+mn-cs"/>
                      </a:endParaRPr>
                    </a:p>
                    <a:p>
                      <a:r>
                        <a:rPr lang="it-IT" sz="1800" b="0" kern="1200" dirty="0">
                          <a:solidFill>
                            <a:schemeClr val="tx1"/>
                          </a:solidFill>
                          <a:effectLst/>
                          <a:latin typeface="+mn-lt"/>
                          <a:ea typeface="+mn-ea"/>
                          <a:cs typeface="+mn-cs"/>
                        </a:rPr>
                        <a:t>Integrazione con gli Ecosistemi per l’Innovazione </a:t>
                      </a:r>
                    </a:p>
                    <a:p>
                      <a:endParaRPr lang="en-GB" dirty="0"/>
                    </a:p>
                  </a:txBody>
                  <a:tcPr anchor="ctr">
                    <a:solidFill>
                      <a:srgbClr val="CCD2D8"/>
                    </a:solidFill>
                  </a:tcPr>
                </a:tc>
                <a:extLst>
                  <a:ext uri="{0D108BD9-81ED-4DB2-BD59-A6C34878D82A}">
                    <a16:rowId xmlns:a16="http://schemas.microsoft.com/office/drawing/2014/main" val="2039725863"/>
                  </a:ext>
                </a:extLst>
              </a:tr>
            </a:tbl>
          </a:graphicData>
        </a:graphic>
      </p:graphicFrame>
    </p:spTree>
    <p:extLst>
      <p:ext uri="{BB962C8B-B14F-4D97-AF65-F5344CB8AC3E}">
        <p14:creationId xmlns:p14="http://schemas.microsoft.com/office/powerpoint/2010/main" val="407588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C40B1-7A01-CFB6-19C2-12FD49084173}"/>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2E7A8095-0CD5-A995-4000-BD34A4A94050}"/>
              </a:ext>
            </a:extLst>
          </p:cNvPr>
          <p:cNvSpPr/>
          <p:nvPr/>
        </p:nvSpPr>
        <p:spPr>
          <a:xfrm>
            <a:off x="0" y="183471"/>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5">
            <a:extLst>
              <a:ext uri="{FF2B5EF4-FFF2-40B4-BE49-F238E27FC236}">
                <a16:creationId xmlns:a16="http://schemas.microsoft.com/office/drawing/2014/main" id="{306BD38B-CB54-8520-048E-F1797B848F12}"/>
              </a:ext>
            </a:extLst>
          </p:cNvPr>
          <p:cNvSpPr txBox="1"/>
          <p:nvPr/>
        </p:nvSpPr>
        <p:spPr>
          <a:xfrm>
            <a:off x="585979" y="378690"/>
            <a:ext cx="8281574" cy="584775"/>
          </a:xfrm>
          <a:prstGeom prst="rect">
            <a:avLst/>
          </a:prstGeom>
          <a:noFill/>
        </p:spPr>
        <p:txBody>
          <a:bodyPr wrap="square">
            <a:spAutoFit/>
          </a:bodyPr>
          <a:lstStyle/>
          <a:p>
            <a:r>
              <a:rPr lang="en-GB" sz="3200" b="1" noProof="1">
                <a:solidFill>
                  <a:schemeClr val="bg1"/>
                </a:solidFill>
              </a:rPr>
              <a:t>Research Infrastructures - COSTS</a:t>
            </a:r>
            <a:endParaRPr lang="en-GB" sz="3200" noProof="1"/>
          </a:p>
        </p:txBody>
      </p:sp>
      <p:graphicFrame>
        <p:nvGraphicFramePr>
          <p:cNvPr id="8" name="Tabella 3">
            <a:extLst>
              <a:ext uri="{FF2B5EF4-FFF2-40B4-BE49-F238E27FC236}">
                <a16:creationId xmlns:a16="http://schemas.microsoft.com/office/drawing/2014/main" id="{1595A671-3E24-49DB-9BA1-AA55BE69383F}"/>
              </a:ext>
            </a:extLst>
          </p:cNvPr>
          <p:cNvGraphicFramePr>
            <a:graphicFrameLocks noGrp="1"/>
          </p:cNvGraphicFramePr>
          <p:nvPr>
            <p:extLst>
              <p:ext uri="{D42A27DB-BD31-4B8C-83A1-F6EECF244321}">
                <p14:modId xmlns:p14="http://schemas.microsoft.com/office/powerpoint/2010/main" val="177146482"/>
              </p:ext>
            </p:extLst>
          </p:nvPr>
        </p:nvGraphicFramePr>
        <p:xfrm>
          <a:off x="251249" y="1318257"/>
          <a:ext cx="11763541" cy="3048000"/>
        </p:xfrm>
        <a:graphic>
          <a:graphicData uri="http://schemas.openxmlformats.org/drawingml/2006/table">
            <a:tbl>
              <a:tblPr firstRow="1" bandRow="1">
                <a:tableStyleId>{5C22544A-7EE6-4342-B048-85BDC9FD1C3A}</a:tableStyleId>
              </a:tblPr>
              <a:tblGrid>
                <a:gridCol w="2066649">
                  <a:extLst>
                    <a:ext uri="{9D8B030D-6E8A-4147-A177-3AD203B41FA5}">
                      <a16:colId xmlns:a16="http://schemas.microsoft.com/office/drawing/2014/main" val="2756919809"/>
                    </a:ext>
                  </a:extLst>
                </a:gridCol>
                <a:gridCol w="2190307">
                  <a:extLst>
                    <a:ext uri="{9D8B030D-6E8A-4147-A177-3AD203B41FA5}">
                      <a16:colId xmlns:a16="http://schemas.microsoft.com/office/drawing/2014/main" val="2672435629"/>
                    </a:ext>
                  </a:extLst>
                </a:gridCol>
                <a:gridCol w="1871330">
                  <a:extLst>
                    <a:ext uri="{9D8B030D-6E8A-4147-A177-3AD203B41FA5}">
                      <a16:colId xmlns:a16="http://schemas.microsoft.com/office/drawing/2014/main" val="260337405"/>
                    </a:ext>
                  </a:extLst>
                </a:gridCol>
                <a:gridCol w="1786270">
                  <a:extLst>
                    <a:ext uri="{9D8B030D-6E8A-4147-A177-3AD203B41FA5}">
                      <a16:colId xmlns:a16="http://schemas.microsoft.com/office/drawing/2014/main" val="3280256885"/>
                    </a:ext>
                  </a:extLst>
                </a:gridCol>
                <a:gridCol w="1751672">
                  <a:extLst>
                    <a:ext uri="{9D8B030D-6E8A-4147-A177-3AD203B41FA5}">
                      <a16:colId xmlns:a16="http://schemas.microsoft.com/office/drawing/2014/main" val="496490274"/>
                    </a:ext>
                  </a:extLst>
                </a:gridCol>
                <a:gridCol w="2097313">
                  <a:extLst>
                    <a:ext uri="{9D8B030D-6E8A-4147-A177-3AD203B41FA5}">
                      <a16:colId xmlns:a16="http://schemas.microsoft.com/office/drawing/2014/main" val="209568926"/>
                    </a:ext>
                  </a:extLst>
                </a:gridCol>
              </a:tblGrid>
              <a:tr h="0">
                <a:tc>
                  <a:txBody>
                    <a:bodyPr/>
                    <a:lstStyle/>
                    <a:p>
                      <a:r>
                        <a:rPr lang="en-GB" sz="1400" noProof="0" dirty="0"/>
                        <a:t>IR</a:t>
                      </a:r>
                    </a:p>
                  </a:txBody>
                  <a:tcPr>
                    <a:solidFill>
                      <a:srgbClr val="002B5C"/>
                    </a:solidFill>
                  </a:tcPr>
                </a:tc>
                <a:tc>
                  <a:txBody>
                    <a:bodyPr/>
                    <a:lstStyle/>
                    <a:p>
                      <a:r>
                        <a:rPr lang="en-GB" sz="1400" noProof="0" dirty="0"/>
                        <a:t>Running costs</a:t>
                      </a:r>
                    </a:p>
                  </a:txBody>
                  <a:tcPr anchor="ctr">
                    <a:solidFill>
                      <a:srgbClr val="002B5C"/>
                    </a:solidFill>
                  </a:tcPr>
                </a:tc>
                <a:tc>
                  <a:txBody>
                    <a:bodyPr/>
                    <a:lstStyle/>
                    <a:p>
                      <a:r>
                        <a:rPr lang="en-GB" sz="1400" noProof="0" dirty="0"/>
                        <a:t>Maintenance</a:t>
                      </a:r>
                    </a:p>
                  </a:txBody>
                  <a:tcPr anchor="ctr">
                    <a:solidFill>
                      <a:srgbClr val="002B5C"/>
                    </a:solidFill>
                  </a:tcPr>
                </a:tc>
                <a:tc>
                  <a:txBody>
                    <a:bodyPr/>
                    <a:lstStyle/>
                    <a:p>
                      <a:r>
                        <a:rPr lang="en-GB" sz="1400" noProof="0" dirty="0"/>
                        <a:t>Investments</a:t>
                      </a:r>
                    </a:p>
                  </a:txBody>
                  <a:tcPr anchor="ctr">
                    <a:solidFill>
                      <a:srgbClr val="002B5C"/>
                    </a:solidFill>
                  </a:tcPr>
                </a:tc>
                <a:tc>
                  <a:txBody>
                    <a:bodyPr/>
                    <a:lstStyle/>
                    <a:p>
                      <a:r>
                        <a:rPr lang="en-GB" sz="1400" noProof="0" dirty="0"/>
                        <a:t>Staff</a:t>
                      </a:r>
                    </a:p>
                  </a:txBody>
                  <a:tcPr anchor="ctr">
                    <a:solidFill>
                      <a:srgbClr val="002B5C"/>
                    </a:solidFill>
                  </a:tcPr>
                </a:tc>
                <a:tc>
                  <a:txBody>
                    <a:bodyPr/>
                    <a:lstStyle/>
                    <a:p>
                      <a:r>
                        <a:rPr lang="en-GB" sz="1400" noProof="0" dirty="0"/>
                        <a:t>Personnel</a:t>
                      </a:r>
                    </a:p>
                  </a:txBody>
                  <a:tcPr anchor="ctr">
                    <a:solidFill>
                      <a:srgbClr val="002B5C"/>
                    </a:solidFill>
                  </a:tcPr>
                </a:tc>
                <a:extLst>
                  <a:ext uri="{0D108BD9-81ED-4DB2-BD59-A6C34878D82A}">
                    <a16:rowId xmlns:a16="http://schemas.microsoft.com/office/drawing/2014/main" val="3799401305"/>
                  </a:ext>
                </a:extLst>
              </a:tr>
              <a:tr h="245174">
                <a:tc>
                  <a:txBody>
                    <a:bodyPr/>
                    <a:lstStyle/>
                    <a:p>
                      <a:pPr marL="0" algn="l" defTabSz="914400" rtl="0" eaLnBrk="1" latinLnBrk="0" hangingPunct="1"/>
                      <a:r>
                        <a:rPr lang="en-GB" sz="1800" kern="1200" noProof="0" dirty="0">
                          <a:solidFill>
                            <a:schemeClr val="dk1"/>
                          </a:solidFill>
                        </a:rPr>
                        <a:t>IR </a:t>
                      </a:r>
                      <a:r>
                        <a:rPr lang="en-GB" sz="1800" kern="1200" noProof="0" dirty="0" err="1">
                          <a:solidFill>
                            <a:schemeClr val="dk1"/>
                          </a:solidFill>
                        </a:rPr>
                        <a:t>iENTRANCE</a:t>
                      </a:r>
                      <a:endParaRPr lang="en-GB" sz="1800" kern="1200" noProof="0" dirty="0">
                        <a:solidFill>
                          <a:schemeClr val="dk1"/>
                        </a:solidFill>
                      </a:endParaRPr>
                    </a:p>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endParaRPr lang="en-GB" sz="18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a:solidFill>
                            <a:schemeClr val="dk1"/>
                          </a:solidFill>
                          <a:effectLst/>
                          <a:latin typeface="+mn-lt"/>
                          <a:ea typeface="+mn-ea"/>
                          <a:cs typeface="+mn-cs"/>
                        </a:rPr>
                        <a:t>1.8 M€ / year</a:t>
                      </a:r>
                      <a:endParaRPr lang="en-GB" sz="1600" kern="1200" noProof="0" dirty="0">
                        <a:solidFill>
                          <a:schemeClr val="dk1"/>
                        </a:solidFill>
                        <a:latin typeface="+mn-lt"/>
                        <a:ea typeface="+mn-ea"/>
                        <a:cs typeface="+mn-cs"/>
                      </a:endParaRPr>
                    </a:p>
                  </a:txBody>
                  <a:tcPr anchor="ctr">
                    <a:solidFill>
                      <a:srgbClr val="CCD2D8"/>
                    </a:solidFill>
                  </a:tcPr>
                </a:tc>
                <a:tc>
                  <a:txBody>
                    <a:bodyPr/>
                    <a:lstStyle/>
                    <a:p>
                      <a:pPr marL="0" algn="l" defTabSz="914400" rtl="0" eaLnBrk="1" latinLnBrk="0" hangingPunct="1"/>
                      <a:r>
                        <a:rPr lang="en-GB" sz="1600" kern="1200" noProof="0" dirty="0">
                          <a:solidFill>
                            <a:schemeClr val="dk1"/>
                          </a:solidFill>
                          <a:effectLst/>
                          <a:latin typeface="+mn-lt"/>
                          <a:ea typeface="+mn-ea"/>
                          <a:cs typeface="+mn-cs"/>
                        </a:rPr>
                        <a:t>1.8 M€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2.0 M€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1.3 M€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1.8 M€ / year</a:t>
                      </a:r>
                      <a:endParaRPr lang="en-GB" sz="1600" kern="1200" noProof="0" dirty="0">
                        <a:solidFill>
                          <a:schemeClr val="dk1"/>
                        </a:solidFill>
                        <a:latin typeface="+mn-lt"/>
                        <a:ea typeface="+mn-ea"/>
                        <a:cs typeface="+mn-cs"/>
                      </a:endParaRPr>
                    </a:p>
                  </a:txBody>
                  <a:tcPr anchor="ctr"/>
                </a:tc>
                <a:extLst>
                  <a:ext uri="{0D108BD9-81ED-4DB2-BD59-A6C34878D82A}">
                    <a16:rowId xmlns:a16="http://schemas.microsoft.com/office/drawing/2014/main" val="1085404212"/>
                  </a:ext>
                </a:extLst>
              </a:tr>
              <a:tr h="450376">
                <a:tc>
                  <a:txBody>
                    <a:bodyPr/>
                    <a:lstStyle/>
                    <a:p>
                      <a:pPr marL="0" algn="l" defTabSz="914400" rtl="0" eaLnBrk="1" latinLnBrk="0" hangingPunct="1"/>
                      <a:r>
                        <a:rPr lang="en-GB" sz="1800" kern="1200" noProof="0" dirty="0">
                          <a:solidFill>
                            <a:schemeClr val="dk1"/>
                          </a:solidFill>
                        </a:rPr>
                        <a:t>IR ECCSELLENT</a:t>
                      </a:r>
                    </a:p>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endParaRPr lang="en-GB" sz="18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a:solidFill>
                            <a:schemeClr val="dk1"/>
                          </a:solidFill>
                          <a:effectLst/>
                          <a:latin typeface="+mn-lt"/>
                          <a:ea typeface="+mn-ea"/>
                          <a:cs typeface="+mn-cs"/>
                        </a:rPr>
                        <a:t>1.5 M€</a:t>
                      </a:r>
                      <a:r>
                        <a:rPr lang="en-GB" sz="1600" noProof="0" dirty="0">
                          <a:effectLst/>
                        </a:rPr>
                        <a:t>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200 k€</a:t>
                      </a:r>
                      <a:r>
                        <a:rPr lang="en-GB" sz="1600" noProof="0" dirty="0">
                          <a:effectLst/>
                        </a:rPr>
                        <a:t>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200 k€</a:t>
                      </a:r>
                      <a:r>
                        <a:rPr lang="en-GB" sz="1600" noProof="0" dirty="0">
                          <a:effectLst/>
                        </a:rPr>
                        <a:t>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100 k€</a:t>
                      </a:r>
                      <a:r>
                        <a:rPr lang="en-GB" sz="1600" noProof="0" dirty="0">
                          <a:effectLst/>
                        </a:rPr>
                        <a:t>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600 k€</a:t>
                      </a:r>
                      <a:r>
                        <a:rPr lang="en-GB" sz="1600" noProof="0" dirty="0">
                          <a:effectLst/>
                        </a:rPr>
                        <a:t> / year</a:t>
                      </a:r>
                      <a:endParaRPr lang="en-GB" sz="1600" kern="1200" noProof="0" dirty="0">
                        <a:solidFill>
                          <a:schemeClr val="dk1"/>
                        </a:solidFill>
                        <a:latin typeface="+mn-lt"/>
                        <a:ea typeface="+mn-ea"/>
                        <a:cs typeface="+mn-cs"/>
                      </a:endParaRPr>
                    </a:p>
                  </a:txBody>
                  <a:tcPr anchor="ctr"/>
                </a:tc>
                <a:extLst>
                  <a:ext uri="{0D108BD9-81ED-4DB2-BD59-A6C34878D82A}">
                    <a16:rowId xmlns:a16="http://schemas.microsoft.com/office/drawing/2014/main" val="873274074"/>
                  </a:ext>
                </a:extLst>
              </a:tr>
              <a:tr h="450376">
                <a:tc>
                  <a:txBody>
                    <a:bodyPr/>
                    <a:lstStyle/>
                    <a:p>
                      <a:pPr marL="0" algn="l" defTabSz="914400" rtl="0" eaLnBrk="1" latinLnBrk="0" hangingPunct="1"/>
                      <a:r>
                        <a:rPr lang="en-GB" sz="1800" kern="1200" noProof="0" dirty="0">
                          <a:solidFill>
                            <a:schemeClr val="dk1"/>
                          </a:solidFill>
                        </a:rPr>
                        <a:t>IR NFFA-DI</a:t>
                      </a:r>
                    </a:p>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endParaRPr lang="en-GB" sz="18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a:solidFill>
                            <a:schemeClr val="dk1"/>
                          </a:solidFill>
                          <a:effectLst/>
                          <a:latin typeface="+mn-lt"/>
                          <a:ea typeface="+mn-ea"/>
                          <a:cs typeface="+mn-cs"/>
                        </a:rPr>
                        <a:t>750 k€</a:t>
                      </a:r>
                      <a:r>
                        <a:rPr lang="en-GB" sz="1600" noProof="0" dirty="0">
                          <a:effectLst/>
                        </a:rPr>
                        <a:t>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1.25 M€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2.3 M€ /year </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760 k€</a:t>
                      </a:r>
                      <a:r>
                        <a:rPr lang="en-GB" sz="1600" noProof="0" dirty="0">
                          <a:effectLst/>
                        </a:rPr>
                        <a:t>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1.4 M€ / year</a:t>
                      </a:r>
                      <a:endParaRPr lang="en-GB" sz="1600" kern="1200" noProof="0" dirty="0">
                        <a:solidFill>
                          <a:schemeClr val="dk1"/>
                        </a:solidFill>
                        <a:latin typeface="+mn-lt"/>
                        <a:ea typeface="+mn-ea"/>
                        <a:cs typeface="+mn-cs"/>
                      </a:endParaRPr>
                    </a:p>
                  </a:txBody>
                  <a:tcPr anchor="ctr"/>
                </a:tc>
                <a:extLst>
                  <a:ext uri="{0D108BD9-81ED-4DB2-BD59-A6C34878D82A}">
                    <a16:rowId xmlns:a16="http://schemas.microsoft.com/office/drawing/2014/main" val="40519652"/>
                  </a:ext>
                </a:extLst>
              </a:tr>
            </a:tbl>
          </a:graphicData>
        </a:graphic>
      </p:graphicFrame>
      <p:pic>
        <p:nvPicPr>
          <p:cNvPr id="9" name="Immagine 18">
            <a:extLst>
              <a:ext uri="{FF2B5EF4-FFF2-40B4-BE49-F238E27FC236}">
                <a16:creationId xmlns:a16="http://schemas.microsoft.com/office/drawing/2014/main" id="{CE24A30B-5F45-3F71-08DD-2EBEBFEF29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596" y="2021554"/>
            <a:ext cx="1244775" cy="344388"/>
          </a:xfrm>
          <a:prstGeom prst="rect">
            <a:avLst/>
          </a:prstGeom>
          <a:solidFill>
            <a:schemeClr val="bg1"/>
          </a:solidFill>
        </p:spPr>
      </p:pic>
      <p:pic>
        <p:nvPicPr>
          <p:cNvPr id="10" name="Immagine 19">
            <a:extLst>
              <a:ext uri="{FF2B5EF4-FFF2-40B4-BE49-F238E27FC236}">
                <a16:creationId xmlns:a16="http://schemas.microsoft.com/office/drawing/2014/main" id="{A6DF0473-D577-0952-5E5A-07EE27D00F91}"/>
              </a:ext>
            </a:extLst>
          </p:cNvPr>
          <p:cNvPicPr>
            <a:picLocks noChangeAspect="1"/>
          </p:cNvPicPr>
          <p:nvPr/>
        </p:nvPicPr>
        <p:blipFill>
          <a:blip r:embed="rId3"/>
          <a:stretch>
            <a:fillRect/>
          </a:stretch>
        </p:blipFill>
        <p:spPr>
          <a:xfrm>
            <a:off x="323596" y="3890070"/>
            <a:ext cx="1296736" cy="272314"/>
          </a:xfrm>
          <a:prstGeom prst="rect">
            <a:avLst/>
          </a:prstGeom>
          <a:solidFill>
            <a:schemeClr val="bg1"/>
          </a:solidFill>
        </p:spPr>
      </p:pic>
      <p:graphicFrame>
        <p:nvGraphicFramePr>
          <p:cNvPr id="4" name="Tabella 3">
            <a:extLst>
              <a:ext uri="{FF2B5EF4-FFF2-40B4-BE49-F238E27FC236}">
                <a16:creationId xmlns:a16="http://schemas.microsoft.com/office/drawing/2014/main" id="{AE14EC58-215C-A94F-50BA-CD8B6EC14658}"/>
              </a:ext>
            </a:extLst>
          </p:cNvPr>
          <p:cNvGraphicFramePr>
            <a:graphicFrameLocks noGrp="1"/>
          </p:cNvGraphicFramePr>
          <p:nvPr>
            <p:extLst>
              <p:ext uri="{D42A27DB-BD31-4B8C-83A1-F6EECF244321}">
                <p14:modId xmlns:p14="http://schemas.microsoft.com/office/powerpoint/2010/main" val="3670661289"/>
              </p:ext>
            </p:extLst>
          </p:nvPr>
        </p:nvGraphicFramePr>
        <p:xfrm>
          <a:off x="251248" y="4459954"/>
          <a:ext cx="11763541" cy="1889760"/>
        </p:xfrm>
        <a:graphic>
          <a:graphicData uri="http://schemas.openxmlformats.org/drawingml/2006/table">
            <a:tbl>
              <a:tblPr firstRow="1" bandRow="1">
                <a:tableStyleId>{5C22544A-7EE6-4342-B048-85BDC9FD1C3A}</a:tableStyleId>
              </a:tblPr>
              <a:tblGrid>
                <a:gridCol w="2066649">
                  <a:extLst>
                    <a:ext uri="{9D8B030D-6E8A-4147-A177-3AD203B41FA5}">
                      <a16:colId xmlns:a16="http://schemas.microsoft.com/office/drawing/2014/main" val="2756919809"/>
                    </a:ext>
                  </a:extLst>
                </a:gridCol>
                <a:gridCol w="2179675">
                  <a:extLst>
                    <a:ext uri="{9D8B030D-6E8A-4147-A177-3AD203B41FA5}">
                      <a16:colId xmlns:a16="http://schemas.microsoft.com/office/drawing/2014/main" val="2672435629"/>
                    </a:ext>
                  </a:extLst>
                </a:gridCol>
                <a:gridCol w="1860698">
                  <a:extLst>
                    <a:ext uri="{9D8B030D-6E8A-4147-A177-3AD203B41FA5}">
                      <a16:colId xmlns:a16="http://schemas.microsoft.com/office/drawing/2014/main" val="260337405"/>
                    </a:ext>
                  </a:extLst>
                </a:gridCol>
                <a:gridCol w="1807535">
                  <a:extLst>
                    <a:ext uri="{9D8B030D-6E8A-4147-A177-3AD203B41FA5}">
                      <a16:colId xmlns:a16="http://schemas.microsoft.com/office/drawing/2014/main" val="3280256885"/>
                    </a:ext>
                  </a:extLst>
                </a:gridCol>
                <a:gridCol w="1751671">
                  <a:extLst>
                    <a:ext uri="{9D8B030D-6E8A-4147-A177-3AD203B41FA5}">
                      <a16:colId xmlns:a16="http://schemas.microsoft.com/office/drawing/2014/main" val="496490274"/>
                    </a:ext>
                  </a:extLst>
                </a:gridCol>
                <a:gridCol w="2097313">
                  <a:extLst>
                    <a:ext uri="{9D8B030D-6E8A-4147-A177-3AD203B41FA5}">
                      <a16:colId xmlns:a16="http://schemas.microsoft.com/office/drawing/2014/main" val="209568926"/>
                    </a:ext>
                  </a:extLst>
                </a:gridCol>
              </a:tblGrid>
              <a:tr h="0">
                <a:tc>
                  <a:txBody>
                    <a:bodyPr/>
                    <a:lstStyle/>
                    <a:p>
                      <a:endParaRPr lang="en-GB" sz="1400" noProof="0" dirty="0"/>
                    </a:p>
                  </a:txBody>
                  <a:tcPr>
                    <a:solidFill>
                      <a:srgbClr val="002B5C"/>
                    </a:solidFill>
                  </a:tcPr>
                </a:tc>
                <a:tc>
                  <a:txBody>
                    <a:bodyPr/>
                    <a:lstStyle/>
                    <a:p>
                      <a:endParaRPr lang="en-GB" sz="1400" noProof="0" dirty="0"/>
                    </a:p>
                  </a:txBody>
                  <a:tcPr anchor="ctr">
                    <a:solidFill>
                      <a:srgbClr val="002B5C"/>
                    </a:solidFill>
                  </a:tcPr>
                </a:tc>
                <a:tc>
                  <a:txBody>
                    <a:bodyPr/>
                    <a:lstStyle/>
                    <a:p>
                      <a:endParaRPr lang="en-GB" sz="1400" noProof="0" dirty="0"/>
                    </a:p>
                  </a:txBody>
                  <a:tcPr anchor="ctr">
                    <a:solidFill>
                      <a:srgbClr val="002B5C"/>
                    </a:solidFill>
                  </a:tcPr>
                </a:tc>
                <a:tc>
                  <a:txBody>
                    <a:bodyPr/>
                    <a:lstStyle/>
                    <a:p>
                      <a:endParaRPr lang="en-GB" sz="1400" noProof="0" dirty="0"/>
                    </a:p>
                  </a:txBody>
                  <a:tcPr anchor="ctr">
                    <a:solidFill>
                      <a:srgbClr val="002B5C"/>
                    </a:solidFill>
                  </a:tcPr>
                </a:tc>
                <a:tc>
                  <a:txBody>
                    <a:bodyPr/>
                    <a:lstStyle/>
                    <a:p>
                      <a:endParaRPr lang="en-GB" sz="1400" noProof="0" dirty="0"/>
                    </a:p>
                  </a:txBody>
                  <a:tcPr anchor="ctr">
                    <a:solidFill>
                      <a:srgbClr val="002B5C"/>
                    </a:solidFill>
                  </a:tcPr>
                </a:tc>
                <a:tc>
                  <a:txBody>
                    <a:bodyPr/>
                    <a:lstStyle/>
                    <a:p>
                      <a:endParaRPr lang="en-GB" sz="1400" noProof="0" dirty="0"/>
                    </a:p>
                  </a:txBody>
                  <a:tcPr anchor="ctr">
                    <a:solidFill>
                      <a:srgbClr val="002B5C"/>
                    </a:solidFill>
                  </a:tcPr>
                </a:tc>
                <a:extLst>
                  <a:ext uri="{0D108BD9-81ED-4DB2-BD59-A6C34878D82A}">
                    <a16:rowId xmlns:a16="http://schemas.microsoft.com/office/drawing/2014/main" val="3799401305"/>
                  </a:ext>
                </a:extLst>
              </a:tr>
              <a:tr h="245174">
                <a:tc>
                  <a:txBody>
                    <a:bodyPr/>
                    <a:lstStyle/>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endParaRPr lang="en-GB" sz="18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b="1" kern="1200" noProof="0" dirty="0">
                          <a:solidFill>
                            <a:schemeClr val="dk1"/>
                          </a:solidFill>
                          <a:effectLst/>
                          <a:latin typeface="+mn-lt"/>
                          <a:ea typeface="+mn-ea"/>
                          <a:cs typeface="+mn-cs"/>
                        </a:rPr>
                        <a:t>4.05 M€ / year</a:t>
                      </a:r>
                      <a:endParaRPr lang="en-GB" sz="1600" b="1" kern="1200" noProof="0" dirty="0">
                        <a:solidFill>
                          <a:schemeClr val="dk1"/>
                        </a:solidFill>
                        <a:latin typeface="+mn-lt"/>
                        <a:ea typeface="+mn-ea"/>
                        <a:cs typeface="+mn-cs"/>
                      </a:endParaRPr>
                    </a:p>
                  </a:txBody>
                  <a:tcPr anchor="ctr">
                    <a:solidFill>
                      <a:srgbClr val="CCD2D8"/>
                    </a:solidFill>
                  </a:tcPr>
                </a:tc>
                <a:tc>
                  <a:txBody>
                    <a:bodyPr/>
                    <a:lstStyle/>
                    <a:p>
                      <a:pPr marL="0" algn="l" defTabSz="914400" rtl="0" eaLnBrk="1" latinLnBrk="0" hangingPunct="1"/>
                      <a:r>
                        <a:rPr lang="en-GB" sz="1600" b="1" kern="1200" noProof="0" dirty="0">
                          <a:solidFill>
                            <a:schemeClr val="dk1"/>
                          </a:solidFill>
                          <a:effectLst/>
                          <a:latin typeface="+mn-lt"/>
                          <a:ea typeface="+mn-ea"/>
                          <a:cs typeface="+mn-cs"/>
                        </a:rPr>
                        <a:t>3.25 M€ / year</a:t>
                      </a:r>
                      <a:endParaRPr lang="en-GB" sz="1600" b="1"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b="1" kern="1200" noProof="0" dirty="0">
                          <a:solidFill>
                            <a:schemeClr val="dk1"/>
                          </a:solidFill>
                          <a:effectLst/>
                          <a:latin typeface="+mn-lt"/>
                          <a:ea typeface="+mn-ea"/>
                          <a:cs typeface="+mn-cs"/>
                        </a:rPr>
                        <a:t>4.5 M€ / year</a:t>
                      </a:r>
                      <a:endParaRPr lang="en-GB" sz="1600" b="1"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b="1" kern="1200" noProof="0" dirty="0">
                          <a:solidFill>
                            <a:schemeClr val="dk1"/>
                          </a:solidFill>
                          <a:effectLst/>
                          <a:latin typeface="+mn-lt"/>
                          <a:ea typeface="+mn-ea"/>
                          <a:cs typeface="+mn-cs"/>
                        </a:rPr>
                        <a:t>2.26 M€ / year</a:t>
                      </a:r>
                      <a:endParaRPr lang="en-GB" sz="1600" b="1"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b="1" kern="1200" noProof="0" dirty="0">
                          <a:solidFill>
                            <a:schemeClr val="dk1"/>
                          </a:solidFill>
                          <a:effectLst/>
                          <a:latin typeface="+mn-lt"/>
                          <a:ea typeface="+mn-ea"/>
                          <a:cs typeface="+mn-cs"/>
                        </a:rPr>
                        <a:t>3.8 M€ / year</a:t>
                      </a:r>
                      <a:endParaRPr lang="en-GB" sz="1600" b="1" kern="1200" noProof="0" dirty="0">
                        <a:solidFill>
                          <a:schemeClr val="dk1"/>
                        </a:solidFill>
                        <a:latin typeface="+mn-lt"/>
                        <a:ea typeface="+mn-ea"/>
                        <a:cs typeface="+mn-cs"/>
                      </a:endParaRPr>
                    </a:p>
                  </a:txBody>
                  <a:tcPr anchor="ctr"/>
                </a:tc>
                <a:extLst>
                  <a:ext uri="{0D108BD9-81ED-4DB2-BD59-A6C34878D82A}">
                    <a16:rowId xmlns:a16="http://schemas.microsoft.com/office/drawing/2014/main" val="1085404212"/>
                  </a:ext>
                </a:extLst>
              </a:tr>
              <a:tr h="245174">
                <a:tc>
                  <a:txBody>
                    <a:bodyPr/>
                    <a:lstStyle/>
                    <a:p>
                      <a:pPr marL="0" algn="l" defTabSz="914400" rtl="0" eaLnBrk="1" latinLnBrk="0" hangingPunct="1"/>
                      <a:endParaRPr lang="en-GB" sz="1800" kern="1200" noProof="0" dirty="0">
                        <a:solidFill>
                          <a:schemeClr val="dk1"/>
                        </a:solidFill>
                        <a:latin typeface="+mn-lt"/>
                        <a:ea typeface="+mn-ea"/>
                        <a:cs typeface="+mn-cs"/>
                      </a:endParaRPr>
                    </a:p>
                  </a:txBody>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noProof="0" dirty="0">
                          <a:solidFill>
                            <a:schemeClr val="dk1"/>
                          </a:solidFill>
                          <a:effectLst/>
                          <a:latin typeface="+mn-lt"/>
                          <a:ea typeface="+mn-ea"/>
                          <a:cs typeface="+mn-cs"/>
                        </a:rPr>
                        <a:t>COSTS should not be charged 100% on STEER </a:t>
                      </a:r>
                      <a:r>
                        <a:rPr lang="en-GB" sz="1600" b="1" kern="1200" noProof="0" dirty="0">
                          <a:solidFill>
                            <a:schemeClr val="dk1"/>
                          </a:solidFill>
                          <a:effectLst/>
                          <a:latin typeface="+mn-lt"/>
                          <a:ea typeface="+mn-ea"/>
                          <a:cs typeface="+mn-cs"/>
                          <a:sym typeface="Wingdings" pitchFamily="2" charset="2"/>
                        </a:rPr>
                        <a:t> estimation of between 30 and 40% of Costs @ STEER</a:t>
                      </a:r>
                      <a:endParaRPr lang="en-GB" sz="1600" b="1" kern="1200" noProof="0" dirty="0">
                        <a:solidFill>
                          <a:schemeClr val="dk1"/>
                        </a:solidFill>
                        <a:latin typeface="+mn-lt"/>
                        <a:ea typeface="+mn-ea"/>
                        <a:cs typeface="+mn-cs"/>
                      </a:endParaRPr>
                    </a:p>
                  </a:txBody>
                  <a:tcPr anchor="ctr">
                    <a:solidFill>
                      <a:srgbClr val="E7EBEE"/>
                    </a:solidFill>
                  </a:tcPr>
                </a:tc>
                <a:tc hMerge="1">
                  <a:txBody>
                    <a:bodyPr/>
                    <a:lstStyle/>
                    <a:p>
                      <a:pPr marL="0" algn="l" defTabSz="914400" rtl="0" eaLnBrk="1" latinLnBrk="0" hangingPunct="1"/>
                      <a:endParaRPr lang="en-GB" sz="1600" b="1" kern="1200" noProof="0" dirty="0">
                        <a:solidFill>
                          <a:schemeClr val="dk1"/>
                        </a:solidFill>
                        <a:latin typeface="+mn-lt"/>
                        <a:ea typeface="+mn-ea"/>
                        <a:cs typeface="+mn-cs"/>
                      </a:endParaRPr>
                    </a:p>
                  </a:txBody>
                  <a:tcPr anchor="ctr"/>
                </a:tc>
                <a:tc hMerge="1">
                  <a:txBody>
                    <a:bodyPr/>
                    <a:lstStyle/>
                    <a:p>
                      <a:pPr marL="0" algn="l" defTabSz="914400" rtl="0" eaLnBrk="1" latinLnBrk="0" hangingPunct="1"/>
                      <a:endParaRPr lang="en-GB" sz="1600" b="1" kern="1200" noProof="0" dirty="0">
                        <a:solidFill>
                          <a:schemeClr val="dk1"/>
                        </a:solidFill>
                        <a:latin typeface="+mn-lt"/>
                        <a:ea typeface="+mn-ea"/>
                        <a:cs typeface="+mn-cs"/>
                      </a:endParaRPr>
                    </a:p>
                  </a:txBody>
                  <a:tcPr anchor="ctr"/>
                </a:tc>
                <a:tc hMerge="1">
                  <a:txBody>
                    <a:bodyPr/>
                    <a:lstStyle/>
                    <a:p>
                      <a:pPr marL="0" algn="l" defTabSz="914400" rtl="0" eaLnBrk="1" latinLnBrk="0" hangingPunct="1"/>
                      <a:endParaRPr lang="en-GB" sz="1600" b="1" kern="1200" noProof="0" dirty="0">
                        <a:solidFill>
                          <a:schemeClr val="dk1"/>
                        </a:solidFill>
                        <a:latin typeface="+mn-lt"/>
                        <a:ea typeface="+mn-ea"/>
                        <a:cs typeface="+mn-cs"/>
                      </a:endParaRPr>
                    </a:p>
                  </a:txBody>
                  <a:tcPr anchor="ctr"/>
                </a:tc>
                <a:tc hMerge="1">
                  <a:txBody>
                    <a:bodyPr/>
                    <a:lstStyle/>
                    <a:p>
                      <a:pPr marL="0" algn="l" defTabSz="914400" rtl="0" eaLnBrk="1" latinLnBrk="0" hangingPunct="1"/>
                      <a:endParaRPr lang="en-GB" sz="1600" b="1" kern="1200" noProof="0" dirty="0">
                        <a:solidFill>
                          <a:schemeClr val="dk1"/>
                        </a:solidFill>
                        <a:latin typeface="+mn-lt"/>
                        <a:ea typeface="+mn-ea"/>
                        <a:cs typeface="+mn-cs"/>
                      </a:endParaRPr>
                    </a:p>
                  </a:txBody>
                  <a:tcPr anchor="ctr"/>
                </a:tc>
                <a:extLst>
                  <a:ext uri="{0D108BD9-81ED-4DB2-BD59-A6C34878D82A}">
                    <a16:rowId xmlns:a16="http://schemas.microsoft.com/office/drawing/2014/main" val="88811796"/>
                  </a:ext>
                </a:extLst>
              </a:tr>
              <a:tr h="245174">
                <a:tc>
                  <a:txBody>
                    <a:bodyPr/>
                    <a:lstStyle/>
                    <a:p>
                      <a:pPr marL="0" algn="l" defTabSz="914400" rtl="0" eaLnBrk="1" latinLnBrk="0" hangingPunct="1"/>
                      <a:endParaRPr lang="en-GB" sz="1800" kern="1200" noProof="0" dirty="0">
                        <a:solidFill>
                          <a:schemeClr val="dk1"/>
                        </a:solidFill>
                        <a:latin typeface="+mn-lt"/>
                        <a:ea typeface="+mn-ea"/>
                        <a:cs typeface="+mn-cs"/>
                      </a:endParaRPr>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kern="1200" noProof="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noProof="0" dirty="0">
                          <a:solidFill>
                            <a:schemeClr val="dk1"/>
                          </a:solidFill>
                          <a:latin typeface="+mn-lt"/>
                          <a:ea typeface="+mn-ea"/>
                          <a:cs typeface="+mn-cs"/>
                        </a:rPr>
                        <a:t>TOTAL COSTS ESTIMATION: 4 </a:t>
                      </a:r>
                      <a:r>
                        <a:rPr lang="en-GB" sz="1600" b="1" kern="1200" noProof="0" dirty="0">
                          <a:solidFill>
                            <a:schemeClr val="dk1"/>
                          </a:solidFill>
                          <a:effectLst/>
                          <a:latin typeface="+mn-lt"/>
                          <a:ea typeface="+mn-ea"/>
                          <a:cs typeface="+mn-cs"/>
                        </a:rPr>
                        <a:t>M€ /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kern="1200" noProof="0" dirty="0">
                        <a:solidFill>
                          <a:schemeClr val="dk1"/>
                        </a:solidFill>
                        <a:latin typeface="+mn-lt"/>
                        <a:ea typeface="+mn-ea"/>
                        <a:cs typeface="+mn-cs"/>
                      </a:endParaRPr>
                    </a:p>
                  </a:txBody>
                  <a:tcPr anchor="ctr">
                    <a:solidFill>
                      <a:srgbClr val="CCD3D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9019768"/>
                  </a:ext>
                </a:extLst>
              </a:tr>
            </a:tbl>
          </a:graphicData>
        </a:graphic>
      </p:graphicFrame>
      <p:sp>
        <p:nvSpPr>
          <p:cNvPr id="13" name="Rectangle 12">
            <a:extLst>
              <a:ext uri="{FF2B5EF4-FFF2-40B4-BE49-F238E27FC236}">
                <a16:creationId xmlns:a16="http://schemas.microsoft.com/office/drawing/2014/main" id="{AE94D87B-3C8D-D2FD-27A0-A84297169685}"/>
              </a:ext>
            </a:extLst>
          </p:cNvPr>
          <p:cNvSpPr/>
          <p:nvPr/>
        </p:nvSpPr>
        <p:spPr>
          <a:xfrm>
            <a:off x="2314780" y="4776307"/>
            <a:ext cx="2150893" cy="5782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F7A37D3-7CFF-4756-159F-DA5CDDD4581C}"/>
              </a:ext>
            </a:extLst>
          </p:cNvPr>
          <p:cNvSpPr/>
          <p:nvPr/>
        </p:nvSpPr>
        <p:spPr>
          <a:xfrm>
            <a:off x="4501113" y="4776307"/>
            <a:ext cx="1825259" cy="5782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6D58A4E-446B-08C6-D2D2-50694ECE0F54}"/>
              </a:ext>
            </a:extLst>
          </p:cNvPr>
          <p:cNvSpPr/>
          <p:nvPr/>
        </p:nvSpPr>
        <p:spPr>
          <a:xfrm>
            <a:off x="9950303" y="4775589"/>
            <a:ext cx="2064486" cy="5782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245EF6D-1D94-BE54-D57E-C965C6254264}"/>
              </a:ext>
            </a:extLst>
          </p:cNvPr>
          <p:cNvSpPr/>
          <p:nvPr/>
        </p:nvSpPr>
        <p:spPr>
          <a:xfrm>
            <a:off x="5250925" y="5771474"/>
            <a:ext cx="3800608" cy="5782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a:extLst>
              <a:ext uri="{FF2B5EF4-FFF2-40B4-BE49-F238E27FC236}">
                <a16:creationId xmlns:a16="http://schemas.microsoft.com/office/drawing/2014/main" id="{A8738E46-FBEE-791B-C177-BD148633469B}"/>
              </a:ext>
            </a:extLst>
          </p:cNvPr>
          <p:cNvSpPr/>
          <p:nvPr/>
        </p:nvSpPr>
        <p:spPr>
          <a:xfrm>
            <a:off x="4100420" y="5911476"/>
            <a:ext cx="801385" cy="2982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a:extLst>
              <a:ext uri="{FF2B5EF4-FFF2-40B4-BE49-F238E27FC236}">
                <a16:creationId xmlns:a16="http://schemas.microsoft.com/office/drawing/2014/main" id="{BD71C231-F28E-C927-3406-91A4441CF830}"/>
              </a:ext>
            </a:extLst>
          </p:cNvPr>
          <p:cNvSpPr/>
          <p:nvPr/>
        </p:nvSpPr>
        <p:spPr>
          <a:xfrm rot="10800000">
            <a:off x="9332013" y="5911475"/>
            <a:ext cx="801385" cy="2982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495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423BC-AF18-347F-3950-156ADB2B6A2E}"/>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4B56D7E2-B5CC-00E7-7A7E-681336FDF6F4}"/>
              </a:ext>
            </a:extLst>
          </p:cNvPr>
          <p:cNvSpPr/>
          <p:nvPr/>
        </p:nvSpPr>
        <p:spPr>
          <a:xfrm>
            <a:off x="0" y="183471"/>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5">
            <a:extLst>
              <a:ext uri="{FF2B5EF4-FFF2-40B4-BE49-F238E27FC236}">
                <a16:creationId xmlns:a16="http://schemas.microsoft.com/office/drawing/2014/main" id="{FFDA3B8D-F2E8-6EBD-032D-2ED8A3A92C51}"/>
              </a:ext>
            </a:extLst>
          </p:cNvPr>
          <p:cNvSpPr txBox="1"/>
          <p:nvPr/>
        </p:nvSpPr>
        <p:spPr>
          <a:xfrm>
            <a:off x="585979" y="378690"/>
            <a:ext cx="8281574" cy="584775"/>
          </a:xfrm>
          <a:prstGeom prst="rect">
            <a:avLst/>
          </a:prstGeom>
          <a:noFill/>
        </p:spPr>
        <p:txBody>
          <a:bodyPr wrap="square">
            <a:spAutoFit/>
          </a:bodyPr>
          <a:lstStyle/>
          <a:p>
            <a:r>
              <a:rPr lang="en-GB" sz="3200" b="1" noProof="1">
                <a:solidFill>
                  <a:schemeClr val="bg1"/>
                </a:solidFill>
              </a:rPr>
              <a:t>STEER – REVENUES (minimum estimation)</a:t>
            </a:r>
            <a:endParaRPr lang="en-GB" sz="3200" noProof="1"/>
          </a:p>
        </p:txBody>
      </p:sp>
      <p:graphicFrame>
        <p:nvGraphicFramePr>
          <p:cNvPr id="8" name="Tabella 3">
            <a:extLst>
              <a:ext uri="{FF2B5EF4-FFF2-40B4-BE49-F238E27FC236}">
                <a16:creationId xmlns:a16="http://schemas.microsoft.com/office/drawing/2014/main" id="{5D530AC0-7D4F-B208-0BF5-0C5235ECE2F5}"/>
              </a:ext>
            </a:extLst>
          </p:cNvPr>
          <p:cNvGraphicFramePr>
            <a:graphicFrameLocks noGrp="1"/>
          </p:cNvGraphicFramePr>
          <p:nvPr>
            <p:extLst>
              <p:ext uri="{D42A27DB-BD31-4B8C-83A1-F6EECF244321}">
                <p14:modId xmlns:p14="http://schemas.microsoft.com/office/powerpoint/2010/main" val="1770092637"/>
              </p:ext>
            </p:extLst>
          </p:nvPr>
        </p:nvGraphicFramePr>
        <p:xfrm>
          <a:off x="251249" y="1318257"/>
          <a:ext cx="8738640" cy="3894616"/>
        </p:xfrm>
        <a:graphic>
          <a:graphicData uri="http://schemas.openxmlformats.org/drawingml/2006/table">
            <a:tbl>
              <a:tblPr firstRow="1" bandRow="1">
                <a:tableStyleId>{5C22544A-7EE6-4342-B048-85BDC9FD1C3A}</a:tableStyleId>
              </a:tblPr>
              <a:tblGrid>
                <a:gridCol w="1535228">
                  <a:extLst>
                    <a:ext uri="{9D8B030D-6E8A-4147-A177-3AD203B41FA5}">
                      <a16:colId xmlns:a16="http://schemas.microsoft.com/office/drawing/2014/main" val="2756919809"/>
                    </a:ext>
                  </a:extLst>
                </a:gridCol>
                <a:gridCol w="1627087">
                  <a:extLst>
                    <a:ext uri="{9D8B030D-6E8A-4147-A177-3AD203B41FA5}">
                      <a16:colId xmlns:a16="http://schemas.microsoft.com/office/drawing/2014/main" val="2672435629"/>
                    </a:ext>
                  </a:extLst>
                </a:gridCol>
                <a:gridCol w="5576325">
                  <a:extLst>
                    <a:ext uri="{9D8B030D-6E8A-4147-A177-3AD203B41FA5}">
                      <a16:colId xmlns:a16="http://schemas.microsoft.com/office/drawing/2014/main" val="260337405"/>
                    </a:ext>
                  </a:extLst>
                </a:gridCol>
              </a:tblGrid>
              <a:tr h="0">
                <a:tc>
                  <a:txBody>
                    <a:bodyPr/>
                    <a:lstStyle/>
                    <a:p>
                      <a:r>
                        <a:rPr lang="en-GB" sz="1400" noProof="0" dirty="0"/>
                        <a:t>Revenues</a:t>
                      </a:r>
                    </a:p>
                  </a:txBody>
                  <a:tcPr>
                    <a:solidFill>
                      <a:srgbClr val="002B5C"/>
                    </a:solidFill>
                  </a:tcPr>
                </a:tc>
                <a:tc>
                  <a:txBody>
                    <a:bodyPr/>
                    <a:lstStyle/>
                    <a:p>
                      <a:r>
                        <a:rPr lang="en-GB" sz="1400" noProof="0" dirty="0"/>
                        <a:t>Value</a:t>
                      </a:r>
                    </a:p>
                  </a:txBody>
                  <a:tcPr anchor="ctr">
                    <a:solidFill>
                      <a:srgbClr val="002B5C"/>
                    </a:solidFill>
                  </a:tcPr>
                </a:tc>
                <a:tc>
                  <a:txBody>
                    <a:bodyPr/>
                    <a:lstStyle/>
                    <a:p>
                      <a:r>
                        <a:rPr lang="en-GB" sz="1400" noProof="0" dirty="0"/>
                        <a:t>Notes</a:t>
                      </a:r>
                    </a:p>
                  </a:txBody>
                  <a:tcPr anchor="ctr">
                    <a:solidFill>
                      <a:srgbClr val="002B5C"/>
                    </a:solidFill>
                  </a:tcPr>
                </a:tc>
                <a:extLst>
                  <a:ext uri="{0D108BD9-81ED-4DB2-BD59-A6C34878D82A}">
                    <a16:rowId xmlns:a16="http://schemas.microsoft.com/office/drawing/2014/main" val="3799401305"/>
                  </a:ext>
                </a:extLst>
              </a:tr>
              <a:tr h="245174">
                <a:tc>
                  <a:txBody>
                    <a:bodyPr/>
                    <a:lstStyle/>
                    <a:p>
                      <a:pPr marL="0" algn="l" defTabSz="914400" rtl="0" eaLnBrk="1" latinLnBrk="0" hangingPunct="1"/>
                      <a:r>
                        <a:rPr lang="en-GB" sz="1600" kern="1200" noProof="0" dirty="0">
                          <a:solidFill>
                            <a:schemeClr val="dk1"/>
                          </a:solidFill>
                        </a:rPr>
                        <a:t>Cash Contribution</a:t>
                      </a: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300 k€ / year</a:t>
                      </a:r>
                      <a:endParaRPr lang="en-GB" sz="1600" kern="1200" noProof="0" dirty="0">
                        <a:solidFill>
                          <a:schemeClr val="dk1"/>
                        </a:solidFill>
                        <a:latin typeface="+mn-lt"/>
                        <a:ea typeface="+mn-ea"/>
                        <a:cs typeface="+mn-cs"/>
                      </a:endParaRPr>
                    </a:p>
                  </a:txBody>
                  <a:tcPr anchor="ctr">
                    <a:solidFill>
                      <a:srgbClr val="CCD2D8"/>
                    </a:solidFill>
                  </a:tcPr>
                </a:tc>
                <a:tc>
                  <a:txBody>
                    <a:bodyPr/>
                    <a:lstStyle/>
                    <a:p>
                      <a:pPr marL="0" algn="l" defTabSz="914400" rtl="0" eaLnBrk="1" latinLnBrk="0" hangingPunct="1"/>
                      <a:r>
                        <a:rPr lang="en-GB" sz="1600" kern="1200" noProof="0" dirty="0">
                          <a:solidFill>
                            <a:schemeClr val="dk1"/>
                          </a:solidFill>
                          <a:latin typeface="+mn-lt"/>
                          <a:ea typeface="+mn-ea"/>
                          <a:cs typeface="+mn-cs"/>
                        </a:rPr>
                        <a:t>To be considered also Staff Secondments from partners</a:t>
                      </a:r>
                    </a:p>
                  </a:txBody>
                  <a:tcPr anchor="ctr"/>
                </a:tc>
                <a:extLst>
                  <a:ext uri="{0D108BD9-81ED-4DB2-BD59-A6C34878D82A}">
                    <a16:rowId xmlns:a16="http://schemas.microsoft.com/office/drawing/2014/main" val="1085404212"/>
                  </a:ext>
                </a:extLst>
              </a:tr>
              <a:tr h="450376">
                <a:tc>
                  <a:txBody>
                    <a:bodyPr/>
                    <a:lstStyle/>
                    <a:p>
                      <a:pPr marL="0" algn="l" defTabSz="914400" rtl="0" eaLnBrk="1" latinLnBrk="0" hangingPunct="1"/>
                      <a:r>
                        <a:rPr lang="en-GB" sz="1600" kern="1200" noProof="0" dirty="0">
                          <a:solidFill>
                            <a:schemeClr val="dk1"/>
                          </a:solidFill>
                        </a:rPr>
                        <a:t>Non-free Commercial Services</a:t>
                      </a: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200 k€</a:t>
                      </a:r>
                      <a:r>
                        <a:rPr lang="en-GB" sz="1600" noProof="0" dirty="0">
                          <a:effectLst/>
                        </a:rPr>
                        <a:t>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latin typeface="+mn-lt"/>
                          <a:ea typeface="+mn-ea"/>
                          <a:cs typeface="+mn-cs"/>
                        </a:rPr>
                        <a:t>Consultancy services to public &amp; private stakeholders</a:t>
                      </a:r>
                    </a:p>
                  </a:txBody>
                  <a:tcPr anchor="ctr"/>
                </a:tc>
                <a:extLst>
                  <a:ext uri="{0D108BD9-81ED-4DB2-BD59-A6C34878D82A}">
                    <a16:rowId xmlns:a16="http://schemas.microsoft.com/office/drawing/2014/main" val="873274074"/>
                  </a:ext>
                </a:extLst>
              </a:tr>
              <a:tr h="450376">
                <a:tc>
                  <a:txBody>
                    <a:bodyPr/>
                    <a:lstStyle/>
                    <a:p>
                      <a:pPr marL="0" algn="l" defTabSz="914400" rtl="0" eaLnBrk="1" latinLnBrk="0" hangingPunct="1"/>
                      <a:r>
                        <a:rPr lang="en-GB" sz="1600" kern="1200" noProof="0" dirty="0">
                          <a:solidFill>
                            <a:schemeClr val="dk1"/>
                          </a:solidFill>
                        </a:rPr>
                        <a:t>Training Services</a:t>
                      </a:r>
                    </a:p>
                  </a:txBody>
                  <a:tcPr anchor="ctr"/>
                </a:tc>
                <a:tc>
                  <a:txBody>
                    <a:bodyPr/>
                    <a:lstStyle/>
                    <a:p>
                      <a:pPr marL="0" algn="l" defTabSz="914400" rtl="0" eaLnBrk="1" latinLnBrk="0" hangingPunct="1"/>
                      <a:r>
                        <a:rPr lang="en-GB" sz="1600" kern="1200" noProof="0" dirty="0">
                          <a:solidFill>
                            <a:schemeClr val="dk1"/>
                          </a:solidFill>
                          <a:effectLst/>
                          <a:latin typeface="+mn-lt"/>
                          <a:ea typeface="+mn-ea"/>
                          <a:cs typeface="+mn-cs"/>
                        </a:rPr>
                        <a:t>100 k€</a:t>
                      </a:r>
                      <a:r>
                        <a:rPr lang="en-GB" sz="1600" noProof="0" dirty="0">
                          <a:effectLst/>
                        </a:rPr>
                        <a:t>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latin typeface="+mn-lt"/>
                          <a:ea typeface="+mn-ea"/>
                          <a:cs typeface="+mn-cs"/>
                        </a:rPr>
                        <a:t>Training, Education &amp; Certification services</a:t>
                      </a:r>
                    </a:p>
                  </a:txBody>
                  <a:tcPr anchor="ctr"/>
                </a:tc>
                <a:extLst>
                  <a:ext uri="{0D108BD9-81ED-4DB2-BD59-A6C34878D82A}">
                    <a16:rowId xmlns:a16="http://schemas.microsoft.com/office/drawing/2014/main" val="40519652"/>
                  </a:ext>
                </a:extLst>
              </a:tr>
              <a:tr h="450376">
                <a:tc>
                  <a:txBody>
                    <a:bodyPr/>
                    <a:lstStyle/>
                    <a:p>
                      <a:pPr marL="0" algn="l" defTabSz="914400" rtl="0" eaLnBrk="1" latinLnBrk="0" hangingPunct="1"/>
                      <a:r>
                        <a:rPr lang="en-GB" sz="1600" kern="1200" noProof="0" dirty="0">
                          <a:solidFill>
                            <a:schemeClr val="dk1"/>
                          </a:solidFill>
                        </a:rPr>
                        <a:t>Know - how Valorisation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effectLst/>
                          <a:latin typeface="+mn-lt"/>
                          <a:ea typeface="+mn-ea"/>
                          <a:cs typeface="+mn-cs"/>
                        </a:rPr>
                        <a:t>100 k€</a:t>
                      </a:r>
                      <a:r>
                        <a:rPr lang="en-GB" sz="1600" noProof="0" dirty="0">
                          <a:effectLst/>
                        </a:rPr>
                        <a:t>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latin typeface="+mn-lt"/>
                          <a:ea typeface="+mn-ea"/>
                          <a:cs typeface="+mn-cs"/>
                        </a:rPr>
                        <a:t>Technologies Incubators &amp; Scale-up services</a:t>
                      </a:r>
                    </a:p>
                  </a:txBody>
                  <a:tcPr anchor="ctr"/>
                </a:tc>
                <a:extLst>
                  <a:ext uri="{0D108BD9-81ED-4DB2-BD59-A6C34878D82A}">
                    <a16:rowId xmlns:a16="http://schemas.microsoft.com/office/drawing/2014/main" val="1707726326"/>
                  </a:ext>
                </a:extLst>
              </a:tr>
              <a:tr h="450376">
                <a:tc>
                  <a:txBody>
                    <a:bodyPr/>
                    <a:lstStyle/>
                    <a:p>
                      <a:pPr marL="0" algn="l" defTabSz="914400" rtl="0" eaLnBrk="1" latinLnBrk="0" hangingPunct="1"/>
                      <a:r>
                        <a:rPr lang="en-GB" sz="1600" kern="1200" noProof="0" dirty="0">
                          <a:solidFill>
                            <a:schemeClr val="dk1"/>
                          </a:solidFill>
                        </a:rPr>
                        <a:t>Royalties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effectLst/>
                          <a:latin typeface="+mn-lt"/>
                          <a:ea typeface="+mn-ea"/>
                          <a:cs typeface="+mn-cs"/>
                        </a:rPr>
                        <a:t>100 k€</a:t>
                      </a:r>
                      <a:r>
                        <a:rPr lang="en-GB" sz="1600" noProof="0" dirty="0">
                          <a:effectLst/>
                        </a:rPr>
                        <a:t>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endParaRPr lang="en-GB" sz="16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846546171"/>
                  </a:ext>
                </a:extLst>
              </a:tr>
              <a:tr h="450376">
                <a:tc>
                  <a:txBody>
                    <a:bodyPr/>
                    <a:lstStyle/>
                    <a:p>
                      <a:pPr marL="0" algn="l" defTabSz="914400" rtl="0" eaLnBrk="1" latinLnBrk="0" hangingPunct="1"/>
                      <a:r>
                        <a:rPr lang="en-GB" sz="1600" kern="1200" noProof="0" dirty="0">
                          <a:solidFill>
                            <a:schemeClr val="dk1"/>
                          </a:solidFill>
                        </a:rPr>
                        <a:t>Competitive Projects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effectLst/>
                          <a:latin typeface="+mn-lt"/>
                          <a:ea typeface="+mn-ea"/>
                          <a:cs typeface="+mn-cs"/>
                        </a:rPr>
                        <a:t>5,2 M€ / year</a:t>
                      </a:r>
                      <a:endParaRPr lang="en-GB" sz="1600" kern="1200" noProof="0" dirty="0">
                        <a:solidFill>
                          <a:schemeClr val="dk1"/>
                        </a:solidFill>
                        <a:latin typeface="+mn-lt"/>
                        <a:ea typeface="+mn-ea"/>
                        <a:cs typeface="+mn-cs"/>
                      </a:endParaRPr>
                    </a:p>
                  </a:txBody>
                  <a:tcPr anchor="ctr"/>
                </a:tc>
                <a:tc>
                  <a:txBody>
                    <a:bodyPr/>
                    <a:lstStyle/>
                    <a:p>
                      <a:pPr marL="0" algn="l" defTabSz="914400" rtl="0" eaLnBrk="1" latinLnBrk="0" hangingPunct="1"/>
                      <a:r>
                        <a:rPr lang="en-GB" sz="1600" kern="1200" noProof="0" dirty="0">
                          <a:solidFill>
                            <a:schemeClr val="dk1"/>
                          </a:solidFill>
                          <a:latin typeface="+mn-lt"/>
                          <a:ea typeface="+mn-ea"/>
                          <a:cs typeface="+mn-cs"/>
                        </a:rPr>
                        <a:t>Minimum yearly average on the last 5 years. </a:t>
                      </a:r>
                      <a:r>
                        <a:rPr lang="en-GB" sz="1600" b="1" kern="1200" noProof="0" dirty="0">
                          <a:solidFill>
                            <a:schemeClr val="dk1"/>
                          </a:solidFill>
                          <a:latin typeface="+mn-lt"/>
                          <a:ea typeface="+mn-ea"/>
                          <a:cs typeface="+mn-cs"/>
                        </a:rPr>
                        <a:t>NOT ONLY @ Research Infrastructures </a:t>
                      </a:r>
                      <a:r>
                        <a:rPr lang="en-GB" sz="1600" b="1" kern="1200" noProof="0" dirty="0">
                          <a:solidFill>
                            <a:schemeClr val="dk1"/>
                          </a:solidFill>
                          <a:latin typeface="+mn-lt"/>
                          <a:ea typeface="+mn-ea"/>
                          <a:cs typeface="+mn-cs"/>
                          <a:sym typeface="Wingdings" pitchFamily="2" charset="2"/>
                        </a:rPr>
                        <a:t></a:t>
                      </a:r>
                      <a:r>
                        <a:rPr lang="en-GB" sz="1600" b="1" kern="1200" noProof="0" dirty="0">
                          <a:solidFill>
                            <a:schemeClr val="dk1"/>
                          </a:solidFill>
                          <a:latin typeface="+mn-lt"/>
                          <a:ea typeface="+mn-ea"/>
                          <a:cs typeface="+mn-cs"/>
                        </a:rPr>
                        <a:t> 30 – 40% estimation</a:t>
                      </a:r>
                    </a:p>
                  </a:txBody>
                  <a:tcPr anchor="ctr"/>
                </a:tc>
                <a:extLst>
                  <a:ext uri="{0D108BD9-81ED-4DB2-BD59-A6C34878D82A}">
                    <a16:rowId xmlns:a16="http://schemas.microsoft.com/office/drawing/2014/main" val="3471033493"/>
                  </a:ext>
                </a:extLst>
              </a:tr>
            </a:tbl>
          </a:graphicData>
        </a:graphic>
      </p:graphicFrame>
      <p:graphicFrame>
        <p:nvGraphicFramePr>
          <p:cNvPr id="16" name="Tabella 3">
            <a:extLst>
              <a:ext uri="{FF2B5EF4-FFF2-40B4-BE49-F238E27FC236}">
                <a16:creationId xmlns:a16="http://schemas.microsoft.com/office/drawing/2014/main" id="{EC78C0A6-26A1-841F-7FFA-2769B83C930F}"/>
              </a:ext>
            </a:extLst>
          </p:cNvPr>
          <p:cNvGraphicFramePr>
            <a:graphicFrameLocks noGrp="1"/>
          </p:cNvGraphicFramePr>
          <p:nvPr>
            <p:extLst>
              <p:ext uri="{D42A27DB-BD31-4B8C-83A1-F6EECF244321}">
                <p14:modId xmlns:p14="http://schemas.microsoft.com/office/powerpoint/2010/main" val="1300376622"/>
              </p:ext>
            </p:extLst>
          </p:nvPr>
        </p:nvGraphicFramePr>
        <p:xfrm>
          <a:off x="261882" y="5384985"/>
          <a:ext cx="8728008" cy="944880"/>
        </p:xfrm>
        <a:graphic>
          <a:graphicData uri="http://schemas.openxmlformats.org/drawingml/2006/table">
            <a:tbl>
              <a:tblPr firstRow="1" bandRow="1">
                <a:tableStyleId>{5C22544A-7EE6-4342-B048-85BDC9FD1C3A}</a:tableStyleId>
              </a:tblPr>
              <a:tblGrid>
                <a:gridCol w="1533359">
                  <a:extLst>
                    <a:ext uri="{9D8B030D-6E8A-4147-A177-3AD203B41FA5}">
                      <a16:colId xmlns:a16="http://schemas.microsoft.com/office/drawing/2014/main" val="2756919809"/>
                    </a:ext>
                  </a:extLst>
                </a:gridCol>
                <a:gridCol w="1617219">
                  <a:extLst>
                    <a:ext uri="{9D8B030D-6E8A-4147-A177-3AD203B41FA5}">
                      <a16:colId xmlns:a16="http://schemas.microsoft.com/office/drawing/2014/main" val="2672435629"/>
                    </a:ext>
                  </a:extLst>
                </a:gridCol>
                <a:gridCol w="5577430">
                  <a:extLst>
                    <a:ext uri="{9D8B030D-6E8A-4147-A177-3AD203B41FA5}">
                      <a16:colId xmlns:a16="http://schemas.microsoft.com/office/drawing/2014/main" val="260337405"/>
                    </a:ext>
                  </a:extLst>
                </a:gridCol>
              </a:tblGrid>
              <a:tr h="0">
                <a:tc>
                  <a:txBody>
                    <a:bodyPr/>
                    <a:lstStyle/>
                    <a:p>
                      <a:endParaRPr lang="en-GB" sz="1400" noProof="0" dirty="0"/>
                    </a:p>
                  </a:txBody>
                  <a:tcPr>
                    <a:solidFill>
                      <a:srgbClr val="002B5C"/>
                    </a:solidFill>
                  </a:tcPr>
                </a:tc>
                <a:tc>
                  <a:txBody>
                    <a:bodyPr/>
                    <a:lstStyle/>
                    <a:p>
                      <a:endParaRPr lang="en-GB" sz="1400" noProof="0" dirty="0"/>
                    </a:p>
                  </a:txBody>
                  <a:tcPr anchor="ctr">
                    <a:solidFill>
                      <a:srgbClr val="002B5C"/>
                    </a:solidFill>
                  </a:tcPr>
                </a:tc>
                <a:tc>
                  <a:txBody>
                    <a:bodyPr/>
                    <a:lstStyle/>
                    <a:p>
                      <a:endParaRPr lang="en-GB" sz="1400" noProof="0" dirty="0"/>
                    </a:p>
                  </a:txBody>
                  <a:tcPr anchor="ctr">
                    <a:solidFill>
                      <a:srgbClr val="002B5C"/>
                    </a:solidFill>
                  </a:tcPr>
                </a:tc>
                <a:extLst>
                  <a:ext uri="{0D108BD9-81ED-4DB2-BD59-A6C34878D82A}">
                    <a16:rowId xmlns:a16="http://schemas.microsoft.com/office/drawing/2014/main" val="3799401305"/>
                  </a:ext>
                </a:extLst>
              </a:tr>
              <a:tr h="245174">
                <a:tc>
                  <a:txBody>
                    <a:bodyPr/>
                    <a:lstStyle/>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endParaRPr lang="en-GB" sz="18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b="1" kern="1200" noProof="0" dirty="0">
                          <a:solidFill>
                            <a:schemeClr val="dk1"/>
                          </a:solidFill>
                          <a:effectLst/>
                          <a:latin typeface="+mn-lt"/>
                          <a:ea typeface="+mn-ea"/>
                          <a:cs typeface="+mn-cs"/>
                        </a:rPr>
                        <a:t>2.8 M€ / year</a:t>
                      </a:r>
                      <a:endParaRPr lang="en-GB" sz="1600" b="1" kern="1200" noProof="0" dirty="0">
                        <a:solidFill>
                          <a:schemeClr val="dk1"/>
                        </a:solidFill>
                        <a:latin typeface="+mn-lt"/>
                        <a:ea typeface="+mn-ea"/>
                        <a:cs typeface="+mn-cs"/>
                      </a:endParaRPr>
                    </a:p>
                  </a:txBody>
                  <a:tcPr anchor="ctr">
                    <a:solidFill>
                      <a:srgbClr val="CCD2D8"/>
                    </a:solidFill>
                  </a:tcPr>
                </a:tc>
                <a:tc>
                  <a:txBody>
                    <a:bodyPr/>
                    <a:lstStyle/>
                    <a:p>
                      <a:pPr marL="0" algn="l" defTabSz="914400" rtl="0" eaLnBrk="1" latinLnBrk="0" hangingPunct="1"/>
                      <a:r>
                        <a:rPr lang="en-GB" sz="1600" b="1" kern="1200" noProof="0" dirty="0">
                          <a:solidFill>
                            <a:schemeClr val="dk1"/>
                          </a:solidFill>
                          <a:latin typeface="+mn-lt"/>
                          <a:ea typeface="+mn-ea"/>
                          <a:cs typeface="+mn-cs"/>
                        </a:rPr>
                        <a:t>Total Revenues Estimation </a:t>
                      </a:r>
                    </a:p>
                    <a:p>
                      <a:pPr marL="0" algn="l" defTabSz="914400" rtl="0" eaLnBrk="1" latinLnBrk="0" hangingPunct="1"/>
                      <a:r>
                        <a:rPr lang="en-GB" sz="1600" b="1" kern="1200" noProof="0" dirty="0">
                          <a:solidFill>
                            <a:schemeClr val="dk1"/>
                          </a:solidFill>
                          <a:latin typeface="+mn-lt"/>
                          <a:ea typeface="+mn-ea"/>
                          <a:cs typeface="+mn-cs"/>
                        </a:rPr>
                        <a:t>without Ordinary Public Funding</a:t>
                      </a:r>
                    </a:p>
                  </a:txBody>
                  <a:tcPr anchor="ctr"/>
                </a:tc>
                <a:extLst>
                  <a:ext uri="{0D108BD9-81ED-4DB2-BD59-A6C34878D82A}">
                    <a16:rowId xmlns:a16="http://schemas.microsoft.com/office/drawing/2014/main" val="1085404212"/>
                  </a:ext>
                </a:extLst>
              </a:tr>
            </a:tbl>
          </a:graphicData>
        </a:graphic>
      </p:graphicFrame>
      <p:graphicFrame>
        <p:nvGraphicFramePr>
          <p:cNvPr id="17" name="Tabella 3">
            <a:extLst>
              <a:ext uri="{FF2B5EF4-FFF2-40B4-BE49-F238E27FC236}">
                <a16:creationId xmlns:a16="http://schemas.microsoft.com/office/drawing/2014/main" id="{FEB277EF-42F4-1AE2-5C40-C9092DBCDB4C}"/>
              </a:ext>
            </a:extLst>
          </p:cNvPr>
          <p:cNvGraphicFramePr>
            <a:graphicFrameLocks noGrp="1"/>
          </p:cNvGraphicFramePr>
          <p:nvPr>
            <p:extLst>
              <p:ext uri="{D42A27DB-BD31-4B8C-83A1-F6EECF244321}">
                <p14:modId xmlns:p14="http://schemas.microsoft.com/office/powerpoint/2010/main" val="1022826096"/>
              </p:ext>
            </p:extLst>
          </p:nvPr>
        </p:nvGraphicFramePr>
        <p:xfrm>
          <a:off x="9205645" y="1318257"/>
          <a:ext cx="2844232" cy="3688080"/>
        </p:xfrm>
        <a:graphic>
          <a:graphicData uri="http://schemas.openxmlformats.org/drawingml/2006/table">
            <a:tbl>
              <a:tblPr firstRow="1" bandRow="1">
                <a:tableStyleId>{5C22544A-7EE6-4342-B048-85BDC9FD1C3A}</a:tableStyleId>
              </a:tblPr>
              <a:tblGrid>
                <a:gridCol w="2844232">
                  <a:extLst>
                    <a:ext uri="{9D8B030D-6E8A-4147-A177-3AD203B41FA5}">
                      <a16:colId xmlns:a16="http://schemas.microsoft.com/office/drawing/2014/main" val="2756919809"/>
                    </a:ext>
                  </a:extLst>
                </a:gridCol>
              </a:tblGrid>
              <a:tr h="0">
                <a:tc>
                  <a:txBody>
                    <a:bodyPr/>
                    <a:lstStyle/>
                    <a:p>
                      <a:r>
                        <a:rPr lang="en-GB" sz="1400" noProof="0" dirty="0"/>
                        <a:t>Ordinary Public Funding</a:t>
                      </a:r>
                    </a:p>
                  </a:txBody>
                  <a:tcPr>
                    <a:solidFill>
                      <a:srgbClr val="002B5C"/>
                    </a:solidFill>
                  </a:tcPr>
                </a:tc>
                <a:extLst>
                  <a:ext uri="{0D108BD9-81ED-4DB2-BD59-A6C34878D82A}">
                    <a16:rowId xmlns:a16="http://schemas.microsoft.com/office/drawing/2014/main" val="3799401305"/>
                  </a:ext>
                </a:extLst>
              </a:tr>
              <a:tr h="245174">
                <a:tc>
                  <a:txBody>
                    <a:bodyPr/>
                    <a:lstStyle/>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r>
                        <a:rPr lang="en-GB" sz="1800" kern="1200" noProof="0" dirty="0">
                          <a:solidFill>
                            <a:schemeClr val="dk1"/>
                          </a:solidFill>
                          <a:latin typeface="+mn-lt"/>
                          <a:ea typeface="+mn-ea"/>
                          <a:cs typeface="+mn-cs"/>
                        </a:rPr>
                        <a:t>Ordinary Public Funding might be stimulated by the STEER aggregation itself</a:t>
                      </a:r>
                    </a:p>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r>
                        <a:rPr lang="en-GB" sz="1800" kern="1200" noProof="0" dirty="0">
                          <a:solidFill>
                            <a:schemeClr val="dk1"/>
                          </a:solidFill>
                          <a:latin typeface="+mn-lt"/>
                          <a:ea typeface="+mn-ea"/>
                          <a:cs typeface="+mn-cs"/>
                        </a:rPr>
                        <a:t>Ordinary Public Funding:</a:t>
                      </a:r>
                    </a:p>
                    <a:p>
                      <a:pPr marL="285750" indent="-285750" algn="l" defTabSz="914400" rtl="0" eaLnBrk="1" latinLnBrk="0" hangingPunct="1">
                        <a:buFont typeface="Arial" panose="020B0604020202020204" pitchFamily="34" charset="0"/>
                        <a:buChar char="•"/>
                      </a:pPr>
                      <a:endParaRPr lang="en-GB" sz="1800" kern="1200" noProof="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en-GB" sz="1800" kern="1200" noProof="0" dirty="0">
                          <a:solidFill>
                            <a:schemeClr val="dk1"/>
                          </a:solidFill>
                          <a:latin typeface="+mn-lt"/>
                          <a:ea typeface="+mn-ea"/>
                          <a:cs typeface="+mn-cs"/>
                        </a:rPr>
                        <a:t>Full Sustainability of the aggregation</a:t>
                      </a:r>
                    </a:p>
                    <a:p>
                      <a:pPr marL="285750" indent="-285750" algn="l" defTabSz="914400" rtl="0" eaLnBrk="1" latinLnBrk="0" hangingPunct="1">
                        <a:buFont typeface="Arial" panose="020B0604020202020204" pitchFamily="34" charset="0"/>
                        <a:buChar char="•"/>
                      </a:pPr>
                      <a:r>
                        <a:rPr lang="en-GB" sz="1800" kern="1200" noProof="0" dirty="0">
                          <a:solidFill>
                            <a:schemeClr val="dk1"/>
                          </a:solidFill>
                          <a:latin typeface="+mn-lt"/>
                          <a:ea typeface="+mn-ea"/>
                          <a:cs typeface="+mn-cs"/>
                        </a:rPr>
                        <a:t>New Investment multi-year plan</a:t>
                      </a:r>
                    </a:p>
                    <a:p>
                      <a:pPr marL="0" algn="l" defTabSz="914400" rtl="0" eaLnBrk="1" latinLnBrk="0" hangingPunct="1"/>
                      <a:endParaRPr lang="en-GB" sz="1800" kern="1200" noProof="0" dirty="0">
                        <a:solidFill>
                          <a:schemeClr val="dk1"/>
                        </a:solidFill>
                        <a:latin typeface="+mn-lt"/>
                        <a:ea typeface="+mn-ea"/>
                        <a:cs typeface="+mn-cs"/>
                      </a:endParaRPr>
                    </a:p>
                  </a:txBody>
                  <a:tcPr/>
                </a:tc>
                <a:extLst>
                  <a:ext uri="{0D108BD9-81ED-4DB2-BD59-A6C34878D82A}">
                    <a16:rowId xmlns:a16="http://schemas.microsoft.com/office/drawing/2014/main" val="1085404212"/>
                  </a:ext>
                </a:extLst>
              </a:tr>
            </a:tbl>
          </a:graphicData>
        </a:graphic>
      </p:graphicFrame>
      <p:sp>
        <p:nvSpPr>
          <p:cNvPr id="18" name="Rectangle 17">
            <a:extLst>
              <a:ext uri="{FF2B5EF4-FFF2-40B4-BE49-F238E27FC236}">
                <a16:creationId xmlns:a16="http://schemas.microsoft.com/office/drawing/2014/main" id="{02090AB9-C82F-1FF8-5BC3-40D27375CB9F}"/>
              </a:ext>
            </a:extLst>
          </p:cNvPr>
          <p:cNvSpPr/>
          <p:nvPr/>
        </p:nvSpPr>
        <p:spPr>
          <a:xfrm>
            <a:off x="1761893" y="5731077"/>
            <a:ext cx="7227996" cy="5782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659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disegno, illustrazione, mulino a vento, cartone animato&#10;&#10;Il contenuto generato dall'IA potrebbe non essere corretto.">
            <a:extLst>
              <a:ext uri="{FF2B5EF4-FFF2-40B4-BE49-F238E27FC236}">
                <a16:creationId xmlns:a16="http://schemas.microsoft.com/office/drawing/2014/main" id="{6BC32B48-544B-4973-75D6-73C4EDDA6BD5}"/>
              </a:ext>
            </a:extLst>
          </p:cNvPr>
          <p:cNvPicPr>
            <a:picLocks noChangeAspect="1"/>
          </p:cNvPicPr>
          <p:nvPr/>
        </p:nvPicPr>
        <p:blipFill>
          <a:blip r:embed="rId2">
            <a:alphaModFix amt="70000"/>
          </a:blip>
          <a:srcRect l="7853" t="9091" r="32107"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asellaDiTesto 3">
            <a:extLst>
              <a:ext uri="{FF2B5EF4-FFF2-40B4-BE49-F238E27FC236}">
                <a16:creationId xmlns:a16="http://schemas.microsoft.com/office/drawing/2014/main" id="{578D2303-6152-0962-2098-07CF85879EE7}"/>
              </a:ext>
            </a:extLst>
          </p:cNvPr>
          <p:cNvSpPr txBox="1"/>
          <p:nvPr/>
        </p:nvSpPr>
        <p:spPr>
          <a:xfrm>
            <a:off x="481029" y="115665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latin typeface="Calibri" panose="020F0502020204030204" pitchFamily="34" charset="0"/>
                <a:ea typeface="+mj-ea"/>
                <a:cs typeface="Calibri" panose="020F0502020204030204" pitchFamily="34" charset="0"/>
              </a:rPr>
              <a:t>This aggregation can </a:t>
            </a:r>
            <a:r>
              <a:rPr lang="en-US" sz="4400" b="1" dirty="0">
                <a:solidFill>
                  <a:srgbClr val="0432FF"/>
                </a:solidFill>
                <a:latin typeface="Calibri" panose="020F0502020204030204" pitchFamily="34" charset="0"/>
                <a:ea typeface="+mj-ea"/>
                <a:cs typeface="Calibri" panose="020F0502020204030204" pitchFamily="34" charset="0"/>
              </a:rPr>
              <a:t>STEER</a:t>
            </a:r>
            <a:r>
              <a:rPr lang="en-US" sz="4400" b="1" dirty="0">
                <a:latin typeface="Calibri" panose="020F0502020204030204" pitchFamily="34" charset="0"/>
                <a:ea typeface="+mj-ea"/>
                <a:cs typeface="Calibri" panose="020F0502020204030204" pitchFamily="34" charset="0"/>
              </a:rPr>
              <a:t> a sustainable energy transition</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BE9D67D8-C040-8F9A-2DC5-4FC4A7087014}"/>
              </a:ext>
            </a:extLst>
          </p:cNvPr>
          <p:cNvSpPr txBox="1"/>
          <p:nvPr/>
        </p:nvSpPr>
        <p:spPr>
          <a:xfrm>
            <a:off x="481029" y="5862985"/>
            <a:ext cx="2328266" cy="369332"/>
          </a:xfrm>
          <a:prstGeom prst="rect">
            <a:avLst/>
          </a:prstGeom>
          <a:noFill/>
        </p:spPr>
        <p:txBody>
          <a:bodyPr wrap="none" rtlCol="0">
            <a:spAutoFit/>
          </a:bodyPr>
          <a:lstStyle/>
          <a:p>
            <a:r>
              <a:rPr lang="it-IT" b="1" dirty="0">
                <a:solidFill>
                  <a:srgbClr val="0432FF"/>
                </a:solidFill>
                <a:latin typeface="Calibri" panose="020F0502020204030204" pitchFamily="34" charset="0"/>
                <a:cs typeface="Calibri" panose="020F0502020204030204" pitchFamily="34" charset="0"/>
              </a:rPr>
              <a:t>Grazie per l’attenzione</a:t>
            </a:r>
          </a:p>
        </p:txBody>
      </p:sp>
    </p:spTree>
    <p:extLst>
      <p:ext uri="{BB962C8B-B14F-4D97-AF65-F5344CB8AC3E}">
        <p14:creationId xmlns:p14="http://schemas.microsoft.com/office/powerpoint/2010/main" val="834019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25291F-3B28-52EC-FD71-BA8BD7FF08D7}"/>
              </a:ext>
            </a:extLst>
          </p:cNvPr>
          <p:cNvPicPr>
            <a:picLocks noChangeAspect="1"/>
          </p:cNvPicPr>
          <p:nvPr/>
        </p:nvPicPr>
        <p:blipFill>
          <a:blip r:embed="rId3"/>
          <a:stretch>
            <a:fillRect/>
          </a:stretch>
        </p:blipFill>
        <p:spPr>
          <a:xfrm>
            <a:off x="8578759" y="5583298"/>
            <a:ext cx="1759442" cy="1043311"/>
          </a:xfrm>
          <a:prstGeom prst="rect">
            <a:avLst/>
          </a:prstGeom>
        </p:spPr>
      </p:pic>
      <p:pic>
        <p:nvPicPr>
          <p:cNvPr id="7" name="Immagine 6">
            <a:extLst>
              <a:ext uri="{FF2B5EF4-FFF2-40B4-BE49-F238E27FC236}">
                <a16:creationId xmlns:a16="http://schemas.microsoft.com/office/drawing/2014/main" id="{90B901B9-D8E5-4862-DF8B-5605E977C105}"/>
              </a:ext>
            </a:extLst>
          </p:cNvPr>
          <p:cNvPicPr>
            <a:picLocks noChangeAspect="1"/>
          </p:cNvPicPr>
          <p:nvPr/>
        </p:nvPicPr>
        <p:blipFill>
          <a:blip r:embed="rId4"/>
          <a:stretch>
            <a:fillRect/>
          </a:stretch>
        </p:blipFill>
        <p:spPr>
          <a:xfrm>
            <a:off x="5246416" y="5736629"/>
            <a:ext cx="1780225" cy="862469"/>
          </a:xfrm>
          <a:prstGeom prst="rect">
            <a:avLst/>
          </a:prstGeom>
        </p:spPr>
      </p:pic>
      <p:pic>
        <p:nvPicPr>
          <p:cNvPr id="10" name="Immagine 9" descr="Immagine che contiene Carattere, logo, testo, Elementi grafici&#10;&#10;Il contenuto generato dall'IA potrebbe non essere corretto.">
            <a:extLst>
              <a:ext uri="{FF2B5EF4-FFF2-40B4-BE49-F238E27FC236}">
                <a16:creationId xmlns:a16="http://schemas.microsoft.com/office/drawing/2014/main" id="{6D6CEB37-D135-FD73-4A3E-2F4978596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723" y="5594405"/>
            <a:ext cx="2035775" cy="1146915"/>
          </a:xfrm>
          <a:prstGeom prst="rect">
            <a:avLst/>
          </a:prstGeom>
        </p:spPr>
      </p:pic>
      <p:grpSp>
        <p:nvGrpSpPr>
          <p:cNvPr id="9" name="Gruppo 8">
            <a:extLst>
              <a:ext uri="{FF2B5EF4-FFF2-40B4-BE49-F238E27FC236}">
                <a16:creationId xmlns:a16="http://schemas.microsoft.com/office/drawing/2014/main" id="{336D9703-E801-69A2-8C58-6D54E0AAF15E}"/>
              </a:ext>
            </a:extLst>
          </p:cNvPr>
          <p:cNvGrpSpPr/>
          <p:nvPr/>
        </p:nvGrpSpPr>
        <p:grpSpPr>
          <a:xfrm>
            <a:off x="0" y="258902"/>
            <a:ext cx="12192000" cy="939567"/>
            <a:chOff x="0" y="587229"/>
            <a:chExt cx="12192000" cy="939567"/>
          </a:xfrm>
        </p:grpSpPr>
        <p:sp>
          <p:nvSpPr>
            <p:cNvPr id="4" name="Rettangolo 3">
              <a:extLst>
                <a:ext uri="{FF2B5EF4-FFF2-40B4-BE49-F238E27FC236}">
                  <a16:creationId xmlns:a16="http://schemas.microsoft.com/office/drawing/2014/main" id="{C2AECEB3-9AE0-88F8-A37C-491163355DBA}"/>
                </a:ext>
              </a:extLst>
            </p:cNvPr>
            <p:cNvSpPr/>
            <p:nvPr/>
          </p:nvSpPr>
          <p:spPr>
            <a:xfrm>
              <a:off x="0" y="587229"/>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380EACB4-28B7-FD6A-4467-2B397260253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3613" y="708870"/>
              <a:ext cx="3000298" cy="651830"/>
            </a:xfrm>
            <a:prstGeom prst="rect">
              <a:avLst/>
            </a:prstGeom>
          </p:spPr>
        </p:pic>
      </p:grpSp>
      <p:sp>
        <p:nvSpPr>
          <p:cNvPr id="13" name="Rettangolo 12">
            <a:extLst>
              <a:ext uri="{FF2B5EF4-FFF2-40B4-BE49-F238E27FC236}">
                <a16:creationId xmlns:a16="http://schemas.microsoft.com/office/drawing/2014/main" id="{A1669B06-A04B-9A6B-0D31-78C5948F10DA}"/>
              </a:ext>
            </a:extLst>
          </p:cNvPr>
          <p:cNvSpPr/>
          <p:nvPr/>
        </p:nvSpPr>
        <p:spPr>
          <a:xfrm>
            <a:off x="831273" y="1597884"/>
            <a:ext cx="10529453" cy="3815672"/>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AB04BF91-4A2E-3862-2A2D-D5FB3D0D3AF1}"/>
              </a:ext>
            </a:extLst>
          </p:cNvPr>
          <p:cNvSpPr txBox="1"/>
          <p:nvPr/>
        </p:nvSpPr>
        <p:spPr>
          <a:xfrm>
            <a:off x="982929" y="1581663"/>
            <a:ext cx="10497787" cy="4215834"/>
          </a:xfrm>
          <a:prstGeom prst="rect">
            <a:avLst/>
          </a:prstGeom>
          <a:noFill/>
        </p:spPr>
        <p:txBody>
          <a:bodyPr wrap="square">
            <a:spAutoFit/>
          </a:bodyPr>
          <a:lstStyle/>
          <a:p>
            <a:pPr algn="ctr"/>
            <a:r>
              <a:rPr lang="it-IT" sz="2400" dirty="0">
                <a:latin typeface="Calibri" panose="020F0502020204030204" pitchFamily="34" charset="0"/>
                <a:cs typeface="Calibri" panose="020F0502020204030204" pitchFamily="34" charset="0"/>
              </a:rPr>
              <a:t> Deriva dalle seguenti progettualità e iniziative CNR PNRR (M4C2/M6/M2/PNC):</a:t>
            </a:r>
          </a:p>
          <a:p>
            <a:pPr algn="ctr"/>
            <a:endParaRPr lang="it-IT" b="1" dirty="0">
              <a:latin typeface="Calibri" panose="020F0502020204030204" pitchFamily="34" charset="0"/>
              <a:cs typeface="Calibri" panose="020F0502020204030204" pitchFamily="34" charset="0"/>
            </a:endParaRPr>
          </a:p>
          <a:p>
            <a:pPr algn="ctr"/>
            <a:r>
              <a:rPr lang="it-IT" b="1" dirty="0">
                <a:solidFill>
                  <a:srgbClr val="0432FF"/>
                </a:solidFill>
                <a:latin typeface="Calibri" panose="020F0502020204030204" pitchFamily="34" charset="0"/>
                <a:cs typeface="Calibri" panose="020F0502020204030204" pitchFamily="34" charset="0"/>
              </a:rPr>
              <a:t>CN</a:t>
            </a:r>
            <a:r>
              <a:rPr lang="it-IT" dirty="0">
                <a:latin typeface="Calibri" panose="020F0502020204030204" pitchFamily="34" charset="0"/>
                <a:cs typeface="Calibri" panose="020F0502020204030204" pitchFamily="34" charset="0"/>
              </a:rPr>
              <a:t> MOST</a:t>
            </a:r>
          </a:p>
          <a:p>
            <a:pPr algn="ctr"/>
            <a:endParaRPr lang="it-IT" dirty="0">
              <a:latin typeface="Calibri" panose="020F0502020204030204" pitchFamily="34" charset="0"/>
              <a:cs typeface="Calibri" panose="020F0502020204030204" pitchFamily="34" charset="0"/>
            </a:endParaRPr>
          </a:p>
          <a:p>
            <a:pPr algn="ctr"/>
            <a:r>
              <a:rPr lang="it-IT" b="1" dirty="0">
                <a:solidFill>
                  <a:srgbClr val="0432FF"/>
                </a:solidFill>
                <a:latin typeface="Calibri" panose="020F0502020204030204" pitchFamily="34" charset="0"/>
                <a:cs typeface="Calibri" panose="020F0502020204030204" pitchFamily="34" charset="0"/>
              </a:rPr>
              <a:t>PE</a:t>
            </a:r>
            <a:r>
              <a:rPr lang="it-IT" dirty="0">
                <a:latin typeface="Calibri" panose="020F0502020204030204" pitchFamily="34" charset="0"/>
                <a:cs typeface="Calibri" panose="020F0502020204030204" pitchFamily="34" charset="0"/>
              </a:rPr>
              <a:t> NEST</a:t>
            </a:r>
          </a:p>
          <a:p>
            <a:pPr algn="ctr"/>
            <a:endParaRPr lang="it-IT" dirty="0">
              <a:latin typeface="Calibri" panose="020F0502020204030204" pitchFamily="34" charset="0"/>
              <a:cs typeface="Calibri" panose="020F0502020204030204" pitchFamily="34" charset="0"/>
            </a:endParaRPr>
          </a:p>
          <a:p>
            <a:pPr lvl="1" algn="ctr">
              <a:lnSpc>
                <a:spcPct val="107000"/>
              </a:lnSpc>
            </a:pPr>
            <a:r>
              <a:rPr lang="it-IT" b="1" dirty="0">
                <a:solidFill>
                  <a:srgbClr val="0432FF"/>
                </a:solidFill>
                <a:latin typeface="Calibri" panose="020F0502020204030204" pitchFamily="34" charset="0"/>
                <a:cs typeface="Calibri" panose="020F0502020204030204" pitchFamily="34" charset="0"/>
              </a:rPr>
              <a:t>EI </a:t>
            </a:r>
            <a:r>
              <a:rPr lang="it-IT" dirty="0">
                <a:latin typeface="Calibri" panose="020F0502020204030204" pitchFamily="34" charset="0"/>
                <a:cs typeface="Calibri" panose="020F0502020204030204" pitchFamily="34" charset="0"/>
              </a:rPr>
              <a:t>ECOSISTER, Rome Technopole, SAMOTHRACE, TECH4YOU</a:t>
            </a:r>
          </a:p>
          <a:p>
            <a:pPr lvl="1" algn="ctr">
              <a:lnSpc>
                <a:spcPct val="107000"/>
              </a:lnSpc>
            </a:pPr>
            <a:endParaRPr lang="it-IT" b="1" dirty="0">
              <a:latin typeface="Calibri" panose="020F0502020204030204" pitchFamily="34" charset="0"/>
              <a:cs typeface="Calibri" panose="020F0502020204030204" pitchFamily="34" charset="0"/>
            </a:endParaRPr>
          </a:p>
          <a:p>
            <a:pPr lvl="1" algn="ctr">
              <a:lnSpc>
                <a:spcPct val="107000"/>
              </a:lnSpc>
            </a:pPr>
            <a:r>
              <a:rPr lang="it-IT" b="1" dirty="0">
                <a:solidFill>
                  <a:srgbClr val="0432FF"/>
                </a:solidFill>
                <a:latin typeface="Calibri" panose="020F0502020204030204" pitchFamily="34" charset="0"/>
                <a:cs typeface="Calibri" panose="020F0502020204030204" pitchFamily="34" charset="0"/>
              </a:rPr>
              <a:t>IR</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iENTRANCE@ENL</a:t>
            </a:r>
            <a:r>
              <a:rPr lang="it-IT" dirty="0">
                <a:latin typeface="Calibri" panose="020F0502020204030204" pitchFamily="34" charset="0"/>
                <a:cs typeface="Calibri" panose="020F0502020204030204" pitchFamily="34" charset="0"/>
              </a:rPr>
              <a:t>, ECCSELLENT, NFFA-DI, I-PHOQS</a:t>
            </a:r>
          </a:p>
          <a:p>
            <a:pPr marL="449580" indent="7620" algn="ctr">
              <a:lnSpc>
                <a:spcPct val="107000"/>
              </a:lnSpc>
              <a:spcAft>
                <a:spcPts val="800"/>
              </a:spcAft>
            </a:pPr>
            <a:endParaRPr lang="it-IT" b="1" dirty="0">
              <a:latin typeface="Calibri" panose="020F0502020204030204" pitchFamily="34" charset="0"/>
              <a:cs typeface="Calibri" panose="020F0502020204030204" pitchFamily="34" charset="0"/>
            </a:endParaRPr>
          </a:p>
          <a:p>
            <a:pPr marL="449580" indent="7620" algn="ctr">
              <a:lnSpc>
                <a:spcPct val="107000"/>
              </a:lnSpc>
              <a:spcAft>
                <a:spcPts val="800"/>
              </a:spcAft>
            </a:pPr>
            <a:r>
              <a:rPr lang="it-IT" b="1" dirty="0">
                <a:solidFill>
                  <a:srgbClr val="0432FF"/>
                </a:solidFill>
                <a:latin typeface="Calibri" panose="020F0502020204030204" pitchFamily="34" charset="0"/>
                <a:cs typeface="Calibri" panose="020F0502020204030204" pitchFamily="34" charset="0"/>
              </a:rPr>
              <a:t>M2C2</a:t>
            </a:r>
            <a:r>
              <a:rPr lang="it-IT" dirty="0">
                <a:latin typeface="Calibri" panose="020F0502020204030204" pitchFamily="34" charset="0"/>
                <a:cs typeface="Calibri" panose="020F0502020204030204" pitchFamily="34" charset="0"/>
              </a:rPr>
              <a:t> RICERCA E SVILUPPO PER LA FILIERA DELL’IDROGENO </a:t>
            </a:r>
          </a:p>
          <a:p>
            <a:pPr marL="449580" indent="7620" algn="ctr">
              <a:lnSpc>
                <a:spcPct val="107000"/>
              </a:lnSpc>
              <a:spcAft>
                <a:spcPts val="800"/>
              </a:spcAft>
            </a:pPr>
            <a:r>
              <a:rPr lang="it-IT" b="1" dirty="0">
                <a:solidFill>
                  <a:srgbClr val="0432FF"/>
                </a:solidFill>
                <a:latin typeface="Calibri" panose="020F0502020204030204" pitchFamily="34" charset="0"/>
                <a:cs typeface="Calibri" panose="020F0502020204030204" pitchFamily="34" charset="0"/>
              </a:rPr>
              <a:t>M2C2</a:t>
            </a:r>
            <a:r>
              <a:rPr lang="it-IT" dirty="0">
                <a:latin typeface="Calibri" panose="020F0502020204030204" pitchFamily="34" charset="0"/>
                <a:cs typeface="Calibri" panose="020F0502020204030204" pitchFamily="34" charset="0"/>
              </a:rPr>
              <a:t> PERMANENT</a:t>
            </a:r>
          </a:p>
          <a:p>
            <a:pPr marL="449580" indent="7620" algn="ctr">
              <a:lnSpc>
                <a:spcPct val="107000"/>
              </a:lnSpc>
              <a:spcAft>
                <a:spcPts val="800"/>
              </a:spcAft>
            </a:pPr>
            <a:endParaRPr lang="it-IT" dirty="0">
              <a:latin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F1E0547A-4496-8486-3007-D04B8B396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3762" y="2706600"/>
            <a:ext cx="982980" cy="9829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vestimenti PNRR nell'economia circolare: le FAQ del MASE | Build News">
            <a:extLst>
              <a:ext uri="{FF2B5EF4-FFF2-40B4-BE49-F238E27FC236}">
                <a16:creationId xmlns:a16="http://schemas.microsoft.com/office/drawing/2014/main" id="{C34AF167-04B7-C57E-A1A2-DBE5F9AC42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7486" y="4152236"/>
            <a:ext cx="1935531" cy="110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6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4841EE30-9ABD-24D8-7608-B88FD3038C0E}"/>
              </a:ext>
            </a:extLst>
          </p:cNvPr>
          <p:cNvGraphicFramePr>
            <a:graphicFrameLocks noGrp="1"/>
          </p:cNvGraphicFramePr>
          <p:nvPr>
            <p:extLst>
              <p:ext uri="{D42A27DB-BD31-4B8C-83A1-F6EECF244321}">
                <p14:modId xmlns:p14="http://schemas.microsoft.com/office/powerpoint/2010/main" val="3824743049"/>
              </p:ext>
            </p:extLst>
          </p:nvPr>
        </p:nvGraphicFramePr>
        <p:xfrm>
          <a:off x="846162" y="331364"/>
          <a:ext cx="10398836" cy="6384574"/>
        </p:xfrm>
        <a:graphic>
          <a:graphicData uri="http://schemas.openxmlformats.org/drawingml/2006/table">
            <a:tbl>
              <a:tblPr firstRow="1" bandRow="1">
                <a:tableStyleId>{5C22544A-7EE6-4342-B048-85BDC9FD1C3A}</a:tableStyleId>
              </a:tblPr>
              <a:tblGrid>
                <a:gridCol w="3425587">
                  <a:extLst>
                    <a:ext uri="{9D8B030D-6E8A-4147-A177-3AD203B41FA5}">
                      <a16:colId xmlns:a16="http://schemas.microsoft.com/office/drawing/2014/main" val="2756919809"/>
                    </a:ext>
                  </a:extLst>
                </a:gridCol>
                <a:gridCol w="3093225">
                  <a:extLst>
                    <a:ext uri="{9D8B030D-6E8A-4147-A177-3AD203B41FA5}">
                      <a16:colId xmlns:a16="http://schemas.microsoft.com/office/drawing/2014/main" val="2672435629"/>
                    </a:ext>
                  </a:extLst>
                </a:gridCol>
                <a:gridCol w="1880427">
                  <a:extLst>
                    <a:ext uri="{9D8B030D-6E8A-4147-A177-3AD203B41FA5}">
                      <a16:colId xmlns:a16="http://schemas.microsoft.com/office/drawing/2014/main" val="260337405"/>
                    </a:ext>
                  </a:extLst>
                </a:gridCol>
                <a:gridCol w="1999597">
                  <a:extLst>
                    <a:ext uri="{9D8B030D-6E8A-4147-A177-3AD203B41FA5}">
                      <a16:colId xmlns:a16="http://schemas.microsoft.com/office/drawing/2014/main" val="3280256885"/>
                    </a:ext>
                  </a:extLst>
                </a:gridCol>
              </a:tblGrid>
              <a:tr h="281887">
                <a:tc>
                  <a:txBody>
                    <a:bodyPr/>
                    <a:lstStyle/>
                    <a:p>
                      <a:r>
                        <a:rPr lang="it-IT" dirty="0"/>
                        <a:t>Progettualità</a:t>
                      </a:r>
                    </a:p>
                  </a:txBody>
                  <a:tcPr>
                    <a:solidFill>
                      <a:srgbClr val="002C5C"/>
                    </a:solidFill>
                  </a:tcPr>
                </a:tc>
                <a:tc>
                  <a:txBody>
                    <a:bodyPr/>
                    <a:lstStyle/>
                    <a:p>
                      <a:r>
                        <a:rPr lang="it-IT" dirty="0"/>
                        <a:t>Spoke</a:t>
                      </a:r>
                    </a:p>
                  </a:txBody>
                  <a:tcPr>
                    <a:solidFill>
                      <a:srgbClr val="002C5C"/>
                    </a:solidFill>
                  </a:tcPr>
                </a:tc>
                <a:tc>
                  <a:txBody>
                    <a:bodyPr/>
                    <a:lstStyle/>
                    <a:p>
                      <a:r>
                        <a:rPr lang="it-IT" dirty="0"/>
                        <a:t>Finanziamento</a:t>
                      </a:r>
                    </a:p>
                  </a:txBody>
                  <a:tcPr>
                    <a:solidFill>
                      <a:srgbClr val="002C5C"/>
                    </a:solidFill>
                  </a:tcPr>
                </a:tc>
                <a:tc>
                  <a:txBody>
                    <a:bodyPr/>
                    <a:lstStyle/>
                    <a:p>
                      <a:r>
                        <a:rPr lang="it-IT" dirty="0"/>
                        <a:t>Istituti coinvolti</a:t>
                      </a:r>
                    </a:p>
                  </a:txBody>
                  <a:tcPr>
                    <a:solidFill>
                      <a:srgbClr val="002C5C"/>
                    </a:solidFill>
                  </a:tcPr>
                </a:tc>
                <a:extLst>
                  <a:ext uri="{0D108BD9-81ED-4DB2-BD59-A6C34878D82A}">
                    <a16:rowId xmlns:a16="http://schemas.microsoft.com/office/drawing/2014/main" val="3799401305"/>
                  </a:ext>
                </a:extLst>
              </a:tr>
              <a:tr h="370840">
                <a:tc>
                  <a:txBody>
                    <a:bodyPr/>
                    <a:lstStyle/>
                    <a:p>
                      <a:r>
                        <a:rPr lang="it-IT" dirty="0"/>
                        <a:t>CN MOST </a:t>
                      </a:r>
                    </a:p>
                  </a:txBody>
                  <a:tcPr>
                    <a:solidFill>
                      <a:srgbClr val="C00000">
                        <a:alpha val="20000"/>
                      </a:srgbClr>
                    </a:solidFill>
                  </a:tcPr>
                </a:tc>
                <a:tc>
                  <a:txBody>
                    <a:bodyPr/>
                    <a:lstStyle/>
                    <a:p>
                      <a:r>
                        <a:rPr lang="it-IT" dirty="0"/>
                        <a:t>Spoke 11, Spoke 12 (leader) e Spoke 14</a:t>
                      </a:r>
                    </a:p>
                  </a:txBody>
                  <a:tcPr>
                    <a:solidFill>
                      <a:srgbClr val="C00000">
                        <a:alpha val="20000"/>
                      </a:srgbClr>
                    </a:solidFill>
                  </a:tcPr>
                </a:tc>
                <a:tc>
                  <a:txBody>
                    <a:bodyPr/>
                    <a:lstStyle/>
                    <a:p>
                      <a:pPr algn="ctr"/>
                      <a:r>
                        <a:rPr lang="it-IT" dirty="0"/>
                        <a:t>17.1 m€</a:t>
                      </a:r>
                    </a:p>
                  </a:txBody>
                  <a:tcPr>
                    <a:solidFill>
                      <a:srgbClr val="C00000">
                        <a:alpha val="20000"/>
                      </a:srgbClr>
                    </a:solidFill>
                  </a:tcPr>
                </a:tc>
                <a:tc>
                  <a:txBody>
                    <a:bodyPr/>
                    <a:lstStyle/>
                    <a:p>
                      <a:pPr algn="ctr"/>
                      <a:r>
                        <a:rPr lang="it-IT" dirty="0"/>
                        <a:t>8</a:t>
                      </a:r>
                    </a:p>
                  </a:txBody>
                  <a:tcPr>
                    <a:solidFill>
                      <a:srgbClr val="C00000">
                        <a:alpha val="20000"/>
                      </a:srgbClr>
                    </a:solidFill>
                  </a:tcPr>
                </a:tc>
                <a:extLst>
                  <a:ext uri="{0D108BD9-81ED-4DB2-BD59-A6C34878D82A}">
                    <a16:rowId xmlns:a16="http://schemas.microsoft.com/office/drawing/2014/main" val="468216167"/>
                  </a:ext>
                </a:extLst>
              </a:tr>
              <a:tr h="370840">
                <a:tc>
                  <a:txBody>
                    <a:bodyPr/>
                    <a:lstStyle/>
                    <a:p>
                      <a:r>
                        <a:rPr lang="it-IT" dirty="0"/>
                        <a:t>PE_021 NEST </a:t>
                      </a:r>
                    </a:p>
                  </a:txBody>
                  <a:tcPr>
                    <a:solidFill>
                      <a:srgbClr val="002C5C">
                        <a:alpha val="20000"/>
                      </a:srgbClr>
                    </a:solidFill>
                  </a:tcPr>
                </a:tc>
                <a:tc>
                  <a:txBody>
                    <a:bodyPr/>
                    <a:lstStyle/>
                    <a:p>
                      <a:r>
                        <a:rPr lang="it-IT" dirty="0"/>
                        <a:t>Spoke 1, Spoke 2, Spoke 3, Spoke 4 e Spoke 9 (leader)</a:t>
                      </a:r>
                    </a:p>
                  </a:txBody>
                  <a:tcPr>
                    <a:solidFill>
                      <a:srgbClr val="002C5C">
                        <a:alpha val="20000"/>
                      </a:srgbClr>
                    </a:solidFill>
                  </a:tcPr>
                </a:tc>
                <a:tc>
                  <a:txBody>
                    <a:bodyPr/>
                    <a:lstStyle/>
                    <a:p>
                      <a:pPr algn="ctr"/>
                      <a:r>
                        <a:rPr lang="it-IT" dirty="0"/>
                        <a:t>8.3 M€</a:t>
                      </a:r>
                    </a:p>
                  </a:txBody>
                  <a:tcPr>
                    <a:solidFill>
                      <a:srgbClr val="002C5C">
                        <a:alpha val="20000"/>
                      </a:srgbClr>
                    </a:solidFill>
                  </a:tcPr>
                </a:tc>
                <a:tc>
                  <a:txBody>
                    <a:bodyPr/>
                    <a:lstStyle/>
                    <a:p>
                      <a:pPr algn="ctr"/>
                      <a:r>
                        <a:rPr lang="it-IT" dirty="0"/>
                        <a:t>19</a:t>
                      </a:r>
                    </a:p>
                  </a:txBody>
                  <a:tcPr>
                    <a:solidFill>
                      <a:srgbClr val="002C5C">
                        <a:alpha val="20000"/>
                      </a:srgbClr>
                    </a:solidFill>
                  </a:tcPr>
                </a:tc>
                <a:extLst>
                  <a:ext uri="{0D108BD9-81ED-4DB2-BD59-A6C34878D82A}">
                    <a16:rowId xmlns:a16="http://schemas.microsoft.com/office/drawing/2014/main" val="1942755425"/>
                  </a:ext>
                </a:extLst>
              </a:tr>
              <a:tr h="370840">
                <a:tc>
                  <a:txBody>
                    <a:bodyPr/>
                    <a:lstStyle/>
                    <a:p>
                      <a:pPr marL="0" algn="l" defTabSz="914400" rtl="0" eaLnBrk="1" latinLnBrk="0" hangingPunct="1"/>
                      <a:r>
                        <a:rPr lang="it-IT" sz="1800" kern="1200" dirty="0">
                          <a:solidFill>
                            <a:schemeClr val="dk1"/>
                          </a:solidFill>
                          <a:latin typeface="+mn-lt"/>
                          <a:ea typeface="+mn-ea"/>
                          <a:cs typeface="+mn-cs"/>
                        </a:rPr>
                        <a:t>EI ECOSISTER</a:t>
                      </a:r>
                    </a:p>
                  </a:txBody>
                  <a:tcPr>
                    <a:solidFill>
                      <a:srgbClr val="C00000">
                        <a:alpha val="20000"/>
                      </a:srgbClr>
                    </a:solidFill>
                  </a:tcPr>
                </a:tc>
                <a:tc>
                  <a:txBody>
                    <a:bodyPr/>
                    <a:lstStyle/>
                    <a:p>
                      <a:pPr marL="0" algn="l" defTabSz="914400" rtl="0" eaLnBrk="1" latinLnBrk="0" hangingPunct="1"/>
                      <a:r>
                        <a:rPr lang="it-IT" sz="1800" kern="1200" dirty="0">
                          <a:solidFill>
                            <a:schemeClr val="dk1"/>
                          </a:solidFill>
                          <a:latin typeface="+mn-lt"/>
                          <a:ea typeface="+mn-ea"/>
                          <a:cs typeface="+mn-cs"/>
                        </a:rPr>
                        <a:t>Spoke 1 (leader), Spoke 2, Spoke 4</a:t>
                      </a:r>
                    </a:p>
                  </a:txBody>
                  <a:tcPr>
                    <a:solidFill>
                      <a:srgbClr val="C00000">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6.3 M€</a:t>
                      </a:r>
                    </a:p>
                  </a:txBody>
                  <a:tcPr>
                    <a:solidFill>
                      <a:srgbClr val="C00000">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5</a:t>
                      </a:r>
                    </a:p>
                  </a:txBody>
                  <a:tcPr>
                    <a:solidFill>
                      <a:srgbClr val="C00000">
                        <a:alpha val="20000"/>
                      </a:srgbClr>
                    </a:solidFill>
                  </a:tcPr>
                </a:tc>
                <a:extLst>
                  <a:ext uri="{0D108BD9-81ED-4DB2-BD59-A6C34878D82A}">
                    <a16:rowId xmlns:a16="http://schemas.microsoft.com/office/drawing/2014/main" val="2644674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EI Rome Technopole </a:t>
                      </a:r>
                    </a:p>
                    <a:p>
                      <a:endParaRPr lang="it-IT" dirty="0"/>
                    </a:p>
                  </a:txBody>
                  <a:tcPr>
                    <a:solidFill>
                      <a:srgbClr val="002C5C">
                        <a:alpha val="20000"/>
                      </a:srgbClr>
                    </a:solidFill>
                  </a:tcPr>
                </a:tc>
                <a:tc>
                  <a:txBody>
                    <a:bodyPr/>
                    <a:lstStyle/>
                    <a:p>
                      <a:r>
                        <a:rPr lang="it-IT" dirty="0"/>
                        <a:t>Spoke 1</a:t>
                      </a:r>
                    </a:p>
                  </a:txBody>
                  <a:tcPr>
                    <a:solidFill>
                      <a:srgbClr val="002C5C">
                        <a:alpha val="20000"/>
                      </a:srgbClr>
                    </a:solidFill>
                  </a:tcPr>
                </a:tc>
                <a:tc>
                  <a:txBody>
                    <a:bodyPr/>
                    <a:lstStyle/>
                    <a:p>
                      <a:pPr algn="ctr"/>
                      <a:r>
                        <a:rPr lang="it-IT" dirty="0"/>
                        <a:t>1.37 M€</a:t>
                      </a:r>
                    </a:p>
                  </a:txBody>
                  <a:tcPr>
                    <a:solidFill>
                      <a:srgbClr val="002C5C">
                        <a:alpha val="20000"/>
                      </a:srgbClr>
                    </a:solidFill>
                  </a:tcPr>
                </a:tc>
                <a:tc>
                  <a:txBody>
                    <a:bodyPr/>
                    <a:lstStyle/>
                    <a:p>
                      <a:pPr algn="ctr"/>
                      <a:r>
                        <a:rPr lang="it-IT" dirty="0"/>
                        <a:t>7</a:t>
                      </a:r>
                    </a:p>
                  </a:txBody>
                  <a:tcPr>
                    <a:solidFill>
                      <a:srgbClr val="002C5C">
                        <a:alpha val="20000"/>
                      </a:srgbClr>
                    </a:solidFill>
                  </a:tcPr>
                </a:tc>
                <a:extLst>
                  <a:ext uri="{0D108BD9-81ED-4DB2-BD59-A6C34878D82A}">
                    <a16:rowId xmlns:a16="http://schemas.microsoft.com/office/drawing/2014/main" val="2211401437"/>
                  </a:ext>
                </a:extLst>
              </a:tr>
              <a:tr h="412693">
                <a:tc>
                  <a:txBody>
                    <a:bodyPr/>
                    <a:lstStyle/>
                    <a:p>
                      <a:r>
                        <a:rPr lang="it-IT" dirty="0"/>
                        <a:t>EI SAMOTHRACE</a:t>
                      </a:r>
                    </a:p>
                  </a:txBody>
                  <a:tcPr>
                    <a:solidFill>
                      <a:srgbClr val="C00000">
                        <a:alpha val="20000"/>
                      </a:srgbClr>
                    </a:solidFill>
                  </a:tcPr>
                </a:tc>
                <a:tc>
                  <a:txBody>
                    <a:bodyPr/>
                    <a:lstStyle/>
                    <a:p>
                      <a:r>
                        <a:rPr lang="it-IT" dirty="0"/>
                        <a:t>Spoke 4 (leader)</a:t>
                      </a:r>
                    </a:p>
                  </a:txBody>
                  <a:tcPr>
                    <a:solidFill>
                      <a:srgbClr val="C00000">
                        <a:alpha val="20000"/>
                      </a:srgbClr>
                    </a:solidFill>
                  </a:tcPr>
                </a:tc>
                <a:tc>
                  <a:txBody>
                    <a:bodyPr/>
                    <a:lstStyle/>
                    <a:p>
                      <a:pPr algn="ctr"/>
                      <a:r>
                        <a:rPr lang="it-IT" dirty="0"/>
                        <a:t>3.1 M€</a:t>
                      </a:r>
                    </a:p>
                  </a:txBody>
                  <a:tcPr>
                    <a:solidFill>
                      <a:srgbClr val="C00000">
                        <a:alpha val="20000"/>
                      </a:srgbClr>
                    </a:solidFill>
                  </a:tcPr>
                </a:tc>
                <a:tc>
                  <a:txBody>
                    <a:bodyPr/>
                    <a:lstStyle/>
                    <a:p>
                      <a:pPr algn="ctr"/>
                      <a:r>
                        <a:rPr lang="it-IT" dirty="0"/>
                        <a:t>3</a:t>
                      </a:r>
                    </a:p>
                  </a:txBody>
                  <a:tcPr>
                    <a:solidFill>
                      <a:srgbClr val="C00000">
                        <a:alpha val="20000"/>
                      </a:srgbClr>
                    </a:solidFill>
                  </a:tcPr>
                </a:tc>
                <a:extLst>
                  <a:ext uri="{0D108BD9-81ED-4DB2-BD59-A6C34878D82A}">
                    <a16:rowId xmlns:a16="http://schemas.microsoft.com/office/drawing/2014/main" val="618667097"/>
                  </a:ext>
                </a:extLst>
              </a:tr>
              <a:tr h="436728">
                <a:tc>
                  <a:txBody>
                    <a:bodyPr/>
                    <a:lstStyle/>
                    <a:p>
                      <a:pPr marL="0" algn="l" defTabSz="914400" rtl="0" eaLnBrk="1" latinLnBrk="0" hangingPunct="1"/>
                      <a:r>
                        <a:rPr lang="it-IT" sz="1800" kern="1200" dirty="0">
                          <a:solidFill>
                            <a:schemeClr val="dk1"/>
                          </a:solidFill>
                          <a:latin typeface="+mn-lt"/>
                          <a:ea typeface="+mn-ea"/>
                          <a:cs typeface="+mn-cs"/>
                        </a:rPr>
                        <a:t>EI Tech4you</a:t>
                      </a:r>
                    </a:p>
                  </a:txBody>
                  <a:tcPr>
                    <a:solidFill>
                      <a:srgbClr val="002C5C">
                        <a:alpha val="20000"/>
                      </a:srgbClr>
                    </a:solidFill>
                  </a:tcPr>
                </a:tc>
                <a:tc>
                  <a:txBody>
                    <a:bodyPr/>
                    <a:lstStyle/>
                    <a:p>
                      <a:pPr marL="0" algn="l" defTabSz="914400" rtl="0" eaLnBrk="1" latinLnBrk="0" hangingPunct="1"/>
                      <a:r>
                        <a:rPr lang="it-IT" sz="1800" kern="1200" dirty="0">
                          <a:solidFill>
                            <a:schemeClr val="dk1"/>
                          </a:solidFill>
                          <a:latin typeface="+mn-lt"/>
                          <a:ea typeface="+mn-ea"/>
                          <a:cs typeface="+mn-cs"/>
                        </a:rPr>
                        <a:t>Spoke 2</a:t>
                      </a:r>
                    </a:p>
                  </a:txBody>
                  <a:tcPr>
                    <a:solidFill>
                      <a:srgbClr val="002C5C">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12.7 M€</a:t>
                      </a:r>
                    </a:p>
                  </a:txBody>
                  <a:tcPr>
                    <a:solidFill>
                      <a:srgbClr val="002C5C">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1</a:t>
                      </a:r>
                    </a:p>
                  </a:txBody>
                  <a:tcPr>
                    <a:solidFill>
                      <a:srgbClr val="002C5C">
                        <a:alpha val="20000"/>
                      </a:srgbClr>
                    </a:solidFill>
                  </a:tcPr>
                </a:tc>
                <a:extLst>
                  <a:ext uri="{0D108BD9-81ED-4DB2-BD59-A6C34878D82A}">
                    <a16:rowId xmlns:a16="http://schemas.microsoft.com/office/drawing/2014/main" val="2995073752"/>
                  </a:ext>
                </a:extLst>
              </a:tr>
              <a:tr h="450377">
                <a:tc>
                  <a:txBody>
                    <a:bodyPr/>
                    <a:lstStyle/>
                    <a:p>
                      <a:pPr marL="0" algn="l" defTabSz="914400" rtl="0" eaLnBrk="1" latinLnBrk="0" hangingPunct="1"/>
                      <a:r>
                        <a:rPr lang="it-IT" sz="1800" kern="1200" dirty="0">
                          <a:solidFill>
                            <a:schemeClr val="dk1"/>
                          </a:solidFill>
                          <a:latin typeface="+mn-lt"/>
                          <a:ea typeface="+mn-ea"/>
                          <a:cs typeface="+mn-cs"/>
                        </a:rPr>
                        <a:t>IR </a:t>
                      </a:r>
                      <a:r>
                        <a:rPr lang="it-IT" sz="1800" kern="1200" dirty="0" err="1">
                          <a:solidFill>
                            <a:schemeClr val="dk1"/>
                          </a:solidFill>
                          <a:latin typeface="+mn-lt"/>
                          <a:ea typeface="+mn-ea"/>
                          <a:cs typeface="+mn-cs"/>
                        </a:rPr>
                        <a:t>iENTRANCE</a:t>
                      </a:r>
                      <a:endParaRPr lang="it-IT" sz="1800" kern="1200" dirty="0">
                        <a:solidFill>
                          <a:schemeClr val="dk1"/>
                        </a:solidFill>
                        <a:latin typeface="+mn-lt"/>
                        <a:ea typeface="+mn-ea"/>
                        <a:cs typeface="+mn-cs"/>
                      </a:endParaRPr>
                    </a:p>
                  </a:txBody>
                  <a:tcPr>
                    <a:solidFill>
                      <a:srgbClr val="C00000">
                        <a:alpha val="20000"/>
                      </a:srgbClr>
                    </a:solidFill>
                  </a:tcPr>
                </a:tc>
                <a:tc>
                  <a:txBody>
                    <a:bodyPr/>
                    <a:lstStyle/>
                    <a:p>
                      <a:pPr marL="0" algn="l" defTabSz="914400" rtl="0" eaLnBrk="1" latinLnBrk="0" hangingPunct="1"/>
                      <a:endParaRPr lang="it-IT" sz="1800" kern="1200" dirty="0">
                        <a:solidFill>
                          <a:schemeClr val="dk1"/>
                        </a:solidFill>
                        <a:latin typeface="+mn-lt"/>
                        <a:ea typeface="+mn-ea"/>
                        <a:cs typeface="+mn-cs"/>
                      </a:endParaRPr>
                    </a:p>
                  </a:txBody>
                  <a:tcPr>
                    <a:solidFill>
                      <a:srgbClr val="C00000">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45 M€</a:t>
                      </a:r>
                    </a:p>
                  </a:txBody>
                  <a:tcPr>
                    <a:solidFill>
                      <a:srgbClr val="C00000">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7</a:t>
                      </a:r>
                    </a:p>
                  </a:txBody>
                  <a:tcPr>
                    <a:solidFill>
                      <a:srgbClr val="C00000">
                        <a:alpha val="20000"/>
                      </a:srgbClr>
                    </a:solidFill>
                  </a:tcPr>
                </a:tc>
                <a:extLst>
                  <a:ext uri="{0D108BD9-81ED-4DB2-BD59-A6C34878D82A}">
                    <a16:rowId xmlns:a16="http://schemas.microsoft.com/office/drawing/2014/main" val="2660860135"/>
                  </a:ext>
                </a:extLst>
              </a:tr>
              <a:tr h="450376">
                <a:tc>
                  <a:txBody>
                    <a:bodyPr/>
                    <a:lstStyle/>
                    <a:p>
                      <a:pPr marL="0" algn="l" defTabSz="914400" rtl="0" eaLnBrk="1" latinLnBrk="0" hangingPunct="1"/>
                      <a:r>
                        <a:rPr lang="it-IT" sz="1800" kern="1200" dirty="0">
                          <a:solidFill>
                            <a:schemeClr val="dk1"/>
                          </a:solidFill>
                          <a:latin typeface="+mn-lt"/>
                          <a:ea typeface="+mn-ea"/>
                          <a:cs typeface="+mn-cs"/>
                        </a:rPr>
                        <a:t>IR ECCSELLENT</a:t>
                      </a:r>
                    </a:p>
                  </a:txBody>
                  <a:tcPr>
                    <a:solidFill>
                      <a:srgbClr val="002C5C">
                        <a:alpha val="20000"/>
                      </a:srgbClr>
                    </a:solidFill>
                  </a:tcPr>
                </a:tc>
                <a:tc>
                  <a:txBody>
                    <a:bodyPr/>
                    <a:lstStyle/>
                    <a:p>
                      <a:pPr marL="0" algn="l" defTabSz="914400" rtl="0" eaLnBrk="1" latinLnBrk="0" hangingPunct="1"/>
                      <a:endParaRPr lang="it-IT" sz="1800" kern="1200" dirty="0">
                        <a:solidFill>
                          <a:schemeClr val="dk1"/>
                        </a:solidFill>
                        <a:latin typeface="+mn-lt"/>
                        <a:ea typeface="+mn-ea"/>
                        <a:cs typeface="+mn-cs"/>
                      </a:endParaRPr>
                    </a:p>
                  </a:txBody>
                  <a:tcPr>
                    <a:solidFill>
                      <a:srgbClr val="002C5C">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4.9 M€</a:t>
                      </a:r>
                    </a:p>
                  </a:txBody>
                  <a:tcPr>
                    <a:solidFill>
                      <a:srgbClr val="002C5C">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2</a:t>
                      </a:r>
                    </a:p>
                  </a:txBody>
                  <a:tcPr>
                    <a:solidFill>
                      <a:srgbClr val="002C5C">
                        <a:alpha val="20000"/>
                      </a:srgbClr>
                    </a:solidFill>
                  </a:tcPr>
                </a:tc>
                <a:extLst>
                  <a:ext uri="{0D108BD9-81ED-4DB2-BD59-A6C34878D82A}">
                    <a16:rowId xmlns:a16="http://schemas.microsoft.com/office/drawing/2014/main" val="873274074"/>
                  </a:ext>
                </a:extLst>
              </a:tr>
              <a:tr h="450376">
                <a:tc>
                  <a:txBody>
                    <a:bodyPr/>
                    <a:lstStyle/>
                    <a:p>
                      <a:pPr marL="0" algn="l" defTabSz="914400" rtl="0" eaLnBrk="1" latinLnBrk="0" hangingPunct="1"/>
                      <a:r>
                        <a:rPr lang="it-IT" sz="1800" kern="1200" dirty="0">
                          <a:solidFill>
                            <a:schemeClr val="dk1"/>
                          </a:solidFill>
                          <a:latin typeface="+mn-lt"/>
                          <a:ea typeface="+mn-ea"/>
                          <a:cs typeface="+mn-cs"/>
                        </a:rPr>
                        <a:t>IR NFFA</a:t>
                      </a:r>
                    </a:p>
                  </a:txBody>
                  <a:tcPr>
                    <a:solidFill>
                      <a:srgbClr val="C00000">
                        <a:alpha val="20000"/>
                      </a:srgbClr>
                    </a:solidFill>
                  </a:tcPr>
                </a:tc>
                <a:tc>
                  <a:txBody>
                    <a:bodyPr/>
                    <a:lstStyle/>
                    <a:p>
                      <a:pPr marL="0" algn="l" defTabSz="914400" rtl="0" eaLnBrk="1" latinLnBrk="0" hangingPunct="1"/>
                      <a:endParaRPr lang="it-IT" sz="1800" kern="1200" dirty="0">
                        <a:solidFill>
                          <a:schemeClr val="dk1"/>
                        </a:solidFill>
                        <a:latin typeface="+mn-lt"/>
                        <a:ea typeface="+mn-ea"/>
                        <a:cs typeface="+mn-cs"/>
                      </a:endParaRPr>
                    </a:p>
                  </a:txBody>
                  <a:tcPr>
                    <a:solidFill>
                      <a:srgbClr val="C00000">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22.6 M€</a:t>
                      </a:r>
                    </a:p>
                  </a:txBody>
                  <a:tcPr>
                    <a:solidFill>
                      <a:srgbClr val="C00000">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7</a:t>
                      </a:r>
                    </a:p>
                  </a:txBody>
                  <a:tcPr>
                    <a:solidFill>
                      <a:srgbClr val="C00000">
                        <a:alpha val="20000"/>
                      </a:srgbClr>
                    </a:solidFill>
                  </a:tcPr>
                </a:tc>
                <a:extLst>
                  <a:ext uri="{0D108BD9-81ED-4DB2-BD59-A6C34878D82A}">
                    <a16:rowId xmlns:a16="http://schemas.microsoft.com/office/drawing/2014/main" val="40519652"/>
                  </a:ext>
                </a:extLst>
              </a:tr>
              <a:tr h="450376">
                <a:tc>
                  <a:txBody>
                    <a:bodyPr/>
                    <a:lstStyle/>
                    <a:p>
                      <a:pPr marL="0" algn="l" defTabSz="914400" rtl="0" eaLnBrk="1" latinLnBrk="0" hangingPunct="1"/>
                      <a:r>
                        <a:rPr lang="it-IT" sz="1800" kern="1200" dirty="0">
                          <a:solidFill>
                            <a:schemeClr val="dk1"/>
                          </a:solidFill>
                          <a:latin typeface="+mn-lt"/>
                          <a:ea typeface="+mn-ea"/>
                          <a:cs typeface="+mn-cs"/>
                        </a:rPr>
                        <a:t>IR </a:t>
                      </a:r>
                      <a:r>
                        <a:rPr lang="it-IT" sz="1800" kern="1200" dirty="0" err="1">
                          <a:solidFill>
                            <a:schemeClr val="dk1"/>
                          </a:solidFill>
                          <a:latin typeface="+mn-lt"/>
                          <a:ea typeface="+mn-ea"/>
                          <a:cs typeface="+mn-cs"/>
                        </a:rPr>
                        <a:t>iPHOQS</a:t>
                      </a:r>
                      <a:endParaRPr lang="it-IT" sz="1800" kern="1200" dirty="0">
                        <a:solidFill>
                          <a:schemeClr val="dk1"/>
                        </a:solidFill>
                        <a:latin typeface="+mn-lt"/>
                        <a:ea typeface="+mn-ea"/>
                        <a:cs typeface="+mn-cs"/>
                      </a:endParaRPr>
                    </a:p>
                  </a:txBody>
                  <a:tcPr>
                    <a:solidFill>
                      <a:srgbClr val="002C5C">
                        <a:alpha val="20000"/>
                      </a:srgbClr>
                    </a:solidFill>
                  </a:tcPr>
                </a:tc>
                <a:tc>
                  <a:txBody>
                    <a:bodyPr/>
                    <a:lstStyle/>
                    <a:p>
                      <a:pPr marL="0" algn="l" defTabSz="914400" rtl="0" eaLnBrk="1" latinLnBrk="0" hangingPunct="1"/>
                      <a:endParaRPr lang="it-IT" sz="1800" kern="1200" dirty="0">
                        <a:solidFill>
                          <a:schemeClr val="dk1"/>
                        </a:solidFill>
                        <a:latin typeface="+mn-lt"/>
                        <a:ea typeface="+mn-ea"/>
                        <a:cs typeface="+mn-cs"/>
                      </a:endParaRPr>
                    </a:p>
                  </a:txBody>
                  <a:tcPr>
                    <a:solidFill>
                      <a:srgbClr val="002C5C">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42 M€</a:t>
                      </a:r>
                    </a:p>
                  </a:txBody>
                  <a:tcPr>
                    <a:solidFill>
                      <a:srgbClr val="002C5C">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4</a:t>
                      </a:r>
                    </a:p>
                  </a:txBody>
                  <a:tcPr>
                    <a:solidFill>
                      <a:srgbClr val="002C5C">
                        <a:alpha val="20000"/>
                      </a:srgbClr>
                    </a:solidFill>
                  </a:tcPr>
                </a:tc>
                <a:extLst>
                  <a:ext uri="{0D108BD9-81ED-4DB2-BD59-A6C34878D82A}">
                    <a16:rowId xmlns:a16="http://schemas.microsoft.com/office/drawing/2014/main" val="706428331"/>
                  </a:ext>
                </a:extLst>
              </a:tr>
              <a:tr h="436728">
                <a:tc>
                  <a:txBody>
                    <a:bodyPr/>
                    <a:lstStyle/>
                    <a:p>
                      <a:r>
                        <a:rPr lang="it-IT" dirty="0"/>
                        <a:t>M2C2 IDROGENO</a:t>
                      </a:r>
                    </a:p>
                  </a:txBody>
                  <a:tcPr>
                    <a:solidFill>
                      <a:srgbClr val="C00000">
                        <a:alpha val="20000"/>
                      </a:srgbClr>
                    </a:solidFill>
                  </a:tcPr>
                </a:tc>
                <a:tc>
                  <a:txBody>
                    <a:bodyPr/>
                    <a:lstStyle/>
                    <a:p>
                      <a:endParaRPr lang="it-IT" dirty="0"/>
                    </a:p>
                  </a:txBody>
                  <a:tcPr>
                    <a:solidFill>
                      <a:srgbClr val="C00000">
                        <a:alpha val="20000"/>
                      </a:srgbClr>
                    </a:solidFill>
                  </a:tcPr>
                </a:tc>
                <a:tc>
                  <a:txBody>
                    <a:bodyPr/>
                    <a:lstStyle/>
                    <a:p>
                      <a:pPr algn="ctr"/>
                      <a:r>
                        <a:rPr lang="it-IT" dirty="0"/>
                        <a:t>20 M€</a:t>
                      </a:r>
                    </a:p>
                  </a:txBody>
                  <a:tcPr>
                    <a:solidFill>
                      <a:srgbClr val="C00000">
                        <a:alpha val="20000"/>
                      </a:srgbClr>
                    </a:solidFill>
                  </a:tcPr>
                </a:tc>
                <a:tc>
                  <a:txBody>
                    <a:bodyPr/>
                    <a:lstStyle/>
                    <a:p>
                      <a:pPr algn="ctr"/>
                      <a:r>
                        <a:rPr lang="it-IT" dirty="0"/>
                        <a:t>14</a:t>
                      </a:r>
                    </a:p>
                  </a:txBody>
                  <a:tcPr>
                    <a:solidFill>
                      <a:srgbClr val="C00000">
                        <a:alpha val="20000"/>
                      </a:srgbClr>
                    </a:solidFill>
                  </a:tcPr>
                </a:tc>
                <a:extLst>
                  <a:ext uri="{0D108BD9-81ED-4DB2-BD59-A6C34878D82A}">
                    <a16:rowId xmlns:a16="http://schemas.microsoft.com/office/drawing/2014/main" val="575311684"/>
                  </a:ext>
                </a:extLst>
              </a:tr>
              <a:tr h="370840">
                <a:tc>
                  <a:txBody>
                    <a:bodyPr/>
                    <a:lstStyle/>
                    <a:p>
                      <a:pPr marL="0" algn="l" defTabSz="914400" rtl="0" eaLnBrk="1" latinLnBrk="0" hangingPunct="1"/>
                      <a:r>
                        <a:rPr lang="it-IT" sz="1800" kern="1200" dirty="0">
                          <a:solidFill>
                            <a:schemeClr val="dk1"/>
                          </a:solidFill>
                          <a:latin typeface="+mn-lt"/>
                          <a:ea typeface="+mn-ea"/>
                          <a:cs typeface="+mn-cs"/>
                        </a:rPr>
                        <a:t>M2C2 PERMANENT</a:t>
                      </a:r>
                    </a:p>
                  </a:txBody>
                  <a:tcPr>
                    <a:solidFill>
                      <a:srgbClr val="002C5C">
                        <a:alpha val="20000"/>
                      </a:srgbClr>
                    </a:solidFill>
                  </a:tcPr>
                </a:tc>
                <a:tc>
                  <a:txBody>
                    <a:bodyPr/>
                    <a:lstStyle/>
                    <a:p>
                      <a:pPr marL="0" algn="l" defTabSz="914400" rtl="0" eaLnBrk="1" latinLnBrk="0" hangingPunct="1"/>
                      <a:endParaRPr lang="it-IT" sz="1800" kern="1200" dirty="0">
                        <a:solidFill>
                          <a:schemeClr val="dk1"/>
                        </a:solidFill>
                        <a:latin typeface="+mn-lt"/>
                        <a:ea typeface="+mn-ea"/>
                        <a:cs typeface="+mn-cs"/>
                      </a:endParaRPr>
                    </a:p>
                  </a:txBody>
                  <a:tcPr>
                    <a:solidFill>
                      <a:srgbClr val="002C5C">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1.3 M€</a:t>
                      </a:r>
                    </a:p>
                  </a:txBody>
                  <a:tcPr>
                    <a:solidFill>
                      <a:srgbClr val="002C5C">
                        <a:alpha val="20000"/>
                      </a:srgbClr>
                    </a:solidFill>
                  </a:tcPr>
                </a:tc>
                <a:tc>
                  <a:txBody>
                    <a:bodyPr/>
                    <a:lstStyle/>
                    <a:p>
                      <a:pPr marL="0" algn="ctr" defTabSz="914400" rtl="0" eaLnBrk="1" latinLnBrk="0" hangingPunct="1"/>
                      <a:r>
                        <a:rPr lang="it-IT" sz="1800" kern="1200" dirty="0">
                          <a:solidFill>
                            <a:schemeClr val="dk1"/>
                          </a:solidFill>
                          <a:latin typeface="+mn-lt"/>
                          <a:ea typeface="+mn-ea"/>
                          <a:cs typeface="+mn-cs"/>
                        </a:rPr>
                        <a:t>6 </a:t>
                      </a:r>
                    </a:p>
                  </a:txBody>
                  <a:tcPr>
                    <a:solidFill>
                      <a:srgbClr val="002C5C">
                        <a:alpha val="20000"/>
                      </a:srgbClr>
                    </a:solidFill>
                  </a:tcPr>
                </a:tc>
                <a:extLst>
                  <a:ext uri="{0D108BD9-81ED-4DB2-BD59-A6C34878D82A}">
                    <a16:rowId xmlns:a16="http://schemas.microsoft.com/office/drawing/2014/main" val="193154442"/>
                  </a:ext>
                </a:extLst>
              </a:tr>
            </a:tbl>
          </a:graphicData>
        </a:graphic>
      </p:graphicFrame>
      <p:pic>
        <p:nvPicPr>
          <p:cNvPr id="7" name="Immagine 6">
            <a:extLst>
              <a:ext uri="{FF2B5EF4-FFF2-40B4-BE49-F238E27FC236}">
                <a16:creationId xmlns:a16="http://schemas.microsoft.com/office/drawing/2014/main" id="{B325C638-0D12-86C2-B855-F5A60E835A0A}"/>
              </a:ext>
            </a:extLst>
          </p:cNvPr>
          <p:cNvPicPr>
            <a:picLocks noChangeAspect="1"/>
          </p:cNvPicPr>
          <p:nvPr/>
        </p:nvPicPr>
        <p:blipFill>
          <a:blip r:embed="rId2"/>
          <a:srcRect t="11483" b="21710"/>
          <a:stretch/>
        </p:blipFill>
        <p:spPr>
          <a:xfrm>
            <a:off x="2955168" y="723161"/>
            <a:ext cx="1211179" cy="570093"/>
          </a:xfrm>
          <a:prstGeom prst="rect">
            <a:avLst/>
          </a:prstGeom>
          <a:solidFill>
            <a:schemeClr val="bg1"/>
          </a:solidFill>
        </p:spPr>
      </p:pic>
      <p:pic>
        <p:nvPicPr>
          <p:cNvPr id="6" name="Immagine 5">
            <a:extLst>
              <a:ext uri="{FF2B5EF4-FFF2-40B4-BE49-F238E27FC236}">
                <a16:creationId xmlns:a16="http://schemas.microsoft.com/office/drawing/2014/main" id="{5CFF731C-F083-77BA-37A1-113E90B1F961}"/>
              </a:ext>
            </a:extLst>
          </p:cNvPr>
          <p:cNvPicPr>
            <a:picLocks noChangeAspect="1"/>
          </p:cNvPicPr>
          <p:nvPr/>
        </p:nvPicPr>
        <p:blipFill>
          <a:blip r:embed="rId3"/>
          <a:stretch>
            <a:fillRect/>
          </a:stretch>
        </p:blipFill>
        <p:spPr>
          <a:xfrm>
            <a:off x="3187991" y="1434448"/>
            <a:ext cx="962890" cy="423671"/>
          </a:xfrm>
          <a:prstGeom prst="rect">
            <a:avLst/>
          </a:prstGeom>
          <a:solidFill>
            <a:schemeClr val="bg1"/>
          </a:solidFill>
        </p:spPr>
      </p:pic>
      <p:pic>
        <p:nvPicPr>
          <p:cNvPr id="13" name="Immagine 12">
            <a:extLst>
              <a:ext uri="{FF2B5EF4-FFF2-40B4-BE49-F238E27FC236}">
                <a16:creationId xmlns:a16="http://schemas.microsoft.com/office/drawing/2014/main" id="{E3750D6F-C92F-B80D-024B-D049CAB2CAFE}"/>
              </a:ext>
            </a:extLst>
          </p:cNvPr>
          <p:cNvPicPr>
            <a:picLocks noChangeAspect="1"/>
          </p:cNvPicPr>
          <p:nvPr/>
        </p:nvPicPr>
        <p:blipFill>
          <a:blip r:embed="rId4"/>
          <a:stretch>
            <a:fillRect/>
          </a:stretch>
        </p:blipFill>
        <p:spPr>
          <a:xfrm>
            <a:off x="3363007" y="2654563"/>
            <a:ext cx="725606" cy="510991"/>
          </a:xfrm>
          <a:prstGeom prst="rect">
            <a:avLst/>
          </a:prstGeom>
        </p:spPr>
      </p:pic>
      <p:pic>
        <p:nvPicPr>
          <p:cNvPr id="11" name="Immagine 10">
            <a:extLst>
              <a:ext uri="{FF2B5EF4-FFF2-40B4-BE49-F238E27FC236}">
                <a16:creationId xmlns:a16="http://schemas.microsoft.com/office/drawing/2014/main" id="{4405702B-486B-549B-F8D3-51C7177FF7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9459" y="2096482"/>
            <a:ext cx="1021422" cy="361683"/>
          </a:xfrm>
          <a:prstGeom prst="rect">
            <a:avLst/>
          </a:prstGeom>
        </p:spPr>
      </p:pic>
      <p:pic>
        <p:nvPicPr>
          <p:cNvPr id="17" name="Immagine 16">
            <a:extLst>
              <a:ext uri="{FF2B5EF4-FFF2-40B4-BE49-F238E27FC236}">
                <a16:creationId xmlns:a16="http://schemas.microsoft.com/office/drawing/2014/main" id="{075B252E-0B5D-8FDD-3BCE-C4E8F06F2B4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81633" y="3274417"/>
            <a:ext cx="585961" cy="380109"/>
          </a:xfrm>
          <a:prstGeom prst="rect">
            <a:avLst/>
          </a:prstGeom>
          <a:solidFill>
            <a:schemeClr val="bg1"/>
          </a:solidFill>
        </p:spPr>
      </p:pic>
      <p:pic>
        <p:nvPicPr>
          <p:cNvPr id="18" name="Immagine 17">
            <a:extLst>
              <a:ext uri="{FF2B5EF4-FFF2-40B4-BE49-F238E27FC236}">
                <a16:creationId xmlns:a16="http://schemas.microsoft.com/office/drawing/2014/main" id="{870AA340-7B48-9EA1-E07C-B87F32DE0B3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050047" y="3710421"/>
            <a:ext cx="1079954" cy="339891"/>
          </a:xfrm>
          <a:prstGeom prst="rect">
            <a:avLst/>
          </a:prstGeom>
          <a:solidFill>
            <a:schemeClr val="bg1"/>
          </a:solidFill>
        </p:spPr>
      </p:pic>
      <p:pic>
        <p:nvPicPr>
          <p:cNvPr id="19" name="Immagine 18">
            <a:extLst>
              <a:ext uri="{FF2B5EF4-FFF2-40B4-BE49-F238E27FC236}">
                <a16:creationId xmlns:a16="http://schemas.microsoft.com/office/drawing/2014/main" id="{15D121A6-CEA6-1330-4210-6F4F29BA0EF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906106" y="4156694"/>
            <a:ext cx="1244775" cy="344388"/>
          </a:xfrm>
          <a:prstGeom prst="rect">
            <a:avLst/>
          </a:prstGeom>
          <a:solidFill>
            <a:schemeClr val="bg1"/>
          </a:solidFill>
        </p:spPr>
      </p:pic>
      <p:pic>
        <p:nvPicPr>
          <p:cNvPr id="20" name="Immagine 19">
            <a:extLst>
              <a:ext uri="{FF2B5EF4-FFF2-40B4-BE49-F238E27FC236}">
                <a16:creationId xmlns:a16="http://schemas.microsoft.com/office/drawing/2014/main" id="{7C8E3E5C-2E11-4D59-1149-4C4B3322DA52}"/>
              </a:ext>
            </a:extLst>
          </p:cNvPr>
          <p:cNvPicPr>
            <a:picLocks noChangeAspect="1"/>
          </p:cNvPicPr>
          <p:nvPr/>
        </p:nvPicPr>
        <p:blipFill>
          <a:blip r:embed="rId9"/>
          <a:stretch>
            <a:fillRect/>
          </a:stretch>
        </p:blipFill>
        <p:spPr>
          <a:xfrm>
            <a:off x="2833265" y="5071000"/>
            <a:ext cx="1296736" cy="272314"/>
          </a:xfrm>
          <a:prstGeom prst="rect">
            <a:avLst/>
          </a:prstGeom>
          <a:solidFill>
            <a:schemeClr val="bg1"/>
          </a:solidFill>
        </p:spPr>
      </p:pic>
      <p:pic>
        <p:nvPicPr>
          <p:cNvPr id="21" name="Immagine 20">
            <a:extLst>
              <a:ext uri="{FF2B5EF4-FFF2-40B4-BE49-F238E27FC236}">
                <a16:creationId xmlns:a16="http://schemas.microsoft.com/office/drawing/2014/main" id="{AFE5F33D-9D0C-4715-C0C0-10D5FA0BBF3C}"/>
              </a:ext>
            </a:extLst>
          </p:cNvPr>
          <p:cNvPicPr>
            <a:picLocks noChangeAspect="1"/>
          </p:cNvPicPr>
          <p:nvPr/>
        </p:nvPicPr>
        <p:blipFill>
          <a:blip r:embed="rId10"/>
          <a:stretch>
            <a:fillRect/>
          </a:stretch>
        </p:blipFill>
        <p:spPr>
          <a:xfrm>
            <a:off x="3590023" y="5476360"/>
            <a:ext cx="388602" cy="388602"/>
          </a:xfrm>
          <a:prstGeom prst="rect">
            <a:avLst/>
          </a:prstGeom>
          <a:solidFill>
            <a:schemeClr val="bg1"/>
          </a:solidFill>
        </p:spPr>
      </p:pic>
      <p:pic>
        <p:nvPicPr>
          <p:cNvPr id="22" name="Immagine 21">
            <a:extLst>
              <a:ext uri="{FF2B5EF4-FFF2-40B4-BE49-F238E27FC236}">
                <a16:creationId xmlns:a16="http://schemas.microsoft.com/office/drawing/2014/main" id="{E75477B6-E828-F5D7-A74E-9F6865394145}"/>
              </a:ext>
            </a:extLst>
          </p:cNvPr>
          <p:cNvPicPr>
            <a:picLocks noChangeAspect="1"/>
          </p:cNvPicPr>
          <p:nvPr/>
        </p:nvPicPr>
        <p:blipFill>
          <a:blip r:embed="rId11"/>
          <a:stretch>
            <a:fillRect/>
          </a:stretch>
        </p:blipFill>
        <p:spPr>
          <a:xfrm>
            <a:off x="3590023" y="5888667"/>
            <a:ext cx="513922" cy="400859"/>
          </a:xfrm>
          <a:prstGeom prst="rect">
            <a:avLst/>
          </a:prstGeom>
          <a:solidFill>
            <a:schemeClr val="bg1"/>
          </a:solidFill>
        </p:spPr>
      </p:pic>
      <p:pic>
        <p:nvPicPr>
          <p:cNvPr id="23" name="Immagine 22">
            <a:extLst>
              <a:ext uri="{FF2B5EF4-FFF2-40B4-BE49-F238E27FC236}">
                <a16:creationId xmlns:a16="http://schemas.microsoft.com/office/drawing/2014/main" id="{6AC061C1-D3FD-4657-EB7A-9A5E87CD46DF}"/>
              </a:ext>
            </a:extLst>
          </p:cNvPr>
          <p:cNvPicPr>
            <a:picLocks noChangeAspect="1"/>
          </p:cNvPicPr>
          <p:nvPr/>
        </p:nvPicPr>
        <p:blipFill>
          <a:blip r:embed="rId12"/>
          <a:stretch>
            <a:fillRect/>
          </a:stretch>
        </p:blipFill>
        <p:spPr>
          <a:xfrm>
            <a:off x="3026168" y="6395908"/>
            <a:ext cx="1185301" cy="296325"/>
          </a:xfrm>
          <a:prstGeom prst="rect">
            <a:avLst/>
          </a:prstGeom>
        </p:spPr>
      </p:pic>
    </p:spTree>
    <p:extLst>
      <p:ext uri="{BB962C8B-B14F-4D97-AF65-F5344CB8AC3E}">
        <p14:creationId xmlns:p14="http://schemas.microsoft.com/office/powerpoint/2010/main" val="1163673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D1338-613E-C0CF-4331-854EC30981B1}"/>
            </a:ext>
          </a:extLst>
        </p:cNvPr>
        <p:cNvGrpSpPr/>
        <p:nvPr/>
      </p:nvGrpSpPr>
      <p:grpSpPr>
        <a:xfrm>
          <a:off x="0" y="0"/>
          <a:ext cx="0" cy="0"/>
          <a:chOff x="0" y="0"/>
          <a:chExt cx="0" cy="0"/>
        </a:xfrm>
      </p:grpSpPr>
      <p:graphicFrame>
        <p:nvGraphicFramePr>
          <p:cNvPr id="11" name="Tabella 10">
            <a:extLst>
              <a:ext uri="{FF2B5EF4-FFF2-40B4-BE49-F238E27FC236}">
                <a16:creationId xmlns:a16="http://schemas.microsoft.com/office/drawing/2014/main" id="{F86E1C0E-E07E-5ABD-64BB-9D5FD17536AC}"/>
              </a:ext>
            </a:extLst>
          </p:cNvPr>
          <p:cNvGraphicFramePr>
            <a:graphicFrameLocks noGrp="1"/>
          </p:cNvGraphicFramePr>
          <p:nvPr>
            <p:extLst>
              <p:ext uri="{D42A27DB-BD31-4B8C-83A1-F6EECF244321}">
                <p14:modId xmlns:p14="http://schemas.microsoft.com/office/powerpoint/2010/main" val="4171826558"/>
              </p:ext>
            </p:extLst>
          </p:nvPr>
        </p:nvGraphicFramePr>
        <p:xfrm>
          <a:off x="696037" y="91440"/>
          <a:ext cx="6796584" cy="6675120"/>
        </p:xfrm>
        <a:graphic>
          <a:graphicData uri="http://schemas.openxmlformats.org/drawingml/2006/table">
            <a:tbl>
              <a:tblPr firstRow="1" bandRow="1">
                <a:tableStyleId>{5C22544A-7EE6-4342-B048-85BDC9FD1C3A}</a:tableStyleId>
              </a:tblPr>
              <a:tblGrid>
                <a:gridCol w="6796584">
                  <a:extLst>
                    <a:ext uri="{9D8B030D-6E8A-4147-A177-3AD203B41FA5}">
                      <a16:colId xmlns:a16="http://schemas.microsoft.com/office/drawing/2014/main" val="3608970212"/>
                    </a:ext>
                  </a:extLst>
                </a:gridCol>
              </a:tblGrid>
              <a:tr h="326336">
                <a:tc>
                  <a:txBody>
                    <a:bodyPr/>
                    <a:lstStyle/>
                    <a:p>
                      <a:r>
                        <a:rPr lang="it-IT" dirty="0"/>
                        <a:t>Istituti partecipanti ad aggregazione</a:t>
                      </a:r>
                    </a:p>
                  </a:txBody>
                  <a:tcPr/>
                </a:tc>
                <a:extLst>
                  <a:ext uri="{0D108BD9-81ED-4DB2-BD59-A6C34878D82A}">
                    <a16:rowId xmlns:a16="http://schemas.microsoft.com/office/drawing/2014/main" val="1864903302"/>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dei materiali per l'elettronica ed il magnetismo (IMEM)</a:t>
                      </a:r>
                    </a:p>
                  </a:txBody>
                  <a:tcPr/>
                </a:tc>
                <a:extLst>
                  <a:ext uri="{0D108BD9-81ED-4DB2-BD59-A6C34878D82A}">
                    <a16:rowId xmlns:a16="http://schemas.microsoft.com/office/drawing/2014/main" val="3621770445"/>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di chimica biomolecolare (ICB)</a:t>
                      </a:r>
                    </a:p>
                  </a:txBody>
                  <a:tcPr/>
                </a:tc>
                <a:extLst>
                  <a:ext uri="{0D108BD9-81ED-4DB2-BD59-A6C34878D82A}">
                    <a16:rowId xmlns:a16="http://schemas.microsoft.com/office/drawing/2014/main" val="149909035"/>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di chimica dei composti organo metallici (ICCOM)</a:t>
                      </a:r>
                    </a:p>
                  </a:txBody>
                  <a:tcPr/>
                </a:tc>
                <a:extLst>
                  <a:ext uri="{0D108BD9-81ED-4DB2-BD59-A6C34878D82A}">
                    <a16:rowId xmlns:a16="http://schemas.microsoft.com/office/drawing/2014/main" val="2437466742"/>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di Chimica della Materia Condensata e di Tecnologie per l'Energia (ICMATE)</a:t>
                      </a:r>
                      <a:endParaRPr lang="it-IT" sz="1200" dirty="0"/>
                    </a:p>
                  </a:txBody>
                  <a:tcPr/>
                </a:tc>
                <a:extLst>
                  <a:ext uri="{0D108BD9-81ED-4DB2-BD59-A6C34878D82A}">
                    <a16:rowId xmlns:a16="http://schemas.microsoft.com/office/drawing/2014/main" val="38426069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di cristallografia (IC)</a:t>
                      </a:r>
                      <a:endParaRPr lang="it-IT" sz="1200" dirty="0"/>
                    </a:p>
                  </a:txBody>
                  <a:tcPr/>
                </a:tc>
                <a:extLst>
                  <a:ext uri="{0D108BD9-81ED-4DB2-BD59-A6C34878D82A}">
                    <a16:rowId xmlns:a16="http://schemas.microsoft.com/office/drawing/2014/main" val="20756025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di fotonica e nanotecnologie (IFN)</a:t>
                      </a:r>
                      <a:endParaRPr lang="it-IT" sz="1200" dirty="0"/>
                    </a:p>
                  </a:txBody>
                  <a:tcPr/>
                </a:tc>
                <a:extLst>
                  <a:ext uri="{0D108BD9-81ED-4DB2-BD59-A6C34878D82A}">
                    <a16:rowId xmlns:a16="http://schemas.microsoft.com/office/drawing/2014/main" val="1421464038"/>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di Ingegneria del Mare (INM)</a:t>
                      </a:r>
                      <a:endParaRPr lang="it-IT" sz="1200" dirty="0"/>
                    </a:p>
                  </a:txBody>
                  <a:tcPr/>
                </a:tc>
                <a:extLst>
                  <a:ext uri="{0D108BD9-81ED-4DB2-BD59-A6C34878D82A}">
                    <a16:rowId xmlns:a16="http://schemas.microsoft.com/office/drawing/2014/main" val="2699275261"/>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di Nanotecnologia (NANOTEC)</a:t>
                      </a:r>
                      <a:endParaRPr lang="it-IT" sz="1200" dirty="0"/>
                    </a:p>
                  </a:txBody>
                  <a:tcPr/>
                </a:tc>
                <a:extLst>
                  <a:ext uri="{0D108BD9-81ED-4DB2-BD59-A6C34878D82A}">
                    <a16:rowId xmlns:a16="http://schemas.microsoft.com/office/drawing/2014/main" val="2297234469"/>
                  </a:ext>
                </a:extLst>
              </a:tr>
              <a:tr h="244752">
                <a:tc>
                  <a:txBody>
                    <a:bodyPr/>
                    <a:lstStyle/>
                    <a:p>
                      <a:r>
                        <a:rPr lang="it-IT" sz="1200" kern="1200" dirty="0">
                          <a:solidFill>
                            <a:schemeClr val="dk1"/>
                          </a:solidFill>
                          <a:effectLst/>
                          <a:latin typeface="+mn-lt"/>
                          <a:ea typeface="+mn-ea"/>
                          <a:cs typeface="+mn-cs"/>
                        </a:rPr>
                        <a:t>Istituto di Scienza, Tecnologia e Sostenibilità per lo Sviluppo dei Materiali Ceramici (ISSMC)</a:t>
                      </a:r>
                      <a:endParaRPr lang="it-IT" sz="1200" dirty="0"/>
                    </a:p>
                  </a:txBody>
                  <a:tcPr/>
                </a:tc>
                <a:extLst>
                  <a:ext uri="{0D108BD9-81ED-4DB2-BD59-A6C34878D82A}">
                    <a16:rowId xmlns:a16="http://schemas.microsoft.com/office/drawing/2014/main" val="240904575"/>
                  </a:ext>
                </a:extLst>
              </a:tr>
              <a:tr h="244752">
                <a:tc>
                  <a:txBody>
                    <a:bodyPr/>
                    <a:lstStyle/>
                    <a:p>
                      <a:r>
                        <a:rPr lang="it-IT" sz="1200" kern="1200" dirty="0">
                          <a:solidFill>
                            <a:schemeClr val="dk1"/>
                          </a:solidFill>
                          <a:effectLst/>
                          <a:latin typeface="+mn-lt"/>
                          <a:ea typeface="+mn-ea"/>
                          <a:cs typeface="+mn-cs"/>
                        </a:rPr>
                        <a:t>Istituto di Scienze e Tecnologie Chimiche "Giulio Natta" (SCITEC)</a:t>
                      </a:r>
                      <a:endParaRPr lang="it-IT" sz="1200" dirty="0"/>
                    </a:p>
                  </a:txBody>
                  <a:tcPr/>
                </a:tc>
                <a:extLst>
                  <a:ext uri="{0D108BD9-81ED-4DB2-BD59-A6C34878D82A}">
                    <a16:rowId xmlns:a16="http://schemas.microsoft.com/office/drawing/2014/main" val="777807274"/>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di Scienze e Tecnologie per l'Energia e la Mobilità Sostenibili (STEMS)</a:t>
                      </a:r>
                      <a:endParaRPr lang="it-IT" sz="1200" dirty="0"/>
                    </a:p>
                  </a:txBody>
                  <a:tcPr/>
                </a:tc>
                <a:extLst>
                  <a:ext uri="{0D108BD9-81ED-4DB2-BD59-A6C34878D82A}">
                    <a16:rowId xmlns:a16="http://schemas.microsoft.com/office/drawing/2014/main" val="2187106227"/>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di struttura della materia (ISM)</a:t>
                      </a:r>
                      <a:endParaRPr lang="it-IT" sz="1200" dirty="0"/>
                    </a:p>
                  </a:txBody>
                  <a:tcPr/>
                </a:tc>
                <a:extLst>
                  <a:ext uri="{0D108BD9-81ED-4DB2-BD59-A6C34878D82A}">
                    <a16:rowId xmlns:a16="http://schemas.microsoft.com/office/drawing/2014/main" val="2253323244"/>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di tecnologie avanzate per l'energia "Nicola Giordano" (ITAE)</a:t>
                      </a:r>
                    </a:p>
                  </a:txBody>
                  <a:tcPr/>
                </a:tc>
                <a:extLst>
                  <a:ext uri="{0D108BD9-81ED-4DB2-BD59-A6C34878D82A}">
                    <a16:rowId xmlns:a16="http://schemas.microsoft.com/office/drawing/2014/main" val="1260503829"/>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Nanoscienze (NANO)</a:t>
                      </a:r>
                    </a:p>
                  </a:txBody>
                  <a:tcPr/>
                </a:tc>
                <a:extLst>
                  <a:ext uri="{0D108BD9-81ED-4DB2-BD59-A6C34878D82A}">
                    <a16:rowId xmlns:a16="http://schemas.microsoft.com/office/drawing/2014/main" val="1112628405"/>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nazionale di ottica (INO)</a:t>
                      </a:r>
                    </a:p>
                  </a:txBody>
                  <a:tcPr/>
                </a:tc>
                <a:extLst>
                  <a:ext uri="{0D108BD9-81ED-4DB2-BD59-A6C34878D82A}">
                    <a16:rowId xmlns:a16="http://schemas.microsoft.com/office/drawing/2014/main" val="3009408991"/>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officina dei materiali (IOM)</a:t>
                      </a:r>
                    </a:p>
                  </a:txBody>
                  <a:tcPr/>
                </a:tc>
                <a:extLst>
                  <a:ext uri="{0D108BD9-81ED-4DB2-BD59-A6C34878D82A}">
                    <a16:rowId xmlns:a16="http://schemas.microsoft.com/office/drawing/2014/main" val="1561755842"/>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per i Polimeri, Compositi e Biomateriali (IPCB)</a:t>
                      </a:r>
                    </a:p>
                  </a:txBody>
                  <a:tcPr/>
                </a:tc>
                <a:extLst>
                  <a:ext uri="{0D108BD9-81ED-4DB2-BD59-A6C34878D82A}">
                    <a16:rowId xmlns:a16="http://schemas.microsoft.com/office/drawing/2014/main" val="3652248812"/>
                  </a:ext>
                </a:extLst>
              </a:tr>
              <a:tr h="244752">
                <a:tc>
                  <a:txBody>
                    <a:bodyPr/>
                    <a:lstStyle/>
                    <a:p>
                      <a:r>
                        <a:rPr lang="it-IT" sz="1200" kern="1200" dirty="0">
                          <a:solidFill>
                            <a:schemeClr val="dk1"/>
                          </a:solidFill>
                          <a:effectLst/>
                          <a:latin typeface="+mn-lt"/>
                          <a:ea typeface="+mn-ea"/>
                          <a:cs typeface="+mn-cs"/>
                        </a:rPr>
                        <a:t>Istituto per i processi chimico-fisici (IPCF)</a:t>
                      </a:r>
                      <a:endParaRPr lang="it-IT" sz="1200" dirty="0"/>
                    </a:p>
                  </a:txBody>
                  <a:tcPr/>
                </a:tc>
                <a:extLst>
                  <a:ext uri="{0D108BD9-81ED-4DB2-BD59-A6C34878D82A}">
                    <a16:rowId xmlns:a16="http://schemas.microsoft.com/office/drawing/2014/main" val="239240245"/>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per la microelettronica e microsistemi (IMM)</a:t>
                      </a:r>
                    </a:p>
                  </a:txBody>
                  <a:tcPr/>
                </a:tc>
                <a:extLst>
                  <a:ext uri="{0D108BD9-81ED-4DB2-BD59-A6C34878D82A}">
                    <a16:rowId xmlns:a16="http://schemas.microsoft.com/office/drawing/2014/main" val="81394298"/>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per la sintesi organica e la </a:t>
                      </a:r>
                      <a:r>
                        <a:rPr lang="it-IT" sz="1200" kern="1200" dirty="0" err="1">
                          <a:solidFill>
                            <a:schemeClr val="dk1"/>
                          </a:solidFill>
                          <a:effectLst/>
                          <a:latin typeface="+mn-lt"/>
                          <a:ea typeface="+mn-ea"/>
                          <a:cs typeface="+mn-cs"/>
                        </a:rPr>
                        <a:t>fotoreattività</a:t>
                      </a:r>
                      <a:r>
                        <a:rPr lang="it-IT" sz="1200" kern="1200" dirty="0">
                          <a:solidFill>
                            <a:schemeClr val="dk1"/>
                          </a:solidFill>
                          <a:effectLst/>
                          <a:latin typeface="+mn-lt"/>
                          <a:ea typeface="+mn-ea"/>
                          <a:cs typeface="+mn-cs"/>
                        </a:rPr>
                        <a:t> (ISOF)</a:t>
                      </a:r>
                    </a:p>
                  </a:txBody>
                  <a:tcPr/>
                </a:tc>
                <a:extLst>
                  <a:ext uri="{0D108BD9-81ED-4DB2-BD59-A6C34878D82A}">
                    <a16:rowId xmlns:a16="http://schemas.microsoft.com/office/drawing/2014/main" val="3078447438"/>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per la tecnologia delle membrane (ITM)</a:t>
                      </a:r>
                    </a:p>
                  </a:txBody>
                  <a:tcPr/>
                </a:tc>
                <a:extLst>
                  <a:ext uri="{0D108BD9-81ED-4DB2-BD59-A6C34878D82A}">
                    <a16:rowId xmlns:a16="http://schemas.microsoft.com/office/drawing/2014/main" val="1935852226"/>
                  </a:ext>
                </a:extLst>
              </a:tr>
              <a:tr h="24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per lo studio dei materiali nanostrutturati (ISMN)</a:t>
                      </a:r>
                    </a:p>
                  </a:txBody>
                  <a:tcPr/>
                </a:tc>
                <a:extLst>
                  <a:ext uri="{0D108BD9-81ED-4DB2-BD59-A6C34878D82A}">
                    <a16:rowId xmlns:a16="http://schemas.microsoft.com/office/drawing/2014/main" val="1261607997"/>
                  </a:ext>
                </a:extLst>
              </a:tr>
              <a:tr h="270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effectLst/>
                          <a:latin typeface="+mn-lt"/>
                          <a:ea typeface="+mn-ea"/>
                          <a:cs typeface="+mn-cs"/>
                        </a:rPr>
                        <a:t>Istituto superconduttori, materiali innovativi e dispositivi (SPIN)</a:t>
                      </a:r>
                    </a:p>
                  </a:txBody>
                  <a:tcPr/>
                </a:tc>
                <a:extLst>
                  <a:ext uri="{0D108BD9-81ED-4DB2-BD59-A6C34878D82A}">
                    <a16:rowId xmlns:a16="http://schemas.microsoft.com/office/drawing/2014/main" val="3879427277"/>
                  </a:ext>
                </a:extLst>
              </a:tr>
            </a:tbl>
          </a:graphicData>
        </a:graphic>
      </p:graphicFrame>
      <p:pic>
        <p:nvPicPr>
          <p:cNvPr id="12" name="Immagine 11">
            <a:extLst>
              <a:ext uri="{FF2B5EF4-FFF2-40B4-BE49-F238E27FC236}">
                <a16:creationId xmlns:a16="http://schemas.microsoft.com/office/drawing/2014/main" id="{1C0A75A5-51D5-A0CE-9204-CCF4013E1A06}"/>
              </a:ext>
            </a:extLst>
          </p:cNvPr>
          <p:cNvPicPr>
            <a:picLocks noChangeAspect="1"/>
          </p:cNvPicPr>
          <p:nvPr/>
        </p:nvPicPr>
        <p:blipFill>
          <a:blip r:embed="rId2"/>
          <a:srcRect l="4025" t="6102" r="613" b="5184"/>
          <a:stretch/>
        </p:blipFill>
        <p:spPr>
          <a:xfrm>
            <a:off x="7734299" y="1857375"/>
            <a:ext cx="4371975" cy="2444615"/>
          </a:xfrm>
          <a:prstGeom prst="rect">
            <a:avLst/>
          </a:prstGeom>
          <a:effectLst/>
        </p:spPr>
      </p:pic>
      <p:sp>
        <p:nvSpPr>
          <p:cNvPr id="13" name="CasellaDiTesto 12">
            <a:extLst>
              <a:ext uri="{FF2B5EF4-FFF2-40B4-BE49-F238E27FC236}">
                <a16:creationId xmlns:a16="http://schemas.microsoft.com/office/drawing/2014/main" id="{8569CBB4-8833-3F13-D2E6-0AA021F8E194}"/>
              </a:ext>
            </a:extLst>
          </p:cNvPr>
          <p:cNvSpPr txBox="1"/>
          <p:nvPr/>
        </p:nvSpPr>
        <p:spPr>
          <a:xfrm>
            <a:off x="7464046" y="1125319"/>
            <a:ext cx="4895851" cy="338554"/>
          </a:xfrm>
          <a:prstGeom prst="rect">
            <a:avLst/>
          </a:prstGeom>
          <a:noFill/>
        </p:spPr>
        <p:txBody>
          <a:bodyPr wrap="square" rtlCol="0">
            <a:spAutoFit/>
          </a:bodyPr>
          <a:lstStyle/>
          <a:p>
            <a:r>
              <a:rPr lang="it-IT" sz="1600" b="1" kern="0" dirty="0">
                <a:solidFill>
                  <a:srgbClr val="002C5C"/>
                </a:solidFill>
                <a:effectLst/>
                <a:latin typeface="Segoe UI" panose="020B0502040204020203" pitchFamily="34" charset="0"/>
                <a:ea typeface="Times New Roman" panose="02020603050405020304" pitchFamily="18" charset="0"/>
              </a:rPr>
              <a:t>250 unità presenti in 23 Istituti e 3 Dipartimenti</a:t>
            </a:r>
            <a:endParaRPr lang="it-IT" sz="1600" b="1" dirty="0">
              <a:solidFill>
                <a:srgbClr val="002C5C"/>
              </a:solidFill>
            </a:endParaRPr>
          </a:p>
        </p:txBody>
      </p:sp>
    </p:spTree>
    <p:extLst>
      <p:ext uri="{BB962C8B-B14F-4D97-AF65-F5344CB8AC3E}">
        <p14:creationId xmlns:p14="http://schemas.microsoft.com/office/powerpoint/2010/main" val="80381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450F6349-6066-B3C5-3EBD-3F8B76BE2128}"/>
              </a:ext>
            </a:extLst>
          </p:cNvPr>
          <p:cNvSpPr txBox="1"/>
          <p:nvPr/>
        </p:nvSpPr>
        <p:spPr>
          <a:xfrm>
            <a:off x="348343" y="1404757"/>
            <a:ext cx="8328932" cy="5025478"/>
          </a:xfrm>
          <a:prstGeom prst="rect">
            <a:avLst/>
          </a:prstGeom>
          <a:noFill/>
        </p:spPr>
        <p:txBody>
          <a:bodyPr wrap="square">
            <a:spAutoFit/>
          </a:bodyPr>
          <a:lstStyle/>
          <a:p>
            <a:pPr marL="0" lvl="0" indent="0" algn="just">
              <a:lnSpc>
                <a:spcPct val="107000"/>
              </a:lnSpc>
              <a:buNone/>
            </a:pPr>
            <a:r>
              <a:rPr lang="it-IT" sz="1400" dirty="0">
                <a:effectLst/>
                <a:latin typeface="Calibri" panose="020F0502020204030204" pitchFamily="34" charset="0"/>
                <a:ea typeface="Calibri" panose="020F0502020204030204" pitchFamily="34" charset="0"/>
                <a:cs typeface="Times New Roman" panose="02020603050405020304" pitchFamily="18" charset="0"/>
              </a:rPr>
              <a:t>Obiettivo dell’aggregazione proposta è la messa a sistema della </a:t>
            </a:r>
            <a:r>
              <a:rPr lang="it-IT" sz="1400" i="1"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filiera di tutte le competenze presenti al CNR in ambito </a:t>
            </a:r>
            <a:r>
              <a:rPr lang="it-IT" sz="1400" b="1"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ENERGIA</a:t>
            </a:r>
            <a:r>
              <a:rPr lang="it-IT" sz="1400" dirty="0">
                <a:effectLst/>
                <a:latin typeface="Calibri" panose="020F0502020204030204" pitchFamily="34" charset="0"/>
                <a:ea typeface="Calibri" panose="020F0502020204030204" pitchFamily="34" charset="0"/>
                <a:cs typeface="Times New Roman" panose="02020603050405020304" pitchFamily="18" charset="0"/>
              </a:rPr>
              <a:t>, che vanno dallo sviluppo di </a:t>
            </a:r>
            <a:r>
              <a:rPr lang="it-IT" sz="1400" b="1" i="1"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materiali e dispositivi </a:t>
            </a:r>
            <a:r>
              <a:rPr lang="it-IT" sz="1400" i="1"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fino allo </a:t>
            </a:r>
            <a:r>
              <a:rPr lang="it-IT" sz="1400" b="1" i="1"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sviluppo e testing di tecnologie in un ampio spettro di TRL </a:t>
            </a:r>
            <a:r>
              <a:rPr lang="it-IT" sz="1400" i="1"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in numerosi settori quali le energie rinnovabili, l’efficientamento energetico, lo sviluppo di vettori energetici e di sistemi di conversione, e in generale di sistemi di produzione, uso e accumulo di energia.  </a:t>
            </a:r>
          </a:p>
          <a:p>
            <a:pPr marL="0" lvl="0" indent="0">
              <a:lnSpc>
                <a:spcPct val="107000"/>
              </a:lnSpc>
              <a:buNone/>
            </a:pPr>
            <a:br>
              <a:rPr lang="it-IT" sz="1400" i="1"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Calibri" panose="020F0502020204030204" pitchFamily="34" charset="0"/>
                <a:ea typeface="Calibri" panose="020F0502020204030204" pitchFamily="34" charset="0"/>
                <a:cs typeface="Times New Roman" panose="02020603050405020304" pitchFamily="18" charset="0"/>
              </a:rPr>
              <a:t>Nello specifico obiettivi condivisi e strategici includono:</a:t>
            </a:r>
          </a:p>
          <a:p>
            <a:pPr marL="0" lvl="0" indent="0">
              <a:lnSpc>
                <a:spcPct val="107000"/>
              </a:lnSpc>
              <a:buNone/>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Nuovi materiali e dispositivi per lo sviluppo sostenibile delle </a:t>
            </a:r>
            <a:r>
              <a:rPr lang="it-IT"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fonti rinnovabili </a:t>
            </a:r>
          </a:p>
          <a:p>
            <a:pPr marL="1200150" lvl="2" indent="-285750">
              <a:lnSpc>
                <a:spcPct val="107000"/>
              </a:lnSpc>
              <a:buFont typeface="Arial" panose="020B0604020202020204" pitchFamily="34" charset="0"/>
              <a:buChar char="•"/>
            </a:pP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Nuovi materiali, dispositivi e tecnologie per l’</a:t>
            </a:r>
            <a:r>
              <a:rPr lang="it-IT"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efficientamento energetico</a:t>
            </a:r>
          </a:p>
          <a:p>
            <a:pPr marL="1200150" lvl="2" indent="-285750">
              <a:lnSpc>
                <a:spcPct val="107000"/>
              </a:lnSpc>
              <a:buFont typeface="Arial" panose="020B0604020202020204" pitchFamily="34" charset="0"/>
              <a:buChar char="•"/>
            </a:pP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Sviluppo, stoccaggio ed impiego di </a:t>
            </a:r>
            <a:r>
              <a:rPr lang="it-IT"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vettori energetici e nuovi combustibili </a:t>
            </a: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(Idrogeno, e-</a:t>
            </a:r>
            <a:r>
              <a:rPr lang="it-IT" sz="14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fuels</a:t>
            </a: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ammoniaca, ecc.)</a:t>
            </a:r>
          </a:p>
          <a:p>
            <a:pPr marL="1200150" lvl="2" indent="-285750">
              <a:lnSpc>
                <a:spcPct val="107000"/>
              </a:lnSpc>
              <a:buFont typeface="Arial" panose="020B0604020202020204" pitchFamily="34" charset="0"/>
              <a:buChar char="•"/>
            </a:pP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Materiali, dispositivi e tecnologie per </a:t>
            </a:r>
            <a:r>
              <a:rPr lang="it-IT"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accumulo di energia</a:t>
            </a: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(elettrochimico e termico)</a:t>
            </a:r>
          </a:p>
          <a:p>
            <a:pPr marL="1200150" lvl="2" indent="-285750">
              <a:lnSpc>
                <a:spcPct val="107000"/>
              </a:lnSpc>
              <a:buFont typeface="Arial" panose="020B0604020202020204" pitchFamily="34" charset="0"/>
              <a:buChar char="•"/>
            </a:pP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Sistemi per </a:t>
            </a:r>
            <a:r>
              <a:rPr lang="it-IT"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cattura, uso e accumulo di CO</a:t>
            </a:r>
            <a:r>
              <a:rPr lang="it-IT" sz="1400" b="1" baseline="-25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a:t>
            </a:r>
            <a:endParaRPr lang="it-IT"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Tecnologie energetiche finalizzate alla produzione, stoccaggio e distribuzione di energia elettrica e di vettori energetici</a:t>
            </a:r>
          </a:p>
          <a:p>
            <a:pPr marL="1200150" lvl="2" indent="-285750">
              <a:lnSpc>
                <a:spcPct val="107000"/>
              </a:lnSpc>
              <a:buFont typeface="Arial" panose="020B0604020202020204" pitchFamily="34" charset="0"/>
              <a:buChar char="•"/>
            </a:pP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Materiali e tecnologie per l’</a:t>
            </a:r>
            <a:r>
              <a:rPr lang="it-IT"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utilizzo di energia termica</a:t>
            </a:r>
          </a:p>
          <a:p>
            <a:pPr marL="1200150" lvl="2" indent="-285750">
              <a:lnSpc>
                <a:spcPct val="107000"/>
              </a:lnSpc>
              <a:buFont typeface="Arial" panose="020B0604020202020204" pitchFamily="34" charset="0"/>
              <a:buChar char="•"/>
            </a:pPr>
            <a:r>
              <a:rPr lang="it-IT"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Integrazioni di rete e nuove </a:t>
            </a:r>
            <a:r>
              <a:rPr lang="it-IT"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infrastrutture energetiche</a:t>
            </a:r>
          </a:p>
          <a:p>
            <a:pPr marL="1200150" lvl="2" indent="-285750">
              <a:lnSpc>
                <a:spcPct val="107000"/>
              </a:lnSpc>
              <a:spcAft>
                <a:spcPts val="800"/>
              </a:spcAft>
              <a:buFont typeface="Arial" panose="020B0604020202020204" pitchFamily="34" charset="0"/>
              <a:buChar char="•"/>
            </a:pPr>
            <a:r>
              <a:rPr lang="it-IT"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Usi finali dell'energia</a:t>
            </a:r>
          </a:p>
          <a:p>
            <a:pPr marL="0" lvl="0" indent="0" algn="just">
              <a:lnSpc>
                <a:spcPct val="107000"/>
              </a:lnSpc>
              <a:buNone/>
            </a:pPr>
            <a:r>
              <a:rPr lang="it-IT" sz="1400" dirty="0">
                <a:latin typeface="Calibri" panose="020F0502020204030204" pitchFamily="34" charset="0"/>
                <a:ea typeface="Calibri" panose="020F0502020204030204" pitchFamily="34" charset="0"/>
                <a:cs typeface="Times New Roman" panose="02020603050405020304" pitchFamily="18" charset="0"/>
              </a:rPr>
              <a:t>Tali obiettivi sono in linea con gli obiettivi di </a:t>
            </a:r>
            <a:r>
              <a:rPr lang="it-IT" sz="1400" b="1" dirty="0">
                <a:latin typeface="Calibri" panose="020F0502020204030204" pitchFamily="34" charset="0"/>
                <a:ea typeface="Calibri" panose="020F0502020204030204" pitchFamily="34" charset="0"/>
                <a:cs typeface="Times New Roman" panose="02020603050405020304" pitchFamily="18" charset="0"/>
              </a:rPr>
              <a:t>Mission Innovation</a:t>
            </a:r>
            <a:r>
              <a:rPr lang="it-IT" sz="1400" dirty="0">
                <a:latin typeface="Calibri" panose="020F0502020204030204" pitchFamily="34" charset="0"/>
                <a:ea typeface="Calibri" panose="020F0502020204030204" pitchFamily="34" charset="0"/>
                <a:cs typeface="Times New Roman" panose="02020603050405020304" pitchFamily="18" charset="0"/>
              </a:rPr>
              <a:t>, del </a:t>
            </a:r>
            <a:r>
              <a:rPr lang="it-IT" sz="1400" b="1" dirty="0">
                <a:latin typeface="Calibri" panose="020F0502020204030204" pitchFamily="34" charset="0"/>
                <a:ea typeface="Calibri" panose="020F0502020204030204" pitchFamily="34" charset="0"/>
                <a:cs typeface="Times New Roman" panose="02020603050405020304" pitchFamily="18" charset="0"/>
              </a:rPr>
              <a:t>Green Deal</a:t>
            </a:r>
            <a:r>
              <a:rPr lang="it-IT" sz="1400" dirty="0">
                <a:latin typeface="Calibri" panose="020F0502020204030204" pitchFamily="34" charset="0"/>
                <a:ea typeface="Calibri" panose="020F0502020204030204" pitchFamily="34" charset="0"/>
                <a:cs typeface="Times New Roman" panose="02020603050405020304" pitchFamily="18" charset="0"/>
              </a:rPr>
              <a:t>, della Strategia Europea “A </a:t>
            </a:r>
            <a:r>
              <a:rPr lang="it-IT" sz="1400" dirty="0" err="1">
                <a:latin typeface="Calibri" panose="020F0502020204030204" pitchFamily="34" charset="0"/>
                <a:ea typeface="Calibri" panose="020F0502020204030204" pitchFamily="34" charset="0"/>
                <a:cs typeface="Times New Roman" panose="02020603050405020304" pitchFamily="18" charset="0"/>
              </a:rPr>
              <a:t>hydrogen</a:t>
            </a:r>
            <a:r>
              <a:rPr lang="it-IT" sz="1400" dirty="0">
                <a:latin typeface="Calibri" panose="020F0502020204030204" pitchFamily="34" charset="0"/>
                <a:ea typeface="Calibri" panose="020F0502020204030204" pitchFamily="34" charset="0"/>
                <a:cs typeface="Times New Roman" panose="02020603050405020304" pitchFamily="18" charset="0"/>
              </a:rPr>
              <a:t> strategy for a </a:t>
            </a:r>
            <a:r>
              <a:rPr lang="it-IT" sz="1400" dirty="0" err="1">
                <a:latin typeface="Calibri" panose="020F0502020204030204" pitchFamily="34" charset="0"/>
                <a:ea typeface="Calibri" panose="020F0502020204030204" pitchFamily="34" charset="0"/>
                <a:cs typeface="Times New Roman" panose="02020603050405020304" pitchFamily="18" charset="0"/>
              </a:rPr>
              <a:t>climate-neutral</a:t>
            </a:r>
            <a:r>
              <a:rPr lang="it-IT" sz="1400" dirty="0">
                <a:latin typeface="Calibri" panose="020F0502020204030204" pitchFamily="34" charset="0"/>
                <a:ea typeface="Calibri" panose="020F0502020204030204" pitchFamily="34" charset="0"/>
                <a:cs typeface="Times New Roman" panose="02020603050405020304" pitchFamily="18" charset="0"/>
              </a:rPr>
              <a:t> Europe”, e della comunicazione COM(2022) 108 del 8 marzo 2022 “</a:t>
            </a:r>
            <a:r>
              <a:rPr lang="it-IT" sz="1400" b="1" dirty="0" err="1">
                <a:latin typeface="Calibri" panose="020F0502020204030204" pitchFamily="34" charset="0"/>
                <a:ea typeface="Calibri" panose="020F0502020204030204" pitchFamily="34" charset="0"/>
                <a:cs typeface="Times New Roman" panose="02020603050405020304" pitchFamily="18" charset="0"/>
              </a:rPr>
              <a:t>REPowerEU</a:t>
            </a:r>
            <a:r>
              <a:rPr lang="it-IT" sz="1400" dirty="0">
                <a:latin typeface="Calibri" panose="020F0502020204030204" pitchFamily="34" charset="0"/>
                <a:ea typeface="Calibri" panose="020F0502020204030204" pitchFamily="34" charset="0"/>
                <a:cs typeface="Times New Roman" panose="02020603050405020304" pitchFamily="18" charset="0"/>
              </a:rPr>
              <a:t>: Joint </a:t>
            </a:r>
            <a:r>
              <a:rPr lang="it-IT" sz="1400" dirty="0" err="1">
                <a:latin typeface="Calibri" panose="020F0502020204030204" pitchFamily="34" charset="0"/>
                <a:ea typeface="Calibri" panose="020F0502020204030204" pitchFamily="34" charset="0"/>
                <a:cs typeface="Times New Roman" panose="02020603050405020304" pitchFamily="18" charset="0"/>
              </a:rPr>
              <a:t>European</a:t>
            </a:r>
            <a:r>
              <a:rPr lang="it-IT" sz="1400" dirty="0">
                <a:latin typeface="Calibri" panose="020F0502020204030204" pitchFamily="34" charset="0"/>
                <a:ea typeface="Calibri" panose="020F0502020204030204" pitchFamily="34" charset="0"/>
                <a:cs typeface="Times New Roman" panose="02020603050405020304" pitchFamily="18" charset="0"/>
              </a:rPr>
              <a:t> Action for more </a:t>
            </a:r>
            <a:r>
              <a:rPr lang="it-IT" sz="1400" dirty="0" err="1">
                <a:latin typeface="Calibri" panose="020F0502020204030204" pitchFamily="34" charset="0"/>
                <a:ea typeface="Calibri" panose="020F0502020204030204" pitchFamily="34" charset="0"/>
                <a:cs typeface="Times New Roman" panose="02020603050405020304" pitchFamily="18" charset="0"/>
              </a:rPr>
              <a:t>affordable</a:t>
            </a:r>
            <a:r>
              <a:rPr lang="it-IT" sz="1400" dirty="0">
                <a:latin typeface="Calibri" panose="020F0502020204030204" pitchFamily="34" charset="0"/>
                <a:ea typeface="Calibri" panose="020F0502020204030204" pitchFamily="34" charset="0"/>
                <a:cs typeface="Times New Roman" panose="02020603050405020304" pitchFamily="18" charset="0"/>
              </a:rPr>
              <a:t>, secure and </a:t>
            </a:r>
            <a:r>
              <a:rPr lang="it-IT" sz="1400" dirty="0" err="1">
                <a:latin typeface="Calibri" panose="020F0502020204030204" pitchFamily="34" charset="0"/>
                <a:ea typeface="Calibri" panose="020F0502020204030204" pitchFamily="34" charset="0"/>
                <a:cs typeface="Times New Roman" panose="02020603050405020304" pitchFamily="18" charset="0"/>
              </a:rPr>
              <a:t>sustainable</a:t>
            </a:r>
            <a:r>
              <a:rPr lang="it-IT" sz="1400" dirty="0">
                <a:latin typeface="Calibri" panose="020F0502020204030204" pitchFamily="34" charset="0"/>
                <a:ea typeface="Calibri" panose="020F0502020204030204" pitchFamily="34" charset="0"/>
                <a:cs typeface="Times New Roman" panose="02020603050405020304" pitchFamily="18" charset="0"/>
              </a:rPr>
              <a:t> energy” e del </a:t>
            </a:r>
            <a:r>
              <a:rPr lang="it-IT" sz="1400" b="1" dirty="0" err="1">
                <a:latin typeface="Calibri" panose="020F0502020204030204" pitchFamily="34" charset="0"/>
                <a:ea typeface="Calibri" panose="020F0502020204030204" pitchFamily="34" charset="0"/>
                <a:cs typeface="Times New Roman" panose="02020603050405020304" pitchFamily="18" charset="0"/>
              </a:rPr>
              <a:t>Fit</a:t>
            </a:r>
            <a:r>
              <a:rPr lang="it-IT" sz="1400" b="1" dirty="0">
                <a:latin typeface="Calibri" panose="020F0502020204030204" pitchFamily="34" charset="0"/>
                <a:ea typeface="Calibri" panose="020F0502020204030204" pitchFamily="34" charset="0"/>
                <a:cs typeface="Times New Roman" panose="02020603050405020304" pitchFamily="18" charset="0"/>
              </a:rPr>
              <a:t> for 55</a:t>
            </a:r>
          </a:p>
        </p:txBody>
      </p:sp>
      <p:pic>
        <p:nvPicPr>
          <p:cNvPr id="2" name="Immagine 1">
            <a:extLst>
              <a:ext uri="{FF2B5EF4-FFF2-40B4-BE49-F238E27FC236}">
                <a16:creationId xmlns:a16="http://schemas.microsoft.com/office/drawing/2014/main" id="{27C8128A-A6B6-372B-023F-F486C5976B65}"/>
              </a:ext>
            </a:extLst>
          </p:cNvPr>
          <p:cNvPicPr>
            <a:picLocks noChangeAspect="1"/>
          </p:cNvPicPr>
          <p:nvPr/>
        </p:nvPicPr>
        <p:blipFill>
          <a:blip r:embed="rId2"/>
          <a:stretch>
            <a:fillRect/>
          </a:stretch>
        </p:blipFill>
        <p:spPr>
          <a:xfrm>
            <a:off x="8677275" y="1664153"/>
            <a:ext cx="3370361" cy="4506686"/>
          </a:xfrm>
          <a:prstGeom prst="rect">
            <a:avLst/>
          </a:prstGeom>
        </p:spPr>
      </p:pic>
      <p:sp>
        <p:nvSpPr>
          <p:cNvPr id="4" name="Rettangolo 3">
            <a:extLst>
              <a:ext uri="{FF2B5EF4-FFF2-40B4-BE49-F238E27FC236}">
                <a16:creationId xmlns:a16="http://schemas.microsoft.com/office/drawing/2014/main" id="{BA3BBC49-F6FC-765F-E6FC-6BD1AB20CAC4}"/>
              </a:ext>
            </a:extLst>
          </p:cNvPr>
          <p:cNvSpPr/>
          <p:nvPr/>
        </p:nvSpPr>
        <p:spPr>
          <a:xfrm>
            <a:off x="0" y="154127"/>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4">
            <a:extLst>
              <a:ext uri="{FF2B5EF4-FFF2-40B4-BE49-F238E27FC236}">
                <a16:creationId xmlns:a16="http://schemas.microsoft.com/office/drawing/2014/main" id="{8CD037F0-51A7-21A6-DCF4-44B6D17BB559}"/>
              </a:ext>
            </a:extLst>
          </p:cNvPr>
          <p:cNvSpPr>
            <a:spLocks noGrp="1"/>
          </p:cNvSpPr>
          <p:nvPr>
            <p:ph type="title"/>
          </p:nvPr>
        </p:nvSpPr>
        <p:spPr>
          <a:xfrm>
            <a:off x="731520" y="18696"/>
            <a:ext cx="10515600" cy="1325563"/>
          </a:xfrm>
        </p:spPr>
        <p:txBody>
          <a:bodyPr>
            <a:normAutofit/>
          </a:bodyPr>
          <a:lstStyle/>
          <a:p>
            <a:r>
              <a:rPr lang="it-IT" sz="3200" b="1" dirty="0">
                <a:solidFill>
                  <a:schemeClr val="bg1"/>
                </a:solidFill>
              </a:rPr>
              <a:t>Obiettivi scientifici e tecnologici</a:t>
            </a:r>
          </a:p>
        </p:txBody>
      </p:sp>
    </p:spTree>
    <p:extLst>
      <p:ext uri="{BB962C8B-B14F-4D97-AF65-F5344CB8AC3E}">
        <p14:creationId xmlns:p14="http://schemas.microsoft.com/office/powerpoint/2010/main" val="198360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FBE9A02-6983-E940-DEE1-D0E542BE5989}"/>
              </a:ext>
            </a:extLst>
          </p:cNvPr>
          <p:cNvSpPr/>
          <p:nvPr/>
        </p:nvSpPr>
        <p:spPr>
          <a:xfrm>
            <a:off x="0" y="144602"/>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4">
            <a:extLst>
              <a:ext uri="{FF2B5EF4-FFF2-40B4-BE49-F238E27FC236}">
                <a16:creationId xmlns:a16="http://schemas.microsoft.com/office/drawing/2014/main" id="{A3048CA2-3E41-3106-EB02-85F61883798F}"/>
              </a:ext>
            </a:extLst>
          </p:cNvPr>
          <p:cNvSpPr>
            <a:spLocks noGrp="1"/>
          </p:cNvSpPr>
          <p:nvPr>
            <p:ph type="title"/>
          </p:nvPr>
        </p:nvSpPr>
        <p:spPr>
          <a:xfrm>
            <a:off x="731520" y="47271"/>
            <a:ext cx="10515600" cy="1325563"/>
          </a:xfrm>
        </p:spPr>
        <p:txBody>
          <a:bodyPr>
            <a:normAutofit/>
          </a:bodyPr>
          <a:lstStyle/>
          <a:p>
            <a:r>
              <a:rPr lang="it-IT" sz="3200" b="1" dirty="0">
                <a:solidFill>
                  <a:schemeClr val="bg1"/>
                </a:solidFill>
              </a:rPr>
              <a:t>SWOT </a:t>
            </a:r>
            <a:r>
              <a:rPr lang="it-IT" sz="3200" b="1" dirty="0" err="1">
                <a:solidFill>
                  <a:schemeClr val="bg1"/>
                </a:solidFill>
              </a:rPr>
              <a:t>analysis</a:t>
            </a:r>
            <a:endParaRPr lang="it-IT" sz="3200" b="1" dirty="0">
              <a:solidFill>
                <a:schemeClr val="bg1"/>
              </a:solidFill>
            </a:endParaRPr>
          </a:p>
        </p:txBody>
      </p:sp>
      <p:graphicFrame>
        <p:nvGraphicFramePr>
          <p:cNvPr id="6" name="Tabella 5">
            <a:extLst>
              <a:ext uri="{FF2B5EF4-FFF2-40B4-BE49-F238E27FC236}">
                <a16:creationId xmlns:a16="http://schemas.microsoft.com/office/drawing/2014/main" id="{3A732A22-BB77-E6ED-234A-D369BB442256}"/>
              </a:ext>
            </a:extLst>
          </p:cNvPr>
          <p:cNvGraphicFramePr>
            <a:graphicFrameLocks noGrp="1"/>
          </p:cNvGraphicFramePr>
          <p:nvPr>
            <p:extLst>
              <p:ext uri="{D42A27DB-BD31-4B8C-83A1-F6EECF244321}">
                <p14:modId xmlns:p14="http://schemas.microsoft.com/office/powerpoint/2010/main" val="3142166045"/>
              </p:ext>
            </p:extLst>
          </p:nvPr>
        </p:nvGraphicFramePr>
        <p:xfrm>
          <a:off x="507241" y="1584465"/>
          <a:ext cx="11177518" cy="4546600"/>
        </p:xfrm>
        <a:graphic>
          <a:graphicData uri="http://schemas.openxmlformats.org/drawingml/2006/table">
            <a:tbl>
              <a:tblPr firstRow="1" bandRow="1">
                <a:tableStyleId>{5C22544A-7EE6-4342-B048-85BDC9FD1C3A}</a:tableStyleId>
              </a:tblPr>
              <a:tblGrid>
                <a:gridCol w="629242">
                  <a:extLst>
                    <a:ext uri="{9D8B030D-6E8A-4147-A177-3AD203B41FA5}">
                      <a16:colId xmlns:a16="http://schemas.microsoft.com/office/drawing/2014/main" val="1681818048"/>
                    </a:ext>
                  </a:extLst>
                </a:gridCol>
                <a:gridCol w="5315782">
                  <a:extLst>
                    <a:ext uri="{9D8B030D-6E8A-4147-A177-3AD203B41FA5}">
                      <a16:colId xmlns:a16="http://schemas.microsoft.com/office/drawing/2014/main" val="384473426"/>
                    </a:ext>
                  </a:extLst>
                </a:gridCol>
                <a:gridCol w="5232494">
                  <a:extLst>
                    <a:ext uri="{9D8B030D-6E8A-4147-A177-3AD203B41FA5}">
                      <a16:colId xmlns:a16="http://schemas.microsoft.com/office/drawing/2014/main" val="2269872435"/>
                    </a:ext>
                  </a:extLst>
                </a:gridCol>
              </a:tblGrid>
              <a:tr h="370840">
                <a:tc rowSpan="3">
                  <a:txBody>
                    <a:bodyPr/>
                    <a:lstStyle/>
                    <a:p>
                      <a:r>
                        <a:rPr lang="it-IT" sz="2800" dirty="0">
                          <a:solidFill>
                            <a:srgbClr val="002C5C"/>
                          </a:solidFill>
                        </a:rPr>
                        <a:t>SWOT ANALYSIS</a:t>
                      </a:r>
                    </a:p>
                  </a:txBody>
                  <a:tcPr vert="vert270">
                    <a:solidFill>
                      <a:schemeClr val="bg1"/>
                    </a:solidFill>
                  </a:tcPr>
                </a:tc>
                <a:tc>
                  <a:txBody>
                    <a:bodyPr/>
                    <a:lstStyle/>
                    <a:p>
                      <a:pPr algn="ctr"/>
                      <a:r>
                        <a:rPr lang="it-IT" dirty="0"/>
                        <a:t>Positive</a:t>
                      </a:r>
                    </a:p>
                  </a:txBody>
                  <a:tcPr>
                    <a:solidFill>
                      <a:schemeClr val="bg1">
                        <a:lumMod val="50000"/>
                      </a:schemeClr>
                    </a:solidFill>
                  </a:tcPr>
                </a:tc>
                <a:tc>
                  <a:txBody>
                    <a:bodyPr/>
                    <a:lstStyle/>
                    <a:p>
                      <a:pPr algn="ctr"/>
                      <a:r>
                        <a:rPr lang="it-IT" dirty="0"/>
                        <a:t>Negative</a:t>
                      </a:r>
                    </a:p>
                  </a:txBody>
                  <a:tcPr>
                    <a:solidFill>
                      <a:schemeClr val="bg1">
                        <a:lumMod val="50000"/>
                      </a:schemeClr>
                    </a:solidFill>
                  </a:tcPr>
                </a:tc>
                <a:extLst>
                  <a:ext uri="{0D108BD9-81ED-4DB2-BD59-A6C34878D82A}">
                    <a16:rowId xmlns:a16="http://schemas.microsoft.com/office/drawing/2014/main" val="3056180313"/>
                  </a:ext>
                </a:extLst>
              </a:tr>
              <a:tr h="370840">
                <a:tc vMerge="1">
                  <a:txBody>
                    <a:bodyPr/>
                    <a:lstStyle/>
                    <a:p>
                      <a:endParaRPr lang="it-IT" dirty="0"/>
                    </a:p>
                  </a:txBody>
                  <a:tcPr>
                    <a:solidFill>
                      <a:schemeClr val="bg1">
                        <a:lumMod val="50000"/>
                      </a:schemeClr>
                    </a:solidFill>
                  </a:tcPr>
                </a:tc>
                <a:tc>
                  <a:txBody>
                    <a:bodyPr/>
                    <a:lstStyle/>
                    <a:p>
                      <a:r>
                        <a:rPr lang="it-IT" b="1" dirty="0"/>
                        <a:t>PUNTI DI FORZA</a:t>
                      </a:r>
                    </a:p>
                    <a:p>
                      <a:r>
                        <a:rPr lang="it-IT" sz="1600" dirty="0"/>
                        <a:t>Multidisciplinarietà</a:t>
                      </a:r>
                    </a:p>
                    <a:p>
                      <a:r>
                        <a:rPr lang="it-IT" sz="1600" dirty="0"/>
                        <a:t>Massa critica numerosa</a:t>
                      </a:r>
                    </a:p>
                    <a:p>
                      <a:r>
                        <a:rPr lang="it-IT" sz="1600" dirty="0"/>
                        <a:t>Competenze ad ampio spettro  e ampio range di TRL</a:t>
                      </a:r>
                    </a:p>
                    <a:p>
                      <a:pPr marL="0" indent="0"/>
                      <a:r>
                        <a:rPr lang="it-IT" sz="1600" dirty="0"/>
                        <a:t>CNR presente in numerose Comunità Europee su energia</a:t>
                      </a:r>
                    </a:p>
                    <a:p>
                      <a:pPr marL="0" indent="0"/>
                      <a:r>
                        <a:rPr lang="it-IT" sz="1600" dirty="0"/>
                        <a:t>CNR presente in molti progetti strategici su transizione energetica</a:t>
                      </a:r>
                    </a:p>
                    <a:p>
                      <a:pPr marL="0" indent="0"/>
                      <a:r>
                        <a:rPr lang="it-IT" sz="1600" dirty="0"/>
                        <a:t>Supporto di IR ed EI</a:t>
                      </a:r>
                    </a:p>
                  </a:txBody>
                  <a:tcPr>
                    <a:solidFill>
                      <a:schemeClr val="accent3">
                        <a:lumMod val="60000"/>
                        <a:lumOff val="40000"/>
                      </a:schemeClr>
                    </a:solidFill>
                  </a:tcPr>
                </a:tc>
                <a:tc>
                  <a:txBody>
                    <a:bodyPr/>
                    <a:lstStyle/>
                    <a:p>
                      <a:r>
                        <a:rPr lang="it-IT" b="1" dirty="0"/>
                        <a:t>PUNTI DI DEBOLEZZA</a:t>
                      </a:r>
                    </a:p>
                    <a:p>
                      <a:r>
                        <a:rPr lang="it-IT" sz="1600" b="0" dirty="0"/>
                        <a:t>Mancanza di investimenti programmati su lungo periodo</a:t>
                      </a:r>
                    </a:p>
                    <a:p>
                      <a:r>
                        <a:rPr lang="it-IT" sz="1600" b="0" dirty="0"/>
                        <a:t>Mancanza di piattaforme di test per nuove tecnologie</a:t>
                      </a:r>
                    </a:p>
                    <a:p>
                      <a:r>
                        <a:rPr lang="it-IT" sz="1600" b="0" dirty="0"/>
                        <a:t>Necessità di incrementare collaborazioni pubblico-privato</a:t>
                      </a:r>
                    </a:p>
                    <a:p>
                      <a:endParaRPr lang="it-IT" b="1" dirty="0"/>
                    </a:p>
                  </a:txBody>
                  <a:tcPr>
                    <a:solidFill>
                      <a:srgbClr val="FFFF00"/>
                    </a:solidFill>
                  </a:tcPr>
                </a:tc>
                <a:extLst>
                  <a:ext uri="{0D108BD9-81ED-4DB2-BD59-A6C34878D82A}">
                    <a16:rowId xmlns:a16="http://schemas.microsoft.com/office/drawing/2014/main" val="2994682243"/>
                  </a:ext>
                </a:extLst>
              </a:tr>
              <a:tr h="370840">
                <a:tc vMerge="1">
                  <a:txBody>
                    <a:bodyPr/>
                    <a:lstStyle/>
                    <a:p>
                      <a:endParaRPr lang="it-IT" dirty="0"/>
                    </a:p>
                  </a:txBody>
                  <a:tcPr>
                    <a:solidFill>
                      <a:schemeClr val="bg1">
                        <a:lumMod val="50000"/>
                      </a:schemeClr>
                    </a:solidFill>
                  </a:tcPr>
                </a:tc>
                <a:tc>
                  <a:txBody>
                    <a:bodyPr/>
                    <a:lstStyle/>
                    <a:p>
                      <a:r>
                        <a:rPr lang="it-IT" b="1" dirty="0"/>
                        <a:t>OPPORTUNITÀ</a:t>
                      </a:r>
                    </a:p>
                    <a:p>
                      <a:r>
                        <a:rPr lang="it-IT" sz="1600" kern="1200" dirty="0">
                          <a:solidFill>
                            <a:schemeClr val="dk1"/>
                          </a:solidFill>
                          <a:effectLst/>
                          <a:latin typeface="+mn-lt"/>
                          <a:ea typeface="+mn-ea"/>
                          <a:cs typeface="+mn-cs"/>
                        </a:rPr>
                        <a:t>Contesto internazionale favorevole con rilevanti iniziative (Green Deal, </a:t>
                      </a:r>
                      <a:r>
                        <a:rPr lang="it-IT" sz="1600" kern="1200" dirty="0" err="1">
                          <a:solidFill>
                            <a:schemeClr val="dk1"/>
                          </a:solidFill>
                          <a:effectLst/>
                          <a:latin typeface="+mn-lt"/>
                          <a:ea typeface="+mn-ea"/>
                          <a:cs typeface="+mn-cs"/>
                        </a:rPr>
                        <a:t>REPowerEU</a:t>
                      </a:r>
                      <a:r>
                        <a:rPr lang="it-IT" sz="1600" kern="1200" dirty="0">
                          <a:solidFill>
                            <a:schemeClr val="dk1"/>
                          </a:solidFill>
                          <a:effectLst/>
                          <a:latin typeface="+mn-lt"/>
                          <a:ea typeface="+mn-ea"/>
                          <a:cs typeface="+mn-cs"/>
                        </a:rPr>
                        <a:t>, </a:t>
                      </a:r>
                      <a:r>
                        <a:rPr lang="it-IT" sz="1600" kern="1200" dirty="0" err="1">
                          <a:solidFill>
                            <a:schemeClr val="dk1"/>
                          </a:solidFill>
                          <a:effectLst/>
                          <a:latin typeface="+mn-lt"/>
                          <a:ea typeface="+mn-ea"/>
                          <a:cs typeface="+mn-cs"/>
                        </a:rPr>
                        <a:t>Hydrogen</a:t>
                      </a:r>
                      <a:r>
                        <a:rPr lang="it-IT" sz="1600" kern="1200" dirty="0">
                          <a:solidFill>
                            <a:schemeClr val="dk1"/>
                          </a:solidFill>
                          <a:effectLst/>
                          <a:latin typeface="+mn-lt"/>
                          <a:ea typeface="+mn-ea"/>
                          <a:cs typeface="+mn-cs"/>
                        </a:rPr>
                        <a:t> Strategy, </a:t>
                      </a:r>
                      <a:r>
                        <a:rPr lang="it-IT" sz="1600" kern="1200" dirty="0" err="1">
                          <a:solidFill>
                            <a:schemeClr val="dk1"/>
                          </a:solidFill>
                          <a:effectLst/>
                          <a:latin typeface="+mn-lt"/>
                          <a:ea typeface="+mn-ea"/>
                          <a:cs typeface="+mn-cs"/>
                        </a:rPr>
                        <a:t>Fit</a:t>
                      </a:r>
                      <a:r>
                        <a:rPr lang="it-IT" sz="1600" kern="1200" dirty="0">
                          <a:solidFill>
                            <a:schemeClr val="dk1"/>
                          </a:solidFill>
                          <a:effectLst/>
                          <a:latin typeface="+mn-lt"/>
                          <a:ea typeface="+mn-ea"/>
                          <a:cs typeface="+mn-cs"/>
                        </a:rPr>
                        <a:t> for 55)</a:t>
                      </a:r>
                    </a:p>
                    <a:p>
                      <a:r>
                        <a:rPr lang="it-IT" sz="1600" kern="1200" dirty="0">
                          <a:solidFill>
                            <a:schemeClr val="dk1"/>
                          </a:solidFill>
                          <a:effectLst/>
                          <a:latin typeface="+mn-lt"/>
                          <a:ea typeface="+mn-ea"/>
                          <a:cs typeface="+mn-cs"/>
                        </a:rPr>
                        <a:t>Possibilità di partecipare a reti di ricerca internazionali di alto livello</a:t>
                      </a:r>
                    </a:p>
                    <a:p>
                      <a:r>
                        <a:rPr lang="it-IT" sz="1600" kern="1200" dirty="0">
                          <a:solidFill>
                            <a:schemeClr val="dk1"/>
                          </a:solidFill>
                          <a:effectLst/>
                          <a:latin typeface="+mn-lt"/>
                          <a:ea typeface="+mn-ea"/>
                          <a:cs typeface="+mn-cs"/>
                        </a:rPr>
                        <a:t>Attenzione crescente all’uso di materie prime non critiche può far diventare STEER punto di riferimento per la ricerca sui materiali sostenibili ed innovativi</a:t>
                      </a:r>
                      <a:r>
                        <a:rPr lang="it-IT" sz="1800" kern="1200" dirty="0">
                          <a:solidFill>
                            <a:schemeClr val="dk1"/>
                          </a:solidFill>
                          <a:effectLst/>
                          <a:latin typeface="+mn-lt"/>
                          <a:ea typeface="+mn-ea"/>
                          <a:cs typeface="+mn-cs"/>
                        </a:rPr>
                        <a:t>.</a:t>
                      </a:r>
                      <a:endParaRPr lang="it-IT" sz="1600" dirty="0"/>
                    </a:p>
                  </a:txBody>
                  <a:tcPr>
                    <a:solidFill>
                      <a:schemeClr val="accent4">
                        <a:lumMod val="60000"/>
                        <a:lumOff val="40000"/>
                      </a:schemeClr>
                    </a:solidFill>
                  </a:tcPr>
                </a:tc>
                <a:tc>
                  <a:txBody>
                    <a:bodyPr/>
                    <a:lstStyle/>
                    <a:p>
                      <a:r>
                        <a:rPr lang="it-IT" b="1" dirty="0">
                          <a:solidFill>
                            <a:schemeClr val="bg1"/>
                          </a:solidFill>
                        </a:rPr>
                        <a:t>MINACCE</a:t>
                      </a:r>
                    </a:p>
                    <a:p>
                      <a:r>
                        <a:rPr lang="it-IT" sz="1600" kern="1200" dirty="0">
                          <a:solidFill>
                            <a:schemeClr val="bg1"/>
                          </a:solidFill>
                          <a:effectLst/>
                          <a:latin typeface="+mn-lt"/>
                          <a:ea typeface="+mn-ea"/>
                          <a:cs typeface="+mn-cs"/>
                        </a:rPr>
                        <a:t>Concorrenza internazionale elevata sulle tecnologie energetiche</a:t>
                      </a:r>
                    </a:p>
                    <a:p>
                      <a:r>
                        <a:rPr lang="it-IT" sz="1600" kern="1200" dirty="0">
                          <a:solidFill>
                            <a:schemeClr val="bg1"/>
                          </a:solidFill>
                          <a:effectLst/>
                          <a:latin typeface="+mn-lt"/>
                          <a:ea typeface="+mn-ea"/>
                          <a:cs typeface="+mn-cs"/>
                        </a:rPr>
                        <a:t>Frammentazione dei mercati energetici e tecnologici che ostacola la disponibilità di materiali strategici</a:t>
                      </a:r>
                      <a:endParaRPr lang="it-IT" sz="1600" b="1" dirty="0">
                        <a:solidFill>
                          <a:schemeClr val="bg1"/>
                        </a:solidFill>
                      </a:endParaRPr>
                    </a:p>
                  </a:txBody>
                  <a:tcPr>
                    <a:solidFill>
                      <a:srgbClr val="FF0000"/>
                    </a:solidFill>
                  </a:tcPr>
                </a:tc>
                <a:extLst>
                  <a:ext uri="{0D108BD9-81ED-4DB2-BD59-A6C34878D82A}">
                    <a16:rowId xmlns:a16="http://schemas.microsoft.com/office/drawing/2014/main" val="2910144878"/>
                  </a:ext>
                </a:extLst>
              </a:tr>
            </a:tbl>
          </a:graphicData>
        </a:graphic>
      </p:graphicFrame>
    </p:spTree>
    <p:extLst>
      <p:ext uri="{BB962C8B-B14F-4D97-AF65-F5344CB8AC3E}">
        <p14:creationId xmlns:p14="http://schemas.microsoft.com/office/powerpoint/2010/main" val="324600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73098-7769-DBBB-949E-766129F56A66}"/>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7C60192A-5CBD-FCD9-C3D3-6E4735C84AD9}"/>
              </a:ext>
            </a:extLst>
          </p:cNvPr>
          <p:cNvSpPr txBox="1"/>
          <p:nvPr/>
        </p:nvSpPr>
        <p:spPr>
          <a:xfrm>
            <a:off x="295275" y="1206769"/>
            <a:ext cx="11334750" cy="1754326"/>
          </a:xfrm>
          <a:prstGeom prst="rect">
            <a:avLst/>
          </a:prstGeom>
          <a:noFill/>
        </p:spPr>
        <p:txBody>
          <a:bodyPr wrap="square" rtlCol="0">
            <a:spAutoFit/>
          </a:bodyPr>
          <a:lstStyle/>
          <a:p>
            <a:pPr algn="l"/>
            <a:r>
              <a:rPr lang="it-IT" sz="1800" kern="0" dirty="0">
                <a:solidFill>
                  <a:srgbClr val="002C5C"/>
                </a:solidFill>
                <a:effectLst/>
                <a:latin typeface="Segoe UI" panose="020B0502040204020203" pitchFamily="34" charset="0"/>
                <a:ea typeface="Times New Roman" panose="02020603050405020304" pitchFamily="18" charset="0"/>
              </a:rPr>
              <a:t>Il mercato globale della </a:t>
            </a:r>
            <a:r>
              <a:rPr lang="it-IT" sz="1800" kern="0" dirty="0">
                <a:solidFill>
                  <a:srgbClr val="C00000"/>
                </a:solidFill>
                <a:effectLst/>
                <a:latin typeface="Segoe UI" panose="020B0502040204020203" pitchFamily="34" charset="0"/>
                <a:ea typeface="Times New Roman" panose="02020603050405020304" pitchFamily="18" charset="0"/>
              </a:rPr>
              <a:t>transizione energetica </a:t>
            </a:r>
            <a:r>
              <a:rPr lang="it-IT" sz="1800" kern="0" dirty="0">
                <a:solidFill>
                  <a:srgbClr val="002C5C"/>
                </a:solidFill>
                <a:effectLst/>
                <a:latin typeface="Segoe UI" panose="020B0502040204020203" pitchFamily="34" charset="0"/>
                <a:ea typeface="Times New Roman" panose="02020603050405020304" pitchFamily="18" charset="0"/>
              </a:rPr>
              <a:t>(fonte Fortune Business Insights), valutato a circa </a:t>
            </a:r>
            <a:r>
              <a:rPr lang="it-IT" sz="1800" b="1" kern="0" dirty="0">
                <a:solidFill>
                  <a:srgbClr val="002C5C"/>
                </a:solidFill>
                <a:effectLst/>
                <a:latin typeface="Segoe UI" panose="020B0502040204020203" pitchFamily="34" charset="0"/>
                <a:ea typeface="Times New Roman" panose="02020603050405020304" pitchFamily="18" charset="0"/>
              </a:rPr>
              <a:t>1.770 miliardi USD nel 2023</a:t>
            </a:r>
            <a:r>
              <a:rPr lang="it-IT" sz="1800" kern="0" dirty="0">
                <a:solidFill>
                  <a:srgbClr val="002C5C"/>
                </a:solidFill>
                <a:effectLst/>
                <a:latin typeface="Segoe UI" panose="020B0502040204020203" pitchFamily="34" charset="0"/>
                <a:ea typeface="Times New Roman" panose="02020603050405020304" pitchFamily="18" charset="0"/>
              </a:rPr>
              <a:t>, crescerà fino a raggiungere </a:t>
            </a:r>
            <a:r>
              <a:rPr lang="it-IT" sz="1800" b="1" kern="0" dirty="0">
                <a:solidFill>
                  <a:srgbClr val="002C5C"/>
                </a:solidFill>
                <a:effectLst/>
                <a:latin typeface="Segoe UI" panose="020B0502040204020203" pitchFamily="34" charset="0"/>
                <a:ea typeface="Times New Roman" panose="02020603050405020304" pitchFamily="18" charset="0"/>
              </a:rPr>
              <a:t>6.474 miliardi USD entro il 2032</a:t>
            </a:r>
            <a:r>
              <a:rPr lang="it-IT" sz="1800" kern="0" dirty="0">
                <a:solidFill>
                  <a:srgbClr val="002C5C"/>
                </a:solidFill>
                <a:effectLst/>
                <a:latin typeface="Segoe UI" panose="020B0502040204020203" pitchFamily="34" charset="0"/>
                <a:ea typeface="Times New Roman" panose="02020603050405020304" pitchFamily="18" charset="0"/>
              </a:rPr>
              <a:t>, con un tasso annuo (CAGR) del 15,41%.</a:t>
            </a:r>
          </a:p>
          <a:p>
            <a:pPr algn="l"/>
            <a:r>
              <a:rPr lang="it-IT" sz="1800" kern="0" dirty="0" err="1">
                <a:solidFill>
                  <a:srgbClr val="002C5C"/>
                </a:solidFill>
                <a:effectLst/>
                <a:latin typeface="Segoe UI" panose="020B0502040204020203" pitchFamily="34" charset="0"/>
                <a:ea typeface="Times New Roman" panose="02020603050405020304" pitchFamily="18" charset="0"/>
              </a:rPr>
              <a:t>BloombergNEF</a:t>
            </a:r>
            <a:r>
              <a:rPr lang="it-IT" sz="1800" kern="0" dirty="0">
                <a:solidFill>
                  <a:srgbClr val="002C5C"/>
                </a:solidFill>
                <a:effectLst/>
                <a:latin typeface="Segoe UI" panose="020B0502040204020203" pitchFamily="34" charset="0"/>
                <a:ea typeface="Times New Roman" panose="02020603050405020304" pitchFamily="18" charset="0"/>
              </a:rPr>
              <a:t> evidenzia che, nel solo 2024, gli investimenti globali nella transizione energetica hanno superato per la prima volta i 2 trilioni di dollari.</a:t>
            </a:r>
          </a:p>
          <a:p>
            <a:pPr algn="l"/>
            <a:endParaRPr lang="it-IT" dirty="0">
              <a:latin typeface="Calibri" panose="020F0502020204030204" pitchFamily="34" charset="0"/>
              <a:cs typeface="Calibri" panose="020F0502020204030204" pitchFamily="34" charset="0"/>
            </a:endParaRPr>
          </a:p>
        </p:txBody>
      </p:sp>
      <p:sp>
        <p:nvSpPr>
          <p:cNvPr id="8" name="Rettangolo 7">
            <a:extLst>
              <a:ext uri="{FF2B5EF4-FFF2-40B4-BE49-F238E27FC236}">
                <a16:creationId xmlns:a16="http://schemas.microsoft.com/office/drawing/2014/main" id="{1B737F76-5586-2065-7F82-7BBAEE860685}"/>
              </a:ext>
            </a:extLst>
          </p:cNvPr>
          <p:cNvSpPr/>
          <p:nvPr/>
        </p:nvSpPr>
        <p:spPr>
          <a:xfrm>
            <a:off x="0" y="190273"/>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0FBD9667-BAF8-ED1B-0397-29C0C3997179}"/>
              </a:ext>
            </a:extLst>
          </p:cNvPr>
          <p:cNvSpPr txBox="1"/>
          <p:nvPr/>
        </p:nvSpPr>
        <p:spPr>
          <a:xfrm>
            <a:off x="585980" y="378690"/>
            <a:ext cx="6093724" cy="584775"/>
          </a:xfrm>
          <a:prstGeom prst="rect">
            <a:avLst/>
          </a:prstGeom>
          <a:noFill/>
        </p:spPr>
        <p:txBody>
          <a:bodyPr wrap="square">
            <a:spAutoFit/>
          </a:bodyPr>
          <a:lstStyle/>
          <a:p>
            <a:r>
              <a:rPr lang="it-IT" sz="3200" b="1" dirty="0">
                <a:solidFill>
                  <a:schemeClr val="bg1"/>
                </a:solidFill>
              </a:rPr>
              <a:t>Market </a:t>
            </a:r>
            <a:r>
              <a:rPr lang="it-IT" sz="3200" b="1" dirty="0" err="1">
                <a:solidFill>
                  <a:schemeClr val="bg1"/>
                </a:solidFill>
              </a:rPr>
              <a:t>analysis</a:t>
            </a:r>
            <a:r>
              <a:rPr lang="it-IT" sz="3200" b="1" dirty="0">
                <a:solidFill>
                  <a:schemeClr val="bg1"/>
                </a:solidFill>
              </a:rPr>
              <a:t> e stakeholder </a:t>
            </a:r>
            <a:endParaRPr lang="it-IT" sz="3200" dirty="0"/>
          </a:p>
        </p:txBody>
      </p:sp>
      <p:sp>
        <p:nvSpPr>
          <p:cNvPr id="5" name="CasellaDiTesto 4">
            <a:extLst>
              <a:ext uri="{FF2B5EF4-FFF2-40B4-BE49-F238E27FC236}">
                <a16:creationId xmlns:a16="http://schemas.microsoft.com/office/drawing/2014/main" id="{35476652-AB34-5192-8F65-7F64BC15FDF3}"/>
              </a:ext>
            </a:extLst>
          </p:cNvPr>
          <p:cNvSpPr txBox="1"/>
          <p:nvPr/>
        </p:nvSpPr>
        <p:spPr>
          <a:xfrm>
            <a:off x="2810123" y="2688278"/>
            <a:ext cx="8953500" cy="4247317"/>
          </a:xfrm>
          <a:prstGeom prst="rect">
            <a:avLst/>
          </a:prstGeom>
          <a:noFill/>
        </p:spPr>
        <p:txBody>
          <a:bodyPr wrap="square" rtlCol="0">
            <a:spAutoFit/>
          </a:bodyPr>
          <a:lstStyle/>
          <a:p>
            <a:pPr algn="l"/>
            <a:r>
              <a:rPr lang="it-IT" sz="1800" kern="0" dirty="0">
                <a:solidFill>
                  <a:srgbClr val="0070C0"/>
                </a:solidFill>
                <a:effectLst/>
                <a:latin typeface="Segoe UI" panose="020B0502040204020203" pitchFamily="34" charset="0"/>
                <a:ea typeface="Times New Roman" panose="02020603050405020304" pitchFamily="18" charset="0"/>
              </a:rPr>
              <a:t>PARTNER pubblici con cui già si collabora nell’ambito delle azioni PNRR: Università (es. Bologna, Padova, Sapienza, Politecnico di Milano, Firenze, Cagliari, Genova, Politecnico di Torino, Milano Bicocca, Parma, Modena e Reggio Emilia), Enti di Ricerca (es. INFN, IIT, ENEA, INRIM, FBK). </a:t>
            </a:r>
          </a:p>
          <a:p>
            <a:pPr algn="l"/>
            <a:endParaRPr lang="it-IT" sz="1400" kern="0" dirty="0">
              <a:solidFill>
                <a:srgbClr val="0070C0"/>
              </a:solidFill>
              <a:latin typeface="Segoe UI" panose="020B0502040204020203" pitchFamily="34" charset="0"/>
              <a:cs typeface="Calibri" panose="020F0502020204030204" pitchFamily="34" charset="0"/>
            </a:endParaRPr>
          </a:p>
          <a:p>
            <a:pPr algn="l"/>
            <a:r>
              <a:rPr lang="it-IT" sz="1800" kern="0" dirty="0">
                <a:solidFill>
                  <a:srgbClr val="0070C0"/>
                </a:solidFill>
                <a:effectLst/>
                <a:latin typeface="Segoe UI" panose="020B0502040204020203" pitchFamily="34" charset="0"/>
                <a:ea typeface="Times New Roman" panose="02020603050405020304" pitchFamily="18" charset="0"/>
              </a:rPr>
              <a:t>PARTNER scientifici e industriali che si possono coinvolgere in futuro: pubblici (es. </a:t>
            </a:r>
            <a:r>
              <a:rPr lang="en-US" sz="1800" kern="0" dirty="0">
                <a:solidFill>
                  <a:srgbClr val="0070C0"/>
                </a:solidFill>
                <a:effectLst/>
                <a:latin typeface="Segoe UI" panose="020B0502040204020203" pitchFamily="34" charset="0"/>
                <a:ea typeface="Times New Roman" panose="02020603050405020304" pitchFamily="18" charset="0"/>
              </a:rPr>
              <a:t>TNO - Dutch Organization for Applied Scientific Research, VTT - Technical Research Center of Finland, Fraunhofer Gesellschaft Germany, CNRS, CSIC, TECNALIA - </a:t>
            </a:r>
            <a:r>
              <a:rPr lang="en-US" sz="1800" kern="0" dirty="0" err="1">
                <a:solidFill>
                  <a:srgbClr val="0070C0"/>
                </a:solidFill>
                <a:effectLst/>
                <a:latin typeface="Segoe UI" panose="020B0502040204020203" pitchFamily="34" charset="0"/>
                <a:ea typeface="Times New Roman" panose="02020603050405020304" pitchFamily="18" charset="0"/>
              </a:rPr>
              <a:t>Tecnalia</a:t>
            </a:r>
            <a:r>
              <a:rPr lang="en-US" sz="1800" kern="0" dirty="0">
                <a:solidFill>
                  <a:srgbClr val="0070C0"/>
                </a:solidFill>
                <a:effectLst/>
                <a:latin typeface="Segoe UI" panose="020B0502040204020203" pitchFamily="34" charset="0"/>
                <a:ea typeface="Times New Roman" panose="02020603050405020304" pitchFamily="18" charset="0"/>
              </a:rPr>
              <a:t> Research and Innovation - Spain) e </a:t>
            </a:r>
            <a:r>
              <a:rPr lang="en-US" sz="1800" kern="0" dirty="0" err="1">
                <a:solidFill>
                  <a:srgbClr val="0070C0"/>
                </a:solidFill>
                <a:effectLst/>
                <a:latin typeface="Segoe UI" panose="020B0502040204020203" pitchFamily="34" charset="0"/>
                <a:ea typeface="Times New Roman" panose="02020603050405020304" pitchFamily="18" charset="0"/>
              </a:rPr>
              <a:t>privati</a:t>
            </a:r>
            <a:r>
              <a:rPr lang="en-US" sz="1800" kern="0" dirty="0">
                <a:solidFill>
                  <a:srgbClr val="0070C0"/>
                </a:solidFill>
                <a:effectLst/>
                <a:latin typeface="Segoe UI" panose="020B0502040204020203" pitchFamily="34" charset="0"/>
                <a:ea typeface="Times New Roman" panose="02020603050405020304" pitchFamily="18" charset="0"/>
              </a:rPr>
              <a:t> (es. ENI - IT, ENEL - IT, IRD - DK, Camlin - IT, Applied Materials - USA, Futura Sun - IT, MIDAC- IT</a:t>
            </a:r>
            <a:r>
              <a:rPr lang="en-US" kern="0" dirty="0">
                <a:solidFill>
                  <a:srgbClr val="0070C0"/>
                </a:solidFill>
                <a:latin typeface="Segoe UI" panose="020B0502040204020203" pitchFamily="34" charset="0"/>
                <a:ea typeface="Times New Roman" panose="02020603050405020304" pitchFamily="18" charset="0"/>
              </a:rPr>
              <a:t>)</a:t>
            </a:r>
          </a:p>
          <a:p>
            <a:pPr algn="l"/>
            <a:endParaRPr lang="en-US" sz="1400" kern="0" dirty="0">
              <a:solidFill>
                <a:srgbClr val="0070C0"/>
              </a:solidFill>
              <a:effectLst/>
              <a:latin typeface="Segoe UI" panose="020B0502040204020203" pitchFamily="34" charset="0"/>
              <a:ea typeface="Times New Roman" panose="02020603050405020304" pitchFamily="18" charset="0"/>
            </a:endParaRPr>
          </a:p>
          <a:p>
            <a:pPr algn="l"/>
            <a:r>
              <a:rPr lang="it-IT" kern="0" dirty="0">
                <a:solidFill>
                  <a:srgbClr val="0070C0"/>
                </a:solidFill>
                <a:latin typeface="Segoe UI" panose="020B0502040204020203" pitchFamily="34" charset="0"/>
              </a:rPr>
              <a:t>Oltre ad attori e policy maker come Comunità energetiche, le Regioni coinvolte negli EI della aggregazione come Emilia-Romagna, Calabria, Basilicata, Lazio e Sicilia; gli Osservatori Idrogeno Regione Sicilia e Puglia; l’Osservatorio Italiano per le Marie Prime Critiche; Confindustria, ecc.</a:t>
            </a:r>
            <a:endParaRPr lang="en-US" kern="0" dirty="0">
              <a:solidFill>
                <a:srgbClr val="0070C0"/>
              </a:solidFill>
              <a:latin typeface="Segoe UI" panose="020B0502040204020203" pitchFamily="34" charset="0"/>
            </a:endParaRPr>
          </a:p>
        </p:txBody>
      </p:sp>
      <p:pic>
        <p:nvPicPr>
          <p:cNvPr id="1026" name="Picture 2" descr="Networking e Change Management | Blog | Hunters Group">
            <a:extLst>
              <a:ext uri="{FF2B5EF4-FFF2-40B4-BE49-F238E27FC236}">
                <a16:creationId xmlns:a16="http://schemas.microsoft.com/office/drawing/2014/main" id="{8837037D-3677-F7FB-DF31-42AE1A969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77" y="3910237"/>
            <a:ext cx="20828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9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73A75-E200-D793-C46A-72ABE18C30FA}"/>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748D2C06-E511-8BE1-8392-492DC98D520E}"/>
              </a:ext>
            </a:extLst>
          </p:cNvPr>
          <p:cNvSpPr/>
          <p:nvPr/>
        </p:nvSpPr>
        <p:spPr>
          <a:xfrm>
            <a:off x="0" y="183471"/>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6F21C669-2386-24EB-F10D-78FEF1C6A6DA}"/>
              </a:ext>
            </a:extLst>
          </p:cNvPr>
          <p:cNvGrpSpPr/>
          <p:nvPr/>
        </p:nvGrpSpPr>
        <p:grpSpPr>
          <a:xfrm>
            <a:off x="2838450" y="1406406"/>
            <a:ext cx="6400800" cy="1609725"/>
            <a:chOff x="2838450" y="1149231"/>
            <a:chExt cx="6400800" cy="1609725"/>
          </a:xfrm>
        </p:grpSpPr>
        <p:sp>
          <p:nvSpPr>
            <p:cNvPr id="8" name="Rettangolo con angoli arrotondati 7">
              <a:extLst>
                <a:ext uri="{FF2B5EF4-FFF2-40B4-BE49-F238E27FC236}">
                  <a16:creationId xmlns:a16="http://schemas.microsoft.com/office/drawing/2014/main" id="{D56DDCFD-F62F-3B37-C2D9-B789625848BD}"/>
                </a:ext>
              </a:extLst>
            </p:cNvPr>
            <p:cNvSpPr/>
            <p:nvPr/>
          </p:nvSpPr>
          <p:spPr>
            <a:xfrm>
              <a:off x="2838450" y="1149231"/>
              <a:ext cx="6400800" cy="1609725"/>
            </a:xfrm>
            <a:prstGeom prst="roundRect">
              <a:avLst>
                <a:gd name="adj" fmla="val 50000"/>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err="1">
                  <a:solidFill>
                    <a:srgbClr val="002C5C"/>
                  </a:solidFill>
                </a:rPr>
                <a:t>Governing</a:t>
              </a:r>
              <a:r>
                <a:rPr lang="it-IT" b="1" dirty="0">
                  <a:solidFill>
                    <a:srgbClr val="002C5C"/>
                  </a:solidFill>
                </a:rPr>
                <a:t> Board</a:t>
              </a:r>
            </a:p>
            <a:p>
              <a:pPr algn="ctr"/>
              <a:endParaRPr lang="it-IT" dirty="0"/>
            </a:p>
            <a:p>
              <a:pPr algn="ctr"/>
              <a:endParaRPr lang="it-IT" dirty="0"/>
            </a:p>
            <a:p>
              <a:pPr algn="ctr"/>
              <a:endParaRPr lang="it-IT" dirty="0"/>
            </a:p>
            <a:p>
              <a:pPr algn="ctr"/>
              <a:endParaRPr lang="it-IT" dirty="0"/>
            </a:p>
            <a:p>
              <a:pPr algn="ctr"/>
              <a:endParaRPr lang="it-IT" dirty="0"/>
            </a:p>
          </p:txBody>
        </p:sp>
        <p:sp>
          <p:nvSpPr>
            <p:cNvPr id="3" name="Rettangolo con angoli arrotondati 2">
              <a:extLst>
                <a:ext uri="{FF2B5EF4-FFF2-40B4-BE49-F238E27FC236}">
                  <a16:creationId xmlns:a16="http://schemas.microsoft.com/office/drawing/2014/main" id="{28B60625-96FE-3FB2-503B-5F45A4050AB8}"/>
                </a:ext>
              </a:extLst>
            </p:cNvPr>
            <p:cNvSpPr/>
            <p:nvPr/>
          </p:nvSpPr>
          <p:spPr>
            <a:xfrm>
              <a:off x="4619625" y="1434982"/>
              <a:ext cx="2952750" cy="495300"/>
            </a:xfrm>
            <a:prstGeom prst="roundRect">
              <a:avLst>
                <a:gd name="adj" fmla="val 50000"/>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C00000"/>
                  </a:solidFill>
                </a:rPr>
                <a:t>Coordinatore scientifico</a:t>
              </a:r>
            </a:p>
          </p:txBody>
        </p:sp>
        <p:sp>
          <p:nvSpPr>
            <p:cNvPr id="4" name="Rettangolo con angoli arrotondati 3">
              <a:extLst>
                <a:ext uri="{FF2B5EF4-FFF2-40B4-BE49-F238E27FC236}">
                  <a16:creationId xmlns:a16="http://schemas.microsoft.com/office/drawing/2014/main" id="{07B63180-CA31-E741-5356-2A97B46E5B30}"/>
                </a:ext>
              </a:extLst>
            </p:cNvPr>
            <p:cNvSpPr/>
            <p:nvPr/>
          </p:nvSpPr>
          <p:spPr>
            <a:xfrm>
              <a:off x="4791075" y="2087900"/>
              <a:ext cx="2495550" cy="495300"/>
            </a:xfrm>
            <a:prstGeom prst="roundRect">
              <a:avLst>
                <a:gd name="adj" fmla="val 50000"/>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C5C"/>
                  </a:solidFill>
                </a:rPr>
                <a:t>Referenti IR, EI &amp; </a:t>
              </a:r>
              <a:r>
                <a:rPr lang="it-IT" dirty="0" err="1">
                  <a:solidFill>
                    <a:srgbClr val="002C5C"/>
                  </a:solidFill>
                </a:rPr>
                <a:t>Hub&amp;spoke</a:t>
              </a:r>
              <a:endParaRPr lang="it-IT" dirty="0">
                <a:solidFill>
                  <a:srgbClr val="002C5C"/>
                </a:solidFill>
              </a:endParaRPr>
            </a:p>
          </p:txBody>
        </p:sp>
        <p:sp>
          <p:nvSpPr>
            <p:cNvPr id="5" name="Rettangolo con angoli arrotondati 4">
              <a:extLst>
                <a:ext uri="{FF2B5EF4-FFF2-40B4-BE49-F238E27FC236}">
                  <a16:creationId xmlns:a16="http://schemas.microsoft.com/office/drawing/2014/main" id="{AC60098B-FDDD-705B-5639-5B444B4A057F}"/>
                </a:ext>
              </a:extLst>
            </p:cNvPr>
            <p:cNvSpPr/>
            <p:nvPr/>
          </p:nvSpPr>
          <p:spPr>
            <a:xfrm>
              <a:off x="7572375" y="2087900"/>
              <a:ext cx="1238250" cy="495300"/>
            </a:xfrm>
            <a:prstGeom prst="roundRect">
              <a:avLst>
                <a:gd name="adj" fmla="val 50000"/>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C5C"/>
                  </a:solidFill>
                </a:rPr>
                <a:t>Istituti</a:t>
              </a:r>
            </a:p>
          </p:txBody>
        </p:sp>
        <p:sp>
          <p:nvSpPr>
            <p:cNvPr id="7" name="Rettangolo con angoli arrotondati 6">
              <a:extLst>
                <a:ext uri="{FF2B5EF4-FFF2-40B4-BE49-F238E27FC236}">
                  <a16:creationId xmlns:a16="http://schemas.microsoft.com/office/drawing/2014/main" id="{DF843153-48D9-A621-2BAD-7F0FA37D1A68}"/>
                </a:ext>
              </a:extLst>
            </p:cNvPr>
            <p:cNvSpPr/>
            <p:nvPr/>
          </p:nvSpPr>
          <p:spPr>
            <a:xfrm>
              <a:off x="3071814" y="2087900"/>
              <a:ext cx="1581150" cy="495300"/>
            </a:xfrm>
            <a:prstGeom prst="roundRect">
              <a:avLst>
                <a:gd name="adj" fmla="val 50000"/>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C5C"/>
                  </a:solidFill>
                </a:rPr>
                <a:t>Aziende</a:t>
              </a:r>
            </a:p>
          </p:txBody>
        </p:sp>
      </p:grpSp>
      <p:sp>
        <p:nvSpPr>
          <p:cNvPr id="10" name="Triangolo isoscele 9">
            <a:extLst>
              <a:ext uri="{FF2B5EF4-FFF2-40B4-BE49-F238E27FC236}">
                <a16:creationId xmlns:a16="http://schemas.microsoft.com/office/drawing/2014/main" id="{E9CA72FA-FDC7-1B0F-2A4E-2BE374A67358}"/>
              </a:ext>
            </a:extLst>
          </p:cNvPr>
          <p:cNvSpPr/>
          <p:nvPr/>
        </p:nvSpPr>
        <p:spPr>
          <a:xfrm rot="10800000">
            <a:off x="5724525" y="3016131"/>
            <a:ext cx="523875" cy="495300"/>
          </a:xfrm>
          <a:prstGeom prst="triangle">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con angoli arrotondati 10">
            <a:extLst>
              <a:ext uri="{FF2B5EF4-FFF2-40B4-BE49-F238E27FC236}">
                <a16:creationId xmlns:a16="http://schemas.microsoft.com/office/drawing/2014/main" id="{F922A8C4-5CF2-A417-CD77-9E99031CF226}"/>
              </a:ext>
            </a:extLst>
          </p:cNvPr>
          <p:cNvSpPr/>
          <p:nvPr/>
        </p:nvSpPr>
        <p:spPr>
          <a:xfrm>
            <a:off x="300037" y="3699550"/>
            <a:ext cx="2443164" cy="495300"/>
          </a:xfrm>
          <a:prstGeom prst="roundRect">
            <a:avLst>
              <a:gd name="adj" fmla="val 50000"/>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2C5C"/>
                </a:solidFill>
              </a:rPr>
              <a:t>Comitati Tecnici di Indirizzo</a:t>
            </a:r>
          </a:p>
        </p:txBody>
      </p:sp>
      <p:sp>
        <p:nvSpPr>
          <p:cNvPr id="12" name="Rettangolo con angoli arrotondati 11">
            <a:extLst>
              <a:ext uri="{FF2B5EF4-FFF2-40B4-BE49-F238E27FC236}">
                <a16:creationId xmlns:a16="http://schemas.microsoft.com/office/drawing/2014/main" id="{C1D62C34-F992-2085-AEE2-59C2FF9C3798}"/>
              </a:ext>
            </a:extLst>
          </p:cNvPr>
          <p:cNvSpPr/>
          <p:nvPr/>
        </p:nvSpPr>
        <p:spPr>
          <a:xfrm>
            <a:off x="4672011" y="3702487"/>
            <a:ext cx="1733550" cy="495300"/>
          </a:xfrm>
          <a:prstGeom prst="roundRect">
            <a:avLst>
              <a:gd name="adj" fmla="val 50000"/>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rgbClr val="002C5C"/>
                </a:solidFill>
              </a:rPr>
              <a:t>Gestione risorse, management</a:t>
            </a:r>
          </a:p>
        </p:txBody>
      </p:sp>
      <p:sp>
        <p:nvSpPr>
          <p:cNvPr id="13" name="Rettangolo con angoli arrotondati 12">
            <a:extLst>
              <a:ext uri="{FF2B5EF4-FFF2-40B4-BE49-F238E27FC236}">
                <a16:creationId xmlns:a16="http://schemas.microsoft.com/office/drawing/2014/main" id="{E8EE52D8-0C80-1C80-6DBD-C6AD5BE520D7}"/>
              </a:ext>
            </a:extLst>
          </p:cNvPr>
          <p:cNvSpPr/>
          <p:nvPr/>
        </p:nvSpPr>
        <p:spPr>
          <a:xfrm>
            <a:off x="9305925" y="3713381"/>
            <a:ext cx="2495550" cy="495300"/>
          </a:xfrm>
          <a:prstGeom prst="roundRect">
            <a:avLst>
              <a:gd name="adj" fmla="val 50000"/>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rgbClr val="002C5C"/>
                </a:solidFill>
              </a:rPr>
              <a:t>Unità per sostenibilità, networking  e gestione IPR</a:t>
            </a:r>
          </a:p>
        </p:txBody>
      </p:sp>
      <p:sp>
        <p:nvSpPr>
          <p:cNvPr id="14" name="Rettangolo con angoli arrotondati 13">
            <a:extLst>
              <a:ext uri="{FF2B5EF4-FFF2-40B4-BE49-F238E27FC236}">
                <a16:creationId xmlns:a16="http://schemas.microsoft.com/office/drawing/2014/main" id="{1D7BF41E-A30B-917B-505D-AB894EC509CB}"/>
              </a:ext>
            </a:extLst>
          </p:cNvPr>
          <p:cNvSpPr/>
          <p:nvPr/>
        </p:nvSpPr>
        <p:spPr>
          <a:xfrm>
            <a:off x="6743699" y="3713381"/>
            <a:ext cx="2314576" cy="495300"/>
          </a:xfrm>
          <a:prstGeom prst="roundRect">
            <a:avLst>
              <a:gd name="adj" fmla="val 50000"/>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rgbClr val="002C5C"/>
                </a:solidFill>
              </a:rPr>
              <a:t>Coordinatore tecnologico di IR e reti informatiche </a:t>
            </a:r>
          </a:p>
        </p:txBody>
      </p:sp>
      <p:sp>
        <p:nvSpPr>
          <p:cNvPr id="15" name="Rettangolo con angoli arrotondati 14">
            <a:extLst>
              <a:ext uri="{FF2B5EF4-FFF2-40B4-BE49-F238E27FC236}">
                <a16:creationId xmlns:a16="http://schemas.microsoft.com/office/drawing/2014/main" id="{4CFEDDCF-8B75-C7F3-70DE-4C492478A2E0}"/>
              </a:ext>
            </a:extLst>
          </p:cNvPr>
          <p:cNvSpPr/>
          <p:nvPr/>
        </p:nvSpPr>
        <p:spPr>
          <a:xfrm>
            <a:off x="2886075" y="3692962"/>
            <a:ext cx="1581150" cy="495300"/>
          </a:xfrm>
          <a:prstGeom prst="roundRect">
            <a:avLst>
              <a:gd name="adj" fmla="val 50000"/>
            </a:avLst>
          </a:prstGeom>
          <a:solidFill>
            <a:srgbClr val="002C5C">
              <a:alpha val="3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C5C"/>
                </a:solidFill>
              </a:rPr>
              <a:t>WP leaders</a:t>
            </a:r>
          </a:p>
        </p:txBody>
      </p:sp>
      <p:sp>
        <p:nvSpPr>
          <p:cNvPr id="16" name="CasellaDiTesto 15">
            <a:extLst>
              <a:ext uri="{FF2B5EF4-FFF2-40B4-BE49-F238E27FC236}">
                <a16:creationId xmlns:a16="http://schemas.microsoft.com/office/drawing/2014/main" id="{2F9FB9AE-2140-532F-DF3B-7B6F12A91B4E}"/>
              </a:ext>
            </a:extLst>
          </p:cNvPr>
          <p:cNvSpPr txBox="1"/>
          <p:nvPr/>
        </p:nvSpPr>
        <p:spPr>
          <a:xfrm>
            <a:off x="585980" y="378690"/>
            <a:ext cx="6093724" cy="584775"/>
          </a:xfrm>
          <a:prstGeom prst="rect">
            <a:avLst/>
          </a:prstGeom>
          <a:noFill/>
        </p:spPr>
        <p:txBody>
          <a:bodyPr wrap="square">
            <a:spAutoFit/>
          </a:bodyPr>
          <a:lstStyle/>
          <a:p>
            <a:r>
              <a:rPr lang="it-IT" sz="3200" b="1" dirty="0">
                <a:solidFill>
                  <a:schemeClr val="bg1"/>
                </a:solidFill>
              </a:rPr>
              <a:t>Governance</a:t>
            </a:r>
            <a:endParaRPr lang="it-IT" sz="3200" dirty="0"/>
          </a:p>
        </p:txBody>
      </p:sp>
    </p:spTree>
    <p:extLst>
      <p:ext uri="{BB962C8B-B14F-4D97-AF65-F5344CB8AC3E}">
        <p14:creationId xmlns:p14="http://schemas.microsoft.com/office/powerpoint/2010/main" val="25875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200788A4-A9B3-4ABD-BFF1-CD1E07E09B7E}"/>
              </a:ext>
            </a:extLst>
          </p:cNvPr>
          <p:cNvSpPr/>
          <p:nvPr/>
        </p:nvSpPr>
        <p:spPr>
          <a:xfrm>
            <a:off x="0" y="183471"/>
            <a:ext cx="12192000" cy="939567"/>
          </a:xfrm>
          <a:prstGeom prst="rect">
            <a:avLst/>
          </a:prstGeom>
          <a:solidFill>
            <a:srgbClr val="00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5">
            <a:extLst>
              <a:ext uri="{FF2B5EF4-FFF2-40B4-BE49-F238E27FC236}">
                <a16:creationId xmlns:a16="http://schemas.microsoft.com/office/drawing/2014/main" id="{DC307879-E2D7-4BA2-FF1A-C32191CB1A1B}"/>
              </a:ext>
            </a:extLst>
          </p:cNvPr>
          <p:cNvSpPr txBox="1"/>
          <p:nvPr/>
        </p:nvSpPr>
        <p:spPr>
          <a:xfrm>
            <a:off x="585979" y="378690"/>
            <a:ext cx="8281574" cy="584775"/>
          </a:xfrm>
          <a:prstGeom prst="rect">
            <a:avLst/>
          </a:prstGeom>
          <a:noFill/>
        </p:spPr>
        <p:txBody>
          <a:bodyPr wrap="square">
            <a:spAutoFit/>
          </a:bodyPr>
          <a:lstStyle/>
          <a:p>
            <a:r>
              <a:rPr lang="en-GB" sz="3200" b="1" noProof="1">
                <a:solidFill>
                  <a:schemeClr val="bg1"/>
                </a:solidFill>
              </a:rPr>
              <a:t>KPI Research Infrastructures @ STEER / 1</a:t>
            </a:r>
            <a:endParaRPr lang="en-GB" sz="3200" noProof="1"/>
          </a:p>
        </p:txBody>
      </p:sp>
      <p:graphicFrame>
        <p:nvGraphicFramePr>
          <p:cNvPr id="8" name="Tabella 3">
            <a:extLst>
              <a:ext uri="{FF2B5EF4-FFF2-40B4-BE49-F238E27FC236}">
                <a16:creationId xmlns:a16="http://schemas.microsoft.com/office/drawing/2014/main" id="{6CBF788E-4A05-75D0-4B07-25BEDF0DEC52}"/>
              </a:ext>
            </a:extLst>
          </p:cNvPr>
          <p:cNvGraphicFramePr>
            <a:graphicFrameLocks noGrp="1"/>
          </p:cNvGraphicFramePr>
          <p:nvPr>
            <p:extLst>
              <p:ext uri="{D42A27DB-BD31-4B8C-83A1-F6EECF244321}">
                <p14:modId xmlns:p14="http://schemas.microsoft.com/office/powerpoint/2010/main" val="1640094201"/>
              </p:ext>
            </p:extLst>
          </p:nvPr>
        </p:nvGraphicFramePr>
        <p:xfrm>
          <a:off x="251250" y="1318257"/>
          <a:ext cx="11757134" cy="3962400"/>
        </p:xfrm>
        <a:graphic>
          <a:graphicData uri="http://schemas.openxmlformats.org/drawingml/2006/table">
            <a:tbl>
              <a:tblPr firstRow="1" bandRow="1">
                <a:tableStyleId>{5C22544A-7EE6-4342-B048-85BDC9FD1C3A}</a:tableStyleId>
              </a:tblPr>
              <a:tblGrid>
                <a:gridCol w="2045383">
                  <a:extLst>
                    <a:ext uri="{9D8B030D-6E8A-4147-A177-3AD203B41FA5}">
                      <a16:colId xmlns:a16="http://schemas.microsoft.com/office/drawing/2014/main" val="2756919809"/>
                    </a:ext>
                  </a:extLst>
                </a:gridCol>
                <a:gridCol w="999460">
                  <a:extLst>
                    <a:ext uri="{9D8B030D-6E8A-4147-A177-3AD203B41FA5}">
                      <a16:colId xmlns:a16="http://schemas.microsoft.com/office/drawing/2014/main" val="2672435629"/>
                    </a:ext>
                  </a:extLst>
                </a:gridCol>
                <a:gridCol w="925033">
                  <a:extLst>
                    <a:ext uri="{9D8B030D-6E8A-4147-A177-3AD203B41FA5}">
                      <a16:colId xmlns:a16="http://schemas.microsoft.com/office/drawing/2014/main" val="260337405"/>
                    </a:ext>
                  </a:extLst>
                </a:gridCol>
                <a:gridCol w="1265274">
                  <a:extLst>
                    <a:ext uri="{9D8B030D-6E8A-4147-A177-3AD203B41FA5}">
                      <a16:colId xmlns:a16="http://schemas.microsoft.com/office/drawing/2014/main" val="3280256885"/>
                    </a:ext>
                  </a:extLst>
                </a:gridCol>
                <a:gridCol w="1206796">
                  <a:extLst>
                    <a:ext uri="{9D8B030D-6E8A-4147-A177-3AD203B41FA5}">
                      <a16:colId xmlns:a16="http://schemas.microsoft.com/office/drawing/2014/main" val="496490274"/>
                    </a:ext>
                  </a:extLst>
                </a:gridCol>
                <a:gridCol w="1206796">
                  <a:extLst>
                    <a:ext uri="{9D8B030D-6E8A-4147-A177-3AD203B41FA5}">
                      <a16:colId xmlns:a16="http://schemas.microsoft.com/office/drawing/2014/main" val="209568926"/>
                    </a:ext>
                  </a:extLst>
                </a:gridCol>
                <a:gridCol w="1584251">
                  <a:extLst>
                    <a:ext uri="{9D8B030D-6E8A-4147-A177-3AD203B41FA5}">
                      <a16:colId xmlns:a16="http://schemas.microsoft.com/office/drawing/2014/main" val="1846312801"/>
                    </a:ext>
                  </a:extLst>
                </a:gridCol>
                <a:gridCol w="2524141">
                  <a:extLst>
                    <a:ext uri="{9D8B030D-6E8A-4147-A177-3AD203B41FA5}">
                      <a16:colId xmlns:a16="http://schemas.microsoft.com/office/drawing/2014/main" val="856495704"/>
                    </a:ext>
                  </a:extLst>
                </a:gridCol>
              </a:tblGrid>
              <a:tr h="0">
                <a:tc>
                  <a:txBody>
                    <a:bodyPr/>
                    <a:lstStyle/>
                    <a:p>
                      <a:r>
                        <a:rPr lang="en-GB" sz="1400" noProof="0" dirty="0"/>
                        <a:t>IR</a:t>
                      </a:r>
                    </a:p>
                  </a:txBody>
                  <a:tcPr>
                    <a:solidFill>
                      <a:srgbClr val="002B5C"/>
                    </a:solidFill>
                  </a:tcPr>
                </a:tc>
                <a:tc>
                  <a:txBody>
                    <a:bodyPr/>
                    <a:lstStyle/>
                    <a:p>
                      <a:r>
                        <a:rPr lang="en-GB" sz="1400" noProof="0" dirty="0"/>
                        <a:t>% Budget</a:t>
                      </a:r>
                    </a:p>
                  </a:txBody>
                  <a:tcPr anchor="ctr">
                    <a:solidFill>
                      <a:srgbClr val="002B5C"/>
                    </a:solidFill>
                  </a:tcPr>
                </a:tc>
                <a:tc>
                  <a:txBody>
                    <a:bodyPr/>
                    <a:lstStyle/>
                    <a:p>
                      <a:r>
                        <a:rPr lang="en-GB" sz="1400" noProof="0" dirty="0"/>
                        <a:t>% Instr.</a:t>
                      </a:r>
                    </a:p>
                  </a:txBody>
                  <a:tcPr anchor="ctr">
                    <a:solidFill>
                      <a:srgbClr val="002B5C"/>
                    </a:solidFill>
                  </a:tcPr>
                </a:tc>
                <a:tc>
                  <a:txBody>
                    <a:bodyPr/>
                    <a:lstStyle/>
                    <a:p>
                      <a:r>
                        <a:rPr lang="en-GB" sz="1400" noProof="0" dirty="0"/>
                        <a:t>Operation</a:t>
                      </a:r>
                    </a:p>
                  </a:txBody>
                  <a:tcPr anchor="ctr">
                    <a:solidFill>
                      <a:srgbClr val="002B5C"/>
                    </a:solidFill>
                  </a:tcPr>
                </a:tc>
                <a:tc>
                  <a:txBody>
                    <a:bodyPr/>
                    <a:lstStyle/>
                    <a:p>
                      <a:r>
                        <a:rPr lang="en-GB" sz="1400" noProof="0" dirty="0"/>
                        <a:t>Tools</a:t>
                      </a:r>
                    </a:p>
                  </a:txBody>
                  <a:tcPr anchor="ctr">
                    <a:solidFill>
                      <a:srgbClr val="002B5C"/>
                    </a:solidFill>
                  </a:tcPr>
                </a:tc>
                <a:tc>
                  <a:txBody>
                    <a:bodyPr/>
                    <a:lstStyle/>
                    <a:p>
                      <a:r>
                        <a:rPr lang="en-GB" sz="1400" noProof="0" dirty="0"/>
                        <a:t>Peer Review</a:t>
                      </a:r>
                    </a:p>
                  </a:txBody>
                  <a:tcPr anchor="ctr">
                    <a:solidFill>
                      <a:srgbClr val="002B5C"/>
                    </a:solidFill>
                  </a:tcPr>
                </a:tc>
                <a:tc>
                  <a:txBody>
                    <a:bodyPr/>
                    <a:lstStyle/>
                    <a:p>
                      <a:r>
                        <a:rPr lang="en-GB" sz="1400" noProof="0" dirty="0"/>
                        <a:t>Expected Users</a:t>
                      </a:r>
                    </a:p>
                  </a:txBody>
                  <a:tcPr anchor="ctr">
                    <a:solidFill>
                      <a:srgbClr val="002B5C"/>
                    </a:solidFill>
                  </a:tcPr>
                </a:tc>
                <a:tc>
                  <a:txBody>
                    <a:bodyPr/>
                    <a:lstStyle/>
                    <a:p>
                      <a:r>
                        <a:rPr lang="en-GB" sz="1400" noProof="0" dirty="0"/>
                        <a:t>People &amp; Needs</a:t>
                      </a:r>
                    </a:p>
                  </a:txBody>
                  <a:tcPr anchor="ctr">
                    <a:solidFill>
                      <a:srgbClr val="002B5C"/>
                    </a:solidFill>
                  </a:tcPr>
                </a:tc>
                <a:extLst>
                  <a:ext uri="{0D108BD9-81ED-4DB2-BD59-A6C34878D82A}">
                    <a16:rowId xmlns:a16="http://schemas.microsoft.com/office/drawing/2014/main" val="3799401305"/>
                  </a:ext>
                </a:extLst>
              </a:tr>
              <a:tr h="450376">
                <a:tc>
                  <a:txBody>
                    <a:bodyPr/>
                    <a:lstStyle/>
                    <a:p>
                      <a:pPr marL="0" algn="l" defTabSz="914400" rtl="0" eaLnBrk="1" latinLnBrk="0" hangingPunct="1"/>
                      <a:r>
                        <a:rPr lang="en-GB" sz="1800" kern="1200" noProof="0" dirty="0">
                          <a:solidFill>
                            <a:schemeClr val="dk1"/>
                          </a:solidFill>
                        </a:rPr>
                        <a:t>IR </a:t>
                      </a:r>
                      <a:r>
                        <a:rPr lang="en-GB" sz="1800" kern="1200" noProof="0" dirty="0" err="1">
                          <a:solidFill>
                            <a:schemeClr val="dk1"/>
                          </a:solidFill>
                        </a:rPr>
                        <a:t>iENTRANCE</a:t>
                      </a:r>
                      <a:endParaRPr lang="en-GB" sz="1800" kern="1200" noProof="0" dirty="0">
                        <a:solidFill>
                          <a:schemeClr val="dk1"/>
                        </a:solidFill>
                      </a:endParaRPr>
                    </a:p>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endParaRPr lang="en-GB" sz="18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800" kern="1200" noProof="0" dirty="0">
                          <a:solidFill>
                            <a:schemeClr val="dk1"/>
                          </a:solidFill>
                          <a:latin typeface="+mn-lt"/>
                          <a:ea typeface="+mn-ea"/>
                          <a:cs typeface="+mn-cs"/>
                        </a:rPr>
                        <a:t>87%</a:t>
                      </a:r>
                    </a:p>
                  </a:txBody>
                  <a:tcPr anchor="ctr">
                    <a:solidFill>
                      <a:srgbClr val="CCD2D8"/>
                    </a:solidFill>
                  </a:tcPr>
                </a:tc>
                <a:tc>
                  <a:txBody>
                    <a:bodyPr/>
                    <a:lstStyle/>
                    <a:p>
                      <a:pPr marL="0" algn="ctr" defTabSz="914400" rtl="0" eaLnBrk="1" latinLnBrk="0" hangingPunct="1"/>
                      <a:r>
                        <a:rPr lang="en-GB" sz="1800" kern="1200" noProof="0" dirty="0">
                          <a:solidFill>
                            <a:schemeClr val="dk1"/>
                          </a:solidFill>
                          <a:latin typeface="+mn-lt"/>
                          <a:ea typeface="+mn-ea"/>
                          <a:cs typeface="+mn-cs"/>
                        </a:rPr>
                        <a:t>60%</a:t>
                      </a:r>
                    </a:p>
                  </a:txBody>
                  <a:tcPr anchor="ctr"/>
                </a:tc>
                <a:tc>
                  <a:txBody>
                    <a:bodyPr/>
                    <a:lstStyle/>
                    <a:p>
                      <a:pPr marL="0" algn="ctr" defTabSz="914400" rtl="0" eaLnBrk="1" latinLnBrk="0" hangingPunct="1"/>
                      <a:r>
                        <a:rPr lang="en-GB" sz="1800" kern="1200" noProof="0" dirty="0">
                          <a:solidFill>
                            <a:schemeClr val="dk1"/>
                          </a:solidFill>
                          <a:latin typeface="+mn-lt"/>
                          <a:ea typeface="+mn-ea"/>
                          <a:cs typeface="+mn-cs"/>
                        </a:rPr>
                        <a:t>04.2025</a:t>
                      </a:r>
                    </a:p>
                  </a:txBody>
                  <a:tcPr anchor="ctr"/>
                </a:tc>
                <a:tc>
                  <a:txBody>
                    <a:bodyPr/>
                    <a:lstStyle/>
                    <a:p>
                      <a:pPr marL="0" algn="ctr" defTabSz="914400" rtl="0" eaLnBrk="1" latinLnBrk="0" hangingPunct="1"/>
                      <a:r>
                        <a:rPr lang="it-IT" sz="1600" kern="1200" dirty="0">
                          <a:solidFill>
                            <a:schemeClr val="dk1"/>
                          </a:solidFill>
                          <a:effectLst/>
                          <a:latin typeface="+mn-lt"/>
                          <a:ea typeface="+mn-ea"/>
                          <a:cs typeface="+mn-cs"/>
                        </a:rPr>
                        <a:t>320 new</a:t>
                      </a:r>
                    </a:p>
                    <a:p>
                      <a:pPr marL="0" algn="ctr" defTabSz="914400" rtl="0" eaLnBrk="1" latinLnBrk="0" hangingPunct="1"/>
                      <a:r>
                        <a:rPr lang="it-IT" sz="1600" kern="1200" dirty="0">
                          <a:solidFill>
                            <a:schemeClr val="dk1"/>
                          </a:solidFill>
                          <a:effectLst/>
                          <a:latin typeface="+mn-lt"/>
                          <a:ea typeface="+mn-ea"/>
                          <a:cs typeface="+mn-cs"/>
                        </a:rPr>
                        <a:t>204 in-</a:t>
                      </a:r>
                      <a:r>
                        <a:rPr lang="it-IT" sz="1600" kern="1200" dirty="0" err="1">
                          <a:solidFill>
                            <a:schemeClr val="dk1"/>
                          </a:solidFill>
                          <a:effectLst/>
                          <a:latin typeface="+mn-lt"/>
                          <a:ea typeface="+mn-ea"/>
                          <a:cs typeface="+mn-cs"/>
                        </a:rPr>
                        <a:t>kind</a:t>
                      </a:r>
                      <a:endParaRPr lang="it-IT" sz="1600" kern="1200" dirty="0">
                        <a:solidFill>
                          <a:schemeClr val="dk1"/>
                        </a:solidFill>
                        <a:effectLst/>
                        <a:latin typeface="+mn-lt"/>
                        <a:ea typeface="+mn-ea"/>
                        <a:cs typeface="+mn-cs"/>
                      </a:endParaRPr>
                    </a:p>
                    <a:p>
                      <a:pPr marL="0" algn="ctr" defTabSz="914400" rtl="0" eaLnBrk="1" latinLnBrk="0" hangingPunct="1"/>
                      <a:r>
                        <a:rPr lang="it-IT" sz="1600" kern="1200" dirty="0">
                          <a:solidFill>
                            <a:schemeClr val="dk1"/>
                          </a:solidFill>
                          <a:effectLst/>
                          <a:latin typeface="+mn-lt"/>
                          <a:ea typeface="+mn-ea"/>
                          <a:cs typeface="+mn-cs"/>
                        </a:rPr>
                        <a:t>(04.2025) </a:t>
                      </a:r>
                      <a:endParaRPr lang="en-GB" sz="1600" kern="1200" noProof="0" dirty="0">
                        <a:solidFill>
                          <a:schemeClr val="dk1"/>
                        </a:solidFill>
                        <a:latin typeface="+mn-lt"/>
                        <a:ea typeface="+mn-ea"/>
                        <a:cs typeface="+mn-cs"/>
                      </a:endParaRPr>
                    </a:p>
                  </a:txBody>
                  <a:tcPr anchor="ctr"/>
                </a:tc>
                <a:tc>
                  <a:txBody>
                    <a:bodyPr/>
                    <a:lstStyle/>
                    <a:p>
                      <a:pPr marL="0" algn="ctr" defTabSz="914400" rtl="0" eaLnBrk="1" latinLnBrk="0" hangingPunct="1"/>
                      <a:r>
                        <a:rPr lang="en-GB" sz="1600" kern="1200" noProof="0" dirty="0">
                          <a:solidFill>
                            <a:schemeClr val="dk1"/>
                          </a:solidFill>
                          <a:latin typeface="+mn-lt"/>
                          <a:ea typeface="+mn-ea"/>
                          <a:cs typeface="+mn-cs"/>
                        </a:rPr>
                        <a:t>YES</a:t>
                      </a:r>
                    </a:p>
                    <a:p>
                      <a:pPr marL="0" algn="ctr" defTabSz="914400" rtl="0" eaLnBrk="1" latinLnBrk="0" hangingPunct="1"/>
                      <a:r>
                        <a:rPr lang="en-GB" sz="1200" kern="1200" noProof="0" dirty="0">
                          <a:solidFill>
                            <a:schemeClr val="dk1"/>
                          </a:solidFill>
                          <a:latin typeface="+mn-lt"/>
                          <a:ea typeface="+mn-ea"/>
                          <a:cs typeface="+mn-cs"/>
                        </a:rPr>
                        <a:t>(12 members, </a:t>
                      </a:r>
                    </a:p>
                    <a:p>
                      <a:pPr marL="0" algn="ctr" defTabSz="914400" rtl="0" eaLnBrk="1" latinLnBrk="0" hangingPunct="1"/>
                      <a:r>
                        <a:rPr lang="en-GB" sz="1200" kern="1200" noProof="0" dirty="0">
                          <a:solidFill>
                            <a:schemeClr val="dk1"/>
                          </a:solidFill>
                          <a:latin typeface="+mn-lt"/>
                          <a:ea typeface="+mn-ea"/>
                          <a:cs typeface="+mn-cs"/>
                        </a:rPr>
                        <a:t>12 EXT)</a:t>
                      </a:r>
                    </a:p>
                  </a:txBody>
                  <a:tcPr anchor="ctr"/>
                </a:tc>
                <a:tc>
                  <a:txBody>
                    <a:bodyPr/>
                    <a:lstStyle/>
                    <a:p>
                      <a:pPr marL="0" algn="ctr" defTabSz="914400" rtl="0" eaLnBrk="1" latinLnBrk="0" hangingPunct="1"/>
                      <a:r>
                        <a:rPr lang="en-GB" sz="1800" kern="1200" noProof="0" dirty="0">
                          <a:solidFill>
                            <a:schemeClr val="dk1"/>
                          </a:solidFill>
                          <a:latin typeface="+mn-lt"/>
                          <a:ea typeface="+mn-ea"/>
                          <a:cs typeface="+mn-cs"/>
                        </a:rPr>
                        <a:t>50 – 100 </a:t>
                      </a:r>
                    </a:p>
                    <a:p>
                      <a:pPr marL="0" algn="ctr" defTabSz="914400" rtl="0" eaLnBrk="1" latinLnBrk="0" hangingPunct="1"/>
                      <a:r>
                        <a:rPr lang="en-GB" sz="1800" kern="1200" noProof="0" dirty="0">
                          <a:solidFill>
                            <a:schemeClr val="dk1"/>
                          </a:solidFill>
                          <a:latin typeface="+mn-lt"/>
                          <a:ea typeface="+mn-ea"/>
                          <a:cs typeface="+mn-cs"/>
                        </a:rPr>
                        <a:t>/ year</a:t>
                      </a:r>
                    </a:p>
                  </a:txBody>
                  <a:tcPr anchor="ctr"/>
                </a:tc>
                <a:tc>
                  <a:txBody>
                    <a:bodyPr/>
                    <a:lstStyle/>
                    <a:p>
                      <a:pPr marL="0" algn="ctr" defTabSz="914400" rtl="0" eaLnBrk="1" latinLnBrk="0" hangingPunct="1"/>
                      <a:r>
                        <a:rPr lang="en-GB" sz="1800" kern="1200" noProof="0" dirty="0">
                          <a:solidFill>
                            <a:schemeClr val="dk1"/>
                          </a:solidFill>
                          <a:latin typeface="+mn-lt"/>
                          <a:ea typeface="+mn-ea"/>
                          <a:cs typeface="+mn-cs"/>
                        </a:rPr>
                        <a:t>20 FTE @ CNR</a:t>
                      </a:r>
                    </a:p>
                    <a:p>
                      <a:pPr marL="0" algn="ctr" defTabSz="914400" rtl="0" eaLnBrk="1" latinLnBrk="0" hangingPunct="1"/>
                      <a:r>
                        <a:rPr lang="en-GB" sz="1800" kern="1200" noProof="0" dirty="0">
                          <a:solidFill>
                            <a:schemeClr val="dk1"/>
                          </a:solidFill>
                          <a:latin typeface="+mn-lt"/>
                          <a:ea typeface="+mn-ea"/>
                          <a:cs typeface="+mn-cs"/>
                        </a:rPr>
                        <a:t>27 NEW (5 years)</a:t>
                      </a:r>
                    </a:p>
                    <a:p>
                      <a:pPr marL="0" algn="ctr" defTabSz="914400" rtl="0" eaLnBrk="1" latinLnBrk="0" hangingPunct="1"/>
                      <a:endParaRPr lang="en-GB" sz="1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1085404212"/>
                  </a:ext>
                </a:extLst>
              </a:tr>
              <a:tr h="450376">
                <a:tc>
                  <a:txBody>
                    <a:bodyPr/>
                    <a:lstStyle/>
                    <a:p>
                      <a:pPr marL="0" algn="l" defTabSz="914400" rtl="0" eaLnBrk="1" latinLnBrk="0" hangingPunct="1"/>
                      <a:r>
                        <a:rPr lang="en-GB" sz="1800" kern="1200" noProof="0" dirty="0">
                          <a:solidFill>
                            <a:schemeClr val="dk1"/>
                          </a:solidFill>
                        </a:rPr>
                        <a:t>IR ECCSELLENT</a:t>
                      </a:r>
                    </a:p>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endParaRPr lang="en-GB" sz="18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800" kern="1200" noProof="0" dirty="0">
                          <a:solidFill>
                            <a:schemeClr val="dk1"/>
                          </a:solidFill>
                          <a:latin typeface="+mn-lt"/>
                          <a:ea typeface="+mn-ea"/>
                          <a:cs typeface="+mn-cs"/>
                        </a:rPr>
                        <a:t>100%</a:t>
                      </a:r>
                    </a:p>
                  </a:txBody>
                  <a:tcPr anchor="ctr"/>
                </a:tc>
                <a:tc>
                  <a:txBody>
                    <a:bodyPr/>
                    <a:lstStyle/>
                    <a:p>
                      <a:pPr marL="0" algn="ctr" defTabSz="914400" rtl="0" eaLnBrk="1" latinLnBrk="0" hangingPunct="1"/>
                      <a:r>
                        <a:rPr lang="en-GB" sz="1800" kern="1200" noProof="0" dirty="0">
                          <a:solidFill>
                            <a:schemeClr val="dk1"/>
                          </a:solidFill>
                        </a:rPr>
                        <a:t>100%</a:t>
                      </a:r>
                      <a:endParaRPr lang="en-GB" sz="1800" kern="1200" noProof="0" dirty="0">
                        <a:solidFill>
                          <a:schemeClr val="dk1"/>
                        </a:solidFill>
                        <a:latin typeface="+mn-lt"/>
                        <a:ea typeface="+mn-ea"/>
                        <a:cs typeface="+mn-cs"/>
                      </a:endParaRPr>
                    </a:p>
                  </a:txBody>
                  <a:tcPr anchor="ctr"/>
                </a:tc>
                <a:tc>
                  <a:txBody>
                    <a:bodyPr/>
                    <a:lstStyle/>
                    <a:p>
                      <a:pPr marL="0" algn="ctr" defTabSz="914400" rtl="0" eaLnBrk="1" latinLnBrk="0" hangingPunct="1"/>
                      <a:r>
                        <a:rPr lang="en-GB" sz="1800" kern="1200" noProof="0" dirty="0">
                          <a:solidFill>
                            <a:schemeClr val="dk1"/>
                          </a:solidFill>
                          <a:latin typeface="+mn-lt"/>
                          <a:ea typeface="+mn-ea"/>
                          <a:cs typeface="+mn-cs"/>
                        </a:rPr>
                        <a:t>ongoing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mn-lt"/>
                          <a:ea typeface="+mn-ea"/>
                          <a:cs typeface="+mn-cs"/>
                        </a:rPr>
                        <a:t>ECCSEL-ERIC website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members,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EXT, 2 CNR)</a:t>
                      </a:r>
                    </a:p>
                  </a:txBody>
                  <a:tcPr anchor="ctr"/>
                </a:tc>
                <a:tc>
                  <a:txBody>
                    <a:bodyPr/>
                    <a:lstStyle/>
                    <a:p>
                      <a:pPr marL="0" algn="ctr" defTabSz="914400" rtl="0" eaLnBrk="1" latinLnBrk="0" hangingPunct="1"/>
                      <a:r>
                        <a:rPr lang="en-GB" sz="1800" kern="1200" noProof="0" dirty="0">
                          <a:solidFill>
                            <a:schemeClr val="dk1"/>
                          </a:solidFill>
                          <a:latin typeface="+mn-lt"/>
                          <a:ea typeface="+mn-ea"/>
                          <a:cs typeface="+mn-cs"/>
                        </a:rPr>
                        <a:t>N.A.</a:t>
                      </a:r>
                    </a:p>
                  </a:txBody>
                  <a:tcPr anchor="ctr"/>
                </a:tc>
                <a:tc>
                  <a:txBody>
                    <a:bodyPr/>
                    <a:lstStyle/>
                    <a:p>
                      <a:pPr marL="0" algn="ctr" defTabSz="914400" rtl="0" eaLnBrk="1" latinLnBrk="0" hangingPunct="1"/>
                      <a:r>
                        <a:rPr lang="en-GB" sz="1800" kern="1200" noProof="0" dirty="0">
                          <a:solidFill>
                            <a:schemeClr val="dk1"/>
                          </a:solidFill>
                          <a:latin typeface="+mn-lt"/>
                          <a:ea typeface="+mn-ea"/>
                          <a:cs typeface="+mn-cs"/>
                        </a:rPr>
                        <a:t>0.25 FTE @ CNR</a:t>
                      </a:r>
                    </a:p>
                    <a:p>
                      <a:pPr marL="0" algn="ctr" defTabSz="914400" rtl="0" eaLnBrk="1" latinLnBrk="0" hangingPunct="1"/>
                      <a:r>
                        <a:rPr lang="en-GB" sz="1800" kern="1200" noProof="0" dirty="0">
                          <a:solidFill>
                            <a:schemeClr val="dk1"/>
                          </a:solidFill>
                          <a:latin typeface="+mn-lt"/>
                          <a:ea typeface="+mn-ea"/>
                          <a:cs typeface="+mn-cs"/>
                        </a:rPr>
                        <a:t>6 NEW</a:t>
                      </a:r>
                    </a:p>
                  </a:txBody>
                  <a:tcPr anchor="ctr"/>
                </a:tc>
                <a:extLst>
                  <a:ext uri="{0D108BD9-81ED-4DB2-BD59-A6C34878D82A}">
                    <a16:rowId xmlns:a16="http://schemas.microsoft.com/office/drawing/2014/main" val="873274074"/>
                  </a:ext>
                </a:extLst>
              </a:tr>
              <a:tr h="450376">
                <a:tc>
                  <a:txBody>
                    <a:bodyPr/>
                    <a:lstStyle/>
                    <a:p>
                      <a:pPr marL="0" algn="l" defTabSz="914400" rtl="0" eaLnBrk="1" latinLnBrk="0" hangingPunct="1"/>
                      <a:r>
                        <a:rPr lang="en-GB" sz="1800" kern="1200" noProof="0" dirty="0">
                          <a:solidFill>
                            <a:schemeClr val="dk1"/>
                          </a:solidFill>
                        </a:rPr>
                        <a:t>IR NFFA-DI</a:t>
                      </a:r>
                    </a:p>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endParaRPr lang="en-GB" sz="18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800" kern="1200" noProof="0" dirty="0">
                          <a:solidFill>
                            <a:schemeClr val="dk1"/>
                          </a:solidFill>
                          <a:latin typeface="+mn-lt"/>
                          <a:ea typeface="+mn-ea"/>
                          <a:cs typeface="+mn-cs"/>
                        </a:rPr>
                        <a:t>99.5%</a:t>
                      </a:r>
                    </a:p>
                  </a:txBody>
                  <a:tcPr anchor="ctr"/>
                </a:tc>
                <a:tc>
                  <a:txBody>
                    <a:bodyPr/>
                    <a:lstStyle/>
                    <a:p>
                      <a:pPr marL="0" algn="ctr" defTabSz="914400" rtl="0" eaLnBrk="1" latinLnBrk="0" hangingPunct="1"/>
                      <a:r>
                        <a:rPr lang="en-GB" sz="1800" kern="1200" noProof="0" dirty="0">
                          <a:solidFill>
                            <a:schemeClr val="dk1"/>
                          </a:solidFill>
                        </a:rPr>
                        <a:t>42.5%</a:t>
                      </a:r>
                      <a:endParaRPr lang="en-GB" sz="1800" kern="1200" noProof="0" dirty="0">
                        <a:solidFill>
                          <a:schemeClr val="dk1"/>
                        </a:solidFill>
                        <a:latin typeface="+mn-lt"/>
                        <a:ea typeface="+mn-ea"/>
                        <a:cs typeface="+mn-cs"/>
                      </a:endParaRPr>
                    </a:p>
                  </a:txBody>
                  <a:tcPr anchor="ctr"/>
                </a:tc>
                <a:tc>
                  <a:txBody>
                    <a:bodyPr/>
                    <a:lstStyle/>
                    <a:p>
                      <a:pPr marL="0" algn="ctr" defTabSz="914400" rtl="0" eaLnBrk="1" latinLnBrk="0" hangingPunct="1"/>
                      <a:r>
                        <a:rPr lang="en-GB" sz="1800" kern="1200" noProof="0" dirty="0">
                          <a:solidFill>
                            <a:schemeClr val="dk1"/>
                          </a:solidFill>
                          <a:latin typeface="+mn-lt"/>
                          <a:ea typeface="+mn-ea"/>
                          <a:cs typeface="+mn-cs"/>
                        </a:rPr>
                        <a:t>ongoing</a:t>
                      </a:r>
                    </a:p>
                  </a:txBody>
                  <a:tcPr anchor="ctr"/>
                </a:tc>
                <a:tc>
                  <a:txBody>
                    <a:bodyPr/>
                    <a:lstStyle/>
                    <a:p>
                      <a:pPr marL="0" algn="ctr" defTabSz="914400" rtl="0" eaLnBrk="1" latinLnBrk="0" hangingPunct="1"/>
                      <a:r>
                        <a:rPr lang="en-GB" sz="1600" kern="1200" noProof="0" dirty="0">
                          <a:solidFill>
                            <a:schemeClr val="dk1"/>
                          </a:solidFill>
                          <a:latin typeface="+mn-lt"/>
                          <a:ea typeface="+mn-ea"/>
                          <a:cs typeface="+mn-cs"/>
                        </a:rPr>
                        <a:t>NFFA-DI website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(10 members,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7 EXT, 3 CNR)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noProof="0" dirty="0">
                          <a:solidFill>
                            <a:schemeClr val="dk1"/>
                          </a:solidFill>
                          <a:latin typeface="+mn-lt"/>
                          <a:ea typeface="+mn-ea"/>
                          <a:cs typeface="+mn-cs"/>
                        </a:rPr>
                        <a:t>N.A.</a:t>
                      </a:r>
                    </a:p>
                  </a:txBody>
                  <a:tcPr anchor="ctr"/>
                </a:tc>
                <a:tc>
                  <a:txBody>
                    <a:bodyPr/>
                    <a:lstStyle/>
                    <a:p>
                      <a:pPr marL="0" algn="ctr" defTabSz="914400" rtl="0" eaLnBrk="1" latinLnBrk="0" hangingPunct="1"/>
                      <a:r>
                        <a:rPr lang="en-GB" sz="1800" kern="1200" noProof="0" dirty="0">
                          <a:solidFill>
                            <a:schemeClr val="dk1"/>
                          </a:solidFill>
                          <a:latin typeface="+mn-lt"/>
                          <a:ea typeface="+mn-ea"/>
                          <a:cs typeface="+mn-cs"/>
                        </a:rPr>
                        <a:t>9.5 FTE @ CNR</a:t>
                      </a:r>
                    </a:p>
                    <a:p>
                      <a:pPr marL="0" algn="ctr" defTabSz="914400" rtl="0" eaLnBrk="1" latinLnBrk="0" hangingPunct="1"/>
                      <a:r>
                        <a:rPr lang="en-GB" sz="1800" kern="1200" noProof="0" dirty="0">
                          <a:solidFill>
                            <a:schemeClr val="dk1"/>
                          </a:solidFill>
                          <a:latin typeface="+mn-lt"/>
                          <a:ea typeface="+mn-ea"/>
                          <a:cs typeface="+mn-cs"/>
                        </a:rPr>
                        <a:t>25 (5 years)</a:t>
                      </a:r>
                    </a:p>
                  </a:txBody>
                  <a:tcPr anchor="ctr"/>
                </a:tc>
                <a:extLst>
                  <a:ext uri="{0D108BD9-81ED-4DB2-BD59-A6C34878D82A}">
                    <a16:rowId xmlns:a16="http://schemas.microsoft.com/office/drawing/2014/main" val="40519652"/>
                  </a:ext>
                </a:extLst>
              </a:tr>
              <a:tr h="450376">
                <a:tc>
                  <a:txBody>
                    <a:bodyPr/>
                    <a:lstStyle/>
                    <a:p>
                      <a:pPr marL="0" algn="l" defTabSz="914400" rtl="0" eaLnBrk="1" latinLnBrk="0" hangingPunct="1"/>
                      <a:r>
                        <a:rPr lang="en-GB" sz="1800" kern="1200" noProof="0" dirty="0">
                          <a:solidFill>
                            <a:schemeClr val="dk1"/>
                          </a:solidFill>
                        </a:rPr>
                        <a:t>IR </a:t>
                      </a:r>
                      <a:r>
                        <a:rPr lang="en-GB" sz="1800" kern="1200" noProof="0" dirty="0" err="1">
                          <a:solidFill>
                            <a:schemeClr val="dk1"/>
                          </a:solidFill>
                        </a:rPr>
                        <a:t>iPHOQS</a:t>
                      </a:r>
                      <a:endParaRPr lang="en-GB" sz="1800" kern="1200" noProof="0" dirty="0">
                        <a:solidFill>
                          <a:schemeClr val="dk1"/>
                        </a:solidFill>
                      </a:endParaRPr>
                    </a:p>
                    <a:p>
                      <a:pPr marL="0" algn="l" defTabSz="914400" rtl="0" eaLnBrk="1" latinLnBrk="0" hangingPunct="1"/>
                      <a:endParaRPr lang="en-GB" sz="1800" kern="1200" noProof="0" dirty="0">
                        <a:solidFill>
                          <a:schemeClr val="dk1"/>
                        </a:solidFill>
                        <a:latin typeface="+mn-lt"/>
                        <a:ea typeface="+mn-ea"/>
                        <a:cs typeface="+mn-cs"/>
                      </a:endParaRPr>
                    </a:p>
                    <a:p>
                      <a:pPr marL="0" algn="l" defTabSz="914400" rtl="0" eaLnBrk="1" latinLnBrk="0" hangingPunct="1"/>
                      <a:endParaRPr lang="en-GB" sz="18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800" kern="1200" noProof="0" dirty="0">
                          <a:solidFill>
                            <a:schemeClr val="dk1"/>
                          </a:solidFill>
                          <a:latin typeface="+mn-lt"/>
                          <a:ea typeface="+mn-ea"/>
                          <a:cs typeface="+mn-cs"/>
                        </a:rPr>
                        <a:t>94.7%</a:t>
                      </a:r>
                    </a:p>
                  </a:txBody>
                  <a:tcPr anchor="ctr"/>
                </a:tc>
                <a:tc>
                  <a:txBody>
                    <a:bodyPr/>
                    <a:lstStyle/>
                    <a:p>
                      <a:pPr marL="0" algn="ctr" defTabSz="914400" rtl="0" eaLnBrk="1" latinLnBrk="0" hangingPunct="1"/>
                      <a:r>
                        <a:rPr lang="en-GB" sz="1800" kern="1200" noProof="0" dirty="0">
                          <a:solidFill>
                            <a:schemeClr val="dk1"/>
                          </a:solidFill>
                        </a:rPr>
                        <a:t>79%</a:t>
                      </a:r>
                      <a:endParaRPr lang="en-GB" sz="1800" kern="1200" noProof="0" dirty="0">
                        <a:solidFill>
                          <a:schemeClr val="dk1"/>
                        </a:solidFill>
                        <a:latin typeface="+mn-lt"/>
                        <a:ea typeface="+mn-ea"/>
                        <a:cs typeface="+mn-cs"/>
                      </a:endParaRPr>
                    </a:p>
                  </a:txBody>
                  <a:tcPr anchor="ctr"/>
                </a:tc>
                <a:tc>
                  <a:txBody>
                    <a:bodyPr/>
                    <a:lstStyle/>
                    <a:p>
                      <a:pPr marL="0" algn="ctr" defTabSz="914400" rtl="0" eaLnBrk="1" latinLnBrk="0" hangingPunct="1"/>
                      <a:r>
                        <a:rPr lang="en-GB" sz="1800" kern="1200" noProof="0" dirty="0">
                          <a:solidFill>
                            <a:schemeClr val="dk1"/>
                          </a:solidFill>
                        </a:rPr>
                        <a:t>10.2025</a:t>
                      </a:r>
                      <a:endParaRPr lang="en-GB" sz="1800" kern="1200" noProof="0" dirty="0">
                        <a:solidFill>
                          <a:schemeClr val="dk1"/>
                        </a:solidFill>
                        <a:latin typeface="+mn-lt"/>
                        <a:ea typeface="+mn-ea"/>
                        <a:cs typeface="+mn-cs"/>
                      </a:endParaRPr>
                    </a:p>
                  </a:txBody>
                  <a:tcPr anchor="ctr"/>
                </a:tc>
                <a:tc>
                  <a:txBody>
                    <a:bodyPr/>
                    <a:lstStyle/>
                    <a:p>
                      <a:pPr marL="0" algn="ctr" defTabSz="914400" rtl="0" eaLnBrk="1" latinLnBrk="0" hangingPunct="1"/>
                      <a:r>
                        <a:rPr lang="en-GB" sz="1600" kern="1200" noProof="0" dirty="0">
                          <a:solidFill>
                            <a:schemeClr val="dk1"/>
                          </a:solidFill>
                          <a:latin typeface="+mn-lt"/>
                          <a:ea typeface="+mn-ea"/>
                          <a:cs typeface="+mn-cs"/>
                        </a:rPr>
                        <a:t>97</a:t>
                      </a:r>
                    </a:p>
                    <a:p>
                      <a:pPr marL="0" algn="ctr" defTabSz="914400" rtl="0" eaLnBrk="1" latinLnBrk="0" hangingPunct="1"/>
                      <a:r>
                        <a:rPr lang="en-GB" sz="1600" kern="1200" noProof="0" dirty="0">
                          <a:solidFill>
                            <a:schemeClr val="dk1"/>
                          </a:solidFill>
                          <a:latin typeface="+mn-lt"/>
                          <a:ea typeface="+mn-ea"/>
                          <a:cs typeface="+mn-cs"/>
                        </a:rPr>
                        <a:t>(10.2025)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(25 members,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25 EXT)</a:t>
                      </a:r>
                    </a:p>
                  </a:txBody>
                  <a:tcPr anchor="ctr"/>
                </a:tc>
                <a:tc>
                  <a:txBody>
                    <a:bodyPr/>
                    <a:lstStyle/>
                    <a:p>
                      <a:pPr marL="0" algn="ctr" defTabSz="914400" rtl="0" eaLnBrk="1" latinLnBrk="0" hangingPunct="1"/>
                      <a:r>
                        <a:rPr lang="en-GB" sz="1800" kern="1200" noProof="0" dirty="0">
                          <a:solidFill>
                            <a:schemeClr val="dk1"/>
                          </a:solidFill>
                          <a:latin typeface="+mn-lt"/>
                          <a:ea typeface="+mn-ea"/>
                          <a:cs typeface="+mn-cs"/>
                        </a:rPr>
                        <a:t>90 – 100 </a:t>
                      </a:r>
                    </a:p>
                    <a:p>
                      <a:pPr marL="0" algn="ctr" defTabSz="914400" rtl="0" eaLnBrk="1" latinLnBrk="0" hangingPunct="1"/>
                      <a:r>
                        <a:rPr lang="en-GB" sz="1800" kern="1200" noProof="0" dirty="0">
                          <a:solidFill>
                            <a:schemeClr val="dk1"/>
                          </a:solidFill>
                          <a:latin typeface="+mn-lt"/>
                          <a:ea typeface="+mn-ea"/>
                          <a:cs typeface="+mn-cs"/>
                        </a:rPr>
                        <a:t>/ year</a:t>
                      </a:r>
                    </a:p>
                  </a:txBody>
                  <a:tcPr anchor="ctr"/>
                </a:tc>
                <a:tc>
                  <a:txBody>
                    <a:bodyPr/>
                    <a:lstStyle/>
                    <a:p>
                      <a:pPr marL="0" algn="ctr" defTabSz="914400" rtl="0" eaLnBrk="1" latinLnBrk="0" hangingPunct="1"/>
                      <a:r>
                        <a:rPr lang="en-GB" sz="1800" kern="1200" noProof="0" dirty="0">
                          <a:solidFill>
                            <a:schemeClr val="dk1"/>
                          </a:solidFill>
                          <a:latin typeface="+mn-lt"/>
                          <a:ea typeface="+mn-ea"/>
                          <a:cs typeface="+mn-cs"/>
                        </a:rPr>
                        <a:t>17 FTE @ CNR</a:t>
                      </a:r>
                    </a:p>
                    <a:p>
                      <a:pPr marL="0" algn="ctr" defTabSz="914400" rtl="0" eaLnBrk="1" latinLnBrk="0" hangingPunct="1"/>
                      <a:r>
                        <a:rPr lang="en-GB" sz="1800" kern="1200" noProof="0" dirty="0">
                          <a:solidFill>
                            <a:schemeClr val="dk1"/>
                          </a:solidFill>
                          <a:latin typeface="+mn-lt"/>
                          <a:ea typeface="+mn-ea"/>
                          <a:cs typeface="+mn-cs"/>
                        </a:rPr>
                        <a:t>6 NEW</a:t>
                      </a:r>
                    </a:p>
                  </a:txBody>
                  <a:tcPr anchor="ctr"/>
                </a:tc>
                <a:extLst>
                  <a:ext uri="{0D108BD9-81ED-4DB2-BD59-A6C34878D82A}">
                    <a16:rowId xmlns:a16="http://schemas.microsoft.com/office/drawing/2014/main" val="706428331"/>
                  </a:ext>
                </a:extLst>
              </a:tr>
            </a:tbl>
          </a:graphicData>
        </a:graphic>
      </p:graphicFrame>
      <p:pic>
        <p:nvPicPr>
          <p:cNvPr id="9" name="Immagine 18">
            <a:extLst>
              <a:ext uri="{FF2B5EF4-FFF2-40B4-BE49-F238E27FC236}">
                <a16:creationId xmlns:a16="http://schemas.microsoft.com/office/drawing/2014/main" id="{B9F78D00-7CDF-8BD8-6E80-9BBCABB7A87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5558" y="2019550"/>
            <a:ext cx="1244775" cy="344388"/>
          </a:xfrm>
          <a:prstGeom prst="rect">
            <a:avLst/>
          </a:prstGeom>
          <a:solidFill>
            <a:schemeClr val="bg1"/>
          </a:solidFill>
        </p:spPr>
      </p:pic>
      <p:pic>
        <p:nvPicPr>
          <p:cNvPr id="10" name="Immagine 19">
            <a:extLst>
              <a:ext uri="{FF2B5EF4-FFF2-40B4-BE49-F238E27FC236}">
                <a16:creationId xmlns:a16="http://schemas.microsoft.com/office/drawing/2014/main" id="{EA9D5B42-7F21-1593-1275-6D250A406742}"/>
              </a:ext>
            </a:extLst>
          </p:cNvPr>
          <p:cNvPicPr>
            <a:picLocks noChangeAspect="1"/>
          </p:cNvPicPr>
          <p:nvPr/>
        </p:nvPicPr>
        <p:blipFill>
          <a:blip r:embed="rId3"/>
          <a:stretch>
            <a:fillRect/>
          </a:stretch>
        </p:blipFill>
        <p:spPr>
          <a:xfrm>
            <a:off x="349577" y="3901419"/>
            <a:ext cx="1296736" cy="272314"/>
          </a:xfrm>
          <a:prstGeom prst="rect">
            <a:avLst/>
          </a:prstGeom>
          <a:solidFill>
            <a:schemeClr val="bg1"/>
          </a:solidFill>
        </p:spPr>
      </p:pic>
      <p:pic>
        <p:nvPicPr>
          <p:cNvPr id="11" name="Immagine 20">
            <a:extLst>
              <a:ext uri="{FF2B5EF4-FFF2-40B4-BE49-F238E27FC236}">
                <a16:creationId xmlns:a16="http://schemas.microsoft.com/office/drawing/2014/main" id="{C043CBD6-1607-86BB-B310-12BFC618B771}"/>
              </a:ext>
            </a:extLst>
          </p:cNvPr>
          <p:cNvPicPr>
            <a:picLocks noChangeAspect="1"/>
          </p:cNvPicPr>
          <p:nvPr/>
        </p:nvPicPr>
        <p:blipFill>
          <a:blip r:embed="rId4"/>
          <a:stretch>
            <a:fillRect/>
          </a:stretch>
        </p:blipFill>
        <p:spPr>
          <a:xfrm>
            <a:off x="375558" y="4752799"/>
            <a:ext cx="388602" cy="388602"/>
          </a:xfrm>
          <a:prstGeom prst="rect">
            <a:avLst/>
          </a:prstGeom>
          <a:solidFill>
            <a:schemeClr val="bg1"/>
          </a:solidFill>
        </p:spPr>
      </p:pic>
    </p:spTree>
    <p:extLst>
      <p:ext uri="{BB962C8B-B14F-4D97-AF65-F5344CB8AC3E}">
        <p14:creationId xmlns:p14="http://schemas.microsoft.com/office/powerpoint/2010/main" val="35342017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BB7F39E7BF08F4EAADA0C88AEEAE940" ma:contentTypeVersion="4" ma:contentTypeDescription="Creare un nuovo documento." ma:contentTypeScope="" ma:versionID="34e94dcbc811c8749cce4ae79e3b3e94">
  <xsd:schema xmlns:xsd="http://www.w3.org/2001/XMLSchema" xmlns:xs="http://www.w3.org/2001/XMLSchema" xmlns:p="http://schemas.microsoft.com/office/2006/metadata/properties" xmlns:ns2="ffb1c537-bcb0-4162-839b-e1a37c8e79a3" targetNamespace="http://schemas.microsoft.com/office/2006/metadata/properties" ma:root="true" ma:fieldsID="9805894722fc4e84d319edf532444908" ns2:_="">
    <xsd:import namespace="ffb1c537-bcb0-4162-839b-e1a37c8e79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1c537-bcb0-4162-839b-e1a37c8e79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22024D-821B-40E7-8349-B349E5E7378A}">
  <ds:schemaRefs>
    <ds:schemaRef ds:uri="http://purl.org/dc/dcmitype/"/>
    <ds:schemaRef ds:uri="ffb1c537-bcb0-4162-839b-e1a37c8e79a3"/>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A7004142-5002-4CAD-A2A9-07F2C0E7E277}">
  <ds:schemaRefs>
    <ds:schemaRef ds:uri="http://schemas.microsoft.com/sharepoint/v3/contenttype/forms"/>
  </ds:schemaRefs>
</ds:datastoreItem>
</file>

<file path=customXml/itemProps3.xml><?xml version="1.0" encoding="utf-8"?>
<ds:datastoreItem xmlns:ds="http://schemas.openxmlformats.org/officeDocument/2006/customXml" ds:itemID="{8C953AF3-C272-49DA-9694-F99EB1FF0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1c537-bcb0-4162-839b-e1a37c8e79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1801</TotalTime>
  <Words>1748</Words>
  <Application>Microsoft Office PowerPoint</Application>
  <PresentationFormat>Widescreen</PresentationFormat>
  <Paragraphs>294</Paragraphs>
  <Slides>15</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Aptos</vt:lpstr>
      <vt:lpstr>Aptos Display</vt:lpstr>
      <vt:lpstr>Arial</vt:lpstr>
      <vt:lpstr>Calibri</vt:lpstr>
      <vt:lpstr>Century Gothic</vt:lpstr>
      <vt:lpstr>Segoe UI</vt:lpstr>
      <vt:lpstr>Source Sans Pro</vt:lpstr>
      <vt:lpstr>Tema di Office</vt:lpstr>
      <vt:lpstr>Presentazione standard di PowerPoint</vt:lpstr>
      <vt:lpstr>Presentazione standard di PowerPoint</vt:lpstr>
      <vt:lpstr>Presentazione standard di PowerPoint</vt:lpstr>
      <vt:lpstr>Presentazione standard di PowerPoint</vt:lpstr>
      <vt:lpstr>Obiettivi scientifici e tecnologici</vt:lpstr>
      <vt:lpstr>SWOT analysis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RAGAZZI</dc:creator>
  <cp:lastModifiedBy>SIMONA BARISON</cp:lastModifiedBy>
  <cp:revision>130</cp:revision>
  <dcterms:created xsi:type="dcterms:W3CDTF">2024-12-30T12:13:18Z</dcterms:created>
  <dcterms:modified xsi:type="dcterms:W3CDTF">2025-04-02T12:49:27Z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0x0101002BB7F39E7BF08F4EAADA0C88AEEAE940</vt:lpwstr>
  </property>
</Properties>
</file>