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2" showSpecialPlsOnTitleSld="0" saveSubsetFonts="1" autoCompressPictures="0">
  <p:sldMasterIdLst>
    <p:sldMasterId id="2147483648" r:id="rId1"/>
  </p:sldMasterIdLst>
  <p:notesMasterIdLst>
    <p:notesMasterId r:id="rId18"/>
  </p:notesMasterIdLst>
  <p:sldIdLst>
    <p:sldId id="260" r:id="rId2"/>
    <p:sldId id="3715" r:id="rId3"/>
    <p:sldId id="256" r:id="rId4"/>
    <p:sldId id="257" r:id="rId5"/>
    <p:sldId id="258" r:id="rId6"/>
    <p:sldId id="281" r:id="rId7"/>
    <p:sldId id="262" r:id="rId8"/>
    <p:sldId id="3716" r:id="rId9"/>
    <p:sldId id="290" r:id="rId10"/>
    <p:sldId id="265" r:id="rId11"/>
    <p:sldId id="267" r:id="rId12"/>
    <p:sldId id="268" r:id="rId13"/>
    <p:sldId id="269" r:id="rId14"/>
    <p:sldId id="270" r:id="rId15"/>
    <p:sldId id="266" r:id="rId16"/>
    <p:sldId id="271" r:id="rId17"/>
  </p:sldIdLst>
  <p:sldSz cx="9144000" cy="5143500" type="screen16x9"/>
  <p:notesSz cx="6858000" cy="9144000"/>
  <p:defaultTextStyle>
    <a:defPPr>
      <a:defRPr lang="it-IT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472C4"/>
    <a:srgbClr val="F4B18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667" autoAdjust="0"/>
    <p:restoredTop sz="90058" autoAdjust="0"/>
  </p:normalViewPr>
  <p:slideViewPr>
    <p:cSldViewPr snapToGrid="0" snapToObjects="1">
      <p:cViewPr>
        <p:scale>
          <a:sx n="335" d="100"/>
          <a:sy n="335" d="100"/>
        </p:scale>
        <p:origin x="1800" y="20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66" d="100"/>
        <a:sy n="66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1532C0F-1FFE-EC4C-0A3B-63A3EE0A666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09DF7AD-ADC1-1162-61EA-B8A7AD7CDD98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B11196C4-5C3C-4B41-8E19-4226104477F8}" type="datetimeFigureOut">
              <a:rPr lang="it-IT"/>
              <a:pPr>
                <a:defRPr/>
              </a:pPr>
              <a:t>14/05/25</a:t>
            </a:fld>
            <a:endParaRPr lang="it-IT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EE2E193A-4EF9-EFEA-F4B1-292DBBA1132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it-IT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6CC6D061-0E15-AE92-09B0-FF1B16F6323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it-IT" noProof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8F4BA27-D5C5-EA58-A8B2-F0562D1677BB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1D6EBA-FF2E-E1E2-6715-B9AB78ADA72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AB585E47-90E7-4F30-BA11-2CD8522E03B0}" type="slidenum">
              <a:rPr lang="it-IT" altLang="it-IT"/>
              <a:pPr>
                <a:defRPr/>
              </a:pPr>
              <a:t>‹#›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B585E47-90E7-4F30-BA11-2CD8522E03B0}" type="slidenum">
              <a:rPr lang="it-IT" altLang="it-IT" smtClean="0"/>
              <a:pPr>
                <a:defRPr/>
              </a:pPr>
              <a:t>8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902580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B585E47-90E7-4F30-BA11-2CD8522E03B0}" type="slidenum">
              <a:rPr lang="it-IT" altLang="it-IT" smtClean="0"/>
              <a:pPr>
                <a:defRPr/>
              </a:pPr>
              <a:t>9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3261389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>
            <a:normAutofit/>
          </a:bodyPr>
          <a:lstStyle>
            <a:lvl1pPr algn="ctr">
              <a:defRPr sz="2813" baseline="0"/>
            </a:lvl1pPr>
          </a:lstStyle>
          <a:p>
            <a:r>
              <a:rPr lang="it-IT" dirty="0"/>
              <a:t>Fare clic per modificare lo stile del titolo dello schema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350"/>
            </a:lvl1pPr>
            <a:lvl2pPr marL="257175" indent="0" algn="ctr">
              <a:buNone/>
              <a:defRPr sz="1125"/>
            </a:lvl2pPr>
            <a:lvl3pPr marL="514350" indent="0" algn="ctr">
              <a:buNone/>
              <a:defRPr sz="1013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CE2F9D0-80D3-52B1-19B2-92D586F17C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E59A83-FA98-4CEE-9BD3-DBAB4C30D7C6}" type="datetime1">
              <a:rPr lang="it-IT"/>
              <a:pPr>
                <a:defRPr/>
              </a:pPr>
              <a:t>14/05/25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8F70FE3-4E47-10BB-7EB6-37621F7540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National Institute of Optics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1DE0617-C4E5-EADF-45D8-862BE0A4CB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5DD2AC-A716-4D0B-8B54-629F99B7D2F8}" type="slidenum">
              <a:rPr lang="it-IT" altLang="it-IT"/>
              <a:pPr>
                <a:defRPr/>
              </a:pPr>
              <a:t>‹#›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8327767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025" baseline="0">
                <a:solidFill>
                  <a:srgbClr val="AB2E27"/>
                </a:solidFill>
              </a:defRPr>
            </a:lvl1pPr>
          </a:lstStyle>
          <a:p>
            <a:r>
              <a:rPr lang="it-IT" dirty="0"/>
              <a:t>Fare clic per modificare lo stile del titolo dello schema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D061B27-BC1B-5F2C-9466-DD777E941E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C56E1C-3436-4F3B-9F89-F8A1C089B0B4}" type="datetime1">
              <a:rPr lang="it-IT"/>
              <a:pPr>
                <a:defRPr/>
              </a:pPr>
              <a:t>14/05/25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24FB74C-E199-31CF-6223-2817960949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National Institute of Optics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358D358-FF62-594E-9876-87B09C1D3B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D43623-B161-4218-8503-9DF5634FDC91}" type="slidenum">
              <a:rPr lang="it-IT" altLang="it-IT"/>
              <a:pPr>
                <a:defRPr/>
              </a:pPr>
              <a:t>‹#›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1272257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43676" y="273844"/>
            <a:ext cx="1971675" cy="4358879"/>
          </a:xfrm>
        </p:spPr>
        <p:txBody>
          <a:bodyPr vert="eaVert">
            <a:normAutofit/>
          </a:bodyPr>
          <a:lstStyle>
            <a:lvl1pPr>
              <a:defRPr sz="2025" baseline="0">
                <a:solidFill>
                  <a:srgbClr val="AB2E27"/>
                </a:solidFill>
              </a:defRPr>
            </a:lvl1pPr>
          </a:lstStyle>
          <a:p>
            <a:r>
              <a:rPr lang="it-IT" dirty="0"/>
              <a:t>Fare clic per modificare lo stile del titolo dello schema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28651" y="273844"/>
            <a:ext cx="5800725" cy="4358879"/>
          </a:xfrm>
        </p:spPr>
        <p:txBody>
          <a:bodyPr vert="eaVert"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B316DDC-9512-80FB-1FE1-B8BF954074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95C32D-CFE4-45A6-844C-208EBC0E7060}" type="datetime1">
              <a:rPr lang="it-IT"/>
              <a:pPr>
                <a:defRPr/>
              </a:pPr>
              <a:t>14/05/25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2EC139D-0100-88E4-89AC-A70DE67966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National Institute of Optics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E1F6C26-B3A3-7889-95E2-7B224AF482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EF2294-10EC-4FAD-83DE-4415FDFF8D63}" type="slidenum">
              <a:rPr lang="it-IT" altLang="it-IT"/>
              <a:pPr>
                <a:defRPr/>
              </a:pPr>
              <a:t>‹#›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0686724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025" baseline="0">
                <a:solidFill>
                  <a:srgbClr val="AB2E27"/>
                </a:solidFill>
              </a:defRPr>
            </a:lvl1pPr>
          </a:lstStyle>
          <a:p>
            <a:r>
              <a:rPr lang="it-IT" dirty="0"/>
              <a:t>Fare clic per modificare lo stile del titolo dello schema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135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05CE9863-563D-EB08-EFBC-306D7620C8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8A8358-F250-4550-98FA-E1A404A3DCCD}" type="datetime1">
              <a:rPr lang="it-IT"/>
              <a:pPr>
                <a:defRPr/>
              </a:pPr>
              <a:t>14/05/25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C162E27-8DB2-106F-8442-12B0FA2A70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National Institute of Optics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CD6E03A-EB6E-2E6C-96D7-2864329C87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8614E6-E1AC-42AA-AC22-F7B5A876E709}" type="slidenum">
              <a:rPr lang="it-IT" altLang="it-IT"/>
              <a:pPr>
                <a:defRPr/>
              </a:pPr>
              <a:t>‹#›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979226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</p:spPr>
        <p:txBody>
          <a:bodyPr anchor="b"/>
          <a:lstStyle>
            <a:lvl1pPr>
              <a:defRPr sz="3375">
                <a:solidFill>
                  <a:srgbClr val="AB2E27"/>
                </a:solidFill>
              </a:defRPr>
            </a:lvl1pPr>
          </a:lstStyle>
          <a:p>
            <a:r>
              <a:rPr lang="it-IT" dirty="0"/>
              <a:t>Fare clic per modificare lo stile del titolo dello schema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1pPr>
            <a:lvl2pPr marL="257175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2pPr>
            <a:lvl3pPr marL="514350" indent="0">
              <a:buNone/>
              <a:defRPr sz="1013">
                <a:solidFill>
                  <a:schemeClr val="tx1">
                    <a:tint val="75000"/>
                  </a:schemeClr>
                </a:solidFill>
              </a:defRPr>
            </a:lvl3pPr>
            <a:lvl4pPr marL="7715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0287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28587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54305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18002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0574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8846E78-5583-911D-CF40-946539534A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414820-C00C-4A96-9BBC-833518551DDD}" type="datetime1">
              <a:rPr lang="it-IT"/>
              <a:pPr>
                <a:defRPr/>
              </a:pPr>
              <a:t>14/05/25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40E5ED78-51C2-CAC9-69C5-DDF159A1E5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National Institute of Optics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2EB64B3-57B7-6F60-1FB8-1914A79344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3B6732-E10E-4D53-9BE7-D0E48CDA08F4}" type="slidenum">
              <a:rPr lang="it-IT" altLang="it-IT"/>
              <a:pPr>
                <a:defRPr/>
              </a:pPr>
              <a:t>‹#›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748857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025" baseline="0">
                <a:solidFill>
                  <a:srgbClr val="AB2E27"/>
                </a:solidFill>
              </a:defRPr>
            </a:lvl1pPr>
          </a:lstStyle>
          <a:p>
            <a:r>
              <a:rPr lang="it-IT" dirty="0"/>
              <a:t>Fare clic per modificare lo stile del titolo dello schema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>
            <a:lvl1pPr>
              <a:defRPr sz="13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>
            <a:lvl1pPr>
              <a:defRPr sz="13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0FCAE30D-6D2B-895F-AA3E-4611BD5423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062740-B149-47F2-BDEA-59655AC45DB4}" type="datetime1">
              <a:rPr lang="it-IT"/>
              <a:pPr>
                <a:defRPr/>
              </a:pPr>
              <a:t>14/05/25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E7B6E20E-E0ED-7BEC-9810-B0C9A544B6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National Institute of Optics</a:t>
            </a: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A8748C15-82D5-A092-FF0E-F3C120B39C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7AF886-B94D-4B4F-904E-88671C0770BE}" type="slidenum">
              <a:rPr lang="it-IT" altLang="it-IT"/>
              <a:pPr>
                <a:defRPr/>
              </a:pPr>
              <a:t>‹#›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8133515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9841" y="273845"/>
            <a:ext cx="7886700" cy="994172"/>
          </a:xfrm>
        </p:spPr>
        <p:txBody>
          <a:bodyPr>
            <a:normAutofit/>
          </a:bodyPr>
          <a:lstStyle>
            <a:lvl1pPr>
              <a:defRPr sz="2025" baseline="0">
                <a:solidFill>
                  <a:srgbClr val="AB2E27"/>
                </a:solidFill>
              </a:defRPr>
            </a:lvl1pPr>
          </a:lstStyle>
          <a:p>
            <a:r>
              <a:rPr lang="it-IT" dirty="0"/>
              <a:t>Fare clic per modificare lo stile del titolo dello schema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350" b="1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it-IT" dirty="0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29151" y="1260872"/>
            <a:ext cx="3887391" cy="617934"/>
          </a:xfrm>
        </p:spPr>
        <p:txBody>
          <a:bodyPr anchor="b"/>
          <a:lstStyle>
            <a:lvl1pPr marL="0" indent="0">
              <a:buNone/>
              <a:defRPr sz="1350" b="1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it-IT" dirty="0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29151" y="1878806"/>
            <a:ext cx="3887391" cy="2763441"/>
          </a:xfrm>
        </p:spPr>
        <p:txBody>
          <a:bodyPr/>
          <a:lstStyle/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082763A8-010D-38C3-CD68-CE01D1C9E1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5288BF-59AA-4439-A34F-E9E3C80239CB}" type="datetime1">
              <a:rPr lang="it-IT"/>
              <a:pPr>
                <a:defRPr/>
              </a:pPr>
              <a:t>14/05/25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4E51EDB3-FD81-A0BD-C081-8FADBFE72D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National Institute of Optics</a:t>
            </a:r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36C1E3EA-C3D8-357B-67AF-5A3A339BF1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515A4F-FF8B-4BDF-ABD2-338BD85BB3D6}" type="slidenum">
              <a:rPr lang="it-IT" altLang="it-IT"/>
              <a:pPr>
                <a:defRPr/>
              </a:pPr>
              <a:t>‹#›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693387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025" baseline="0">
                <a:solidFill>
                  <a:srgbClr val="AB2E27"/>
                </a:solidFill>
              </a:defRPr>
            </a:lvl1pPr>
          </a:lstStyle>
          <a:p>
            <a:r>
              <a:rPr lang="it-IT" dirty="0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A4ED80AC-623D-A994-40E6-7CD9F89830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B613B7-45C3-4272-9C0D-056D1519E107}" type="datetime1">
              <a:rPr lang="it-IT"/>
              <a:pPr>
                <a:defRPr/>
              </a:pPr>
              <a:t>14/05/25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76058598-AF1F-1774-8220-4AD15422FF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National Institute of Optics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B4971F35-DA19-0EB8-EF1E-F0CB1D9D2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EBE56B-8266-4B18-984E-C446EEDDB6D2}" type="slidenum">
              <a:rPr lang="it-IT" altLang="it-IT"/>
              <a:pPr>
                <a:defRPr/>
              </a:pPr>
              <a:t>‹#›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0276069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5A3FD7A7-420B-03FE-0D56-EF20A0BD6D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F10C62-108A-40CA-92C5-B207DABD6703}" type="datetime1">
              <a:rPr lang="it-IT"/>
              <a:pPr>
                <a:defRPr/>
              </a:pPr>
              <a:t>14/05/25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B1C5B573-EE61-0360-F824-11A9493903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National Institute of Optics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9EB2B4CB-FA85-FB50-9F0E-3187530CC3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EC0D39-0279-4044-8678-0881FDBBC1A8}" type="slidenum">
              <a:rPr lang="it-IT" altLang="it-IT"/>
              <a:pPr>
                <a:defRPr/>
              </a:pPr>
              <a:t>‹#›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2963722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>
            <a:normAutofit/>
          </a:bodyPr>
          <a:lstStyle>
            <a:lvl1pPr>
              <a:defRPr sz="1688" baseline="0">
                <a:solidFill>
                  <a:srgbClr val="AB2E27"/>
                </a:solidFill>
              </a:defRPr>
            </a:lvl1pPr>
          </a:lstStyle>
          <a:p>
            <a:r>
              <a:rPr lang="it-IT" dirty="0"/>
              <a:t>Fare clic per modificare lo stile del titolo dello schema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>
              <a:defRPr sz="18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 sz="1575"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 sz="1350"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 sz="1125"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 sz="1125"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9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it-IT" dirty="0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BE574F5F-37CB-945C-F87C-D17A984521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F6EAB6-2709-4AD5-8911-143B87FB48E4}" type="datetime1">
              <a:rPr lang="it-IT"/>
              <a:pPr>
                <a:defRPr/>
              </a:pPr>
              <a:t>14/05/25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0DC108A3-86AD-0342-6B94-888A79CCF8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National Institute of Optics</a:t>
            </a: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871EA4AA-2418-291A-E7AD-2653534DB2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1F0A24-B358-4177-AC6B-09BDE7EBD382}" type="slidenum">
              <a:rPr lang="it-IT" altLang="it-IT"/>
              <a:pPr>
                <a:defRPr/>
              </a:pPr>
              <a:t>‹#›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1463320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>
            <a:normAutofit/>
          </a:bodyPr>
          <a:lstStyle>
            <a:lvl1pPr>
              <a:defRPr sz="1688" baseline="0">
                <a:solidFill>
                  <a:srgbClr val="AB2E27"/>
                </a:solidFill>
              </a:defRPr>
            </a:lvl1pPr>
          </a:lstStyle>
          <a:p>
            <a:r>
              <a:rPr lang="it-IT" dirty="0"/>
              <a:t>Fare clic per modificare lo stile del titolo dello schema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</p:spPr>
        <p:txBody>
          <a:bodyPr rtlCol="0">
            <a:normAutofit/>
          </a:bodyPr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9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it-IT" dirty="0"/>
              <a:t>Fare clic per modificare gli stili del testo dello schema</a:t>
            </a:r>
          </a:p>
        </p:txBody>
      </p:sp>
      <p:sp>
        <p:nvSpPr>
          <p:cNvPr id="5" name="Segnaposto data 3">
            <a:extLst>
              <a:ext uri="{FF2B5EF4-FFF2-40B4-BE49-F238E27FC236}">
                <a16:creationId xmlns:a16="http://schemas.microsoft.com/office/drawing/2014/main" id="{B025AB5F-ECC6-CFA7-4628-7B3622301A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C768EE-DAA2-4CC6-9E19-E48CA58C67BE}" type="datetime1">
              <a:rPr lang="it-IT"/>
              <a:pPr>
                <a:defRPr/>
              </a:pPr>
              <a:t>14/05/25</a:t>
            </a:fld>
            <a:endParaRPr lang="it-IT" dirty="0"/>
          </a:p>
        </p:txBody>
      </p:sp>
      <p:sp>
        <p:nvSpPr>
          <p:cNvPr id="6" name="Segnaposto piè di pagina 4">
            <a:extLst>
              <a:ext uri="{FF2B5EF4-FFF2-40B4-BE49-F238E27FC236}">
                <a16:creationId xmlns:a16="http://schemas.microsoft.com/office/drawing/2014/main" id="{4EAF5E92-C2ED-A227-2032-BF0B47B548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National </a:t>
            </a:r>
            <a:r>
              <a:rPr lang="it-IT" err="1"/>
              <a:t>Institute</a:t>
            </a:r>
            <a:r>
              <a:rPr lang="it-IT"/>
              <a:t> of </a:t>
            </a:r>
            <a:r>
              <a:rPr lang="it-IT" err="1"/>
              <a:t>Optics</a:t>
            </a:r>
            <a:endParaRPr lang="it-IT"/>
          </a:p>
        </p:txBody>
      </p:sp>
      <p:sp>
        <p:nvSpPr>
          <p:cNvPr id="7" name="Segnaposto numero diapositiva 5">
            <a:extLst>
              <a:ext uri="{FF2B5EF4-FFF2-40B4-BE49-F238E27FC236}">
                <a16:creationId xmlns:a16="http://schemas.microsoft.com/office/drawing/2014/main" id="{BA81EB5E-C602-EADE-22F0-8762A8405A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425ACD-AD1E-4533-97AB-300E9BCB8A5C}" type="slidenum">
              <a:rPr lang="it-IT" altLang="it-IT"/>
              <a:pPr>
                <a:defRPr/>
              </a:pPr>
              <a:t>‹#›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4757524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egnaposto titolo 1">
            <a:extLst>
              <a:ext uri="{FF2B5EF4-FFF2-40B4-BE49-F238E27FC236}">
                <a16:creationId xmlns:a16="http://schemas.microsoft.com/office/drawing/2014/main" id="{9942E5C7-271C-8071-246D-55DE134A946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28650" y="274638"/>
            <a:ext cx="7886700" cy="99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lo stile del titolo dello schema</a:t>
            </a:r>
          </a:p>
        </p:txBody>
      </p:sp>
      <p:sp>
        <p:nvSpPr>
          <p:cNvPr id="1027" name="Segnaposto testo 2">
            <a:extLst>
              <a:ext uri="{FF2B5EF4-FFF2-40B4-BE49-F238E27FC236}">
                <a16:creationId xmlns:a16="http://schemas.microsoft.com/office/drawing/2014/main" id="{E9E2240D-95B1-0EF5-DB9B-CA0A94C1D7F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28650" y="1370013"/>
            <a:ext cx="7886700" cy="3262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gli stili del testo dello schema</a:t>
            </a:r>
          </a:p>
          <a:p>
            <a:pPr lvl="1"/>
            <a:r>
              <a:rPr lang="it-IT" altLang="it-IT"/>
              <a:t>Secondo livello</a:t>
            </a:r>
          </a:p>
          <a:p>
            <a:pPr lvl="2"/>
            <a:r>
              <a:rPr lang="it-IT" altLang="it-IT"/>
              <a:t>Terzo livello</a:t>
            </a:r>
          </a:p>
          <a:p>
            <a:pPr lvl="3"/>
            <a:r>
              <a:rPr lang="it-IT" altLang="it-IT"/>
              <a:t>Quarto livello</a:t>
            </a:r>
          </a:p>
          <a:p>
            <a:pPr lvl="4"/>
            <a:r>
              <a:rPr lang="it-IT" alt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EF72039-F828-EC27-91B0-AFE44972251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870450"/>
            <a:ext cx="2057400" cy="2730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675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fld id="{EF3CFDD1-0F51-4C05-8864-E91332106FBF}" type="datetime1">
              <a:rPr lang="it-IT"/>
              <a:pPr>
                <a:defRPr/>
              </a:pPr>
              <a:t>14/05/25</a:t>
            </a:fld>
            <a:endParaRPr lang="it-IT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9084912B-AAB3-F294-EFE5-1C7DC87D62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870450"/>
            <a:ext cx="3086100" cy="2730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675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it-IT"/>
              <a:t>National </a:t>
            </a:r>
            <a:r>
              <a:rPr lang="it-IT" err="1"/>
              <a:t>Institute</a:t>
            </a:r>
            <a:r>
              <a:rPr lang="it-IT"/>
              <a:t> of </a:t>
            </a:r>
            <a:r>
              <a:rPr lang="it-IT" err="1"/>
              <a:t>Optics</a:t>
            </a:r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CD09421-BAFF-3B36-9284-33CAE0B77C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870450"/>
            <a:ext cx="503238" cy="2730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6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9222239A-560F-4751-AAF6-FDD3C2EBA948}" type="slidenum">
              <a:rPr lang="it-IT" altLang="it-IT"/>
              <a:pPr>
                <a:defRPr/>
              </a:pPr>
              <a:t>‹#›</a:t>
            </a:fld>
            <a:endParaRPr lang="it-IT" altLang="it-IT"/>
          </a:p>
        </p:txBody>
      </p:sp>
      <p:pic>
        <p:nvPicPr>
          <p:cNvPr id="1031" name="Picture 2" descr="A black and red logo&#10;&#10;AI-generated content may be incorrect.">
            <a:extLst>
              <a:ext uri="{FF2B5EF4-FFF2-40B4-BE49-F238E27FC236}">
                <a16:creationId xmlns:a16="http://schemas.microsoft.com/office/drawing/2014/main" id="{E406B45F-D47F-B0DA-1322-F7730EDEA19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610"/>
          <a:stretch>
            <a:fillRect/>
          </a:stretch>
        </p:blipFill>
        <p:spPr bwMode="auto">
          <a:xfrm>
            <a:off x="34925" y="4829175"/>
            <a:ext cx="368300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21" r:id="rId1"/>
    <p:sldLayoutId id="2147483822" r:id="rId2"/>
    <p:sldLayoutId id="2147483823" r:id="rId3"/>
    <p:sldLayoutId id="2147483824" r:id="rId4"/>
    <p:sldLayoutId id="2147483825" r:id="rId5"/>
    <p:sldLayoutId id="2147483826" r:id="rId6"/>
    <p:sldLayoutId id="2147483827" r:id="rId7"/>
    <p:sldLayoutId id="2147483828" r:id="rId8"/>
    <p:sldLayoutId id="2147483820" r:id="rId9"/>
    <p:sldLayoutId id="2147483829" r:id="rId10"/>
    <p:sldLayoutId id="2147483830" r:id="rId11"/>
  </p:sldLayoutIdLst>
  <p:hf sldNum="0" hdr="0" ftr="0" dt="0"/>
  <p:txStyles>
    <p:titleStyle>
      <a:lvl1pPr algn="l" defTabSz="51435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000" kern="1200">
          <a:solidFill>
            <a:srgbClr val="AB2E27"/>
          </a:solidFill>
          <a:latin typeface="+mj-lt"/>
          <a:ea typeface="+mj-ea"/>
          <a:cs typeface="+mj-cs"/>
        </a:defRPr>
      </a:lvl1pPr>
      <a:lvl2pPr algn="l" defTabSz="51435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000">
          <a:solidFill>
            <a:srgbClr val="AB2E27"/>
          </a:solidFill>
          <a:latin typeface="Arial" panose="020B0604020202020204" pitchFamily="34" charset="0"/>
        </a:defRPr>
      </a:lvl2pPr>
      <a:lvl3pPr algn="l" defTabSz="51435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000">
          <a:solidFill>
            <a:srgbClr val="AB2E27"/>
          </a:solidFill>
          <a:latin typeface="Arial" panose="020B0604020202020204" pitchFamily="34" charset="0"/>
        </a:defRPr>
      </a:lvl3pPr>
      <a:lvl4pPr algn="l" defTabSz="51435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000">
          <a:solidFill>
            <a:srgbClr val="AB2E27"/>
          </a:solidFill>
          <a:latin typeface="Arial" panose="020B0604020202020204" pitchFamily="34" charset="0"/>
        </a:defRPr>
      </a:lvl4pPr>
      <a:lvl5pPr algn="l" defTabSz="51435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000">
          <a:solidFill>
            <a:srgbClr val="AB2E27"/>
          </a:solidFill>
          <a:latin typeface="Arial" panose="020B0604020202020204" pitchFamily="34" charset="0"/>
        </a:defRPr>
      </a:lvl5pPr>
      <a:lvl6pPr marL="342900" algn="l" defTabSz="514350" rtl="0" fontAlgn="base">
        <a:lnSpc>
          <a:spcPct val="90000"/>
        </a:lnSpc>
        <a:spcBef>
          <a:spcPct val="0"/>
        </a:spcBef>
        <a:spcAft>
          <a:spcPct val="0"/>
        </a:spcAft>
        <a:defRPr sz="2025">
          <a:solidFill>
            <a:srgbClr val="AB2E27"/>
          </a:solidFill>
          <a:latin typeface="Arial" panose="020B0604020202020204" pitchFamily="34" charset="0"/>
        </a:defRPr>
      </a:lvl6pPr>
      <a:lvl7pPr marL="685800" algn="l" defTabSz="514350" rtl="0" fontAlgn="base">
        <a:lnSpc>
          <a:spcPct val="90000"/>
        </a:lnSpc>
        <a:spcBef>
          <a:spcPct val="0"/>
        </a:spcBef>
        <a:spcAft>
          <a:spcPct val="0"/>
        </a:spcAft>
        <a:defRPr sz="2025">
          <a:solidFill>
            <a:srgbClr val="AB2E27"/>
          </a:solidFill>
          <a:latin typeface="Arial" panose="020B0604020202020204" pitchFamily="34" charset="0"/>
        </a:defRPr>
      </a:lvl7pPr>
      <a:lvl8pPr marL="1028700" algn="l" defTabSz="514350" rtl="0" fontAlgn="base">
        <a:lnSpc>
          <a:spcPct val="90000"/>
        </a:lnSpc>
        <a:spcBef>
          <a:spcPct val="0"/>
        </a:spcBef>
        <a:spcAft>
          <a:spcPct val="0"/>
        </a:spcAft>
        <a:defRPr sz="2025">
          <a:solidFill>
            <a:srgbClr val="AB2E27"/>
          </a:solidFill>
          <a:latin typeface="Arial" panose="020B0604020202020204" pitchFamily="34" charset="0"/>
        </a:defRPr>
      </a:lvl8pPr>
      <a:lvl9pPr marL="1371600" algn="l" defTabSz="514350" rtl="0" fontAlgn="base">
        <a:lnSpc>
          <a:spcPct val="90000"/>
        </a:lnSpc>
        <a:spcBef>
          <a:spcPct val="0"/>
        </a:spcBef>
        <a:spcAft>
          <a:spcPct val="0"/>
        </a:spcAft>
        <a:defRPr sz="2025">
          <a:solidFill>
            <a:srgbClr val="AB2E27"/>
          </a:solidFill>
          <a:latin typeface="Arial" panose="020B0604020202020204" pitchFamily="34" charset="0"/>
        </a:defRPr>
      </a:lvl9pPr>
    </p:titleStyle>
    <p:bodyStyle>
      <a:lvl1pPr marL="128588" indent="-128588" algn="l" defTabSz="514350" rtl="0" eaLnBrk="0" fontAlgn="base" hangingPunct="0">
        <a:lnSpc>
          <a:spcPct val="90000"/>
        </a:lnSpc>
        <a:spcBef>
          <a:spcPts val="563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262626"/>
          </a:solidFill>
          <a:latin typeface="+mn-lt"/>
          <a:ea typeface="+mn-ea"/>
          <a:cs typeface="+mn-cs"/>
        </a:defRPr>
      </a:lvl1pPr>
      <a:lvl2pPr marL="385763" indent="-128588" algn="l" defTabSz="514350" rtl="0" eaLnBrk="0" fontAlgn="base" hangingPunct="0">
        <a:lnSpc>
          <a:spcPct val="90000"/>
        </a:lnSpc>
        <a:spcBef>
          <a:spcPts val="2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262626"/>
          </a:solidFill>
          <a:latin typeface="+mn-lt"/>
          <a:ea typeface="+mn-ea"/>
          <a:cs typeface="+mn-cs"/>
        </a:defRPr>
      </a:lvl2pPr>
      <a:lvl3pPr marL="642938" indent="-128588" algn="l" defTabSz="514350" rtl="0" eaLnBrk="0" fontAlgn="base" hangingPunct="0">
        <a:lnSpc>
          <a:spcPct val="90000"/>
        </a:lnSpc>
        <a:spcBef>
          <a:spcPts val="275"/>
        </a:spcBef>
        <a:spcAft>
          <a:spcPct val="0"/>
        </a:spcAft>
        <a:buFont typeface="Arial" panose="020B0604020202020204" pitchFamily="34" charset="0"/>
        <a:buChar char="•"/>
        <a:defRPr sz="1100" kern="1200">
          <a:solidFill>
            <a:srgbClr val="262626"/>
          </a:solidFill>
          <a:latin typeface="+mn-lt"/>
          <a:ea typeface="+mn-ea"/>
          <a:cs typeface="+mn-cs"/>
        </a:defRPr>
      </a:lvl3pPr>
      <a:lvl4pPr marL="900113" indent="-128588" algn="l" defTabSz="514350" rtl="0" eaLnBrk="0" fontAlgn="base" hangingPunct="0">
        <a:lnSpc>
          <a:spcPct val="90000"/>
        </a:lnSpc>
        <a:spcBef>
          <a:spcPts val="275"/>
        </a:spcBef>
        <a:spcAft>
          <a:spcPct val="0"/>
        </a:spcAft>
        <a:buFont typeface="Arial" panose="020B0604020202020204" pitchFamily="34" charset="0"/>
        <a:buChar char="•"/>
        <a:defRPr sz="900" kern="1200">
          <a:solidFill>
            <a:srgbClr val="262626"/>
          </a:solidFill>
          <a:latin typeface="+mn-lt"/>
          <a:ea typeface="+mn-ea"/>
          <a:cs typeface="+mn-cs"/>
        </a:defRPr>
      </a:lvl4pPr>
      <a:lvl5pPr marL="1157288" indent="-128588" algn="l" defTabSz="514350" rtl="0" eaLnBrk="0" fontAlgn="base" hangingPunct="0">
        <a:lnSpc>
          <a:spcPct val="90000"/>
        </a:lnSpc>
        <a:spcBef>
          <a:spcPts val="275"/>
        </a:spcBef>
        <a:spcAft>
          <a:spcPct val="0"/>
        </a:spcAft>
        <a:buFont typeface="Arial" panose="020B0604020202020204" pitchFamily="34" charset="0"/>
        <a:buChar char="•"/>
        <a:defRPr sz="900" kern="1200">
          <a:solidFill>
            <a:srgbClr val="262626"/>
          </a:solidFill>
          <a:latin typeface="+mn-lt"/>
          <a:ea typeface="+mn-ea"/>
          <a:cs typeface="+mn-cs"/>
        </a:defRPr>
      </a:lvl5pPr>
      <a:lvl6pPr marL="14144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6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8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emf"/><Relationship Id="rId13" Type="http://schemas.openxmlformats.org/officeDocument/2006/relationships/image" Target="../media/image26.emf"/><Relationship Id="rId18" Type="http://schemas.openxmlformats.org/officeDocument/2006/relationships/image" Target="../media/image31.emf"/><Relationship Id="rId3" Type="http://schemas.openxmlformats.org/officeDocument/2006/relationships/image" Target="../media/image16.png"/><Relationship Id="rId7" Type="http://schemas.openxmlformats.org/officeDocument/2006/relationships/image" Target="../media/image20.emf"/><Relationship Id="rId12" Type="http://schemas.openxmlformats.org/officeDocument/2006/relationships/image" Target="../media/image25.png"/><Relationship Id="rId17" Type="http://schemas.openxmlformats.org/officeDocument/2006/relationships/image" Target="../media/image30.emf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9.emf"/><Relationship Id="rId20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emf"/><Relationship Id="rId11" Type="http://schemas.openxmlformats.org/officeDocument/2006/relationships/image" Target="../media/image24.png"/><Relationship Id="rId5" Type="http://schemas.openxmlformats.org/officeDocument/2006/relationships/image" Target="../media/image18.emf"/><Relationship Id="rId15" Type="http://schemas.openxmlformats.org/officeDocument/2006/relationships/image" Target="../media/image28.emf"/><Relationship Id="rId10" Type="http://schemas.openxmlformats.org/officeDocument/2006/relationships/image" Target="../media/image23.png"/><Relationship Id="rId19" Type="http://schemas.openxmlformats.org/officeDocument/2006/relationships/image" Target="../media/image32.png"/><Relationship Id="rId4" Type="http://schemas.openxmlformats.org/officeDocument/2006/relationships/image" Target="../media/image17.emf"/><Relationship Id="rId9" Type="http://schemas.openxmlformats.org/officeDocument/2006/relationships/image" Target="../media/image22.png"/><Relationship Id="rId14" Type="http://schemas.openxmlformats.org/officeDocument/2006/relationships/image" Target="../media/image27.e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emf"/><Relationship Id="rId18" Type="http://schemas.openxmlformats.org/officeDocument/2006/relationships/image" Target="../media/image35.png"/><Relationship Id="rId3" Type="http://schemas.openxmlformats.org/officeDocument/2006/relationships/image" Target="../media/image16.png"/><Relationship Id="rId21" Type="http://schemas.openxmlformats.org/officeDocument/2006/relationships/image" Target="../media/image38.png"/><Relationship Id="rId7" Type="http://schemas.openxmlformats.org/officeDocument/2006/relationships/image" Target="../media/image24.png"/><Relationship Id="rId12" Type="http://schemas.openxmlformats.org/officeDocument/2006/relationships/image" Target="../media/image29.emf"/><Relationship Id="rId17" Type="http://schemas.openxmlformats.org/officeDocument/2006/relationships/image" Target="../media/image34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33.png"/><Relationship Id="rId20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emf"/><Relationship Id="rId11" Type="http://schemas.openxmlformats.org/officeDocument/2006/relationships/image" Target="../media/image28.emf"/><Relationship Id="rId5" Type="http://schemas.openxmlformats.org/officeDocument/2006/relationships/image" Target="../media/image19.emf"/><Relationship Id="rId15" Type="http://schemas.openxmlformats.org/officeDocument/2006/relationships/image" Target="../media/image32.png"/><Relationship Id="rId10" Type="http://schemas.openxmlformats.org/officeDocument/2006/relationships/image" Target="../media/image27.emf"/><Relationship Id="rId19" Type="http://schemas.openxmlformats.org/officeDocument/2006/relationships/image" Target="../media/image36.png"/><Relationship Id="rId4" Type="http://schemas.openxmlformats.org/officeDocument/2006/relationships/image" Target="../media/image17.emf"/><Relationship Id="rId9" Type="http://schemas.openxmlformats.org/officeDocument/2006/relationships/image" Target="../media/image26.emf"/><Relationship Id="rId14" Type="http://schemas.openxmlformats.org/officeDocument/2006/relationships/image" Target="../media/image31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nettore 1 3">
            <a:extLst>
              <a:ext uri="{FF2B5EF4-FFF2-40B4-BE49-F238E27FC236}">
                <a16:creationId xmlns:a16="http://schemas.microsoft.com/office/drawing/2014/main" id="{AEFA0006-E087-DDD9-8FC8-08F6F3ABF678}"/>
              </a:ext>
            </a:extLst>
          </p:cNvPr>
          <p:cNvCxnSpPr>
            <a:cxnSpLocks/>
          </p:cNvCxnSpPr>
          <p:nvPr/>
        </p:nvCxnSpPr>
        <p:spPr>
          <a:xfrm>
            <a:off x="3589338" y="2212975"/>
            <a:ext cx="0" cy="811213"/>
          </a:xfrm>
          <a:prstGeom prst="line">
            <a:avLst/>
          </a:prstGeom>
          <a:ln w="127000">
            <a:solidFill>
              <a:srgbClr val="A8454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363" name="TextBox 7">
            <a:extLst>
              <a:ext uri="{FF2B5EF4-FFF2-40B4-BE49-F238E27FC236}">
                <a16:creationId xmlns:a16="http://schemas.microsoft.com/office/drawing/2014/main" id="{03DE61AF-9AC7-CDC6-4A9C-7B0F480A4D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56025" y="2101850"/>
            <a:ext cx="4545013" cy="57785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it-IT" altLang="it-IT" sz="1575" dirty="0">
                <a:solidFill>
                  <a:srgbClr val="545859"/>
                </a:solidFill>
                <a:cs typeface="Arial" panose="020B0604020202020204" pitchFamily="34" charset="0"/>
              </a:rPr>
              <a:t>I-PHOQS LTP: High Power Laser Diagnostic and Data Analysis</a:t>
            </a:r>
          </a:p>
        </p:txBody>
      </p:sp>
      <p:sp>
        <p:nvSpPr>
          <p:cNvPr id="15365" name="TextBox 8">
            <a:extLst>
              <a:ext uri="{FF2B5EF4-FFF2-40B4-BE49-F238E27FC236}">
                <a16:creationId xmlns:a16="http://schemas.microsoft.com/office/drawing/2014/main" id="{E368F2C2-E874-2E08-CB99-B4525E1C60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56025" y="2627313"/>
            <a:ext cx="3711575" cy="26511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it-IT" altLang="it-IT" sz="1125" dirty="0">
                <a:solidFill>
                  <a:srgbClr val="545859"/>
                </a:solidFill>
                <a:cs typeface="Arial" panose="020B0604020202020204" pitchFamily="34" charset="0"/>
              </a:rPr>
              <a:t>L. A. Gizzi</a:t>
            </a:r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id="{BD9188AB-5E08-929C-CE0F-3300A74D71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78038" y="2082800"/>
            <a:ext cx="1346200" cy="9779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sx="99307" sy="99307" algn="tl" rotWithShape="0">
              <a:srgbClr val="000000">
                <a:alpha val="26430"/>
              </a:srgbClr>
            </a:outerShdw>
          </a:effectLst>
        </p:spPr>
      </p:pic>
      <p:sp>
        <p:nvSpPr>
          <p:cNvPr id="13318" name="TextBox 9">
            <a:extLst>
              <a:ext uri="{FF2B5EF4-FFF2-40B4-BE49-F238E27FC236}">
                <a16:creationId xmlns:a16="http://schemas.microsoft.com/office/drawing/2014/main" id="{BC0DD204-9863-A588-0E5E-23B7E31A45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56025" y="2860675"/>
            <a:ext cx="37115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 sz="900" i="1">
                <a:solidFill>
                  <a:srgbClr val="C00000"/>
                </a:solidFill>
                <a:cs typeface="Arial" panose="020B0604020202020204" pitchFamily="34" charset="0"/>
              </a:rPr>
              <a:t>I-PHOQS Laboratory Training Platform: High Power Laser Diagnostic and Data Analysis, 14th-16th May 2025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Content Placeholder 10">
            <a:extLst>
              <a:ext uri="{FF2B5EF4-FFF2-40B4-BE49-F238E27FC236}">
                <a16:creationId xmlns:a16="http://schemas.microsoft.com/office/drawing/2014/main" id="{70F880D5-4320-4F5D-15F0-498632A7BF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" y="0"/>
            <a:ext cx="615950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olo 4">
            <a:extLst>
              <a:ext uri="{FF2B5EF4-FFF2-40B4-BE49-F238E27FC236}">
                <a16:creationId xmlns:a16="http://schemas.microsoft.com/office/drawing/2014/main" id="{02A5EA06-2945-5792-17D6-4403850856C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it-IT" altLang="it-IT" dirty="0"/>
              <a:t>The Laboratory training platform</a:t>
            </a:r>
          </a:p>
        </p:txBody>
      </p:sp>
      <p:sp>
        <p:nvSpPr>
          <p:cNvPr id="15364" name="TextBox 2">
            <a:extLst>
              <a:ext uri="{FF2B5EF4-FFF2-40B4-BE49-F238E27FC236}">
                <a16:creationId xmlns:a16="http://schemas.microsoft.com/office/drawing/2014/main" id="{3AB2169D-A648-2839-84EA-560295699D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3425" y="1277938"/>
            <a:ext cx="74295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/>
            <a:r>
              <a:rPr lang="it-IT" altLang="it-IT"/>
              <a:t>These training programme, organized in the frame of the PNRR project Integrated Infrastructure Initiative in Photonic and Quantum Sciences (I-PHOQS) is intended for PhD students and aims to allow them to experience lab activities in various research fields</a:t>
            </a:r>
          </a:p>
        </p:txBody>
      </p:sp>
      <p:sp>
        <p:nvSpPr>
          <p:cNvPr id="15365" name="TextBox 3">
            <a:extLst>
              <a:ext uri="{FF2B5EF4-FFF2-40B4-BE49-F238E27FC236}">
                <a16:creationId xmlns:a16="http://schemas.microsoft.com/office/drawing/2014/main" id="{395C2C19-1905-47D4-73BC-66D527A597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3425" y="2730500"/>
            <a:ext cx="72453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it-IT" altLang="it-IT"/>
              <a:t>Past edition: Workshop on Diffuse optics @ PoliMI (November 2023)</a:t>
            </a:r>
          </a:p>
        </p:txBody>
      </p:sp>
      <p:sp>
        <p:nvSpPr>
          <p:cNvPr id="15366" name="TextBox 5">
            <a:extLst>
              <a:ext uri="{FF2B5EF4-FFF2-40B4-BE49-F238E27FC236}">
                <a16:creationId xmlns:a16="http://schemas.microsoft.com/office/drawing/2014/main" id="{4722990A-1335-B6DF-3E02-409BFC02B2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3425" y="3255963"/>
            <a:ext cx="66103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it-IT" altLang="it-IT"/>
              <a:t>Now ongoing: High Power Laser Diagnostic and Data Analysis </a:t>
            </a:r>
          </a:p>
        </p:txBody>
      </p:sp>
      <p:sp>
        <p:nvSpPr>
          <p:cNvPr id="15367" name="TextBox 6">
            <a:extLst>
              <a:ext uri="{FF2B5EF4-FFF2-40B4-BE49-F238E27FC236}">
                <a16:creationId xmlns:a16="http://schemas.microsoft.com/office/drawing/2014/main" id="{7CA5CA91-32B6-2D61-3188-367EAC7BF7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3425" y="3781425"/>
            <a:ext cx="33782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it-IT" altLang="it-IT"/>
              <a:t>Stay tuned for the next events! </a:t>
            </a:r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A0C4C0C4-C86F-B664-4242-A007C0D94707}"/>
              </a:ext>
            </a:extLst>
          </p:cNvPr>
          <p:cNvSpPr/>
          <p:nvPr/>
        </p:nvSpPr>
        <p:spPr>
          <a:xfrm>
            <a:off x="349250" y="3313113"/>
            <a:ext cx="371475" cy="254000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5">
            <a:extLst>
              <a:ext uri="{FF2B5EF4-FFF2-40B4-BE49-F238E27FC236}">
                <a16:creationId xmlns:a16="http://schemas.microsoft.com/office/drawing/2014/main" id="{8D4675BD-8BAB-53E0-0ED3-563A8C7DD1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5175" y="2982913"/>
            <a:ext cx="6276975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Content Placeholder 10">
            <a:extLst>
              <a:ext uri="{FF2B5EF4-FFF2-40B4-BE49-F238E27FC236}">
                <a16:creationId xmlns:a16="http://schemas.microsoft.com/office/drawing/2014/main" id="{EE46666A-8711-2F3D-BF58-D2AEB9187E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" y="0"/>
            <a:ext cx="615950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olo 4">
            <a:extLst>
              <a:ext uri="{FF2B5EF4-FFF2-40B4-BE49-F238E27FC236}">
                <a16:creationId xmlns:a16="http://schemas.microsoft.com/office/drawing/2014/main" id="{16B89741-71D8-772A-B5BD-C62D640B799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it-IT" altLang="it-IT" dirty="0"/>
              <a:t>The Activities schedule: Wednesday Lectures</a:t>
            </a:r>
          </a:p>
        </p:txBody>
      </p:sp>
      <p:pic>
        <p:nvPicPr>
          <p:cNvPr id="16389" name="Picture 3">
            <a:extLst>
              <a:ext uri="{FF2B5EF4-FFF2-40B4-BE49-F238E27FC236}">
                <a16:creationId xmlns:a16="http://schemas.microsoft.com/office/drawing/2014/main" id="{FBDE419D-3054-E345-31FF-DC0446BE97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1"/>
          <a:stretch>
            <a:fillRect/>
          </a:stretch>
        </p:blipFill>
        <p:spPr bwMode="auto">
          <a:xfrm>
            <a:off x="2035175" y="1560513"/>
            <a:ext cx="6257925" cy="1436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Left Brace 6">
            <a:extLst>
              <a:ext uri="{FF2B5EF4-FFF2-40B4-BE49-F238E27FC236}">
                <a16:creationId xmlns:a16="http://schemas.microsoft.com/office/drawing/2014/main" id="{CA4EAC48-69D2-07E4-F027-09C09A3131A3}"/>
              </a:ext>
            </a:extLst>
          </p:cNvPr>
          <p:cNvSpPr/>
          <p:nvPr/>
        </p:nvSpPr>
        <p:spPr>
          <a:xfrm>
            <a:off x="1758950" y="2428875"/>
            <a:ext cx="257175" cy="1685925"/>
          </a:xfrm>
          <a:prstGeom prst="leftBrace">
            <a:avLst>
              <a:gd name="adj1" fmla="val 8333"/>
              <a:gd name="adj2" fmla="val 50565"/>
            </a:avLst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16391" name="TextBox 7">
            <a:extLst>
              <a:ext uri="{FF2B5EF4-FFF2-40B4-BE49-F238E27FC236}">
                <a16:creationId xmlns:a16="http://schemas.microsoft.com/office/drawing/2014/main" id="{E49BB3FD-02A1-1452-F879-BF06DEBCA1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5425" y="3041650"/>
            <a:ext cx="1617663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it-IT" altLang="it-IT" sz="1400"/>
              <a:t>Related to the </a:t>
            </a:r>
          </a:p>
          <a:p>
            <a:pPr algn="ctr"/>
            <a:r>
              <a:rPr lang="it-IT" altLang="it-IT" sz="1400"/>
              <a:t>Hands-on session</a:t>
            </a:r>
          </a:p>
        </p:txBody>
      </p:sp>
      <p:sp>
        <p:nvSpPr>
          <p:cNvPr id="16392" name="TextBox 9">
            <a:extLst>
              <a:ext uri="{FF2B5EF4-FFF2-40B4-BE49-F238E27FC236}">
                <a16:creationId xmlns:a16="http://schemas.microsoft.com/office/drawing/2014/main" id="{7E05F2D0-5044-91C9-E28B-6FED811D40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8950" y="1084263"/>
            <a:ext cx="40830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it-IT" altLang="it-IT"/>
              <a:t>This afternoon is dedicated to lectures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5C387190-2EF6-D140-0FAB-AFAA23FC7098}"/>
              </a:ext>
            </a:extLst>
          </p:cNvPr>
          <p:cNvSpPr/>
          <p:nvPr/>
        </p:nvSpPr>
        <p:spPr>
          <a:xfrm>
            <a:off x="4629150" y="1084263"/>
            <a:ext cx="876300" cy="3683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EDB2E50-93CE-7C6E-A7AF-6C247010B7D4}"/>
              </a:ext>
            </a:extLst>
          </p:cNvPr>
          <p:cNvSpPr/>
          <p:nvPr/>
        </p:nvSpPr>
        <p:spPr>
          <a:xfrm>
            <a:off x="3286125" y="1084263"/>
            <a:ext cx="876300" cy="3683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pic>
        <p:nvPicPr>
          <p:cNvPr id="17412" name="Content Placeholder 10">
            <a:extLst>
              <a:ext uri="{FF2B5EF4-FFF2-40B4-BE49-F238E27FC236}">
                <a16:creationId xmlns:a16="http://schemas.microsoft.com/office/drawing/2014/main" id="{9B95B53F-2C5A-7F9F-82CD-02DAEACDE7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" y="0"/>
            <a:ext cx="615950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olo 4">
            <a:extLst>
              <a:ext uri="{FF2B5EF4-FFF2-40B4-BE49-F238E27FC236}">
                <a16:creationId xmlns:a16="http://schemas.microsoft.com/office/drawing/2014/main" id="{9384C6BB-6766-E902-4B4E-19985DFC5E6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it-IT" altLang="it-IT" dirty="0"/>
              <a:t>The Activities schedule: Thursday Hands-on activity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4DFEA2C-5111-DE49-023E-356C7DA7D37D}"/>
              </a:ext>
            </a:extLst>
          </p:cNvPr>
          <p:cNvSpPr/>
          <p:nvPr/>
        </p:nvSpPr>
        <p:spPr>
          <a:xfrm>
            <a:off x="1706563" y="1776413"/>
            <a:ext cx="2865437" cy="890587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it-IT" dirty="0"/>
              <a:t>Group A: Off-axis parabolic mirror alignment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8CE1AEB-55D2-7A1B-D44D-773F308EA1B9}"/>
              </a:ext>
            </a:extLst>
          </p:cNvPr>
          <p:cNvSpPr/>
          <p:nvPr/>
        </p:nvSpPr>
        <p:spPr>
          <a:xfrm>
            <a:off x="4724400" y="1776413"/>
            <a:ext cx="2865438" cy="890587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it-IT" dirty="0"/>
              <a:t>Group B: Ultrashort laser pulse temporal duration measurement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4E5C1072-D75E-119C-16F0-4B3DB1D769F0}"/>
              </a:ext>
            </a:extLst>
          </p:cNvPr>
          <p:cNvSpPr/>
          <p:nvPr/>
        </p:nvSpPr>
        <p:spPr>
          <a:xfrm>
            <a:off x="1706563" y="3194050"/>
            <a:ext cx="2865437" cy="890588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it-IT" dirty="0"/>
              <a:t>Group B: Off-axis parabolic mirror alignment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17B5600D-9EFD-064E-AF9C-72D2E020E455}"/>
              </a:ext>
            </a:extLst>
          </p:cNvPr>
          <p:cNvSpPr/>
          <p:nvPr/>
        </p:nvSpPr>
        <p:spPr>
          <a:xfrm>
            <a:off x="4724400" y="3194050"/>
            <a:ext cx="2865438" cy="890588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it-IT" dirty="0"/>
              <a:t>Group A: Ultrashort laser pulse temporal duration measurement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1AB8A6B3-06C8-A940-1910-4B1FB8FD463E}"/>
              </a:ext>
            </a:extLst>
          </p:cNvPr>
          <p:cNvSpPr/>
          <p:nvPr/>
        </p:nvSpPr>
        <p:spPr>
          <a:xfrm>
            <a:off x="1706563" y="2743200"/>
            <a:ext cx="5883275" cy="369888"/>
          </a:xfrm>
          <a:prstGeom prst="roundRect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it-IT" dirty="0"/>
              <a:t>Lunch Break</a:t>
            </a:r>
          </a:p>
        </p:txBody>
      </p:sp>
      <p:sp>
        <p:nvSpPr>
          <p:cNvPr id="17419" name="TextBox 9">
            <a:extLst>
              <a:ext uri="{FF2B5EF4-FFF2-40B4-BE49-F238E27FC236}">
                <a16:creationId xmlns:a16="http://schemas.microsoft.com/office/drawing/2014/main" id="{C574E0AE-48DF-7760-5514-789BF72DBA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8950" y="1103313"/>
            <a:ext cx="513556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it-IT" altLang="it-IT"/>
              <a:t>Two groups will be formed </a:t>
            </a:r>
            <a:r>
              <a:rPr lang="it-IT" altLang="it-IT">
                <a:solidFill>
                  <a:schemeClr val="bg1"/>
                </a:solidFill>
              </a:rPr>
              <a:t>Group A</a:t>
            </a:r>
            <a:r>
              <a:rPr lang="it-IT" altLang="it-IT"/>
              <a:t> and </a:t>
            </a:r>
            <a:r>
              <a:rPr lang="it-IT" altLang="it-IT">
                <a:solidFill>
                  <a:schemeClr val="bg1"/>
                </a:solidFill>
              </a:rPr>
              <a:t>Group B</a:t>
            </a:r>
          </a:p>
        </p:txBody>
      </p:sp>
      <p:sp>
        <p:nvSpPr>
          <p:cNvPr id="17420" name="TextBox 15">
            <a:extLst>
              <a:ext uri="{FF2B5EF4-FFF2-40B4-BE49-F238E27FC236}">
                <a16:creationId xmlns:a16="http://schemas.microsoft.com/office/drawing/2014/main" id="{2F4FF11A-3BC2-E957-ECC3-1DCDB5D92E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97513" y="4365625"/>
            <a:ext cx="36083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it-IT" altLang="it-IT" i="1"/>
              <a:t>….. Don’t forget the social dinner!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Content Placeholder 10">
            <a:extLst>
              <a:ext uri="{FF2B5EF4-FFF2-40B4-BE49-F238E27FC236}">
                <a16:creationId xmlns:a16="http://schemas.microsoft.com/office/drawing/2014/main" id="{788CAFA6-09CE-FCFD-1277-86015FB524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" y="0"/>
            <a:ext cx="615950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olo 4">
            <a:extLst>
              <a:ext uri="{FF2B5EF4-FFF2-40B4-BE49-F238E27FC236}">
                <a16:creationId xmlns:a16="http://schemas.microsoft.com/office/drawing/2014/main" id="{40CE92F0-5C02-CE80-182F-D8EF4159CEC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it-IT" altLang="it-IT" dirty="0"/>
              <a:t>The Activities schedule: Friday Hands on &amp; Data Analysis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E0013264-450D-1D8A-4DA2-267FDBF3F603}"/>
              </a:ext>
            </a:extLst>
          </p:cNvPr>
          <p:cNvSpPr/>
          <p:nvPr/>
        </p:nvSpPr>
        <p:spPr>
          <a:xfrm>
            <a:off x="1706563" y="1014413"/>
            <a:ext cx="2865437" cy="890587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it-IT" dirty="0"/>
              <a:t>Group A: Phase reconstruction – Lab activity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764672F-32A0-82BC-C968-DDB611FA4922}"/>
              </a:ext>
            </a:extLst>
          </p:cNvPr>
          <p:cNvSpPr/>
          <p:nvPr/>
        </p:nvSpPr>
        <p:spPr>
          <a:xfrm>
            <a:off x="4724400" y="1014413"/>
            <a:ext cx="2865438" cy="890587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it-IT" dirty="0"/>
              <a:t>Group B: Laboratories tour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4E8C8B1B-5EBE-A37B-57A2-C937781B0CFB}"/>
              </a:ext>
            </a:extLst>
          </p:cNvPr>
          <p:cNvSpPr/>
          <p:nvPr/>
        </p:nvSpPr>
        <p:spPr>
          <a:xfrm>
            <a:off x="1706563" y="2432050"/>
            <a:ext cx="2865437" cy="890588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it-IT" dirty="0"/>
              <a:t>Group B: Phase recostruction – Lab actvity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31D0E70C-76A1-1B30-E356-4485C42E6A67}"/>
              </a:ext>
            </a:extLst>
          </p:cNvPr>
          <p:cNvSpPr/>
          <p:nvPr/>
        </p:nvSpPr>
        <p:spPr>
          <a:xfrm>
            <a:off x="4724400" y="2432050"/>
            <a:ext cx="2865438" cy="890588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it-IT" dirty="0"/>
              <a:t>Group A: Laboratories tour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DFAD8028-1917-FB64-25B7-82D65D43EC30}"/>
              </a:ext>
            </a:extLst>
          </p:cNvPr>
          <p:cNvSpPr/>
          <p:nvPr/>
        </p:nvSpPr>
        <p:spPr>
          <a:xfrm>
            <a:off x="1706563" y="1981200"/>
            <a:ext cx="5883275" cy="369888"/>
          </a:xfrm>
          <a:prstGeom prst="roundRect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it-IT" dirty="0"/>
              <a:t>Coffee Break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0F45652D-D22A-B02A-E06E-645238535D3C}"/>
              </a:ext>
            </a:extLst>
          </p:cNvPr>
          <p:cNvSpPr/>
          <p:nvPr/>
        </p:nvSpPr>
        <p:spPr>
          <a:xfrm>
            <a:off x="1706563" y="3403600"/>
            <a:ext cx="5883275" cy="369888"/>
          </a:xfrm>
          <a:prstGeom prst="roundRect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it-IT" dirty="0"/>
              <a:t>Lunch Break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97549BF5-99C3-200F-76B8-B7DC2E8CB6D9}"/>
              </a:ext>
            </a:extLst>
          </p:cNvPr>
          <p:cNvSpPr/>
          <p:nvPr/>
        </p:nvSpPr>
        <p:spPr>
          <a:xfrm>
            <a:off x="1706563" y="3867150"/>
            <a:ext cx="5883275" cy="847725"/>
          </a:xfrm>
          <a:prstGeom prst="roundRect">
            <a:avLst/>
          </a:prstGeom>
          <a:gradFill>
            <a:gsLst>
              <a:gs pos="0">
                <a:srgbClr val="4472C4"/>
              </a:gs>
              <a:gs pos="100000">
                <a:srgbClr val="F4B183"/>
              </a:gs>
            </a:gsLst>
            <a:lin ang="6000000" scaled="0"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it-IT" dirty="0"/>
              <a:t>Group A and B: Phase reconstruction - Data Analysis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Content Placeholder 10">
            <a:extLst>
              <a:ext uri="{FF2B5EF4-FFF2-40B4-BE49-F238E27FC236}">
                <a16:creationId xmlns:a16="http://schemas.microsoft.com/office/drawing/2014/main" id="{F327821C-2FE2-CACC-528F-F4607BC193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" y="0"/>
            <a:ext cx="615950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olo 4">
            <a:extLst>
              <a:ext uri="{FF2B5EF4-FFF2-40B4-BE49-F238E27FC236}">
                <a16:creationId xmlns:a16="http://schemas.microsoft.com/office/drawing/2014/main" id="{41B3260E-EE41-134C-893F-806D4AF64C4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it-IT" altLang="it-IT" dirty="0"/>
              <a:t>The Activities schedule: Friday Lab Tours</a:t>
            </a:r>
          </a:p>
        </p:txBody>
      </p:sp>
      <p:pic>
        <p:nvPicPr>
          <p:cNvPr id="19460" name="Picture 4">
            <a:extLst>
              <a:ext uri="{FF2B5EF4-FFF2-40B4-BE49-F238E27FC236}">
                <a16:creationId xmlns:a16="http://schemas.microsoft.com/office/drawing/2014/main" id="{E3F9EC54-D4F9-4BF7-F5BB-AE893D8757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6300" y="1543050"/>
            <a:ext cx="4219575" cy="322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Picture 10">
            <a:extLst>
              <a:ext uri="{FF2B5EF4-FFF2-40B4-BE49-F238E27FC236}">
                <a16:creationId xmlns:a16="http://schemas.microsoft.com/office/drawing/2014/main" id="{838BADBA-C010-2FA6-8075-D18C3649E0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6175" y="1196975"/>
            <a:ext cx="3311525" cy="304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" name="Picture 11" descr="A logo with text on it&#10;&#10;Description automatically generated">
            <a:extLst>
              <a:ext uri="{FF2B5EF4-FFF2-40B4-BE49-F238E27FC236}">
                <a16:creationId xmlns:a16="http://schemas.microsoft.com/office/drawing/2014/main" id="{3886D276-8193-6A7F-54C2-96A10D3D65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055688"/>
            <a:ext cx="1135063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olo 4">
            <a:extLst>
              <a:ext uri="{FF2B5EF4-FFF2-40B4-BE49-F238E27FC236}">
                <a16:creationId xmlns:a16="http://schemas.microsoft.com/office/drawing/2014/main" id="{28AF2553-CFF8-5BCA-A5FC-D857E3B3864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it-IT" altLang="it-IT" dirty="0"/>
              <a:t>Detailed program and infos available on the dedicated indico page</a:t>
            </a:r>
          </a:p>
        </p:txBody>
      </p:sp>
      <p:pic>
        <p:nvPicPr>
          <p:cNvPr id="20483" name="Content Placeholder 10">
            <a:extLst>
              <a:ext uri="{FF2B5EF4-FFF2-40B4-BE49-F238E27FC236}">
                <a16:creationId xmlns:a16="http://schemas.microsoft.com/office/drawing/2014/main" id="{268B1BF1-6596-1C70-BFA5-C6A4AE04EB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" y="0"/>
            <a:ext cx="615950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Content Placeholder 2">
            <a:extLst>
              <a:ext uri="{FF2B5EF4-FFF2-40B4-BE49-F238E27FC236}">
                <a16:creationId xmlns:a16="http://schemas.microsoft.com/office/drawing/2014/main" id="{3E5EEDBE-19F4-38FB-2BCA-0FFBDF28A9A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65325" y="1198563"/>
            <a:ext cx="4903788" cy="3262312"/>
          </a:xfr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>
            <a:extLst>
              <a:ext uri="{FF2B5EF4-FFF2-40B4-BE49-F238E27FC236}">
                <a16:creationId xmlns:a16="http://schemas.microsoft.com/office/drawing/2014/main" id="{E2CF005E-F022-1E07-29AC-6087698AB19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28650" y="1912938"/>
            <a:ext cx="7886700" cy="993775"/>
          </a:xfrm>
        </p:spPr>
        <p:txBody>
          <a:bodyPr/>
          <a:lstStyle/>
          <a:p>
            <a:pPr algn="ctr"/>
            <a:r>
              <a:rPr lang="it-IT" altLang="it-IT" sz="3000" dirty="0"/>
              <a:t>Welcome and </a:t>
            </a:r>
            <a:r>
              <a:rPr lang="it-IT" altLang="it-IT" sz="3000" dirty="0" err="1"/>
              <a:t>enjoy</a:t>
            </a:r>
            <a:r>
              <a:rPr lang="it-IT" altLang="it-IT" sz="3000" dirty="0"/>
              <a:t> the training!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Box 6">
            <a:extLst>
              <a:ext uri="{FF2B5EF4-FFF2-40B4-BE49-F238E27FC236}">
                <a16:creationId xmlns:a16="http://schemas.microsoft.com/office/drawing/2014/main" id="{81CB8BFA-B7C9-3B5C-F478-FB119FF036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5599" y="79173"/>
            <a:ext cx="6884484" cy="461665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1127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9pPr>
          </a:lstStyle>
          <a:p>
            <a:pPr marL="0" algn="ctr">
              <a:spcBef>
                <a:spcPct val="0"/>
              </a:spcBef>
              <a:buNone/>
            </a:pPr>
            <a:r>
              <a:rPr lang="en-US" altLang="it-IT" sz="2400" b="1" dirty="0">
                <a:solidFill>
                  <a:srgbClr val="0055A5"/>
                </a:solidFill>
                <a:latin typeface="+mj-lt"/>
                <a:cs typeface="Calibri"/>
              </a:rPr>
              <a:t>Consiglio Nazionale </a:t>
            </a:r>
            <a:r>
              <a:rPr lang="en-US" altLang="it-IT" sz="2400" b="1" dirty="0" err="1">
                <a:solidFill>
                  <a:srgbClr val="0055A5"/>
                </a:solidFill>
                <a:latin typeface="+mj-lt"/>
                <a:cs typeface="Calibri"/>
              </a:rPr>
              <a:t>delle</a:t>
            </a:r>
            <a:r>
              <a:rPr lang="en-US" altLang="it-IT" sz="2400" b="1" dirty="0">
                <a:solidFill>
                  <a:srgbClr val="0055A5"/>
                </a:solidFill>
                <a:latin typeface="+mj-lt"/>
                <a:cs typeface="Calibri"/>
              </a:rPr>
              <a:t> Ricerche (CNR)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0EC68BB-5E9A-4934-2351-373767AA68C5}"/>
              </a:ext>
            </a:extLst>
          </p:cNvPr>
          <p:cNvSpPr txBox="1"/>
          <p:nvPr/>
        </p:nvSpPr>
        <p:spPr>
          <a:xfrm>
            <a:off x="9139844" y="40275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IT" dirty="0"/>
          </a:p>
        </p:txBody>
      </p:sp>
      <p:pic>
        <p:nvPicPr>
          <p:cNvPr id="1026" name="Picture 2" descr="Cnr in figures">
            <a:extLst>
              <a:ext uri="{FF2B5EF4-FFF2-40B4-BE49-F238E27FC236}">
                <a16:creationId xmlns:a16="http://schemas.microsoft.com/office/drawing/2014/main" id="{4C6E4A63-2B3B-FA1A-0018-467A213B66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533" y="-62027"/>
            <a:ext cx="2062466" cy="5213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382FCCA-E907-1D92-741E-CAA2C23DD0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2281" y="990502"/>
            <a:ext cx="3448050" cy="321945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EBFEB8F-0ACA-7C8C-E2B5-9A83A6FF2F18}"/>
              </a:ext>
            </a:extLst>
          </p:cNvPr>
          <p:cNvSpPr txBox="1"/>
          <p:nvPr/>
        </p:nvSpPr>
        <p:spPr>
          <a:xfrm>
            <a:off x="5925030" y="2900215"/>
            <a:ext cx="313739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200" dirty="0"/>
              <a:t>Strong commitments to large scale facilities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4A9313C-33B7-D589-55DF-346392D31983}"/>
              </a:ext>
            </a:extLst>
          </p:cNvPr>
          <p:cNvSpPr txBox="1"/>
          <p:nvPr/>
        </p:nvSpPr>
        <p:spPr>
          <a:xfrm>
            <a:off x="6315316" y="3154130"/>
            <a:ext cx="2140235" cy="3462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T" sz="825" dirty="0"/>
              <a:t>http://www.dsftm.cnr.it/large-scale-facilities/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4D6D762-41D1-99AE-4F51-B2208191794E}"/>
              </a:ext>
            </a:extLst>
          </p:cNvPr>
          <p:cNvSpPr txBox="1"/>
          <p:nvPr/>
        </p:nvSpPr>
        <p:spPr>
          <a:xfrm>
            <a:off x="6063679" y="3634425"/>
            <a:ext cx="297203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400" dirty="0"/>
              <a:t>ELETTRA and FERMI (beamlines),</a:t>
            </a:r>
          </a:p>
          <a:p>
            <a:r>
              <a:rPr lang="en-IT" sz="1400" dirty="0"/>
              <a:t>ESRF (beamlines)</a:t>
            </a:r>
          </a:p>
          <a:p>
            <a:r>
              <a:rPr lang="en-IT" sz="1400" dirty="0"/>
              <a:t>ILL, ISIS, ESS, NFFA, XFEL, ELI</a:t>
            </a:r>
          </a:p>
          <a:p>
            <a:endParaRPr lang="en-IT" sz="1400" dirty="0"/>
          </a:p>
        </p:txBody>
      </p:sp>
      <p:pic>
        <p:nvPicPr>
          <p:cNvPr id="1038" name="Picture 14" descr="ELI ERIC | ELI ERIC - European Research Infrastructure Consortium">
            <a:extLst>
              <a:ext uri="{FF2B5EF4-FFF2-40B4-BE49-F238E27FC236}">
                <a16:creationId xmlns:a16="http://schemas.microsoft.com/office/drawing/2014/main" id="{4C84DA82-40F8-651A-AFE0-24B2EFF822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3922" y="1643642"/>
            <a:ext cx="1799349" cy="1270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About - ISIS@MACH ITALIA">
            <a:extLst>
              <a:ext uri="{FF2B5EF4-FFF2-40B4-BE49-F238E27FC236}">
                <a16:creationId xmlns:a16="http://schemas.microsoft.com/office/drawing/2014/main" id="{813D91BF-B65A-ACBC-75B9-716A6D31D5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55"/>
          <a:stretch/>
        </p:blipFill>
        <p:spPr bwMode="auto">
          <a:xfrm>
            <a:off x="7427583" y="891744"/>
            <a:ext cx="1501964" cy="1219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67849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724" y="0"/>
            <a:ext cx="9157448" cy="5143500"/>
          </a:xfrm>
          <a:prstGeom prst="rect">
            <a:avLst/>
          </a:prstGeom>
        </p:spPr>
      </p:pic>
      <p:pic>
        <p:nvPicPr>
          <p:cNvPr id="1026" name="Picture 2" descr="isultati immagini per area della ricerca di pis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447" y="0"/>
            <a:ext cx="9170894" cy="100882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Arrow Connector 6"/>
          <p:cNvCxnSpPr/>
          <p:nvPr/>
        </p:nvCxnSpPr>
        <p:spPr>
          <a:xfrm flipH="1">
            <a:off x="7744281" y="1008823"/>
            <a:ext cx="616226" cy="1103243"/>
          </a:xfrm>
          <a:prstGeom prst="straightConnector1">
            <a:avLst/>
          </a:prstGeom>
          <a:ln w="889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792961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sultati immagini per area della ricerca di pis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00882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9483" y="1008822"/>
            <a:ext cx="1990583" cy="4134678"/>
          </a:xfrm>
          <a:prstGeom prst="rect">
            <a:avLst/>
          </a:prstGeom>
        </p:spPr>
      </p:pic>
      <p:sp>
        <p:nvSpPr>
          <p:cNvPr id="4" name="Frame 3"/>
          <p:cNvSpPr/>
          <p:nvPr/>
        </p:nvSpPr>
        <p:spPr>
          <a:xfrm>
            <a:off x="1069481" y="4104862"/>
            <a:ext cx="1884926" cy="278296"/>
          </a:xfrm>
          <a:prstGeom prst="frame">
            <a:avLst/>
          </a:prstGeom>
          <a:solidFill>
            <a:schemeClr val="accent2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2050" name="Picture 2" descr="isultati immagini per area della ricerca di pis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0734" y="1151633"/>
            <a:ext cx="4025348" cy="384905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Straight Arrow Connector 8"/>
          <p:cNvCxnSpPr/>
          <p:nvPr/>
        </p:nvCxnSpPr>
        <p:spPr>
          <a:xfrm flipH="1">
            <a:off x="5235820" y="2524540"/>
            <a:ext cx="501544" cy="744517"/>
          </a:xfrm>
          <a:prstGeom prst="straightConnector1">
            <a:avLst/>
          </a:prstGeom>
          <a:ln w="889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203315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sultati immagini per area della ricerca di pis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724" y="0"/>
            <a:ext cx="9157448" cy="100882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7250" y="1528489"/>
            <a:ext cx="7429500" cy="3179826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>
          <a:xfrm flipH="1">
            <a:off x="2731159" y="1314163"/>
            <a:ext cx="610872" cy="573551"/>
          </a:xfrm>
          <a:prstGeom prst="straightConnector1">
            <a:avLst/>
          </a:prstGeom>
          <a:ln w="889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3342032" y="1299254"/>
            <a:ext cx="1115669" cy="618276"/>
          </a:xfrm>
          <a:prstGeom prst="straightConnector1">
            <a:avLst/>
          </a:prstGeom>
          <a:ln w="889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3342032" y="1300311"/>
            <a:ext cx="2912167" cy="2645525"/>
          </a:xfrm>
          <a:prstGeom prst="straightConnector1">
            <a:avLst/>
          </a:prstGeom>
          <a:ln w="889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2260904" y="1023311"/>
            <a:ext cx="286488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err="1"/>
              <a:t>Istituto</a:t>
            </a:r>
            <a:r>
              <a:rPr lang="en-US" dirty="0"/>
              <a:t> </a:t>
            </a:r>
            <a:r>
              <a:rPr lang="en-US" dirty="0" err="1"/>
              <a:t>Nazionale</a:t>
            </a:r>
            <a:r>
              <a:rPr lang="en-US" dirty="0"/>
              <a:t> di </a:t>
            </a:r>
            <a:r>
              <a:rPr lang="en-US" dirty="0" err="1"/>
              <a:t>Ottica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38930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A957F5B5-E191-0717-DA77-9BFBAD46664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2677"/>
          <a:stretch/>
        </p:blipFill>
        <p:spPr>
          <a:xfrm>
            <a:off x="4864041" y="2571750"/>
            <a:ext cx="3987918" cy="213478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5D0A2FBA-AE9D-CF0B-D6CA-8BB9D455A487}"/>
              </a:ext>
            </a:extLst>
          </p:cNvPr>
          <p:cNvSpPr txBox="1"/>
          <p:nvPr/>
        </p:nvSpPr>
        <p:spPr>
          <a:xfrm>
            <a:off x="4572000" y="2062104"/>
            <a:ext cx="457200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500" dirty="0"/>
              <a:t>9 Local Units, Firenze, Napoli, Sesto F., </a:t>
            </a:r>
            <a:r>
              <a:rPr lang="en-US" sz="1500" b="1" dirty="0">
                <a:solidFill>
                  <a:srgbClr val="FF0000"/>
                </a:solidFill>
              </a:rPr>
              <a:t>Pisa</a:t>
            </a:r>
            <a:r>
              <a:rPr lang="en-US" sz="1500" dirty="0"/>
              <a:t>, Brescia, Lecco, Trento, </a:t>
            </a:r>
            <a:r>
              <a:rPr lang="en-US" sz="1500" dirty="0" err="1"/>
              <a:t>Aosta</a:t>
            </a:r>
            <a:r>
              <a:rPr lang="en-US" sz="1500" dirty="0"/>
              <a:t>, Trieste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CD8CB54-5B71-4F98-E10C-70FF27862348}"/>
              </a:ext>
            </a:extLst>
          </p:cNvPr>
          <p:cNvSpPr txBox="1"/>
          <p:nvPr/>
        </p:nvSpPr>
        <p:spPr>
          <a:xfrm>
            <a:off x="4935473" y="1330210"/>
            <a:ext cx="3878979" cy="7155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350" dirty="0"/>
              <a:t>Pure and applied research, technology transfer, and training, metrology, consulting, and testing in the field of Optics and related sciences</a:t>
            </a: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88D89970-DD9F-B967-C1D6-9C2C4D00DE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79600" y="92881"/>
            <a:ext cx="5384801" cy="408401"/>
          </a:xfrm>
        </p:spPr>
        <p:txBody>
          <a:bodyPr>
            <a:normAutofit fontScale="90000"/>
          </a:bodyPr>
          <a:lstStyle/>
          <a:p>
            <a:pPr algn="ctr"/>
            <a:r>
              <a:rPr lang="en-IT" sz="2700" dirty="0"/>
              <a:t>The National Institute of Optics (INO)</a:t>
            </a:r>
            <a:endParaRPr lang="en-IT" sz="2700" i="1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1E965E3-4BF2-735A-613A-F161F2174AD4}"/>
              </a:ext>
            </a:extLst>
          </p:cNvPr>
          <p:cNvSpPr txBox="1"/>
          <p:nvPr/>
        </p:nvSpPr>
        <p:spPr>
          <a:xfrm>
            <a:off x="0" y="539066"/>
            <a:ext cx="917792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T" sz="2100" dirty="0"/>
              <a:t>The National Institute of Optics is a leading institute of the CNR Department of  “</a:t>
            </a:r>
            <a:r>
              <a:rPr lang="en-GB" sz="2100" b="1" dirty="0"/>
              <a:t>Physical sciences and technologies of matter</a:t>
            </a:r>
            <a:r>
              <a:rPr lang="en-IT" sz="2100" dirty="0"/>
              <a:t>“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DCFB5D7-5687-A5B1-FE7F-AB716FB5A6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570" y="1212313"/>
            <a:ext cx="4093692" cy="3509345"/>
          </a:xfrm>
          <a:prstGeom prst="rect">
            <a:avLst/>
          </a:prstGeom>
        </p:spPr>
      </p:pic>
      <p:pic>
        <p:nvPicPr>
          <p:cNvPr id="6" name="Picture 4" descr="Storia">
            <a:extLst>
              <a:ext uri="{FF2B5EF4-FFF2-40B4-BE49-F238E27FC236}">
                <a16:creationId xmlns:a16="http://schemas.microsoft.com/office/drawing/2014/main" id="{FADEBF6F-48C7-7276-2C93-E368865B53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836" y="4014717"/>
            <a:ext cx="1900062" cy="666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9D9662F-4589-5F3E-1E88-AD80E54313F1}"/>
              </a:ext>
            </a:extLst>
          </p:cNvPr>
          <p:cNvSpPr txBox="1"/>
          <p:nvPr/>
        </p:nvSpPr>
        <p:spPr>
          <a:xfrm>
            <a:off x="114837" y="4621262"/>
            <a:ext cx="733583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dirty="0"/>
              <a:t>Guglielmo Marconi, 2</a:t>
            </a:r>
            <a:r>
              <a:rPr lang="en-GB" sz="900" baseline="30000" dirty="0"/>
              <a:t>nd</a:t>
            </a:r>
            <a:r>
              <a:rPr lang="en-GB" sz="900" dirty="0"/>
              <a:t> President of CNR (1927-1937), with Vasco Ronchi, founder of INO.</a:t>
            </a:r>
            <a:endParaRPr lang="en-IT" sz="900" dirty="0"/>
          </a:p>
        </p:txBody>
      </p:sp>
    </p:spTree>
    <p:extLst>
      <p:ext uri="{BB962C8B-B14F-4D97-AF65-F5344CB8AC3E}">
        <p14:creationId xmlns:p14="http://schemas.microsoft.com/office/powerpoint/2010/main" val="19376080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olo 4">
            <a:extLst>
              <a:ext uri="{FF2B5EF4-FFF2-40B4-BE49-F238E27FC236}">
                <a16:creationId xmlns:a16="http://schemas.microsoft.com/office/drawing/2014/main" id="{4748EEBA-887A-87E8-14DF-0D9BD28D4AE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28650" y="274638"/>
            <a:ext cx="7886700" cy="327025"/>
          </a:xfrm>
        </p:spPr>
        <p:txBody>
          <a:bodyPr>
            <a:noAutofit/>
          </a:bodyPr>
          <a:lstStyle/>
          <a:p>
            <a:pPr algn="ctr" eaLnBrk="1" hangingPunct="1">
              <a:defRPr/>
            </a:pPr>
            <a:r>
              <a:rPr lang="it-IT" altLang="it-IT" sz="2400" b="1" dirty="0"/>
              <a:t>The Intense Laser Irradiation Laboratory (ILIL)</a:t>
            </a:r>
          </a:p>
        </p:txBody>
      </p:sp>
      <p:pic>
        <p:nvPicPr>
          <p:cNvPr id="14339" name="Content Placeholder 10">
            <a:extLst>
              <a:ext uri="{FF2B5EF4-FFF2-40B4-BE49-F238E27FC236}">
                <a16:creationId xmlns:a16="http://schemas.microsoft.com/office/drawing/2014/main" id="{9B122394-5437-6603-CA17-7231E525E1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" y="0"/>
            <a:ext cx="615950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0" name="CasellaDiTesto 4">
            <a:extLst>
              <a:ext uri="{FF2B5EF4-FFF2-40B4-BE49-F238E27FC236}">
                <a16:creationId xmlns:a16="http://schemas.microsoft.com/office/drawing/2014/main" id="{B943B601-22E0-1FAB-B224-F916E6CA0C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99063" y="2217738"/>
            <a:ext cx="247173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/>
            <a:r>
              <a:rPr lang="it-IT" altLang="it-IT" b="1">
                <a:solidFill>
                  <a:schemeClr val="bg1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Relatore:</a:t>
            </a:r>
          </a:p>
        </p:txBody>
      </p:sp>
      <p:sp>
        <p:nvSpPr>
          <p:cNvPr id="14341" name="CasellaDiTesto 5">
            <a:extLst>
              <a:ext uri="{FF2B5EF4-FFF2-40B4-BE49-F238E27FC236}">
                <a16:creationId xmlns:a16="http://schemas.microsoft.com/office/drawing/2014/main" id="{46F12096-1A05-EE21-3EAC-0B8C6F4936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99063" y="3844925"/>
            <a:ext cx="24717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/>
            <a:r>
              <a:rPr lang="it-IT" altLang="it-IT" b="1">
                <a:solidFill>
                  <a:schemeClr val="bg1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Evento:</a:t>
            </a:r>
          </a:p>
        </p:txBody>
      </p:sp>
      <p:sp>
        <p:nvSpPr>
          <p:cNvPr id="14342" name="CasellaDiTesto 6">
            <a:extLst>
              <a:ext uri="{FF2B5EF4-FFF2-40B4-BE49-F238E27FC236}">
                <a16:creationId xmlns:a16="http://schemas.microsoft.com/office/drawing/2014/main" id="{5F5398EA-9FFE-720D-FC88-CB97405529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99063" y="2493963"/>
            <a:ext cx="24717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/>
            <a:r>
              <a:rPr lang="it-IT" altLang="it-IT">
                <a:solidFill>
                  <a:schemeClr val="bg1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Nome relatore</a:t>
            </a:r>
          </a:p>
        </p:txBody>
      </p:sp>
      <p:sp>
        <p:nvSpPr>
          <p:cNvPr id="14343" name="CasellaDiTesto 7">
            <a:extLst>
              <a:ext uri="{FF2B5EF4-FFF2-40B4-BE49-F238E27FC236}">
                <a16:creationId xmlns:a16="http://schemas.microsoft.com/office/drawing/2014/main" id="{EDDF2902-5A61-5D7D-0E8D-3868A69930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99063" y="4122738"/>
            <a:ext cx="247173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/>
            <a:r>
              <a:rPr lang="it-IT" altLang="it-IT">
                <a:solidFill>
                  <a:schemeClr val="bg1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Nome evento</a:t>
            </a:r>
          </a:p>
        </p:txBody>
      </p:sp>
      <p:grpSp>
        <p:nvGrpSpPr>
          <p:cNvPr id="14344" name="Gruppo 21">
            <a:extLst>
              <a:ext uri="{FF2B5EF4-FFF2-40B4-BE49-F238E27FC236}">
                <a16:creationId xmlns:a16="http://schemas.microsoft.com/office/drawing/2014/main" id="{046D0F20-EAF7-21EE-2B15-5A4B0EED2ADE}"/>
              </a:ext>
            </a:extLst>
          </p:cNvPr>
          <p:cNvGrpSpPr>
            <a:grpSpLocks/>
          </p:cNvGrpSpPr>
          <p:nvPr/>
        </p:nvGrpSpPr>
        <p:grpSpPr bwMode="auto">
          <a:xfrm>
            <a:off x="2287588" y="2062163"/>
            <a:ext cx="6746875" cy="2338387"/>
            <a:chOff x="3016536" y="1362973"/>
            <a:chExt cx="9280729" cy="3447285"/>
          </a:xfrm>
        </p:grpSpPr>
        <p:pic>
          <p:nvPicPr>
            <p:cNvPr id="14361" name="Immagine 10">
              <a:extLst>
                <a:ext uri="{FF2B5EF4-FFF2-40B4-BE49-F238E27FC236}">
                  <a16:creationId xmlns:a16="http://schemas.microsoft.com/office/drawing/2014/main" id="{2605C407-06A7-64D1-EF0F-EE59D7F8D2D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" t="23727" r="-269" b="18834"/>
            <a:stretch>
              <a:fillRect/>
            </a:stretch>
          </p:blipFill>
          <p:spPr bwMode="auto">
            <a:xfrm>
              <a:off x="4241330" y="1362973"/>
              <a:ext cx="6436602" cy="26310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Rettangolo 11">
              <a:extLst>
                <a:ext uri="{FF2B5EF4-FFF2-40B4-BE49-F238E27FC236}">
                  <a16:creationId xmlns:a16="http://schemas.microsoft.com/office/drawing/2014/main" id="{1CC98DDA-45A5-D53E-BBDB-AD6657A4492A}"/>
                </a:ext>
              </a:extLst>
            </p:cNvPr>
            <p:cNvSpPr/>
            <p:nvPr/>
          </p:nvSpPr>
          <p:spPr>
            <a:xfrm>
              <a:off x="3317887" y="2556534"/>
              <a:ext cx="1362629" cy="477425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it-IT" sz="750" dirty="0"/>
                <a:t>USER CONTROL</a:t>
              </a:r>
            </a:p>
            <a:p>
              <a:pPr algn="ctr">
                <a:defRPr/>
              </a:pPr>
              <a:r>
                <a:rPr lang="it-IT" sz="750" dirty="0"/>
                <a:t>ROOM</a:t>
              </a:r>
            </a:p>
          </p:txBody>
        </p:sp>
        <p:sp>
          <p:nvSpPr>
            <p:cNvPr id="9" name="Rettangolo 12">
              <a:extLst>
                <a:ext uri="{FF2B5EF4-FFF2-40B4-BE49-F238E27FC236}">
                  <a16:creationId xmlns:a16="http://schemas.microsoft.com/office/drawing/2014/main" id="{4C5C3BE7-9635-190C-DBD4-9D425D73FFA3}"/>
                </a:ext>
              </a:extLst>
            </p:cNvPr>
            <p:cNvSpPr/>
            <p:nvPr/>
          </p:nvSpPr>
          <p:spPr>
            <a:xfrm>
              <a:off x="4267796" y="2884179"/>
              <a:ext cx="1797187" cy="475083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it-IT" sz="750" dirty="0"/>
                <a:t>TESTING AND PROTOTYPING</a:t>
              </a:r>
              <a:endParaRPr lang="it-IT" sz="750" b="1" dirty="0">
                <a:solidFill>
                  <a:srgbClr val="FF0000"/>
                </a:solidFill>
              </a:endParaRPr>
            </a:p>
          </p:txBody>
        </p:sp>
        <p:sp>
          <p:nvSpPr>
            <p:cNvPr id="10" name="Rettangolo 13">
              <a:extLst>
                <a:ext uri="{FF2B5EF4-FFF2-40B4-BE49-F238E27FC236}">
                  <a16:creationId xmlns:a16="http://schemas.microsoft.com/office/drawing/2014/main" id="{90C15039-925A-C411-021E-330A477FBD69}"/>
                </a:ext>
              </a:extLst>
            </p:cNvPr>
            <p:cNvSpPr/>
            <p:nvPr/>
          </p:nvSpPr>
          <p:spPr>
            <a:xfrm>
              <a:off x="5927409" y="3176717"/>
              <a:ext cx="1253444" cy="645927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it-IT" sz="750" dirty="0"/>
                <a:t>LASER FRONT END </a:t>
              </a:r>
            </a:p>
            <a:p>
              <a:pPr algn="ctr">
                <a:defRPr/>
              </a:pPr>
              <a:r>
                <a:rPr lang="it-IT" sz="750" dirty="0"/>
                <a:t>10 TW, 10Hz</a:t>
              </a:r>
            </a:p>
          </p:txBody>
        </p:sp>
        <p:sp>
          <p:nvSpPr>
            <p:cNvPr id="11" name="Rettangolo 14">
              <a:extLst>
                <a:ext uri="{FF2B5EF4-FFF2-40B4-BE49-F238E27FC236}">
                  <a16:creationId xmlns:a16="http://schemas.microsoft.com/office/drawing/2014/main" id="{D260FCB7-D04E-C578-9EE1-AFF05EFB73AB}"/>
                </a:ext>
              </a:extLst>
            </p:cNvPr>
            <p:cNvSpPr/>
            <p:nvPr/>
          </p:nvSpPr>
          <p:spPr>
            <a:xfrm>
              <a:off x="7180853" y="3457555"/>
              <a:ext cx="1253444" cy="645927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it-IT" sz="750" dirty="0"/>
                <a:t>POWER AMPLIFIER Up to 240 TW</a:t>
              </a:r>
            </a:p>
          </p:txBody>
        </p:sp>
        <p:sp>
          <p:nvSpPr>
            <p:cNvPr id="12" name="Rettangolo 15">
              <a:extLst>
                <a:ext uri="{FF2B5EF4-FFF2-40B4-BE49-F238E27FC236}">
                  <a16:creationId xmlns:a16="http://schemas.microsoft.com/office/drawing/2014/main" id="{5E97BDC9-23D5-D52A-00AD-399D27E0439E}"/>
                </a:ext>
              </a:extLst>
            </p:cNvPr>
            <p:cNvSpPr/>
            <p:nvPr/>
          </p:nvSpPr>
          <p:spPr>
            <a:xfrm>
              <a:off x="8344766" y="3717331"/>
              <a:ext cx="1342975" cy="816770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it-IT" sz="750" dirty="0"/>
                <a:t>SHIELDED TARGET AREA FOR PARTICLE ACCELERATION</a:t>
              </a:r>
            </a:p>
          </p:txBody>
        </p:sp>
        <p:sp>
          <p:nvSpPr>
            <p:cNvPr id="13" name="Rettangolo 16">
              <a:extLst>
                <a:ext uri="{FF2B5EF4-FFF2-40B4-BE49-F238E27FC236}">
                  <a16:creationId xmlns:a16="http://schemas.microsoft.com/office/drawing/2014/main" id="{8E13D0BE-D4CD-78F8-47E5-1206E465D9DE}"/>
                </a:ext>
              </a:extLst>
            </p:cNvPr>
            <p:cNvSpPr/>
            <p:nvPr/>
          </p:nvSpPr>
          <p:spPr>
            <a:xfrm>
              <a:off x="9803479" y="3993488"/>
              <a:ext cx="1253444" cy="816770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it-IT" sz="750" dirty="0"/>
                <a:t>NEW BEAMLINE FOR PRE-CLINICAL STUDIES</a:t>
              </a:r>
            </a:p>
          </p:txBody>
        </p:sp>
        <p:sp>
          <p:nvSpPr>
            <p:cNvPr id="14" name="Freccia a destra 17">
              <a:extLst>
                <a:ext uri="{FF2B5EF4-FFF2-40B4-BE49-F238E27FC236}">
                  <a16:creationId xmlns:a16="http://schemas.microsoft.com/office/drawing/2014/main" id="{FDCA9C00-F791-6E17-ECBD-E63A5B966C9B}"/>
                </a:ext>
              </a:extLst>
            </p:cNvPr>
            <p:cNvSpPr/>
            <p:nvPr/>
          </p:nvSpPr>
          <p:spPr>
            <a:xfrm rot="11578978">
              <a:off x="3752443" y="1606366"/>
              <a:ext cx="375597" cy="259774"/>
            </a:xfrm>
            <a:prstGeom prst="rightArrow">
              <a:avLst/>
            </a:prstGeom>
            <a:solidFill>
              <a:srgbClr val="8AE51B"/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sp>
          <p:nvSpPr>
            <p:cNvPr id="15" name="Freccia a destra 18">
              <a:extLst>
                <a:ext uri="{FF2B5EF4-FFF2-40B4-BE49-F238E27FC236}">
                  <a16:creationId xmlns:a16="http://schemas.microsoft.com/office/drawing/2014/main" id="{42591078-1E09-551A-F5A3-20CFF06FC1DD}"/>
                </a:ext>
              </a:extLst>
            </p:cNvPr>
            <p:cNvSpPr/>
            <p:nvPr/>
          </p:nvSpPr>
          <p:spPr>
            <a:xfrm rot="783506">
              <a:off x="10779592" y="3157995"/>
              <a:ext cx="377781" cy="259776"/>
            </a:xfrm>
            <a:prstGeom prst="rightArrow">
              <a:avLst/>
            </a:prstGeom>
            <a:solidFill>
              <a:srgbClr val="8AE51B"/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sp>
          <p:nvSpPr>
            <p:cNvPr id="16" name="Rettangolo 19">
              <a:extLst>
                <a:ext uri="{FF2B5EF4-FFF2-40B4-BE49-F238E27FC236}">
                  <a16:creationId xmlns:a16="http://schemas.microsoft.com/office/drawing/2014/main" id="{28B5A71C-91D7-A2A9-FD40-0C127AEB9694}"/>
                </a:ext>
              </a:extLst>
            </p:cNvPr>
            <p:cNvSpPr/>
            <p:nvPr/>
          </p:nvSpPr>
          <p:spPr>
            <a:xfrm>
              <a:off x="3016536" y="1421480"/>
              <a:ext cx="740274" cy="648268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it-IT" sz="750" dirty="0"/>
                <a:t>LASER DEV. LAB</a:t>
              </a:r>
            </a:p>
          </p:txBody>
        </p:sp>
        <p:sp>
          <p:nvSpPr>
            <p:cNvPr id="17" name="Rettangolo 20">
              <a:extLst>
                <a:ext uri="{FF2B5EF4-FFF2-40B4-BE49-F238E27FC236}">
                  <a16:creationId xmlns:a16="http://schemas.microsoft.com/office/drawing/2014/main" id="{CE2D36C1-1E67-F9FE-F3DF-FDEC490F162D}"/>
                </a:ext>
              </a:extLst>
            </p:cNvPr>
            <p:cNvSpPr/>
            <p:nvPr/>
          </p:nvSpPr>
          <p:spPr>
            <a:xfrm>
              <a:off x="11091862" y="3202462"/>
              <a:ext cx="1205403" cy="816770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it-IT" sz="750" dirty="0"/>
                <a:t>NEW HIGH DOSE UNDERGROUND BUNKER</a:t>
              </a:r>
            </a:p>
          </p:txBody>
        </p:sp>
      </p:grpSp>
      <p:pic>
        <p:nvPicPr>
          <p:cNvPr id="14345" name="Immagine 50">
            <a:extLst>
              <a:ext uri="{FF2B5EF4-FFF2-40B4-BE49-F238E27FC236}">
                <a16:creationId xmlns:a16="http://schemas.microsoft.com/office/drawing/2014/main" id="{16BA8108-1C9B-A2A0-C966-A798C80EB9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50" y="1065213"/>
            <a:ext cx="3392488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6" name="Immagine 51">
            <a:extLst>
              <a:ext uri="{FF2B5EF4-FFF2-40B4-BE49-F238E27FC236}">
                <a16:creationId xmlns:a16="http://schemas.microsoft.com/office/drawing/2014/main" id="{5B6AD157-66FD-9F62-8D64-E9C05A0413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6" r="1768" b="2"/>
          <a:stretch>
            <a:fillRect/>
          </a:stretch>
        </p:blipFill>
        <p:spPr bwMode="auto">
          <a:xfrm>
            <a:off x="6677025" y="1017588"/>
            <a:ext cx="2443163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7" name="Immagine 52">
            <a:extLst>
              <a:ext uri="{FF2B5EF4-FFF2-40B4-BE49-F238E27FC236}">
                <a16:creationId xmlns:a16="http://schemas.microsoft.com/office/drawing/2014/main" id="{3D65589C-B2D7-F14C-42CA-11D006A489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50" y="1698625"/>
            <a:ext cx="2136775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8" name="Immagine 54">
            <a:extLst>
              <a:ext uri="{FF2B5EF4-FFF2-40B4-BE49-F238E27FC236}">
                <a16:creationId xmlns:a16="http://schemas.microsoft.com/office/drawing/2014/main" id="{6E8D1808-4372-B20F-32DA-5C28B03886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7"/>
          <a:stretch>
            <a:fillRect/>
          </a:stretch>
        </p:blipFill>
        <p:spPr bwMode="auto">
          <a:xfrm>
            <a:off x="4735513" y="1017588"/>
            <a:ext cx="1931987" cy="1065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Rettangolo 55">
            <a:extLst>
              <a:ext uri="{FF2B5EF4-FFF2-40B4-BE49-F238E27FC236}">
                <a16:creationId xmlns:a16="http://schemas.microsoft.com/office/drawing/2014/main" id="{DA8521DE-4A32-B721-D375-F1C5B1CB820A}"/>
              </a:ext>
            </a:extLst>
          </p:cNvPr>
          <p:cNvSpPr/>
          <p:nvPr/>
        </p:nvSpPr>
        <p:spPr>
          <a:xfrm>
            <a:off x="2309813" y="3725863"/>
            <a:ext cx="3824287" cy="73818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it-IT" sz="1050" dirty="0"/>
              <a:t>LASER CAPABILITIES:</a:t>
            </a:r>
          </a:p>
          <a:p>
            <a:pPr>
              <a:defRPr/>
            </a:pPr>
            <a:r>
              <a:rPr lang="en-US" sz="1050" dirty="0"/>
              <a:t>• 240 TW, </a:t>
            </a:r>
            <a:r>
              <a:rPr lang="en-US" sz="1050" dirty="0" err="1"/>
              <a:t>Ti:Sa</a:t>
            </a:r>
            <a:r>
              <a:rPr lang="en-US" sz="1050" dirty="0"/>
              <a:t>, up to 5 Hz, 27 fs;</a:t>
            </a:r>
          </a:p>
          <a:p>
            <a:pPr>
              <a:defRPr/>
            </a:pPr>
            <a:r>
              <a:rPr lang="it-IT" sz="1050" dirty="0"/>
              <a:t>• 1kHz, &gt;20 </a:t>
            </a:r>
            <a:r>
              <a:rPr lang="it-IT" sz="1050" dirty="0" err="1"/>
              <a:t>mJ</a:t>
            </a:r>
            <a:r>
              <a:rPr lang="it-IT" sz="1050" dirty="0"/>
              <a:t>, </a:t>
            </a:r>
            <a:r>
              <a:rPr lang="it-IT" sz="1050" dirty="0" err="1"/>
              <a:t>Ti:Sa</a:t>
            </a:r>
            <a:r>
              <a:rPr lang="it-IT" sz="1050" dirty="0"/>
              <a:t> + OPA (</a:t>
            </a:r>
            <a:r>
              <a:rPr lang="it-IT" sz="1050" dirty="0" err="1"/>
              <a:t>commissioning</a:t>
            </a:r>
            <a:r>
              <a:rPr lang="it-IT" sz="1050" dirty="0"/>
              <a:t> in progress)</a:t>
            </a:r>
          </a:p>
          <a:p>
            <a:pPr>
              <a:defRPr/>
            </a:pPr>
            <a:r>
              <a:rPr lang="it-IT" sz="1050" dirty="0"/>
              <a:t>• 100 Hz, &gt;1J, </a:t>
            </a:r>
            <a:r>
              <a:rPr lang="it-IT" sz="1050" dirty="0" err="1"/>
              <a:t>TiSA</a:t>
            </a:r>
            <a:r>
              <a:rPr lang="it-IT" sz="1050" dirty="0"/>
              <a:t> (</a:t>
            </a:r>
            <a:r>
              <a:rPr lang="it-IT" sz="1050" dirty="0" err="1"/>
              <a:t>procurement</a:t>
            </a:r>
            <a:r>
              <a:rPr lang="it-IT" sz="1050" dirty="0"/>
              <a:t> in progress)</a:t>
            </a:r>
          </a:p>
        </p:txBody>
      </p:sp>
      <p:pic>
        <p:nvPicPr>
          <p:cNvPr id="14350" name="Immagine 59">
            <a:extLst>
              <a:ext uri="{FF2B5EF4-FFF2-40B4-BE49-F238E27FC236}">
                <a16:creationId xmlns:a16="http://schemas.microsoft.com/office/drawing/2014/main" id="{7C3D7FA9-2FFE-9DEC-16F5-8A6BA6DBB2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88" b="6163"/>
          <a:stretch>
            <a:fillRect/>
          </a:stretch>
        </p:blipFill>
        <p:spPr bwMode="auto">
          <a:xfrm>
            <a:off x="77788" y="3724275"/>
            <a:ext cx="2141537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1" name="Immagine 60">
            <a:extLst>
              <a:ext uri="{FF2B5EF4-FFF2-40B4-BE49-F238E27FC236}">
                <a16:creationId xmlns:a16="http://schemas.microsoft.com/office/drawing/2014/main" id="{C36F9F96-641A-057D-732E-EA5F9C1DCC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88" y="2679700"/>
            <a:ext cx="2141537" cy="101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2" name="Immagine 62">
            <a:extLst>
              <a:ext uri="{FF2B5EF4-FFF2-40B4-BE49-F238E27FC236}">
                <a16:creationId xmlns:a16="http://schemas.microsoft.com/office/drawing/2014/main" id="{E2DC062F-8DDB-E515-B524-EA44927650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0" t="6256" b="10141"/>
          <a:stretch>
            <a:fillRect/>
          </a:stretch>
        </p:blipFill>
        <p:spPr bwMode="auto">
          <a:xfrm>
            <a:off x="6673850" y="2097088"/>
            <a:ext cx="2451100" cy="588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CasellaDiTesto 24">
            <a:extLst>
              <a:ext uri="{FF2B5EF4-FFF2-40B4-BE49-F238E27FC236}">
                <a16:creationId xmlns:a16="http://schemas.microsoft.com/office/drawing/2014/main" id="{3A4F8F12-A5DD-DC3E-9BEC-2DC74A8B08CA}"/>
              </a:ext>
            </a:extLst>
          </p:cNvPr>
          <p:cNvSpPr txBox="1"/>
          <p:nvPr/>
        </p:nvSpPr>
        <p:spPr>
          <a:xfrm>
            <a:off x="2309813" y="4594225"/>
            <a:ext cx="3359150" cy="2079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sz="750" dirty="0"/>
              <a:t>L. A. </a:t>
            </a:r>
            <a:r>
              <a:rPr lang="it-IT" sz="750" dirty="0" err="1"/>
              <a:t>Gizzi</a:t>
            </a:r>
            <a:r>
              <a:rPr lang="it-IT" sz="750" dirty="0"/>
              <a:t> et al., High </a:t>
            </a:r>
            <a:r>
              <a:rPr lang="it-IT" sz="750" dirty="0" err="1"/>
              <a:t>Power</a:t>
            </a:r>
            <a:r>
              <a:rPr lang="it-IT" sz="750" dirty="0"/>
              <a:t> Laser Science and </a:t>
            </a:r>
            <a:r>
              <a:rPr lang="it-IT" sz="750" dirty="0" err="1"/>
              <a:t>Engineering</a:t>
            </a:r>
            <a:r>
              <a:rPr lang="it-IT" sz="750" dirty="0"/>
              <a:t>, 9 e10 (2021)</a:t>
            </a:r>
          </a:p>
        </p:txBody>
      </p:sp>
      <p:pic>
        <p:nvPicPr>
          <p:cNvPr id="14354" name="Picture 27" descr="A black and white sign&#10;&#10;Description automatically generated">
            <a:extLst>
              <a:ext uri="{FF2B5EF4-FFF2-40B4-BE49-F238E27FC236}">
                <a16:creationId xmlns:a16="http://schemas.microsoft.com/office/drawing/2014/main" id="{F7C58831-5E29-C7D7-539B-4A2FA82594F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0863" y="3983038"/>
            <a:ext cx="746125" cy="212725"/>
          </a:xfrm>
          <a:prstGeom prst="rect">
            <a:avLst/>
          </a:prstGeom>
          <a:solidFill>
            <a:srgbClr val="002060"/>
          </a:solidFill>
          <a:ln w="38100">
            <a:solidFill>
              <a:srgbClr val="002060"/>
            </a:solidFill>
            <a:miter lim="800000"/>
            <a:headEnd/>
            <a:tailEnd/>
          </a:ln>
        </p:spPr>
      </p:pic>
      <p:pic>
        <p:nvPicPr>
          <p:cNvPr id="14355" name="Picture 28">
            <a:extLst>
              <a:ext uri="{FF2B5EF4-FFF2-40B4-BE49-F238E27FC236}">
                <a16:creationId xmlns:a16="http://schemas.microsoft.com/office/drawing/2014/main" id="{AFC4738B-264B-5973-63F1-C0E30AEE1A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9113" y="4279900"/>
            <a:ext cx="476250" cy="271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6" name="Picture 29">
            <a:extLst>
              <a:ext uri="{FF2B5EF4-FFF2-40B4-BE49-F238E27FC236}">
                <a16:creationId xmlns:a16="http://schemas.microsoft.com/office/drawing/2014/main" id="{88972D6C-2F63-7E4D-B853-682E0980E6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8063" y="4314825"/>
            <a:ext cx="473075" cy="22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7" name="Picture 30">
            <a:extLst>
              <a:ext uri="{FF2B5EF4-FFF2-40B4-BE49-F238E27FC236}">
                <a16:creationId xmlns:a16="http://schemas.microsoft.com/office/drawing/2014/main" id="{C8626557-928E-9C14-C6EE-6F11FDA26B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3881" y="4558473"/>
            <a:ext cx="427037" cy="235869"/>
          </a:xfrm>
          <a:prstGeom prst="rect">
            <a:avLst/>
          </a:prstGeom>
          <a:noFill/>
          <a:ln w="9525">
            <a:solidFill>
              <a:schemeClr val="accent5">
                <a:lumMod val="40000"/>
                <a:lumOff val="6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58" name="Picture 31">
            <a:extLst>
              <a:ext uri="{FF2B5EF4-FFF2-40B4-BE49-F238E27FC236}">
                <a16:creationId xmlns:a16="http://schemas.microsoft.com/office/drawing/2014/main" id="{145D8504-F708-2966-EE52-F3FE873C5A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3881" y="4291150"/>
            <a:ext cx="423862" cy="215623"/>
          </a:xfrm>
          <a:prstGeom prst="rect">
            <a:avLst/>
          </a:prstGeom>
          <a:noFill/>
          <a:ln w="9525">
            <a:solidFill>
              <a:schemeClr val="accent5">
                <a:lumMod val="40000"/>
                <a:lumOff val="6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59" name="Picture 32">
            <a:extLst>
              <a:ext uri="{FF2B5EF4-FFF2-40B4-BE49-F238E27FC236}">
                <a16:creationId xmlns:a16="http://schemas.microsoft.com/office/drawing/2014/main" id="{B63E04E7-8F6A-F0DF-2135-D953BF5E5D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0300" y="4379913"/>
            <a:ext cx="584200" cy="37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60" name="Picture 33">
            <a:extLst>
              <a:ext uri="{FF2B5EF4-FFF2-40B4-BE49-F238E27FC236}">
                <a16:creationId xmlns:a16="http://schemas.microsoft.com/office/drawing/2014/main" id="{AEDAC2A7-6FD3-FE49-4043-E30A7CD28A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82" t="32323" r="3000" b="31590"/>
          <a:stretch>
            <a:fillRect/>
          </a:stretch>
        </p:blipFill>
        <p:spPr bwMode="auto">
          <a:xfrm>
            <a:off x="8016875" y="2700338"/>
            <a:ext cx="1100138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8A18FF0-EBCF-EC42-90A2-55A04914E7E3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355553" y="4592638"/>
            <a:ext cx="483396" cy="20002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904B835-0827-B745-8432-A611A9A4A368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702048" y="4592638"/>
            <a:ext cx="572379" cy="187858"/>
          </a:xfrm>
          <a:prstGeom prst="rect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Content Placeholder 10">
            <a:extLst>
              <a:ext uri="{FF2B5EF4-FFF2-40B4-BE49-F238E27FC236}">
                <a16:creationId xmlns:a16="http://schemas.microsoft.com/office/drawing/2014/main" id="{9B122394-5437-6603-CA17-7231E525E1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" y="0"/>
            <a:ext cx="615950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0" name="CasellaDiTesto 4">
            <a:extLst>
              <a:ext uri="{FF2B5EF4-FFF2-40B4-BE49-F238E27FC236}">
                <a16:creationId xmlns:a16="http://schemas.microsoft.com/office/drawing/2014/main" id="{B943B601-22E0-1FAB-B224-F916E6CA0C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99063" y="2217738"/>
            <a:ext cx="247173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/>
            <a:r>
              <a:rPr lang="it-IT" altLang="it-IT" b="1">
                <a:solidFill>
                  <a:schemeClr val="bg1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Relatore:</a:t>
            </a:r>
          </a:p>
        </p:txBody>
      </p:sp>
      <p:sp>
        <p:nvSpPr>
          <p:cNvPr id="14341" name="CasellaDiTesto 5">
            <a:extLst>
              <a:ext uri="{FF2B5EF4-FFF2-40B4-BE49-F238E27FC236}">
                <a16:creationId xmlns:a16="http://schemas.microsoft.com/office/drawing/2014/main" id="{46F12096-1A05-EE21-3EAC-0B8C6F4936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99063" y="3844925"/>
            <a:ext cx="24717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/>
            <a:r>
              <a:rPr lang="it-IT" altLang="it-IT" b="1">
                <a:solidFill>
                  <a:schemeClr val="bg1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Evento:</a:t>
            </a:r>
          </a:p>
        </p:txBody>
      </p:sp>
      <p:sp>
        <p:nvSpPr>
          <p:cNvPr id="14342" name="CasellaDiTesto 6">
            <a:extLst>
              <a:ext uri="{FF2B5EF4-FFF2-40B4-BE49-F238E27FC236}">
                <a16:creationId xmlns:a16="http://schemas.microsoft.com/office/drawing/2014/main" id="{5F5398EA-9FFE-720D-FC88-CB97405529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99063" y="2493963"/>
            <a:ext cx="24717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/>
            <a:r>
              <a:rPr lang="it-IT" altLang="it-IT">
                <a:solidFill>
                  <a:schemeClr val="bg1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Nome relatore</a:t>
            </a:r>
          </a:p>
        </p:txBody>
      </p:sp>
      <p:sp>
        <p:nvSpPr>
          <p:cNvPr id="14343" name="CasellaDiTesto 7">
            <a:extLst>
              <a:ext uri="{FF2B5EF4-FFF2-40B4-BE49-F238E27FC236}">
                <a16:creationId xmlns:a16="http://schemas.microsoft.com/office/drawing/2014/main" id="{EDDF2902-5A61-5D7D-0E8D-3868A69930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99063" y="4122738"/>
            <a:ext cx="247173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/>
            <a:r>
              <a:rPr lang="it-IT" altLang="it-IT">
                <a:solidFill>
                  <a:schemeClr val="bg1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Nome evento</a:t>
            </a:r>
          </a:p>
        </p:txBody>
      </p:sp>
      <p:grpSp>
        <p:nvGrpSpPr>
          <p:cNvPr id="14344" name="Gruppo 21">
            <a:extLst>
              <a:ext uri="{FF2B5EF4-FFF2-40B4-BE49-F238E27FC236}">
                <a16:creationId xmlns:a16="http://schemas.microsoft.com/office/drawing/2014/main" id="{046D0F20-EAF7-21EE-2B15-5A4B0EED2ADE}"/>
              </a:ext>
            </a:extLst>
          </p:cNvPr>
          <p:cNvGrpSpPr>
            <a:grpSpLocks/>
          </p:cNvGrpSpPr>
          <p:nvPr/>
        </p:nvGrpSpPr>
        <p:grpSpPr bwMode="auto">
          <a:xfrm>
            <a:off x="2287588" y="2062163"/>
            <a:ext cx="6746875" cy="2338387"/>
            <a:chOff x="3016536" y="1362973"/>
            <a:chExt cx="9280729" cy="3447285"/>
          </a:xfrm>
        </p:grpSpPr>
        <p:pic>
          <p:nvPicPr>
            <p:cNvPr id="14361" name="Immagine 10">
              <a:extLst>
                <a:ext uri="{FF2B5EF4-FFF2-40B4-BE49-F238E27FC236}">
                  <a16:creationId xmlns:a16="http://schemas.microsoft.com/office/drawing/2014/main" id="{2605C407-06A7-64D1-EF0F-EE59D7F8D2D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" t="23727" r="-269" b="18834"/>
            <a:stretch>
              <a:fillRect/>
            </a:stretch>
          </p:blipFill>
          <p:spPr bwMode="auto">
            <a:xfrm>
              <a:off x="4241330" y="1362973"/>
              <a:ext cx="6436602" cy="26310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Rettangolo 11">
              <a:extLst>
                <a:ext uri="{FF2B5EF4-FFF2-40B4-BE49-F238E27FC236}">
                  <a16:creationId xmlns:a16="http://schemas.microsoft.com/office/drawing/2014/main" id="{1CC98DDA-45A5-D53E-BBDB-AD6657A4492A}"/>
                </a:ext>
              </a:extLst>
            </p:cNvPr>
            <p:cNvSpPr/>
            <p:nvPr/>
          </p:nvSpPr>
          <p:spPr>
            <a:xfrm>
              <a:off x="3317887" y="2556534"/>
              <a:ext cx="1362629" cy="477425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it-IT" sz="750" dirty="0"/>
                <a:t>USER CONTROL</a:t>
              </a:r>
            </a:p>
            <a:p>
              <a:pPr algn="ctr">
                <a:defRPr/>
              </a:pPr>
              <a:r>
                <a:rPr lang="it-IT" sz="750" dirty="0"/>
                <a:t>ROOM</a:t>
              </a:r>
            </a:p>
          </p:txBody>
        </p:sp>
        <p:sp>
          <p:nvSpPr>
            <p:cNvPr id="9" name="Rettangolo 12">
              <a:extLst>
                <a:ext uri="{FF2B5EF4-FFF2-40B4-BE49-F238E27FC236}">
                  <a16:creationId xmlns:a16="http://schemas.microsoft.com/office/drawing/2014/main" id="{4C5C3BE7-9635-190C-DBD4-9D425D73FFA3}"/>
                </a:ext>
              </a:extLst>
            </p:cNvPr>
            <p:cNvSpPr/>
            <p:nvPr/>
          </p:nvSpPr>
          <p:spPr>
            <a:xfrm>
              <a:off x="4267796" y="2884179"/>
              <a:ext cx="1797187" cy="475083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it-IT" sz="750" dirty="0"/>
                <a:t>TESTING AND PROTOTYPING</a:t>
              </a:r>
              <a:endParaRPr lang="it-IT" sz="750" b="1" dirty="0">
                <a:solidFill>
                  <a:srgbClr val="FF0000"/>
                </a:solidFill>
              </a:endParaRPr>
            </a:p>
          </p:txBody>
        </p:sp>
        <p:sp>
          <p:nvSpPr>
            <p:cNvPr id="10" name="Rettangolo 13">
              <a:extLst>
                <a:ext uri="{FF2B5EF4-FFF2-40B4-BE49-F238E27FC236}">
                  <a16:creationId xmlns:a16="http://schemas.microsoft.com/office/drawing/2014/main" id="{90C15039-925A-C411-021E-330A477FBD69}"/>
                </a:ext>
              </a:extLst>
            </p:cNvPr>
            <p:cNvSpPr/>
            <p:nvPr/>
          </p:nvSpPr>
          <p:spPr>
            <a:xfrm>
              <a:off x="5927409" y="3176717"/>
              <a:ext cx="1253444" cy="645927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it-IT" sz="750" dirty="0"/>
                <a:t>LASER FRONT END </a:t>
              </a:r>
            </a:p>
            <a:p>
              <a:pPr algn="ctr">
                <a:defRPr/>
              </a:pPr>
              <a:r>
                <a:rPr lang="it-IT" sz="750" dirty="0"/>
                <a:t>10 TW, 10Hz</a:t>
              </a:r>
            </a:p>
          </p:txBody>
        </p:sp>
        <p:sp>
          <p:nvSpPr>
            <p:cNvPr id="11" name="Rettangolo 14">
              <a:extLst>
                <a:ext uri="{FF2B5EF4-FFF2-40B4-BE49-F238E27FC236}">
                  <a16:creationId xmlns:a16="http://schemas.microsoft.com/office/drawing/2014/main" id="{D260FCB7-D04E-C578-9EE1-AFF05EFB73AB}"/>
                </a:ext>
              </a:extLst>
            </p:cNvPr>
            <p:cNvSpPr/>
            <p:nvPr/>
          </p:nvSpPr>
          <p:spPr>
            <a:xfrm>
              <a:off x="7180853" y="3457555"/>
              <a:ext cx="1253444" cy="645927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it-IT" sz="750" dirty="0"/>
                <a:t>POWER AMPLIFIER Up to 240 TW</a:t>
              </a:r>
            </a:p>
          </p:txBody>
        </p:sp>
        <p:sp>
          <p:nvSpPr>
            <p:cNvPr id="12" name="Rettangolo 15">
              <a:extLst>
                <a:ext uri="{FF2B5EF4-FFF2-40B4-BE49-F238E27FC236}">
                  <a16:creationId xmlns:a16="http://schemas.microsoft.com/office/drawing/2014/main" id="{5E97BDC9-23D5-D52A-00AD-399D27E0439E}"/>
                </a:ext>
              </a:extLst>
            </p:cNvPr>
            <p:cNvSpPr/>
            <p:nvPr/>
          </p:nvSpPr>
          <p:spPr>
            <a:xfrm>
              <a:off x="8344766" y="3717331"/>
              <a:ext cx="1342975" cy="816770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it-IT" sz="750" dirty="0"/>
                <a:t>SHIELDED TARGET AREA FOR PARTICLE ACCELERATION</a:t>
              </a:r>
            </a:p>
          </p:txBody>
        </p:sp>
        <p:sp>
          <p:nvSpPr>
            <p:cNvPr id="13" name="Rettangolo 16">
              <a:extLst>
                <a:ext uri="{FF2B5EF4-FFF2-40B4-BE49-F238E27FC236}">
                  <a16:creationId xmlns:a16="http://schemas.microsoft.com/office/drawing/2014/main" id="{8E13D0BE-D4CD-78F8-47E5-1206E465D9DE}"/>
                </a:ext>
              </a:extLst>
            </p:cNvPr>
            <p:cNvSpPr/>
            <p:nvPr/>
          </p:nvSpPr>
          <p:spPr>
            <a:xfrm>
              <a:off x="9803479" y="3993488"/>
              <a:ext cx="1253444" cy="816770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it-IT" sz="750" dirty="0"/>
                <a:t>NEW BEAMLINE FOR PRE-CLINICAL STUDIES</a:t>
              </a:r>
            </a:p>
          </p:txBody>
        </p:sp>
        <p:sp>
          <p:nvSpPr>
            <p:cNvPr id="14" name="Freccia a destra 17">
              <a:extLst>
                <a:ext uri="{FF2B5EF4-FFF2-40B4-BE49-F238E27FC236}">
                  <a16:creationId xmlns:a16="http://schemas.microsoft.com/office/drawing/2014/main" id="{FDCA9C00-F791-6E17-ECBD-E63A5B966C9B}"/>
                </a:ext>
              </a:extLst>
            </p:cNvPr>
            <p:cNvSpPr/>
            <p:nvPr/>
          </p:nvSpPr>
          <p:spPr>
            <a:xfrm rot="11578978">
              <a:off x="3752443" y="1606366"/>
              <a:ext cx="375597" cy="259774"/>
            </a:xfrm>
            <a:prstGeom prst="rightArrow">
              <a:avLst/>
            </a:prstGeom>
            <a:solidFill>
              <a:srgbClr val="8AE51B"/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sp>
          <p:nvSpPr>
            <p:cNvPr id="15" name="Freccia a destra 18">
              <a:extLst>
                <a:ext uri="{FF2B5EF4-FFF2-40B4-BE49-F238E27FC236}">
                  <a16:creationId xmlns:a16="http://schemas.microsoft.com/office/drawing/2014/main" id="{42591078-1E09-551A-F5A3-20CFF06FC1DD}"/>
                </a:ext>
              </a:extLst>
            </p:cNvPr>
            <p:cNvSpPr/>
            <p:nvPr/>
          </p:nvSpPr>
          <p:spPr>
            <a:xfrm rot="783506">
              <a:off x="10779592" y="3157995"/>
              <a:ext cx="377781" cy="259776"/>
            </a:xfrm>
            <a:prstGeom prst="rightArrow">
              <a:avLst/>
            </a:prstGeom>
            <a:solidFill>
              <a:srgbClr val="8AE51B"/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sp>
          <p:nvSpPr>
            <p:cNvPr id="16" name="Rettangolo 19">
              <a:extLst>
                <a:ext uri="{FF2B5EF4-FFF2-40B4-BE49-F238E27FC236}">
                  <a16:creationId xmlns:a16="http://schemas.microsoft.com/office/drawing/2014/main" id="{28B5A71C-91D7-A2A9-FD40-0C127AEB9694}"/>
                </a:ext>
              </a:extLst>
            </p:cNvPr>
            <p:cNvSpPr/>
            <p:nvPr/>
          </p:nvSpPr>
          <p:spPr>
            <a:xfrm>
              <a:off x="3016536" y="1421480"/>
              <a:ext cx="740274" cy="648268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it-IT" sz="750" dirty="0"/>
                <a:t>LASER DEV. LAB</a:t>
              </a:r>
            </a:p>
          </p:txBody>
        </p:sp>
        <p:sp>
          <p:nvSpPr>
            <p:cNvPr id="17" name="Rettangolo 20">
              <a:extLst>
                <a:ext uri="{FF2B5EF4-FFF2-40B4-BE49-F238E27FC236}">
                  <a16:creationId xmlns:a16="http://schemas.microsoft.com/office/drawing/2014/main" id="{CE2D36C1-1E67-F9FE-F3DF-FDEC490F162D}"/>
                </a:ext>
              </a:extLst>
            </p:cNvPr>
            <p:cNvSpPr/>
            <p:nvPr/>
          </p:nvSpPr>
          <p:spPr>
            <a:xfrm>
              <a:off x="11091862" y="3202462"/>
              <a:ext cx="1205403" cy="816770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it-IT" sz="750" dirty="0"/>
                <a:t>NEW HIGH DOSE UNDERGROUND BUNKER</a:t>
              </a:r>
            </a:p>
          </p:txBody>
        </p:sp>
      </p:grpSp>
      <p:pic>
        <p:nvPicPr>
          <p:cNvPr id="14346" name="Immagine 51">
            <a:extLst>
              <a:ext uri="{FF2B5EF4-FFF2-40B4-BE49-F238E27FC236}">
                <a16:creationId xmlns:a16="http://schemas.microsoft.com/office/drawing/2014/main" id="{5B6AD157-66FD-9F62-8D64-E9C05A0413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6" r="1768" b="2"/>
          <a:stretch>
            <a:fillRect/>
          </a:stretch>
        </p:blipFill>
        <p:spPr bwMode="auto">
          <a:xfrm>
            <a:off x="6677025" y="1017588"/>
            <a:ext cx="2443163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8" name="Immagine 54">
            <a:extLst>
              <a:ext uri="{FF2B5EF4-FFF2-40B4-BE49-F238E27FC236}">
                <a16:creationId xmlns:a16="http://schemas.microsoft.com/office/drawing/2014/main" id="{6E8D1808-4372-B20F-32DA-5C28B03886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7"/>
          <a:stretch>
            <a:fillRect/>
          </a:stretch>
        </p:blipFill>
        <p:spPr bwMode="auto">
          <a:xfrm>
            <a:off x="4735513" y="1017588"/>
            <a:ext cx="1931987" cy="1065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Rettangolo 55">
            <a:extLst>
              <a:ext uri="{FF2B5EF4-FFF2-40B4-BE49-F238E27FC236}">
                <a16:creationId xmlns:a16="http://schemas.microsoft.com/office/drawing/2014/main" id="{DA8521DE-4A32-B721-D375-F1C5B1CB820A}"/>
              </a:ext>
            </a:extLst>
          </p:cNvPr>
          <p:cNvSpPr/>
          <p:nvPr/>
        </p:nvSpPr>
        <p:spPr>
          <a:xfrm>
            <a:off x="2309813" y="3725863"/>
            <a:ext cx="3824287" cy="73818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it-IT" sz="1050" dirty="0"/>
              <a:t>LASER CAPABILITIES:</a:t>
            </a:r>
          </a:p>
          <a:p>
            <a:pPr>
              <a:defRPr/>
            </a:pPr>
            <a:r>
              <a:rPr lang="en-US" sz="1050" dirty="0"/>
              <a:t>• 240 TW, </a:t>
            </a:r>
            <a:r>
              <a:rPr lang="en-US" sz="1050" dirty="0" err="1"/>
              <a:t>Ti:Sa</a:t>
            </a:r>
            <a:r>
              <a:rPr lang="en-US" sz="1050" dirty="0"/>
              <a:t>, up to 5 Hz, 27 fs;</a:t>
            </a:r>
          </a:p>
          <a:p>
            <a:pPr>
              <a:defRPr/>
            </a:pPr>
            <a:r>
              <a:rPr lang="it-IT" sz="1050" dirty="0"/>
              <a:t>• 1kHz, &gt;20 </a:t>
            </a:r>
            <a:r>
              <a:rPr lang="it-IT" sz="1050" dirty="0" err="1"/>
              <a:t>mJ</a:t>
            </a:r>
            <a:r>
              <a:rPr lang="it-IT" sz="1050" dirty="0"/>
              <a:t>, </a:t>
            </a:r>
            <a:r>
              <a:rPr lang="it-IT" sz="1050" dirty="0" err="1"/>
              <a:t>Ti:Sa</a:t>
            </a:r>
            <a:r>
              <a:rPr lang="it-IT" sz="1050" dirty="0"/>
              <a:t> + OPA (</a:t>
            </a:r>
            <a:r>
              <a:rPr lang="it-IT" sz="1050" dirty="0" err="1"/>
              <a:t>commissioning</a:t>
            </a:r>
            <a:r>
              <a:rPr lang="it-IT" sz="1050" dirty="0"/>
              <a:t> in progress)</a:t>
            </a:r>
          </a:p>
          <a:p>
            <a:pPr>
              <a:defRPr/>
            </a:pPr>
            <a:r>
              <a:rPr lang="it-IT" sz="1050" dirty="0"/>
              <a:t>• 100 Hz, &gt;1J, </a:t>
            </a:r>
            <a:r>
              <a:rPr lang="it-IT" sz="1050" dirty="0" err="1"/>
              <a:t>TiSA</a:t>
            </a:r>
            <a:r>
              <a:rPr lang="it-IT" sz="1050" dirty="0"/>
              <a:t> (</a:t>
            </a:r>
            <a:r>
              <a:rPr lang="it-IT" sz="1050" dirty="0" err="1"/>
              <a:t>procurement</a:t>
            </a:r>
            <a:r>
              <a:rPr lang="it-IT" sz="1050" dirty="0"/>
              <a:t> in progress)</a:t>
            </a:r>
          </a:p>
        </p:txBody>
      </p:sp>
      <p:pic>
        <p:nvPicPr>
          <p:cNvPr id="14352" name="Immagine 62">
            <a:extLst>
              <a:ext uri="{FF2B5EF4-FFF2-40B4-BE49-F238E27FC236}">
                <a16:creationId xmlns:a16="http://schemas.microsoft.com/office/drawing/2014/main" id="{E2DC062F-8DDB-E515-B524-EA44927650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0" t="6256" b="10141"/>
          <a:stretch>
            <a:fillRect/>
          </a:stretch>
        </p:blipFill>
        <p:spPr bwMode="auto">
          <a:xfrm>
            <a:off x="6673850" y="2097088"/>
            <a:ext cx="2451100" cy="588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CasellaDiTesto 24">
            <a:extLst>
              <a:ext uri="{FF2B5EF4-FFF2-40B4-BE49-F238E27FC236}">
                <a16:creationId xmlns:a16="http://schemas.microsoft.com/office/drawing/2014/main" id="{3A4F8F12-A5DD-DC3E-9BEC-2DC74A8B08CA}"/>
              </a:ext>
            </a:extLst>
          </p:cNvPr>
          <p:cNvSpPr txBox="1"/>
          <p:nvPr/>
        </p:nvSpPr>
        <p:spPr>
          <a:xfrm>
            <a:off x="2309813" y="4594225"/>
            <a:ext cx="3359150" cy="2079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sz="750" dirty="0"/>
              <a:t>L. A. </a:t>
            </a:r>
            <a:r>
              <a:rPr lang="it-IT" sz="750" dirty="0" err="1"/>
              <a:t>Gizzi</a:t>
            </a:r>
            <a:r>
              <a:rPr lang="it-IT" sz="750" dirty="0"/>
              <a:t> et al., High </a:t>
            </a:r>
            <a:r>
              <a:rPr lang="it-IT" sz="750" dirty="0" err="1"/>
              <a:t>Power</a:t>
            </a:r>
            <a:r>
              <a:rPr lang="it-IT" sz="750" dirty="0"/>
              <a:t> Laser Science and </a:t>
            </a:r>
            <a:r>
              <a:rPr lang="it-IT" sz="750" dirty="0" err="1"/>
              <a:t>Engineering</a:t>
            </a:r>
            <a:r>
              <a:rPr lang="it-IT" sz="750" dirty="0"/>
              <a:t>, 9 e10 (2021)</a:t>
            </a:r>
          </a:p>
        </p:txBody>
      </p:sp>
      <p:pic>
        <p:nvPicPr>
          <p:cNvPr id="14354" name="Picture 27" descr="A black and white sign&#10;&#10;Description automatically generated">
            <a:extLst>
              <a:ext uri="{FF2B5EF4-FFF2-40B4-BE49-F238E27FC236}">
                <a16:creationId xmlns:a16="http://schemas.microsoft.com/office/drawing/2014/main" id="{F7C58831-5E29-C7D7-539B-4A2FA82594F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0863" y="3983038"/>
            <a:ext cx="746125" cy="212725"/>
          </a:xfrm>
          <a:prstGeom prst="rect">
            <a:avLst/>
          </a:prstGeom>
          <a:solidFill>
            <a:srgbClr val="002060"/>
          </a:solidFill>
          <a:ln w="38100">
            <a:solidFill>
              <a:srgbClr val="002060"/>
            </a:solidFill>
            <a:miter lim="800000"/>
            <a:headEnd/>
            <a:tailEnd/>
          </a:ln>
        </p:spPr>
      </p:pic>
      <p:pic>
        <p:nvPicPr>
          <p:cNvPr id="14355" name="Picture 28">
            <a:extLst>
              <a:ext uri="{FF2B5EF4-FFF2-40B4-BE49-F238E27FC236}">
                <a16:creationId xmlns:a16="http://schemas.microsoft.com/office/drawing/2014/main" id="{AFC4738B-264B-5973-63F1-C0E30AEE1A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9113" y="4279900"/>
            <a:ext cx="476250" cy="271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6" name="Picture 29">
            <a:extLst>
              <a:ext uri="{FF2B5EF4-FFF2-40B4-BE49-F238E27FC236}">
                <a16:creationId xmlns:a16="http://schemas.microsoft.com/office/drawing/2014/main" id="{88972D6C-2F63-7E4D-B853-682E0980E6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8063" y="4314825"/>
            <a:ext cx="473075" cy="22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7" name="Picture 30">
            <a:extLst>
              <a:ext uri="{FF2B5EF4-FFF2-40B4-BE49-F238E27FC236}">
                <a16:creationId xmlns:a16="http://schemas.microsoft.com/office/drawing/2014/main" id="{C8626557-928E-9C14-C6EE-6F11FDA26B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3881" y="4558473"/>
            <a:ext cx="427037" cy="235869"/>
          </a:xfrm>
          <a:prstGeom prst="rect">
            <a:avLst/>
          </a:prstGeom>
          <a:noFill/>
          <a:ln w="9525">
            <a:solidFill>
              <a:schemeClr val="accent5">
                <a:lumMod val="40000"/>
                <a:lumOff val="6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58" name="Picture 31">
            <a:extLst>
              <a:ext uri="{FF2B5EF4-FFF2-40B4-BE49-F238E27FC236}">
                <a16:creationId xmlns:a16="http://schemas.microsoft.com/office/drawing/2014/main" id="{145D8504-F708-2966-EE52-F3FE873C5A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3881" y="4291150"/>
            <a:ext cx="423862" cy="215623"/>
          </a:xfrm>
          <a:prstGeom prst="rect">
            <a:avLst/>
          </a:prstGeom>
          <a:noFill/>
          <a:ln w="9525">
            <a:solidFill>
              <a:schemeClr val="accent5">
                <a:lumMod val="40000"/>
                <a:lumOff val="6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59" name="Picture 32">
            <a:extLst>
              <a:ext uri="{FF2B5EF4-FFF2-40B4-BE49-F238E27FC236}">
                <a16:creationId xmlns:a16="http://schemas.microsoft.com/office/drawing/2014/main" id="{B63E04E7-8F6A-F0DF-2135-D953BF5E5D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0300" y="4379913"/>
            <a:ext cx="584200" cy="37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60" name="Picture 33">
            <a:extLst>
              <a:ext uri="{FF2B5EF4-FFF2-40B4-BE49-F238E27FC236}">
                <a16:creationId xmlns:a16="http://schemas.microsoft.com/office/drawing/2014/main" id="{AEDAC2A7-6FD3-FE49-4043-E30A7CD28A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82" t="32323" r="3000" b="31590"/>
          <a:stretch>
            <a:fillRect/>
          </a:stretch>
        </p:blipFill>
        <p:spPr bwMode="auto">
          <a:xfrm>
            <a:off x="8016875" y="2700338"/>
            <a:ext cx="1100138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8A18FF0-EBCF-EC42-90A2-55A04914E7E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355553" y="4592638"/>
            <a:ext cx="483396" cy="20002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904B835-0827-B745-8432-A611A9A4A368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702048" y="4592638"/>
            <a:ext cx="572379" cy="187858"/>
          </a:xfrm>
          <a:prstGeom prst="rect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003E2FD-EB5C-9448-B7DC-81C89A360533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9350" y="1029553"/>
            <a:ext cx="1994051" cy="365701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4201C78-83B2-374F-8622-4D92FBC1DF5D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b="8601"/>
          <a:stretch/>
        </p:blipFill>
        <p:spPr>
          <a:xfrm>
            <a:off x="540148" y="3806381"/>
            <a:ext cx="501961" cy="59416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0E925F6-EB87-214B-B956-D07130A7E184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40148" y="2974260"/>
            <a:ext cx="465313" cy="43098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950752E-E420-0F4C-B482-7F4C3207B657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68670" y="3384667"/>
            <a:ext cx="386665" cy="8851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525ECDA-CFB1-4C4F-936C-89E0CC0BC1D7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33446" y="2962878"/>
            <a:ext cx="456276" cy="528520"/>
          </a:xfrm>
          <a:prstGeom prst="rect">
            <a:avLst/>
          </a:prstGeom>
        </p:spPr>
      </p:pic>
      <p:sp>
        <p:nvSpPr>
          <p:cNvPr id="47" name="Titolo 4">
            <a:extLst>
              <a:ext uri="{FF2B5EF4-FFF2-40B4-BE49-F238E27FC236}">
                <a16:creationId xmlns:a16="http://schemas.microsoft.com/office/drawing/2014/main" id="{2BC7716A-3EA1-3B40-B242-BC1228F8CFA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28650" y="274639"/>
            <a:ext cx="7886700" cy="349250"/>
          </a:xfrm>
        </p:spPr>
        <p:txBody>
          <a:bodyPr>
            <a:noAutofit/>
          </a:bodyPr>
          <a:lstStyle/>
          <a:p>
            <a:pPr algn="ctr" eaLnBrk="1" hangingPunct="1">
              <a:defRPr/>
            </a:pPr>
            <a:r>
              <a:rPr lang="it-IT" altLang="it-IT" sz="2400" b="1" dirty="0"/>
              <a:t>The Intense Laser Irradiation Laboratory (ILIL)</a:t>
            </a:r>
          </a:p>
        </p:txBody>
      </p:sp>
    </p:spTree>
    <p:extLst>
      <p:ext uri="{BB962C8B-B14F-4D97-AF65-F5344CB8AC3E}">
        <p14:creationId xmlns:p14="http://schemas.microsoft.com/office/powerpoint/2010/main" val="10477805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DAB4805-E0D6-4C72-8189-D0F671E31F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4702" y="72727"/>
            <a:ext cx="6650183" cy="461202"/>
          </a:xfrm>
        </p:spPr>
        <p:txBody>
          <a:bodyPr>
            <a:normAutofit fontScale="90000"/>
          </a:bodyPr>
          <a:lstStyle/>
          <a:p>
            <a:r>
              <a:rPr lang="en-IT" sz="2800" b="1" i="1" dirty="0"/>
              <a:t>Cutting edge infrastructure: IPHOQS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C7AB29-16B1-4D8E-90A0-A0495ECCC5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pPr/>
              <a:t>10</a:t>
            </a:fld>
            <a:endParaRPr lang="en-GB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A98CDA8-9FD2-D20D-4DAF-B42CE1674721}"/>
              </a:ext>
            </a:extLst>
          </p:cNvPr>
          <p:cNvSpPr txBox="1"/>
          <p:nvPr/>
        </p:nvSpPr>
        <p:spPr>
          <a:xfrm>
            <a:off x="7227293" y="4005264"/>
            <a:ext cx="992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1" dirty="0"/>
              <a:t>P</a:t>
            </a:r>
            <a:r>
              <a:rPr lang="en-IT" i="1" dirty="0"/>
              <a:t>art of :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0D399FE-8EEF-BFEE-AFCB-8B8B9B816E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8734" y="1067953"/>
            <a:ext cx="5829300" cy="3258615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40AB0450-D82B-6567-79C0-5D6E97394AEA}"/>
              </a:ext>
            </a:extLst>
          </p:cNvPr>
          <p:cNvSpPr txBox="1"/>
          <p:nvPr/>
        </p:nvSpPr>
        <p:spPr>
          <a:xfrm>
            <a:off x="315425" y="666728"/>
            <a:ext cx="818480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200" dirty="0"/>
              <a:t>A new network of priority national RI with a broad view on photonics and related fields, including </a:t>
            </a:r>
            <a:r>
              <a:rPr lang="en-IT" sz="1200" b="1" dirty="0"/>
              <a:t>high field photonics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F5D4141-55F9-11A3-105D-471EC9A666C2}"/>
              </a:ext>
            </a:extLst>
          </p:cNvPr>
          <p:cNvSpPr txBox="1"/>
          <p:nvPr/>
        </p:nvSpPr>
        <p:spPr>
          <a:xfrm>
            <a:off x="315425" y="4390557"/>
            <a:ext cx="95205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/>
              <a:t>Will provide a platform for coordinated user access to the most advanced labs and facilities </a:t>
            </a:r>
          </a:p>
        </p:txBody>
      </p:sp>
      <p:pic>
        <p:nvPicPr>
          <p:cNvPr id="33" name="image9.png">
            <a:extLst>
              <a:ext uri="{FF2B5EF4-FFF2-40B4-BE49-F238E27FC236}">
                <a16:creationId xmlns:a16="http://schemas.microsoft.com/office/drawing/2014/main" id="{847AC262-0215-64D1-4E80-DBB6A1520A36}"/>
              </a:ext>
            </a:extLst>
          </p:cNvPr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0" y="1084423"/>
            <a:ext cx="2673309" cy="3165438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256517147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O CNR template 16-9" id="{AC5319F8-D312-B945-A35E-169CF3531D63}" vid="{D7AB5B03-63B5-F34E-BD81-1B2C10121AA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1199</TotalTime>
  <Words>695</Words>
  <Application>Microsoft Macintosh PowerPoint</Application>
  <PresentationFormat>On-screen Show (16:9)</PresentationFormat>
  <Paragraphs>90</Paragraphs>
  <Slides>16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MS PGothic</vt:lpstr>
      <vt:lpstr>Arial</vt:lpstr>
      <vt:lpstr>Calibri</vt:lpstr>
      <vt:lpstr>Open Sans</vt:lpstr>
      <vt:lpstr>Tema di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National Institute of Optics (INO)</vt:lpstr>
      <vt:lpstr>The Intense Laser Irradiation Laboratory (ILIL)</vt:lpstr>
      <vt:lpstr>The Intense Laser Irradiation Laboratory (ILIL)</vt:lpstr>
      <vt:lpstr>Cutting edge infrastructure: IPHOQS</vt:lpstr>
      <vt:lpstr>The Laboratory training platform</vt:lpstr>
      <vt:lpstr>The Activities schedule: Wednesday Lectures</vt:lpstr>
      <vt:lpstr>The Activities schedule: Thursday Hands-on activity</vt:lpstr>
      <vt:lpstr>The Activities schedule: Friday Hands on &amp; Data Analysis</vt:lpstr>
      <vt:lpstr>The Activities schedule: Friday Lab Tours</vt:lpstr>
      <vt:lpstr>Detailed program and infos available on the dedicated indico page</vt:lpstr>
      <vt:lpstr>Welcome and enjoy the training!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Laura Benassi</dc:creator>
  <cp:lastModifiedBy>LEONIDA ANTONIO GIZZI</cp:lastModifiedBy>
  <cp:revision>49</cp:revision>
  <dcterms:created xsi:type="dcterms:W3CDTF">2021-06-16T15:17:32Z</dcterms:created>
  <dcterms:modified xsi:type="dcterms:W3CDTF">2025-05-14T10:45:27Z</dcterms:modified>
</cp:coreProperties>
</file>