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64" r:id="rId3"/>
    <p:sldId id="278" r:id="rId4"/>
    <p:sldId id="266" r:id="rId5"/>
    <p:sldId id="277" r:id="rId6"/>
    <p:sldId id="281" r:id="rId7"/>
    <p:sldId id="262" r:id="rId8"/>
    <p:sldId id="279" r:id="rId9"/>
    <p:sldId id="276" r:id="rId10"/>
    <p:sldId id="270" r:id="rId11"/>
    <p:sldId id="280" r:id="rId12"/>
    <p:sldId id="268" r:id="rId13"/>
    <p:sldId id="282" r:id="rId14"/>
    <p:sldId id="283" r:id="rId15"/>
    <p:sldId id="284" r:id="rId16"/>
    <p:sldId id="286" r:id="rId17"/>
    <p:sldId id="269" r:id="rId18"/>
    <p:sldId id="285" r:id="rId19"/>
    <p:sldId id="267" r:id="rId20"/>
  </p:sldIdLst>
  <p:sldSz cx="9144000" cy="5143500" type="screen16x9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7"/>
    <a:srgbClr val="CFAFE7"/>
    <a:srgbClr val="B342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90048" autoAdjust="0"/>
  </p:normalViewPr>
  <p:slideViewPr>
    <p:cSldViewPr snapToGrid="0" snapToObjects="1">
      <p:cViewPr varScale="1">
        <p:scale>
          <a:sx n="130" d="100"/>
          <a:sy n="130" d="100"/>
        </p:scale>
        <p:origin x="1764" y="96"/>
      </p:cViewPr>
      <p:guideLst/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D5810D-62A2-23D2-0EE0-B985FF779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73061-CBD2-7235-2D00-86159F0759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00913D-EB6B-4981-8729-11CBBF107A84}" type="datetimeFigureOut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55F526-C46F-E9B7-ACEF-0506B85FA0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C313AD-1E66-F3FD-DF16-756CEC5CC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71E70-0E04-6A49-1552-522FB16FC1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3B218-01B4-E096-C63A-1A624E63D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F6A445-A89B-405D-AA8E-4FB6A7C6ADD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2813" baseline="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6B34D-B2AD-991A-A234-8E0F0116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567E-F5E1-4FF9-8A6B-A5405C74F1E7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DD9F29-DDE4-61CF-17DC-98D1BE9D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DF7085-C94B-247F-99AA-E421B6AB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1522-B766-4153-959F-B16B68EB616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044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89D066-6F0C-7200-BD20-5019EB68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0659-E02F-49C5-9D99-1D3625CC6562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079AA-7074-81A7-2E83-4423330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4B6AF1-829D-65F7-85C3-26B060D8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B6FC-7BA5-4089-8CB4-8DFE0B201EC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043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>
            <a:lvl1pPr>
              <a:defRPr sz="2025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77A7A4-53D6-3B7F-DA0B-DA3F7E07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56AA-CB17-4A12-9CD1-3AFBD012F56C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C80D0D-4087-948E-9606-06365939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CA170D-7B58-7C0A-68FC-962156CC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773D-9FF8-4946-AE1A-E078ACED6E1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978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9B3CF0-91C2-B34E-EFDE-819E7784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6BFA-E4BA-492F-8E79-7B777169E28B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50E344-D045-B15B-ACB6-C56F64AC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BA0383-7679-3933-6C97-409662A6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D0CB-503D-4E60-B529-97AE7054D07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72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443CF0-A2CC-84AE-2BCA-19BC78C2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7D12-9CE1-4D8A-B340-5872485FC595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37BCC7-834F-9AD4-ADB9-EF3C502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D8F301-A189-7335-2437-AD5715B7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E93E-84F4-4AD7-80F3-0EB67F87EFE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9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3BA161-84C8-A1B5-9DF9-3B8370B3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E0FB-373F-46C3-BA28-8CE515C4C5A3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24D23-2383-AA56-5FCC-9CBAA0FB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4F8DD8-1DA5-C831-35A9-FBA142D7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6340-8B19-4D27-A1E7-4F9770090F3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361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>
            <a:normAutofit/>
          </a:bodyPr>
          <a:lstStyle>
            <a:lvl1pPr>
              <a:defRPr sz="2025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0027AE-4986-AD63-7068-79599963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F9FE-A121-4D72-811E-464182F80FF4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8CE8E1-8CFB-AA82-8D38-B70AC064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A65C0B0-7499-2444-7D42-C1956F65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5FC0-4797-47B2-BE2C-ED578B51FCB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5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57566D-312A-2E13-C4D3-1200D771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F26E-F5C2-4C46-A276-8A03BE6232DF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C71ACC-E9D4-0088-E545-C8732715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D07A28-705B-FDFF-3EFC-45B674DC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909D-E537-4C24-A997-C24C9FD2DE8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679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211ADF-361B-BC72-7CBB-44F8DC0A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98E3-C99E-4947-AE50-74A8B894E598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6460FE-CB5B-3717-19EF-444CEFEA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A13B33-6841-9EED-FA70-EE951145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9DEE-99D6-4BA4-A773-1533DEA6C8B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25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1688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57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125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125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924C41-B7BC-4E26-E44E-FB15DF62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403D-4619-4725-AA9B-181AB5E9AE47}" type="datetime1">
              <a:rPr lang="it-IT"/>
              <a:pPr>
                <a:defRPr/>
              </a:pPr>
              <a:t>14/05/2025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5669D1-DE44-A3BD-BE02-2B15A59C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Institute of Optics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3C1C80-48BE-A393-FF44-92FCDD7D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6035-C714-429F-8B6D-4E1D8E796A3F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876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1688" baseline="0">
                <a:solidFill>
                  <a:srgbClr val="AB2E27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A5FF6C2-F55F-C182-F5FE-0523529C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19D8-D58A-4E7F-844E-C89DA166D980}" type="datetime1">
              <a:rPr lang="it-IT"/>
              <a:pPr>
                <a:defRPr/>
              </a:pPr>
              <a:t>14/05/2025</a:t>
            </a:fld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5D006E6-85DC-CA55-C554-824CC11C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National </a:t>
            </a:r>
            <a:r>
              <a:rPr lang="it-IT" err="1"/>
              <a:t>Institute</a:t>
            </a:r>
            <a:r>
              <a:rPr lang="it-IT"/>
              <a:t> of </a:t>
            </a:r>
            <a:r>
              <a:rPr lang="it-IT" err="1"/>
              <a:t>Optics</a:t>
            </a: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5D3F3BC-381A-03DE-F400-2C2867DD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A191-8F3E-49F5-BA8F-8F3914F01453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14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EDDB977F-4E74-BEBA-5227-0400C113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427DCCD0-A624-5264-9E9F-CA06E9BF6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23F091-B93F-95FA-3952-0D0FA4DE3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04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3394383-7C30-43EB-A2B4-4F4E0D95F6D4}" type="datetime1">
              <a:rPr lang="it-IT"/>
              <a:pPr>
                <a:defRPr/>
              </a:pPr>
              <a:t>14/05/2025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29F5CB-0FF5-4860-344B-C5FE5347B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04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National </a:t>
            </a:r>
            <a:r>
              <a:rPr lang="it-IT" err="1"/>
              <a:t>Institute</a:t>
            </a:r>
            <a:r>
              <a:rPr lang="it-IT"/>
              <a:t> of </a:t>
            </a:r>
            <a:r>
              <a:rPr lang="it-IT" err="1"/>
              <a:t>Optics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5DBDBD-C849-AA96-4DB5-052229D0C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0450"/>
            <a:ext cx="503238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C01831-F070-4579-A218-54679750957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  <p:pic>
        <p:nvPicPr>
          <p:cNvPr id="1031" name="Picture 2" descr="A black and red logo&#10;&#10;AI-generated content may be incorrect.">
            <a:extLst>
              <a:ext uri="{FF2B5EF4-FFF2-40B4-BE49-F238E27FC236}">
                <a16:creationId xmlns:a16="http://schemas.microsoft.com/office/drawing/2014/main" id="{DF2D2F92-FAE0-0FF8-1E5D-C0E5E518A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10"/>
          <a:stretch>
            <a:fillRect/>
          </a:stretch>
        </p:blipFill>
        <p:spPr bwMode="auto">
          <a:xfrm>
            <a:off x="34925" y="4829175"/>
            <a:ext cx="3683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0" r:id="rId9"/>
    <p:sldLayoutId id="2147483829" r:id="rId10"/>
    <p:sldLayoutId id="2147483830" r:id="rId11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rgbClr val="AB2E27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AB2E27"/>
          </a:solidFill>
          <a:latin typeface="Arial" panose="020B060402020202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AB2E27"/>
          </a:solidFill>
          <a:latin typeface="Arial" panose="020B060402020202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AB2E27"/>
          </a:solidFill>
          <a:latin typeface="Arial" panose="020B060402020202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AB2E27"/>
          </a:solidFill>
          <a:latin typeface="Arial" panose="020B060402020202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AB2E27"/>
          </a:solidFill>
          <a:latin typeface="Arial" panose="020B060402020202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AB2E27"/>
          </a:solidFill>
          <a:latin typeface="Arial" panose="020B060402020202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AB2E27"/>
          </a:solidFill>
          <a:latin typeface="Arial" panose="020B060402020202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025">
          <a:solidFill>
            <a:srgbClr val="AB2E27"/>
          </a:solidFill>
          <a:latin typeface="Arial" panose="020B060402020202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rgbClr val="262626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rgbClr val="262626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rgbClr val="262626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0918E0CC-B431-F106-AA3C-40DDF8FA942A}"/>
              </a:ext>
            </a:extLst>
          </p:cNvPr>
          <p:cNvCxnSpPr>
            <a:cxnSpLocks/>
          </p:cNvCxnSpPr>
          <p:nvPr/>
        </p:nvCxnSpPr>
        <p:spPr>
          <a:xfrm>
            <a:off x="3589338" y="2212975"/>
            <a:ext cx="0" cy="811213"/>
          </a:xfrm>
          <a:prstGeom prst="line">
            <a:avLst/>
          </a:prstGeom>
          <a:ln w="127000">
            <a:solidFill>
              <a:srgbClr val="A84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TextBox 7">
            <a:extLst>
              <a:ext uri="{FF2B5EF4-FFF2-40B4-BE49-F238E27FC236}">
                <a16:creationId xmlns:a16="http://schemas.microsoft.com/office/drawing/2014/main" id="{F9EF71C9-5A93-B5F3-5416-85BF9483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195513"/>
            <a:ext cx="5143500" cy="334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575" dirty="0">
                <a:solidFill>
                  <a:srgbClr val="545859"/>
                </a:solidFill>
                <a:cs typeface="Arial" panose="020B0604020202020204" pitchFamily="34" charset="0"/>
              </a:rPr>
              <a:t>Ultrashort Laser pulse temporal duration mesaurement</a:t>
            </a:r>
          </a:p>
        </p:txBody>
      </p:sp>
      <p:sp>
        <p:nvSpPr>
          <p:cNvPr id="13316" name="TextBox 9">
            <a:extLst>
              <a:ext uri="{FF2B5EF4-FFF2-40B4-BE49-F238E27FC236}">
                <a16:creationId xmlns:a16="http://schemas.microsoft.com/office/drawing/2014/main" id="{1C8E44E3-1E43-0B9B-44B3-C194CD56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817813"/>
            <a:ext cx="371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900" i="1" dirty="0">
                <a:solidFill>
                  <a:srgbClr val="C00000"/>
                </a:solidFill>
                <a:cs typeface="Arial" panose="020B0604020202020204" pitchFamily="34" charset="0"/>
              </a:rPr>
              <a:t>I-PHOQS Laboratory Training Platform: High Power Laser Diagnostic and Data Analysis, 14th-16th May 2025</a:t>
            </a:r>
          </a:p>
        </p:txBody>
      </p:sp>
      <p:sp>
        <p:nvSpPr>
          <p:cNvPr id="15365" name="TextBox 8">
            <a:extLst>
              <a:ext uri="{FF2B5EF4-FFF2-40B4-BE49-F238E27FC236}">
                <a16:creationId xmlns:a16="http://schemas.microsoft.com/office/drawing/2014/main" id="{3BA4D605-13C5-B990-DF5D-1E48FB9EC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541588"/>
            <a:ext cx="3711575" cy="265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125" dirty="0">
                <a:solidFill>
                  <a:srgbClr val="545859"/>
                </a:solidFill>
                <a:cs typeface="Arial" panose="020B0604020202020204" pitchFamily="34" charset="0"/>
              </a:rPr>
              <a:t>Martina Salvadori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C6507FC-819B-73D7-24A9-8D5F8EEC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038" y="2082800"/>
            <a:ext cx="1346200" cy="977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9307" sy="99307" algn="tl" rotWithShape="0">
              <a:srgbClr val="000000">
                <a:alpha val="2643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5F0BC925-EBC1-3BA5-8814-1622956B4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Hands-on session: 2</a:t>
            </a:r>
            <a:r>
              <a:rPr lang="it-IT" altLang="it-IT" baseline="30000" dirty="0"/>
              <a:t>nd</a:t>
            </a:r>
            <a:r>
              <a:rPr lang="it-IT" altLang="it-IT" dirty="0"/>
              <a:t> order non collinear autocorrelator, BONSAI</a:t>
            </a:r>
          </a:p>
        </p:txBody>
      </p:sp>
      <p:pic>
        <p:nvPicPr>
          <p:cNvPr id="24579" name="Content Placeholder 10">
            <a:extLst>
              <a:ext uri="{FF2B5EF4-FFF2-40B4-BE49-F238E27FC236}">
                <a16:creationId xmlns:a16="http://schemas.microsoft.com/office/drawing/2014/main" id="{8D2AE008-A37C-988D-E2D8-F69831B7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A black box with several metal parts&#10;&#10;AI-generated content may be incorrect.">
            <a:extLst>
              <a:ext uri="{FF2B5EF4-FFF2-40B4-BE49-F238E27FC236}">
                <a16:creationId xmlns:a16="http://schemas.microsoft.com/office/drawing/2014/main" id="{C0C2E03A-A118-5744-185A-009FDEBD4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7671"/>
          <a:stretch>
            <a:fillRect/>
          </a:stretch>
        </p:blipFill>
        <p:spPr bwMode="auto">
          <a:xfrm>
            <a:off x="3592513" y="974725"/>
            <a:ext cx="227171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 table with many objects on it&#10;&#10;AI-generated content may be incorrect.">
            <a:extLst>
              <a:ext uri="{FF2B5EF4-FFF2-40B4-BE49-F238E27FC236}">
                <a16:creationId xmlns:a16="http://schemas.microsoft.com/office/drawing/2014/main" id="{B5607DD2-D94B-5EB5-4814-27A7EAC1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2543"/>
          <a:stretch>
            <a:fillRect/>
          </a:stretch>
        </p:blipFill>
        <p:spPr bwMode="auto">
          <a:xfrm>
            <a:off x="5929313" y="979488"/>
            <a:ext cx="2787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5333CC-86C9-E103-62E8-B71400BA24D5}"/>
              </a:ext>
            </a:extLst>
          </p:cNvPr>
          <p:cNvCxnSpPr>
            <a:cxnSpLocks/>
          </p:cNvCxnSpPr>
          <p:nvPr/>
        </p:nvCxnSpPr>
        <p:spPr>
          <a:xfrm>
            <a:off x="4167188" y="1268413"/>
            <a:ext cx="22225" cy="30035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A1B1B3-D18E-31C1-ECDD-A923BE234FFB}"/>
              </a:ext>
            </a:extLst>
          </p:cNvPr>
          <p:cNvCxnSpPr>
            <a:cxnSpLocks/>
          </p:cNvCxnSpPr>
          <p:nvPr/>
        </p:nvCxnSpPr>
        <p:spPr>
          <a:xfrm>
            <a:off x="4189413" y="3886200"/>
            <a:ext cx="5715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74A963-088C-3A13-DF0F-A6BF54B889E4}"/>
              </a:ext>
            </a:extLst>
          </p:cNvPr>
          <p:cNvCxnSpPr>
            <a:cxnSpLocks/>
          </p:cNvCxnSpPr>
          <p:nvPr/>
        </p:nvCxnSpPr>
        <p:spPr>
          <a:xfrm>
            <a:off x="4181475" y="4271963"/>
            <a:ext cx="2682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2891C4-8E88-AD94-90D3-CF954B97CC5A}"/>
              </a:ext>
            </a:extLst>
          </p:cNvPr>
          <p:cNvCxnSpPr>
            <a:cxnSpLocks/>
          </p:cNvCxnSpPr>
          <p:nvPr/>
        </p:nvCxnSpPr>
        <p:spPr>
          <a:xfrm>
            <a:off x="4419600" y="2605088"/>
            <a:ext cx="22225" cy="16668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F44CAF-9FE8-ADCB-745D-81540AFC8DEB}"/>
              </a:ext>
            </a:extLst>
          </p:cNvPr>
          <p:cNvCxnSpPr>
            <a:cxnSpLocks/>
          </p:cNvCxnSpPr>
          <p:nvPr/>
        </p:nvCxnSpPr>
        <p:spPr>
          <a:xfrm>
            <a:off x="4419600" y="2605088"/>
            <a:ext cx="536575" cy="9525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C3AFFF-69A4-97DC-4FD9-23B864CA4FC3}"/>
              </a:ext>
            </a:extLst>
          </p:cNvPr>
          <p:cNvCxnSpPr>
            <a:cxnSpLocks/>
          </p:cNvCxnSpPr>
          <p:nvPr/>
        </p:nvCxnSpPr>
        <p:spPr>
          <a:xfrm flipH="1">
            <a:off x="4956175" y="2408238"/>
            <a:ext cx="139700" cy="11461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E1BC43-7AF6-0CA3-17D9-FB9E84379ADB}"/>
              </a:ext>
            </a:extLst>
          </p:cNvPr>
          <p:cNvCxnSpPr>
            <a:cxnSpLocks/>
          </p:cNvCxnSpPr>
          <p:nvPr/>
        </p:nvCxnSpPr>
        <p:spPr>
          <a:xfrm>
            <a:off x="4738688" y="2327275"/>
            <a:ext cx="22225" cy="15779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B8CC2A-4F7E-0C6D-AE86-CE648D40EDCB}"/>
              </a:ext>
            </a:extLst>
          </p:cNvPr>
          <p:cNvCxnSpPr>
            <a:cxnSpLocks/>
          </p:cNvCxnSpPr>
          <p:nvPr/>
        </p:nvCxnSpPr>
        <p:spPr>
          <a:xfrm>
            <a:off x="4738688" y="2319338"/>
            <a:ext cx="447675" cy="11811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AE6198-796E-D644-42C9-3CB5B5B06CD1}"/>
              </a:ext>
            </a:extLst>
          </p:cNvPr>
          <p:cNvCxnSpPr>
            <a:cxnSpLocks/>
          </p:cNvCxnSpPr>
          <p:nvPr/>
        </p:nvCxnSpPr>
        <p:spPr>
          <a:xfrm>
            <a:off x="5033963" y="2408238"/>
            <a:ext cx="150812" cy="1092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E0A73F-3B47-94A9-62FC-B9FAC7F5A03A}"/>
              </a:ext>
            </a:extLst>
          </p:cNvPr>
          <p:cNvCxnSpPr>
            <a:cxnSpLocks/>
          </p:cNvCxnSpPr>
          <p:nvPr/>
        </p:nvCxnSpPr>
        <p:spPr>
          <a:xfrm>
            <a:off x="3875088" y="3621088"/>
            <a:ext cx="885825" cy="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22A24A9-7268-651B-D06F-1CEC5A799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6350"/>
            <a:ext cx="2819400" cy="3262313"/>
          </a:xfrm>
        </p:spPr>
        <p:txBody>
          <a:bodyPr/>
          <a:lstStyle/>
          <a:p>
            <a:pPr>
              <a:defRPr/>
            </a:pPr>
            <a:r>
              <a:rPr lang="it-IT" sz="1200" dirty="0"/>
              <a:t>Objective: temporal profile measurement of an ultra short laser pulse with a </a:t>
            </a:r>
            <a:r>
              <a:rPr lang="it-IT" sz="1200" dirty="0">
                <a:solidFill>
                  <a:schemeClr val="tx1"/>
                </a:solidFill>
              </a:rPr>
              <a:t>2</a:t>
            </a:r>
            <a:r>
              <a:rPr lang="it-IT" sz="1200" baseline="30000" dirty="0">
                <a:solidFill>
                  <a:schemeClr val="tx1"/>
                </a:solidFill>
              </a:rPr>
              <a:t>nd </a:t>
            </a:r>
            <a:r>
              <a:rPr lang="it-IT" sz="1200" dirty="0">
                <a:solidFill>
                  <a:schemeClr val="tx1"/>
                </a:solidFill>
              </a:rPr>
              <a:t>order intensity autocorrelator.</a:t>
            </a:r>
          </a:p>
          <a:p>
            <a:pPr marL="0" indent="0">
              <a:buNone/>
              <a:defRPr/>
            </a:pPr>
            <a:r>
              <a:rPr lang="it-IT" sz="1200" dirty="0">
                <a:solidFill>
                  <a:schemeClr val="tx1"/>
                </a:solidFill>
              </a:rPr>
              <a:t>Briefly: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Align laser on the pin-holes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check the laser path through the optical system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Perform the measure with the dedicated software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922E69-5305-A65C-E25C-9C6A1EE18634}"/>
              </a:ext>
            </a:extLst>
          </p:cNvPr>
          <p:cNvCxnSpPr>
            <a:cxnSpLocks/>
          </p:cNvCxnSpPr>
          <p:nvPr/>
        </p:nvCxnSpPr>
        <p:spPr>
          <a:xfrm flipV="1">
            <a:off x="5067300" y="2166938"/>
            <a:ext cx="0" cy="438150"/>
          </a:xfrm>
          <a:prstGeom prst="line">
            <a:avLst/>
          </a:prstGeom>
          <a:ln w="1905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676EDE-8ADA-DA95-2EAC-6E959EBE5CFC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6A01-5F69-007F-9BCE-59D093527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64E53D78-C58E-90A3-EF70-7207D3533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Hands-on session: 2</a:t>
            </a:r>
            <a:r>
              <a:rPr lang="it-IT" altLang="it-IT" baseline="30000" dirty="0"/>
              <a:t>nd</a:t>
            </a:r>
            <a:r>
              <a:rPr lang="it-IT" altLang="it-IT" dirty="0"/>
              <a:t> order non collinear autocorrelator, BONSAI</a:t>
            </a:r>
          </a:p>
        </p:txBody>
      </p:sp>
      <p:pic>
        <p:nvPicPr>
          <p:cNvPr id="24579" name="Content Placeholder 10">
            <a:extLst>
              <a:ext uri="{FF2B5EF4-FFF2-40B4-BE49-F238E27FC236}">
                <a16:creationId xmlns:a16="http://schemas.microsoft.com/office/drawing/2014/main" id="{6E58A9F9-87FD-67F7-A38E-608CF9ED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F1885-D2D9-E62C-22D6-7596B942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1041164"/>
            <a:ext cx="5016500" cy="2756372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983675A-3631-5D75-7AE5-41A9517F3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6350"/>
            <a:ext cx="2819400" cy="3262313"/>
          </a:xfrm>
        </p:spPr>
        <p:txBody>
          <a:bodyPr/>
          <a:lstStyle/>
          <a:p>
            <a:pPr>
              <a:defRPr/>
            </a:pPr>
            <a:r>
              <a:rPr lang="it-IT" sz="1200" dirty="0"/>
              <a:t>Objective: temporal profile measurement of an ultra short laser pulse with a </a:t>
            </a:r>
            <a:r>
              <a:rPr lang="it-IT" sz="1200" dirty="0">
                <a:solidFill>
                  <a:schemeClr val="tx1"/>
                </a:solidFill>
              </a:rPr>
              <a:t>2</a:t>
            </a:r>
            <a:r>
              <a:rPr lang="it-IT" sz="1200" baseline="30000" dirty="0">
                <a:solidFill>
                  <a:schemeClr val="tx1"/>
                </a:solidFill>
              </a:rPr>
              <a:t>nd </a:t>
            </a:r>
            <a:r>
              <a:rPr lang="it-IT" sz="1200" dirty="0">
                <a:solidFill>
                  <a:schemeClr val="tx1"/>
                </a:solidFill>
              </a:rPr>
              <a:t>order intensity autocorrelator.</a:t>
            </a:r>
          </a:p>
          <a:p>
            <a:pPr marL="0" indent="0">
              <a:buNone/>
              <a:defRPr/>
            </a:pPr>
            <a:r>
              <a:rPr lang="it-IT" sz="1200" dirty="0">
                <a:solidFill>
                  <a:schemeClr val="tx1"/>
                </a:solidFill>
              </a:rPr>
              <a:t>Briefly: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Align laser on the pin-holes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check the laser path through the optical system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Perform the measure with the dedicated software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9AD63-D613-C22C-7ED4-B20298048BAA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413688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>
            <a:extLst>
              <a:ext uri="{FF2B5EF4-FFF2-40B4-BE49-F238E27FC236}">
                <a16:creationId xmlns:a16="http://schemas.microsoft.com/office/drawing/2014/main" id="{8909D2D1-129C-2231-57F6-E5CDBC1C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458913"/>
            <a:ext cx="3713162" cy="334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575" dirty="0">
                <a:solidFill>
                  <a:schemeClr val="bg1"/>
                </a:solidFill>
                <a:cs typeface="Arial" panose="020B0604020202020204" pitchFamily="34" charset="0"/>
              </a:rPr>
              <a:t>Inserire testo Arial 28pt</a:t>
            </a:r>
          </a:p>
        </p:txBody>
      </p:sp>
      <p:sp>
        <p:nvSpPr>
          <p:cNvPr id="16387" name="TextBox 8">
            <a:extLst>
              <a:ext uri="{FF2B5EF4-FFF2-40B4-BE49-F238E27FC236}">
                <a16:creationId xmlns:a16="http://schemas.microsoft.com/office/drawing/2014/main" id="{69BDCECA-4BF9-6D88-8B0C-82AB2AC00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592388"/>
            <a:ext cx="3713162" cy="265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125">
                <a:solidFill>
                  <a:schemeClr val="bg1"/>
                </a:solidFill>
                <a:cs typeface="Arial" panose="020B0604020202020204" pitchFamily="34" charset="0"/>
              </a:rPr>
              <a:t>Inserire il nome del Relatore 20 pt </a:t>
            </a: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239E32D8-721A-6FED-A496-F4E63DABC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Frequency-Resolved Optical Grating: FROG</a:t>
            </a:r>
          </a:p>
        </p:txBody>
      </p:sp>
      <p:pic>
        <p:nvPicPr>
          <p:cNvPr id="20486" name="Content Placeholder 10">
            <a:extLst>
              <a:ext uri="{FF2B5EF4-FFF2-40B4-BE49-F238E27FC236}">
                <a16:creationId xmlns:a16="http://schemas.microsoft.com/office/drawing/2014/main" id="{AE7161EA-64A5-62CC-2459-74E0BAC1C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E58B09-C8A5-A67B-3E92-E0DAB2091914}"/>
              </a:ext>
            </a:extLst>
          </p:cNvPr>
          <p:cNvSpPr/>
          <p:nvPr/>
        </p:nvSpPr>
        <p:spPr>
          <a:xfrm>
            <a:off x="7867650" y="84138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B6628-5F12-4C92-8938-489485AF136B}"/>
              </a:ext>
            </a:extLst>
          </p:cNvPr>
          <p:cNvSpPr txBox="1"/>
          <p:nvPr/>
        </p:nvSpPr>
        <p:spPr>
          <a:xfrm>
            <a:off x="628650" y="1275982"/>
            <a:ext cx="2903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Measurement involving simultaneously  temporal and frequency resolution are able to provide informartion both on pulse envelope and spectrum allowing to infer information also on the spectral phase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7267EF-2C30-9F54-345E-8459F4B63C55}"/>
              </a:ext>
            </a:extLst>
          </p:cNvPr>
          <p:cNvCxnSpPr>
            <a:cxnSpLocks/>
          </p:cNvCxnSpPr>
          <p:nvPr/>
        </p:nvCxnSpPr>
        <p:spPr>
          <a:xfrm>
            <a:off x="1988820" y="2308384"/>
            <a:ext cx="0" cy="41910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530297-7C65-655B-722E-0D276854808A}"/>
              </a:ext>
            </a:extLst>
          </p:cNvPr>
          <p:cNvSpPr txBox="1"/>
          <p:nvPr/>
        </p:nvSpPr>
        <p:spPr>
          <a:xfrm>
            <a:off x="628651" y="2793187"/>
            <a:ext cx="290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Spectrograms are commonly used for the description of ultrashort laser pulse in the Time-Frequency Domain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C88FF-3B81-2B61-7E29-300534A7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73" y="1458581"/>
            <a:ext cx="4432214" cy="13312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05015C-7485-391A-2778-82967984C649}"/>
              </a:ext>
            </a:extLst>
          </p:cNvPr>
          <p:cNvSpPr txBox="1"/>
          <p:nvPr/>
        </p:nvSpPr>
        <p:spPr>
          <a:xfrm>
            <a:off x="4572000" y="1178248"/>
            <a:ext cx="3433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Measurement of the «instantaneous»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95E010-894E-FDE1-1E17-580643F8A676}"/>
                  </a:ext>
                </a:extLst>
              </p:cNvPr>
              <p:cNvSpPr txBox="1"/>
              <p:nvPr/>
            </p:nvSpPr>
            <p:spPr>
              <a:xfrm>
                <a:off x="4203773" y="2895834"/>
                <a:ext cx="1834477" cy="199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95E010-894E-FDE1-1E17-580643F8A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773" y="2895834"/>
                <a:ext cx="1834477" cy="199735"/>
              </a:xfrm>
              <a:prstGeom prst="rect">
                <a:avLst/>
              </a:prstGeom>
              <a:blipFill>
                <a:blip r:embed="rId4"/>
                <a:stretch>
                  <a:fillRect l="-2326" r="-1993" b="-303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E00FBF-6200-C9FD-BCBD-0B18F06C5C46}"/>
                  </a:ext>
                </a:extLst>
              </p:cNvPr>
              <p:cNvSpPr txBox="1"/>
              <p:nvPr/>
            </p:nvSpPr>
            <p:spPr>
              <a:xfrm>
                <a:off x="4290903" y="3955845"/>
                <a:ext cx="1855060" cy="249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|"/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​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endChr m:val="|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𝑠𝑖𝑔𝑛𝑎𝑙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7E00FBF-6200-C9FD-BCBD-0B18F06C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903" y="3955845"/>
                <a:ext cx="1855060" cy="249427"/>
              </a:xfrm>
              <a:prstGeom prst="rect">
                <a:avLst/>
              </a:prstGeom>
              <a:blipFill>
                <a:blip r:embed="rId5"/>
                <a:stretch>
                  <a:fillRect l="-1316" t="-107317" b="-1878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BF08B7-A5E0-71EB-49C4-5102EB078D8E}"/>
                  </a:ext>
                </a:extLst>
              </p:cNvPr>
              <p:cNvSpPr txBox="1"/>
              <p:nvPr/>
            </p:nvSpPr>
            <p:spPr>
              <a:xfrm>
                <a:off x="4203773" y="3218625"/>
                <a:ext cx="4582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200" dirty="0"/>
                  <a:t>The spectrum of the signal in a time interval around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200" dirty="0"/>
                  <a:t>is then given by the square modulus of the Fourier Transform of this signal (with respect to t)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BF08B7-A5E0-71EB-49C4-5102EB078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773" y="3218625"/>
                <a:ext cx="4582938" cy="646331"/>
              </a:xfrm>
              <a:prstGeom prst="rect">
                <a:avLst/>
              </a:prstGeom>
              <a:blipFill>
                <a:blip r:embed="rId6"/>
                <a:stretch>
                  <a:fillRect l="-133" t="-1887" r="-133" b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7597360D-6C87-8FCB-51F2-DDA3CD77A5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2388"/>
          <a:stretch/>
        </p:blipFill>
        <p:spPr>
          <a:xfrm>
            <a:off x="1379477" y="3543321"/>
            <a:ext cx="703322" cy="12092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2350B6-BE4B-EF17-28E3-6A3729EEFF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9345"/>
          <a:stretch/>
        </p:blipFill>
        <p:spPr>
          <a:xfrm>
            <a:off x="2152649" y="3506828"/>
            <a:ext cx="700966" cy="1282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F236BD1-5146-A968-6574-890F213BADC9}"/>
              </a:ext>
            </a:extLst>
          </p:cNvPr>
          <p:cNvSpPr txBox="1"/>
          <p:nvPr/>
        </p:nvSpPr>
        <p:spPr>
          <a:xfrm>
            <a:off x="6287656" y="3968757"/>
            <a:ext cx="2756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We need an </a:t>
            </a:r>
            <a:r>
              <a:rPr lang="it-IT" sz="1200" b="1" dirty="0"/>
              <a:t>ultrafast gate function </a:t>
            </a:r>
            <a:r>
              <a:rPr lang="it-IT" sz="1200" dirty="0"/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139A48-B554-2581-BD66-16CADA163087}"/>
              </a:ext>
            </a:extLst>
          </p:cNvPr>
          <p:cNvSpPr txBox="1"/>
          <p:nvPr/>
        </p:nvSpPr>
        <p:spPr>
          <a:xfrm>
            <a:off x="4203773" y="4309073"/>
            <a:ext cx="464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 FROG the pulse is used to gate itself exploitng a nonlinear optical interaction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DE86E-FDDF-D5D3-6DC7-EE110EC7B865}"/>
              </a:ext>
            </a:extLst>
          </p:cNvPr>
          <p:cNvSpPr txBox="1"/>
          <p:nvPr/>
        </p:nvSpPr>
        <p:spPr>
          <a:xfrm>
            <a:off x="646433" y="90767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i="0" u="none" strike="noStrike" baseline="0" dirty="0">
                <a:latin typeface="+mj-lt"/>
              </a:rPr>
              <a:t>R. Trebino </a:t>
            </a:r>
            <a:r>
              <a:rPr lang="it-IT" sz="1000" u="none" strike="noStrike" baseline="0" dirty="0">
                <a:latin typeface="+mj-lt"/>
              </a:rPr>
              <a:t>et al., </a:t>
            </a:r>
            <a:r>
              <a:rPr lang="it-IT" sz="1000" i="0" u="none" strike="noStrike" baseline="0" dirty="0">
                <a:latin typeface="+mj-lt"/>
              </a:rPr>
              <a:t>Rev. Sci. Instr. 68, 3277 (1997)</a:t>
            </a:r>
            <a:endParaRPr lang="it-IT" sz="10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DAC52-3356-1518-7107-5A9D82124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>
            <a:extLst>
              <a:ext uri="{FF2B5EF4-FFF2-40B4-BE49-F238E27FC236}">
                <a16:creationId xmlns:a16="http://schemas.microsoft.com/office/drawing/2014/main" id="{F51D257A-C26A-D6C7-D551-E337562B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458913"/>
            <a:ext cx="3713162" cy="334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575" dirty="0">
                <a:solidFill>
                  <a:schemeClr val="bg1"/>
                </a:solidFill>
                <a:cs typeface="Arial" panose="020B0604020202020204" pitchFamily="34" charset="0"/>
              </a:rPr>
              <a:t>Inserire testo Arial 28pt</a:t>
            </a:r>
          </a:p>
        </p:txBody>
      </p:sp>
      <p:sp>
        <p:nvSpPr>
          <p:cNvPr id="16387" name="TextBox 8">
            <a:extLst>
              <a:ext uri="{FF2B5EF4-FFF2-40B4-BE49-F238E27FC236}">
                <a16:creationId xmlns:a16="http://schemas.microsoft.com/office/drawing/2014/main" id="{F92FF823-80D8-14E2-2BAB-127E8381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592388"/>
            <a:ext cx="3713162" cy="265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125">
                <a:solidFill>
                  <a:schemeClr val="bg1"/>
                </a:solidFill>
                <a:cs typeface="Arial" panose="020B0604020202020204" pitchFamily="34" charset="0"/>
              </a:rPr>
              <a:t>Inserire il nome del Relatore 20 pt </a:t>
            </a:r>
          </a:p>
        </p:txBody>
      </p:sp>
      <p:sp>
        <p:nvSpPr>
          <p:cNvPr id="20484" name="TextBox 9">
            <a:extLst>
              <a:ext uri="{FF2B5EF4-FFF2-40B4-BE49-F238E27FC236}">
                <a16:creationId xmlns:a16="http://schemas.microsoft.com/office/drawing/2014/main" id="{43943971-5DC5-7CC4-CB65-74EB1E2E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803650"/>
            <a:ext cx="37131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90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lang="it-IT" altLang="it-IT" sz="900">
                <a:solidFill>
                  <a:schemeClr val="bg1"/>
                </a:solidFill>
                <a:cs typeface="Arial" panose="020B0604020202020204" pitchFamily="34" charset="0"/>
              </a:rPr>
              <a:t>ome dell’evento, luogo e data 16 pt</a:t>
            </a: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DB778561-F80E-7B14-AF3C-9A03C1DEA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Frequency-Resolved Optical Grating: SHG - FROG</a:t>
            </a:r>
          </a:p>
        </p:txBody>
      </p:sp>
      <p:pic>
        <p:nvPicPr>
          <p:cNvPr id="20486" name="Content Placeholder 10">
            <a:extLst>
              <a:ext uri="{FF2B5EF4-FFF2-40B4-BE49-F238E27FC236}">
                <a16:creationId xmlns:a16="http://schemas.microsoft.com/office/drawing/2014/main" id="{A6F431EE-5094-BCA5-207C-DA2FEB9B8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35DBB0-5B38-C939-869D-9B5485C673EB}"/>
              </a:ext>
            </a:extLst>
          </p:cNvPr>
          <p:cNvSpPr/>
          <p:nvPr/>
        </p:nvSpPr>
        <p:spPr>
          <a:xfrm>
            <a:off x="920750" y="1689100"/>
            <a:ext cx="1003300" cy="190500"/>
          </a:xfrm>
          <a:prstGeom prst="rect">
            <a:avLst/>
          </a:prstGeom>
          <a:solidFill>
            <a:srgbClr val="FF99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94F1E-6551-A28E-17A6-511B71452B84}"/>
              </a:ext>
            </a:extLst>
          </p:cNvPr>
          <p:cNvSpPr txBox="1"/>
          <p:nvPr/>
        </p:nvSpPr>
        <p:spPr>
          <a:xfrm>
            <a:off x="693306" y="1284308"/>
            <a:ext cx="1869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Different option possible: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PG – FROG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SHG – FROG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THG – FROG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A5B57-76D6-2DFB-39DA-DE784348B3DB}"/>
              </a:ext>
            </a:extLst>
          </p:cNvPr>
          <p:cNvSpPr/>
          <p:nvPr/>
        </p:nvSpPr>
        <p:spPr>
          <a:xfrm>
            <a:off x="7867650" y="84138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</p:spTree>
    <p:extLst>
      <p:ext uri="{BB962C8B-B14F-4D97-AF65-F5344CB8AC3E}">
        <p14:creationId xmlns:p14="http://schemas.microsoft.com/office/powerpoint/2010/main" val="297892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1EDE-9144-1EAB-4766-A7D06E4E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>
            <a:extLst>
              <a:ext uri="{FF2B5EF4-FFF2-40B4-BE49-F238E27FC236}">
                <a16:creationId xmlns:a16="http://schemas.microsoft.com/office/drawing/2014/main" id="{7C4C50D3-374E-0782-791C-08C13AAE2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458913"/>
            <a:ext cx="3713162" cy="334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575" dirty="0">
                <a:solidFill>
                  <a:schemeClr val="bg1"/>
                </a:solidFill>
                <a:cs typeface="Arial" panose="020B0604020202020204" pitchFamily="34" charset="0"/>
              </a:rPr>
              <a:t>Inserire testo Arial 28pt</a:t>
            </a:r>
          </a:p>
        </p:txBody>
      </p:sp>
      <p:sp>
        <p:nvSpPr>
          <p:cNvPr id="16387" name="TextBox 8">
            <a:extLst>
              <a:ext uri="{FF2B5EF4-FFF2-40B4-BE49-F238E27FC236}">
                <a16:creationId xmlns:a16="http://schemas.microsoft.com/office/drawing/2014/main" id="{FA1B6D2F-F714-F7CF-5E05-F22401E3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592388"/>
            <a:ext cx="3713162" cy="265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125">
                <a:solidFill>
                  <a:schemeClr val="bg1"/>
                </a:solidFill>
                <a:cs typeface="Arial" panose="020B0604020202020204" pitchFamily="34" charset="0"/>
              </a:rPr>
              <a:t>Inserire il nome del Relatore 20 pt </a:t>
            </a: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B187DC40-6042-44B2-6F0F-161B71243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Frequency-Resolved Optical Grating: SHG - FROG</a:t>
            </a:r>
          </a:p>
        </p:txBody>
      </p:sp>
      <p:pic>
        <p:nvPicPr>
          <p:cNvPr id="20486" name="Content Placeholder 10">
            <a:extLst>
              <a:ext uri="{FF2B5EF4-FFF2-40B4-BE49-F238E27FC236}">
                <a16:creationId xmlns:a16="http://schemas.microsoft.com/office/drawing/2014/main" id="{BCC06EDB-78D1-7B5F-B17F-651DA799E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9A8CE8-39E4-5C76-AA58-304042FC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291268"/>
            <a:ext cx="3967560" cy="14949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FE371A-061B-2E41-F3BF-CE25BC7E64A7}"/>
              </a:ext>
            </a:extLst>
          </p:cNvPr>
          <p:cNvSpPr/>
          <p:nvPr/>
        </p:nvSpPr>
        <p:spPr>
          <a:xfrm>
            <a:off x="920750" y="1689100"/>
            <a:ext cx="1003300" cy="190500"/>
          </a:xfrm>
          <a:prstGeom prst="rect">
            <a:avLst/>
          </a:prstGeom>
          <a:solidFill>
            <a:srgbClr val="FF999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DFDF4-B998-4FEC-1534-BC1E09B5787E}"/>
              </a:ext>
            </a:extLst>
          </p:cNvPr>
          <p:cNvSpPr txBox="1"/>
          <p:nvPr/>
        </p:nvSpPr>
        <p:spPr>
          <a:xfrm>
            <a:off x="693306" y="1284308"/>
            <a:ext cx="1869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Different option possible: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PG – FROG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SHG – FROG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THG – FROG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FCFC1E7-FD3E-9D9F-129E-57D30C2952E4}"/>
              </a:ext>
            </a:extLst>
          </p:cNvPr>
          <p:cNvCxnSpPr>
            <a:cxnSpLocks/>
          </p:cNvCxnSpPr>
          <p:nvPr/>
        </p:nvCxnSpPr>
        <p:spPr>
          <a:xfrm>
            <a:off x="2025650" y="1793875"/>
            <a:ext cx="31115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B91FFE-30BC-42BF-E8AE-0F90187BE366}"/>
              </a:ext>
            </a:extLst>
          </p:cNvPr>
          <p:cNvSpPr txBox="1"/>
          <p:nvPr/>
        </p:nvSpPr>
        <p:spPr>
          <a:xfrm>
            <a:off x="2306246" y="1639888"/>
            <a:ext cx="673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This configuration requires a quite similar setup to the one used for the 2° order intensity autocorrelator in which the CCD is replaced with a spectrometer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83E2F9-CF7D-02D1-0BA4-B9DB594C61C2}"/>
                  </a:ext>
                </a:extLst>
              </p:cNvPr>
              <p:cNvSpPr txBox="1"/>
              <p:nvPr/>
            </p:nvSpPr>
            <p:spPr>
              <a:xfrm>
                <a:off x="6652220" y="2384013"/>
                <a:ext cx="1983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The gate function being: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83E2F9-CF7D-02D1-0BA4-B9DB594C6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20" y="2384013"/>
                <a:ext cx="1983780" cy="461665"/>
              </a:xfrm>
              <a:prstGeom prst="rect">
                <a:avLst/>
              </a:prstGeom>
              <a:blipFill>
                <a:blip r:embed="rId4"/>
                <a:stretch>
                  <a:fillRect t="-1316" b="-52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966523-B2AC-40EA-69A8-C52BCC815035}"/>
                  </a:ext>
                </a:extLst>
              </p:cNvPr>
              <p:cNvSpPr txBox="1"/>
              <p:nvPr/>
            </p:nvSpPr>
            <p:spPr>
              <a:xfrm>
                <a:off x="6652220" y="2823220"/>
                <a:ext cx="1983780" cy="47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966523-B2AC-40EA-69A8-C52BCC815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20" y="2823220"/>
                <a:ext cx="1983780" cy="476734"/>
              </a:xfrm>
              <a:prstGeom prst="rect">
                <a:avLst/>
              </a:prstGeom>
              <a:blipFill>
                <a:blip r:embed="rId5"/>
                <a:stretch>
                  <a:fillRect t="-1282" b="-2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3016A8-1D90-48EB-4EA3-952B915D57BA}"/>
                  </a:ext>
                </a:extLst>
              </p:cNvPr>
              <p:cNvSpPr txBox="1"/>
              <p:nvPr/>
            </p:nvSpPr>
            <p:spPr>
              <a:xfrm>
                <a:off x="553606" y="3987737"/>
                <a:ext cx="826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Different algorithms exist for retrieving the field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200" dirty="0"/>
                  <a:t> starting from the measured traces. The latter can be quite un-intuitive since they depend both on the chirp of the gate pulse (if any) and the chirp of the pulse to be measured.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3016A8-1D90-48EB-4EA3-952B915D5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06" y="3987737"/>
                <a:ext cx="8266544" cy="461665"/>
              </a:xfrm>
              <a:prstGeom prst="rect">
                <a:avLst/>
              </a:prstGeom>
              <a:blipFill>
                <a:blip r:embed="rId6"/>
                <a:stretch>
                  <a:fillRect l="-74" t="-1316" b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A74680A-9FDE-EC10-13EB-6BA75FC118C3}"/>
              </a:ext>
            </a:extLst>
          </p:cNvPr>
          <p:cNvSpPr/>
          <p:nvPr/>
        </p:nvSpPr>
        <p:spPr>
          <a:xfrm>
            <a:off x="7867650" y="84138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DB70F-5FE2-C664-7E0B-63B078B9CF22}"/>
              </a:ext>
            </a:extLst>
          </p:cNvPr>
          <p:cNvSpPr txBox="1"/>
          <p:nvPr/>
        </p:nvSpPr>
        <p:spPr>
          <a:xfrm>
            <a:off x="3696502" y="1397201"/>
            <a:ext cx="326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«Frequency resolved intensity autocorrelator»</a:t>
            </a:r>
          </a:p>
        </p:txBody>
      </p:sp>
    </p:spTree>
    <p:extLst>
      <p:ext uri="{BB962C8B-B14F-4D97-AF65-F5344CB8AC3E}">
        <p14:creationId xmlns:p14="http://schemas.microsoft.com/office/powerpoint/2010/main" val="272135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F08E6-C8E8-8211-3C76-5F7EF358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>
            <a:extLst>
              <a:ext uri="{FF2B5EF4-FFF2-40B4-BE49-F238E27FC236}">
                <a16:creationId xmlns:a16="http://schemas.microsoft.com/office/drawing/2014/main" id="{43ECA6E8-4C13-59C3-EED2-232B5C79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458913"/>
            <a:ext cx="3713162" cy="334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575" dirty="0">
                <a:solidFill>
                  <a:schemeClr val="bg1"/>
                </a:solidFill>
                <a:cs typeface="Arial" panose="020B0604020202020204" pitchFamily="34" charset="0"/>
              </a:rPr>
              <a:t>Inserire testo Arial 28pt</a:t>
            </a: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7F1EA457-4081-6C5C-A3D4-9839520B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Frequency-Resolved Optical Grating: SHG - FROG</a:t>
            </a:r>
          </a:p>
        </p:txBody>
      </p:sp>
      <p:pic>
        <p:nvPicPr>
          <p:cNvPr id="20486" name="Content Placeholder 10">
            <a:extLst>
              <a:ext uri="{FF2B5EF4-FFF2-40B4-BE49-F238E27FC236}">
                <a16:creationId xmlns:a16="http://schemas.microsoft.com/office/drawing/2014/main" id="{9E72937B-977B-4366-CFB5-5B77D9FDA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F28417-7E6D-375C-852F-25C104ED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9" y="1169353"/>
            <a:ext cx="3725224" cy="1945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7FABFF-C159-DB72-1C84-A1534369D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06" y="1143971"/>
            <a:ext cx="3912156" cy="204354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744B8CA-2E58-105E-9379-66D3DB46FFA2}"/>
              </a:ext>
            </a:extLst>
          </p:cNvPr>
          <p:cNvSpPr/>
          <p:nvPr/>
        </p:nvSpPr>
        <p:spPr>
          <a:xfrm>
            <a:off x="4283710" y="1882140"/>
            <a:ext cx="311150" cy="17145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B22EC4-E2DC-6B0F-3E83-F2C8694D7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895" y="3137677"/>
            <a:ext cx="3626077" cy="1672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43DAB9-85C2-73E0-F608-8A29890DD653}"/>
              </a:ext>
            </a:extLst>
          </p:cNvPr>
          <p:cNvSpPr/>
          <p:nvPr/>
        </p:nvSpPr>
        <p:spPr>
          <a:xfrm>
            <a:off x="7867650" y="84138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D083B-B11E-425C-189A-47E5763A9F48}"/>
              </a:ext>
            </a:extLst>
          </p:cNvPr>
          <p:cNvSpPr txBox="1"/>
          <p:nvPr/>
        </p:nvSpPr>
        <p:spPr>
          <a:xfrm>
            <a:off x="6192320" y="3860566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Example of an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302FE-15E3-9E3A-32B5-9EC9A3AAA8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2388"/>
          <a:stretch/>
        </p:blipFill>
        <p:spPr>
          <a:xfrm>
            <a:off x="246406" y="3757334"/>
            <a:ext cx="595764" cy="102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868FE-756A-C7EE-98B6-92FAF44913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9345"/>
          <a:stretch/>
        </p:blipFill>
        <p:spPr>
          <a:xfrm>
            <a:off x="914792" y="3720841"/>
            <a:ext cx="595764" cy="1089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D62A5-264E-1E20-1926-E80A4B50BAC3}"/>
              </a:ext>
            </a:extLst>
          </p:cNvPr>
          <p:cNvSpPr txBox="1"/>
          <p:nvPr/>
        </p:nvSpPr>
        <p:spPr>
          <a:xfrm>
            <a:off x="-67379" y="3259176"/>
            <a:ext cx="196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Remember the simple «case» scenario?</a:t>
            </a:r>
          </a:p>
        </p:txBody>
      </p:sp>
    </p:spTree>
    <p:extLst>
      <p:ext uri="{BB962C8B-B14F-4D97-AF65-F5344CB8AC3E}">
        <p14:creationId xmlns:p14="http://schemas.microsoft.com/office/powerpoint/2010/main" val="70409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44F64-834F-5677-F79E-522D34DB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C0EF4C6B-6B02-0844-FB69-B30E5BD12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FROG Algorithm idea</a:t>
            </a:r>
          </a:p>
        </p:txBody>
      </p:sp>
      <p:pic>
        <p:nvPicPr>
          <p:cNvPr id="25603" name="Content Placeholder 10">
            <a:extLst>
              <a:ext uri="{FF2B5EF4-FFF2-40B4-BE49-F238E27FC236}">
                <a16:creationId xmlns:a16="http://schemas.microsoft.com/office/drawing/2014/main" id="{2DFB3C47-4C66-5401-45F8-E8E1543B1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4BD130-A10B-4FDA-42F6-D08D7E530296}"/>
                  </a:ext>
                </a:extLst>
              </p:cNvPr>
              <p:cNvSpPr txBox="1"/>
              <p:nvPr/>
            </p:nvSpPr>
            <p:spPr>
              <a:xfrm>
                <a:off x="694800" y="1268413"/>
                <a:ext cx="7498800" cy="2797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0" i="0" u="none" strike="noStrike" baseline="0" dirty="0">
                    <a:latin typeface="LMSans17-Regular"/>
                  </a:rPr>
                  <a:t>The pulse field </a:t>
                </a:r>
                <a:r>
                  <a:rPr lang="en-US" sz="1200" b="0" i="1" u="none" strike="noStrike" baseline="0" dirty="0">
                    <a:latin typeface="LMSans17-Oblique"/>
                  </a:rPr>
                  <a:t>E(t) </a:t>
                </a:r>
                <a:r>
                  <a:rPr lang="en-US" sz="1200" b="0" i="0" u="none" strike="noStrike" baseline="0" dirty="0">
                    <a:latin typeface="LMSans17-Regular"/>
                  </a:rPr>
                  <a:t>can be completely retrieved by a FROG trace using an iterative algorithm (several variants exist).</a:t>
                </a:r>
              </a:p>
              <a:p>
                <a:pPr algn="l"/>
                <a:r>
                  <a:rPr lang="en-US" sz="1200" b="0" i="0" u="none" strike="noStrike" baseline="0" dirty="0">
                    <a:latin typeface="LMSans17-Regular"/>
                  </a:rPr>
                  <a:t>First notice that the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0" i="1" u="none" strike="noStrike" baseline="0" dirty="0">
                    <a:latin typeface="LMSans17-Oblique"/>
                  </a:rPr>
                  <a:t> </a:t>
                </a:r>
                <a:r>
                  <a:rPr lang="en-US" sz="1200" b="0" i="0" u="none" strike="noStrike" baseline="0" dirty="0">
                    <a:latin typeface="LMSans17-Regular"/>
                  </a:rPr>
                  <a:t>is enough to recover </a:t>
                </a:r>
                <a:r>
                  <a:rPr lang="en-US" sz="1200" b="0" i="1" u="none" strike="noStrike" baseline="0" dirty="0">
                    <a:latin typeface="LMSans17-Oblique"/>
                  </a:rPr>
                  <a:t>E(t)</a:t>
                </a:r>
                <a:r>
                  <a:rPr lang="en-US" sz="1200" b="0" i="0" u="none" strike="noStrike" baseline="0" dirty="0">
                    <a:latin typeface="LMSans17-Regular"/>
                  </a:rPr>
                  <a:t>:</a:t>
                </a:r>
              </a:p>
              <a:p>
                <a:pPr algn="l"/>
                <a:endParaRPr lang="en-US" sz="1200" dirty="0">
                  <a:latin typeface="LMSans17-Regular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  <m:d>
                        <m:dPr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1200" b="0" i="0" u="none" strike="noStrike" baseline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200" b="0" i="0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m:rPr>
                          <m:sty m:val="p"/>
                        </m:rPr>
                        <a:rPr lang="it-IT" sz="1200" b="0" i="0" u="none" strike="noStrike" baseline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200" b="0" i="0" u="none" strike="noStrike" baseline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1200" b="0" i="0" u="none" strike="noStrike" baseline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200" b="0" i="0" u="none" strike="noStrike" baseline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it-IT" sz="1200" b="0" i="0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b="0" i="0" u="none" strike="noStrike" baseline="0" dirty="0">
                  <a:latin typeface="LMSans17-Regular"/>
                </a:endParaRPr>
              </a:p>
              <a:p>
                <a:pPr algn="l"/>
                <a:endParaRPr lang="en-US" sz="1200" b="0" i="0" u="none" strike="noStrike" baseline="0" dirty="0">
                  <a:latin typeface="LMSans17-Regular"/>
                </a:endParaRPr>
              </a:p>
              <a:p>
                <a:pPr algn="l"/>
                <a:r>
                  <a:rPr lang="en-US" sz="1200" b="0" i="0" u="none" strike="noStrike" baseline="0" dirty="0">
                    <a:latin typeface="LMSans17-Regular"/>
                  </a:rPr>
                  <a:t>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b="0" i="1" u="none" strike="noStrike" baseline="0" dirty="0">
                    <a:latin typeface="LMSans17-Oblique"/>
                  </a:rPr>
                  <a:t> </a:t>
                </a:r>
                <a:r>
                  <a:rPr lang="en-US" sz="1200" b="0" i="0" u="none" strike="noStrike" baseline="0" dirty="0">
                    <a:latin typeface="LMSans17-Regular"/>
                  </a:rPr>
                  <a:t>as an Inverse Fourier Transform (with respect to </a:t>
                </a:r>
                <a:r>
                  <a:rPr lang="en-US" sz="1200" dirty="0">
                    <a:latin typeface="StandardSymL"/>
                  </a:rPr>
                  <a:t>t</a:t>
                </a:r>
                <a:r>
                  <a:rPr lang="en-US" sz="1200" b="0" i="0" u="none" strike="noStrike" baseline="0" dirty="0">
                    <a:latin typeface="LMSans17-Regular"/>
                  </a:rPr>
                  <a:t>) of a function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it-IT" sz="1200" b="0" i="0" u="none" strike="noStrike" baseline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it-IT" sz="12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𝑠𝑖𝑔𝑛𝑎𝑙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200" b="0" i="1" u="none" strike="noStrike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12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200" b="0" i="0" u="none" strike="noStrike" baseline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it-IT" sz="12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it-IT" sz="1200" b="0" i="1" u="none" strike="noStrike" baseline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200" dirty="0">
                  <a:latin typeface="LMSans17-Regular"/>
                </a:endParaRPr>
              </a:p>
              <a:p>
                <a:pPr algn="l"/>
                <a:endParaRPr lang="en-US" sz="1200" b="0" i="0" u="none" strike="noStrike" baseline="0" dirty="0">
                  <a:latin typeface="LMSans17-Regular"/>
                </a:endParaRPr>
              </a:p>
              <a:p>
                <a:pPr algn="l"/>
                <a:r>
                  <a:rPr lang="en-US" sz="1200" b="0" i="0" u="none" strike="noStrike" baseline="0" dirty="0">
                    <a:latin typeface="LMSans17-Regular"/>
                  </a:rPr>
                  <a:t>one easily realizes that the spectrogram is the (square) modulus of the 2D 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200" b="0" i="1" u="none" strike="noStrike" baseline="0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1200" b="0" i="0" u="none" strike="noStrike" baseline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it-IT" sz="1200" b="0" i="1" u="none" strike="noStrike" baseline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b="0" i="1" u="none" strike="noStrike" baseline="0" dirty="0">
                  <a:latin typeface="LMSans17-Oblique"/>
                </a:endParaRPr>
              </a:p>
              <a:p>
                <a:pPr algn="l"/>
                <a:r>
                  <a:rPr lang="en-US" sz="1200" b="0" i="0" u="none" strike="noStrike" baseline="0" dirty="0">
                    <a:latin typeface="LMSans17-Regular"/>
                  </a:rPr>
                  <a:t>Unlike the 1D case, in 2D it is possible to recover a function knowing its (2D) spectrum:</a:t>
                </a:r>
              </a:p>
              <a:p>
                <a:pPr algn="l"/>
                <a:endParaRPr lang="en-US" sz="1200" dirty="0">
                  <a:latin typeface="LMSans17-Regular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12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it-IT" sz="12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𝑠𝑖𝑔𝑛𝑎𝑙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2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2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4BD130-A10B-4FDA-42F6-D08D7E530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0" y="1268413"/>
                <a:ext cx="7498800" cy="2797304"/>
              </a:xfrm>
              <a:prstGeom prst="rect">
                <a:avLst/>
              </a:prstGeom>
              <a:blipFill>
                <a:blip r:embed="rId3"/>
                <a:stretch>
                  <a:fillRect l="-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5F31898-573C-C52C-80D4-734DEFBF00CE}"/>
              </a:ext>
            </a:extLst>
          </p:cNvPr>
          <p:cNvSpPr/>
          <p:nvPr/>
        </p:nvSpPr>
        <p:spPr>
          <a:xfrm>
            <a:off x="7867650" y="84138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</p:spTree>
    <p:extLst>
      <p:ext uri="{BB962C8B-B14F-4D97-AF65-F5344CB8AC3E}">
        <p14:creationId xmlns:p14="http://schemas.microsoft.com/office/powerpoint/2010/main" val="19011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4">
            <a:extLst>
              <a:ext uri="{FF2B5EF4-FFF2-40B4-BE49-F238E27FC236}">
                <a16:creationId xmlns:a16="http://schemas.microsoft.com/office/drawing/2014/main" id="{6BE374E9-2180-23D7-1032-BAEC0795C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Spectral Interferometry Technique</a:t>
            </a:r>
          </a:p>
        </p:txBody>
      </p:sp>
      <p:pic>
        <p:nvPicPr>
          <p:cNvPr id="22531" name="Content Placeholder 10">
            <a:extLst>
              <a:ext uri="{FF2B5EF4-FFF2-40B4-BE49-F238E27FC236}">
                <a16:creationId xmlns:a16="http://schemas.microsoft.com/office/drawing/2014/main" id="{819349CB-8730-CD86-8DC3-3859D862F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>
            <a:extLst>
              <a:ext uri="{FF2B5EF4-FFF2-40B4-BE49-F238E27FC236}">
                <a16:creationId xmlns:a16="http://schemas.microsoft.com/office/drawing/2014/main" id="{CBF628A8-49B4-9AB4-87FE-0ED68522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133269"/>
            <a:ext cx="54705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8">
            <a:extLst>
              <a:ext uri="{FF2B5EF4-FFF2-40B4-BE49-F238E27FC236}">
                <a16:creationId xmlns:a16="http://schemas.microsoft.com/office/drawing/2014/main" id="{4DDC5716-CB82-B962-C126-50692F6A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357" y="1681760"/>
            <a:ext cx="1319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B34240"/>
                </a:solidFill>
              </a:rPr>
              <a:t>Spectral fringes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78807-5D5F-2C56-0AF2-36A56391B1E5}"/>
              </a:ext>
            </a:extLst>
          </p:cNvPr>
          <p:cNvSpPr/>
          <p:nvPr/>
        </p:nvSpPr>
        <p:spPr>
          <a:xfrm>
            <a:off x="7766229" y="81121"/>
            <a:ext cx="1287462" cy="417513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Spectral Interferometry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F12EE-5849-39CC-C152-7C1C3DAD1F0C}"/>
              </a:ext>
            </a:extLst>
          </p:cNvPr>
          <p:cNvSpPr txBox="1"/>
          <p:nvPr/>
        </p:nvSpPr>
        <p:spPr>
          <a:xfrm>
            <a:off x="449652" y="921288"/>
            <a:ext cx="5503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Spectral Phase Interferometry for Direct Electric-field Reconstruction (SPIDER)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59F25-A6E7-1D4F-A0F5-C9484A9F985E}"/>
              </a:ext>
            </a:extLst>
          </p:cNvPr>
          <p:cNvSpPr txBox="1"/>
          <p:nvPr/>
        </p:nvSpPr>
        <p:spPr>
          <a:xfrm>
            <a:off x="2638170" y="45125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000" dirty="0">
                <a:solidFill>
                  <a:srgbClr val="262626"/>
                </a:solidFill>
              </a:rPr>
              <a:t>M. E. Anderson et al., Laser Phys. Lett. 5, 4 (2008) and reference there in</a:t>
            </a:r>
          </a:p>
          <a:p>
            <a:pPr eaLnBrk="1" hangingPunct="1"/>
            <a:r>
              <a:rPr lang="it-IT" altLang="it-IT" sz="1000" dirty="0">
                <a:solidFill>
                  <a:srgbClr val="262626"/>
                </a:solidFill>
              </a:rPr>
              <a:t>C. Iaconis et al., IEEE Journal of quantum electronics 35,4 (1999)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2FAABE-1B6E-D698-C3EC-52A29CDEF9AB}"/>
                  </a:ext>
                </a:extLst>
              </p:cNvPr>
              <p:cNvSpPr txBox="1"/>
              <p:nvPr/>
            </p:nvSpPr>
            <p:spPr>
              <a:xfrm>
                <a:off x="634181" y="3210694"/>
                <a:ext cx="8401659" cy="1239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/>
                  <a:t>R1 and R2, pulse replicas delayed by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200" dirty="0"/>
                  <a:t>produced by a mismatched michelson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/>
                  <a:t>A is the stretched pulse created in a dispersive delay line (DDL)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/>
                  <a:t>The three pulses interacts in a nonlinear medium: Sum Frequency Generation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/>
                  <a:t>A Pair of spectrally sheared copies of the pulse are generated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/>
                  <a:t>Interferogram is recorded: </a:t>
                </a:r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it-IT" sz="1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it-IT" sz="1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rad>
                    <m:func>
                      <m:func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m:rPr>
                                <m:lit/>
                              </m:r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it-IT" sz="1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𝜔𝜏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12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200" dirty="0"/>
                  <a:t>Spectral phase is retrieved by Fourier Domain Filtering technique (calibration recording a zero shear trace is needed)</a:t>
                </a:r>
                <a:endParaRPr lang="it-IT" sz="1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2FAABE-1B6E-D698-C3EC-52A29CDEF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81" y="3210694"/>
                <a:ext cx="8401659" cy="1239314"/>
              </a:xfrm>
              <a:prstGeom prst="rect">
                <a:avLst/>
              </a:prstGeom>
              <a:blipFill>
                <a:blip r:embed="rId4"/>
                <a:stretch>
                  <a:fillRect t="-985" b="-29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89423A1-6C0A-4DA2-663C-D183DB2A1E58}"/>
              </a:ext>
            </a:extLst>
          </p:cNvPr>
          <p:cNvSpPr txBox="1"/>
          <p:nvPr/>
        </p:nvSpPr>
        <p:spPr>
          <a:xfrm>
            <a:off x="1624576" y="2478775"/>
            <a:ext cx="2744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ABB92-DEF1-698A-FDBF-9E2E05EF4862}"/>
              </a:ext>
            </a:extLst>
          </p:cNvPr>
          <p:cNvSpPr txBox="1"/>
          <p:nvPr/>
        </p:nvSpPr>
        <p:spPr>
          <a:xfrm>
            <a:off x="2607470" y="2631175"/>
            <a:ext cx="2744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198D8-C052-6F2D-4723-5AEAD5BF0F06}"/>
              </a:ext>
            </a:extLst>
          </p:cNvPr>
          <p:cNvSpPr txBox="1"/>
          <p:nvPr/>
        </p:nvSpPr>
        <p:spPr>
          <a:xfrm>
            <a:off x="7416743" y="926542"/>
            <a:ext cx="158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Technique evolution: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ZAP-SPIDER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SEA-SPIDER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C784F680-BAFF-DE19-8B49-21A9A3A46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901611"/>
            <a:ext cx="2453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1200" dirty="0"/>
              <a:t>Information on the spectral phase is encoded into the fringe spacing of the interferogram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8A3EB-C85A-CE48-D3CD-D0CCF1F6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2B52F02E-980F-2BEA-2CB3-21910E3EB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Hands-on session: 2</a:t>
            </a:r>
            <a:r>
              <a:rPr lang="it-IT" altLang="it-IT" baseline="30000" dirty="0"/>
              <a:t>nd</a:t>
            </a:r>
            <a:r>
              <a:rPr lang="it-IT" altLang="it-IT" dirty="0"/>
              <a:t> order non collinear autocorrelator, BONSAI</a:t>
            </a:r>
          </a:p>
        </p:txBody>
      </p:sp>
      <p:pic>
        <p:nvPicPr>
          <p:cNvPr id="23555" name="Content Placeholder 10">
            <a:extLst>
              <a:ext uri="{FF2B5EF4-FFF2-40B4-BE49-F238E27FC236}">
                <a16:creationId xmlns:a16="http://schemas.microsoft.com/office/drawing/2014/main" id="{5659D64C-59B5-DCD2-BB75-0F9EFF2C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A black box with several metal parts&#10;&#10;AI-generated content may be incorrect.">
            <a:extLst>
              <a:ext uri="{FF2B5EF4-FFF2-40B4-BE49-F238E27FC236}">
                <a16:creationId xmlns:a16="http://schemas.microsoft.com/office/drawing/2014/main" id="{07BEF535-5089-A7C3-F0A7-0CAADFCA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7671"/>
          <a:stretch>
            <a:fillRect/>
          </a:stretch>
        </p:blipFill>
        <p:spPr bwMode="auto">
          <a:xfrm>
            <a:off x="3592513" y="974725"/>
            <a:ext cx="227171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A table with many objects on it&#10;&#10;AI-generated content may be incorrect.">
            <a:extLst>
              <a:ext uri="{FF2B5EF4-FFF2-40B4-BE49-F238E27FC236}">
                <a16:creationId xmlns:a16="http://schemas.microsoft.com/office/drawing/2014/main" id="{A37CA6C7-3C3A-10AE-E39D-3E5F1D4B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2543"/>
          <a:stretch>
            <a:fillRect/>
          </a:stretch>
        </p:blipFill>
        <p:spPr bwMode="auto">
          <a:xfrm>
            <a:off x="5929313" y="979488"/>
            <a:ext cx="2787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F4220F56-E31D-BA5A-F211-65BF066A1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6350"/>
            <a:ext cx="2819400" cy="3262313"/>
          </a:xfrm>
        </p:spPr>
        <p:txBody>
          <a:bodyPr/>
          <a:lstStyle/>
          <a:p>
            <a:pPr>
              <a:defRPr/>
            </a:pPr>
            <a:r>
              <a:rPr lang="it-IT" sz="1200" dirty="0"/>
              <a:t>Objective: temporal profile measurement of an ultra short laser pulse with a </a:t>
            </a:r>
            <a:r>
              <a:rPr lang="it-IT" sz="1200" dirty="0">
                <a:solidFill>
                  <a:schemeClr val="tx1"/>
                </a:solidFill>
              </a:rPr>
              <a:t>2</a:t>
            </a:r>
            <a:r>
              <a:rPr lang="it-IT" sz="1200" baseline="30000" dirty="0">
                <a:solidFill>
                  <a:schemeClr val="tx1"/>
                </a:solidFill>
              </a:rPr>
              <a:t>nd </a:t>
            </a:r>
            <a:r>
              <a:rPr lang="it-IT" sz="1200" dirty="0">
                <a:solidFill>
                  <a:schemeClr val="tx1"/>
                </a:solidFill>
              </a:rPr>
              <a:t>order intensity autocorrelator.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200" dirty="0">
                <a:solidFill>
                  <a:schemeClr val="tx1"/>
                </a:solidFill>
              </a:rPr>
              <a:t>Briefly: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Align laser on the pin-holes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check the laser path through the optical system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Perform the measure with the dedicated software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D6C755-5780-2DED-2AC4-DA105CB7D11E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D6B2E-C28E-9DDC-B94A-7FD17064EBE4}"/>
              </a:ext>
            </a:extLst>
          </p:cNvPr>
          <p:cNvSpPr txBox="1"/>
          <p:nvPr/>
        </p:nvSpPr>
        <p:spPr>
          <a:xfrm>
            <a:off x="320675" y="3682484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See you tomorrow in the lab!</a:t>
            </a:r>
          </a:p>
        </p:txBody>
      </p:sp>
    </p:spTree>
    <p:extLst>
      <p:ext uri="{BB962C8B-B14F-4D97-AF65-F5344CB8AC3E}">
        <p14:creationId xmlns:p14="http://schemas.microsoft.com/office/powerpoint/2010/main" val="197883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ABCCE0E0-BAD4-128C-6679-2F728A99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Further readings</a:t>
            </a:r>
          </a:p>
        </p:txBody>
      </p:sp>
      <p:pic>
        <p:nvPicPr>
          <p:cNvPr id="25603" name="Content Placeholder 10">
            <a:extLst>
              <a:ext uri="{FF2B5EF4-FFF2-40B4-BE49-F238E27FC236}">
                <a16:creationId xmlns:a16="http://schemas.microsoft.com/office/drawing/2014/main" id="{25171D19-B6DE-5722-CA72-B35FD406F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Segnaposto contenuto 5">
            <a:extLst>
              <a:ext uri="{FF2B5EF4-FFF2-40B4-BE49-F238E27FC236}">
                <a16:creationId xmlns:a16="http://schemas.microsoft.com/office/drawing/2014/main" id="{468525FF-81F2-F7D0-5824-8BA4ED1E2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it-IT" altLang="it-IT" sz="1100" dirty="0">
              <a:solidFill>
                <a:srgbClr val="262626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100" dirty="0">
                <a:solidFill>
                  <a:srgbClr val="262626"/>
                </a:solidFill>
              </a:rPr>
              <a:t>Y. Cai et al., Appl. Sci. 10, 7401 (2020)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t-IT" altLang="it-IT" sz="1100" dirty="0">
              <a:solidFill>
                <a:srgbClr val="262626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100" dirty="0">
                <a:solidFill>
                  <a:srgbClr val="262626"/>
                </a:solidFill>
              </a:rPr>
              <a:t>J. M. Diels, W. Rudolph Ultrashort Laser Pulse Phenomena, 2° edition Academic press: San Diego, CA, USA (1996)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100" dirty="0">
                <a:solidFill>
                  <a:srgbClr val="262626"/>
                </a:solidFill>
              </a:rPr>
              <a:t>J.M. Diels et al., Appl. Opt.24,1270 (1985)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100" dirty="0">
                <a:solidFill>
                  <a:srgbClr val="262626"/>
                </a:solidFill>
              </a:rPr>
              <a:t>C. Iaconis et al., IEEE Journal of quantum electronics 35,4 (1999)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100" dirty="0">
                <a:solidFill>
                  <a:srgbClr val="262626"/>
                </a:solidFill>
              </a:rPr>
              <a:t>M. E. Anderson et al., Laser Phys. Lett. 5, 4 (2008)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100" dirty="0">
                <a:solidFill>
                  <a:srgbClr val="262626"/>
                </a:solidFill>
              </a:rPr>
              <a:t>E. M. kosik et al., Optics Letters 30, 3 (2005)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B84C4-EBD8-8860-C504-FB836ACE1C97}"/>
              </a:ext>
            </a:extLst>
          </p:cNvPr>
          <p:cNvSpPr txBox="1"/>
          <p:nvPr/>
        </p:nvSpPr>
        <p:spPr>
          <a:xfrm>
            <a:off x="628650" y="1807964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i="0" u="none" strike="noStrike" baseline="0" dirty="0">
                <a:latin typeface="+mj-lt"/>
              </a:rPr>
              <a:t>R. Trebino </a:t>
            </a:r>
            <a:r>
              <a:rPr lang="it-IT" sz="1100" u="none" strike="noStrike" baseline="0" dirty="0">
                <a:latin typeface="+mj-lt"/>
              </a:rPr>
              <a:t>et al., </a:t>
            </a:r>
            <a:r>
              <a:rPr lang="it-IT" sz="1100" i="0" u="none" strike="noStrike" baseline="0" dirty="0">
                <a:latin typeface="+mj-lt"/>
              </a:rPr>
              <a:t>Rev. Sci. Instr. 68, 3277 (1997)</a:t>
            </a:r>
            <a:endParaRPr lang="it-IT" sz="11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>
            <a:extLst>
              <a:ext uri="{FF2B5EF4-FFF2-40B4-BE49-F238E27FC236}">
                <a16:creationId xmlns:a16="http://schemas.microsoft.com/office/drawing/2014/main" id="{97F8C877-1AF1-3BAE-2A15-7D260A72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1458913"/>
            <a:ext cx="3713162" cy="334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575">
                <a:solidFill>
                  <a:schemeClr val="bg1"/>
                </a:solidFill>
                <a:cs typeface="Arial" panose="020B0604020202020204" pitchFamily="34" charset="0"/>
              </a:rPr>
              <a:t>Inserire testo Arial 28pt</a:t>
            </a:r>
          </a:p>
        </p:txBody>
      </p:sp>
      <p:sp>
        <p:nvSpPr>
          <p:cNvPr id="16387" name="TextBox 8">
            <a:extLst>
              <a:ext uri="{FF2B5EF4-FFF2-40B4-BE49-F238E27FC236}">
                <a16:creationId xmlns:a16="http://schemas.microsoft.com/office/drawing/2014/main" id="{4FA16D36-F59C-632E-1A42-AD4785C7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2592388"/>
            <a:ext cx="3713162" cy="265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125">
                <a:solidFill>
                  <a:schemeClr val="bg1"/>
                </a:solidFill>
                <a:cs typeface="Arial" panose="020B0604020202020204" pitchFamily="34" charset="0"/>
              </a:rPr>
              <a:t>Inserire il nome del Relatore 20 pt </a:t>
            </a:r>
          </a:p>
        </p:txBody>
      </p:sp>
      <p:sp>
        <p:nvSpPr>
          <p:cNvPr id="14340" name="TextBox 9">
            <a:extLst>
              <a:ext uri="{FF2B5EF4-FFF2-40B4-BE49-F238E27FC236}">
                <a16:creationId xmlns:a16="http://schemas.microsoft.com/office/drawing/2014/main" id="{3F9AD182-4786-6F2C-992C-39C3AB38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3803650"/>
            <a:ext cx="37131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90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lang="it-IT" altLang="it-IT" sz="900">
                <a:solidFill>
                  <a:schemeClr val="bg1"/>
                </a:solidFill>
                <a:cs typeface="Arial" panose="020B0604020202020204" pitchFamily="34" charset="0"/>
              </a:rPr>
              <a:t>ome dell’evento, luogo e data 16 pt</a:t>
            </a: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668F4F2F-46AA-2B6E-5688-931F1A589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Chosing the proper «Time-Ruler»</a:t>
            </a:r>
          </a:p>
        </p:txBody>
      </p:sp>
      <p:sp>
        <p:nvSpPr>
          <p:cNvPr id="16391" name="Content Placeholder 6">
            <a:extLst>
              <a:ext uri="{FF2B5EF4-FFF2-40B4-BE49-F238E27FC236}">
                <a16:creationId xmlns:a16="http://schemas.microsoft.com/office/drawing/2014/main" id="{EE223044-B73D-F7C8-A4F4-2D83F670BE2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29150" y="1284288"/>
            <a:ext cx="3886200" cy="3262312"/>
          </a:xfrm>
        </p:spPr>
        <p:txBody>
          <a:bodyPr rtlCol="0"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b="1" u="sng" dirty="0">
                <a:solidFill>
                  <a:srgbClr val="B34240"/>
                </a:solidFill>
              </a:rPr>
              <a:t>Correlation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dirty="0"/>
              <a:t>Simple and robust technique, allows to retrieve information only on the temporal duration of the pulse (i.e. BONSAI)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it-IT" dirty="0">
              <a:solidFill>
                <a:srgbClr val="B3424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b="1" u="sng" dirty="0">
                <a:solidFill>
                  <a:srgbClr val="B34240"/>
                </a:solidFill>
              </a:rPr>
              <a:t>Spectrogram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dirty="0"/>
              <a:t>Grants the complete characterization of the laser pulse combining autoccorellation technque with a calibrated spectrogram (i.e. FROG)</a:t>
            </a:r>
            <a:endParaRPr lang="it-IT" dirty="0">
              <a:solidFill>
                <a:srgbClr val="B3424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it-IT" dirty="0">
              <a:solidFill>
                <a:srgbClr val="B3424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b="1" u="sng" dirty="0">
                <a:solidFill>
                  <a:srgbClr val="B34240"/>
                </a:solidFill>
              </a:rPr>
              <a:t>Spectral Interferometry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it-IT" dirty="0"/>
              <a:t>1D frequency-domain measurement relying on the spectral shearing interferometry. Allows for the complete pulse reconstructrion.  (i.e. SPIDER)</a:t>
            </a:r>
            <a:endParaRPr lang="it-IT" dirty="0">
              <a:solidFill>
                <a:srgbClr val="B34240"/>
              </a:solidFill>
            </a:endParaRPr>
          </a:p>
          <a:p>
            <a:pPr eaLnBrk="1" hangingPunct="1">
              <a:defRPr/>
            </a:pPr>
            <a:endParaRPr lang="it-IT" altLang="it-IT" dirty="0">
              <a:solidFill>
                <a:srgbClr val="262626"/>
              </a:solidFill>
            </a:endParaRPr>
          </a:p>
        </p:txBody>
      </p:sp>
      <p:pic>
        <p:nvPicPr>
          <p:cNvPr id="14343" name="Content Placeholder 10">
            <a:extLst>
              <a:ext uri="{FF2B5EF4-FFF2-40B4-BE49-F238E27FC236}">
                <a16:creationId xmlns:a16="http://schemas.microsoft.com/office/drawing/2014/main" id="{12798605-5D64-E39B-CC70-1DA5C41C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41E2B-1EE9-4366-3C95-C97AFE1EA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6350"/>
            <a:ext cx="3886200" cy="3262313"/>
          </a:xfrm>
        </p:spPr>
        <p:txBody>
          <a:bodyPr/>
          <a:lstStyle/>
          <a:p>
            <a:pPr>
              <a:defRPr/>
            </a:pPr>
            <a:r>
              <a:rPr lang="it-IT" dirty="0"/>
              <a:t>Ultra-short laser pulses are characterized by temporal duration in the range of </a:t>
            </a:r>
            <a:r>
              <a:rPr lang="it-IT" dirty="0">
                <a:solidFill>
                  <a:srgbClr val="B34240"/>
                </a:solidFill>
              </a:rPr>
              <a:t>few/tens of femtoseconds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>
              <a:defRPr/>
            </a:pPr>
            <a:r>
              <a:rPr lang="it-IT" dirty="0"/>
              <a:t>To measure a transiet phenomenon it is necessary to have a </a:t>
            </a:r>
            <a:r>
              <a:rPr lang="it-IT" dirty="0">
                <a:solidFill>
                  <a:srgbClr val="B34240"/>
                </a:solidFill>
              </a:rPr>
              <a:t>faster, controllable, quantity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>
              <a:defRPr/>
            </a:pPr>
            <a:r>
              <a:rPr lang="it-IT" i="1" dirty="0"/>
              <a:t>Light measure Light approach</a:t>
            </a:r>
            <a:r>
              <a:rPr lang="it-IT" dirty="0"/>
              <a:t>. The laser itself is used also as </a:t>
            </a:r>
            <a:r>
              <a:rPr lang="it-IT" dirty="0">
                <a:solidFill>
                  <a:srgbClr val="B34240"/>
                </a:solidFill>
              </a:rPr>
              <a:t>reference pulse</a:t>
            </a:r>
            <a:r>
              <a:rPr lang="it-IT" dirty="0"/>
              <a:t> for the measurement.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39E3DA-3278-346A-AB8C-20D76C9493F1}"/>
              </a:ext>
            </a:extLst>
          </p:cNvPr>
          <p:cNvSpPr/>
          <p:nvPr/>
        </p:nvSpPr>
        <p:spPr>
          <a:xfrm>
            <a:off x="776288" y="3836988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C7397F-699D-A7E5-6966-9D21A1C224C0}"/>
              </a:ext>
            </a:extLst>
          </p:cNvPr>
          <p:cNvSpPr/>
          <p:nvPr/>
        </p:nvSpPr>
        <p:spPr>
          <a:xfrm>
            <a:off x="1885950" y="3836988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1A8EC-E9DD-4914-2571-BC4D4861307F}"/>
              </a:ext>
            </a:extLst>
          </p:cNvPr>
          <p:cNvSpPr/>
          <p:nvPr/>
        </p:nvSpPr>
        <p:spPr>
          <a:xfrm>
            <a:off x="3113088" y="3841750"/>
            <a:ext cx="1287462" cy="417513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Spectral Interferometry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00"/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"/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9FD95-8D90-F301-B64F-E2806AD3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Each technique allows to measure something different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09BF3C-0F31-A301-EC94-9D59BFD7B22F}"/>
              </a:ext>
            </a:extLst>
          </p:cNvPr>
          <p:cNvSpPr txBox="1"/>
          <p:nvPr/>
        </p:nvSpPr>
        <p:spPr>
          <a:xfrm>
            <a:off x="628650" y="1172233"/>
            <a:ext cx="6066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We have seen that a laser pulse can be described in time domain or frequency domain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53327CB-86C6-21B3-FD77-0AB46215F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47817"/>
              </p:ext>
            </p:extLst>
          </p:nvPr>
        </p:nvGraphicFramePr>
        <p:xfrm>
          <a:off x="1441816" y="1738151"/>
          <a:ext cx="6096000" cy="14505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7066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0770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Time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Frequency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6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97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6248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8D3514-284E-A31D-404F-316320A3443C}"/>
                  </a:ext>
                </a:extLst>
              </p:cNvPr>
              <p:cNvSpPr txBox="1"/>
              <p:nvPr/>
            </p:nvSpPr>
            <p:spPr>
              <a:xfrm>
                <a:off x="1878686" y="2182134"/>
                <a:ext cx="210807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8D3514-284E-A31D-404F-316320A34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86" y="2182134"/>
                <a:ext cx="2108077" cy="197170"/>
              </a:xfrm>
              <a:prstGeom prst="rect">
                <a:avLst/>
              </a:prstGeom>
              <a:blipFill>
                <a:blip r:embed="rId2"/>
                <a:stretch>
                  <a:fillRect l="-1156" t="-3125"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AAE317-35FA-DEA5-E98E-FEC04636CD58}"/>
                  </a:ext>
                </a:extLst>
              </p:cNvPr>
              <p:cNvSpPr txBox="1"/>
              <p:nvPr/>
            </p:nvSpPr>
            <p:spPr>
              <a:xfrm>
                <a:off x="4615949" y="2178065"/>
                <a:ext cx="280108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rad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AAE317-35FA-DEA5-E98E-FEC04636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949" y="2178065"/>
                <a:ext cx="2801088" cy="232692"/>
              </a:xfrm>
              <a:prstGeom prst="rect">
                <a:avLst/>
              </a:prstGeom>
              <a:blipFill>
                <a:blip r:embed="rId3"/>
                <a:stretch>
                  <a:fillRect l="-652" t="-15789" b="-26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241E1D-464E-48B4-F345-C4C266C6D728}"/>
                  </a:ext>
                </a:extLst>
              </p:cNvPr>
              <p:cNvSpPr txBox="1"/>
              <p:nvPr/>
            </p:nvSpPr>
            <p:spPr>
              <a:xfrm>
                <a:off x="2285816" y="2355146"/>
                <a:ext cx="1293816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rad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241E1D-464E-48B4-F345-C4C266C6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816" y="2355146"/>
                <a:ext cx="1293816" cy="4681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9ED1B33-B621-63B2-C1BE-0C0724F27442}"/>
              </a:ext>
            </a:extLst>
          </p:cNvPr>
          <p:cNvSpPr txBox="1"/>
          <p:nvPr/>
        </p:nvSpPr>
        <p:spPr>
          <a:xfrm>
            <a:off x="1921633" y="245559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A54C-251B-F07C-D205-9C24D8A4AD21}"/>
                  </a:ext>
                </a:extLst>
              </p:cNvPr>
              <p:cNvSpPr txBox="1"/>
              <p:nvPr/>
            </p:nvSpPr>
            <p:spPr>
              <a:xfrm>
                <a:off x="2550752" y="2905595"/>
                <a:ext cx="8128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A54C-251B-F07C-D205-9C24D8A4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52" y="2905595"/>
                <a:ext cx="812851" cy="184666"/>
              </a:xfrm>
              <a:prstGeom prst="rect">
                <a:avLst/>
              </a:prstGeom>
              <a:blipFill>
                <a:blip r:embed="rId5"/>
                <a:stretch>
                  <a:fillRect l="-5970" t="-3333" r="-6716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5AD0E5-13CF-7317-63C5-1992E57E67FC}"/>
                  </a:ext>
                </a:extLst>
              </p:cNvPr>
              <p:cNvSpPr txBox="1"/>
              <p:nvPr/>
            </p:nvSpPr>
            <p:spPr>
              <a:xfrm>
                <a:off x="5582913" y="2898395"/>
                <a:ext cx="81381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it-IT" sz="1200" b="0" i="0" smtClean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12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it-IT" sz="1200" dirty="0"/>
                  <a:t>}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95AD0E5-13CF-7317-63C5-1992E57E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13" y="2898395"/>
                <a:ext cx="813813" cy="184666"/>
              </a:xfrm>
              <a:prstGeom prst="rect">
                <a:avLst/>
              </a:prstGeom>
              <a:blipFill>
                <a:blip r:embed="rId6"/>
                <a:stretch>
                  <a:fillRect l="-9774" t="-29032" r="-10526" b="-451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5AF7615-7B83-E7A8-4B0A-1A3B456F8B9B}"/>
              </a:ext>
            </a:extLst>
          </p:cNvPr>
          <p:cNvSpPr/>
          <p:nvPr/>
        </p:nvSpPr>
        <p:spPr>
          <a:xfrm>
            <a:off x="2150221" y="3453101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D44C50-6067-2F38-C3BC-4C31100EEFE5}"/>
              </a:ext>
            </a:extLst>
          </p:cNvPr>
          <p:cNvSpPr/>
          <p:nvPr/>
        </p:nvSpPr>
        <p:spPr>
          <a:xfrm>
            <a:off x="3901647" y="3453101"/>
            <a:ext cx="1176338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Spectrogram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57829C-69C8-966E-5E79-8E4C39140FBE}"/>
              </a:ext>
            </a:extLst>
          </p:cNvPr>
          <p:cNvSpPr/>
          <p:nvPr/>
        </p:nvSpPr>
        <p:spPr>
          <a:xfrm>
            <a:off x="5800269" y="3448550"/>
            <a:ext cx="1287462" cy="417513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Spectral Interferometry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68002F-4763-62D0-4C16-6F23AE7A1DB9}"/>
                  </a:ext>
                </a:extLst>
              </p:cNvPr>
              <p:cNvSpPr txBox="1"/>
              <p:nvPr/>
            </p:nvSpPr>
            <p:spPr>
              <a:xfrm>
                <a:off x="2485054" y="4025660"/>
                <a:ext cx="387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68002F-4763-62D0-4C16-6F23AE7A1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054" y="4025660"/>
                <a:ext cx="387607" cy="215444"/>
              </a:xfrm>
              <a:prstGeom prst="rect">
                <a:avLst/>
              </a:prstGeom>
              <a:blipFill>
                <a:blip r:embed="rId7"/>
                <a:stretch>
                  <a:fillRect l="-9524" r="-14286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3C16FC-999D-4A9E-4769-EC00FA045D85}"/>
                  </a:ext>
                </a:extLst>
              </p:cNvPr>
              <p:cNvSpPr txBox="1"/>
              <p:nvPr/>
            </p:nvSpPr>
            <p:spPr>
              <a:xfrm>
                <a:off x="6166187" y="3979493"/>
                <a:ext cx="6138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3C16FC-999D-4A9E-4769-EC00FA04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87" y="3979493"/>
                <a:ext cx="613821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934544-51E5-3A8E-5A6C-8C5F0525CBEC}"/>
                  </a:ext>
                </a:extLst>
              </p:cNvPr>
              <p:cNvSpPr txBox="1"/>
              <p:nvPr/>
            </p:nvSpPr>
            <p:spPr>
              <a:xfrm>
                <a:off x="3783998" y="4013068"/>
                <a:ext cx="147085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F934544-51E5-3A8E-5A6C-8C5F0525C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998" y="4013068"/>
                <a:ext cx="1470851" cy="215444"/>
              </a:xfrm>
              <a:prstGeom prst="rect">
                <a:avLst/>
              </a:prstGeom>
              <a:blipFill>
                <a:blip r:embed="rId9"/>
                <a:stretch>
                  <a:fillRect l="-2075" r="-3320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F8CCE1EF-1CE0-2BA1-F96B-1FF6D1522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308" y="4287270"/>
            <a:ext cx="1119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000" dirty="0"/>
              <a:t>Time domain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C1A17F-4949-64A3-A405-E77A019A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85" y="4296120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000" dirty="0"/>
              <a:t>Time &amp; Frequency domain combined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E88C32-A59B-4B89-7645-014D52241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66" y="4296120"/>
            <a:ext cx="1287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1000" dirty="0"/>
              <a:t>Frequency domain</a:t>
            </a:r>
          </a:p>
        </p:txBody>
      </p:sp>
      <p:pic>
        <p:nvPicPr>
          <p:cNvPr id="45" name="Content Placeholder 10">
            <a:extLst>
              <a:ext uri="{FF2B5EF4-FFF2-40B4-BE49-F238E27FC236}">
                <a16:creationId xmlns:a16="http://schemas.microsoft.com/office/drawing/2014/main" id="{8BF55C12-913B-130A-2E30-439549B5BA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7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4">
            <a:extLst>
              <a:ext uri="{FF2B5EF4-FFF2-40B4-BE49-F238E27FC236}">
                <a16:creationId xmlns:a16="http://schemas.microsoft.com/office/drawing/2014/main" id="{7897E8B4-D31B-E77A-AAAE-9473108DA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Linear or 1</a:t>
            </a:r>
            <a:r>
              <a:rPr lang="it-IT" altLang="it-IT" sz="2250" baseline="30000" dirty="0">
                <a:cs typeface="Arial" panose="020B0604020202020204" pitchFamily="34" charset="0"/>
              </a:rPr>
              <a:t>st</a:t>
            </a:r>
            <a:r>
              <a:rPr lang="it-IT" altLang="it-IT" sz="2250" dirty="0">
                <a:cs typeface="Arial" panose="020B0604020202020204" pitchFamily="34" charset="0"/>
              </a:rPr>
              <a:t> order autocorrelators</a:t>
            </a:r>
            <a:endParaRPr lang="it-IT" altLang="it-IT" sz="2250" baseline="30000" dirty="0">
              <a:cs typeface="Arial" panose="020B0604020202020204" pitchFamily="34" charset="0"/>
            </a:endParaRPr>
          </a:p>
        </p:txBody>
      </p:sp>
      <p:pic>
        <p:nvPicPr>
          <p:cNvPr id="17414" name="Content Placeholder 10">
            <a:extLst>
              <a:ext uri="{FF2B5EF4-FFF2-40B4-BE49-F238E27FC236}">
                <a16:creationId xmlns:a16="http://schemas.microsoft.com/office/drawing/2014/main" id="{8E9A5D0C-C4B8-67A2-F5BE-71E0DDFDB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82C292-F303-9CE5-C8AD-3233286C3E0F}"/>
              </a:ext>
            </a:extLst>
          </p:cNvPr>
          <p:cNvGrpSpPr/>
          <p:nvPr/>
        </p:nvGrpSpPr>
        <p:grpSpPr>
          <a:xfrm>
            <a:off x="1745416" y="2958164"/>
            <a:ext cx="3819323" cy="986312"/>
            <a:chOff x="874888" y="1236354"/>
            <a:chExt cx="3819323" cy="986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BC97D-FF47-DD0C-5BEE-90A48A85FF63}"/>
                </a:ext>
              </a:extLst>
            </p:cNvPr>
            <p:cNvSpPr/>
            <p:nvPr/>
          </p:nvSpPr>
          <p:spPr>
            <a:xfrm>
              <a:off x="2371600" y="1236354"/>
              <a:ext cx="1926772" cy="72213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E887C17-0723-8C39-1C81-99E96687BE57}"/>
                    </a:ext>
                  </a:extLst>
                </p:cNvPr>
                <p:cNvSpPr txBox="1"/>
                <p:nvPr/>
              </p:nvSpPr>
              <p:spPr>
                <a:xfrm>
                  <a:off x="874888" y="1398201"/>
                  <a:ext cx="3529236" cy="398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∝2</m:t>
                        </m:r>
                        <m:nary>
                          <m:nary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nary>
                              <m:nary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. )  </m:t>
                                </m:r>
                              </m:e>
                            </m:nary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E887C17-0723-8C39-1C81-99E96687BE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888" y="1398201"/>
                  <a:ext cx="3529236" cy="398442"/>
                </a:xfrm>
                <a:prstGeom prst="rect">
                  <a:avLst/>
                </a:prstGeom>
                <a:blipFill>
                  <a:blip r:embed="rId3"/>
                  <a:stretch>
                    <a:fillRect l="-1036" t="-198462" b="-28461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06875B-8987-8BBC-BE48-C0189B0C8FA9}"/>
                </a:ext>
              </a:extLst>
            </p:cNvPr>
            <p:cNvSpPr txBox="1"/>
            <p:nvPr/>
          </p:nvSpPr>
          <p:spPr>
            <a:xfrm>
              <a:off x="2321446" y="1945667"/>
              <a:ext cx="23727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1</a:t>
              </a:r>
              <a:r>
                <a:rPr lang="it-IT" sz="1200" baseline="30000" dirty="0"/>
                <a:t>st </a:t>
              </a:r>
              <a:r>
                <a:rPr lang="it-IT" sz="1200" dirty="0"/>
                <a:t>order autocorrelation function</a:t>
              </a:r>
              <a:endParaRPr lang="it-IT" sz="1200" baseline="300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4AA545B-0237-A822-33D8-B673ACBAC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61" y="1334222"/>
            <a:ext cx="2393246" cy="1737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6C7337-D14F-8F07-D278-EA7905B25BCD}"/>
                  </a:ext>
                </a:extLst>
              </p:cNvPr>
              <p:cNvSpPr txBox="1"/>
              <p:nvPr/>
            </p:nvSpPr>
            <p:spPr>
              <a:xfrm>
                <a:off x="3270041" y="1860787"/>
                <a:ext cx="1171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6C7337-D14F-8F07-D278-EA7905B2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041" y="1860787"/>
                <a:ext cx="117147" cy="184666"/>
              </a:xfrm>
              <a:prstGeom prst="rect">
                <a:avLst/>
              </a:prstGeom>
              <a:blipFill>
                <a:blip r:embed="rId5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869436D-926E-FA5A-499F-E8776E0CC68F}"/>
              </a:ext>
            </a:extLst>
          </p:cNvPr>
          <p:cNvSpPr txBox="1"/>
          <p:nvPr/>
        </p:nvSpPr>
        <p:spPr>
          <a:xfrm>
            <a:off x="3328614" y="1836371"/>
            <a:ext cx="209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Delay between pulses from the two arms of michelson interferometer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415B1C-7088-657E-DA60-47B30970EBBB}"/>
              </a:ext>
            </a:extLst>
          </p:cNvPr>
          <p:cNvCxnSpPr/>
          <p:nvPr/>
        </p:nvCxnSpPr>
        <p:spPr>
          <a:xfrm>
            <a:off x="1964900" y="3468507"/>
            <a:ext cx="0" cy="3979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9C7F4C-91F8-4E38-B674-5F7A37EC5541}"/>
                  </a:ext>
                </a:extLst>
              </p:cNvPr>
              <p:cNvSpPr txBox="1"/>
              <p:nvPr/>
            </p:nvSpPr>
            <p:spPr>
              <a:xfrm>
                <a:off x="1779208" y="3890994"/>
                <a:ext cx="3713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9C7F4C-91F8-4E38-B674-5F7A37EC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08" y="3890994"/>
                <a:ext cx="371384" cy="184666"/>
              </a:xfrm>
              <a:prstGeom prst="rect">
                <a:avLst/>
              </a:prstGeom>
              <a:blipFill>
                <a:blip r:embed="rId6"/>
                <a:stretch>
                  <a:fillRect l="-8197" b="-64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2EF9D31-5544-761B-095C-DA574EB51E00}"/>
              </a:ext>
            </a:extLst>
          </p:cNvPr>
          <p:cNvSpPr txBox="1"/>
          <p:nvPr/>
        </p:nvSpPr>
        <p:spPr>
          <a:xfrm>
            <a:off x="1591080" y="349411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7699AE-445A-04A2-64F6-9C4B9FA4CA10}"/>
              </a:ext>
            </a:extLst>
          </p:cNvPr>
          <p:cNvSpPr txBox="1"/>
          <p:nvPr/>
        </p:nvSpPr>
        <p:spPr>
          <a:xfrm>
            <a:off x="5648472" y="2987076"/>
            <a:ext cx="29864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No information on spectral phase</a:t>
            </a:r>
          </a:p>
          <a:p>
            <a:endParaRPr lang="it-IT" sz="1400" dirty="0"/>
          </a:p>
          <a:p>
            <a:r>
              <a:rPr lang="it-IT" sz="1200" dirty="0"/>
              <a:t>Information on temporal duration can be inferred with some assumption on the pulse shape and its phase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56EB2A-5C75-2C3E-B6F6-EFAC40303160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D1993-ADD1-27AD-77E2-468B2ED9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76E6966-988B-9609-66A5-5E95D859B330}"/>
              </a:ext>
            </a:extLst>
          </p:cNvPr>
          <p:cNvSpPr/>
          <p:nvPr/>
        </p:nvSpPr>
        <p:spPr>
          <a:xfrm>
            <a:off x="1339931" y="1268202"/>
            <a:ext cx="466880" cy="186971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B6260-3F50-996E-66A0-6EC0F72F3233}"/>
              </a:ext>
            </a:extLst>
          </p:cNvPr>
          <p:cNvSpPr txBox="1"/>
          <p:nvPr/>
        </p:nvSpPr>
        <p:spPr>
          <a:xfrm>
            <a:off x="455849" y="1036408"/>
            <a:ext cx="492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Introducing a non-linear crystal to perform Second Harmonic Generation (</a:t>
            </a:r>
            <a:r>
              <a:rPr lang="it-IT" sz="1200" dirty="0">
                <a:solidFill>
                  <a:schemeClr val="bg1"/>
                </a:solidFill>
              </a:rPr>
              <a:t>SHG</a:t>
            </a:r>
            <a:r>
              <a:rPr lang="it-IT" sz="1200" dirty="0"/>
              <a:t>) before the detector we obtain what is called a 2</a:t>
            </a:r>
            <a:r>
              <a:rPr lang="it-IT" sz="1200" baseline="30000" dirty="0"/>
              <a:t>nd</a:t>
            </a:r>
            <a:r>
              <a:rPr lang="it-IT" sz="1200" dirty="0"/>
              <a:t> order autocorrelator</a:t>
            </a:r>
            <a:endParaRPr lang="it-IT" sz="1200" baseline="30000" dirty="0"/>
          </a:p>
        </p:txBody>
      </p:sp>
      <p:pic>
        <p:nvPicPr>
          <p:cNvPr id="18438" name="Content Placeholder 10">
            <a:extLst>
              <a:ext uri="{FF2B5EF4-FFF2-40B4-BE49-F238E27FC236}">
                <a16:creationId xmlns:a16="http://schemas.microsoft.com/office/drawing/2014/main" id="{5A3A5714-BDF2-7DC4-D5EA-BC027AACD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65465D-2AC6-9284-F48D-4C319F7D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33" y="864235"/>
            <a:ext cx="3039712" cy="1691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0A84C-5BB7-6CEE-2525-E8FF4720C182}"/>
                  </a:ext>
                </a:extLst>
              </p:cNvPr>
              <p:cNvSpPr txBox="1"/>
              <p:nvPr/>
            </p:nvSpPr>
            <p:spPr>
              <a:xfrm>
                <a:off x="576500" y="1704108"/>
                <a:ext cx="2619115" cy="412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eqArr>
                            <m:eqArr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it-IT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it-IT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it-IT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it-IT" sz="1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it-IT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  <m:r>
                                                    <a:rPr lang="it-IT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it-IT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</m: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0A84C-5BB7-6CEE-2525-E8FF4720C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0" y="1704108"/>
                <a:ext cx="2619115" cy="412934"/>
              </a:xfrm>
              <a:prstGeom prst="rect">
                <a:avLst/>
              </a:prstGeom>
              <a:blipFill>
                <a:blip r:embed="rId4"/>
                <a:stretch>
                  <a:fillRect l="-6061" t="-189552" b="-2761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01BE0-BD5E-C11F-62FB-A4776E11EF21}"/>
                  </a:ext>
                </a:extLst>
              </p:cNvPr>
              <p:cNvSpPr txBox="1"/>
              <p:nvPr/>
            </p:nvSpPr>
            <p:spPr>
              <a:xfrm>
                <a:off x="900383" y="2215978"/>
                <a:ext cx="4745850" cy="39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|(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^{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2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12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 = 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B01BE0-BD5E-C11F-62FB-A4776E11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83" y="2215978"/>
                <a:ext cx="4745850" cy="398442"/>
              </a:xfrm>
              <a:prstGeom prst="rect">
                <a:avLst/>
              </a:prstGeom>
              <a:blipFill>
                <a:blip r:embed="rId5"/>
                <a:stretch>
                  <a:fillRect l="-9769" t="-198462" b="-28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18AD31-73B0-B3ED-D67D-59A6C5762C2D}"/>
                  </a:ext>
                </a:extLst>
              </p:cNvPr>
              <p:cNvSpPr txBox="1"/>
              <p:nvPr/>
            </p:nvSpPr>
            <p:spPr>
              <a:xfrm>
                <a:off x="887066" y="2755144"/>
                <a:ext cx="3090590" cy="201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 …= 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𝑏𝑎𝑐𝑘𝑔𝑟𝑜𝑢𝑛𝑑</m:t>
                          </m:r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𝐼𝐴</m:t>
                          </m:r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18AD31-73B0-B3ED-D67D-59A6C576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66" y="2755144"/>
                <a:ext cx="3090590" cy="201658"/>
              </a:xfrm>
              <a:prstGeom prst="rect">
                <a:avLst/>
              </a:prstGeom>
              <a:blipFill>
                <a:blip r:embed="rId6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9300D97-6D93-611B-A60F-14A382E3BE56}"/>
              </a:ext>
            </a:extLst>
          </p:cNvPr>
          <p:cNvGrpSpPr/>
          <p:nvPr/>
        </p:nvGrpSpPr>
        <p:grpSpPr>
          <a:xfrm>
            <a:off x="851066" y="3205526"/>
            <a:ext cx="5760491" cy="1424696"/>
            <a:chOff x="520712" y="3413956"/>
            <a:chExt cx="5760491" cy="1424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CD6578-C57C-8103-173A-971867A5A769}"/>
                    </a:ext>
                  </a:extLst>
                </p:cNvPr>
                <p:cNvSpPr txBox="1"/>
                <p:nvPr/>
              </p:nvSpPr>
              <p:spPr>
                <a:xfrm>
                  <a:off x="1073183" y="3435437"/>
                  <a:ext cx="3980577" cy="2340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𝑏𝑎𝑐𝑘𝑔𝑟𝑜𝑢𝑛𝑑</m:t>
                          </m:r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</m:rP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a14:m>
                  <a:r>
                    <a:rPr lang="it-IT" sz="12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</m:rP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nary>
                            <m:nary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lit/>
                                </m:r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CD6578-C57C-8103-173A-971867A5A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83" y="3435437"/>
                  <a:ext cx="3980577" cy="234038"/>
                </a:xfrm>
                <a:prstGeom prst="rect">
                  <a:avLst/>
                </a:prstGeom>
                <a:blipFill>
                  <a:blip r:embed="rId7"/>
                  <a:stretch>
                    <a:fillRect l="-1378" t="-151282" r="-1531" b="-23589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0A6A83-9719-68F9-EF90-9CD1DB96420B}"/>
                    </a:ext>
                  </a:extLst>
                </p:cNvPr>
                <p:cNvSpPr txBox="1"/>
                <p:nvPr/>
              </p:nvSpPr>
              <p:spPr>
                <a:xfrm>
                  <a:off x="1063435" y="3762917"/>
                  <a:ext cx="3568285" cy="2340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𝐼𝐴</m:t>
                          </m:r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)=4</m:t>
                      </m:r>
                      <m:nary>
                        <m:nary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</m:rP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nary>
                    </m:oMath>
                  </a14:m>
                  <a:r>
                    <a:rPr lang="it-IT" sz="12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</m:rP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0A6A83-9719-68F9-EF90-9CD1DB9642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435" y="3762917"/>
                  <a:ext cx="3568285" cy="234038"/>
                </a:xfrm>
                <a:prstGeom prst="rect">
                  <a:avLst/>
                </a:prstGeom>
                <a:blipFill>
                  <a:blip r:embed="rId8"/>
                  <a:stretch>
                    <a:fillRect l="-1538" t="-155263" r="-1709" b="-24473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80CC8-BA5F-FFC9-ACE1-C2FB62300696}"/>
                    </a:ext>
                  </a:extLst>
                </p:cNvPr>
                <p:cNvSpPr txBox="1"/>
                <p:nvPr/>
              </p:nvSpPr>
              <p:spPr>
                <a:xfrm>
                  <a:off x="1023866" y="4052544"/>
                  <a:ext cx="5257337" cy="398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  <m:nary>
                          <m:nary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lit/>
                              </m:r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sty m:val="p"/>
                              </m:rPr>
                              <a:rPr lang="it-IT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080CC8-BA5F-FFC9-ACE1-C2FB62300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866" y="4052544"/>
                  <a:ext cx="5257337" cy="398442"/>
                </a:xfrm>
                <a:prstGeom prst="rect">
                  <a:avLst/>
                </a:prstGeom>
                <a:blipFill>
                  <a:blip r:embed="rId9"/>
                  <a:stretch>
                    <a:fillRect l="-348" t="-198462" r="-348" b="-28461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848A7B-E310-FAFE-2C4B-AB52D91EA75E}"/>
                </a:ext>
              </a:extLst>
            </p:cNvPr>
            <p:cNvSpPr txBox="1"/>
            <p:nvPr/>
          </p:nvSpPr>
          <p:spPr>
            <a:xfrm>
              <a:off x="520712" y="3413956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/>
                <a:t>with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95805E-9266-D14D-3A10-850CF8E84A75}"/>
                    </a:ext>
                  </a:extLst>
                </p:cNvPr>
                <p:cNvSpPr txBox="1"/>
                <p:nvPr/>
              </p:nvSpPr>
              <p:spPr>
                <a:xfrm>
                  <a:off x="1023866" y="4440210"/>
                  <a:ext cx="4373248" cy="3984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it-IT" sz="1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nary>
                          <m:naryPr>
                            <m:ctrl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lit/>
                              </m:rP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it-IT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  <m:r>
                              <a:rPr lang="it-IT" sz="1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it-IT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695805E-9266-D14D-3A10-850CF8E84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866" y="4440210"/>
                  <a:ext cx="4373248" cy="398442"/>
                </a:xfrm>
                <a:prstGeom prst="rect">
                  <a:avLst/>
                </a:prstGeom>
                <a:blipFill>
                  <a:blip r:embed="rId10"/>
                  <a:stretch>
                    <a:fillRect l="-557" t="-193939" r="-418" b="-28030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5BF0EC-BDFD-50FC-5C19-639C7CB4EBA8}"/>
              </a:ext>
            </a:extLst>
          </p:cNvPr>
          <p:cNvSpPr/>
          <p:nvPr/>
        </p:nvSpPr>
        <p:spPr>
          <a:xfrm>
            <a:off x="6704675" y="2571750"/>
            <a:ext cx="2352925" cy="1670806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4F1BE1-D4D4-C755-0811-A123778BD191}"/>
              </a:ext>
            </a:extLst>
          </p:cNvPr>
          <p:cNvSpPr/>
          <p:nvPr/>
        </p:nvSpPr>
        <p:spPr>
          <a:xfrm>
            <a:off x="7040439" y="2465525"/>
            <a:ext cx="704850" cy="212450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SHG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D4221C-93A3-768B-8E40-4A2D0EB44B9C}"/>
              </a:ext>
            </a:extLst>
          </p:cNvPr>
          <p:cNvCxnSpPr/>
          <p:nvPr/>
        </p:nvCxnSpPr>
        <p:spPr>
          <a:xfrm>
            <a:off x="7143750" y="2956802"/>
            <a:ext cx="3302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02B7BF-82AD-C16D-EA13-F8768AB79E60}"/>
              </a:ext>
            </a:extLst>
          </p:cNvPr>
          <p:cNvSpPr/>
          <p:nvPr/>
        </p:nvSpPr>
        <p:spPr>
          <a:xfrm>
            <a:off x="7562850" y="2800350"/>
            <a:ext cx="521284" cy="3492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816060-E294-C525-01E1-C442D19556D9}"/>
              </a:ext>
            </a:extLst>
          </p:cNvPr>
          <p:cNvCxnSpPr/>
          <p:nvPr/>
        </p:nvCxnSpPr>
        <p:spPr>
          <a:xfrm>
            <a:off x="8166100" y="2883945"/>
            <a:ext cx="3302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714209-0543-01F0-C6F8-06EBF6CDA66C}"/>
              </a:ext>
            </a:extLst>
          </p:cNvPr>
          <p:cNvCxnSpPr/>
          <p:nvPr/>
        </p:nvCxnSpPr>
        <p:spPr>
          <a:xfrm>
            <a:off x="8172450" y="3080795"/>
            <a:ext cx="33020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718197-1F77-5C90-0C1A-1AB510D85154}"/>
                  </a:ext>
                </a:extLst>
              </p:cNvPr>
              <p:cNvSpPr txBox="1"/>
              <p:nvPr/>
            </p:nvSpPr>
            <p:spPr>
              <a:xfrm>
                <a:off x="7745289" y="2865983"/>
                <a:ext cx="304507" cy="1923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718197-1F77-5C90-0C1A-1AB510D8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289" y="2865983"/>
                <a:ext cx="304507" cy="192360"/>
              </a:xfrm>
              <a:prstGeom prst="rect">
                <a:avLst/>
              </a:prstGeom>
              <a:blipFill>
                <a:blip r:embed="rId11"/>
                <a:stretch>
                  <a:fillRect l="-10000" t="-3125" r="-6000" b="-2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BD0339-79D1-7012-CD09-E55D4A427BDE}"/>
                  </a:ext>
                </a:extLst>
              </p:cNvPr>
              <p:cNvSpPr txBox="1"/>
              <p:nvPr/>
            </p:nvSpPr>
            <p:spPr>
              <a:xfrm>
                <a:off x="7174916" y="3001745"/>
                <a:ext cx="1588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BD0339-79D1-7012-CD09-E55D4A427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916" y="3001745"/>
                <a:ext cx="158890" cy="184666"/>
              </a:xfrm>
              <a:prstGeom prst="rect">
                <a:avLst/>
              </a:prstGeom>
              <a:blipFill>
                <a:blip r:embed="rId12"/>
                <a:stretch>
                  <a:fillRect l="-11538" r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9EB8D5-D4D2-7F73-749E-B9D8DE5B5505}"/>
                  </a:ext>
                </a:extLst>
              </p:cNvPr>
              <p:cNvSpPr txBox="1"/>
              <p:nvPr/>
            </p:nvSpPr>
            <p:spPr>
              <a:xfrm>
                <a:off x="8233733" y="2687227"/>
                <a:ext cx="1588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9EB8D5-D4D2-7F73-749E-B9D8DE5B5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33" y="2687227"/>
                <a:ext cx="158890" cy="184666"/>
              </a:xfrm>
              <a:prstGeom prst="rect">
                <a:avLst/>
              </a:prstGeom>
              <a:blipFill>
                <a:blip r:embed="rId13"/>
                <a:stretch>
                  <a:fillRect l="-11538" r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0302C3-2EF2-1F73-BC15-1C50E829CC01}"/>
                  </a:ext>
                </a:extLst>
              </p:cNvPr>
              <p:cNvSpPr txBox="1"/>
              <p:nvPr/>
            </p:nvSpPr>
            <p:spPr>
              <a:xfrm>
                <a:off x="8215625" y="3094078"/>
                <a:ext cx="24384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0302C3-2EF2-1F73-BC15-1C50E829C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625" y="3094078"/>
                <a:ext cx="243849" cy="184666"/>
              </a:xfrm>
              <a:prstGeom prst="rect">
                <a:avLst/>
              </a:prstGeom>
              <a:blipFill>
                <a:blip r:embed="rId14"/>
                <a:stretch>
                  <a:fillRect l="-12500" r="-12500"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5D90CB-D75C-4EED-A790-7CDB3797F5FA}"/>
                  </a:ext>
                </a:extLst>
              </p:cNvPr>
              <p:cNvSpPr txBox="1"/>
              <p:nvPr/>
            </p:nvSpPr>
            <p:spPr>
              <a:xfrm>
                <a:off x="6719075" y="3874998"/>
                <a:ext cx="233852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it-IT" sz="1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5D90CB-D75C-4EED-A790-7CDB3797F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075" y="3874998"/>
                <a:ext cx="2338525" cy="153888"/>
              </a:xfrm>
              <a:prstGeom prst="rect">
                <a:avLst/>
              </a:prstGeom>
              <a:blipFill>
                <a:blip r:embed="rId15"/>
                <a:stretch>
                  <a:fillRect l="-521" t="-4000" r="-1823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573076-4F89-C7C6-27C2-1312F3E11FF9}"/>
                  </a:ext>
                </a:extLst>
              </p:cNvPr>
              <p:cNvSpPr txBox="1"/>
              <p:nvPr/>
            </p:nvSpPr>
            <p:spPr>
              <a:xfrm>
                <a:off x="6719075" y="3651799"/>
                <a:ext cx="233159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it-IT" sz="1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E573076-4F89-C7C6-27C2-1312F3E11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075" y="3651799"/>
                <a:ext cx="2331599" cy="153888"/>
              </a:xfrm>
              <a:prstGeom prst="rect">
                <a:avLst/>
              </a:prstGeom>
              <a:blipFill>
                <a:blip r:embed="rId16"/>
                <a:stretch>
                  <a:fillRect l="-522" r="-1567" b="-4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CDF7A9-C783-DB7E-6BA5-1B112DEE8057}"/>
                  </a:ext>
                </a:extLst>
              </p:cNvPr>
              <p:cNvSpPr txBox="1"/>
              <p:nvPr/>
            </p:nvSpPr>
            <p:spPr>
              <a:xfrm>
                <a:off x="7037971" y="3351218"/>
                <a:ext cx="1671932" cy="211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  <m:sup>
                          <m:d>
                            <m:dPr>
                              <m:ctrlPr>
                                <a:rPr lang="it-IT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it-IT" sz="1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CDF7A9-C783-DB7E-6BA5-1B112DEE8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971" y="3351218"/>
                <a:ext cx="1671932" cy="211212"/>
              </a:xfrm>
              <a:prstGeom prst="rect">
                <a:avLst/>
              </a:prstGeom>
              <a:blipFill>
                <a:blip r:embed="rId17"/>
                <a:stretch>
                  <a:fillRect l="-1460" r="-2555" b="-235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44BD0019-4479-E17C-E566-71447468C232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EB154285-3AC8-1C08-F149-35326F804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2</a:t>
            </a:r>
            <a:r>
              <a:rPr lang="it-IT" altLang="it-IT" sz="2250" baseline="30000" dirty="0">
                <a:cs typeface="Arial" panose="020B0604020202020204" pitchFamily="34" charset="0"/>
              </a:rPr>
              <a:t>nd </a:t>
            </a:r>
            <a:r>
              <a:rPr lang="it-IT" altLang="it-IT" sz="2250" dirty="0">
                <a:cs typeface="Arial" panose="020B0604020202020204" pitchFamily="34" charset="0"/>
              </a:rPr>
              <a:t>order collinear autocorrelator (interferometric)</a:t>
            </a:r>
            <a:endParaRPr lang="it-IT" altLang="it-IT" sz="2250" baseline="300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BEF2A-269B-00A0-9121-530138F34AC4}"/>
              </a:ext>
            </a:extLst>
          </p:cNvPr>
          <p:cNvSpPr txBox="1"/>
          <p:nvPr/>
        </p:nvSpPr>
        <p:spPr>
          <a:xfrm>
            <a:off x="3328687" y="465927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000" dirty="0">
                <a:solidFill>
                  <a:srgbClr val="262626"/>
                </a:solidFill>
              </a:rPr>
              <a:t>J.M. Diels et al., Appl. Opt.24,1270 (1985)</a:t>
            </a:r>
          </a:p>
        </p:txBody>
      </p:sp>
    </p:spTree>
    <p:extLst>
      <p:ext uri="{BB962C8B-B14F-4D97-AF65-F5344CB8AC3E}">
        <p14:creationId xmlns:p14="http://schemas.microsoft.com/office/powerpoint/2010/main" val="354293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9606D3-7147-EC69-0D60-4063CAD4A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250" dirty="0">
                <a:cs typeface="Arial" panose="020B0604020202020204" pitchFamily="34" charset="0"/>
              </a:rPr>
              <a:t>2</a:t>
            </a:r>
            <a:r>
              <a:rPr lang="it-IT" altLang="it-IT" sz="2250" baseline="30000" dirty="0">
                <a:cs typeface="Arial" panose="020B0604020202020204" pitchFamily="34" charset="0"/>
              </a:rPr>
              <a:t>nd </a:t>
            </a:r>
            <a:r>
              <a:rPr lang="it-IT" altLang="it-IT" sz="2250" dirty="0">
                <a:cs typeface="Arial" panose="020B0604020202020204" pitchFamily="34" charset="0"/>
              </a:rPr>
              <a:t>order collinear autocorrelator (interferometric)</a:t>
            </a:r>
            <a:endParaRPr lang="it-IT" altLang="it-IT" sz="2250" baseline="30000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95569-EB40-266C-6596-6FBAA5676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20" y="1136650"/>
            <a:ext cx="2581222" cy="347472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49423F6-87CD-A3A1-6005-D66FC8232AD4}"/>
              </a:ext>
            </a:extLst>
          </p:cNvPr>
          <p:cNvGrpSpPr/>
          <p:nvPr/>
        </p:nvGrpSpPr>
        <p:grpSpPr>
          <a:xfrm>
            <a:off x="4057664" y="1574229"/>
            <a:ext cx="3819664" cy="1816098"/>
            <a:chOff x="4100654" y="1720851"/>
            <a:chExt cx="3819664" cy="18160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D36450-E137-8C21-756E-B02CEBD0C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0654" y="1720851"/>
              <a:ext cx="3755742" cy="181609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B51FC8-B313-5124-631E-D236B64B4D44}"/>
                </a:ext>
              </a:extLst>
            </p:cNvPr>
            <p:cNvSpPr txBox="1"/>
            <p:nvPr/>
          </p:nvSpPr>
          <p:spPr>
            <a:xfrm>
              <a:off x="5413375" y="1758082"/>
              <a:ext cx="1130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Interferometric autocorrelation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1275B1-B51B-3EED-8CE7-A325818447FF}"/>
                </a:ext>
              </a:extLst>
            </p:cNvPr>
            <p:cNvSpPr txBox="1"/>
            <p:nvPr/>
          </p:nvSpPr>
          <p:spPr>
            <a:xfrm>
              <a:off x="6124575" y="2109729"/>
              <a:ext cx="1130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Intensity autocorrelation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7F9D29-BA57-3414-5250-E4C9214442C5}"/>
                </a:ext>
              </a:extLst>
            </p:cNvPr>
            <p:cNvSpPr txBox="1"/>
            <p:nvPr/>
          </p:nvSpPr>
          <p:spPr>
            <a:xfrm>
              <a:off x="6790019" y="2652496"/>
              <a:ext cx="11302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Background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2E415F-AA9F-5D3B-7D3A-36AF1BFF9E7E}"/>
                </a:ext>
              </a:extLst>
            </p:cNvPr>
            <p:cNvSpPr txBox="1"/>
            <p:nvPr/>
          </p:nvSpPr>
          <p:spPr>
            <a:xfrm>
              <a:off x="4100654" y="2652495"/>
              <a:ext cx="11302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Background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0797CC-6B1C-9126-DE03-54011EFD87BC}"/>
                </a:ext>
              </a:extLst>
            </p:cNvPr>
            <p:cNvSpPr txBox="1"/>
            <p:nvPr/>
          </p:nvSpPr>
          <p:spPr>
            <a:xfrm>
              <a:off x="4811853" y="2111318"/>
              <a:ext cx="1130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/>
                <a:t>Intensity autocorrelation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1190523-A7E4-40B4-7DF2-215D2465168B}"/>
              </a:ext>
            </a:extLst>
          </p:cNvPr>
          <p:cNvSpPr txBox="1"/>
          <p:nvPr/>
        </p:nvSpPr>
        <p:spPr>
          <a:xfrm>
            <a:off x="4118129" y="4126355"/>
            <a:ext cx="369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With a slight modification to the setup it is possible to get rid of the interference pattern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E636B1-2ED9-700E-5B26-5AC9082AAFB7}"/>
              </a:ext>
            </a:extLst>
          </p:cNvPr>
          <p:cNvSpPr txBox="1"/>
          <p:nvPr/>
        </p:nvSpPr>
        <p:spPr>
          <a:xfrm>
            <a:off x="2312906" y="957818"/>
            <a:ext cx="97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averaging over </a:t>
            </a:r>
          </a:p>
          <a:p>
            <a:pPr algn="ctr"/>
            <a:r>
              <a:rPr lang="it-IT" sz="900" dirty="0"/>
              <a:t>oscilations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47390-F8BC-832C-837B-36D7757ED687}"/>
              </a:ext>
            </a:extLst>
          </p:cNvPr>
          <p:cNvSpPr txBox="1"/>
          <p:nvPr/>
        </p:nvSpPr>
        <p:spPr>
          <a:xfrm>
            <a:off x="5079272" y="1259822"/>
            <a:ext cx="1776448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Structure of a signal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AC4146-E7B9-A6D6-CF54-DFE520F24D3B}"/>
              </a:ext>
            </a:extLst>
          </p:cNvPr>
          <p:cNvSpPr txBox="1"/>
          <p:nvPr/>
        </p:nvSpPr>
        <p:spPr>
          <a:xfrm>
            <a:off x="4118128" y="3459322"/>
            <a:ext cx="369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Fringes at the carrier frequency appears in the measured signal  due to the interference among different SH signal</a:t>
            </a:r>
          </a:p>
        </p:txBody>
      </p:sp>
      <p:pic>
        <p:nvPicPr>
          <p:cNvPr id="24" name="Content Placeholder 10">
            <a:extLst>
              <a:ext uri="{FF2B5EF4-FFF2-40B4-BE49-F238E27FC236}">
                <a16:creationId xmlns:a16="http://schemas.microsoft.com/office/drawing/2014/main" id="{94B5709C-A4B6-5DD8-4DA9-EC4761E35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615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2A89476F-4F46-7A6F-3652-EF79DD54F69D}"/>
              </a:ext>
            </a:extLst>
          </p:cNvPr>
          <p:cNvSpPr/>
          <p:nvPr/>
        </p:nvSpPr>
        <p:spPr>
          <a:xfrm>
            <a:off x="5518150" y="3932302"/>
            <a:ext cx="177800" cy="69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2D2AA7-26DD-D97B-155C-057A7293A13A}"/>
              </a:ext>
            </a:extLst>
          </p:cNvPr>
          <p:cNvSpPr txBox="1"/>
          <p:nvPr/>
        </p:nvSpPr>
        <p:spPr>
          <a:xfrm>
            <a:off x="5640360" y="3835511"/>
            <a:ext cx="273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Useful to get information on the chirp!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2EB5DE-CE59-B471-25B1-52B512B1CAB6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283D0-566B-1844-9DA7-FE9038AA8D3E}"/>
              </a:ext>
            </a:extLst>
          </p:cNvPr>
          <p:cNvSpPr txBox="1"/>
          <p:nvPr/>
        </p:nvSpPr>
        <p:spPr>
          <a:xfrm>
            <a:off x="3328687" y="465927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1000" dirty="0">
                <a:solidFill>
                  <a:srgbClr val="262626"/>
                </a:solidFill>
              </a:rPr>
              <a:t>J.M. Diels et al., Appl. Opt.24,1270 (1985)</a:t>
            </a:r>
          </a:p>
        </p:txBody>
      </p:sp>
    </p:spTree>
    <p:extLst>
      <p:ext uri="{BB962C8B-B14F-4D97-AF65-F5344CB8AC3E}">
        <p14:creationId xmlns:p14="http://schemas.microsoft.com/office/powerpoint/2010/main" val="363784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8775E958-0AC0-DF9A-CC9C-E53FB151B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Hands-on session: 2</a:t>
            </a:r>
            <a:r>
              <a:rPr lang="it-IT" altLang="it-IT" baseline="30000" dirty="0"/>
              <a:t>nd</a:t>
            </a:r>
            <a:r>
              <a:rPr lang="it-IT" altLang="it-IT" dirty="0"/>
              <a:t> order non collinear autocorrelator, BONSAI</a:t>
            </a:r>
          </a:p>
        </p:txBody>
      </p:sp>
      <p:pic>
        <p:nvPicPr>
          <p:cNvPr id="23555" name="Content Placeholder 10">
            <a:extLst>
              <a:ext uri="{FF2B5EF4-FFF2-40B4-BE49-F238E27FC236}">
                <a16:creationId xmlns:a16="http://schemas.microsoft.com/office/drawing/2014/main" id="{350DAF86-46DF-D17D-F15F-82CB73B69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D34A3-4EAF-3AD5-AB78-2D5CF226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2" y="1344360"/>
            <a:ext cx="4443823" cy="2061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821EB0-F768-FBE6-BE16-E0FFC2AFC64A}"/>
              </a:ext>
            </a:extLst>
          </p:cNvPr>
          <p:cNvSpPr txBox="1"/>
          <p:nvPr/>
        </p:nvSpPr>
        <p:spPr>
          <a:xfrm>
            <a:off x="4918228" y="1268413"/>
            <a:ext cx="369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The beam replicas entering into the non linear crystal are no more collinear. In this case the signal is proportional just to the second order autocorrelation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8C1D0-DA1E-09B4-8013-50A2C1F22CC1}"/>
              </a:ext>
            </a:extLst>
          </p:cNvPr>
          <p:cNvSpPr txBox="1"/>
          <p:nvPr/>
        </p:nvSpPr>
        <p:spPr>
          <a:xfrm>
            <a:off x="4918228" y="2431045"/>
            <a:ext cx="369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If the delay between the pulses is much greater than the pulse duration, the two beams are not overlapping. </a:t>
            </a:r>
            <a:r>
              <a:rPr lang="it-IT" sz="1200" b="1" dirty="0"/>
              <a:t>The peak of the correlation gives thus information on the temporal duration of the pulse itself</a:t>
            </a:r>
            <a:r>
              <a:rPr lang="it-IT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094BC-5ADD-1EED-5219-3C583C157C29}"/>
                  </a:ext>
                </a:extLst>
              </p:cNvPr>
              <p:cNvSpPr txBox="1"/>
              <p:nvPr/>
            </p:nvSpPr>
            <p:spPr>
              <a:xfrm>
                <a:off x="5358050" y="2112761"/>
                <a:ext cx="3028008" cy="201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𝑏𝑎𝑐𝑘𝑔𝑟𝑜𝑢𝑛𝑑</m:t>
                          </m:r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𝐼𝐴</m:t>
                          </m:r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b>
                      </m:sSub>
                      <m:r>
                        <a:rPr lang="it-IT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it-IT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E094BC-5ADD-1EED-5219-3C583C157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50" y="2112761"/>
                <a:ext cx="3028008" cy="201658"/>
              </a:xfrm>
              <a:prstGeom prst="rect">
                <a:avLst/>
              </a:prstGeom>
              <a:blipFill>
                <a:blip r:embed="rId4"/>
                <a:stretch>
                  <a:fillRect l="-604"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22D821-1A9D-7EE0-72BF-EAC8CBD2BAF8}"/>
              </a:ext>
            </a:extLst>
          </p:cNvPr>
          <p:cNvCxnSpPr/>
          <p:nvPr/>
        </p:nvCxnSpPr>
        <p:spPr>
          <a:xfrm flipV="1">
            <a:off x="6055200" y="2112761"/>
            <a:ext cx="396000" cy="284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B0591F-BB94-E5F2-B8AF-CB6F4D35F17C}"/>
              </a:ext>
            </a:extLst>
          </p:cNvPr>
          <p:cNvCxnSpPr/>
          <p:nvPr/>
        </p:nvCxnSpPr>
        <p:spPr>
          <a:xfrm flipV="1">
            <a:off x="7945200" y="2105561"/>
            <a:ext cx="396000" cy="284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DF9E29-08A8-0CDF-D8F9-1175DCCFA827}"/>
              </a:ext>
            </a:extLst>
          </p:cNvPr>
          <p:cNvCxnSpPr/>
          <p:nvPr/>
        </p:nvCxnSpPr>
        <p:spPr>
          <a:xfrm flipV="1">
            <a:off x="7334352" y="2090408"/>
            <a:ext cx="396000" cy="284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A79E8D6-493C-6B23-973E-E6187B1FE07D}"/>
              </a:ext>
            </a:extLst>
          </p:cNvPr>
          <p:cNvSpPr txBox="1"/>
          <p:nvPr/>
        </p:nvSpPr>
        <p:spPr>
          <a:xfrm>
            <a:off x="765028" y="3583816"/>
            <a:ext cx="737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The second order autocorrelation is an even function of the dealy. It is thus not possible to retrieve univocally the intensity profile.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6E36DE5-89B5-ACA3-1697-6F68AE0ECA3B}"/>
              </a:ext>
            </a:extLst>
          </p:cNvPr>
          <p:cNvSpPr/>
          <p:nvPr/>
        </p:nvSpPr>
        <p:spPr>
          <a:xfrm>
            <a:off x="461252" y="3742648"/>
            <a:ext cx="208800" cy="144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A29C3F-5039-3448-F412-E47DFD2333B4}"/>
              </a:ext>
            </a:extLst>
          </p:cNvPr>
          <p:cNvSpPr txBox="1"/>
          <p:nvPr/>
        </p:nvSpPr>
        <p:spPr>
          <a:xfrm>
            <a:off x="765028" y="4016962"/>
            <a:ext cx="737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With the assumption of a symmetric intensity profile: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1C6D756-F58C-D3DB-1144-A02B4E6A3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56" y="4002749"/>
            <a:ext cx="1241244" cy="3596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50479F-C712-AD3C-737C-12E8D23DE280}"/>
              </a:ext>
            </a:extLst>
          </p:cNvPr>
          <p:cNvSpPr txBox="1"/>
          <p:nvPr/>
        </p:nvSpPr>
        <p:spPr>
          <a:xfrm>
            <a:off x="772648" y="4380085"/>
            <a:ext cx="7378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To recover non symmetric intensity profile information on the phase is needed.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FB5F90-CCAE-01ED-6A85-D37225DAEE4A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A60E2-D09F-94EE-2D8C-342ABCFDF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60932FE8-994A-1A2D-CC5D-3C397C361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Hands-on session: 2</a:t>
            </a:r>
            <a:r>
              <a:rPr lang="it-IT" altLang="it-IT" baseline="30000" dirty="0"/>
              <a:t>nd</a:t>
            </a:r>
            <a:r>
              <a:rPr lang="it-IT" altLang="it-IT" dirty="0"/>
              <a:t> order non collinear autocorrelator, BONSAI</a:t>
            </a:r>
          </a:p>
        </p:txBody>
      </p:sp>
      <p:pic>
        <p:nvPicPr>
          <p:cNvPr id="23555" name="Content Placeholder 10">
            <a:extLst>
              <a:ext uri="{FF2B5EF4-FFF2-40B4-BE49-F238E27FC236}">
                <a16:creationId xmlns:a16="http://schemas.microsoft.com/office/drawing/2014/main" id="{BD1F0236-7682-1E11-8F89-9FEF7FB99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A1939-AE71-6820-7BF4-5B2F79141055}"/>
              </a:ext>
            </a:extLst>
          </p:cNvPr>
          <p:cNvSpPr txBox="1"/>
          <p:nvPr/>
        </p:nvSpPr>
        <p:spPr>
          <a:xfrm>
            <a:off x="1023506" y="2907394"/>
            <a:ext cx="293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The delay is now encoded in the spatial 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E24A5-1053-31BC-31F9-305FB326E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14"/>
          <a:stretch/>
        </p:blipFill>
        <p:spPr>
          <a:xfrm>
            <a:off x="5649004" y="1155699"/>
            <a:ext cx="2348186" cy="1664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F9DAA-27A2-C735-5A5B-E8FC236B5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07" y="2854568"/>
            <a:ext cx="3715583" cy="1915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B86B0F-1CD3-8391-7C28-0CE90437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90" y="1022855"/>
            <a:ext cx="3308996" cy="17109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E08FEF5-E8BC-6806-E815-86B54AACF9A6}"/>
              </a:ext>
            </a:extLst>
          </p:cNvPr>
          <p:cNvGrpSpPr/>
          <p:nvPr/>
        </p:nvGrpSpPr>
        <p:grpSpPr>
          <a:xfrm>
            <a:off x="4380470" y="1629906"/>
            <a:ext cx="403450" cy="496800"/>
            <a:chOff x="5673350" y="1684800"/>
            <a:chExt cx="403450" cy="4968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0A58FA-0502-9A2C-8EDF-8B8546DB52A5}"/>
                </a:ext>
              </a:extLst>
            </p:cNvPr>
            <p:cNvSpPr/>
            <p:nvPr/>
          </p:nvSpPr>
          <p:spPr>
            <a:xfrm>
              <a:off x="5760000" y="1684800"/>
              <a:ext cx="316800" cy="496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C56C9A-7517-198A-9721-3B0A3EA20FD0}"/>
                </a:ext>
              </a:extLst>
            </p:cNvPr>
            <p:cNvSpPr/>
            <p:nvPr/>
          </p:nvSpPr>
          <p:spPr>
            <a:xfrm>
              <a:off x="5673350" y="1816894"/>
              <a:ext cx="86650" cy="2071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C64084-BBB8-4261-B96E-FD72C0757553}"/>
                </a:ext>
              </a:extLst>
            </p:cNvPr>
            <p:cNvSpPr/>
            <p:nvPr/>
          </p:nvSpPr>
          <p:spPr>
            <a:xfrm>
              <a:off x="5813395" y="1725507"/>
              <a:ext cx="45720" cy="4953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1ABD6AB-998B-445B-2BAE-5C2E494B5D60}"/>
              </a:ext>
            </a:extLst>
          </p:cNvPr>
          <p:cNvSpPr txBox="1"/>
          <p:nvPr/>
        </p:nvSpPr>
        <p:spPr>
          <a:xfrm>
            <a:off x="1015702" y="3473268"/>
            <a:ext cx="300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The width of the signal recorded on the CCD is related to the temporal duration of the beam by a calibration factors that takes into account the angle of incidence of the two beams on the SHG crystal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ECCA9A-79F1-8F42-9FBC-8820C9310D93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405582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922D-AE04-A457-FE61-FC835CFCA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4">
            <a:extLst>
              <a:ext uri="{FF2B5EF4-FFF2-40B4-BE49-F238E27FC236}">
                <a16:creationId xmlns:a16="http://schemas.microsoft.com/office/drawing/2014/main" id="{30602852-1623-2A8F-62B5-01D4F49E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/>
              <a:t>Hands-on session: 2</a:t>
            </a:r>
            <a:r>
              <a:rPr lang="it-IT" altLang="it-IT" baseline="30000" dirty="0"/>
              <a:t>nd</a:t>
            </a:r>
            <a:r>
              <a:rPr lang="it-IT" altLang="it-IT" dirty="0"/>
              <a:t> order non collinear autocorrelator, BONSAI</a:t>
            </a:r>
          </a:p>
        </p:txBody>
      </p:sp>
      <p:pic>
        <p:nvPicPr>
          <p:cNvPr id="23555" name="Content Placeholder 10">
            <a:extLst>
              <a:ext uri="{FF2B5EF4-FFF2-40B4-BE49-F238E27FC236}">
                <a16:creationId xmlns:a16="http://schemas.microsoft.com/office/drawing/2014/main" id="{803BDFDC-ECFD-26CB-9003-396C867B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615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A black box with several metal parts&#10;&#10;AI-generated content may be incorrect.">
            <a:extLst>
              <a:ext uri="{FF2B5EF4-FFF2-40B4-BE49-F238E27FC236}">
                <a16:creationId xmlns:a16="http://schemas.microsoft.com/office/drawing/2014/main" id="{8B1B7809-AFBC-8E91-00C4-9955A0F6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r="7671"/>
          <a:stretch>
            <a:fillRect/>
          </a:stretch>
        </p:blipFill>
        <p:spPr bwMode="auto">
          <a:xfrm>
            <a:off x="3592513" y="974725"/>
            <a:ext cx="227171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A table with many objects on it&#10;&#10;AI-generated content may be incorrect.">
            <a:extLst>
              <a:ext uri="{FF2B5EF4-FFF2-40B4-BE49-F238E27FC236}">
                <a16:creationId xmlns:a16="http://schemas.microsoft.com/office/drawing/2014/main" id="{F8FAAA05-8C61-0766-4D48-734AA9B4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2543"/>
          <a:stretch>
            <a:fillRect/>
          </a:stretch>
        </p:blipFill>
        <p:spPr bwMode="auto">
          <a:xfrm>
            <a:off x="5929313" y="979488"/>
            <a:ext cx="2787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0AFBAA93-BE76-85AA-0FD9-05A42EC15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76350"/>
            <a:ext cx="2819400" cy="3262313"/>
          </a:xfrm>
        </p:spPr>
        <p:txBody>
          <a:bodyPr/>
          <a:lstStyle/>
          <a:p>
            <a:pPr>
              <a:defRPr/>
            </a:pPr>
            <a:r>
              <a:rPr lang="it-IT" sz="1200" dirty="0"/>
              <a:t>Objective: temporal profile measurement of an ultra short laser pulse with a </a:t>
            </a:r>
            <a:r>
              <a:rPr lang="it-IT" sz="1200" dirty="0">
                <a:solidFill>
                  <a:schemeClr val="tx1"/>
                </a:solidFill>
              </a:rPr>
              <a:t>2</a:t>
            </a:r>
            <a:r>
              <a:rPr lang="it-IT" sz="1200" baseline="30000" dirty="0">
                <a:solidFill>
                  <a:schemeClr val="tx1"/>
                </a:solidFill>
              </a:rPr>
              <a:t>nd </a:t>
            </a:r>
            <a:r>
              <a:rPr lang="it-IT" sz="1200" dirty="0">
                <a:solidFill>
                  <a:schemeClr val="tx1"/>
                </a:solidFill>
              </a:rPr>
              <a:t>order intensity autocorrelator.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200" dirty="0">
                <a:solidFill>
                  <a:schemeClr val="tx1"/>
                </a:solidFill>
              </a:rPr>
              <a:t>Briefly: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Align laser on the pin-holes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 check the laser path through the optical system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it-IT" sz="1200" dirty="0">
                <a:solidFill>
                  <a:schemeClr val="tx1"/>
                </a:solidFill>
              </a:rPr>
              <a:t>Perform the measure with the dedicated software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2EC5CF-6DD2-4210-E76E-D7783677F4B9}"/>
              </a:ext>
            </a:extLst>
          </p:cNvPr>
          <p:cNvSpPr/>
          <p:nvPr/>
        </p:nvSpPr>
        <p:spPr>
          <a:xfrm>
            <a:off x="7986712" y="66675"/>
            <a:ext cx="1057275" cy="415925"/>
          </a:xfrm>
          <a:prstGeom prst="rect">
            <a:avLst/>
          </a:prstGeom>
          <a:solidFill>
            <a:srgbClr val="B3424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350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599055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O CNR template 16-9" id="{AC5319F8-D312-B945-A35E-169CF3531D63}" vid="{D7AB5B03-63B5-F34E-BD81-1B2C10121A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10037</TotalTime>
  <Words>1757</Words>
  <Application>Microsoft Office PowerPoint</Application>
  <PresentationFormat>On-screen Show (16:9)</PresentationFormat>
  <Paragraphs>216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LMSans17-Oblique</vt:lpstr>
      <vt:lpstr>LMSans17-Regular</vt:lpstr>
      <vt:lpstr>StandardSymL</vt:lpstr>
      <vt:lpstr>Wingdings</vt:lpstr>
      <vt:lpstr>Tema di Office</vt:lpstr>
      <vt:lpstr>PowerPoint Presentation</vt:lpstr>
      <vt:lpstr>Chosing the proper «Time-Ruler»</vt:lpstr>
      <vt:lpstr>Each technique allows to measure something different</vt:lpstr>
      <vt:lpstr>Linear or 1st order autocorrelators</vt:lpstr>
      <vt:lpstr>2nd order collinear autocorrelator (interferometric)</vt:lpstr>
      <vt:lpstr>2nd order collinear autocorrelator (interferometric)</vt:lpstr>
      <vt:lpstr>Hands-on session: 2nd order non collinear autocorrelator, BONSAI</vt:lpstr>
      <vt:lpstr>Hands-on session: 2nd order non collinear autocorrelator, BONSAI</vt:lpstr>
      <vt:lpstr>Hands-on session: 2nd order non collinear autocorrelator, BONSAI</vt:lpstr>
      <vt:lpstr>Hands-on session: 2nd order non collinear autocorrelator, BONSAI</vt:lpstr>
      <vt:lpstr>Hands-on session: 2nd order non collinear autocorrelator, BONSAI</vt:lpstr>
      <vt:lpstr>Frequency-Resolved Optical Grating: FROG</vt:lpstr>
      <vt:lpstr>Frequency-Resolved Optical Grating: SHG - FROG</vt:lpstr>
      <vt:lpstr>Frequency-Resolved Optical Grating: SHG - FROG</vt:lpstr>
      <vt:lpstr>Frequency-Resolved Optical Grating: SHG - FROG</vt:lpstr>
      <vt:lpstr>FROG Algorithm idea</vt:lpstr>
      <vt:lpstr>Spectral Interferometry Technique</vt:lpstr>
      <vt:lpstr>Hands-on session: 2nd order non collinear autocorrelator, BONSAI</vt:lpstr>
      <vt:lpstr>Further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Benassi</dc:creator>
  <cp:lastModifiedBy>MARTINA SALVADORI</cp:lastModifiedBy>
  <cp:revision>121</cp:revision>
  <dcterms:created xsi:type="dcterms:W3CDTF">2021-06-16T15:17:32Z</dcterms:created>
  <dcterms:modified xsi:type="dcterms:W3CDTF">2025-05-14T09:38:37Z</dcterms:modified>
</cp:coreProperties>
</file>