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2"/>
  </p:notesMasterIdLst>
  <p:sldIdLst>
    <p:sldId id="269" r:id="rId6"/>
    <p:sldId id="268" r:id="rId7"/>
    <p:sldId id="273" r:id="rId8"/>
    <p:sldId id="270" r:id="rId9"/>
    <p:sldId id="274" r:id="rId10"/>
    <p:sldId id="26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34D"/>
    <a:srgbClr val="3E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B8B7A-4A77-478B-9E6A-3550548D5233}" v="29" dt="2025-09-23T08:27:15.417"/>
    <p1510:client id="{761E71EF-FB8D-D369-C784-8D7511C0A4FD}" v="5" dt="2025-09-23T08:45:23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7918" autoAdjust="0"/>
  </p:normalViewPr>
  <p:slideViewPr>
    <p:cSldViewPr snapToGrid="0">
      <p:cViewPr varScale="1">
        <p:scale>
          <a:sx n="75" d="100"/>
          <a:sy n="75" d="100"/>
        </p:scale>
        <p:origin x="19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Oggi vi presenterò una parte del lavoro svolto all’interno del progetto, in particolare, mi concentrerò sul </a:t>
            </a:r>
            <a:r>
              <a:rPr lang="it-IT" dirty="0" err="1"/>
              <a:t>Terminology</a:t>
            </a:r>
            <a:r>
              <a:rPr lang="it-IT" dirty="0"/>
              <a:t> Service, un servizio che ha l’obiettivo di migliorare l’interoperabilità semantica nelle scienze ambientali e non solo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servizio nasce per affrontare criticità legate all’interoperabilità, come frammentazione, ridondanza e versioni non aggiornate. Fornisce un unico punto di accesso agli artefatti semantici, collegati tramite mappature curate e </a:t>
            </a:r>
            <a:r>
              <a:rPr lang="it-IT" dirty="0" err="1"/>
              <a:t>Linked</a:t>
            </a:r>
            <a:r>
              <a:rPr lang="it-IT" dirty="0"/>
              <a:t> data, riducendo duplicazioni e favorendo un uso coerente della terminologia scientifica. Integra funzionalità come ricerca terminologica, annotazione semantica e scoperta di risorse già mappate, automatizzando i flussi di raccolta, allineamento e aggiornamento per garantirne la sostenibilità. Si distingue per la facile integrazione con sistemi esistenti tramite web services e strumenti di front-end, oltre alla possibilità di estenderlo ad altri contesti e domini.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19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Pur essendo ancora un work in progress, i risultati raggiunti sono già molto rilevanti: oltre 20 cataloghi integrati, più di 500 artefatti semantici raccolti e quasi 4.000 mappature valutate, di cui 787 approvate.</a:t>
            </a:r>
          </a:p>
          <a:p>
            <a:r>
              <a:rPr lang="it-IT" dirty="0"/>
              <a:t>Sono numeri che mostrano come il servizio sia già solido e utile per la comunità scientifica.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54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Vediamo velocemente le principali funzionalità. La ricerca federata, che permette di consultare oltre 20 cataloghi in un’unica operazione. L’accesso diretto agli artefatti e ai loro concetti da un unico punto. Il controllo delle versioni, per lavorare sempre con risorse aggiornate. Il supporto al multilinguismo, che rende disponibili traduzioni in più lingue. E infine, la possibilità di visualizzare mappature esistenti o generarne di nuove grazie a uno strumento semi-automatico.</a:t>
            </a:r>
          </a:p>
          <a:p>
            <a:r>
              <a:rPr lang="en-GB" sz="1200" dirty="0">
                <a:ea typeface="Calibri" panose="020F0502020204030204" pitchFamily="34" charset="0"/>
              </a:rPr>
              <a:t>Simple Standard for Sharing Ontological Mappings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78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dirty="0" err="1"/>
              <a:t>Terminology</a:t>
            </a:r>
            <a:r>
              <a:rPr lang="it-IT" dirty="0"/>
              <a:t> Service offre benefici concreti e immediati: aumenta la coerenza semantica e l’efficienza della ricerca, supporta casi d’uso avanzati come annotazione e ricerca complessa, semplifica l’aggiornamento continuo delle risorse e contribuisce al raggiungimento di obiettivi europei strategici, dal Green Deal all’Open Science Cloud.</a:t>
            </a:r>
          </a:p>
          <a:p>
            <a:endParaRPr lang="it-IT" dirty="0"/>
          </a:p>
          <a:p>
            <a:r>
              <a:rPr lang="it-IT" dirty="0"/>
              <a:t>Il </a:t>
            </a:r>
            <a:r>
              <a:rPr lang="it-IT" dirty="0" err="1"/>
              <a:t>Terminology</a:t>
            </a:r>
            <a:r>
              <a:rPr lang="it-IT" dirty="0"/>
              <a:t> Service non è solo parte del progetto ITINERIS, ma un elemento chiave per rafforzare l’interoperabilità tra infrastrutture di ricerca e promuovere la condivisione dei dati secondo i principi FAIR. La sua rilevanza rende fondamentale proseguirne lo sviluppo per mantenerlo uno strumento all’avanguardia a supporto della ricerca e dell’innovazione.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08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24/09/2025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24/09/2025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24/09/2025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24/09/2025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24/09/2025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24/09/2025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24/09/2025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24/09/2025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24/09/2025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24/09/2025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24/09/2025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24/09/2025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24/09/2025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24/09/2025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A336283-4FDD-7277-A4AB-787FF8E742FD}"/>
              </a:ext>
            </a:extLst>
          </p:cNvPr>
          <p:cNvSpPr txBox="1">
            <a:spLocks/>
          </p:cNvSpPr>
          <p:nvPr/>
        </p:nvSpPr>
        <p:spPr>
          <a:xfrm>
            <a:off x="442242" y="2768915"/>
            <a:ext cx="7753487" cy="13251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59A34D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D17C5C-BF1D-FF8E-7913-9B48357A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3526972"/>
            <a:ext cx="6388444" cy="11341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u="sng" noProof="0">
                <a:solidFill>
                  <a:srgbClr val="3EAA4A"/>
                </a:solidFill>
                <a:latin typeface="Titillium Bd" pitchFamily="2" charset="77"/>
              </a:rPr>
              <a:t>A.N. Muresan</a:t>
            </a:r>
            <a:r>
              <a:rPr lang="en-GB" b="1" noProof="0">
                <a:solidFill>
                  <a:srgbClr val="3EAA4A"/>
                </a:solidFill>
                <a:latin typeface="Titillium Bd" pitchFamily="2" charset="77"/>
              </a:rPr>
              <a:t>, C. Di Muri, D. Raho, I. Rosati</a:t>
            </a:r>
          </a:p>
          <a:p>
            <a:pPr marL="0" indent="0">
              <a:buNone/>
            </a:pPr>
            <a:r>
              <a:rPr lang="en-GB" b="1" noProof="0">
                <a:solidFill>
                  <a:srgbClr val="3EAA4A"/>
                </a:solidFill>
                <a:latin typeface="Titillium Bd" pitchFamily="2" charset="77"/>
              </a:rPr>
              <a:t>CNR-IRET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73D3379-766E-922F-0406-4AB0DBD6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909319"/>
            <a:ext cx="6388444" cy="2519681"/>
          </a:xfrm>
        </p:spPr>
        <p:txBody>
          <a:bodyPr anchor="b"/>
          <a:lstStyle/>
          <a:p>
            <a:r>
              <a:rPr lang="en-GB" b="1" noProof="0"/>
              <a:t>Semantic Interoperability in Environmental Sciences: insights from ITINERIS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1" y="210041"/>
            <a:ext cx="9680558" cy="518161"/>
          </a:xfrm>
        </p:spPr>
        <p:txBody>
          <a:bodyPr/>
          <a:lstStyle/>
          <a:p>
            <a:r>
              <a:rPr lang="en-US" noProof="0" dirty="0"/>
              <a:t>Why the Terminology Service</a:t>
            </a:r>
            <a:endParaRPr lang="en-GB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06A397-8731-52B4-260F-A9F66422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28" y="760999"/>
            <a:ext cx="8290226" cy="46851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>
                <a:latin typeface="Calibri"/>
                <a:ea typeface="Calibri"/>
                <a:cs typeface="Calibri"/>
              </a:rPr>
              <a:t>Provide a unique access point to connected semantic artefacts </a:t>
            </a:r>
            <a:r>
              <a:rPr lang="en-US" sz="2400" dirty="0">
                <a:latin typeface="Calibri"/>
                <a:ea typeface="Calibri"/>
                <a:cs typeface="Calibri"/>
              </a:rPr>
              <a:t>(vocabularies, thesauri, ontologies) through curated mappings and Linked Data.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r>
              <a:rPr lang="en-US" sz="2400" b="1" dirty="0">
                <a:ea typeface="Calibri"/>
              </a:rPr>
              <a:t>Reduce duplication of equivalent artefacts </a:t>
            </a:r>
            <a:r>
              <a:rPr lang="en-US" sz="2400" dirty="0">
                <a:ea typeface="Calibri"/>
              </a:rPr>
              <a:t>and promote consistent scientific terminology.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r>
              <a:rPr lang="en-US" sz="2400" b="1" dirty="0"/>
              <a:t>Offer services </a:t>
            </a:r>
            <a:r>
              <a:rPr lang="en-US" sz="2400" dirty="0"/>
              <a:t>like terminology search, semantic annotation, and discovery of annotated resources.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r>
              <a:rPr lang="en-US" sz="2400" b="1" dirty="0"/>
              <a:t>Automate workflows</a:t>
            </a:r>
            <a:r>
              <a:rPr lang="en-US" sz="2400" dirty="0"/>
              <a:t> for collecting, mapping, and updating artefacts to ensure sustainability.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r>
              <a:rPr lang="en-US" sz="2400" b="1" dirty="0"/>
              <a:t>Integrate easily </a:t>
            </a:r>
            <a:r>
              <a:rPr lang="en-US" sz="2400" dirty="0"/>
              <a:t>with existing systems (e.g., ITINERIS HUB) via web services and front-end tools.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r>
              <a:rPr lang="en-US" sz="2400" b="1" dirty="0"/>
              <a:t>Expandable</a:t>
            </a:r>
            <a:r>
              <a:rPr lang="en-US" sz="2400" dirty="0"/>
              <a:t> by being </a:t>
            </a:r>
            <a:r>
              <a:rPr lang="en-GB" sz="2400" noProof="0" dirty="0"/>
              <a:t>easily customisable </a:t>
            </a:r>
            <a:r>
              <a:rPr lang="en-US" sz="2400" dirty="0"/>
              <a:t>for other domains.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en-GB" noProof="0"/>
          </a:p>
        </p:txBody>
      </p:sp>
      <p:pic>
        <p:nvPicPr>
          <p:cNvPr id="8" name="Immagine 7" descr="Immagine che contiene schermata, Elementi grafici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8198C512-6015-00BC-1042-C4A1F07A23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45" r="23453"/>
          <a:stretch>
            <a:fillRect/>
          </a:stretch>
        </p:blipFill>
        <p:spPr>
          <a:xfrm>
            <a:off x="8217017" y="1575000"/>
            <a:ext cx="3863105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7B42F-089D-57E0-CDDA-9BD239E17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E4349F-AB4A-F528-66F5-B3725E722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Terminology Service Numbers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B07EB9-7550-2371-E342-7332A925B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9680558" cy="4915989"/>
          </a:xfrm>
        </p:spPr>
        <p:txBody>
          <a:bodyPr>
            <a:normAutofit/>
          </a:bodyPr>
          <a:lstStyle/>
          <a:p>
            <a:endParaRPr lang="en-GB">
              <a:ea typeface="Calibri" panose="020F0502020204030204" pitchFamily="34" charset="0"/>
            </a:endParaRPr>
          </a:p>
          <a:p>
            <a:endParaRPr lang="it-IT">
              <a:ea typeface="Calibri" panose="020F0502020204030204" pitchFamily="34" charset="0"/>
            </a:endParaRPr>
          </a:p>
          <a:p>
            <a:endParaRPr lang="en-US">
              <a:ea typeface="Calibri" panose="020F0502020204030204" pitchFamily="34" charset="0"/>
            </a:endParaRPr>
          </a:p>
          <a:p>
            <a:endParaRPr lang="en-GB" noProof="0">
              <a:ea typeface="Calibri" panose="020F0502020204030204" pitchFamily="34" charset="0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4F26EAB-7E56-6720-86C3-A3B4D194EF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en-GB" noProof="0"/>
          </a:p>
        </p:txBody>
      </p:sp>
      <p:pic>
        <p:nvPicPr>
          <p:cNvPr id="6" name="Immagine 5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979F7729-304D-CC02-4108-5B518D3FD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005598"/>
            <a:ext cx="9261410" cy="4846804"/>
          </a:xfrm>
          <a:prstGeom prst="rect">
            <a:avLst/>
          </a:prstGeom>
        </p:spPr>
      </p:pic>
      <p:pic>
        <p:nvPicPr>
          <p:cNvPr id="7" name="Immagine 6" descr="Immagine che contiene schermata, diagramma, cerchio, linea&#10;&#10;Il contenuto generato dall'IA potrebbe non essere corretto.">
            <a:extLst>
              <a:ext uri="{FF2B5EF4-FFF2-40B4-BE49-F238E27FC236}">
                <a16:creationId xmlns:a16="http://schemas.microsoft.com/office/drawing/2014/main" id="{4CDE5364-6EA2-BA74-3389-F1AF751880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00" b="15727"/>
          <a:stretch>
            <a:fillRect/>
          </a:stretch>
        </p:blipFill>
        <p:spPr>
          <a:xfrm>
            <a:off x="4934272" y="4547057"/>
            <a:ext cx="3795313" cy="1508787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4522F330-F0BD-F358-BA5E-71A81A952DD0}"/>
              </a:ext>
            </a:extLst>
          </p:cNvPr>
          <p:cNvSpPr txBox="1">
            <a:spLocks/>
          </p:cNvSpPr>
          <p:nvPr/>
        </p:nvSpPr>
        <p:spPr>
          <a:xfrm>
            <a:off x="9158989" y="2415857"/>
            <a:ext cx="3107961" cy="20262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ea typeface="Calibri" panose="020F0502020204030204" pitchFamily="34" charset="0"/>
              </a:rPr>
              <a:t> +20 Catalogues</a:t>
            </a:r>
          </a:p>
          <a:p>
            <a:r>
              <a:rPr lang="en-GB" sz="2400" dirty="0">
                <a:latin typeface="Calibri"/>
                <a:ea typeface="Calibri"/>
                <a:cs typeface="Calibri"/>
              </a:rPr>
              <a:t> +500 Semantic artefacts</a:t>
            </a:r>
          </a:p>
          <a:p>
            <a:r>
              <a:rPr lang="en-GB" sz="2400" dirty="0">
                <a:latin typeface="Calibri"/>
                <a:ea typeface="Calibri"/>
                <a:cs typeface="Calibri"/>
              </a:rPr>
              <a:t> +787 New Accepted  Mappings over 3972 evaluated ... so far!</a:t>
            </a:r>
          </a:p>
          <a:p>
            <a:endParaRPr lang="en-GB" sz="2400" dirty="0">
              <a:ea typeface="Calibri" panose="020F0502020204030204" pitchFamily="34" charset="0"/>
            </a:endParaRPr>
          </a:p>
          <a:p>
            <a:endParaRPr lang="it-IT" sz="2400" dirty="0">
              <a:ea typeface="Calibri" panose="020F0502020204030204" pitchFamily="34" charset="0"/>
            </a:endParaRPr>
          </a:p>
          <a:p>
            <a:endParaRPr lang="en-US" sz="2400" dirty="0">
              <a:ea typeface="Calibri" panose="020F0502020204030204" pitchFamily="34" charset="0"/>
            </a:endParaRPr>
          </a:p>
          <a:p>
            <a:endParaRPr lang="en-GB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6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042AC-7171-79C9-80F5-5D32501B3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0F1C7A-A915-1B2C-0F7E-3BD495E4F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Terminology Service Functionalities</a:t>
            </a:r>
            <a:endParaRPr lang="en-GB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4084B4-F9E6-D9FA-E18F-B7109F191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851085"/>
            <a:ext cx="9680558" cy="491598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b="1" dirty="0">
                <a:latin typeface="Calibri"/>
                <a:ea typeface="Calibri"/>
                <a:cs typeface="Calibri"/>
              </a:rPr>
              <a:t>Federated search</a:t>
            </a:r>
            <a:r>
              <a:rPr lang="en-GB" sz="2400" dirty="0">
                <a:latin typeface="Calibri"/>
                <a:ea typeface="Calibri"/>
                <a:cs typeface="Calibri"/>
              </a:rPr>
              <a:t>: simultaneously</a:t>
            </a:r>
            <a:r>
              <a:rPr lang="en-GB" sz="2400" b="1" dirty="0">
                <a:latin typeface="Calibri"/>
                <a:ea typeface="Calibri"/>
                <a:cs typeface="Calibri"/>
              </a:rPr>
              <a:t> </a:t>
            </a:r>
            <a:r>
              <a:rPr lang="en-GB" sz="2400" dirty="0">
                <a:latin typeface="Calibri"/>
                <a:ea typeface="Calibri"/>
                <a:cs typeface="Calibri"/>
              </a:rPr>
              <a:t>search semantic artefacts distributed across over 20 catalogues.</a:t>
            </a:r>
            <a:endParaRPr lang="en-GB" sz="2400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200" dirty="0">
              <a:ea typeface="Calibri" panose="020F0502020204030204" pitchFamily="34" charset="0"/>
            </a:endParaRPr>
          </a:p>
          <a:p>
            <a:r>
              <a:rPr lang="en-GB" sz="2400" b="1" dirty="0">
                <a:ea typeface="Calibri" panose="020F0502020204030204" pitchFamily="34" charset="0"/>
              </a:rPr>
              <a:t>Browse and access</a:t>
            </a:r>
            <a:r>
              <a:rPr lang="en-GB" sz="2400" dirty="0">
                <a:ea typeface="Calibri" panose="020F0502020204030204" pitchFamily="34" charset="0"/>
              </a:rPr>
              <a:t>: explore and access semantic artefacts and their classes/concepts from a unique access point.</a:t>
            </a:r>
            <a:r>
              <a:rPr lang="en-GB" sz="2400" b="1" dirty="0">
                <a:ea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b="1" dirty="0">
              <a:ea typeface="Calibri" panose="020F0502020204030204" pitchFamily="34" charset="0"/>
            </a:endParaRPr>
          </a:p>
          <a:p>
            <a:r>
              <a:rPr lang="en-GB" sz="2400" b="1" dirty="0">
                <a:ea typeface="Calibri" panose="020F0502020204030204" pitchFamily="34" charset="0"/>
              </a:rPr>
              <a:t>Versions’ control</a:t>
            </a:r>
            <a:r>
              <a:rPr lang="en-GB" sz="2400" dirty="0">
                <a:ea typeface="Calibri" panose="020F0502020204030204" pitchFamily="34" charset="0"/>
              </a:rPr>
              <a:t>: access and use the most recent version of semantic artefacts.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>
              <a:ea typeface="Calibri" panose="020F0502020204030204" pitchFamily="34" charset="0"/>
            </a:endParaRPr>
          </a:p>
          <a:p>
            <a:r>
              <a:rPr lang="en-GB" sz="2400" b="1" dirty="0">
                <a:latin typeface="Calibri"/>
                <a:ea typeface="Calibri"/>
                <a:cs typeface="Calibri"/>
              </a:rPr>
              <a:t>Multilingualism support</a:t>
            </a:r>
            <a:r>
              <a:rPr lang="en-GB" sz="2400" dirty="0">
                <a:latin typeface="Calibri"/>
                <a:ea typeface="Calibri"/>
                <a:cs typeface="Calibri"/>
              </a:rPr>
              <a:t>:</a:t>
            </a:r>
            <a:r>
              <a:rPr lang="en-GB" sz="2400" b="1" dirty="0">
                <a:latin typeface="Calibri"/>
                <a:ea typeface="Calibri"/>
                <a:cs typeface="Calibri"/>
              </a:rPr>
              <a:t> </a:t>
            </a:r>
            <a:r>
              <a:rPr lang="en-GB" sz="2400" dirty="0">
                <a:latin typeface="Calibri"/>
                <a:ea typeface="Calibri"/>
                <a:cs typeface="Calibri"/>
              </a:rPr>
              <a:t>discover translations of classes/concepts in different languages.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>
              <a:ea typeface="Calibri" panose="020F0502020204030204" pitchFamily="34" charset="0"/>
            </a:endParaRPr>
          </a:p>
          <a:p>
            <a:r>
              <a:rPr lang="en-GB" sz="2400" b="1" dirty="0">
                <a:ea typeface="Calibri" panose="020F0502020204030204" pitchFamily="34" charset="0"/>
              </a:rPr>
              <a:t>Discover mappings and annotations</a:t>
            </a:r>
            <a:r>
              <a:rPr lang="en-GB" sz="2400" dirty="0">
                <a:ea typeface="Calibri" panose="020F0502020204030204" pitchFamily="34" charset="0"/>
              </a:rPr>
              <a:t>:</a:t>
            </a:r>
            <a:r>
              <a:rPr lang="en-GB" sz="2400" b="1" dirty="0">
                <a:ea typeface="Calibri" panose="020F0502020204030204" pitchFamily="34" charset="0"/>
              </a:rPr>
              <a:t> </a:t>
            </a:r>
            <a:r>
              <a:rPr lang="en-GB" sz="2400" dirty="0">
                <a:ea typeface="Calibri" panose="020F0502020204030204" pitchFamily="34" charset="0"/>
              </a:rPr>
              <a:t>find and visualise existing mappings of selected semantic artefacts and their annotations with data.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>
              <a:ea typeface="Calibri" panose="020F0502020204030204" pitchFamily="34" charset="0"/>
            </a:endParaRPr>
          </a:p>
          <a:p>
            <a:r>
              <a:rPr lang="en-GB" sz="2400" b="1" dirty="0">
                <a:ea typeface="Calibri" panose="020F0502020204030204" pitchFamily="34" charset="0"/>
              </a:rPr>
              <a:t>Generate new mappings: </a:t>
            </a:r>
            <a:r>
              <a:rPr lang="en-GB" sz="2400" dirty="0">
                <a:ea typeface="Calibri" panose="020F0502020204030204" pitchFamily="34" charset="0"/>
              </a:rPr>
              <a:t>use the semi-automatic tool based on SSSOM to create and publish mappings between concepts/classes.</a:t>
            </a:r>
            <a:endParaRPr lang="it-IT" sz="2400" dirty="0">
              <a:ea typeface="Calibri" panose="020F0502020204030204" pitchFamily="34" charset="0"/>
            </a:endParaRPr>
          </a:p>
          <a:p>
            <a:endParaRPr lang="en-GB" sz="2400" dirty="0">
              <a:ea typeface="Calibri" panose="020F0502020204030204" pitchFamily="34" charset="0"/>
            </a:endParaRPr>
          </a:p>
          <a:p>
            <a:endParaRPr lang="it-IT" sz="2400" dirty="0">
              <a:ea typeface="Calibri" panose="020F0502020204030204" pitchFamily="34" charset="0"/>
            </a:endParaRPr>
          </a:p>
          <a:p>
            <a:endParaRPr lang="en-US" sz="2400" dirty="0">
              <a:ea typeface="Calibri" panose="020F0502020204030204" pitchFamily="34" charset="0"/>
            </a:endParaRPr>
          </a:p>
          <a:p>
            <a:endParaRPr lang="en-GB" sz="2400" noProof="0" dirty="0">
              <a:ea typeface="Calibri" panose="020F0502020204030204" pitchFamily="34" charset="0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7EA409D4-7637-0791-E0FE-D3291BF479D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en-GB" noProof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5F40D5C-A85E-D81A-358F-FCF61CA963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600" t="1" r="12667" b="51621"/>
          <a:stretch>
            <a:fillRect/>
          </a:stretch>
        </p:blipFill>
        <p:spPr>
          <a:xfrm>
            <a:off x="10945032" y="1797466"/>
            <a:ext cx="1080000" cy="1058711"/>
          </a:xfrm>
          <a:prstGeom prst="rect">
            <a:avLst/>
          </a:prstGeom>
        </p:spPr>
      </p:pic>
      <p:pic>
        <p:nvPicPr>
          <p:cNvPr id="10" name="Immagine 9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1DC39A30-1E48-50F4-281C-F32BB2B3C6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527" t="66104" r="42194"/>
          <a:stretch>
            <a:fillRect/>
          </a:stretch>
        </p:blipFill>
        <p:spPr>
          <a:xfrm>
            <a:off x="10945032" y="5184528"/>
            <a:ext cx="1080000" cy="968852"/>
          </a:xfrm>
          <a:prstGeom prst="rect">
            <a:avLst/>
          </a:prstGeom>
        </p:spPr>
      </p:pic>
      <p:pic>
        <p:nvPicPr>
          <p:cNvPr id="12" name="Immagine 11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9A3182C1-6C32-4782-80D0-0D432AD211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8144" t="31490" r="27689" b="35351"/>
          <a:stretch>
            <a:fillRect/>
          </a:stretch>
        </p:blipFill>
        <p:spPr>
          <a:xfrm>
            <a:off x="9940551" y="2722603"/>
            <a:ext cx="1080000" cy="85958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38522FA-28B1-EBE3-8C46-5AE43400AE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412" t="-217" r="65818" b="58980"/>
          <a:stretch>
            <a:fillRect/>
          </a:stretch>
        </p:blipFill>
        <p:spPr>
          <a:xfrm>
            <a:off x="9940551" y="725448"/>
            <a:ext cx="1080000" cy="1205592"/>
          </a:xfrm>
          <a:prstGeom prst="rect">
            <a:avLst/>
          </a:prstGeom>
        </p:spPr>
      </p:pic>
      <p:pic>
        <p:nvPicPr>
          <p:cNvPr id="19" name="Immagine 18" descr="Immagine che contiene Elementi grafici, schermata, simbolo, grafica&#10;&#10;Il contenuto generato dall'IA potrebbe non essere corretto.">
            <a:extLst>
              <a:ext uri="{FF2B5EF4-FFF2-40B4-BE49-F238E27FC236}">
                <a16:creationId xmlns:a16="http://schemas.microsoft.com/office/drawing/2014/main" id="{6D32660E-31C7-923F-B390-E3D18EC264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881" r="20599"/>
          <a:stretch>
            <a:fillRect/>
          </a:stretch>
        </p:blipFill>
        <p:spPr>
          <a:xfrm>
            <a:off x="9940551" y="4297436"/>
            <a:ext cx="1080000" cy="1020666"/>
          </a:xfrm>
          <a:prstGeom prst="rect">
            <a:avLst/>
          </a:prstGeom>
        </p:spPr>
      </p:pic>
      <p:pic>
        <p:nvPicPr>
          <p:cNvPr id="7" name="Immagine 6" descr="Immagine che contiene simbolo, Elementi grafici, logo, Carattere&#10;&#10;Il contenuto generato dall'IA potrebbe non essere corretto.">
            <a:extLst>
              <a:ext uri="{FF2B5EF4-FFF2-40B4-BE49-F238E27FC236}">
                <a16:creationId xmlns:a16="http://schemas.microsoft.com/office/drawing/2014/main" id="{B53403B4-EFC4-D688-238A-256E23970F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8395"/>
          <a:stretch>
            <a:fillRect/>
          </a:stretch>
        </p:blipFill>
        <p:spPr>
          <a:xfrm>
            <a:off x="11020551" y="3448610"/>
            <a:ext cx="1004481" cy="9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1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D19B1-FF5F-86A0-78C8-94ECD2127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62283-730C-9BEA-770E-0D1789FBB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err="1"/>
              <a:t>Terminology</a:t>
            </a:r>
            <a:r>
              <a:rPr lang="it-IT"/>
              <a:t> Service Impact</a:t>
            </a:r>
            <a:endParaRPr lang="en-GB" noProof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CC9470-7B5F-5E99-FAEE-4E9A146F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92" y="1260494"/>
            <a:ext cx="11596914" cy="410340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noProof="0" dirty="0">
                <a:latin typeface="Calibri"/>
                <a:ea typeface="Calibri"/>
                <a:cs typeface="Calibri"/>
              </a:rPr>
              <a:t>Semantic consistency</a:t>
            </a:r>
            <a:r>
              <a:rPr lang="en-US" sz="2400" noProof="0" dirty="0">
                <a:latin typeface="Calibri"/>
                <a:ea typeface="Calibri"/>
                <a:cs typeface="Calibri"/>
              </a:rPr>
              <a:t>: helps integrate environmental data from the various infrastructures involved in the project.</a:t>
            </a:r>
          </a:p>
          <a:p>
            <a:r>
              <a:rPr lang="en-US" sz="2400" b="1" noProof="0" dirty="0">
                <a:latin typeface="Calibri"/>
                <a:ea typeface="Calibri"/>
                <a:cs typeface="Calibri"/>
              </a:rPr>
              <a:t>Research efficiency</a:t>
            </a:r>
            <a:r>
              <a:rPr lang="en-US" sz="2400" noProof="0" dirty="0">
                <a:latin typeface="Calibri"/>
                <a:ea typeface="Calibri"/>
                <a:cs typeface="Calibri"/>
              </a:rPr>
              <a:t>: reduces the time needed to find, compare, and reuse environmental datasets thanks to shared terminologies.</a:t>
            </a:r>
          </a:p>
          <a:p>
            <a:r>
              <a:rPr lang="en-US" sz="2400" b="1" noProof="0" dirty="0">
                <a:latin typeface="Calibri"/>
                <a:ea typeface="Calibri"/>
                <a:cs typeface="Calibri"/>
              </a:rPr>
              <a:t>Automation and updating</a:t>
            </a:r>
            <a:r>
              <a:rPr lang="en-US" sz="2400" noProof="0" dirty="0">
                <a:latin typeface="Calibri"/>
                <a:ea typeface="Calibri"/>
                <a:cs typeface="Calibri"/>
              </a:rPr>
              <a:t>: simplifies the maintenance of terminology maps in constantly evolving domains (climate, biodiversity, oceanography).</a:t>
            </a:r>
          </a:p>
          <a:p>
            <a:r>
              <a:rPr lang="en-US" sz="2400" b="1" dirty="0">
                <a:latin typeface="Calibri"/>
                <a:ea typeface="Calibri"/>
                <a:cs typeface="Calibri"/>
              </a:rPr>
              <a:t>Support for EU policies</a:t>
            </a:r>
            <a:r>
              <a:rPr lang="en-US" sz="2400" dirty="0">
                <a:latin typeface="Calibri"/>
                <a:ea typeface="Calibri"/>
                <a:cs typeface="Calibri"/>
              </a:rPr>
              <a:t>: contributes to the objectives of the Green Deal, the Biodiversity Strategy, and the European Open Science Cloud (EOSC) by promoting FAIR data sharing.</a:t>
            </a:r>
          </a:p>
          <a:p>
            <a:r>
              <a:rPr lang="en-US" sz="2400" b="1" dirty="0">
                <a:latin typeface="Calibri"/>
                <a:ea typeface="Calibri"/>
                <a:cs typeface="Calibri"/>
              </a:rPr>
              <a:t>Reduction of fragmentation</a:t>
            </a:r>
            <a:r>
              <a:rPr lang="en-US" sz="2400" dirty="0">
                <a:latin typeface="Calibri"/>
                <a:ea typeface="Calibri"/>
                <a:cs typeface="Calibri"/>
              </a:rPr>
              <a:t>: prevents duplication of thesauri and ontologies, promoting common standards in the environmental field.</a:t>
            </a:r>
          </a:p>
          <a:p>
            <a:r>
              <a:rPr lang="en-US" sz="2400" b="1" dirty="0">
                <a:latin typeface="Calibri"/>
                <a:ea typeface="Calibri"/>
                <a:cs typeface="Calibri"/>
              </a:rPr>
              <a:t>Innovation and competitiveness: </a:t>
            </a:r>
            <a:r>
              <a:rPr lang="en-US" sz="2400" dirty="0">
                <a:latin typeface="Calibri"/>
                <a:ea typeface="Calibri"/>
                <a:cs typeface="Calibri"/>
              </a:rPr>
              <a:t>enables new digital services, interdisciplinary analyses and Big Data applications on environmental data</a:t>
            </a:r>
            <a:r>
              <a:rPr lang="en-US" sz="2400" b="1" dirty="0">
                <a:latin typeface="Calibri"/>
                <a:ea typeface="Calibri"/>
                <a:cs typeface="Calibri"/>
              </a:rPr>
              <a:t>.</a:t>
            </a:r>
            <a:endParaRPr lang="en-US" sz="24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C62A69AA-0C79-9289-6C2E-1B791C35BE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2414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FED428-E7E2-4985-912B-D9735E821D71}">
  <ds:schemaRefs>
    <ds:schemaRef ds:uri="9b08eee6-615d-4e63-9743-e8be40a7499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69a4a238-3fae-4083-92ca-3afaf1d37d5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5A0FAA-20AF-425A-A224-531D5444ABF5}">
  <ds:schemaRefs>
    <ds:schemaRef ds:uri="69a4a238-3fae-4083-92ca-3afaf1d37d5d"/>
    <ds:schemaRef ds:uri="9b08eee6-615d-4e63-9743-e8be40a749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773</Words>
  <Application>Microsoft Office PowerPoint</Application>
  <PresentationFormat>Widescreen</PresentationFormat>
  <Paragraphs>59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Titillium Bd</vt:lpstr>
      <vt:lpstr>Tema di Office</vt:lpstr>
      <vt:lpstr>1_Tema di Office</vt:lpstr>
      <vt:lpstr>Semantic Interoperability in Environmental Sciences: insights from ITINERIS</vt:lpstr>
      <vt:lpstr>Why the Terminology Service</vt:lpstr>
      <vt:lpstr>Terminology Service Numbers</vt:lpstr>
      <vt:lpstr>Terminology Service Functionalities</vt:lpstr>
      <vt:lpstr>Terminology Service Impact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ALEXANDRA NICOLETA MURESAN</cp:lastModifiedBy>
  <cp:revision>13</cp:revision>
  <dcterms:created xsi:type="dcterms:W3CDTF">2024-06-13T13:49:20Z</dcterms:created>
  <dcterms:modified xsi:type="dcterms:W3CDTF">2025-09-24T13:01:52Z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