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69" r:id="rId6"/>
    <p:sldId id="274" r:id="rId7"/>
    <p:sldId id="270" r:id="rId8"/>
    <p:sldId id="268" r:id="rId9"/>
    <p:sldId id="276" r:id="rId10"/>
    <p:sldId id="271" r:id="rId11"/>
    <p:sldId id="26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54E"/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2E625-978D-B640-AAC4-39CA7A9FE760}" v="10" dt="2025-09-13T11:09:14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/>
    <p:restoredTop sz="94702"/>
  </p:normalViewPr>
  <p:slideViewPr>
    <p:cSldViewPr snapToGrid="0">
      <p:cViewPr varScale="1">
        <p:scale>
          <a:sx n="113" d="100"/>
          <a:sy n="113" d="100"/>
        </p:scale>
        <p:origin x="6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30FA3-5CC2-B24D-88BF-41EAFC39AB73}" type="doc">
      <dgm:prSet loTypeId="urn:microsoft.com/office/officeart/2005/8/layout/chevron1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it-IT"/>
        </a:p>
      </dgm:t>
    </dgm:pt>
    <dgm:pt modelId="{AEEEE1BD-FFE8-4A45-9318-FDEA43BA555A}">
      <dgm:prSet phldrT="[Testo]" custT="1"/>
      <dgm:spPr/>
      <dgm:t>
        <a:bodyPr/>
        <a:lstStyle/>
        <a:p>
          <a:r>
            <a:rPr lang="it-IT" sz="2000" b="1" dirty="0" err="1"/>
            <a:t>RI’s</a:t>
          </a:r>
          <a:r>
            <a:rPr lang="it-IT" sz="2000" b="1" dirty="0"/>
            <a:t> FAIR </a:t>
          </a:r>
          <a:r>
            <a:rPr lang="it-IT" sz="2000" b="1" dirty="0" err="1"/>
            <a:t>Referent</a:t>
          </a:r>
          <a:endParaRPr lang="it-IT" sz="2000" b="1" dirty="0"/>
        </a:p>
      </dgm:t>
    </dgm:pt>
    <dgm:pt modelId="{6A211B0C-7CEA-9C44-81C7-AA4046EBC9A8}" type="parTrans" cxnId="{CF877A2D-84A3-3544-96AD-922A5B85C004}">
      <dgm:prSet/>
      <dgm:spPr/>
      <dgm:t>
        <a:bodyPr/>
        <a:lstStyle/>
        <a:p>
          <a:endParaRPr lang="it-IT"/>
        </a:p>
      </dgm:t>
    </dgm:pt>
    <dgm:pt modelId="{33287B39-790A-114C-8324-4892AD5D4BE7}" type="sibTrans" cxnId="{CF877A2D-84A3-3544-96AD-922A5B85C004}">
      <dgm:prSet/>
      <dgm:spPr/>
      <dgm:t>
        <a:bodyPr/>
        <a:lstStyle/>
        <a:p>
          <a:endParaRPr lang="it-IT"/>
        </a:p>
      </dgm:t>
    </dgm:pt>
    <dgm:pt modelId="{08EF9760-2BB5-DB4A-B582-7F0AFC35D2D2}">
      <dgm:prSet phldrT="[Testo]" custT="1"/>
      <dgm:spPr/>
      <dgm:t>
        <a:bodyPr/>
        <a:lstStyle/>
        <a:p>
          <a:r>
            <a:rPr lang="it-IT" sz="2000" b="1" dirty="0"/>
            <a:t>Training</a:t>
          </a:r>
        </a:p>
      </dgm:t>
    </dgm:pt>
    <dgm:pt modelId="{901ACBDA-D7B4-7142-88F0-8B610E7B70BF}" type="parTrans" cxnId="{4E12C2DE-9771-FD44-AC6B-8806BB46B156}">
      <dgm:prSet/>
      <dgm:spPr/>
      <dgm:t>
        <a:bodyPr/>
        <a:lstStyle/>
        <a:p>
          <a:endParaRPr lang="it-IT"/>
        </a:p>
      </dgm:t>
    </dgm:pt>
    <dgm:pt modelId="{754AEED1-EA12-7445-A09C-BCF61426F23F}" type="sibTrans" cxnId="{4E12C2DE-9771-FD44-AC6B-8806BB46B156}">
      <dgm:prSet/>
      <dgm:spPr/>
      <dgm:t>
        <a:bodyPr/>
        <a:lstStyle/>
        <a:p>
          <a:endParaRPr lang="it-IT"/>
        </a:p>
      </dgm:t>
    </dgm:pt>
    <dgm:pt modelId="{349A6D0D-72F0-9C44-91D2-5E9639148458}">
      <dgm:prSet phldrT="[Testo]" custT="1"/>
      <dgm:spPr/>
      <dgm:t>
        <a:bodyPr/>
        <a:lstStyle/>
        <a:p>
          <a:r>
            <a:rPr lang="it-IT" sz="1800" b="1" dirty="0"/>
            <a:t>FIP Production</a:t>
          </a:r>
        </a:p>
      </dgm:t>
    </dgm:pt>
    <dgm:pt modelId="{8995229E-795C-2B43-BEF8-021519311B64}" type="parTrans" cxnId="{95B3AE6F-FAD6-4F47-9691-AB72EEDEFFDD}">
      <dgm:prSet/>
      <dgm:spPr/>
      <dgm:t>
        <a:bodyPr/>
        <a:lstStyle/>
        <a:p>
          <a:endParaRPr lang="it-IT"/>
        </a:p>
      </dgm:t>
    </dgm:pt>
    <dgm:pt modelId="{98147FD6-ABDA-F046-85E2-C14FFE55C35D}" type="sibTrans" cxnId="{95B3AE6F-FAD6-4F47-9691-AB72EEDEFFDD}">
      <dgm:prSet/>
      <dgm:spPr/>
      <dgm:t>
        <a:bodyPr/>
        <a:lstStyle/>
        <a:p>
          <a:endParaRPr lang="it-IT"/>
        </a:p>
      </dgm:t>
    </dgm:pt>
    <dgm:pt modelId="{4E2AD385-C914-C544-8C8C-F08E824EC1AA}">
      <dgm:prSet/>
      <dgm:spPr/>
      <dgm:t>
        <a:bodyPr/>
        <a:lstStyle/>
        <a:p>
          <a:r>
            <a:rPr lang="it-IT" b="1" dirty="0"/>
            <a:t>FAIR </a:t>
          </a:r>
          <a:r>
            <a:rPr lang="it-IT" b="1" dirty="0" err="1"/>
            <a:t>convergence</a:t>
          </a:r>
          <a:r>
            <a:rPr lang="it-IT" b="1" dirty="0"/>
            <a:t> </a:t>
          </a:r>
          <a:r>
            <a:rPr lang="it-IT" b="1" dirty="0" err="1"/>
            <a:t>assessment</a:t>
          </a:r>
          <a:endParaRPr lang="it-IT" b="1" dirty="0"/>
        </a:p>
      </dgm:t>
    </dgm:pt>
    <dgm:pt modelId="{90CB6C7C-A824-3549-AB2C-BE5F0C518EC4}" type="parTrans" cxnId="{D1DBB8AA-C5D4-3E4C-BF73-D08335A086AE}">
      <dgm:prSet/>
      <dgm:spPr/>
      <dgm:t>
        <a:bodyPr/>
        <a:lstStyle/>
        <a:p>
          <a:endParaRPr lang="it-IT"/>
        </a:p>
      </dgm:t>
    </dgm:pt>
    <dgm:pt modelId="{70E7A418-AA92-4C4F-A400-2D0D805111AE}" type="sibTrans" cxnId="{D1DBB8AA-C5D4-3E4C-BF73-D08335A086AE}">
      <dgm:prSet/>
      <dgm:spPr/>
      <dgm:t>
        <a:bodyPr/>
        <a:lstStyle/>
        <a:p>
          <a:endParaRPr lang="it-IT"/>
        </a:p>
      </dgm:t>
    </dgm:pt>
    <dgm:pt modelId="{01ADF11A-60F6-7447-B31E-1D4F99F7A327}">
      <dgm:prSet/>
      <dgm:spPr/>
      <dgm:t>
        <a:bodyPr/>
        <a:lstStyle/>
        <a:p>
          <a:r>
            <a:rPr lang="it-IT" b="1" dirty="0"/>
            <a:t>Network </a:t>
          </a:r>
          <a:r>
            <a:rPr lang="it-IT" b="1" dirty="0" err="1"/>
            <a:t>analysis</a:t>
          </a:r>
          <a:endParaRPr lang="it-IT" b="1" dirty="0"/>
        </a:p>
      </dgm:t>
    </dgm:pt>
    <dgm:pt modelId="{A2D852CF-1789-DC44-B463-AF74087950BA}" type="parTrans" cxnId="{070B758D-A42C-8446-B876-2AF8D1BAC929}">
      <dgm:prSet/>
      <dgm:spPr/>
      <dgm:t>
        <a:bodyPr/>
        <a:lstStyle/>
        <a:p>
          <a:endParaRPr lang="it-IT"/>
        </a:p>
      </dgm:t>
    </dgm:pt>
    <dgm:pt modelId="{FE935AE7-70E8-1A43-8F64-F2434549EAB7}" type="sibTrans" cxnId="{070B758D-A42C-8446-B876-2AF8D1BAC929}">
      <dgm:prSet/>
      <dgm:spPr/>
      <dgm:t>
        <a:bodyPr/>
        <a:lstStyle/>
        <a:p>
          <a:endParaRPr lang="it-IT"/>
        </a:p>
      </dgm:t>
    </dgm:pt>
    <dgm:pt modelId="{9B267D06-A0F4-6142-AD64-395381609F54}" type="pres">
      <dgm:prSet presAssocID="{34D30FA3-5CC2-B24D-88BF-41EAFC39AB73}" presName="Name0" presStyleCnt="0">
        <dgm:presLayoutVars>
          <dgm:dir/>
          <dgm:animLvl val="lvl"/>
          <dgm:resizeHandles val="exact"/>
        </dgm:presLayoutVars>
      </dgm:prSet>
      <dgm:spPr/>
    </dgm:pt>
    <dgm:pt modelId="{731862FA-6489-7F42-978F-92D24C5162DB}" type="pres">
      <dgm:prSet presAssocID="{AEEEE1BD-FFE8-4A45-9318-FDEA43BA555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6F331A2-9F29-F349-AE4F-9ABB4E37733D}" type="pres">
      <dgm:prSet presAssocID="{33287B39-790A-114C-8324-4892AD5D4BE7}" presName="parTxOnlySpace" presStyleCnt="0"/>
      <dgm:spPr/>
    </dgm:pt>
    <dgm:pt modelId="{17D631DE-19D5-4847-853D-34FDC0B715ED}" type="pres">
      <dgm:prSet presAssocID="{08EF9760-2BB5-DB4A-B582-7F0AFC35D2D2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60C60772-8171-A545-8895-628FB9DA3B3D}" type="pres">
      <dgm:prSet presAssocID="{754AEED1-EA12-7445-A09C-BCF61426F23F}" presName="parTxOnlySpace" presStyleCnt="0"/>
      <dgm:spPr/>
    </dgm:pt>
    <dgm:pt modelId="{FDB6CA81-E490-A94C-94DE-DA6A16E3B647}" type="pres">
      <dgm:prSet presAssocID="{349A6D0D-72F0-9C44-91D2-5E9639148458}" presName="parTxOnly" presStyleLbl="node1" presStyleIdx="2" presStyleCnt="5" custLinFactNeighborX="3891">
        <dgm:presLayoutVars>
          <dgm:chMax val="0"/>
          <dgm:chPref val="0"/>
          <dgm:bulletEnabled val="1"/>
        </dgm:presLayoutVars>
      </dgm:prSet>
      <dgm:spPr/>
    </dgm:pt>
    <dgm:pt modelId="{D693F86D-A230-CE48-A75F-FB1F11973752}" type="pres">
      <dgm:prSet presAssocID="{98147FD6-ABDA-F046-85E2-C14FFE55C35D}" presName="parTxOnlySpace" presStyleCnt="0"/>
      <dgm:spPr/>
    </dgm:pt>
    <dgm:pt modelId="{1A2F8C9F-61DC-AD4B-B85A-D92BA5300948}" type="pres">
      <dgm:prSet presAssocID="{4E2AD385-C914-C544-8C8C-F08E824EC1AA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26EB45B-3328-0043-86BF-30C33604B997}" type="pres">
      <dgm:prSet presAssocID="{70E7A418-AA92-4C4F-A400-2D0D805111AE}" presName="parTxOnlySpace" presStyleCnt="0"/>
      <dgm:spPr/>
    </dgm:pt>
    <dgm:pt modelId="{4B060E91-5F13-B948-8E56-38A6E24D787F}" type="pres">
      <dgm:prSet presAssocID="{01ADF11A-60F6-7447-B31E-1D4F99F7A32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ED07E07-7B74-6C4F-B00D-C546FBD0AEA5}" type="presOf" srcId="{4E2AD385-C914-C544-8C8C-F08E824EC1AA}" destId="{1A2F8C9F-61DC-AD4B-B85A-D92BA5300948}" srcOrd="0" destOrd="0" presId="urn:microsoft.com/office/officeart/2005/8/layout/chevron1"/>
    <dgm:cxn modelId="{CF877A2D-84A3-3544-96AD-922A5B85C004}" srcId="{34D30FA3-5CC2-B24D-88BF-41EAFC39AB73}" destId="{AEEEE1BD-FFE8-4A45-9318-FDEA43BA555A}" srcOrd="0" destOrd="0" parTransId="{6A211B0C-7CEA-9C44-81C7-AA4046EBC9A8}" sibTransId="{33287B39-790A-114C-8324-4892AD5D4BE7}"/>
    <dgm:cxn modelId="{28E93E33-DB52-1548-A24D-EE0AD53D60DD}" type="presOf" srcId="{349A6D0D-72F0-9C44-91D2-5E9639148458}" destId="{FDB6CA81-E490-A94C-94DE-DA6A16E3B647}" srcOrd="0" destOrd="0" presId="urn:microsoft.com/office/officeart/2005/8/layout/chevron1"/>
    <dgm:cxn modelId="{D532EE5E-C624-A246-B52E-8DBC59A48B0C}" type="presOf" srcId="{08EF9760-2BB5-DB4A-B582-7F0AFC35D2D2}" destId="{17D631DE-19D5-4847-853D-34FDC0B715ED}" srcOrd="0" destOrd="0" presId="urn:microsoft.com/office/officeart/2005/8/layout/chevron1"/>
    <dgm:cxn modelId="{95B3AE6F-FAD6-4F47-9691-AB72EEDEFFDD}" srcId="{34D30FA3-5CC2-B24D-88BF-41EAFC39AB73}" destId="{349A6D0D-72F0-9C44-91D2-5E9639148458}" srcOrd="2" destOrd="0" parTransId="{8995229E-795C-2B43-BEF8-021519311B64}" sibTransId="{98147FD6-ABDA-F046-85E2-C14FFE55C35D}"/>
    <dgm:cxn modelId="{070B758D-A42C-8446-B876-2AF8D1BAC929}" srcId="{34D30FA3-5CC2-B24D-88BF-41EAFC39AB73}" destId="{01ADF11A-60F6-7447-B31E-1D4F99F7A327}" srcOrd="4" destOrd="0" parTransId="{A2D852CF-1789-DC44-B463-AF74087950BA}" sibTransId="{FE935AE7-70E8-1A43-8F64-F2434549EAB7}"/>
    <dgm:cxn modelId="{D249FBA7-A660-C34B-B651-55AB95E2840B}" type="presOf" srcId="{AEEEE1BD-FFE8-4A45-9318-FDEA43BA555A}" destId="{731862FA-6489-7F42-978F-92D24C5162DB}" srcOrd="0" destOrd="0" presId="urn:microsoft.com/office/officeart/2005/8/layout/chevron1"/>
    <dgm:cxn modelId="{D1DBB8AA-C5D4-3E4C-BF73-D08335A086AE}" srcId="{34D30FA3-5CC2-B24D-88BF-41EAFC39AB73}" destId="{4E2AD385-C914-C544-8C8C-F08E824EC1AA}" srcOrd="3" destOrd="0" parTransId="{90CB6C7C-A824-3549-AB2C-BE5F0C518EC4}" sibTransId="{70E7A418-AA92-4C4F-A400-2D0D805111AE}"/>
    <dgm:cxn modelId="{97BD96CA-F89B-DD44-834C-3516BA8BF05D}" type="presOf" srcId="{01ADF11A-60F6-7447-B31E-1D4F99F7A327}" destId="{4B060E91-5F13-B948-8E56-38A6E24D787F}" srcOrd="0" destOrd="0" presId="urn:microsoft.com/office/officeart/2005/8/layout/chevron1"/>
    <dgm:cxn modelId="{180808DA-02FA-8E4D-A7BA-BB10C4EA9BAD}" type="presOf" srcId="{34D30FA3-5CC2-B24D-88BF-41EAFC39AB73}" destId="{9B267D06-A0F4-6142-AD64-395381609F54}" srcOrd="0" destOrd="0" presId="urn:microsoft.com/office/officeart/2005/8/layout/chevron1"/>
    <dgm:cxn modelId="{4E12C2DE-9771-FD44-AC6B-8806BB46B156}" srcId="{34D30FA3-5CC2-B24D-88BF-41EAFC39AB73}" destId="{08EF9760-2BB5-DB4A-B582-7F0AFC35D2D2}" srcOrd="1" destOrd="0" parTransId="{901ACBDA-D7B4-7142-88F0-8B610E7B70BF}" sibTransId="{754AEED1-EA12-7445-A09C-BCF61426F23F}"/>
    <dgm:cxn modelId="{71BFCC52-7EA7-1E4B-8DDD-1ED9D0A7D9CA}" type="presParOf" srcId="{9B267D06-A0F4-6142-AD64-395381609F54}" destId="{731862FA-6489-7F42-978F-92D24C5162DB}" srcOrd="0" destOrd="0" presId="urn:microsoft.com/office/officeart/2005/8/layout/chevron1"/>
    <dgm:cxn modelId="{9BDF4A07-6B47-4542-BF2D-22A39605160A}" type="presParOf" srcId="{9B267D06-A0F4-6142-AD64-395381609F54}" destId="{66F331A2-9F29-F349-AE4F-9ABB4E37733D}" srcOrd="1" destOrd="0" presId="urn:microsoft.com/office/officeart/2005/8/layout/chevron1"/>
    <dgm:cxn modelId="{60085961-B466-0F45-8B12-FE3C663CBA76}" type="presParOf" srcId="{9B267D06-A0F4-6142-AD64-395381609F54}" destId="{17D631DE-19D5-4847-853D-34FDC0B715ED}" srcOrd="2" destOrd="0" presId="urn:microsoft.com/office/officeart/2005/8/layout/chevron1"/>
    <dgm:cxn modelId="{F3CA934D-0F3B-784F-9448-46A80B2B5DA3}" type="presParOf" srcId="{9B267D06-A0F4-6142-AD64-395381609F54}" destId="{60C60772-8171-A545-8895-628FB9DA3B3D}" srcOrd="3" destOrd="0" presId="urn:microsoft.com/office/officeart/2005/8/layout/chevron1"/>
    <dgm:cxn modelId="{9C39C364-1109-C840-8310-4A10E23001BB}" type="presParOf" srcId="{9B267D06-A0F4-6142-AD64-395381609F54}" destId="{FDB6CA81-E490-A94C-94DE-DA6A16E3B647}" srcOrd="4" destOrd="0" presId="urn:microsoft.com/office/officeart/2005/8/layout/chevron1"/>
    <dgm:cxn modelId="{8A1098B9-0436-8143-9D8E-AA5D465BFCD8}" type="presParOf" srcId="{9B267D06-A0F4-6142-AD64-395381609F54}" destId="{D693F86D-A230-CE48-A75F-FB1F11973752}" srcOrd="5" destOrd="0" presId="urn:microsoft.com/office/officeart/2005/8/layout/chevron1"/>
    <dgm:cxn modelId="{9010B516-4B37-7943-9F61-0F837ABEB911}" type="presParOf" srcId="{9B267D06-A0F4-6142-AD64-395381609F54}" destId="{1A2F8C9F-61DC-AD4B-B85A-D92BA5300948}" srcOrd="6" destOrd="0" presId="urn:microsoft.com/office/officeart/2005/8/layout/chevron1"/>
    <dgm:cxn modelId="{90E9BDD8-E44A-EC4E-9100-4E7A4E7521E5}" type="presParOf" srcId="{9B267D06-A0F4-6142-AD64-395381609F54}" destId="{626EB45B-3328-0043-86BF-30C33604B997}" srcOrd="7" destOrd="0" presId="urn:microsoft.com/office/officeart/2005/8/layout/chevron1"/>
    <dgm:cxn modelId="{4C1F63FC-2EDB-0944-86F5-553CA9649EC6}" type="presParOf" srcId="{9B267D06-A0F4-6142-AD64-395381609F54}" destId="{4B060E91-5F13-B948-8E56-38A6E24D787F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862FA-6489-7F42-978F-92D24C5162DB}">
      <dsp:nvSpPr>
        <dsp:cNvPr id="0" name=""/>
        <dsp:cNvSpPr/>
      </dsp:nvSpPr>
      <dsp:spPr>
        <a:xfrm>
          <a:off x="2417" y="2742643"/>
          <a:ext cx="2151200" cy="86048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 err="1"/>
            <a:t>RI’s</a:t>
          </a:r>
          <a:r>
            <a:rPr lang="it-IT" sz="2000" b="1" kern="1200" dirty="0"/>
            <a:t> FAIR </a:t>
          </a:r>
          <a:r>
            <a:rPr lang="it-IT" sz="2000" b="1" kern="1200" dirty="0" err="1"/>
            <a:t>Referent</a:t>
          </a:r>
          <a:endParaRPr lang="it-IT" sz="2000" b="1" kern="1200" dirty="0"/>
        </a:p>
      </dsp:txBody>
      <dsp:txXfrm>
        <a:off x="432657" y="2742643"/>
        <a:ext cx="1290720" cy="860480"/>
      </dsp:txXfrm>
    </dsp:sp>
    <dsp:sp modelId="{17D631DE-19D5-4847-853D-34FDC0B715ED}">
      <dsp:nvSpPr>
        <dsp:cNvPr id="0" name=""/>
        <dsp:cNvSpPr/>
      </dsp:nvSpPr>
      <dsp:spPr>
        <a:xfrm>
          <a:off x="1938497" y="2742643"/>
          <a:ext cx="2151200" cy="860480"/>
        </a:xfrm>
        <a:prstGeom prst="chevron">
          <a:avLst/>
        </a:prstGeom>
        <a:solidFill>
          <a:schemeClr val="accent1">
            <a:shade val="80000"/>
            <a:hueOff val="136400"/>
            <a:satOff val="-14223"/>
            <a:lumOff val="95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Training</a:t>
          </a:r>
        </a:p>
      </dsp:txBody>
      <dsp:txXfrm>
        <a:off x="2368737" y="2742643"/>
        <a:ext cx="1290720" cy="860480"/>
      </dsp:txXfrm>
    </dsp:sp>
    <dsp:sp modelId="{FDB6CA81-E490-A94C-94DE-DA6A16E3B647}">
      <dsp:nvSpPr>
        <dsp:cNvPr id="0" name=""/>
        <dsp:cNvSpPr/>
      </dsp:nvSpPr>
      <dsp:spPr>
        <a:xfrm>
          <a:off x="3882948" y="2742643"/>
          <a:ext cx="2151200" cy="860480"/>
        </a:xfrm>
        <a:prstGeom prst="chevron">
          <a:avLst/>
        </a:prstGeom>
        <a:solidFill>
          <a:schemeClr val="accent1">
            <a:shade val="80000"/>
            <a:hueOff val="272799"/>
            <a:satOff val="-28446"/>
            <a:lumOff val="191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FIP Production</a:t>
          </a:r>
        </a:p>
      </dsp:txBody>
      <dsp:txXfrm>
        <a:off x="4313188" y="2742643"/>
        <a:ext cx="1290720" cy="860480"/>
      </dsp:txXfrm>
    </dsp:sp>
    <dsp:sp modelId="{1A2F8C9F-61DC-AD4B-B85A-D92BA5300948}">
      <dsp:nvSpPr>
        <dsp:cNvPr id="0" name=""/>
        <dsp:cNvSpPr/>
      </dsp:nvSpPr>
      <dsp:spPr>
        <a:xfrm>
          <a:off x="5810658" y="2742643"/>
          <a:ext cx="2151200" cy="860480"/>
        </a:xfrm>
        <a:prstGeom prst="chevron">
          <a:avLst/>
        </a:prstGeom>
        <a:solidFill>
          <a:schemeClr val="accent1">
            <a:shade val="80000"/>
            <a:hueOff val="409199"/>
            <a:satOff val="-42669"/>
            <a:lumOff val="2866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FAIR </a:t>
          </a:r>
          <a:r>
            <a:rPr lang="it-IT" sz="1600" b="1" kern="1200" dirty="0" err="1"/>
            <a:t>convergence</a:t>
          </a:r>
          <a:r>
            <a:rPr lang="it-IT" sz="1600" b="1" kern="1200" dirty="0"/>
            <a:t> </a:t>
          </a:r>
          <a:r>
            <a:rPr lang="it-IT" sz="1600" b="1" kern="1200" dirty="0" err="1"/>
            <a:t>assessment</a:t>
          </a:r>
          <a:endParaRPr lang="it-IT" sz="1600" b="1" kern="1200" dirty="0"/>
        </a:p>
      </dsp:txBody>
      <dsp:txXfrm>
        <a:off x="6240898" y="2742643"/>
        <a:ext cx="1290720" cy="860480"/>
      </dsp:txXfrm>
    </dsp:sp>
    <dsp:sp modelId="{4B060E91-5F13-B948-8E56-38A6E24D787F}">
      <dsp:nvSpPr>
        <dsp:cNvPr id="0" name=""/>
        <dsp:cNvSpPr/>
      </dsp:nvSpPr>
      <dsp:spPr>
        <a:xfrm>
          <a:off x="7746739" y="2742643"/>
          <a:ext cx="2151200" cy="860480"/>
        </a:xfrm>
        <a:prstGeom prst="chevron">
          <a:avLst/>
        </a:prstGeom>
        <a:solidFill>
          <a:schemeClr val="accent1">
            <a:shade val="80000"/>
            <a:hueOff val="545598"/>
            <a:satOff val="-56892"/>
            <a:lumOff val="3822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Network </a:t>
          </a:r>
          <a:r>
            <a:rPr lang="it-IT" sz="1600" b="1" kern="1200" dirty="0" err="1"/>
            <a:t>analysis</a:t>
          </a:r>
          <a:endParaRPr lang="it-IT" sz="1600" b="1" kern="1200" dirty="0"/>
        </a:p>
      </dsp:txBody>
      <dsp:txXfrm>
        <a:off x="8176979" y="2742643"/>
        <a:ext cx="1290720" cy="860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70DA9-7C34-D959-2D2B-5E4C75413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ECC7479-4E90-F111-4CB0-133C3652E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09085EB-44AE-2A3C-C176-3DD1F696B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1D9E3F-92B6-A54A-678A-43B18A3147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090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6553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svg"/><Relationship Id="rId42" Type="http://schemas.openxmlformats.org/officeDocument/2006/relationships/image" Target="../media/image48.svg"/><Relationship Id="rId47" Type="http://schemas.openxmlformats.org/officeDocument/2006/relationships/image" Target="../media/image53.png"/><Relationship Id="rId50" Type="http://schemas.openxmlformats.org/officeDocument/2006/relationships/image" Target="../media/image5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sv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32" Type="http://schemas.openxmlformats.org/officeDocument/2006/relationships/image" Target="../media/image38.svg"/><Relationship Id="rId37" Type="http://schemas.openxmlformats.org/officeDocument/2006/relationships/image" Target="../media/image43.png"/><Relationship Id="rId40" Type="http://schemas.openxmlformats.org/officeDocument/2006/relationships/image" Target="../media/image46.svg"/><Relationship Id="rId45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svg"/><Relationship Id="rId36" Type="http://schemas.openxmlformats.org/officeDocument/2006/relationships/image" Target="../media/image42.svg"/><Relationship Id="rId49" Type="http://schemas.openxmlformats.org/officeDocument/2006/relationships/image" Target="../media/image55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50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Relationship Id="rId30" Type="http://schemas.openxmlformats.org/officeDocument/2006/relationships/image" Target="../media/image36.svg"/><Relationship Id="rId35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image" Target="../media/image54.svg"/><Relationship Id="rId8" Type="http://schemas.openxmlformats.org/officeDocument/2006/relationships/image" Target="../media/image14.svg"/><Relationship Id="rId51" Type="http://schemas.openxmlformats.org/officeDocument/2006/relationships/image" Target="../media/image57.svg"/><Relationship Id="rId3" Type="http://schemas.openxmlformats.org/officeDocument/2006/relationships/image" Target="../media/image9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svg"/><Relationship Id="rId46" Type="http://schemas.openxmlformats.org/officeDocument/2006/relationships/image" Target="../media/image52.svg"/><Relationship Id="rId20" Type="http://schemas.openxmlformats.org/officeDocument/2006/relationships/image" Target="../media/image26.sv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62.png"/><Relationship Id="rId18" Type="http://schemas.openxmlformats.org/officeDocument/2006/relationships/image" Target="../media/image66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png"/><Relationship Id="rId12" Type="http://schemas.openxmlformats.org/officeDocument/2006/relationships/image" Target="../media/image61.svg"/><Relationship Id="rId17" Type="http://schemas.openxmlformats.org/officeDocument/2006/relationships/image" Target="../media/image65.png"/><Relationship Id="rId2" Type="http://schemas.openxmlformats.org/officeDocument/2006/relationships/diagramData" Target="../diagrams/data1.xml"/><Relationship Id="rId16" Type="http://schemas.openxmlformats.org/officeDocument/2006/relationships/image" Target="../media/image64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6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8.pn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3526972"/>
            <a:ext cx="6617474" cy="1134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Gianmarco Ingrosso</a:t>
            </a:r>
            <a:r>
              <a:rPr lang="en-GB" dirty="0"/>
              <a:t>, Enrica </a:t>
            </a:r>
            <a:r>
              <a:rPr lang="en-GB" dirty="0" err="1"/>
              <a:t>Nestola</a:t>
            </a:r>
            <a:r>
              <a:rPr lang="en-GB" dirty="0"/>
              <a:t>, Gregorio </a:t>
            </a:r>
            <a:r>
              <a:rPr lang="en-GB" dirty="0" err="1"/>
              <a:t>Sgrigna</a:t>
            </a:r>
            <a:r>
              <a:rPr lang="en-GB" dirty="0"/>
              <a:t>, Andrea Tarallo, Ilaria Rosati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909319"/>
            <a:ext cx="6388444" cy="2519681"/>
          </a:xfrm>
        </p:spPr>
        <p:txBody>
          <a:bodyPr anchor="b"/>
          <a:lstStyle/>
          <a:p>
            <a:r>
              <a:rPr lang="en-GB" b="1" dirty="0"/>
              <a:t>FAIR convergence analysis across ITINERIS Research Infrastructure</a:t>
            </a:r>
            <a:endParaRPr lang="en-GB" dirty="0"/>
          </a:p>
        </p:txBody>
      </p:sp>
      <p:pic>
        <p:nvPicPr>
          <p:cNvPr id="11" name="Immagine 10" descr="Immagine che contiene cartone animato, grafica, Elementi grafici, schermata&#10;&#10;Il contenuto generato dall'IA potrebbe non essere corretto.">
            <a:extLst>
              <a:ext uri="{FF2B5EF4-FFF2-40B4-BE49-F238E27FC236}">
                <a16:creationId xmlns:a16="http://schemas.microsoft.com/office/drawing/2014/main" id="{FB113FB2-3DF2-03BB-3319-BA04C5A8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05" y="4534627"/>
            <a:ext cx="32639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C4D28-6B40-9AE5-C0BF-D1316FE52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7F477E-413E-425E-4300-AD59CE92A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FAIR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adoption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RIs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854B5493-0156-041B-1712-EE8D7C2FF92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98" name="Gruppo 97">
            <a:extLst>
              <a:ext uri="{FF2B5EF4-FFF2-40B4-BE49-F238E27FC236}">
                <a16:creationId xmlns:a16="http://schemas.microsoft.com/office/drawing/2014/main" id="{F1E95747-7453-8313-2A39-BB7DAA0B27EC}"/>
              </a:ext>
            </a:extLst>
          </p:cNvPr>
          <p:cNvGrpSpPr/>
          <p:nvPr/>
        </p:nvGrpSpPr>
        <p:grpSpPr>
          <a:xfrm>
            <a:off x="111432" y="3928421"/>
            <a:ext cx="1479527" cy="2203360"/>
            <a:chOff x="168520" y="2237455"/>
            <a:chExt cx="1479527" cy="2203360"/>
          </a:xfrm>
        </p:grpSpPr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2C847227-C515-9851-3161-A183603B354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8520" y="2237455"/>
              <a:ext cx="1479527" cy="2037600"/>
              <a:chOff x="113719" y="1535183"/>
              <a:chExt cx="1479527" cy="2034999"/>
            </a:xfrm>
          </p:grpSpPr>
          <p:grpSp>
            <p:nvGrpSpPr>
              <p:cNvPr id="54" name="Gruppo 53">
                <a:extLst>
                  <a:ext uri="{FF2B5EF4-FFF2-40B4-BE49-F238E27FC236}">
                    <a16:creationId xmlns:a16="http://schemas.microsoft.com/office/drawing/2014/main" id="{F00E7104-5D0F-3061-4458-FABB5D3D3155}"/>
                  </a:ext>
                </a:extLst>
              </p:cNvPr>
              <p:cNvGrpSpPr/>
              <p:nvPr/>
            </p:nvGrpSpPr>
            <p:grpSpPr>
              <a:xfrm>
                <a:off x="258974" y="2409764"/>
                <a:ext cx="1035686" cy="1076462"/>
                <a:chOff x="731321" y="1775162"/>
                <a:chExt cx="1290017" cy="1340806"/>
              </a:xfrm>
              <a:solidFill>
                <a:schemeClr val="tx1"/>
              </a:solidFill>
            </p:grpSpPr>
            <p:pic>
              <p:nvPicPr>
                <p:cNvPr id="58" name="Elemento grafico 57">
                  <a:extLst>
                    <a:ext uri="{FF2B5EF4-FFF2-40B4-BE49-F238E27FC236}">
                      <a16:creationId xmlns:a16="http://schemas.microsoft.com/office/drawing/2014/main" id="{6CE3D9D1-FD7F-6C69-E0E2-CDD896541D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110" y="2497546"/>
                  <a:ext cx="618422" cy="618422"/>
                </a:xfrm>
                <a:prstGeom prst="rect">
                  <a:avLst/>
                </a:prstGeom>
              </p:spPr>
            </p:pic>
            <p:pic>
              <p:nvPicPr>
                <p:cNvPr id="59" name="Elemento grafico 58">
                  <a:extLst>
                    <a:ext uri="{FF2B5EF4-FFF2-40B4-BE49-F238E27FC236}">
                      <a16:creationId xmlns:a16="http://schemas.microsoft.com/office/drawing/2014/main" id="{85F440EC-E10F-5655-9F17-E430ED12A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1" y="1825951"/>
                  <a:ext cx="669211" cy="669211"/>
                </a:xfrm>
                <a:prstGeom prst="rect">
                  <a:avLst/>
                </a:prstGeom>
              </p:spPr>
            </p:pic>
            <p:pic>
              <p:nvPicPr>
                <p:cNvPr id="60" name="Elemento grafico 59">
                  <a:extLst>
                    <a:ext uri="{FF2B5EF4-FFF2-40B4-BE49-F238E27FC236}">
                      <a16:creationId xmlns:a16="http://schemas.microsoft.com/office/drawing/2014/main" id="{18F410DD-8766-B37E-2D78-7FDD22DBB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1338" y="1775162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61" name="Elemento grafico 60">
                  <a:extLst>
                    <a:ext uri="{FF2B5EF4-FFF2-40B4-BE49-F238E27FC236}">
                      <a16:creationId xmlns:a16="http://schemas.microsoft.com/office/drawing/2014/main" id="{F981BC38-8935-AADF-F167-3DED42BA6F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1321" y="2545950"/>
                  <a:ext cx="570017" cy="570017"/>
                </a:xfrm>
                <a:prstGeom prst="rect">
                  <a:avLst/>
                </a:prstGeom>
              </p:spPr>
            </p:pic>
          </p:grpSp>
          <p:pic>
            <p:nvPicPr>
              <p:cNvPr id="55" name="Elemento grafico 54" descr="Database contorno">
                <a:extLst>
                  <a:ext uri="{FF2B5EF4-FFF2-40B4-BE49-F238E27FC236}">
                    <a16:creationId xmlns:a16="http://schemas.microsoft.com/office/drawing/2014/main" id="{EC5EFD9A-73B8-7E11-B7FA-1FCD78C4C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719" y="153518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56" name="Rettangolo con angoli arrotondati 55">
                <a:extLst>
                  <a:ext uri="{FF2B5EF4-FFF2-40B4-BE49-F238E27FC236}">
                    <a16:creationId xmlns:a16="http://schemas.microsoft.com/office/drawing/2014/main" id="{0E4D5CF6-0463-6EC9-5595-A7617AD47113}"/>
                  </a:ext>
                </a:extLst>
              </p:cNvPr>
              <p:cNvSpPr/>
              <p:nvPr/>
            </p:nvSpPr>
            <p:spPr>
              <a:xfrm>
                <a:off x="258974" y="2409764"/>
                <a:ext cx="1080000" cy="116041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FC4E9538-AB2F-DA2F-6DD9-2FB4F009E3DC}"/>
                  </a:ext>
                </a:extLst>
              </p:cNvPr>
              <p:cNvSpPr txBox="1"/>
              <p:nvPr/>
            </p:nvSpPr>
            <p:spPr>
              <a:xfrm>
                <a:off x="812661" y="1885195"/>
                <a:ext cx="780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RI</a:t>
                </a:r>
              </a:p>
            </p:txBody>
          </p:sp>
        </p:grp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409FE403-76B9-857B-B3A2-955DF63D8E1A}"/>
                </a:ext>
              </a:extLst>
            </p:cNvPr>
            <p:cNvSpPr/>
            <p:nvPr/>
          </p:nvSpPr>
          <p:spPr>
            <a:xfrm>
              <a:off x="518946" y="4216888"/>
              <a:ext cx="653761" cy="2239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</a:t>
              </a:r>
            </a:p>
          </p:txBody>
        </p:sp>
      </p:grp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EE659702-6439-2412-B835-94CAC79C7587}"/>
              </a:ext>
            </a:extLst>
          </p:cNvPr>
          <p:cNvGrpSpPr/>
          <p:nvPr/>
        </p:nvGrpSpPr>
        <p:grpSpPr>
          <a:xfrm>
            <a:off x="7813138" y="770802"/>
            <a:ext cx="1479527" cy="2181692"/>
            <a:chOff x="1586328" y="4075999"/>
            <a:chExt cx="1479527" cy="2181692"/>
          </a:xfrm>
        </p:grpSpPr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65EE976C-0512-9DBF-5E9A-FBC6C0CC3ACB}"/>
                </a:ext>
              </a:extLst>
            </p:cNvPr>
            <p:cNvGrpSpPr/>
            <p:nvPr/>
          </p:nvGrpSpPr>
          <p:grpSpPr>
            <a:xfrm>
              <a:off x="1586328" y="4075999"/>
              <a:ext cx="1479527" cy="2034999"/>
              <a:chOff x="196820" y="3636800"/>
              <a:chExt cx="1479527" cy="2034999"/>
            </a:xfrm>
          </p:grpSpPr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722EDA49-D82A-039E-C9DF-E86257129DAD}"/>
                  </a:ext>
                </a:extLst>
              </p:cNvPr>
              <p:cNvGrpSpPr/>
              <p:nvPr/>
            </p:nvGrpSpPr>
            <p:grpSpPr>
              <a:xfrm>
                <a:off x="342075" y="4511381"/>
                <a:ext cx="1035686" cy="1076462"/>
                <a:chOff x="731321" y="1775162"/>
                <a:chExt cx="1290017" cy="1340806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pic>
              <p:nvPicPr>
                <p:cNvPr id="36" name="Elemento grafico 35">
                  <a:extLst>
                    <a:ext uri="{FF2B5EF4-FFF2-40B4-BE49-F238E27FC236}">
                      <a16:creationId xmlns:a16="http://schemas.microsoft.com/office/drawing/2014/main" id="{BB52CEA1-5E66-18EB-7211-5020B0F8B8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110" y="2497546"/>
                  <a:ext cx="618422" cy="618422"/>
                </a:xfrm>
                <a:prstGeom prst="rect">
                  <a:avLst/>
                </a:prstGeom>
              </p:spPr>
            </p:pic>
            <p:pic>
              <p:nvPicPr>
                <p:cNvPr id="37" name="Elemento grafico 36">
                  <a:extLst>
                    <a:ext uri="{FF2B5EF4-FFF2-40B4-BE49-F238E27FC236}">
                      <a16:creationId xmlns:a16="http://schemas.microsoft.com/office/drawing/2014/main" id="{7D7AB2C6-B367-AA3B-0A75-8F1F4267C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1" y="1825951"/>
                  <a:ext cx="669211" cy="669211"/>
                </a:xfrm>
                <a:prstGeom prst="rect">
                  <a:avLst/>
                </a:prstGeom>
              </p:spPr>
            </p:pic>
            <p:pic>
              <p:nvPicPr>
                <p:cNvPr id="38" name="Elemento grafico 37">
                  <a:extLst>
                    <a:ext uri="{FF2B5EF4-FFF2-40B4-BE49-F238E27FC236}">
                      <a16:creationId xmlns:a16="http://schemas.microsoft.com/office/drawing/2014/main" id="{9A3DB515-7CC2-FF75-56EC-6A2BCEBB3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1338" y="1775162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39" name="Elemento grafico 38">
                  <a:extLst>
                    <a:ext uri="{FF2B5EF4-FFF2-40B4-BE49-F238E27FC236}">
                      <a16:creationId xmlns:a16="http://schemas.microsoft.com/office/drawing/2014/main" id="{64500348-28A6-7CCF-2A7F-D3B6A578F6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1321" y="2545950"/>
                  <a:ext cx="570017" cy="570017"/>
                </a:xfrm>
                <a:prstGeom prst="rect">
                  <a:avLst/>
                </a:prstGeom>
              </p:spPr>
            </p:pic>
          </p:grpSp>
          <p:pic>
            <p:nvPicPr>
              <p:cNvPr id="40" name="Elemento grafico 39" descr="Database contorno">
                <a:extLst>
                  <a:ext uri="{FF2B5EF4-FFF2-40B4-BE49-F238E27FC236}">
                    <a16:creationId xmlns:a16="http://schemas.microsoft.com/office/drawing/2014/main" id="{A7B613B7-885A-6F89-37BB-6B6792831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96820" y="363680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1" name="Rettangolo con angoli arrotondati 40">
                <a:extLst>
                  <a:ext uri="{FF2B5EF4-FFF2-40B4-BE49-F238E27FC236}">
                    <a16:creationId xmlns:a16="http://schemas.microsoft.com/office/drawing/2014/main" id="{9F262017-6781-10B1-2BE0-4AE7C20B0661}"/>
                  </a:ext>
                </a:extLst>
              </p:cNvPr>
              <p:cNvSpPr/>
              <p:nvPr/>
            </p:nvSpPr>
            <p:spPr>
              <a:xfrm>
                <a:off x="342075" y="4511381"/>
                <a:ext cx="1080000" cy="116041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B5BFAE3F-2638-3A5B-2717-78BA923584B6}"/>
                  </a:ext>
                </a:extLst>
              </p:cNvPr>
              <p:cNvSpPr txBox="1"/>
              <p:nvPr/>
            </p:nvSpPr>
            <p:spPr>
              <a:xfrm>
                <a:off x="895762" y="3986812"/>
                <a:ext cx="780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RI</a:t>
                </a:r>
              </a:p>
            </p:txBody>
          </p:sp>
        </p:grp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3CB49FC6-7634-81B3-0E57-D9F5E874BCB6}"/>
                </a:ext>
              </a:extLst>
            </p:cNvPr>
            <p:cNvSpPr/>
            <p:nvPr/>
          </p:nvSpPr>
          <p:spPr>
            <a:xfrm>
              <a:off x="1941976" y="6033764"/>
              <a:ext cx="653761" cy="2239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</a:t>
              </a:r>
            </a:p>
          </p:txBody>
        </p:sp>
      </p:grp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EF0F8D1C-4606-8F0A-869F-E75AD9E1B645}"/>
              </a:ext>
            </a:extLst>
          </p:cNvPr>
          <p:cNvGrpSpPr/>
          <p:nvPr/>
        </p:nvGrpSpPr>
        <p:grpSpPr>
          <a:xfrm>
            <a:off x="1907276" y="3434088"/>
            <a:ext cx="1479527" cy="2203283"/>
            <a:chOff x="1857547" y="892580"/>
            <a:chExt cx="1479527" cy="2203283"/>
          </a:xfrm>
        </p:grpSpPr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B793F352-8322-EC30-C7A9-FEE044CEBADC}"/>
                </a:ext>
              </a:extLst>
            </p:cNvPr>
            <p:cNvGrpSpPr/>
            <p:nvPr/>
          </p:nvGrpSpPr>
          <p:grpSpPr>
            <a:xfrm>
              <a:off x="1857547" y="892580"/>
              <a:ext cx="1479527" cy="2034999"/>
              <a:chOff x="3673793" y="814647"/>
              <a:chExt cx="1479527" cy="2034999"/>
            </a:xfrm>
          </p:grpSpPr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id="{03DEB6BC-9B3F-9892-150B-0CE6F2562726}"/>
                  </a:ext>
                </a:extLst>
              </p:cNvPr>
              <p:cNvGrpSpPr/>
              <p:nvPr/>
            </p:nvGrpSpPr>
            <p:grpSpPr>
              <a:xfrm>
                <a:off x="3819048" y="1689228"/>
                <a:ext cx="1035686" cy="1076462"/>
                <a:chOff x="731321" y="1775162"/>
                <a:chExt cx="1290017" cy="1340806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pic>
              <p:nvPicPr>
                <p:cNvPr id="44" name="Elemento grafico 43">
                  <a:extLst>
                    <a:ext uri="{FF2B5EF4-FFF2-40B4-BE49-F238E27FC236}">
                      <a16:creationId xmlns:a16="http://schemas.microsoft.com/office/drawing/2014/main" id="{D7FCD62A-ADF4-BDFD-066B-A2D2E9A08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110" y="2497546"/>
                  <a:ext cx="618422" cy="618422"/>
                </a:xfrm>
                <a:prstGeom prst="rect">
                  <a:avLst/>
                </a:prstGeom>
              </p:spPr>
            </p:pic>
            <p:pic>
              <p:nvPicPr>
                <p:cNvPr id="45" name="Elemento grafico 44">
                  <a:extLst>
                    <a:ext uri="{FF2B5EF4-FFF2-40B4-BE49-F238E27FC236}">
                      <a16:creationId xmlns:a16="http://schemas.microsoft.com/office/drawing/2014/main" id="{9DDA74CB-D0F9-307D-D094-EC841A7AC0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1" y="1825951"/>
                  <a:ext cx="669211" cy="669211"/>
                </a:xfrm>
                <a:prstGeom prst="rect">
                  <a:avLst/>
                </a:prstGeom>
              </p:spPr>
            </p:pic>
            <p:pic>
              <p:nvPicPr>
                <p:cNvPr id="46" name="Elemento grafico 45">
                  <a:extLst>
                    <a:ext uri="{FF2B5EF4-FFF2-40B4-BE49-F238E27FC236}">
                      <a16:creationId xmlns:a16="http://schemas.microsoft.com/office/drawing/2014/main" id="{E8E3E0E1-4BFE-08CB-C380-F70DE80F2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1338" y="1775162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47" name="Elemento grafico 46">
                  <a:extLst>
                    <a:ext uri="{FF2B5EF4-FFF2-40B4-BE49-F238E27FC236}">
                      <a16:creationId xmlns:a16="http://schemas.microsoft.com/office/drawing/2014/main" id="{85488823-8891-4867-B7EB-984A1CAA57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1321" y="2545950"/>
                  <a:ext cx="570017" cy="570017"/>
                </a:xfrm>
                <a:prstGeom prst="rect">
                  <a:avLst/>
                </a:prstGeom>
              </p:spPr>
            </p:pic>
          </p:grpSp>
          <p:pic>
            <p:nvPicPr>
              <p:cNvPr id="48" name="Elemento grafico 47" descr="Database contorno">
                <a:extLst>
                  <a:ext uri="{FF2B5EF4-FFF2-40B4-BE49-F238E27FC236}">
                    <a16:creationId xmlns:a16="http://schemas.microsoft.com/office/drawing/2014/main" id="{39CDA66F-38D1-5BBF-DB13-34B17B55F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673793" y="81464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49" name="Rettangolo con angoli arrotondati 48">
                <a:extLst>
                  <a:ext uri="{FF2B5EF4-FFF2-40B4-BE49-F238E27FC236}">
                    <a16:creationId xmlns:a16="http://schemas.microsoft.com/office/drawing/2014/main" id="{D20983CC-6C80-B2E6-D069-E64A9A50E10F}"/>
                  </a:ext>
                </a:extLst>
              </p:cNvPr>
              <p:cNvSpPr/>
              <p:nvPr/>
            </p:nvSpPr>
            <p:spPr>
              <a:xfrm>
                <a:off x="3819048" y="1689228"/>
                <a:ext cx="1080000" cy="116041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E781681D-2B53-FA1A-E225-7B044E8B0E54}"/>
                  </a:ext>
                </a:extLst>
              </p:cNvPr>
              <p:cNvSpPr txBox="1"/>
              <p:nvPr/>
            </p:nvSpPr>
            <p:spPr>
              <a:xfrm>
                <a:off x="4372735" y="1164659"/>
                <a:ext cx="780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RI</a:t>
                </a:r>
              </a:p>
            </p:txBody>
          </p:sp>
        </p:grpSp>
        <p:sp>
          <p:nvSpPr>
            <p:cNvPr id="94" name="Rettangolo 93">
              <a:extLst>
                <a:ext uri="{FF2B5EF4-FFF2-40B4-BE49-F238E27FC236}">
                  <a16:creationId xmlns:a16="http://schemas.microsoft.com/office/drawing/2014/main" id="{334672F9-2CD9-D061-3437-D891AFF91023}"/>
                </a:ext>
              </a:extLst>
            </p:cNvPr>
            <p:cNvSpPr/>
            <p:nvPr/>
          </p:nvSpPr>
          <p:spPr>
            <a:xfrm>
              <a:off x="2226447" y="2871936"/>
              <a:ext cx="653761" cy="2239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</a:t>
              </a:r>
            </a:p>
          </p:txBody>
        </p:sp>
      </p:grp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9A87BFC9-9240-3B7F-67B5-298A17689D96}"/>
              </a:ext>
            </a:extLst>
          </p:cNvPr>
          <p:cNvGrpSpPr/>
          <p:nvPr/>
        </p:nvGrpSpPr>
        <p:grpSpPr>
          <a:xfrm>
            <a:off x="3648403" y="2362492"/>
            <a:ext cx="1479527" cy="2215744"/>
            <a:chOff x="3405888" y="2916599"/>
            <a:chExt cx="1479527" cy="2215744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53A7F791-60B9-7A7C-80B9-E209304DE08F}"/>
                </a:ext>
              </a:extLst>
            </p:cNvPr>
            <p:cNvGrpSpPr/>
            <p:nvPr/>
          </p:nvGrpSpPr>
          <p:grpSpPr>
            <a:xfrm>
              <a:off x="3405888" y="2916599"/>
              <a:ext cx="1479527" cy="2034999"/>
              <a:chOff x="113719" y="1535183"/>
              <a:chExt cx="1479527" cy="2034999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A18E29A5-C79E-DDB1-FCAA-4B896A98BC82}"/>
                  </a:ext>
                </a:extLst>
              </p:cNvPr>
              <p:cNvGrpSpPr/>
              <p:nvPr/>
            </p:nvGrpSpPr>
            <p:grpSpPr>
              <a:xfrm>
                <a:off x="258974" y="2409764"/>
                <a:ext cx="1035686" cy="1076462"/>
                <a:chOff x="731321" y="1775162"/>
                <a:chExt cx="1290017" cy="1340806"/>
              </a:xfrm>
              <a:solidFill>
                <a:schemeClr val="tx1"/>
              </a:solidFill>
            </p:grpSpPr>
            <p:pic>
              <p:nvPicPr>
                <p:cNvPr id="12" name="Elemento grafico 11">
                  <a:extLst>
                    <a:ext uri="{FF2B5EF4-FFF2-40B4-BE49-F238E27FC236}">
                      <a16:creationId xmlns:a16="http://schemas.microsoft.com/office/drawing/2014/main" id="{64D48F08-FF87-1FAA-61DD-F13EEF6026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110" y="2497546"/>
                  <a:ext cx="618422" cy="618422"/>
                </a:xfrm>
                <a:prstGeom prst="rect">
                  <a:avLst/>
                </a:prstGeom>
              </p:spPr>
            </p:pic>
            <p:pic>
              <p:nvPicPr>
                <p:cNvPr id="14" name="Elemento grafico 13">
                  <a:extLst>
                    <a:ext uri="{FF2B5EF4-FFF2-40B4-BE49-F238E27FC236}">
                      <a16:creationId xmlns:a16="http://schemas.microsoft.com/office/drawing/2014/main" id="{348DE3ED-0120-E151-CB8F-19580AACCF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1" y="1825951"/>
                  <a:ext cx="669211" cy="669211"/>
                </a:xfrm>
                <a:prstGeom prst="rect">
                  <a:avLst/>
                </a:prstGeom>
              </p:spPr>
            </p:pic>
            <p:pic>
              <p:nvPicPr>
                <p:cNvPr id="16" name="Elemento grafico 15">
                  <a:extLst>
                    <a:ext uri="{FF2B5EF4-FFF2-40B4-BE49-F238E27FC236}">
                      <a16:creationId xmlns:a16="http://schemas.microsoft.com/office/drawing/2014/main" id="{63CBB95D-4254-6E08-3449-AAA8564ED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1338" y="1775162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18" name="Elemento grafico 17">
                  <a:extLst>
                    <a:ext uri="{FF2B5EF4-FFF2-40B4-BE49-F238E27FC236}">
                      <a16:creationId xmlns:a16="http://schemas.microsoft.com/office/drawing/2014/main" id="{7E8C4562-B97C-8A8A-96C3-29F5FB637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1321" y="2545950"/>
                  <a:ext cx="570017" cy="570017"/>
                </a:xfrm>
                <a:prstGeom prst="rect">
                  <a:avLst/>
                </a:prstGeom>
              </p:spPr>
            </p:pic>
          </p:grpSp>
          <p:pic>
            <p:nvPicPr>
              <p:cNvPr id="29" name="Elemento grafico 28" descr="Database contorno">
                <a:extLst>
                  <a:ext uri="{FF2B5EF4-FFF2-40B4-BE49-F238E27FC236}">
                    <a16:creationId xmlns:a16="http://schemas.microsoft.com/office/drawing/2014/main" id="{8E702C95-EF91-C78F-97BE-B35F30747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719" y="153518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2" name="Rettangolo con angoli arrotondati 31">
                <a:extLst>
                  <a:ext uri="{FF2B5EF4-FFF2-40B4-BE49-F238E27FC236}">
                    <a16:creationId xmlns:a16="http://schemas.microsoft.com/office/drawing/2014/main" id="{D1DEB887-299D-A238-15B9-9D39DFA09149}"/>
                  </a:ext>
                </a:extLst>
              </p:cNvPr>
              <p:cNvSpPr/>
              <p:nvPr/>
            </p:nvSpPr>
            <p:spPr>
              <a:xfrm>
                <a:off x="258974" y="2409764"/>
                <a:ext cx="1080000" cy="116041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1000E582-D463-A25A-7525-A80AEF28808D}"/>
                  </a:ext>
                </a:extLst>
              </p:cNvPr>
              <p:cNvSpPr txBox="1"/>
              <p:nvPr/>
            </p:nvSpPr>
            <p:spPr>
              <a:xfrm>
                <a:off x="812661" y="1885195"/>
                <a:ext cx="780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RI</a:t>
                </a:r>
              </a:p>
            </p:txBody>
          </p:sp>
        </p:grpSp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C0165749-8BA6-C8B0-5B8B-C1E9E0AAD2EB}"/>
                </a:ext>
              </a:extLst>
            </p:cNvPr>
            <p:cNvSpPr/>
            <p:nvPr/>
          </p:nvSpPr>
          <p:spPr>
            <a:xfrm>
              <a:off x="3777949" y="4908416"/>
              <a:ext cx="653761" cy="2239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</a:t>
              </a:r>
            </a:p>
          </p:txBody>
        </p:sp>
      </p:grp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857F34CD-AA00-64D4-151D-CB2DD07494F7}"/>
              </a:ext>
            </a:extLst>
          </p:cNvPr>
          <p:cNvGrpSpPr/>
          <p:nvPr/>
        </p:nvGrpSpPr>
        <p:grpSpPr>
          <a:xfrm>
            <a:off x="5402292" y="1379350"/>
            <a:ext cx="1479527" cy="2198143"/>
            <a:chOff x="4582471" y="975293"/>
            <a:chExt cx="1479527" cy="2198143"/>
          </a:xfrm>
        </p:grpSpPr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68E2CBBF-330E-EF61-E2B3-51191E465EFD}"/>
                </a:ext>
              </a:extLst>
            </p:cNvPr>
            <p:cNvGrpSpPr/>
            <p:nvPr/>
          </p:nvGrpSpPr>
          <p:grpSpPr>
            <a:xfrm>
              <a:off x="4582471" y="975293"/>
              <a:ext cx="1479527" cy="2034999"/>
              <a:chOff x="113719" y="1535183"/>
              <a:chExt cx="1479527" cy="2034999"/>
            </a:xfrm>
          </p:grpSpPr>
          <p:grpSp>
            <p:nvGrpSpPr>
              <p:cNvPr id="64" name="Gruppo 63">
                <a:extLst>
                  <a:ext uri="{FF2B5EF4-FFF2-40B4-BE49-F238E27FC236}">
                    <a16:creationId xmlns:a16="http://schemas.microsoft.com/office/drawing/2014/main" id="{C25DBECF-CCD0-F45A-C426-C4BC4E98EAEB}"/>
                  </a:ext>
                </a:extLst>
              </p:cNvPr>
              <p:cNvGrpSpPr/>
              <p:nvPr/>
            </p:nvGrpSpPr>
            <p:grpSpPr>
              <a:xfrm>
                <a:off x="258974" y="2409764"/>
                <a:ext cx="1035686" cy="1076462"/>
                <a:chOff x="731321" y="1775162"/>
                <a:chExt cx="1290017" cy="1340806"/>
              </a:xfrm>
              <a:solidFill>
                <a:schemeClr val="tx1"/>
              </a:solidFill>
            </p:grpSpPr>
            <p:pic>
              <p:nvPicPr>
                <p:cNvPr id="68" name="Elemento grafico 67">
                  <a:extLst>
                    <a:ext uri="{FF2B5EF4-FFF2-40B4-BE49-F238E27FC236}">
                      <a16:creationId xmlns:a16="http://schemas.microsoft.com/office/drawing/2014/main" id="{0613F22A-D13B-D9B7-ED6F-C614E3AF1F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110" y="2497546"/>
                  <a:ext cx="618422" cy="618422"/>
                </a:xfrm>
                <a:prstGeom prst="rect">
                  <a:avLst/>
                </a:prstGeom>
              </p:spPr>
            </p:pic>
            <p:pic>
              <p:nvPicPr>
                <p:cNvPr id="69" name="Elemento grafico 68">
                  <a:extLst>
                    <a:ext uri="{FF2B5EF4-FFF2-40B4-BE49-F238E27FC236}">
                      <a16:creationId xmlns:a16="http://schemas.microsoft.com/office/drawing/2014/main" id="{A2FDF0E6-625B-6FC5-C9EF-F10B0D57D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96DAC541-7B7A-43D3-8B79-37D633B846F1}">
                      <asvg:svgBlip xmlns:asvg="http://schemas.microsoft.com/office/drawing/2016/SVG/main" r:embed="rId4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1321" y="1825951"/>
                  <a:ext cx="669211" cy="669211"/>
                </a:xfrm>
                <a:prstGeom prst="rect">
                  <a:avLst/>
                </a:prstGeom>
              </p:spPr>
            </p:pic>
            <p:pic>
              <p:nvPicPr>
                <p:cNvPr id="70" name="Elemento grafico 69">
                  <a:extLst>
                    <a:ext uri="{FF2B5EF4-FFF2-40B4-BE49-F238E27FC236}">
                      <a16:creationId xmlns:a16="http://schemas.microsoft.com/office/drawing/2014/main" id="{2FE7A078-0603-7F50-BDAE-B3B5DB16D6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1338" y="1775162"/>
                  <a:ext cx="720000" cy="720000"/>
                </a:xfrm>
                <a:prstGeom prst="rect">
                  <a:avLst/>
                </a:prstGeom>
              </p:spPr>
            </p:pic>
            <p:pic>
              <p:nvPicPr>
                <p:cNvPr id="71" name="Elemento grafico 70">
                  <a:extLst>
                    <a:ext uri="{FF2B5EF4-FFF2-40B4-BE49-F238E27FC236}">
                      <a16:creationId xmlns:a16="http://schemas.microsoft.com/office/drawing/2014/main" id="{BC5E51B1-0A91-4B34-4067-3DDDE21C37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96DAC541-7B7A-43D3-8B79-37D633B846F1}">
                      <asvg:svgBlip xmlns:asvg="http://schemas.microsoft.com/office/drawing/2016/SVG/main" r:embed="rId4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1321" y="2545950"/>
                  <a:ext cx="570017" cy="570017"/>
                </a:xfrm>
                <a:prstGeom prst="rect">
                  <a:avLst/>
                </a:prstGeom>
              </p:spPr>
            </p:pic>
          </p:grpSp>
          <p:pic>
            <p:nvPicPr>
              <p:cNvPr id="65" name="Elemento grafico 64" descr="Database contorno">
                <a:extLst>
                  <a:ext uri="{FF2B5EF4-FFF2-40B4-BE49-F238E27FC236}">
                    <a16:creationId xmlns:a16="http://schemas.microsoft.com/office/drawing/2014/main" id="{BB75A4A3-90BB-4FAC-B6D3-5C9E99C0F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3719" y="1535183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6" name="Rettangolo con angoli arrotondati 65">
                <a:extLst>
                  <a:ext uri="{FF2B5EF4-FFF2-40B4-BE49-F238E27FC236}">
                    <a16:creationId xmlns:a16="http://schemas.microsoft.com/office/drawing/2014/main" id="{2B2C000B-8809-EF3B-B53B-B2C6D185A694}"/>
                  </a:ext>
                </a:extLst>
              </p:cNvPr>
              <p:cNvSpPr/>
              <p:nvPr/>
            </p:nvSpPr>
            <p:spPr>
              <a:xfrm>
                <a:off x="258974" y="2409764"/>
                <a:ext cx="1080000" cy="116041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E506C47F-D6E5-82D8-85C6-DC336B9D7D4C}"/>
                  </a:ext>
                </a:extLst>
              </p:cNvPr>
              <p:cNvSpPr txBox="1"/>
              <p:nvPr/>
            </p:nvSpPr>
            <p:spPr>
              <a:xfrm>
                <a:off x="812661" y="1885195"/>
                <a:ext cx="7805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RI</a:t>
                </a:r>
              </a:p>
            </p:txBody>
          </p:sp>
        </p:grpSp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B6DE925E-07C1-B49B-28EA-3A460C6D8AEB}"/>
                </a:ext>
              </a:extLst>
            </p:cNvPr>
            <p:cNvSpPr/>
            <p:nvPr/>
          </p:nvSpPr>
          <p:spPr>
            <a:xfrm>
              <a:off x="4978895" y="2949509"/>
              <a:ext cx="653761" cy="2239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FAIR</a:t>
              </a:r>
            </a:p>
          </p:txBody>
        </p:sp>
      </p:grpSp>
      <p:sp>
        <p:nvSpPr>
          <p:cNvPr id="130" name="Figura a mano libera 129">
            <a:extLst>
              <a:ext uri="{FF2B5EF4-FFF2-40B4-BE49-F238E27FC236}">
                <a16:creationId xmlns:a16="http://schemas.microsoft.com/office/drawing/2014/main" id="{59843691-D7DA-6245-48DA-9972B1DF816F}"/>
              </a:ext>
            </a:extLst>
          </p:cNvPr>
          <p:cNvSpPr/>
          <p:nvPr/>
        </p:nvSpPr>
        <p:spPr>
          <a:xfrm flipV="1">
            <a:off x="504762" y="2362492"/>
            <a:ext cx="64885" cy="1613138"/>
          </a:xfrm>
          <a:custGeom>
            <a:avLst/>
            <a:gdLst>
              <a:gd name="connsiteX0" fmla="*/ 0 w 8989620"/>
              <a:gd name="connsiteY0" fmla="*/ 0 h 1330037"/>
              <a:gd name="connsiteX1" fmla="*/ 3194462 w 8989620"/>
              <a:gd name="connsiteY1" fmla="*/ 938151 h 1330037"/>
              <a:gd name="connsiteX2" fmla="*/ 8989620 w 8989620"/>
              <a:gd name="connsiteY2" fmla="*/ 1330037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9620" h="1330037">
                <a:moveTo>
                  <a:pt x="0" y="0"/>
                </a:moveTo>
                <a:cubicBezTo>
                  <a:pt x="848096" y="358239"/>
                  <a:pt x="1696192" y="716478"/>
                  <a:pt x="3194462" y="938151"/>
                </a:cubicBezTo>
                <a:cubicBezTo>
                  <a:pt x="4692732" y="1159824"/>
                  <a:pt x="6841176" y="1244930"/>
                  <a:pt x="8989620" y="1330037"/>
                </a:cubicBezTo>
              </a:path>
            </a:pathLst>
          </a:custGeom>
          <a:noFill/>
          <a:ln w="50800">
            <a:gradFill>
              <a:gsLst>
                <a:gs pos="0">
                  <a:schemeClr val="bg1"/>
                </a:gs>
                <a:gs pos="35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743383D-2D5C-73B4-69E6-9EEF1B02B25F}"/>
              </a:ext>
            </a:extLst>
          </p:cNvPr>
          <p:cNvGrpSpPr/>
          <p:nvPr/>
        </p:nvGrpSpPr>
        <p:grpSpPr>
          <a:xfrm>
            <a:off x="216130" y="726219"/>
            <a:ext cx="1480802" cy="1888182"/>
            <a:chOff x="10335277" y="4594657"/>
            <a:chExt cx="1480802" cy="1888182"/>
          </a:xfrm>
        </p:grpSpPr>
        <p:pic>
          <p:nvPicPr>
            <p:cNvPr id="6" name="Elemento grafico 5" descr="Utenti con riempimento a tinta unita">
              <a:extLst>
                <a:ext uri="{FF2B5EF4-FFF2-40B4-BE49-F238E27FC236}">
                  <a16:creationId xmlns:a16="http://schemas.microsoft.com/office/drawing/2014/main" id="{B4FC3673-368D-3130-0D0A-38BFB6E34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10335277" y="5002037"/>
              <a:ext cx="1480802" cy="1480802"/>
            </a:xfrm>
            <a:prstGeom prst="rect">
              <a:avLst/>
            </a:prstGeom>
          </p:spPr>
        </p:pic>
        <p:pic>
          <p:nvPicPr>
            <p:cNvPr id="7" name="Elemento grafico 6" descr="Portatile con riempimento a tinta unita">
              <a:extLst>
                <a:ext uri="{FF2B5EF4-FFF2-40B4-BE49-F238E27FC236}">
                  <a16:creationId xmlns:a16="http://schemas.microsoft.com/office/drawing/2014/main" id="{FB01BEA9-1F36-A89B-65B8-EE1B7888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10623909" y="4594657"/>
              <a:ext cx="914400" cy="914400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22B4A5EE-C05F-817F-A159-7F1116D76E45}"/>
              </a:ext>
            </a:extLst>
          </p:cNvPr>
          <p:cNvGrpSpPr/>
          <p:nvPr/>
        </p:nvGrpSpPr>
        <p:grpSpPr>
          <a:xfrm>
            <a:off x="10646535" y="4438818"/>
            <a:ext cx="1480802" cy="1888182"/>
            <a:chOff x="10335277" y="4594657"/>
            <a:chExt cx="1480802" cy="1888182"/>
          </a:xfrm>
        </p:grpSpPr>
        <p:pic>
          <p:nvPicPr>
            <p:cNvPr id="9" name="Elemento grafico 8" descr="Utenti con riempimento a tinta unita">
              <a:extLst>
                <a:ext uri="{FF2B5EF4-FFF2-40B4-BE49-F238E27FC236}">
                  <a16:creationId xmlns:a16="http://schemas.microsoft.com/office/drawing/2014/main" id="{B87FE575-B013-16F6-2A37-9EEBE03BB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10335277" y="5002037"/>
              <a:ext cx="1480802" cy="1480802"/>
            </a:xfrm>
            <a:prstGeom prst="rect">
              <a:avLst/>
            </a:prstGeom>
          </p:spPr>
        </p:pic>
        <p:pic>
          <p:nvPicPr>
            <p:cNvPr id="10" name="Elemento grafico 9" descr="Portatile con riempimento a tinta unita">
              <a:extLst>
                <a:ext uri="{FF2B5EF4-FFF2-40B4-BE49-F238E27FC236}">
                  <a16:creationId xmlns:a16="http://schemas.microsoft.com/office/drawing/2014/main" id="{F6DBE19D-1DA9-AD3A-3235-C67BDE1D4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10623909" y="4594657"/>
              <a:ext cx="914400" cy="914400"/>
            </a:xfrm>
            <a:prstGeom prst="rect">
              <a:avLst/>
            </a:prstGeom>
          </p:spPr>
        </p:pic>
      </p:grp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5CC86268-CF4C-5702-7786-6DE1282DC2EB}"/>
              </a:ext>
            </a:extLst>
          </p:cNvPr>
          <p:cNvGrpSpPr/>
          <p:nvPr/>
        </p:nvGrpSpPr>
        <p:grpSpPr>
          <a:xfrm>
            <a:off x="5343363" y="3577493"/>
            <a:ext cx="4031246" cy="2782582"/>
            <a:chOff x="4754535" y="3169882"/>
            <a:chExt cx="4031246" cy="2782582"/>
          </a:xfrm>
        </p:grpSpPr>
        <p:sp>
          <p:nvSpPr>
            <p:cNvPr id="82" name="Rettangolo con angoli arrotondati 81">
              <a:extLst>
                <a:ext uri="{FF2B5EF4-FFF2-40B4-BE49-F238E27FC236}">
                  <a16:creationId xmlns:a16="http://schemas.microsoft.com/office/drawing/2014/main" id="{674452EE-8D1B-1EDE-DBB2-5DAE908C9B3E}"/>
                </a:ext>
              </a:extLst>
            </p:cNvPr>
            <p:cNvSpPr/>
            <p:nvPr/>
          </p:nvSpPr>
          <p:spPr>
            <a:xfrm>
              <a:off x="4754535" y="4519413"/>
              <a:ext cx="4031246" cy="125169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3" name="Gruppo 82">
              <a:extLst>
                <a:ext uri="{FF2B5EF4-FFF2-40B4-BE49-F238E27FC236}">
                  <a16:creationId xmlns:a16="http://schemas.microsoft.com/office/drawing/2014/main" id="{BAD08C48-C420-9A5A-A0FC-6FE122975BF6}"/>
                </a:ext>
              </a:extLst>
            </p:cNvPr>
            <p:cNvGrpSpPr/>
            <p:nvPr/>
          </p:nvGrpSpPr>
          <p:grpSpPr>
            <a:xfrm>
              <a:off x="4801564" y="3169882"/>
              <a:ext cx="3883370" cy="2782582"/>
              <a:chOff x="4801564" y="3169882"/>
              <a:chExt cx="3883370" cy="2782582"/>
            </a:xfrm>
          </p:grpSpPr>
          <p:grpSp>
            <p:nvGrpSpPr>
              <p:cNvPr id="84" name="Gruppo 83">
                <a:extLst>
                  <a:ext uri="{FF2B5EF4-FFF2-40B4-BE49-F238E27FC236}">
                    <a16:creationId xmlns:a16="http://schemas.microsoft.com/office/drawing/2014/main" id="{CD5B38D6-6E35-DC0C-DBDA-3188E3339CA4}"/>
                  </a:ext>
                </a:extLst>
              </p:cNvPr>
              <p:cNvGrpSpPr/>
              <p:nvPr/>
            </p:nvGrpSpPr>
            <p:grpSpPr>
              <a:xfrm>
                <a:off x="5411990" y="3169882"/>
                <a:ext cx="2558084" cy="1380411"/>
                <a:chOff x="9014495" y="892580"/>
                <a:chExt cx="2558084" cy="1380411"/>
              </a:xfrm>
            </p:grpSpPr>
            <p:pic>
              <p:nvPicPr>
                <p:cNvPr id="112" name="Immagine 111" descr="Immagine che contiene Elementi grafici, Carattere, logo, grafica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A531C2CF-5B1D-11C7-0B56-449597E463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014495" y="892580"/>
                  <a:ext cx="2558084" cy="730881"/>
                </a:xfrm>
                <a:prstGeom prst="rect">
                  <a:avLst/>
                </a:prstGeom>
              </p:spPr>
            </p:pic>
            <p:pic>
              <p:nvPicPr>
                <p:cNvPr id="113" name="Elemento grafico 112" descr="Database contorno">
                  <a:extLst>
                    <a:ext uri="{FF2B5EF4-FFF2-40B4-BE49-F238E27FC236}">
                      <a16:creationId xmlns:a16="http://schemas.microsoft.com/office/drawing/2014/main" id="{C775B8E9-026B-16D2-0B61-F6D7F6AD3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62672" y="1357487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14" name="Elemento grafico 113" descr="Database contorno">
                  <a:extLst>
                    <a:ext uri="{FF2B5EF4-FFF2-40B4-BE49-F238E27FC236}">
                      <a16:creationId xmlns:a16="http://schemas.microsoft.com/office/drawing/2014/main" id="{1486B1DC-1872-B838-FE66-B7A072885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36337" y="135859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16" name="Elemento grafico 115" descr="Database contorno">
                  <a:extLst>
                    <a:ext uri="{FF2B5EF4-FFF2-40B4-BE49-F238E27FC236}">
                      <a16:creationId xmlns:a16="http://schemas.microsoft.com/office/drawing/2014/main" id="{5DAB28C3-CAC2-F355-9EEC-7DD3AA4864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10002" y="1349780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uppo 84">
                <a:extLst>
                  <a:ext uri="{FF2B5EF4-FFF2-40B4-BE49-F238E27FC236}">
                    <a16:creationId xmlns:a16="http://schemas.microsoft.com/office/drawing/2014/main" id="{D787BC3D-976C-4CAA-ED49-F494C6AE2D22}"/>
                  </a:ext>
                </a:extLst>
              </p:cNvPr>
              <p:cNvGrpSpPr/>
              <p:nvPr/>
            </p:nvGrpSpPr>
            <p:grpSpPr>
              <a:xfrm>
                <a:off x="4801564" y="4537299"/>
                <a:ext cx="3883370" cy="1185586"/>
                <a:chOff x="5102905" y="5155885"/>
                <a:chExt cx="3883370" cy="1185586"/>
              </a:xfrm>
            </p:grpSpPr>
            <p:pic>
              <p:nvPicPr>
                <p:cNvPr id="87" name="Elemento grafico 86">
                  <a:extLst>
                    <a:ext uri="{FF2B5EF4-FFF2-40B4-BE49-F238E27FC236}">
                      <a16:creationId xmlns:a16="http://schemas.microsoft.com/office/drawing/2014/main" id="{CFD96F81-ACE8-61FF-C72D-EF21F799BA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20464" y="5804197"/>
                  <a:ext cx="537274" cy="537274"/>
                </a:xfrm>
                <a:prstGeom prst="rect">
                  <a:avLst/>
                </a:prstGeom>
              </p:spPr>
            </p:pic>
            <p:pic>
              <p:nvPicPr>
                <p:cNvPr id="88" name="Elemento grafico 87">
                  <a:extLst>
                    <a:ext uri="{FF2B5EF4-FFF2-40B4-BE49-F238E27FC236}">
                      <a16:creationId xmlns:a16="http://schemas.microsoft.com/office/drawing/2014/main" id="{4FE01453-A16A-1975-694C-833317CB7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0755" y="5192624"/>
                  <a:ext cx="537274" cy="537274"/>
                </a:xfrm>
                <a:prstGeom prst="rect">
                  <a:avLst/>
                </a:prstGeom>
              </p:spPr>
            </p:pic>
            <p:pic>
              <p:nvPicPr>
                <p:cNvPr id="89" name="Elemento grafico 88">
                  <a:extLst>
                    <a:ext uri="{FF2B5EF4-FFF2-40B4-BE49-F238E27FC236}">
                      <a16:creationId xmlns:a16="http://schemas.microsoft.com/office/drawing/2014/main" id="{7C1CF8F6-B243-3741-D2D8-FE8E6EB79C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>
                  <a:extLst>
                    <a:ext uri="{96DAC541-7B7A-43D3-8B79-37D633B846F1}">
                      <asvg:svgBlip xmlns:asvg="http://schemas.microsoft.com/office/drawing/2016/SVG/main" r:embed="rId4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6016" y="5783720"/>
                  <a:ext cx="537274" cy="537274"/>
                </a:xfrm>
                <a:prstGeom prst="rect">
                  <a:avLst/>
                </a:prstGeom>
              </p:spPr>
            </p:pic>
            <p:pic>
              <p:nvPicPr>
                <p:cNvPr id="90" name="Elemento grafico 89">
                  <a:extLst>
                    <a:ext uri="{FF2B5EF4-FFF2-40B4-BE49-F238E27FC236}">
                      <a16:creationId xmlns:a16="http://schemas.microsoft.com/office/drawing/2014/main" id="{63EA0E0B-F7D5-6896-ADE9-8539750A5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2905" y="5216369"/>
                  <a:ext cx="537274" cy="537274"/>
                </a:xfrm>
                <a:prstGeom prst="rect">
                  <a:avLst/>
                </a:prstGeom>
              </p:spPr>
            </p:pic>
            <p:pic>
              <p:nvPicPr>
                <p:cNvPr id="91" name="Elemento grafico 90">
                  <a:extLst>
                    <a:ext uri="{FF2B5EF4-FFF2-40B4-BE49-F238E27FC236}">
                      <a16:creationId xmlns:a16="http://schemas.microsoft.com/office/drawing/2014/main" id="{09B78FF2-F59F-D1A0-E29F-55DDE9390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1510" y="5179212"/>
                  <a:ext cx="578050" cy="578789"/>
                </a:xfrm>
                <a:prstGeom prst="rect">
                  <a:avLst/>
                </a:prstGeom>
              </p:spPr>
            </p:pic>
            <p:pic>
              <p:nvPicPr>
                <p:cNvPr id="92" name="Elemento grafico 91">
                  <a:extLst>
                    <a:ext uri="{FF2B5EF4-FFF2-40B4-BE49-F238E27FC236}">
                      <a16:creationId xmlns:a16="http://schemas.microsoft.com/office/drawing/2014/main" id="{0C44A34C-47BB-6770-F517-1F33910E57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99069" y="5732282"/>
                  <a:ext cx="578050" cy="578050"/>
                </a:xfrm>
                <a:prstGeom prst="rect">
                  <a:avLst/>
                </a:prstGeom>
              </p:spPr>
            </p:pic>
            <p:pic>
              <p:nvPicPr>
                <p:cNvPr id="102" name="Elemento grafico 101">
                  <a:extLst>
                    <a:ext uri="{FF2B5EF4-FFF2-40B4-BE49-F238E27FC236}">
                      <a16:creationId xmlns:a16="http://schemas.microsoft.com/office/drawing/2014/main" id="{62E51A9E-981C-0D7F-7AAC-C728860822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2107" y="5155885"/>
                  <a:ext cx="578050" cy="578050"/>
                </a:xfrm>
                <a:prstGeom prst="rect">
                  <a:avLst/>
                </a:prstGeom>
              </p:spPr>
            </p:pic>
            <p:pic>
              <p:nvPicPr>
                <p:cNvPr id="103" name="Elemento grafico 102">
                  <a:extLst>
                    <a:ext uri="{FF2B5EF4-FFF2-40B4-BE49-F238E27FC236}">
                      <a16:creationId xmlns:a16="http://schemas.microsoft.com/office/drawing/2014/main" id="{6F872EF2-5BE1-6559-EEFF-2DAA45B1AA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7575" y="5757555"/>
                  <a:ext cx="578050" cy="578050"/>
                </a:xfrm>
                <a:prstGeom prst="rect">
                  <a:avLst/>
                </a:prstGeom>
              </p:spPr>
            </p:pic>
            <p:pic>
              <p:nvPicPr>
                <p:cNvPr id="104" name="Elemento grafico 103">
                  <a:extLst>
                    <a:ext uri="{FF2B5EF4-FFF2-40B4-BE49-F238E27FC236}">
                      <a16:creationId xmlns:a16="http://schemas.microsoft.com/office/drawing/2014/main" id="{8E74EA9D-6333-11D0-F49F-78E0707CBB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8450" y="5247074"/>
                  <a:ext cx="496498" cy="496498"/>
                </a:xfrm>
                <a:prstGeom prst="rect">
                  <a:avLst/>
                </a:prstGeom>
              </p:spPr>
            </p:pic>
            <p:pic>
              <p:nvPicPr>
                <p:cNvPr id="105" name="Elemento grafico 104">
                  <a:extLst>
                    <a:ext uri="{FF2B5EF4-FFF2-40B4-BE49-F238E27FC236}">
                      <a16:creationId xmlns:a16="http://schemas.microsoft.com/office/drawing/2014/main" id="{75320CCF-248B-D91F-2B96-2AB7824BB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8755" y="5247074"/>
                  <a:ext cx="496498" cy="496498"/>
                </a:xfrm>
                <a:prstGeom prst="rect">
                  <a:avLst/>
                </a:prstGeom>
              </p:spPr>
            </p:pic>
            <p:pic>
              <p:nvPicPr>
                <p:cNvPr id="106" name="Elemento grafico 105">
                  <a:extLst>
                    <a:ext uri="{FF2B5EF4-FFF2-40B4-BE49-F238E27FC236}">
                      <a16:creationId xmlns:a16="http://schemas.microsoft.com/office/drawing/2014/main" id="{71F8ED45-71F3-569E-BA2E-8A2504B4D7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6653" y="5755382"/>
                  <a:ext cx="496498" cy="497133"/>
                </a:xfrm>
                <a:prstGeom prst="rect">
                  <a:avLst/>
                </a:prstGeom>
              </p:spPr>
            </p:pic>
            <p:pic>
              <p:nvPicPr>
                <p:cNvPr id="107" name="Elemento grafico 106">
                  <a:extLst>
                    <a:ext uri="{FF2B5EF4-FFF2-40B4-BE49-F238E27FC236}">
                      <a16:creationId xmlns:a16="http://schemas.microsoft.com/office/drawing/2014/main" id="{37939C4E-5BFD-C1AA-179F-B455E3AC88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92373" y="5746790"/>
                  <a:ext cx="496498" cy="496498"/>
                </a:xfrm>
                <a:prstGeom prst="rect">
                  <a:avLst/>
                </a:prstGeom>
              </p:spPr>
            </p:pic>
            <p:pic>
              <p:nvPicPr>
                <p:cNvPr id="108" name="Elemento grafico 107">
                  <a:extLst>
                    <a:ext uri="{FF2B5EF4-FFF2-40B4-BE49-F238E27FC236}">
                      <a16:creationId xmlns:a16="http://schemas.microsoft.com/office/drawing/2014/main" id="{529938EA-3D3C-033F-79CB-1CE08D7C9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4052" y="5295422"/>
                  <a:ext cx="457636" cy="458221"/>
                </a:xfrm>
                <a:prstGeom prst="rect">
                  <a:avLst/>
                </a:prstGeom>
              </p:spPr>
            </p:pic>
            <p:pic>
              <p:nvPicPr>
                <p:cNvPr id="109" name="Elemento grafico 108">
                  <a:extLst>
                    <a:ext uri="{FF2B5EF4-FFF2-40B4-BE49-F238E27FC236}">
                      <a16:creationId xmlns:a16="http://schemas.microsoft.com/office/drawing/2014/main" id="{2AE3FAC4-E90A-A320-E4B8-D8209E6774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04398" y="5780031"/>
                  <a:ext cx="457636" cy="457636"/>
                </a:xfrm>
                <a:prstGeom prst="rect">
                  <a:avLst/>
                </a:prstGeom>
              </p:spPr>
            </p:pic>
            <p:pic>
              <p:nvPicPr>
                <p:cNvPr id="110" name="Elemento grafico 109">
                  <a:extLst>
                    <a:ext uri="{FF2B5EF4-FFF2-40B4-BE49-F238E27FC236}">
                      <a16:creationId xmlns:a16="http://schemas.microsoft.com/office/drawing/2014/main" id="{3DD05499-7A84-E0EC-AB01-3C65EADE9A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96DAC541-7B7A-43D3-8B79-37D633B846F1}">
                      <asvg:svgBlip xmlns:asvg="http://schemas.microsoft.com/office/drawing/2016/SVG/main" r:embed="rId4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28639" y="5783720"/>
                  <a:ext cx="457636" cy="457636"/>
                </a:xfrm>
                <a:prstGeom prst="rect">
                  <a:avLst/>
                </a:prstGeom>
              </p:spPr>
            </p:pic>
            <p:pic>
              <p:nvPicPr>
                <p:cNvPr id="111" name="Elemento grafico 110">
                  <a:extLst>
                    <a:ext uri="{FF2B5EF4-FFF2-40B4-BE49-F238E27FC236}">
                      <a16:creationId xmlns:a16="http://schemas.microsoft.com/office/drawing/2014/main" id="{63D13223-2F85-1448-ABDA-C51FF6DAC1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11502" y="5261739"/>
                  <a:ext cx="457636" cy="457636"/>
                </a:xfrm>
                <a:prstGeom prst="rect">
                  <a:avLst/>
                </a:prstGeom>
              </p:spPr>
            </p:pic>
          </p:grpSp>
          <p:sp>
            <p:nvSpPr>
              <p:cNvPr id="86" name="Rettangolo 85">
                <a:extLst>
                  <a:ext uri="{FF2B5EF4-FFF2-40B4-BE49-F238E27FC236}">
                    <a16:creationId xmlns:a16="http://schemas.microsoft.com/office/drawing/2014/main" id="{C97D5181-9E06-6BDE-228B-783F68F09644}"/>
                  </a:ext>
                </a:extLst>
              </p:cNvPr>
              <p:cNvSpPr/>
              <p:nvPr/>
            </p:nvSpPr>
            <p:spPr>
              <a:xfrm>
                <a:off x="6318431" y="5728537"/>
                <a:ext cx="653761" cy="22392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FAIR</a:t>
                </a:r>
              </a:p>
            </p:txBody>
          </p:sp>
        </p:grpSp>
      </p:grpSp>
      <p:sp>
        <p:nvSpPr>
          <p:cNvPr id="117" name="Figura a mano libera 116">
            <a:extLst>
              <a:ext uri="{FF2B5EF4-FFF2-40B4-BE49-F238E27FC236}">
                <a16:creationId xmlns:a16="http://schemas.microsoft.com/office/drawing/2014/main" id="{9506492C-B601-A0AE-B8C2-11C7FD142508}"/>
              </a:ext>
            </a:extLst>
          </p:cNvPr>
          <p:cNvSpPr/>
          <p:nvPr/>
        </p:nvSpPr>
        <p:spPr>
          <a:xfrm rot="155187" flipV="1">
            <a:off x="9428416" y="5462553"/>
            <a:ext cx="1218119" cy="45846"/>
          </a:xfrm>
          <a:custGeom>
            <a:avLst/>
            <a:gdLst>
              <a:gd name="connsiteX0" fmla="*/ 0 w 1300163"/>
              <a:gd name="connsiteY0" fmla="*/ 0 h 14287"/>
              <a:gd name="connsiteX1" fmla="*/ 1300163 w 1300163"/>
              <a:gd name="connsiteY1" fmla="*/ 14287 h 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0163" h="14287">
                <a:moveTo>
                  <a:pt x="0" y="0"/>
                </a:moveTo>
                <a:lnTo>
                  <a:pt x="1300163" y="14287"/>
                </a:lnTo>
              </a:path>
            </a:pathLst>
          </a:custGeom>
          <a:noFill/>
          <a:ln w="127000">
            <a:gradFill>
              <a:gsLst>
                <a:gs pos="0">
                  <a:schemeClr val="bg1"/>
                </a:gs>
                <a:gs pos="41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igura a mano libera 117">
            <a:extLst>
              <a:ext uri="{FF2B5EF4-FFF2-40B4-BE49-F238E27FC236}">
                <a16:creationId xmlns:a16="http://schemas.microsoft.com/office/drawing/2014/main" id="{DF5E057C-B41B-9ACD-0021-7062F6C88658}"/>
              </a:ext>
            </a:extLst>
          </p:cNvPr>
          <p:cNvSpPr/>
          <p:nvPr/>
        </p:nvSpPr>
        <p:spPr>
          <a:xfrm rot="21371554" flipH="1" flipV="1">
            <a:off x="1660258" y="2219231"/>
            <a:ext cx="657484" cy="1236136"/>
          </a:xfrm>
          <a:custGeom>
            <a:avLst/>
            <a:gdLst>
              <a:gd name="connsiteX0" fmla="*/ 0 w 8989620"/>
              <a:gd name="connsiteY0" fmla="*/ 0 h 1330037"/>
              <a:gd name="connsiteX1" fmla="*/ 3194462 w 8989620"/>
              <a:gd name="connsiteY1" fmla="*/ 938151 h 1330037"/>
              <a:gd name="connsiteX2" fmla="*/ 8989620 w 8989620"/>
              <a:gd name="connsiteY2" fmla="*/ 1330037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9620" h="1330037">
                <a:moveTo>
                  <a:pt x="0" y="0"/>
                </a:moveTo>
                <a:cubicBezTo>
                  <a:pt x="848096" y="358239"/>
                  <a:pt x="1696192" y="716478"/>
                  <a:pt x="3194462" y="938151"/>
                </a:cubicBezTo>
                <a:cubicBezTo>
                  <a:pt x="4692732" y="1159824"/>
                  <a:pt x="6841176" y="1244930"/>
                  <a:pt x="8989620" y="1330037"/>
                </a:cubicBezTo>
              </a:path>
            </a:pathLst>
          </a:custGeom>
          <a:noFill/>
          <a:ln w="50800">
            <a:gradFill>
              <a:gsLst>
                <a:gs pos="0">
                  <a:schemeClr val="bg1"/>
                </a:gs>
                <a:gs pos="35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Figura a mano libera 121">
            <a:extLst>
              <a:ext uri="{FF2B5EF4-FFF2-40B4-BE49-F238E27FC236}">
                <a16:creationId xmlns:a16="http://schemas.microsoft.com/office/drawing/2014/main" id="{3C781AC7-8029-F2D5-E479-1B4A0A515B5C}"/>
              </a:ext>
            </a:extLst>
          </p:cNvPr>
          <p:cNvSpPr/>
          <p:nvPr/>
        </p:nvSpPr>
        <p:spPr>
          <a:xfrm>
            <a:off x="1777285" y="1270609"/>
            <a:ext cx="3631842" cy="480918"/>
          </a:xfrm>
          <a:custGeom>
            <a:avLst/>
            <a:gdLst>
              <a:gd name="connsiteX0" fmla="*/ 3631842 w 3631842"/>
              <a:gd name="connsiteY0" fmla="*/ 480918 h 480918"/>
              <a:gd name="connsiteX1" fmla="*/ 1906073 w 3631842"/>
              <a:gd name="connsiteY1" fmla="*/ 55915 h 480918"/>
              <a:gd name="connsiteX2" fmla="*/ 0 w 3631842"/>
              <a:gd name="connsiteY2" fmla="*/ 17278 h 48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31842" h="480918">
                <a:moveTo>
                  <a:pt x="3631842" y="480918"/>
                </a:moveTo>
                <a:cubicBezTo>
                  <a:pt x="3071611" y="307053"/>
                  <a:pt x="2511380" y="133188"/>
                  <a:pt x="1906073" y="55915"/>
                </a:cubicBezTo>
                <a:cubicBezTo>
                  <a:pt x="1300766" y="-21358"/>
                  <a:pt x="650383" y="-2040"/>
                  <a:pt x="0" y="17278"/>
                </a:cubicBezTo>
              </a:path>
            </a:pathLst>
          </a:custGeom>
          <a:noFill/>
          <a:ln w="50800">
            <a:gradFill>
              <a:gsLst>
                <a:gs pos="0">
                  <a:schemeClr val="bg1"/>
                </a:gs>
                <a:gs pos="35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Figura a mano libera 122">
            <a:extLst>
              <a:ext uri="{FF2B5EF4-FFF2-40B4-BE49-F238E27FC236}">
                <a16:creationId xmlns:a16="http://schemas.microsoft.com/office/drawing/2014/main" id="{BDA3ECA0-DC0A-1A01-52CC-2CE6515746EA}"/>
              </a:ext>
            </a:extLst>
          </p:cNvPr>
          <p:cNvSpPr/>
          <p:nvPr/>
        </p:nvSpPr>
        <p:spPr>
          <a:xfrm>
            <a:off x="1725769" y="954103"/>
            <a:ext cx="6168980" cy="204996"/>
          </a:xfrm>
          <a:custGeom>
            <a:avLst/>
            <a:gdLst>
              <a:gd name="connsiteX0" fmla="*/ 6168980 w 6168980"/>
              <a:gd name="connsiteY0" fmla="*/ 204996 h 204996"/>
              <a:gd name="connsiteX1" fmla="*/ 2665927 w 6168980"/>
              <a:gd name="connsiteY1" fmla="*/ 11812 h 204996"/>
              <a:gd name="connsiteX2" fmla="*/ 0 w 6168980"/>
              <a:gd name="connsiteY2" fmla="*/ 37570 h 2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8980" h="204996">
                <a:moveTo>
                  <a:pt x="6168980" y="204996"/>
                </a:moveTo>
                <a:cubicBezTo>
                  <a:pt x="4931535" y="122356"/>
                  <a:pt x="3694090" y="39716"/>
                  <a:pt x="2665927" y="11812"/>
                </a:cubicBezTo>
                <a:cubicBezTo>
                  <a:pt x="1637764" y="-16092"/>
                  <a:pt x="818882" y="10739"/>
                  <a:pt x="0" y="37570"/>
                </a:cubicBezTo>
              </a:path>
            </a:pathLst>
          </a:custGeom>
          <a:noFill/>
          <a:ln w="50800">
            <a:gradFill>
              <a:gsLst>
                <a:gs pos="0">
                  <a:schemeClr val="bg1"/>
                </a:gs>
                <a:gs pos="35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Figura a mano libera 123">
            <a:extLst>
              <a:ext uri="{FF2B5EF4-FFF2-40B4-BE49-F238E27FC236}">
                <a16:creationId xmlns:a16="http://schemas.microsoft.com/office/drawing/2014/main" id="{27BAE657-9B1D-93A3-A90B-7D7B0DA44A85}"/>
              </a:ext>
            </a:extLst>
          </p:cNvPr>
          <p:cNvSpPr/>
          <p:nvPr/>
        </p:nvSpPr>
        <p:spPr>
          <a:xfrm>
            <a:off x="1867437" y="1738648"/>
            <a:ext cx="1931831" cy="669701"/>
          </a:xfrm>
          <a:custGeom>
            <a:avLst/>
            <a:gdLst>
              <a:gd name="connsiteX0" fmla="*/ 1931831 w 1931831"/>
              <a:gd name="connsiteY0" fmla="*/ 669701 h 669701"/>
              <a:gd name="connsiteX1" fmla="*/ 965915 w 1931831"/>
              <a:gd name="connsiteY1" fmla="*/ 193183 h 669701"/>
              <a:gd name="connsiteX2" fmla="*/ 0 w 1931831"/>
              <a:gd name="connsiteY2" fmla="*/ 0 h 6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1831" h="669701">
                <a:moveTo>
                  <a:pt x="1931831" y="669701"/>
                </a:moveTo>
                <a:cubicBezTo>
                  <a:pt x="1609859" y="487250"/>
                  <a:pt x="1287887" y="304800"/>
                  <a:pt x="965915" y="193183"/>
                </a:cubicBezTo>
                <a:cubicBezTo>
                  <a:pt x="643943" y="81566"/>
                  <a:pt x="321971" y="40783"/>
                  <a:pt x="0" y="0"/>
                </a:cubicBezTo>
              </a:path>
            </a:pathLst>
          </a:custGeom>
          <a:noFill/>
          <a:ln w="50800">
            <a:gradFill>
              <a:gsLst>
                <a:gs pos="0">
                  <a:schemeClr val="bg1"/>
                </a:gs>
                <a:gs pos="35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Figura a mano libera 124">
            <a:extLst>
              <a:ext uri="{FF2B5EF4-FFF2-40B4-BE49-F238E27FC236}">
                <a16:creationId xmlns:a16="http://schemas.microsoft.com/office/drawing/2014/main" id="{EDB4C2FE-CA94-FFDA-10D5-7DBF374E72B1}"/>
              </a:ext>
            </a:extLst>
          </p:cNvPr>
          <p:cNvSpPr/>
          <p:nvPr/>
        </p:nvSpPr>
        <p:spPr>
          <a:xfrm>
            <a:off x="1545465" y="6078828"/>
            <a:ext cx="3576830" cy="45802"/>
          </a:xfrm>
          <a:custGeom>
            <a:avLst/>
            <a:gdLst>
              <a:gd name="connsiteX0" fmla="*/ 0 w 3219718"/>
              <a:gd name="connsiteY0" fmla="*/ 0 h 38637"/>
              <a:gd name="connsiteX1" fmla="*/ 2343955 w 3219718"/>
              <a:gd name="connsiteY1" fmla="*/ 38637 h 38637"/>
              <a:gd name="connsiteX2" fmla="*/ 3219718 w 3219718"/>
              <a:gd name="connsiteY2" fmla="*/ 0 h 3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9718" h="38637">
                <a:moveTo>
                  <a:pt x="0" y="0"/>
                </a:moveTo>
                <a:lnTo>
                  <a:pt x="2343955" y="38637"/>
                </a:lnTo>
                <a:cubicBezTo>
                  <a:pt x="2880575" y="38637"/>
                  <a:pt x="3050146" y="19318"/>
                  <a:pt x="3219718" y="0"/>
                </a:cubicBezTo>
              </a:path>
            </a:pathLst>
          </a:custGeom>
          <a:noFill/>
          <a:ln w="50800">
            <a:gradFill>
              <a:gsLst>
                <a:gs pos="8000">
                  <a:schemeClr val="bg1"/>
                </a:gs>
                <a:gs pos="46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Figura a mano libera 125">
            <a:extLst>
              <a:ext uri="{FF2B5EF4-FFF2-40B4-BE49-F238E27FC236}">
                <a16:creationId xmlns:a16="http://schemas.microsoft.com/office/drawing/2014/main" id="{64CACF8E-9AD9-428A-9272-FC377E307949}"/>
              </a:ext>
            </a:extLst>
          </p:cNvPr>
          <p:cNvSpPr/>
          <p:nvPr/>
        </p:nvSpPr>
        <p:spPr>
          <a:xfrm>
            <a:off x="3271234" y="4945486"/>
            <a:ext cx="1886228" cy="426669"/>
          </a:xfrm>
          <a:custGeom>
            <a:avLst/>
            <a:gdLst>
              <a:gd name="connsiteX0" fmla="*/ 0 w 1571222"/>
              <a:gd name="connsiteY0" fmla="*/ 0 h 321972"/>
              <a:gd name="connsiteX1" fmla="*/ 1571222 w 1571222"/>
              <a:gd name="connsiteY1" fmla="*/ 321972 h 3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71222" h="321972">
                <a:moveTo>
                  <a:pt x="0" y="0"/>
                </a:moveTo>
                <a:lnTo>
                  <a:pt x="1571222" y="321972"/>
                </a:lnTo>
              </a:path>
            </a:pathLst>
          </a:custGeom>
          <a:noFill/>
          <a:ln w="50800">
            <a:gradFill>
              <a:gsLst>
                <a:gs pos="8000">
                  <a:schemeClr val="bg1"/>
                </a:gs>
                <a:gs pos="46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Figura a mano libera 126">
            <a:extLst>
              <a:ext uri="{FF2B5EF4-FFF2-40B4-BE49-F238E27FC236}">
                <a16:creationId xmlns:a16="http://schemas.microsoft.com/office/drawing/2014/main" id="{0DFC7DA5-1ECF-877A-F0F8-47127B3C0CD6}"/>
              </a:ext>
            </a:extLst>
          </p:cNvPr>
          <p:cNvSpPr/>
          <p:nvPr/>
        </p:nvSpPr>
        <p:spPr>
          <a:xfrm>
            <a:off x="4984123" y="3850782"/>
            <a:ext cx="1240727" cy="576859"/>
          </a:xfrm>
          <a:custGeom>
            <a:avLst/>
            <a:gdLst>
              <a:gd name="connsiteX0" fmla="*/ 0 w 978794"/>
              <a:gd name="connsiteY0" fmla="*/ 0 h 437882"/>
              <a:gd name="connsiteX1" fmla="*/ 978794 w 978794"/>
              <a:gd name="connsiteY1" fmla="*/ 437882 h 43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8794" h="437882">
                <a:moveTo>
                  <a:pt x="0" y="0"/>
                </a:moveTo>
                <a:lnTo>
                  <a:pt x="978794" y="437882"/>
                </a:lnTo>
              </a:path>
            </a:pathLst>
          </a:custGeom>
          <a:noFill/>
          <a:ln w="50800">
            <a:gradFill>
              <a:gsLst>
                <a:gs pos="8000">
                  <a:schemeClr val="bg1"/>
                </a:gs>
                <a:gs pos="46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Figura a mano libera 130">
            <a:extLst>
              <a:ext uri="{FF2B5EF4-FFF2-40B4-BE49-F238E27FC236}">
                <a16:creationId xmlns:a16="http://schemas.microsoft.com/office/drawing/2014/main" id="{21AE6D8D-594C-E7A8-F390-87DE7DAC5E7D}"/>
              </a:ext>
            </a:extLst>
          </p:cNvPr>
          <p:cNvSpPr/>
          <p:nvPr/>
        </p:nvSpPr>
        <p:spPr>
          <a:xfrm>
            <a:off x="6761408" y="2820473"/>
            <a:ext cx="631065" cy="824248"/>
          </a:xfrm>
          <a:custGeom>
            <a:avLst/>
            <a:gdLst>
              <a:gd name="connsiteX0" fmla="*/ 0 w 631065"/>
              <a:gd name="connsiteY0" fmla="*/ 0 h 824248"/>
              <a:gd name="connsiteX1" fmla="*/ 412124 w 631065"/>
              <a:gd name="connsiteY1" fmla="*/ 231820 h 824248"/>
              <a:gd name="connsiteX2" fmla="*/ 631065 w 631065"/>
              <a:gd name="connsiteY2" fmla="*/ 824248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065" h="824248">
                <a:moveTo>
                  <a:pt x="0" y="0"/>
                </a:moveTo>
                <a:cubicBezTo>
                  <a:pt x="153473" y="47222"/>
                  <a:pt x="306947" y="94445"/>
                  <a:pt x="412124" y="231820"/>
                </a:cubicBezTo>
                <a:cubicBezTo>
                  <a:pt x="517301" y="369195"/>
                  <a:pt x="574183" y="596721"/>
                  <a:pt x="631065" y="824248"/>
                </a:cubicBezTo>
              </a:path>
            </a:pathLst>
          </a:custGeom>
          <a:noFill/>
          <a:ln w="50800">
            <a:gradFill>
              <a:gsLst>
                <a:gs pos="8000">
                  <a:schemeClr val="bg1"/>
                </a:gs>
                <a:gs pos="46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igura a mano libera 131">
            <a:extLst>
              <a:ext uri="{FF2B5EF4-FFF2-40B4-BE49-F238E27FC236}">
                <a16:creationId xmlns:a16="http://schemas.microsoft.com/office/drawing/2014/main" id="{F6A63461-034C-9864-FB6E-3717B1FC93CF}"/>
              </a:ext>
            </a:extLst>
          </p:cNvPr>
          <p:cNvSpPr/>
          <p:nvPr/>
        </p:nvSpPr>
        <p:spPr>
          <a:xfrm>
            <a:off x="8358389" y="3129566"/>
            <a:ext cx="416885" cy="1390919"/>
          </a:xfrm>
          <a:custGeom>
            <a:avLst/>
            <a:gdLst>
              <a:gd name="connsiteX0" fmla="*/ 309093 w 416885"/>
              <a:gd name="connsiteY0" fmla="*/ 0 h 1390919"/>
              <a:gd name="connsiteX1" fmla="*/ 399245 w 416885"/>
              <a:gd name="connsiteY1" fmla="*/ 850006 h 1390919"/>
              <a:gd name="connsiteX2" fmla="*/ 0 w 416885"/>
              <a:gd name="connsiteY2" fmla="*/ 1390919 h 13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85" h="1390919">
                <a:moveTo>
                  <a:pt x="309093" y="0"/>
                </a:moveTo>
                <a:cubicBezTo>
                  <a:pt x="379926" y="309093"/>
                  <a:pt x="450760" y="618186"/>
                  <a:pt x="399245" y="850006"/>
                </a:cubicBezTo>
                <a:cubicBezTo>
                  <a:pt x="347730" y="1081826"/>
                  <a:pt x="173865" y="1236372"/>
                  <a:pt x="0" y="1390919"/>
                </a:cubicBezTo>
              </a:path>
            </a:pathLst>
          </a:custGeom>
          <a:noFill/>
          <a:ln w="50800">
            <a:gradFill>
              <a:gsLst>
                <a:gs pos="8000">
                  <a:schemeClr val="bg1"/>
                </a:gs>
                <a:gs pos="46000">
                  <a:schemeClr val="tx1">
                    <a:lumMod val="65000"/>
                    <a:lumOff val="35000"/>
                  </a:schemeClr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Figura a mano libera 136">
            <a:extLst>
              <a:ext uri="{FF2B5EF4-FFF2-40B4-BE49-F238E27FC236}">
                <a16:creationId xmlns:a16="http://schemas.microsoft.com/office/drawing/2014/main" id="{0F4614AD-7D05-ACE8-1AFA-6C668CE30E26}"/>
              </a:ext>
            </a:extLst>
          </p:cNvPr>
          <p:cNvSpPr/>
          <p:nvPr/>
        </p:nvSpPr>
        <p:spPr>
          <a:xfrm>
            <a:off x="2764914" y="2952495"/>
            <a:ext cx="938207" cy="583789"/>
          </a:xfrm>
          <a:custGeom>
            <a:avLst/>
            <a:gdLst>
              <a:gd name="connsiteX0" fmla="*/ 0 w 859809"/>
              <a:gd name="connsiteY0" fmla="*/ 259307 h 259307"/>
              <a:gd name="connsiteX1" fmla="*/ 859809 w 859809"/>
              <a:gd name="connsiteY1" fmla="*/ 0 h 259307"/>
              <a:gd name="connsiteX2" fmla="*/ 859809 w 859809"/>
              <a:gd name="connsiteY2" fmla="*/ 0 h 25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9809" h="259307">
                <a:moveTo>
                  <a:pt x="0" y="259307"/>
                </a:moveTo>
                <a:lnTo>
                  <a:pt x="859809" y="0"/>
                </a:lnTo>
                <a:lnTo>
                  <a:pt x="859809" y="0"/>
                </a:ln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Figura a mano libera 143">
            <a:extLst>
              <a:ext uri="{FF2B5EF4-FFF2-40B4-BE49-F238E27FC236}">
                <a16:creationId xmlns:a16="http://schemas.microsoft.com/office/drawing/2014/main" id="{6A3D83B4-827F-7022-9B00-EF513F0C7D4C}"/>
              </a:ext>
            </a:extLst>
          </p:cNvPr>
          <p:cNvSpPr/>
          <p:nvPr/>
        </p:nvSpPr>
        <p:spPr>
          <a:xfrm rot="20773612">
            <a:off x="1019790" y="4042101"/>
            <a:ext cx="982638" cy="125120"/>
          </a:xfrm>
          <a:custGeom>
            <a:avLst/>
            <a:gdLst>
              <a:gd name="connsiteX0" fmla="*/ 0 w 982638"/>
              <a:gd name="connsiteY0" fmla="*/ 68239 h 125120"/>
              <a:gd name="connsiteX1" fmla="*/ 586853 w 982638"/>
              <a:gd name="connsiteY1" fmla="*/ 122830 h 125120"/>
              <a:gd name="connsiteX2" fmla="*/ 982638 w 982638"/>
              <a:gd name="connsiteY2" fmla="*/ 0 h 1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2638" h="125120">
                <a:moveTo>
                  <a:pt x="0" y="68239"/>
                </a:moveTo>
                <a:cubicBezTo>
                  <a:pt x="211540" y="101221"/>
                  <a:pt x="423080" y="134203"/>
                  <a:pt x="586853" y="122830"/>
                </a:cubicBezTo>
                <a:cubicBezTo>
                  <a:pt x="750626" y="111457"/>
                  <a:pt x="866632" y="55728"/>
                  <a:pt x="982638" y="0"/>
                </a:cubicBez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igura a mano libera 145">
            <a:extLst>
              <a:ext uri="{FF2B5EF4-FFF2-40B4-BE49-F238E27FC236}">
                <a16:creationId xmlns:a16="http://schemas.microsoft.com/office/drawing/2014/main" id="{3F4BE1B7-4790-2E14-5D7D-9097266C3ECD}"/>
              </a:ext>
            </a:extLst>
          </p:cNvPr>
          <p:cNvSpPr/>
          <p:nvPr/>
        </p:nvSpPr>
        <p:spPr>
          <a:xfrm>
            <a:off x="4541743" y="1971828"/>
            <a:ext cx="938207" cy="583789"/>
          </a:xfrm>
          <a:custGeom>
            <a:avLst/>
            <a:gdLst>
              <a:gd name="connsiteX0" fmla="*/ 0 w 859809"/>
              <a:gd name="connsiteY0" fmla="*/ 259307 h 259307"/>
              <a:gd name="connsiteX1" fmla="*/ 859809 w 859809"/>
              <a:gd name="connsiteY1" fmla="*/ 0 h 259307"/>
              <a:gd name="connsiteX2" fmla="*/ 859809 w 859809"/>
              <a:gd name="connsiteY2" fmla="*/ 0 h 25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9809" h="259307">
                <a:moveTo>
                  <a:pt x="0" y="259307"/>
                </a:moveTo>
                <a:lnTo>
                  <a:pt x="859809" y="0"/>
                </a:lnTo>
                <a:lnTo>
                  <a:pt x="859809" y="0"/>
                </a:ln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igura a mano libera 146">
            <a:extLst>
              <a:ext uri="{FF2B5EF4-FFF2-40B4-BE49-F238E27FC236}">
                <a16:creationId xmlns:a16="http://schemas.microsoft.com/office/drawing/2014/main" id="{287581D4-3049-804A-4433-F70C0CFD10A5}"/>
              </a:ext>
            </a:extLst>
          </p:cNvPr>
          <p:cNvSpPr/>
          <p:nvPr/>
        </p:nvSpPr>
        <p:spPr>
          <a:xfrm rot="1265383">
            <a:off x="6291392" y="1093192"/>
            <a:ext cx="1426419" cy="795371"/>
          </a:xfrm>
          <a:custGeom>
            <a:avLst/>
            <a:gdLst>
              <a:gd name="connsiteX0" fmla="*/ 0 w 859809"/>
              <a:gd name="connsiteY0" fmla="*/ 259307 h 259307"/>
              <a:gd name="connsiteX1" fmla="*/ 859809 w 859809"/>
              <a:gd name="connsiteY1" fmla="*/ 0 h 259307"/>
              <a:gd name="connsiteX2" fmla="*/ 859809 w 859809"/>
              <a:gd name="connsiteY2" fmla="*/ 0 h 25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9809" h="259307">
                <a:moveTo>
                  <a:pt x="0" y="259307"/>
                </a:moveTo>
                <a:lnTo>
                  <a:pt x="859809" y="0"/>
                </a:lnTo>
                <a:lnTo>
                  <a:pt x="859809" y="0"/>
                </a:lnTo>
              </a:path>
            </a:pathLst>
          </a:custGeom>
          <a:noFill/>
          <a:ln w="38100">
            <a:solidFill>
              <a:schemeClr val="tx1">
                <a:lumMod val="50000"/>
                <a:lumOff val="50000"/>
              </a:schemeClr>
            </a:solidFill>
            <a:headEnd type="stealth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0" name="Elemento grafico 149" descr="Segnale di divieto con riempimento a tinta unita">
            <a:extLst>
              <a:ext uri="{FF2B5EF4-FFF2-40B4-BE49-F238E27FC236}">
                <a16:creationId xmlns:a16="http://schemas.microsoft.com/office/drawing/2014/main" id="{94E418EA-C057-CF7A-1D71-DA2160EC502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995046" y="2943286"/>
            <a:ext cx="518194" cy="518194"/>
          </a:xfrm>
          <a:prstGeom prst="rect">
            <a:avLst/>
          </a:prstGeom>
        </p:spPr>
      </p:pic>
      <p:pic>
        <p:nvPicPr>
          <p:cNvPr id="151" name="Elemento grafico 150" descr="Segnale di divieto con riempimento a tinta unita">
            <a:extLst>
              <a:ext uri="{FF2B5EF4-FFF2-40B4-BE49-F238E27FC236}">
                <a16:creationId xmlns:a16="http://schemas.microsoft.com/office/drawing/2014/main" id="{AE8673E7-36E8-4866-B506-2EA9FC624F7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749726" y="2012281"/>
            <a:ext cx="518194" cy="518194"/>
          </a:xfrm>
          <a:prstGeom prst="rect">
            <a:avLst/>
          </a:prstGeom>
        </p:spPr>
      </p:pic>
      <p:pic>
        <p:nvPicPr>
          <p:cNvPr id="152" name="Elemento grafico 151" descr="Segnale di divieto con riempimento a tinta unita">
            <a:extLst>
              <a:ext uri="{FF2B5EF4-FFF2-40B4-BE49-F238E27FC236}">
                <a16:creationId xmlns:a16="http://schemas.microsoft.com/office/drawing/2014/main" id="{1AA00B89-DFAC-2649-3257-0C5DFA39966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703182" y="1240675"/>
            <a:ext cx="518194" cy="518194"/>
          </a:xfrm>
          <a:prstGeom prst="rect">
            <a:avLst/>
          </a:prstGeom>
        </p:spPr>
      </p:pic>
      <p:pic>
        <p:nvPicPr>
          <p:cNvPr id="155" name="Elemento grafico 154" descr="Segnale di divieto con riempimento a tinta unita">
            <a:extLst>
              <a:ext uri="{FF2B5EF4-FFF2-40B4-BE49-F238E27FC236}">
                <a16:creationId xmlns:a16="http://schemas.microsoft.com/office/drawing/2014/main" id="{74D1196A-2208-78DC-CC67-6503F3070C8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268589" y="3871681"/>
            <a:ext cx="518194" cy="5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C161BD-C38F-F513-B725-668A780D5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EFCEA1BC-70C3-A637-17E7-F6771E952B9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E11FDBAC-2B1A-6EE3-EA84-FCD3B244D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021435"/>
              </p:ext>
            </p:extLst>
          </p:nvPr>
        </p:nvGraphicFramePr>
        <p:xfrm>
          <a:off x="1145821" y="0"/>
          <a:ext cx="9900357" cy="6345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olo 1">
            <a:extLst>
              <a:ext uri="{FF2B5EF4-FFF2-40B4-BE49-F238E27FC236}">
                <a16:creationId xmlns:a16="http://schemas.microsoft.com/office/drawing/2014/main" id="{4B6A1C24-94F5-3D6A-E737-EA883648CD5D}"/>
              </a:ext>
            </a:extLst>
          </p:cNvPr>
          <p:cNvSpPr txBox="1">
            <a:spLocks/>
          </p:cNvSpPr>
          <p:nvPr/>
        </p:nvSpPr>
        <p:spPr>
          <a:xfrm>
            <a:off x="421604" y="2057398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4CF2DA-12AE-5234-51C2-2BB5FD70D82E}"/>
              </a:ext>
            </a:extLst>
          </p:cNvPr>
          <p:cNvSpPr txBox="1"/>
          <p:nvPr/>
        </p:nvSpPr>
        <p:spPr>
          <a:xfrm>
            <a:off x="375921" y="965200"/>
            <a:ext cx="10670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Assess </a:t>
            </a:r>
            <a:r>
              <a:rPr lang="en-GB" sz="2400" noProof="0" dirty="0"/>
              <a:t>the capacity of </a:t>
            </a:r>
            <a:r>
              <a:rPr lang="en-GB" sz="2400" b="1" noProof="0" dirty="0"/>
              <a:t>RIs</a:t>
            </a:r>
            <a:r>
              <a:rPr lang="en-GB" sz="2400" noProof="0" dirty="0"/>
              <a:t> and </a:t>
            </a:r>
            <a:r>
              <a:rPr lang="en-GB" sz="2400" b="1" noProof="0" dirty="0"/>
              <a:t>ITINERIS HUB </a:t>
            </a:r>
            <a:r>
              <a:rPr lang="en-GB" sz="2400" noProof="0" dirty="0"/>
              <a:t>to share data and digital resources, based on common FAIR practices (Potential connectivity)</a:t>
            </a:r>
          </a:p>
        </p:txBody>
      </p:sp>
      <p:pic>
        <p:nvPicPr>
          <p:cNvPr id="8" name="Elemento grafico 7" descr="Utenti con riempimento a tinta unita">
            <a:extLst>
              <a:ext uri="{FF2B5EF4-FFF2-40B4-BE49-F238E27FC236}">
                <a16:creationId xmlns:a16="http://schemas.microsoft.com/office/drawing/2014/main" id="{1F52760A-875E-4578-4606-F0B9112636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8298" y="4065739"/>
            <a:ext cx="1131368" cy="113136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028BEC-B6A4-CE99-4899-DE081E1FA5D1}"/>
              </a:ext>
            </a:extLst>
          </p:cNvPr>
          <p:cNvSpPr txBox="1"/>
          <p:nvPr/>
        </p:nvSpPr>
        <p:spPr>
          <a:xfrm>
            <a:off x="1771966" y="3778594"/>
            <a:ext cx="78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RI</a:t>
            </a:r>
          </a:p>
        </p:txBody>
      </p:sp>
      <p:pic>
        <p:nvPicPr>
          <p:cNvPr id="12" name="Immagine 11" descr="Immagine che contiene logo, Carattere, Elementi grafici, testo&#10;&#10;Il contenuto generato dall'IA potrebbe non essere corretto.">
            <a:extLst>
              <a:ext uri="{FF2B5EF4-FFF2-40B4-BE49-F238E27FC236}">
                <a16:creationId xmlns:a16="http://schemas.microsoft.com/office/drawing/2014/main" id="{E3B9196F-8AE4-3F4C-1D72-CFE96E6D0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7473" y="3615328"/>
            <a:ext cx="1331368" cy="695747"/>
          </a:xfrm>
          <a:prstGeom prst="rect">
            <a:avLst/>
          </a:prstGeom>
        </p:spPr>
      </p:pic>
      <p:pic>
        <p:nvPicPr>
          <p:cNvPr id="16" name="Immagine 15" descr="Immagine che contiene Carattere, Elementi grafici, bianco, design&#10;&#10;Il contenuto generato dall'IA potrebbe non essere corretto.">
            <a:extLst>
              <a:ext uri="{FF2B5EF4-FFF2-40B4-BE49-F238E27FC236}">
                <a16:creationId xmlns:a16="http://schemas.microsoft.com/office/drawing/2014/main" id="{8EB4DEB4-9528-A7FA-B574-AC6F869C9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4710" y="5048242"/>
            <a:ext cx="1538543" cy="518162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002955A2-1E2C-7D61-76B4-12DABF420E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78175" y="4148823"/>
            <a:ext cx="965200" cy="965200"/>
          </a:xfrm>
          <a:prstGeom prst="rect">
            <a:avLst/>
          </a:prstGeom>
        </p:spPr>
      </p:pic>
      <p:pic>
        <p:nvPicPr>
          <p:cNvPr id="20" name="Immagine 19" descr="Immagine che contiene cerchio, Elementi grafici, clipart, schermata&#10;&#10;Il contenuto generato dall'IA potrebbe non essere corretto.">
            <a:extLst>
              <a:ext uri="{FF2B5EF4-FFF2-40B4-BE49-F238E27FC236}">
                <a16:creationId xmlns:a16="http://schemas.microsoft.com/office/drawing/2014/main" id="{C0B58896-474D-6213-729E-DD98C09708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1884" y="4042047"/>
            <a:ext cx="988508" cy="74422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14C283C-4087-3671-F798-1F4976FC87E7}"/>
              </a:ext>
            </a:extLst>
          </p:cNvPr>
          <p:cNvSpPr txBox="1"/>
          <p:nvPr/>
        </p:nvSpPr>
        <p:spPr>
          <a:xfrm>
            <a:off x="5261883" y="3580382"/>
            <a:ext cx="165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FAIR Implementation Profile (FIP)</a:t>
            </a:r>
          </a:p>
        </p:txBody>
      </p:sp>
      <p:pic>
        <p:nvPicPr>
          <p:cNvPr id="22" name="Immagine 21" descr="Immagine che contiene Elementi grafici, Carattere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BC694B0B-3A50-0A19-52D9-2510385784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6215" y="4906152"/>
            <a:ext cx="2310883" cy="66025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C3800F7-960A-4304-DCA0-144443F5512D}"/>
              </a:ext>
            </a:extLst>
          </p:cNvPr>
          <p:cNvSpPr txBox="1"/>
          <p:nvPr/>
        </p:nvSpPr>
        <p:spPr>
          <a:xfrm>
            <a:off x="3403142" y="5339768"/>
            <a:ext cx="1398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1A5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pic>
        <p:nvPicPr>
          <p:cNvPr id="25" name="Elemento grafico 24" descr="Appunti selezionati con riempimento a tinta unita">
            <a:extLst>
              <a:ext uri="{FF2B5EF4-FFF2-40B4-BE49-F238E27FC236}">
                <a16:creationId xmlns:a16="http://schemas.microsoft.com/office/drawing/2014/main" id="{EA2A4D2F-4D5F-A892-3017-4652DA0458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82941" y="4779078"/>
            <a:ext cx="914400" cy="914400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D4CFA641-BDA2-B09D-B085-CD5284116B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66279" y="3789320"/>
            <a:ext cx="1148097" cy="1148097"/>
          </a:xfrm>
          <a:prstGeom prst="rect">
            <a:avLst/>
          </a:prstGeom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464CE5CE-07D9-9D09-B4CF-A158A10934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36129" y="3733710"/>
            <a:ext cx="1097464" cy="10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20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FAIR convergence assessment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54222B3-0C87-1D04-0CC1-1CF0F180A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791" y="1034640"/>
            <a:ext cx="6145209" cy="5266904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B3183AC-6222-F0F8-637F-D6BA2CE1D8A8}"/>
              </a:ext>
            </a:extLst>
          </p:cNvPr>
          <p:cNvSpPr txBox="1">
            <a:spLocks/>
          </p:cNvSpPr>
          <p:nvPr/>
        </p:nvSpPr>
        <p:spPr>
          <a:xfrm>
            <a:off x="305066" y="959181"/>
            <a:ext cx="6716687" cy="518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>
                <a:latin typeface="Calibri"/>
                <a:cs typeface="Calibri"/>
              </a:rPr>
              <a:t>13 RIs produced new FIPs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71748D-D50A-2F5E-B548-835A1E76606A}"/>
              </a:ext>
            </a:extLst>
          </p:cNvPr>
          <p:cNvSpPr txBox="1"/>
          <p:nvPr/>
        </p:nvSpPr>
        <p:spPr>
          <a:xfrm>
            <a:off x="914031" y="1449760"/>
            <a:ext cx="141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it-IT" sz="1200" dirty="0" err="1"/>
              <a:t>ATLaS</a:t>
            </a:r>
            <a:endParaRPr lang="it-IT" sz="1200" dirty="0"/>
          </a:p>
          <a:p>
            <a:pPr marL="342900" lvl="0" indent="-342900">
              <a:buFont typeface="+mj-lt"/>
              <a:buAutoNum type="arabicPeriod"/>
            </a:pPr>
            <a:r>
              <a:rPr lang="it-IT" sz="1200" dirty="0" err="1"/>
              <a:t>CeTra</a:t>
            </a:r>
            <a:endParaRPr lang="it-IT" sz="1200" dirty="0"/>
          </a:p>
          <a:p>
            <a:pPr marL="342900" lvl="0" indent="-342900">
              <a:buFont typeface="+mj-lt"/>
              <a:buAutoNum type="arabicPeriod"/>
            </a:pPr>
            <a:r>
              <a:rPr lang="it-IT" sz="1200" dirty="0" err="1"/>
              <a:t>DiSSCo</a:t>
            </a:r>
            <a:endParaRPr lang="it-IT" sz="1200" dirty="0"/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EMSO ITA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SMINO 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IBISBA EU 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IBISBA ITA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58C575-4C31-D754-359D-75D661C27748}"/>
              </a:ext>
            </a:extLst>
          </p:cNvPr>
          <p:cNvSpPr txBox="1"/>
          <p:nvPr/>
        </p:nvSpPr>
        <p:spPr>
          <a:xfrm>
            <a:off x="2104804" y="1452013"/>
            <a:ext cx="4582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it-IT" sz="1200" dirty="0"/>
              <a:t>IT-IOOS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IADC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ITINERIS HUB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JERICO ITA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 err="1"/>
              <a:t>LifeWatch</a:t>
            </a:r>
            <a:r>
              <a:rPr lang="it-IT" sz="1200" dirty="0"/>
              <a:t> </a:t>
            </a:r>
            <a:r>
              <a:rPr lang="it-IT" sz="1200" dirty="0" err="1"/>
              <a:t>Italy</a:t>
            </a:r>
            <a:endParaRPr lang="it-IT" sz="1200" dirty="0"/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SNAP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0EDECF2-4249-BF96-44CA-B855239FEF0F}"/>
              </a:ext>
            </a:extLst>
          </p:cNvPr>
          <p:cNvSpPr/>
          <p:nvPr/>
        </p:nvSpPr>
        <p:spPr>
          <a:xfrm>
            <a:off x="6370522" y="1846163"/>
            <a:ext cx="4822198" cy="160438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950F056-8A75-FED6-8116-7A323501DE11}"/>
              </a:ext>
            </a:extLst>
          </p:cNvPr>
          <p:cNvSpPr/>
          <p:nvPr/>
        </p:nvSpPr>
        <p:spPr>
          <a:xfrm rot="16200000">
            <a:off x="7963957" y="3449780"/>
            <a:ext cx="4857524" cy="191557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FE0804-F84C-7323-3826-7B6BB320BCDE}"/>
              </a:ext>
            </a:extLst>
          </p:cNvPr>
          <p:cNvSpPr txBox="1"/>
          <p:nvPr/>
        </p:nvSpPr>
        <p:spPr>
          <a:xfrm>
            <a:off x="646748" y="3228440"/>
            <a:ext cx="54492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ITINERIS ranked the fifth position among the RIs with the highest number of shared FAIR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ACTRIS, JERICO, and </a:t>
            </a:r>
            <a:r>
              <a:rPr lang="en-GB" sz="1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LifeWatch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were at the top three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ITINERIS revealed the highest convergence of FAIR practices with JERICO, </a:t>
            </a:r>
            <a:r>
              <a:rPr lang="en-GB" sz="1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LifeWatch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, and ACTRIS.</a:t>
            </a:r>
          </a:p>
          <a:p>
            <a:endParaRPr lang="en-GB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57AA2-2125-9B7D-0CCC-F8C771E5A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4A86F-3EB6-D411-2669-BCA0751802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FAIR convergence assessment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31AC935-6E15-A344-4E5F-D41808363C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080E264-F1E5-5FAC-419B-26EFB5D600DE}"/>
              </a:ext>
            </a:extLst>
          </p:cNvPr>
          <p:cNvSpPr txBox="1">
            <a:spLocks/>
          </p:cNvSpPr>
          <p:nvPr/>
        </p:nvSpPr>
        <p:spPr>
          <a:xfrm>
            <a:off x="305066" y="959181"/>
            <a:ext cx="6716687" cy="5181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noProof="0" dirty="0">
                <a:latin typeface="Calibri"/>
                <a:cs typeface="Calibri"/>
              </a:rPr>
              <a:t>13 RIs produced new FIPs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C95EA2-7A19-843A-78CE-DE2763A70690}"/>
              </a:ext>
            </a:extLst>
          </p:cNvPr>
          <p:cNvSpPr txBox="1"/>
          <p:nvPr/>
        </p:nvSpPr>
        <p:spPr>
          <a:xfrm>
            <a:off x="914031" y="1449760"/>
            <a:ext cx="141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it-IT" sz="1200" dirty="0" err="1"/>
              <a:t>ATLaS</a:t>
            </a:r>
            <a:endParaRPr lang="it-IT" sz="1200" dirty="0"/>
          </a:p>
          <a:p>
            <a:pPr marL="342900" lvl="0" indent="-342900">
              <a:buFont typeface="+mj-lt"/>
              <a:buAutoNum type="arabicPeriod"/>
            </a:pPr>
            <a:r>
              <a:rPr lang="it-IT" sz="1200" dirty="0" err="1"/>
              <a:t>CeTra</a:t>
            </a:r>
            <a:endParaRPr lang="it-IT" sz="1200" dirty="0"/>
          </a:p>
          <a:p>
            <a:pPr marL="342900" lvl="0" indent="-342900">
              <a:buFont typeface="+mj-lt"/>
              <a:buAutoNum type="arabicPeriod"/>
            </a:pPr>
            <a:r>
              <a:rPr lang="it-IT" sz="1200" dirty="0" err="1"/>
              <a:t>DiSSCo</a:t>
            </a:r>
            <a:endParaRPr lang="it-IT" sz="1200" dirty="0"/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EMSO ITA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SMINO 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IBISBA EU 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sz="1200" dirty="0"/>
              <a:t>IBISBA ITA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E1C76F-F107-6468-4E5B-18F8788022C0}"/>
              </a:ext>
            </a:extLst>
          </p:cNvPr>
          <p:cNvSpPr txBox="1"/>
          <p:nvPr/>
        </p:nvSpPr>
        <p:spPr>
          <a:xfrm>
            <a:off x="2104804" y="1452013"/>
            <a:ext cx="4582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it-IT" sz="1200" dirty="0"/>
              <a:t>IT-IOOS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IADC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ITINERIS HUB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JERICO ITA </a:t>
            </a:r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 err="1"/>
              <a:t>LifeWatch</a:t>
            </a:r>
            <a:r>
              <a:rPr lang="it-IT" sz="1200" dirty="0"/>
              <a:t> </a:t>
            </a:r>
            <a:r>
              <a:rPr lang="it-IT" sz="1200" dirty="0" err="1"/>
              <a:t>Italy</a:t>
            </a:r>
            <a:endParaRPr lang="it-IT" sz="1200" dirty="0"/>
          </a:p>
          <a:p>
            <a:pPr marL="342900" lvl="0" indent="-342900">
              <a:buFont typeface="+mj-lt"/>
              <a:buAutoNum type="arabicPeriod" startAt="8"/>
            </a:pPr>
            <a:r>
              <a:rPr lang="it-IT" sz="1200" dirty="0"/>
              <a:t>SNAP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4F3771-267F-3A0F-2897-7988FA73C55A}"/>
              </a:ext>
            </a:extLst>
          </p:cNvPr>
          <p:cNvSpPr txBox="1"/>
          <p:nvPr/>
        </p:nvSpPr>
        <p:spPr>
          <a:xfrm>
            <a:off x="646748" y="3228440"/>
            <a:ext cx="448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noProof="0" dirty="0" err="1"/>
              <a:t>Analyzing</a:t>
            </a:r>
            <a:r>
              <a:rPr lang="en-GB" sz="1600" noProof="0" dirty="0"/>
              <a:t> the convergence of FAIR practices across the different principles, ITINERIS performs a good convergence in terms of </a:t>
            </a:r>
            <a:r>
              <a:rPr lang="en-GB" sz="1600" b="1" noProof="0" dirty="0"/>
              <a:t>Findability</a:t>
            </a:r>
            <a:r>
              <a:rPr lang="en-GB" sz="1600" noProof="0" dirty="0"/>
              <a:t> and </a:t>
            </a:r>
            <a:r>
              <a:rPr lang="en-GB" sz="1600" b="1" noProof="0" dirty="0"/>
              <a:t>Accessibility</a:t>
            </a:r>
            <a:r>
              <a:rPr lang="en-GB" sz="1600" noProof="0" dirty="0"/>
              <a:t>, very high common practices in </a:t>
            </a:r>
            <a:r>
              <a:rPr lang="en-GB" sz="1600" b="1" noProof="0" dirty="0"/>
              <a:t>Interoperability</a:t>
            </a:r>
            <a:r>
              <a:rPr lang="en-GB" sz="1600" noProof="0" dirty="0"/>
              <a:t>, but still requires further </a:t>
            </a:r>
            <a:r>
              <a:rPr lang="en-GB" sz="1600" noProof="0" dirty="0" err="1"/>
              <a:t>improovments</a:t>
            </a:r>
            <a:r>
              <a:rPr lang="en-GB" sz="1600" noProof="0" dirty="0"/>
              <a:t> when it comes to </a:t>
            </a:r>
            <a:r>
              <a:rPr lang="en-GB" sz="1600" b="1" noProof="0" dirty="0"/>
              <a:t>Reusability</a:t>
            </a:r>
            <a:r>
              <a:rPr lang="en-GB" sz="1600" noProof="0" dirty="0"/>
              <a:t>.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2A5A143-68DA-4A3D-011F-AC5CD8A8514C}"/>
              </a:ext>
            </a:extLst>
          </p:cNvPr>
          <p:cNvGrpSpPr/>
          <p:nvPr/>
        </p:nvGrpSpPr>
        <p:grpSpPr>
          <a:xfrm>
            <a:off x="5282386" y="1195948"/>
            <a:ext cx="6788123" cy="5662262"/>
            <a:chOff x="5282386" y="1195948"/>
            <a:chExt cx="6788123" cy="5662262"/>
          </a:xfrm>
        </p:grpSpPr>
        <p:pic>
          <p:nvPicPr>
            <p:cNvPr id="14" name="Immagine 13" descr="Immagine che contiene testo, schermata, diagramma, modello&#10;&#10;Il contenuto generato dall'IA potrebbe non essere corretto.">
              <a:extLst>
                <a:ext uri="{FF2B5EF4-FFF2-40B4-BE49-F238E27FC236}">
                  <a16:creationId xmlns:a16="http://schemas.microsoft.com/office/drawing/2014/main" id="{DF7C3771-DC5B-4AF1-DF00-D5BFE38D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3740" y="1195948"/>
              <a:ext cx="3456769" cy="2880000"/>
            </a:xfrm>
            <a:prstGeom prst="rect">
              <a:avLst/>
            </a:prstGeom>
          </p:spPr>
        </p:pic>
        <p:pic>
          <p:nvPicPr>
            <p:cNvPr id="18" name="Immagine 17" descr="Immagine che contiene testo, schermata, modello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328B575B-BEC3-A850-D0F5-B54383161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13740" y="3978210"/>
              <a:ext cx="3456769" cy="2880000"/>
            </a:xfrm>
            <a:prstGeom prst="rect">
              <a:avLst/>
            </a:prstGeom>
          </p:spPr>
        </p:pic>
        <p:pic>
          <p:nvPicPr>
            <p:cNvPr id="12" name="Immagine 11" descr="Immagine che contiene testo, schermata, modello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2DF1E9FF-8789-6205-990C-F0A814B64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2386" y="1197908"/>
              <a:ext cx="3456769" cy="2880000"/>
            </a:xfrm>
            <a:prstGeom prst="rect">
              <a:avLst/>
            </a:prstGeom>
          </p:spPr>
        </p:pic>
        <p:pic>
          <p:nvPicPr>
            <p:cNvPr id="16" name="Immagine 15" descr="Immagine che contiene testo, schermata, modello, quadrato&#10;&#10;Il contenuto generato dall'IA potrebbe non essere corretto.">
              <a:extLst>
                <a:ext uri="{FF2B5EF4-FFF2-40B4-BE49-F238E27FC236}">
                  <a16:creationId xmlns:a16="http://schemas.microsoft.com/office/drawing/2014/main" id="{3F642410-2E10-CDC7-0F18-D4A232CDA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4476" y="3978210"/>
              <a:ext cx="3456769" cy="2880000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C1D902-305F-3D59-18FD-E8D1B2FC8132}"/>
              </a:ext>
            </a:extLst>
          </p:cNvPr>
          <p:cNvSpPr txBox="1"/>
          <p:nvPr/>
        </p:nvSpPr>
        <p:spPr>
          <a:xfrm>
            <a:off x="5466104" y="703120"/>
            <a:ext cx="2164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INDABILITY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2C67DB2-7959-1FD5-0474-D6FB1D1A9384}"/>
              </a:ext>
            </a:extLst>
          </p:cNvPr>
          <p:cNvSpPr txBox="1"/>
          <p:nvPr/>
        </p:nvSpPr>
        <p:spPr>
          <a:xfrm>
            <a:off x="8608500" y="703120"/>
            <a:ext cx="2164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CCESSIBILITY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75C6C9-0DB8-2691-1E21-93F0CD780BD3}"/>
              </a:ext>
            </a:extLst>
          </p:cNvPr>
          <p:cNvSpPr txBox="1"/>
          <p:nvPr/>
        </p:nvSpPr>
        <p:spPr>
          <a:xfrm>
            <a:off x="5354476" y="3503510"/>
            <a:ext cx="248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NTEROPERABILITY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80C9F0-6FFF-08E7-C4F4-C88FB6ABC2FD}"/>
              </a:ext>
            </a:extLst>
          </p:cNvPr>
          <p:cNvSpPr txBox="1"/>
          <p:nvPr/>
        </p:nvSpPr>
        <p:spPr>
          <a:xfrm>
            <a:off x="8686426" y="3503509"/>
            <a:ext cx="2164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EUSABILITY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AB29483-97CE-21A5-8597-DB91AD38B22F}"/>
              </a:ext>
            </a:extLst>
          </p:cNvPr>
          <p:cNvSpPr/>
          <p:nvPr/>
        </p:nvSpPr>
        <p:spPr>
          <a:xfrm rot="16200000">
            <a:off x="6383462" y="2504069"/>
            <a:ext cx="2591449" cy="9693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32EE103-0F5A-4190-40CB-7AC7223CF1ED}"/>
              </a:ext>
            </a:extLst>
          </p:cNvPr>
          <p:cNvSpPr/>
          <p:nvPr/>
        </p:nvSpPr>
        <p:spPr>
          <a:xfrm>
            <a:off x="5485559" y="1613563"/>
            <a:ext cx="2591449" cy="9693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3C23140-AD32-84D5-B350-32BA91EB4467}"/>
              </a:ext>
            </a:extLst>
          </p:cNvPr>
          <p:cNvSpPr/>
          <p:nvPr/>
        </p:nvSpPr>
        <p:spPr>
          <a:xfrm>
            <a:off x="8820529" y="1521272"/>
            <a:ext cx="2591449" cy="9693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8C9AD5C-493D-1F56-EB24-E436A875896E}"/>
              </a:ext>
            </a:extLst>
          </p:cNvPr>
          <p:cNvSpPr/>
          <p:nvPr/>
        </p:nvSpPr>
        <p:spPr>
          <a:xfrm>
            <a:off x="8820529" y="5583687"/>
            <a:ext cx="2591449" cy="9693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72FE59BF-7940-17B5-C7D5-CBD8B44D1F34}"/>
              </a:ext>
            </a:extLst>
          </p:cNvPr>
          <p:cNvSpPr/>
          <p:nvPr/>
        </p:nvSpPr>
        <p:spPr>
          <a:xfrm>
            <a:off x="5577889" y="4120648"/>
            <a:ext cx="2591449" cy="9693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ADD1CB6-9E3B-8435-2F7E-5497EC671E61}"/>
              </a:ext>
            </a:extLst>
          </p:cNvPr>
          <p:cNvSpPr/>
          <p:nvPr/>
        </p:nvSpPr>
        <p:spPr>
          <a:xfrm rot="16200000">
            <a:off x="6722386" y="5254823"/>
            <a:ext cx="2591449" cy="11779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8589193-3E7C-B4A4-997D-ABA02C2F60A7}"/>
              </a:ext>
            </a:extLst>
          </p:cNvPr>
          <p:cNvSpPr/>
          <p:nvPr/>
        </p:nvSpPr>
        <p:spPr>
          <a:xfrm rot="16200000">
            <a:off x="8531906" y="5254822"/>
            <a:ext cx="2591449" cy="11779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62F358A-2925-65BD-68C5-DB19B14471BE}"/>
              </a:ext>
            </a:extLst>
          </p:cNvPr>
          <p:cNvSpPr/>
          <p:nvPr/>
        </p:nvSpPr>
        <p:spPr>
          <a:xfrm rot="16200000">
            <a:off x="9813912" y="2491897"/>
            <a:ext cx="2591449" cy="11779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86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508FA5-1ACF-63E7-4053-425110BA24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Network analysis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78DB9565-D8CA-F78F-74E3-FE28EC5902C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Immagine 4" descr="Immagine che contiene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4E769C82-BEC7-8B6F-DE92-6C1453E75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218" y="822960"/>
            <a:ext cx="7415781" cy="5561062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36863CAD-A665-F220-52E7-CF04D31C4DF4}"/>
              </a:ext>
            </a:extLst>
          </p:cNvPr>
          <p:cNvSpPr txBox="1">
            <a:spLocks/>
          </p:cNvSpPr>
          <p:nvPr/>
        </p:nvSpPr>
        <p:spPr>
          <a:xfrm>
            <a:off x="375921" y="2788454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E5269B-926E-A3D0-33D5-606E5DDDED58}"/>
              </a:ext>
            </a:extLst>
          </p:cNvPr>
          <p:cNvSpPr txBox="1"/>
          <p:nvPr/>
        </p:nvSpPr>
        <p:spPr>
          <a:xfrm>
            <a:off x="509017" y="799410"/>
            <a:ext cx="5274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/>
              <a:t>ITINERIS</a:t>
            </a:r>
            <a:r>
              <a:rPr lang="en-GB" noProof="0"/>
              <a:t>, despite having many connections, still has a marginal role for now.</a:t>
            </a:r>
            <a:endParaRPr lang="en-GB" b="1" noProof="0"/>
          </a:p>
          <a:p>
            <a:endParaRPr lang="en-GB" b="1" noProof="0" dirty="0"/>
          </a:p>
          <a:p>
            <a:r>
              <a:rPr lang="en-GB" b="1" noProof="0" dirty="0"/>
              <a:t>ATCRIS</a:t>
            </a:r>
            <a:r>
              <a:rPr lang="en-GB" noProof="0" dirty="0"/>
              <a:t> currently holds the central position, with the strongest and most numerous connections.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C19EE2-F170-5250-E0C5-68747478B979}"/>
              </a:ext>
            </a:extLst>
          </p:cNvPr>
          <p:cNvSpPr txBox="1"/>
          <p:nvPr/>
        </p:nvSpPr>
        <p:spPr>
          <a:xfrm>
            <a:off x="375921" y="3369935"/>
            <a:ext cx="58216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This analysis is a </a:t>
            </a:r>
            <a:r>
              <a:rPr lang="en-GB" b="1" noProof="0" dirty="0"/>
              <a:t>first attempt</a:t>
            </a:r>
            <a:r>
              <a:rPr lang="en-GB" noProof="0" dirty="0"/>
              <a:t> to estimate potential interconnection between ITINERIS and other infrastructures (data and digital resource exchange).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noProof="0" dirty="0"/>
              <a:t>Limitations</a:t>
            </a:r>
            <a:r>
              <a:rPr lang="en-GB" noProof="0" dirty="0"/>
              <a:t> exist (e.g., some FIPs not updated, the compilation is not uniformly detailed in all IRs)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The method provides a </a:t>
            </a:r>
            <a:r>
              <a:rPr lang="en-GB" b="1" noProof="0" dirty="0"/>
              <a:t>global overview</a:t>
            </a:r>
            <a:r>
              <a:rPr lang="en-GB" noProof="0" dirty="0"/>
              <a:t>, </a:t>
            </a:r>
            <a:r>
              <a:rPr lang="en-GB" b="1" noProof="0" dirty="0"/>
              <a:t>identify priorities</a:t>
            </a:r>
            <a:r>
              <a:rPr lang="en-GB" noProof="0" dirty="0"/>
              <a:t> for future improvements and implementations.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026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320</Words>
  <Application>Microsoft Macintosh PowerPoint</Application>
  <PresentationFormat>Widescreen</PresentationFormat>
  <Paragraphs>77</Paragraphs>
  <Slides>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Tema di Office</vt:lpstr>
      <vt:lpstr>1_Tema di Office</vt:lpstr>
      <vt:lpstr>FAIR convergence analysis across ITINERIS Research Infrastructure</vt:lpstr>
      <vt:lpstr>FAIR principles adoption across RIs</vt:lpstr>
      <vt:lpstr>Objectives</vt:lpstr>
      <vt:lpstr>FAIR convergence assessment</vt:lpstr>
      <vt:lpstr>FAIR convergence assessment</vt:lpstr>
      <vt:lpstr>Network analysis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GIANMARCO INGROSSO</cp:lastModifiedBy>
  <cp:revision>57</cp:revision>
  <dcterms:created xsi:type="dcterms:W3CDTF">2024-06-13T13:49:20Z</dcterms:created>
  <dcterms:modified xsi:type="dcterms:W3CDTF">2025-09-23T10:21:14Z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