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D_7326E23C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E_68214FB5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69" r:id="rId6"/>
    <p:sldId id="274" r:id="rId7"/>
    <p:sldId id="271" r:id="rId8"/>
    <p:sldId id="270" r:id="rId9"/>
    <p:sldId id="272" r:id="rId10"/>
    <p:sldId id="2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6A6F23-423B-0E71-C855-90E30BCB5F21}" name="ALICE CAVALIERE" initials="AC" userId="S::alice.cavaliere@cnr.it::c7f97bb7-60b7-4bf0-8044-699e2a892cc1" providerId="AD"/>
  <p188:author id="{675904C5-3806-172B-98FA-FFCD4819EE32}" name="SIMONETTA MONTAGUTI" initials="SM" userId="S::simonetta.montaguti@cnr.it::7330dce9-77ff-412a-b150-1f22279922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34D"/>
    <a:srgbClr val="3E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13DAD-8428-5BDC-560B-6068E6FD367C}" v="82" dt="2025-09-22T17:39:29.924"/>
    <p1510:client id="{767B4DD0-14DC-479D-24E6-93D87F61C2A9}" v="280" dt="2025-09-22T09:33:29.707"/>
    <p1510:client id="{C9DE0AF8-8D5C-A32B-889E-5A3E06615C2A}" v="23" dt="2025-09-23T08:29:45.175"/>
    <p1510:client id="{E8E19E71-C07B-49A6-923E-DBCCF45174A3}" v="215" dt="2025-09-22T10:50:42.692"/>
    <p1510:client id="{F54BC083-D782-5283-E94F-FAD6815E7817}" v="1505" dt="2025-09-22T13:22:45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omments/modernComment_10D_7326E2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846A250-40B7-4E27-B1B8-01CFC76CF5CF}" authorId="{4C6A6F23-423B-0E71-C855-90E30BCB5F21}" status="resolved" created="2025-09-18T14:48:05.304" complete="100000">
    <pc:sldMkLst xmlns:pc="http://schemas.microsoft.com/office/powerpoint/2013/main/command">
      <pc:docMk/>
      <pc:sldMk cId="1931928124" sldId="269"/>
    </pc:sldMkLst>
    <p188:replyLst>
      <p188:reply id="{F74FFB28-E3EC-495A-85E9-BA6430928552}" authorId="{4C6A6F23-423B-0E71-C855-90E30BCB5F21}" created="2025-09-18T14:48:35.945">
        <p188:txBody>
          <a:bodyPr/>
          <a:lstStyle/>
          <a:p>
            <a:r>
              <a:rPr lang="en-US"/>
              <a:t>ho improvvisato anche dei titoli giusto per dare un senso logico ma ogni proposta/modifica è ben accetta</a:t>
            </a:r>
          </a:p>
        </p188:txBody>
      </p188:reply>
    </p188:replyLst>
    <p188:txBody>
      <a:bodyPr/>
      <a:lstStyle/>
      <a:p>
        <a:r>
          <a:rPr lang="en-US"/>
          <a:t>Ho buttato giù una struttura di massima e considerando che abbiamo solo 4 minuti direi di rimanere sulle 4/5 slides.​</a:t>
        </a:r>
      </a:p>
    </p188:txBody>
  </p188:cm>
</p188:cmLst>
</file>

<file path=ppt/comments/modernComment_10E_68214F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CBECDA-1129-428B-A58C-CAF334922911}" authorId="{675904C5-3806-172B-98FA-FFCD4819EE32}" status="resolved" created="2025-09-19T06:56:51.83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47013557" sldId="270"/>
      <ac:spMk id="10" creationId="{07A79B5C-6EEC-9E7B-D325-AA77BE4A9F49}"/>
    </ac:deMkLst>
    <p188:txBody>
      <a:bodyPr/>
      <a:lstStyle/>
      <a:p>
        <a:r>
          <a:rPr lang="en-GB"/>
          <a:t>Potremmo aggiungere qualche info sugli strumenti. Magari anche prima</a:t>
        </a:r>
      </a:p>
    </p188:txBody>
  </p188:cm>
  <p188:cm id="{D5F4C4D2-4883-4151-825F-2D681EAD5DEE}" authorId="{675904C5-3806-172B-98FA-FFCD4819EE32}" status="resolved" created="2025-09-19T06:57:02.89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47013557" sldId="270"/>
      <ac:spMk id="11" creationId="{29ED35F1-B024-8D30-FC2E-5509875E4D16}"/>
    </ac:deMkLst>
    <p188:replyLst>
      <p188:reply id="{A90A84F9-761E-4C52-B3AB-CB57E87886E0}" authorId="{4C6A6F23-423B-0E71-C855-90E30BCB5F21}" created="2025-09-19T07:25:26.650">
        <p188:txBody>
          <a:bodyPr/>
          <a:lstStyle/>
          <a:p>
            <a:r>
              <a:rPr lang="en-US"/>
              <a:t>perfetto! magari prendo questo testo e lo sposto nella seconda slides?</a:t>
            </a:r>
          </a:p>
        </p188:txBody>
      </p188:reply>
      <p188:reply id="{41CDE1F6-008B-49A8-B43B-7AF06568963B}" authorId="{675904C5-3806-172B-98FA-FFCD4819EE32}" created="2025-09-19T07:42:42.931">
        <p188:txBody>
          <a:bodyPr/>
          <a:lstStyle/>
          <a:p>
            <a:r>
              <a:rPr lang="en-GB"/>
              <a:t>Si</a:t>
            </a:r>
          </a:p>
        </p188:txBody>
      </p188:reply>
    </p188:replyLst>
    <p188:txBody>
      <a:bodyPr/>
      <a:lstStyle/>
      <a:p>
        <a:r>
          <a:rPr lang="en-GB"/>
          <a:t>idem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53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F954-681B-7340-80E7-163F4502975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22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it-IT" b="0" i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7326E23C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68214FB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lice.cavaliere@cnr.it" TargetMode="External"/><Relationship Id="rId2" Type="http://schemas.openxmlformats.org/officeDocument/2006/relationships/hyperlink" Target="mailto:simonetta.montaguti@cnr.it" TargetMode="Externa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339" y="3526972"/>
            <a:ext cx="11658943" cy="1787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>
                <a:latin typeface="Calibri Light"/>
                <a:ea typeface="Calibri Light"/>
                <a:cs typeface="Calibri Light"/>
              </a:rPr>
              <a:t>S. Montaguti</a:t>
            </a:r>
            <a:r>
              <a:rPr lang="it-IT" baseline="30000">
                <a:latin typeface="Calibri Light"/>
                <a:ea typeface="Calibri Light"/>
                <a:cs typeface="Calibri Light"/>
              </a:rPr>
              <a:t>1</a:t>
            </a:r>
            <a:r>
              <a:rPr lang="it-IT">
                <a:latin typeface="Calibri Light"/>
                <a:ea typeface="Calibri Light"/>
                <a:cs typeface="Calibri Light"/>
              </a:rPr>
              <a:t>, </a:t>
            </a:r>
            <a:r>
              <a:rPr lang="it-IT" b="1">
                <a:latin typeface="Calibri Light"/>
                <a:ea typeface="Calibri Light"/>
                <a:cs typeface="Calibri Light"/>
              </a:rPr>
              <a:t>A. Cavaliere</a:t>
            </a:r>
            <a:r>
              <a:rPr lang="it-IT" b="1" baseline="30000">
                <a:latin typeface="Calibri Light"/>
                <a:ea typeface="Calibri Light"/>
                <a:cs typeface="Calibri Light"/>
              </a:rPr>
              <a:t>2</a:t>
            </a:r>
            <a:r>
              <a:rPr lang="it-IT">
                <a:latin typeface="Calibri Light"/>
                <a:ea typeface="Calibri Light"/>
                <a:cs typeface="Calibri Light"/>
              </a:rPr>
              <a:t>, P. Cristofanelli</a:t>
            </a:r>
            <a:r>
              <a:rPr lang="it-IT" baseline="30000">
                <a:latin typeface="Calibri Light"/>
                <a:ea typeface="Calibri Light"/>
                <a:cs typeface="Calibri Light"/>
              </a:rPr>
              <a:t>1</a:t>
            </a:r>
            <a:r>
              <a:rPr lang="it-IT">
                <a:latin typeface="Calibri Light"/>
                <a:ea typeface="Calibri Light"/>
                <a:cs typeface="Calibri Light"/>
              </a:rPr>
              <a:t>, C.R. Calidonna</a:t>
            </a:r>
            <a:r>
              <a:rPr lang="it-IT" baseline="30000">
                <a:latin typeface="Calibri Light"/>
                <a:ea typeface="Calibri Light"/>
                <a:cs typeface="Calibri Light"/>
              </a:rPr>
              <a:t>1</a:t>
            </a:r>
            <a:r>
              <a:rPr lang="it-IT">
                <a:latin typeface="Calibri Light"/>
                <a:ea typeface="Calibri Light"/>
                <a:cs typeface="Calibri Light"/>
              </a:rPr>
              <a:t>, L. Malacaria</a:t>
            </a:r>
            <a:r>
              <a:rPr lang="it-IT" baseline="30000">
                <a:latin typeface="Calibri Light"/>
                <a:ea typeface="Calibri Light"/>
                <a:cs typeface="Calibri Light"/>
              </a:rPr>
              <a:t>1</a:t>
            </a:r>
            <a:r>
              <a:rPr lang="it-IT">
                <a:latin typeface="Calibri Light"/>
                <a:ea typeface="Calibri Light"/>
                <a:cs typeface="Calibri Light"/>
              </a:rPr>
              <a:t>, </a:t>
            </a:r>
            <a:endParaRPr lang="en-GB" baseline="3000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it-IT">
                <a:latin typeface="Calibri Light"/>
                <a:ea typeface="Calibri Light"/>
                <a:cs typeface="Calibri Light"/>
              </a:rPr>
              <a:t>G. Gualtieri</a:t>
            </a:r>
            <a:r>
              <a:rPr lang="it-IT" baseline="30000">
                <a:latin typeface="Calibri Light"/>
                <a:ea typeface="Calibri Light"/>
                <a:cs typeface="Calibri Light"/>
              </a:rPr>
              <a:t>3</a:t>
            </a:r>
            <a:r>
              <a:rPr lang="it-IT">
                <a:latin typeface="Calibri Light"/>
                <a:ea typeface="Calibri Light"/>
                <a:cs typeface="Calibri Light"/>
              </a:rPr>
              <a:t>, A. Zaldei</a:t>
            </a:r>
            <a:r>
              <a:rPr lang="it-IT" baseline="30000">
                <a:latin typeface="Calibri Light"/>
                <a:ea typeface="Calibri Light"/>
                <a:cs typeface="Calibri Light"/>
              </a:rPr>
              <a:t>3</a:t>
            </a:r>
            <a:r>
              <a:rPr lang="it-IT">
                <a:latin typeface="Calibri Light"/>
                <a:ea typeface="Calibri Light"/>
                <a:cs typeface="Calibri Light"/>
              </a:rPr>
              <a:t>, A. Marinoni</a:t>
            </a:r>
            <a:r>
              <a:rPr lang="it-IT" baseline="30000">
                <a:latin typeface="Calibri Light"/>
                <a:ea typeface="Calibri Light"/>
                <a:cs typeface="Calibri Light"/>
              </a:rPr>
              <a:t>1</a:t>
            </a:r>
            <a:endParaRPr lang="en-GB" baseline="30000">
              <a:latin typeface="Calibri Light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it-IT" sz="2400" b="1" baseline="30000">
                <a:latin typeface="Calibri Light"/>
                <a:ea typeface="Calibri Light"/>
                <a:cs typeface="Calibri Light"/>
              </a:rPr>
              <a:t>1</a:t>
            </a:r>
            <a:r>
              <a:rPr lang="it-IT" sz="2400" baseline="30000">
                <a:latin typeface="Calibri Light"/>
                <a:ea typeface="Calibri Light"/>
                <a:cs typeface="Calibri Light"/>
              </a:rPr>
              <a:t> Istituto di Scienze dell'Atmosfera e del Clima (CNR-ISAC),  </a:t>
            </a:r>
            <a:r>
              <a:rPr lang="it-IT" sz="2400" b="1" baseline="30000">
                <a:latin typeface="Calibri Light"/>
                <a:ea typeface="Calibri Light"/>
                <a:cs typeface="Calibri Light"/>
              </a:rPr>
              <a:t>2</a:t>
            </a:r>
            <a:r>
              <a:rPr lang="it-IT" sz="2400" baseline="30000">
                <a:latin typeface="Calibri Light"/>
                <a:ea typeface="Calibri Light"/>
                <a:cs typeface="Calibri Light"/>
              </a:rPr>
              <a:t> Istituto di Scienze Polari (CNR-ISP),  </a:t>
            </a:r>
            <a:r>
              <a:rPr lang="it-IT" sz="2400" b="1" baseline="30000">
                <a:latin typeface="Calibri Light"/>
                <a:ea typeface="Calibri Light"/>
                <a:cs typeface="Calibri Light"/>
              </a:rPr>
              <a:t>3</a:t>
            </a:r>
            <a:r>
              <a:rPr lang="it-IT" sz="2400" baseline="30000">
                <a:latin typeface="Calibri Light"/>
                <a:ea typeface="Calibri Light"/>
                <a:cs typeface="Calibri Light"/>
              </a:rPr>
              <a:t> Istituto di Bioeconomia (CNR-IBE)</a:t>
            </a:r>
            <a:endParaRPr lang="it-IT" sz="24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697" y="1246972"/>
            <a:ext cx="11486585" cy="2174966"/>
          </a:xfrm>
        </p:spPr>
        <p:txBody>
          <a:bodyPr lIns="91440" tIns="45720" rIns="91440" bIns="45720" anchor="b"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GB" dirty="0">
                <a:latin typeface="Calibri Light"/>
                <a:ea typeface="Calibri Light"/>
                <a:cs typeface="Calibri Light"/>
              </a:rPr>
              <a:t>Mountain Intercomparison of Radon Analyzers (MIRA)</a:t>
            </a:r>
          </a:p>
        </p:txBody>
      </p:sp>
      <p:pic>
        <p:nvPicPr>
          <p:cNvPr id="8" name="Picture 7" descr="A blue circle with white text and mountains and atom&#10;&#10;AI-generated content may be incorrect.">
            <a:extLst>
              <a:ext uri="{FF2B5EF4-FFF2-40B4-BE49-F238E27FC236}">
                <a16:creationId xmlns:a16="http://schemas.microsoft.com/office/drawing/2014/main" id="{C5E293A2-DB9D-6F04-7FF7-5A7D7D77E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2332" y="36285"/>
            <a:ext cx="1743839" cy="17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0235F-F995-C0E4-2384-04633FD0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F786F-B765-CA7B-8C55-DE56F180E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123824"/>
            <a:ext cx="9680558" cy="518161"/>
          </a:xfrm>
        </p:spPr>
        <p:txBody>
          <a:bodyPr lIns="91440" tIns="45720" rIns="91440" bIns="45720" anchor="t"/>
          <a:lstStyle/>
          <a:p>
            <a:r>
              <a:rPr lang="it-IT">
                <a:latin typeface="Calibri Light"/>
                <a:ea typeface="Calibri Light"/>
                <a:cs typeface="Calibri Light"/>
              </a:rPr>
              <a:t>About the MIRA project</a:t>
            </a:r>
            <a:endParaRPr lang="en-US"/>
          </a:p>
        </p:txBody>
      </p:sp>
      <p:pic>
        <p:nvPicPr>
          <p:cNvPr id="6" name="Segnaposto contenuto 5" descr="Immagine che contiene test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A2D2B45-F2CA-C3F7-A67B-0E7C75643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476" y="3261099"/>
            <a:ext cx="1878442" cy="1878442"/>
          </a:xfrm>
        </p:spPr>
      </p:pic>
      <p:sp>
        <p:nvSpPr>
          <p:cNvPr id="4" name="Sottotitolo 3">
            <a:extLst>
              <a:ext uri="{FF2B5EF4-FFF2-40B4-BE49-F238E27FC236}">
                <a16:creationId xmlns:a16="http://schemas.microsoft.com/office/drawing/2014/main" id="{2048340F-B003-443C-C763-DD50B10405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pic>
        <p:nvPicPr>
          <p:cNvPr id="8" name="Picture 7" descr="A building on a mountain&#10;&#10;AI-generated content may be incorrect.">
            <a:extLst>
              <a:ext uri="{FF2B5EF4-FFF2-40B4-BE49-F238E27FC236}">
                <a16:creationId xmlns:a16="http://schemas.microsoft.com/office/drawing/2014/main" id="{29FCE9CD-C289-7865-BC5F-8FF154BC5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79" y="2692620"/>
            <a:ext cx="5306026" cy="3019113"/>
          </a:xfrm>
          <a:prstGeom prst="rect">
            <a:avLst/>
          </a:prstGeom>
        </p:spPr>
      </p:pic>
      <p:pic>
        <p:nvPicPr>
          <p:cNvPr id="12" name="Picture 11" descr="A computer on a desk&#10;&#10;AI-generated content may be incorrect.">
            <a:extLst>
              <a:ext uri="{FF2B5EF4-FFF2-40B4-BE49-F238E27FC236}">
                <a16:creationId xmlns:a16="http://schemas.microsoft.com/office/drawing/2014/main" id="{A6D1E593-1159-3AA0-45B5-DD271B101A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45" t="37556" r="16572" b="1"/>
          <a:stretch>
            <a:fillRect/>
          </a:stretch>
        </p:blipFill>
        <p:spPr>
          <a:xfrm>
            <a:off x="6935747" y="2702222"/>
            <a:ext cx="2837270" cy="29990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8D3431-1904-CCB7-36C2-24D52D88D99C}"/>
              </a:ext>
            </a:extLst>
          </p:cNvPr>
          <p:cNvSpPr txBox="1"/>
          <p:nvPr/>
        </p:nvSpPr>
        <p:spPr>
          <a:xfrm>
            <a:off x="634514" y="5739035"/>
            <a:ext cx="562092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GB" sz="1200" b="1" kern="100">
                <a:effectLst/>
                <a:latin typeface="Calibri Light"/>
                <a:ea typeface="Calibri Light"/>
                <a:cs typeface="Calibri Light"/>
              </a:rPr>
              <a:t>Radon detector at </a:t>
            </a:r>
            <a:r>
              <a:rPr lang="en-GB" sz="1200" b="1" kern="100">
                <a:latin typeface="Calibri Light"/>
                <a:ea typeface="Calibri Light"/>
                <a:cs typeface="Calibri Light"/>
              </a:rPr>
              <a:t>Jungfraujoch (JFJ): </a:t>
            </a:r>
            <a:r>
              <a:rPr lang="en-GB" sz="1200" kern="100">
                <a:latin typeface="Calibri Light"/>
                <a:ea typeface="Calibri Light"/>
                <a:cs typeface="Calibri Light"/>
              </a:rPr>
              <a:t>The</a:t>
            </a:r>
            <a:r>
              <a:rPr lang="en-GB" sz="1200" kern="100">
                <a:effectLst/>
                <a:latin typeface="Calibri Light"/>
                <a:ea typeface="Calibri Light"/>
                <a:cs typeface="Calibri Light"/>
              </a:rPr>
              <a:t> instrument, built at ANSTO (Australia), operate on a two-filter dual-loop principle (Whittlestone and </a:t>
            </a:r>
            <a:r>
              <a:rPr lang="en-GB" sz="1200" kern="100" err="1">
                <a:effectLst/>
                <a:latin typeface="Calibri Light"/>
                <a:ea typeface="Calibri Light"/>
                <a:cs typeface="Calibri Light"/>
              </a:rPr>
              <a:t>Zahorowski</a:t>
            </a:r>
            <a:r>
              <a:rPr lang="en-GB" sz="1200" kern="100">
                <a:effectLst/>
                <a:latin typeface="Calibri Light"/>
                <a:ea typeface="Calibri Light"/>
                <a:cs typeface="Calibri Light"/>
              </a:rPr>
              <a:t>, 1998), where the signal is directly proportional to gaseous </a:t>
            </a:r>
            <a:r>
              <a:rPr lang="en-GB" sz="1200" kern="100" baseline="30000">
                <a:effectLst/>
                <a:latin typeface="Calibri Light"/>
                <a:ea typeface="Calibri Light"/>
                <a:cs typeface="Calibri Light"/>
              </a:rPr>
              <a:t>222</a:t>
            </a:r>
            <a:r>
              <a:rPr lang="en-GB" sz="1200" kern="100">
                <a:effectLst/>
                <a:latin typeface="Calibri Light"/>
                <a:ea typeface="Calibri Light"/>
                <a:cs typeface="Calibri Light"/>
              </a:rPr>
              <a:t>Rn.</a:t>
            </a:r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3F078-5A73-2864-E835-D033CFFCCCDE}"/>
              </a:ext>
            </a:extLst>
          </p:cNvPr>
          <p:cNvSpPr txBox="1"/>
          <p:nvPr/>
        </p:nvSpPr>
        <p:spPr>
          <a:xfrm>
            <a:off x="6849247" y="5716209"/>
            <a:ext cx="303332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GB" sz="1200" b="1" kern="100">
                <a:latin typeface="Calibri Light"/>
                <a:ea typeface="Calibri Light"/>
                <a:cs typeface="Calibri Light"/>
              </a:rPr>
              <a:t>Radon detector of ISAC – CNR: </a:t>
            </a:r>
            <a:r>
              <a:rPr lang="en-GB" sz="1200" kern="100">
                <a:latin typeface="Calibri Light"/>
                <a:ea typeface="Calibri Light"/>
                <a:cs typeface="Calibri Light"/>
              </a:rPr>
              <a:t> Pylon detector (TEL model) coupled with Radon Mapper Monitor of Tecnavia/Mi.am (Italy).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07248-7AD7-A2C7-5FC5-98748B16D2B4}"/>
              </a:ext>
            </a:extLst>
          </p:cNvPr>
          <p:cNvSpPr txBox="1"/>
          <p:nvPr/>
        </p:nvSpPr>
        <p:spPr>
          <a:xfrm>
            <a:off x="373692" y="656441"/>
            <a:ext cx="1181400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ea typeface="+mn-lt"/>
                <a:cs typeface="+mn-lt"/>
              </a:rPr>
              <a:t>Assess reliability and suitability of</a:t>
            </a:r>
            <a:r>
              <a:rPr lang="en-US" b="1" dirty="0">
                <a:latin typeface="Calibri Light"/>
                <a:ea typeface="+mn-lt"/>
                <a:cs typeface="+mn-lt"/>
              </a:rPr>
              <a:t> Pylon detector</a:t>
            </a:r>
            <a:r>
              <a:rPr lang="en-US" dirty="0">
                <a:latin typeface="Calibri Light"/>
                <a:ea typeface="+mn-lt"/>
                <a:cs typeface="+mn-lt"/>
              </a:rPr>
              <a:t> (TEL model) coupled with </a:t>
            </a:r>
            <a:r>
              <a:rPr lang="en-US" b="1" dirty="0">
                <a:latin typeface="Calibri Light"/>
                <a:ea typeface="+mn-lt"/>
                <a:cs typeface="+mn-lt"/>
              </a:rPr>
              <a:t>Radon Mapper Monitor </a:t>
            </a:r>
            <a:r>
              <a:rPr lang="en-US" dirty="0">
                <a:latin typeface="Calibri Light"/>
                <a:ea typeface="+mn-lt"/>
                <a:cs typeface="+mn-lt"/>
              </a:rPr>
              <a:t>(Tecnavia/Mi.am, Italy) for scientific use in mountain environments.</a:t>
            </a:r>
            <a:endParaRPr lang="en-US" dirty="0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ea typeface="+mn-lt"/>
                <a:cs typeface="+mn-lt"/>
              </a:rPr>
              <a:t>Test performance with the Radon analyzer under</a:t>
            </a:r>
            <a:r>
              <a:rPr lang="en-US" b="1" dirty="0">
                <a:latin typeface="Calibri Light"/>
                <a:ea typeface="+mn-lt"/>
                <a:cs typeface="+mn-lt"/>
              </a:rPr>
              <a:t> ITINERIS TNA Access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ea typeface="+mn-lt"/>
                <a:cs typeface="+mn-lt"/>
              </a:rPr>
              <a:t>Conduct intercomparison at </a:t>
            </a:r>
            <a:r>
              <a:rPr lang="en-US" b="1" dirty="0">
                <a:latin typeface="Calibri Light"/>
                <a:ea typeface="+mn-lt"/>
                <a:cs typeface="+mn-lt"/>
              </a:rPr>
              <a:t>Jungfraujoch station</a:t>
            </a:r>
            <a:r>
              <a:rPr lang="en-US" dirty="0">
                <a:latin typeface="Calibri Light"/>
                <a:ea typeface="+mn-lt"/>
                <a:cs typeface="+mn-lt"/>
              </a:rPr>
              <a:t> (3454 m, Switzerland) in July 2025.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ea typeface="+mn-lt"/>
                <a:cs typeface="+mn-lt"/>
              </a:rPr>
              <a:t>Combine on-site setup with</a:t>
            </a:r>
            <a:r>
              <a:rPr lang="en-US" b="1" dirty="0">
                <a:latin typeface="Calibri Light"/>
                <a:ea typeface="+mn-lt"/>
                <a:cs typeface="+mn-lt"/>
              </a:rPr>
              <a:t> remote monitoring and real-time data collection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alibri Light"/>
                <a:ea typeface="+mn-lt"/>
                <a:cs typeface="+mn-lt"/>
              </a:rPr>
              <a:t>Build on experience from </a:t>
            </a:r>
            <a:r>
              <a:rPr lang="en-US" b="1" dirty="0">
                <a:latin typeface="Calibri Light"/>
                <a:ea typeface="+mn-lt"/>
                <a:cs typeface="+mn-lt"/>
              </a:rPr>
              <a:t>Mt. Cimone Observatory</a:t>
            </a:r>
            <a:r>
              <a:rPr lang="en-US" dirty="0">
                <a:latin typeface="Calibri Light"/>
                <a:ea typeface="+mn-lt"/>
                <a:cs typeface="+mn-lt"/>
              </a:rPr>
              <a:t> (2165 m, Italy), where a similar Pylon detector (TEL model) coupled with a Radon Mapper Monitor has been operating continuously since 2023.</a:t>
            </a:r>
          </a:p>
        </p:txBody>
      </p:sp>
    </p:spTree>
    <p:extLst>
      <p:ext uri="{BB962C8B-B14F-4D97-AF65-F5344CB8AC3E}">
        <p14:creationId xmlns:p14="http://schemas.microsoft.com/office/powerpoint/2010/main" val="309616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A57A6-AFA6-513E-19FF-CD302166C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177C95-9B57-4F87-30F3-22F789427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Calibri Light"/>
                <a:ea typeface="Calibri Light"/>
                <a:cs typeface="Calibri Light"/>
              </a:rPr>
              <a:t>Installation and data acquisition phases</a:t>
            </a:r>
            <a:endParaRPr lang="it-IT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4BD8892A-05DA-3025-80C0-760760A2DA9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40DF0-B90D-39FE-EE72-B28BF8180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07" y="3206369"/>
            <a:ext cx="2060643" cy="265473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A1FD8F2-107B-B10D-EBEB-D2DA1A8082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7778"/>
          <a:stretch>
            <a:fillRect/>
          </a:stretch>
        </p:blipFill>
        <p:spPr>
          <a:xfrm>
            <a:off x="7979249" y="3208848"/>
            <a:ext cx="2187539" cy="2651898"/>
          </a:xfrm>
          <a:prstGeom prst="rect">
            <a:avLst/>
          </a:prstGeom>
        </p:spPr>
      </p:pic>
      <p:pic>
        <p:nvPicPr>
          <p:cNvPr id="10" name="Immagine 10" descr="Immagine che contiene computer, testo, computer, interno&#10;&#10;Il contenuto generato dall'IA potrebbe non essere corretto.">
            <a:extLst>
              <a:ext uri="{FF2B5EF4-FFF2-40B4-BE49-F238E27FC236}">
                <a16:creationId xmlns:a16="http://schemas.microsoft.com/office/drawing/2014/main" id="{8A8FEDD4-0339-BF46-8CE1-46306127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540" b="12792"/>
          <a:stretch>
            <a:fillRect/>
          </a:stretch>
        </p:blipFill>
        <p:spPr>
          <a:xfrm>
            <a:off x="485705" y="3248226"/>
            <a:ext cx="2225590" cy="2647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A4C1B-D990-5B08-A5A8-A03EF13478A1}"/>
              </a:ext>
            </a:extLst>
          </p:cNvPr>
          <p:cNvSpPr txBox="1"/>
          <p:nvPr/>
        </p:nvSpPr>
        <p:spPr>
          <a:xfrm>
            <a:off x="295275" y="819150"/>
            <a:ext cx="118110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latin typeface="Calibri Light"/>
                <a:ea typeface="Calibri Light"/>
                <a:cs typeface="Calibri Light"/>
              </a:rPr>
              <a:t>VPN </a:t>
            </a:r>
            <a:r>
              <a:rPr lang="en-US">
                <a:latin typeface="Calibri Light"/>
                <a:ea typeface="Calibri Light"/>
                <a:cs typeface="Calibri Light"/>
              </a:rPr>
              <a:t>access for secure remote data retrieval and management.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Calibri Light"/>
                <a:ea typeface="Calibri Light"/>
                <a:cs typeface="Calibri Light"/>
              </a:rPr>
              <a:t>Webcam</a:t>
            </a:r>
            <a:r>
              <a:rPr lang="en-US">
                <a:latin typeface="Calibri Light"/>
                <a:ea typeface="Calibri Light"/>
                <a:cs typeface="Calibri Light"/>
              </a:rPr>
              <a:t> monitoring system to supervise and track real-time instrument readings.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Integration of data into the</a:t>
            </a:r>
            <a:r>
              <a:rPr lang="en-US" b="1">
                <a:latin typeface="Calibri Light"/>
                <a:ea typeface="Calibri Light"/>
                <a:cs typeface="Calibri Light"/>
              </a:rPr>
              <a:t> CNR-ISP mountain hub catalogue</a:t>
            </a:r>
            <a:r>
              <a:rPr lang="en-US">
                <a:latin typeface="Calibri Light"/>
                <a:ea typeface="Calibri Light"/>
                <a:cs typeface="Calibri Ligh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Calibri Light"/>
                <a:ea typeface="+mn-lt"/>
                <a:cs typeface="+mn-lt"/>
              </a:rPr>
              <a:t>Data storage and compliance</a:t>
            </a:r>
            <a:r>
              <a:rPr lang="en-US">
                <a:latin typeface="Calibri Light"/>
                <a:ea typeface="+mn-lt"/>
                <a:cs typeface="+mn-lt"/>
              </a:rPr>
              <a:t>: all data generated during the campaign will be stored in the ITINERIS HUB repository, ensuring full adherence to </a:t>
            </a:r>
            <a:r>
              <a:rPr lang="en-US" b="1">
                <a:latin typeface="Calibri Light"/>
                <a:ea typeface="+mn-lt"/>
                <a:cs typeface="+mn-lt"/>
              </a:rPr>
              <a:t>FAIR </a:t>
            </a:r>
            <a:r>
              <a:rPr lang="en-US">
                <a:latin typeface="Calibri Light"/>
                <a:ea typeface="+mn-lt"/>
                <a:cs typeface="+mn-lt"/>
              </a:rPr>
              <a:t>principles (Findable, Accessible, Interoperable, Reusable).</a:t>
            </a:r>
          </a:p>
          <a:p>
            <a:endParaRPr lang="en-US">
              <a:latin typeface="Calibri Light"/>
              <a:ea typeface="Calibri Light"/>
              <a:cs typeface="Calibri Light"/>
            </a:endParaRPr>
          </a:p>
          <a:p>
            <a:r>
              <a:rPr lang="en-US" b="1">
                <a:latin typeface="Calibri Light"/>
                <a:ea typeface="+mn-lt"/>
                <a:cs typeface="+mn-lt"/>
              </a:rPr>
              <a:t>Result:</a:t>
            </a:r>
            <a:r>
              <a:rPr lang="en-US">
                <a:latin typeface="Calibri Light"/>
                <a:ea typeface="+mn-lt"/>
                <a:cs typeface="+mn-lt"/>
              </a:rPr>
              <a:t> One month of continuous acquisition at 1-minute resolution, with approximately 42,000 measurement points collected (01-07-2025 to 30-07-2025)</a:t>
            </a:r>
            <a:endParaRPr lang="en-US">
              <a:latin typeface="Calibri Light"/>
            </a:endParaRPr>
          </a:p>
        </p:txBody>
      </p:sp>
      <p:pic>
        <p:nvPicPr>
          <p:cNvPr id="7" name="Picture 6" descr="A round black object with wires&#10;&#10;AI-generated content may be incorrect.">
            <a:extLst>
              <a:ext uri="{FF2B5EF4-FFF2-40B4-BE49-F238E27FC236}">
                <a16:creationId xmlns:a16="http://schemas.microsoft.com/office/drawing/2014/main" id="{5E3B1E6D-F894-B696-7313-986D3B64A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490" y="3248025"/>
            <a:ext cx="2068046" cy="264795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6F9142B5-165A-8631-49E3-DE02C92BAFF7}"/>
              </a:ext>
            </a:extLst>
          </p:cNvPr>
          <p:cNvSpPr/>
          <p:nvPr/>
        </p:nvSpPr>
        <p:spPr>
          <a:xfrm>
            <a:off x="5993704" y="2234330"/>
            <a:ext cx="198328" cy="21920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63942-449A-AA15-C26A-7446B75066C5}"/>
              </a:ext>
            </a:extLst>
          </p:cNvPr>
          <p:cNvSpPr txBox="1"/>
          <p:nvPr/>
        </p:nvSpPr>
        <p:spPr>
          <a:xfrm>
            <a:off x="485775" y="5903674"/>
            <a:ext cx="969592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latin typeface="Calibri Light"/>
                <a:ea typeface="Calibri Light"/>
                <a:cs typeface="Calibri Light"/>
              </a:rPr>
              <a:t>Installation and management of the radon measurement campaign:</a:t>
            </a:r>
            <a:r>
              <a:rPr lang="en-US" sz="1200">
                <a:latin typeface="Calibri Light"/>
                <a:ea typeface="Calibri Light"/>
                <a:cs typeface="Calibri Light"/>
              </a:rPr>
              <a:t> Instrument setup, calibration and connection to data acquisition systems (first two images), preparation and packaging of equipment (third image) and setup the operational monitoring at high altitude (fourth image).</a:t>
            </a:r>
            <a:endParaRPr lang="en-US"/>
          </a:p>
        </p:txBody>
      </p:sp>
      <p:pic>
        <p:nvPicPr>
          <p:cNvPr id="14" name="Segnaposto contenuto 5" descr="Immagine che contiene test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6200F76-FBA1-DE22-FD57-9896B27D3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476" y="3261099"/>
            <a:ext cx="1878442" cy="18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9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D2E44-C206-1C70-5D9C-4D1A51CA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9E873-E491-B201-6609-C986EF7F1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it-IT" dirty="0">
                <a:latin typeface="Calibri Light"/>
                <a:ea typeface="Calibri Light"/>
                <a:cs typeface="Calibri Light"/>
              </a:rPr>
              <a:t>Cross-Site comparison</a:t>
            </a:r>
            <a:endParaRPr lang="en-US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556D5E-D454-7EB0-0E2B-6BA27F416E4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3C1B6B-34C7-DF5F-700B-0628F2C91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5391" y="1061937"/>
            <a:ext cx="8791326" cy="49764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77C036-D239-87B3-EDE3-839E2AFD9AEE}"/>
              </a:ext>
            </a:extLst>
          </p:cNvPr>
          <p:cNvSpPr txBox="1"/>
          <p:nvPr/>
        </p:nvSpPr>
        <p:spPr>
          <a:xfrm>
            <a:off x="8877300" y="885825"/>
            <a:ext cx="3095625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 Light"/>
                <a:ea typeface="Calibri Light"/>
                <a:cs typeface="Calibri Light"/>
              </a:rPr>
              <a:t>Key Insights from the Plot</a:t>
            </a:r>
          </a:p>
          <a:p>
            <a:endParaRPr lang="en-US" b="1">
              <a:latin typeface="Calibri Light"/>
              <a:ea typeface="Calibri Light"/>
              <a:cs typeface="Calibri Light"/>
            </a:endParaRPr>
          </a:p>
          <a:p>
            <a:pPr marL="228600" indent="-228600">
              <a:buFont typeface="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All three linear-style regressions (Linear, Huber, Polynomial) produce very similar </a:t>
            </a:r>
            <a:r>
              <a:rPr lang="en-US" b="1">
                <a:latin typeface="Calibri Light"/>
                <a:ea typeface="Calibri Light"/>
                <a:cs typeface="Calibri Light"/>
              </a:rPr>
              <a:t>R² ≈ 0.62</a:t>
            </a:r>
            <a:r>
              <a:rPr lang="en-US">
                <a:latin typeface="Calibri Light"/>
                <a:ea typeface="Calibri Light"/>
                <a:cs typeface="Calibri Light"/>
              </a:rPr>
              <a:t> and RMSE ≈ 0.48–0.49 Bq/m</a:t>
            </a:r>
            <a:r>
              <a:rPr lang="en-US" baseline="30000">
                <a:latin typeface="Calibri Light"/>
                <a:ea typeface="Calibri Light"/>
                <a:cs typeface="Calibri Light"/>
              </a:rPr>
              <a:t>3</a:t>
            </a:r>
            <a:r>
              <a:rPr lang="en-US">
                <a:latin typeface="Calibri Light"/>
                <a:ea typeface="Calibri Light"/>
                <a:cs typeface="Calibri Light"/>
              </a:rPr>
              <a:t>.</a:t>
            </a:r>
          </a:p>
          <a:p>
            <a:endParaRPr lang="en-US">
              <a:latin typeface="Calibri Light"/>
              <a:ea typeface="Calibri Light"/>
              <a:cs typeface="Calibri Light"/>
            </a:endParaRPr>
          </a:p>
          <a:p>
            <a:pPr marL="228600" indent="-228600">
              <a:buFont typeface="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Random Forest performs better (</a:t>
            </a:r>
            <a:r>
              <a:rPr lang="en-US" b="1">
                <a:latin typeface="Calibri Light"/>
                <a:ea typeface="Calibri Light"/>
                <a:cs typeface="Calibri Light"/>
              </a:rPr>
              <a:t>R² = 0.77</a:t>
            </a:r>
            <a:r>
              <a:rPr lang="en-US">
                <a:latin typeface="Calibri Light"/>
                <a:ea typeface="Calibri Light"/>
                <a:cs typeface="Calibri Light"/>
              </a:rPr>
              <a:t>, RMSE = 0.37 Bq/m</a:t>
            </a:r>
            <a:r>
              <a:rPr lang="en-US" baseline="30000">
                <a:latin typeface="Calibri Light"/>
                <a:ea typeface="Calibri Light"/>
                <a:cs typeface="Calibri Light"/>
              </a:rPr>
              <a:t>3</a:t>
            </a:r>
            <a:r>
              <a:rPr lang="en-US">
                <a:latin typeface="Calibri Light"/>
                <a:ea typeface="Calibri Light"/>
                <a:cs typeface="Calibri Light"/>
              </a:rPr>
              <a:t>), capturing more variation and showing less error.</a:t>
            </a:r>
          </a:p>
          <a:p>
            <a:endParaRPr lang="en-US">
              <a:latin typeface="Calibri Light"/>
              <a:ea typeface="Calibri Light"/>
              <a:cs typeface="Calibri Light"/>
            </a:endParaRPr>
          </a:p>
          <a:p>
            <a:pPr marL="228600" indent="-228600">
              <a:buFont typeface=""/>
              <a:buChar char="•"/>
            </a:pPr>
            <a:r>
              <a:rPr lang="en-US">
                <a:latin typeface="Calibri Light"/>
                <a:ea typeface="Calibri Light"/>
                <a:cs typeface="Calibri Light"/>
              </a:rPr>
              <a:t>The scatter of blue points indicates some spread but a </a:t>
            </a:r>
            <a:r>
              <a:rPr lang="en-US" b="1">
                <a:latin typeface="Calibri Light"/>
                <a:ea typeface="Calibri Light"/>
                <a:cs typeface="Calibri Light"/>
              </a:rPr>
              <a:t>generally positive correlation </a:t>
            </a:r>
            <a:r>
              <a:rPr lang="en-US">
                <a:latin typeface="Calibri Light"/>
                <a:ea typeface="Calibri Light"/>
                <a:cs typeface="Calibri Light"/>
              </a:rPr>
              <a:t>between the two radon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7470135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612D-7EED-7ACD-A65D-0E907865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16956-3A0E-C675-4935-E294064DF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85593"/>
            <a:ext cx="9680558" cy="518161"/>
          </a:xfrm>
        </p:spPr>
        <p:txBody>
          <a:bodyPr lIns="91440" tIns="45720" rIns="91440" bIns="45720" anchor="t"/>
          <a:lstStyle/>
          <a:p>
            <a:r>
              <a:rPr lang="it-IT" dirty="0">
                <a:latin typeface="Calibri Light"/>
                <a:ea typeface="Calibri Light"/>
                <a:cs typeface="Calibri Light"/>
              </a:rPr>
              <a:t>Future perspective</a:t>
            </a:r>
            <a:br>
              <a:rPr lang="it-IT" dirty="0">
                <a:latin typeface="Calibri Light"/>
                <a:ea typeface="Calibri Light"/>
                <a:cs typeface="Calibri Light"/>
              </a:rPr>
            </a:br>
            <a:br>
              <a:rPr lang="it-IT" dirty="0">
                <a:ea typeface="Calibri Light"/>
              </a:rPr>
            </a:br>
            <a:br>
              <a:rPr lang="it-IT" dirty="0">
                <a:ea typeface="Calibri Light"/>
              </a:rPr>
            </a:br>
            <a:endParaRPr lang="it-IT">
              <a:ea typeface="Calibri Light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6EADCA88-949C-C663-89BC-BD293118A61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/>
          </a:p>
        </p:txBody>
      </p:sp>
      <p:pic>
        <p:nvPicPr>
          <p:cNvPr id="7" name="Immagine 7" descr="Immagine che contiene aria aperta, cielo, neve, nuvola&#10;&#10;Il contenuto generato dall'IA potrebbe non essere corretto.">
            <a:extLst>
              <a:ext uri="{FF2B5EF4-FFF2-40B4-BE49-F238E27FC236}">
                <a16:creationId xmlns:a16="http://schemas.microsoft.com/office/drawing/2014/main" id="{A0D0CB6A-2CF8-55A4-4E00-4CFD19A0D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3" y="3807016"/>
            <a:ext cx="3854404" cy="2176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0771F5-0DD8-0F4F-6449-E71B19EEE217}"/>
              </a:ext>
            </a:extLst>
          </p:cNvPr>
          <p:cNvSpPr txBox="1"/>
          <p:nvPr/>
        </p:nvSpPr>
        <p:spPr>
          <a:xfrm>
            <a:off x="2" y="605425"/>
            <a:ext cx="12189908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 Light"/>
                <a:ea typeface="+mn-lt"/>
                <a:cs typeface="+mn-lt"/>
              </a:rPr>
              <a:t>The campaign, conducted in July 2025, combined physical access and  remote access for continuous monitoring and real-time data collection, enabling comprehensive instrument performance validation at JFJ. Next step:</a:t>
            </a:r>
            <a:endParaRPr lang="en-US"/>
          </a:p>
          <a:p>
            <a:endParaRPr lang="en-US" sz="600">
              <a:latin typeface="Calibri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 Light"/>
                <a:ea typeface="+mn-lt"/>
                <a:cs typeface="+mn-lt"/>
              </a:rPr>
              <a:t>Comparative Atmospheric Study</a:t>
            </a:r>
            <a:r>
              <a:rPr lang="en-US" dirty="0">
                <a:latin typeface="Calibri Light"/>
                <a:ea typeface="+mn-lt"/>
                <a:cs typeface="+mn-lt"/>
              </a:rPr>
              <a:t>: Conduct a detailed analysis of PBL dynamics’ influence on the free troposphere at two European mountain sites, leveraging ACTRIS and ICOS RIs frameworks.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600">
              <a:latin typeface="Calibri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 Light"/>
                <a:ea typeface="+mn-lt"/>
                <a:cs typeface="+mn-lt"/>
              </a:rPr>
              <a:t>Calibration &amp; Machine learning integration at Mt. Cimone Observatory</a:t>
            </a:r>
            <a:r>
              <a:rPr lang="en-US" dirty="0">
                <a:latin typeface="Calibri Light"/>
                <a:ea typeface="+mn-lt"/>
                <a:cs typeface="+mn-lt"/>
              </a:rPr>
              <a:t>: Apply the calibration coefficients and machine learning models to the Radon detector at Mt. Cimone Observatory (2165 m, Italy) to improve measurement accuracy.</a:t>
            </a:r>
            <a:endParaRPr lang="en-US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endParaRPr lang="en-US" sz="600">
              <a:latin typeface="Calibri Ligh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 Light"/>
                <a:ea typeface="+mn-lt"/>
                <a:cs typeface="+mn-lt"/>
              </a:rPr>
              <a:t>Benchmarking Low-Cost Sensors:</a:t>
            </a:r>
            <a:r>
              <a:rPr lang="en-US" dirty="0">
                <a:latin typeface="Calibri Light"/>
                <a:ea typeface="+mn-lt"/>
                <a:cs typeface="+mn-lt"/>
              </a:rPr>
              <a:t> Evaluate the performance of commercially available low-cost radon sensors, developed by IBE-CNR (</a:t>
            </a:r>
            <a:r>
              <a:rPr lang="en-US" b="1" dirty="0">
                <a:latin typeface="Calibri Light"/>
                <a:ea typeface="+mn-lt"/>
                <a:cs typeface="+mn-lt"/>
              </a:rPr>
              <a:t>AIRQino </a:t>
            </a:r>
            <a:r>
              <a:rPr lang="en-US" dirty="0">
                <a:latin typeface="Calibri Light"/>
                <a:ea typeface="+mn-lt"/>
                <a:cs typeface="+mn-lt"/>
              </a:rPr>
              <a:t>project), to assess their suitability for environmental monitoring at Mt. Cimone observatory. </a:t>
            </a:r>
          </a:p>
          <a:p>
            <a:pPr marL="285750" indent="-285750">
              <a:buFont typeface="Arial"/>
              <a:buChar char="•"/>
            </a:pPr>
            <a:endParaRPr lang="en-US" sz="600">
              <a:latin typeface="Aptos"/>
              <a:ea typeface="Calibri Light"/>
              <a:cs typeface="Calibri Light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Calibri Light"/>
                <a:ea typeface="Calibri Light"/>
                <a:cs typeface="Calibri Light"/>
              </a:rPr>
              <a:t>Polar Campaign: </a:t>
            </a:r>
            <a:r>
              <a:rPr lang="en-GB" dirty="0">
                <a:latin typeface="Calibri Light"/>
                <a:ea typeface="+mn-lt"/>
                <a:cs typeface="+mn-lt"/>
              </a:rPr>
              <a:t>Continuous radon monitoring in polar regions could reveal how snow cover and seasonal thaw influence soil–atmosphere exchange.</a:t>
            </a:r>
          </a:p>
          <a:p>
            <a:endParaRPr lang="en-US">
              <a:latin typeface="Calibri Light"/>
              <a:ea typeface="+mn-lt"/>
              <a:cs typeface="+mn-lt"/>
            </a:endParaRPr>
          </a:p>
        </p:txBody>
      </p:sp>
      <p:pic>
        <p:nvPicPr>
          <p:cNvPr id="13" name="Picture 12" descr="A snowy mountain valley with snow on the ground&#10;&#10;AI-generated content may be incorrect.">
            <a:extLst>
              <a:ext uri="{FF2B5EF4-FFF2-40B4-BE49-F238E27FC236}">
                <a16:creationId xmlns:a16="http://schemas.microsoft.com/office/drawing/2014/main" id="{DEB85DEA-BA29-717A-384C-73C84C0F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91" y="3810134"/>
            <a:ext cx="3856109" cy="2172670"/>
          </a:xfrm>
          <a:prstGeom prst="rect">
            <a:avLst/>
          </a:prstGeom>
        </p:spPr>
      </p:pic>
      <p:pic>
        <p:nvPicPr>
          <p:cNvPr id="14" name="Picture 13" descr="A house covered in snow&#10;&#10;AI-generated content may be incorrect.">
            <a:extLst>
              <a:ext uri="{FF2B5EF4-FFF2-40B4-BE49-F238E27FC236}">
                <a16:creationId xmlns:a16="http://schemas.microsoft.com/office/drawing/2014/main" id="{D74FA0C2-43D3-A1E3-6E0E-FFEB59DE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8" y="3803887"/>
            <a:ext cx="3860104" cy="21625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E32832-0D04-E9CA-6B4E-03FD52D79438}"/>
              </a:ext>
            </a:extLst>
          </p:cNvPr>
          <p:cNvSpPr txBox="1"/>
          <p:nvPr/>
        </p:nvSpPr>
        <p:spPr>
          <a:xfrm>
            <a:off x="104383" y="5960301"/>
            <a:ext cx="119206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</a:rPr>
              <a:t>Radon measurement campaign at Alpine and regional observatories</a:t>
            </a:r>
            <a:r>
              <a:rPr lang="en-US" sz="1200" dirty="0">
                <a:ea typeface="+mn-lt"/>
                <a:cs typeface="+mn-lt"/>
              </a:rPr>
              <a:t>: Sphinx Observatory at Jungfraujoch (first image), Aletsch Glacier at Eismeer near Jungfraujoch (second image) and ISAC-CNR Osservatorio Climatico ‘O. Vittori’ at Mt. Cimone (third image).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4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486D70-4349-11BB-92C1-DD4D14182D8E}"/>
              </a:ext>
            </a:extLst>
          </p:cNvPr>
          <p:cNvSpPr txBox="1"/>
          <p:nvPr/>
        </p:nvSpPr>
        <p:spPr>
          <a:xfrm>
            <a:off x="688931" y="1837151"/>
            <a:ext cx="75260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Simonetta Montaguti: </a:t>
            </a:r>
            <a:r>
              <a:rPr lang="en-US" dirty="0">
                <a:hlinkClick r:id="rId2"/>
              </a:rPr>
              <a:t>simonetta.montaguti@cnr.it</a:t>
            </a:r>
            <a:endParaRPr lang="en-US"/>
          </a:p>
          <a:p>
            <a:endParaRPr lang="en-US"/>
          </a:p>
          <a:p>
            <a:r>
              <a:rPr lang="en-US" dirty="0"/>
              <a:t>Alice Cavaliere: </a:t>
            </a:r>
            <a:r>
              <a:rPr lang="en-US" dirty="0">
                <a:hlinkClick r:id="rId3"/>
              </a:rPr>
              <a:t>alice.cavaliere@cnr.it</a:t>
            </a:r>
            <a:endParaRPr lang="en-US"/>
          </a:p>
          <a:p>
            <a:endParaRPr lang="en-US"/>
          </a:p>
        </p:txBody>
      </p:sp>
      <p:pic>
        <p:nvPicPr>
          <p:cNvPr id="5" name="Segnaposto contenuto 5" descr="Immagine che contiene test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83729B85-0211-B652-B3FF-F873FBEC5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7411" y="3429333"/>
            <a:ext cx="1878442" cy="18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FE5A0FAA-20AF-425A-A224-531D5444ABF5}">
  <ds:schemaRefs>
    <ds:schemaRef ds:uri="69a4a238-3fae-4083-92ca-3afaf1d37d5d"/>
    <ds:schemaRef ds:uri="9b08eee6-615d-4e63-9743-e8be40a74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69a4a238-3fae-4083-92ca-3afaf1d37d5d"/>
    <ds:schemaRef ds:uri="9b08eee6-615d-4e63-9743-e8be40a74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Tema di Office</vt:lpstr>
      <vt:lpstr>1_Tema di Office</vt:lpstr>
      <vt:lpstr>Mountain Intercomparison of Radon Analyzers (MIRA)</vt:lpstr>
      <vt:lpstr>About the MIRA project</vt:lpstr>
      <vt:lpstr>Installation and data acquisition phases</vt:lpstr>
      <vt:lpstr>Cross-Site comparison</vt:lpstr>
      <vt:lpstr>Future perspective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SIMONETTA MONTAGUTI</cp:lastModifiedBy>
  <cp:revision>11</cp:revision>
  <dcterms:created xsi:type="dcterms:W3CDTF">2024-06-13T13:49:20Z</dcterms:created>
  <dcterms:modified xsi:type="dcterms:W3CDTF">2025-09-23T08:30:24Z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