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</p:sldMasterIdLst>
  <p:notesMasterIdLst>
    <p:notesMasterId r:id="rId11"/>
  </p:notesMasterIdLst>
  <p:sldIdLst>
    <p:sldId id="269" r:id="rId6"/>
    <p:sldId id="267" r:id="rId7"/>
    <p:sldId id="268" r:id="rId8"/>
    <p:sldId id="270" r:id="rId9"/>
    <p:sldId id="263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A4A"/>
    <a:srgbClr val="59A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2E625-978D-B640-AAC4-39CA7A9FE760}" v="10" dt="2025-09-13T11:09:14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8"/>
    <p:restoredTop sz="94801"/>
  </p:normalViewPr>
  <p:slideViewPr>
    <p:cSldViewPr snapToGrid="0">
      <p:cViewPr varScale="1">
        <p:scale>
          <a:sx n="93" d="100"/>
          <a:sy n="93" d="100"/>
        </p:scale>
        <p:origin x="5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2048-3F04-FD4E-A848-3653A1ADDB6B}" type="datetimeFigureOut">
              <a:rPr lang="it-IT" smtClean="0"/>
              <a:t>23/09/2025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F954-681B-7340-80E7-163F450297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36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47F954-681B-7340-80E7-163F4502975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41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C372EFD-DFA2-3DA0-BC65-F6965744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FC4F10D2-FAFB-4B8F-9D50-07A596D7DD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75921" y="6384022"/>
            <a:ext cx="3657236" cy="473977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2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ITINERIS 3rd general meeting – Rome, 25-26/09/2025</a:t>
            </a:r>
          </a:p>
        </p:txBody>
      </p:sp>
    </p:spTree>
    <p:extLst>
      <p:ext uri="{BB962C8B-B14F-4D97-AF65-F5344CB8AC3E}">
        <p14:creationId xmlns:p14="http://schemas.microsoft.com/office/powerpoint/2010/main" val="71328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id="{6FE22C99-576F-DC95-D9E5-3A2A77F7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304799"/>
            <a:ext cx="9680558" cy="518161"/>
          </a:xfrm>
          <a:prstGeom prst="rect">
            <a:avLst/>
          </a:prstGeom>
        </p:spPr>
        <p:txBody>
          <a:bodyPr anchor="t"/>
          <a:lstStyle>
            <a:lvl1pPr>
              <a:defRPr sz="3200"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5F1D79E-7FE1-1833-5018-EAAC4CF9F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209040"/>
            <a:ext cx="11529678" cy="4685133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CA6C794-CC9B-1AB8-2744-0525C8A79161}"/>
              </a:ext>
            </a:extLst>
          </p:cNvPr>
          <p:cNvSpPr txBox="1"/>
          <p:nvPr userDrawn="1"/>
        </p:nvSpPr>
        <p:spPr>
          <a:xfrm>
            <a:off x="11421686" y="6481691"/>
            <a:ext cx="394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8C5CA0F7-5B21-D445-A578-BDE69A6BF55F}" type="slidenum">
              <a:rPr lang="it-IT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‹N›</a:t>
            </a:fld>
            <a:endParaRPr lang="it-IT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737C0A-6920-8FCC-5384-0F1A2027F80C}"/>
              </a:ext>
            </a:extLst>
          </p:cNvPr>
          <p:cNvGrpSpPr/>
          <p:nvPr userDrawn="1"/>
        </p:nvGrpSpPr>
        <p:grpSpPr>
          <a:xfrm>
            <a:off x="9984216" y="316085"/>
            <a:ext cx="2021860" cy="445716"/>
            <a:chOff x="9984216" y="316085"/>
            <a:chExt cx="2021860" cy="44571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4A57BDA0-1AE9-CF67-8571-09B2CCF200EE}"/>
                </a:ext>
              </a:extLst>
            </p:cNvPr>
            <p:cNvSpPr/>
            <p:nvPr userDrawn="1"/>
          </p:nvSpPr>
          <p:spPr>
            <a:xfrm>
              <a:off x="9984216" y="387626"/>
              <a:ext cx="2021860" cy="374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 descr="Immagine che contiene Elementi grafici, Carattere, logo, grafica&#10;&#10;Descrizione generata automaticamente">
              <a:extLst>
                <a:ext uri="{FF2B5EF4-FFF2-40B4-BE49-F238E27FC236}">
                  <a16:creationId xmlns:a16="http://schemas.microsoft.com/office/drawing/2014/main" id="{6D351AD8-6770-EDF0-6E3B-EC7CA22127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046693" y="316085"/>
              <a:ext cx="1959383" cy="44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934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98525AB-C830-3C79-87F2-71AE81AFA7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683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5556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13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4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5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>
            <a:extLst>
              <a:ext uri="{FF2B5EF4-FFF2-40B4-BE49-F238E27FC236}">
                <a16:creationId xmlns:a16="http://schemas.microsoft.com/office/drawing/2014/main" id="{0BA9FA4A-0364-1F97-E830-4F6B8E0F9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1483359"/>
            <a:ext cx="6388444" cy="2519681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rgbClr val="59A34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E78C18E8-8083-C600-54EB-39D37893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768" y="4156813"/>
            <a:ext cx="6388444" cy="1134196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BE497-0E72-67C8-887E-9B3447154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6F08454-6EF6-0B5F-4EBC-32EDCDDC242E}"/>
              </a:ext>
            </a:extLst>
          </p:cNvPr>
          <p:cNvGrpSpPr/>
          <p:nvPr userDrawn="1"/>
        </p:nvGrpSpPr>
        <p:grpSpPr>
          <a:xfrm>
            <a:off x="22470" y="-882132"/>
            <a:ext cx="11775830" cy="9891377"/>
            <a:chOff x="-1" y="0"/>
            <a:chExt cx="11465170" cy="936947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6B992CC3-76BA-8559-5BB0-4EFB5B858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-1" y="0"/>
              <a:ext cx="11465169" cy="4668518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BFD9C1C5-9996-9842-E0FF-1CB38CAB0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0800000">
              <a:off x="0" y="4700960"/>
              <a:ext cx="11465169" cy="4668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82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779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49F8C5-7691-74AD-B9BE-82AEE4AEC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459FF9-94AB-4408-448A-6278CCC68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3B7D3A-CF6E-90CB-8F90-2637A2A34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392CEB-B462-D679-FAD7-97C155F3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F4B5-99AC-FE42-ABEF-6D249824159C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8086FF-4276-1AF7-38A8-649CCEB29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46AB81-1F6F-F967-FBBC-E5EB423E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059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4B62B1-1BC6-C195-3C13-4B926BD99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5C7FECB-0986-D139-3F58-50CE1352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E27E1-7C84-DE9E-52E9-5A3B49B6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94D8-D073-1D41-B46E-A1A098C57DDA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324F2-13F5-9E73-DF2B-1DAD21B6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CC9C80-FADA-D187-AE6C-0BFD8A0D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2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EF16809-40D3-ED78-F871-CFA0AA517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1672629-8355-38A6-9063-2EF51CA39508}"/>
              </a:ext>
            </a:extLst>
          </p:cNvPr>
          <p:cNvSpPr txBox="1">
            <a:spLocks/>
          </p:cNvSpPr>
          <p:nvPr userDrawn="1"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THANKS!</a:t>
            </a: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1AF6289D-BD1A-1F28-57DE-AE2A339C2321}"/>
              </a:ext>
            </a:extLst>
          </p:cNvPr>
          <p:cNvSpPr txBox="1">
            <a:spLocks/>
          </p:cNvSpPr>
          <p:nvPr userDrawn="1"/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8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93B33-78F3-40F3-952D-D9F8E872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E92310-5929-CCCF-F30F-03C41C57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D49BD1-BC17-AE31-C5A7-0DC261DD2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2DBD-C304-4C42-BB6E-90D97B5BD5AC}" type="datetime1">
              <a:rPr lang="it-IT" smtClean="0"/>
              <a:t>23/09/2025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2F93EF-0885-16A8-DD7D-757F35B92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E788AC-857C-7068-ED3C-0E92AAD1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5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D733CC-26E8-37F7-A342-D2E89A7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FFB86-9148-6D20-A9C9-9CD60B09B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E68AD55-8A2C-0D0D-B5AD-5BEDCDC8B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9C8BF1-1EF2-0586-B1E8-D2041E71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C1AD-80BE-C948-8B24-05BF42E3BC30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7C6C12-17EA-9F8F-B1EC-3EA1AC7B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428F34-20EE-395B-4C75-5EFA4391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3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056935-A4C6-286F-61D7-78AD8396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5C61F6-6F19-2636-8BE9-DA1BCE72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63CD4C-0A69-FEE3-886D-DEC8C28F7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725DF8-6616-F9DE-FF4C-8C0FD64E7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47A0AEA-3887-114F-6210-C1D849B1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BE2D15-81B5-D20F-905B-0762EDAF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7D8F-6F29-8C45-85C7-FF50875FBA20}" type="datetime1">
              <a:rPr lang="it-IT" smtClean="0"/>
              <a:t>23/09/2025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8DC9B83-105B-2CA8-A661-66D7878F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B0CBEF-5552-6D22-3624-F19402FF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97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11ACD-E4C3-FA8A-4902-1BED1266C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575053-6F7D-6FBD-5CCA-1DBF0AE30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8DBF2-BCD0-E249-83FA-277FEFB5AD31}" type="datetime1">
              <a:rPr lang="it-IT" smtClean="0"/>
              <a:t>23/09/2025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B4A488-6DC5-A59E-E27D-3A167139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6B7349-0449-DB8C-382C-9D5B20F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3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45E5ED-DF62-61CC-AEFE-F3DD80C0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9242C-EAEF-724F-A580-17C93D8BE1AE}" type="datetime1">
              <a:rPr lang="it-IT" smtClean="0"/>
              <a:t>23/09/2025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E0F88A1-495A-A901-F205-567F46C8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1B83AB-010F-485B-FEEB-373B4689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89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14A523-854E-7A75-89A1-9276FF4E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378CEC-EDCB-9F70-4651-E1C6B5F9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BF2A91-3B62-5795-5512-635C3B80B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75CFED-AD72-28D7-F310-2DEB1FD0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DB2B-7060-104C-98D9-A75B8D27F06D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9732A2-CB4C-4A5C-00F1-30B4AEAC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07920A-B0DA-79CD-A527-6FE550CB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56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2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CE11CF-9D1C-4C3A-D8B2-C7CF66696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CEC1C-B0FF-0362-C4FB-DC97367BC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CE4D37-E7BB-5A45-BA94-89BF24B35BD4}" type="datetime1">
              <a:rPr lang="it-IT" smtClean="0"/>
              <a:t>23/09/2025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97471-CCE7-839E-F3AA-8ECDD299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CA0F7-5B21-D445-A578-BDE69A6BF55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6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128/CMR.00058-18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FA336283-4FDD-7277-A4AB-787FF8E742FD}"/>
              </a:ext>
            </a:extLst>
          </p:cNvPr>
          <p:cNvSpPr txBox="1">
            <a:spLocks/>
          </p:cNvSpPr>
          <p:nvPr/>
        </p:nvSpPr>
        <p:spPr>
          <a:xfrm>
            <a:off x="442242" y="2768915"/>
            <a:ext cx="7753487" cy="132515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59A34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59A34D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D17C5C-BF1D-FF8E-7913-9B48357AF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02" y="3962567"/>
            <a:ext cx="7911722" cy="391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u="sng" dirty="0" smtClean="0"/>
              <a:t>A. Mallardi</a:t>
            </a:r>
            <a:r>
              <a:rPr lang="it-IT" sz="1600" b="1" dirty="0" smtClean="0"/>
              <a:t> *, </a:t>
            </a:r>
            <a:r>
              <a:rPr lang="it-IT" sz="1600" b="1" dirty="0"/>
              <a:t>J. F. </a:t>
            </a:r>
            <a:r>
              <a:rPr lang="it-IT" sz="1600" b="1" dirty="0" err="1" smtClean="0"/>
              <a:t>Filipe</a:t>
            </a:r>
            <a:r>
              <a:rPr lang="it-IT" sz="1600" b="1" dirty="0" smtClean="0"/>
              <a:t>, </a:t>
            </a:r>
            <a:r>
              <a:rPr lang="it-IT" sz="1600" b="1" dirty="0"/>
              <a:t>H. </a:t>
            </a:r>
            <a:r>
              <a:rPr lang="it-IT" sz="1600" b="1" dirty="0" err="1" smtClean="0"/>
              <a:t>Delower</a:t>
            </a:r>
            <a:r>
              <a:rPr lang="it-IT" sz="1600" b="1" dirty="0" smtClean="0"/>
              <a:t>, </a:t>
            </a:r>
            <a:r>
              <a:rPr lang="it-IT" sz="1600" b="1" dirty="0"/>
              <a:t>F. M. De </a:t>
            </a:r>
            <a:r>
              <a:rPr lang="it-IT" sz="1600" b="1" dirty="0" err="1"/>
              <a:t>Santanna</a:t>
            </a:r>
            <a:r>
              <a:rPr lang="it-IT" sz="1600" b="1" baseline="30000" dirty="0"/>
              <a:t> </a:t>
            </a:r>
            <a:r>
              <a:rPr lang="it-IT" sz="1600" b="1" dirty="0" smtClean="0"/>
              <a:t>, </a:t>
            </a:r>
            <a:r>
              <a:rPr lang="it-IT" sz="1600" b="1" dirty="0"/>
              <a:t>B. </a:t>
            </a:r>
            <a:r>
              <a:rPr lang="it-IT" sz="1600" b="1" dirty="0" smtClean="0"/>
              <a:t>Castiglioni, </a:t>
            </a:r>
            <a:r>
              <a:rPr lang="it-IT" sz="1600" b="1" dirty="0"/>
              <a:t>P. </a:t>
            </a:r>
            <a:r>
              <a:rPr lang="it-IT" sz="1600" b="1" dirty="0" smtClean="0"/>
              <a:t>Moroni, </a:t>
            </a:r>
            <a:r>
              <a:rPr lang="it-IT" sz="1600" b="1" dirty="0"/>
              <a:t>P. </a:t>
            </a:r>
            <a:r>
              <a:rPr lang="it-IT" sz="1600" b="1" dirty="0" smtClean="0"/>
              <a:t>Cremonesi</a:t>
            </a:r>
            <a:endParaRPr lang="it-IT" sz="1600" b="1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73D3379-766E-922F-0406-4AB0DBD6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47" y="1313407"/>
            <a:ext cx="7583648" cy="2519681"/>
          </a:xfrm>
        </p:spPr>
        <p:txBody>
          <a:bodyPr anchor="b"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GB" sz="2800" b="1" kern="100" dirty="0">
                <a:latin typeface="Arial" panose="020B0604020202020204" pitchFamily="34" charset="0"/>
              </a:rPr>
              <a:t>Comparative </a:t>
            </a:r>
            <a:r>
              <a:rPr lang="en-GB" sz="2800" b="1" kern="100" dirty="0" smtClean="0">
                <a:latin typeface="Arial" panose="020B0604020202020204" pitchFamily="34" charset="0"/>
              </a:rPr>
              <a:t>Analysis of</a:t>
            </a:r>
            <a:r>
              <a:rPr lang="en-GB" sz="2800" b="1" kern="100" dirty="0">
                <a:latin typeface="Arial" panose="020B0604020202020204" pitchFamily="34" charset="0"/>
              </a:rPr>
              <a:t> </a:t>
            </a:r>
            <a:r>
              <a:rPr lang="en-GB" sz="2800" b="1" i="1" kern="100" dirty="0">
                <a:latin typeface="Arial" panose="020B0604020202020204" pitchFamily="34" charset="0"/>
              </a:rPr>
              <a:t>Enterococcus</a:t>
            </a:r>
            <a:r>
              <a:rPr lang="en-GB" sz="2800" b="1" kern="100" dirty="0">
                <a:latin typeface="Arial" panose="020B0604020202020204" pitchFamily="34" charset="0"/>
              </a:rPr>
              <a:t> spp. from Conventional and Organic Farms: </a:t>
            </a:r>
            <a:r>
              <a:rPr lang="en-GB" sz="2800" b="1" kern="100" dirty="0" smtClean="0">
                <a:latin typeface="Arial" panose="020B0604020202020204" pitchFamily="34" charset="0"/>
              </a:rPr>
              <a:t/>
            </a:r>
            <a:br>
              <a:rPr lang="en-GB" sz="2800" b="1" kern="100" dirty="0" smtClean="0">
                <a:latin typeface="Arial" panose="020B0604020202020204" pitchFamily="34" charset="0"/>
              </a:rPr>
            </a:br>
            <a:r>
              <a:rPr lang="en-GB" sz="2800" b="1" kern="100" dirty="0" smtClean="0">
                <a:latin typeface="Arial" panose="020B0604020202020204" pitchFamily="34" charset="0"/>
              </a:rPr>
              <a:t>Impact </a:t>
            </a:r>
            <a:r>
              <a:rPr lang="en-GB" sz="2800" b="1" kern="100" dirty="0">
                <a:latin typeface="Arial" panose="020B0604020202020204" pitchFamily="34" charset="0"/>
              </a:rPr>
              <a:t>of Antibiotic Use on AMR Profiles</a:t>
            </a:r>
            <a:endParaRPr lang="it-IT" sz="2800" b="1" kern="100" dirty="0"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3302" y="5133833"/>
            <a:ext cx="5313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*alessandra.mallardi@ibba.cnr.it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272209"/>
            <a:ext cx="9680558" cy="518161"/>
          </a:xfrm>
        </p:spPr>
        <p:txBody>
          <a:bodyPr/>
          <a:lstStyle/>
          <a:p>
            <a:pPr algn="ctr"/>
            <a:r>
              <a:rPr lang="it-IT" b="1" dirty="0" smtClean="0"/>
              <a:t>Background </a:t>
            </a:r>
            <a:endParaRPr lang="it-IT" b="1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t="3015" b="3375"/>
          <a:stretch/>
        </p:blipFill>
        <p:spPr>
          <a:xfrm>
            <a:off x="7527308" y="871836"/>
            <a:ext cx="4530042" cy="290933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l="5645" t="1828" r="7727" b="4432"/>
          <a:stretch/>
        </p:blipFill>
        <p:spPr>
          <a:xfrm>
            <a:off x="5629645" y="2919108"/>
            <a:ext cx="1492407" cy="142299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56028" y="4471827"/>
            <a:ext cx="6428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Hospital-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acquired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E.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faecium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GB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faecalis</a:t>
            </a:r>
            <a:r>
              <a:rPr lang="en-GB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r>
              <a:rPr lang="en-GB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Gastrointestinal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tract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commensals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Adaptability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bility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acquire and transfer resistance genes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Indicators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bacteria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AMR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surveillance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0049212" y="6333373"/>
            <a:ext cx="16015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www.efsa.europa.eu</a:t>
            </a:r>
            <a:r>
              <a:rPr lang="it-IT" sz="1600" dirty="0"/>
              <a:t>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56028" y="1898414"/>
            <a:ext cx="627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Significant concern for human and animal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infection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harder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</a:t>
            </a:r>
            <a:endParaRPr lang="en-US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Spread of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AMR bacteria and determinants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across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Health Action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(2017)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296562" y="1209041"/>
            <a:ext cx="11529678" cy="155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ea typeface="Calibri" panose="020F0502020204030204" pitchFamily="34" charset="0"/>
              </a:rPr>
              <a:t>  Antimicrobial </a:t>
            </a:r>
            <a:r>
              <a:rPr lang="it-IT" b="1" dirty="0" err="1">
                <a:ea typeface="Calibri" panose="020F0502020204030204" pitchFamily="34" charset="0"/>
              </a:rPr>
              <a:t>resistance</a:t>
            </a:r>
            <a:r>
              <a:rPr lang="it-IT" b="1" dirty="0">
                <a:ea typeface="Calibri" panose="020F0502020204030204" pitchFamily="34" charset="0"/>
              </a:rPr>
              <a:t> (AMR) </a:t>
            </a:r>
            <a:r>
              <a:rPr lang="it-IT" b="1" dirty="0" err="1">
                <a:ea typeface="Calibri" panose="020F0502020204030204" pitchFamily="34" charset="0"/>
              </a:rPr>
              <a:t>emergence</a:t>
            </a:r>
            <a:r>
              <a:rPr lang="it-IT" b="1" dirty="0">
                <a:ea typeface="Calibri" panose="020F0502020204030204" pitchFamily="34" charset="0"/>
              </a:rPr>
              <a:t>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296562" y="3810609"/>
            <a:ext cx="11529678" cy="155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ea typeface="Calibri" panose="020F0502020204030204" pitchFamily="34" charset="0"/>
              </a:rPr>
              <a:t>  </a:t>
            </a:r>
            <a:r>
              <a:rPr lang="it-IT" b="1" i="1" dirty="0" smtClean="0">
                <a:ea typeface="Calibri" panose="020F0502020204030204" pitchFamily="34" charset="0"/>
              </a:rPr>
              <a:t>Enterococcus</a:t>
            </a:r>
            <a:r>
              <a:rPr lang="it-IT" b="1" dirty="0" smtClean="0">
                <a:ea typeface="Calibri" panose="020F0502020204030204" pitchFamily="34" charset="0"/>
              </a:rPr>
              <a:t> </a:t>
            </a:r>
            <a:r>
              <a:rPr lang="it-IT" b="1" dirty="0" err="1">
                <a:ea typeface="Calibri" panose="020F0502020204030204" pitchFamily="34" charset="0"/>
              </a:rPr>
              <a:t>spp</a:t>
            </a:r>
            <a:r>
              <a:rPr lang="it-IT" b="1" dirty="0"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210" y="3925920"/>
            <a:ext cx="3734664" cy="229214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481670" y="65930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it-IT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García-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Solache</a:t>
            </a:r>
            <a:r>
              <a:rPr lang="it-IT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Rice LB.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it-IT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Microbiol</a:t>
            </a:r>
            <a:r>
              <a:rPr lang="it-IT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Rev. 2019;32. </a:t>
            </a:r>
            <a:r>
              <a:rPr lang="it-IT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https://doi.org/10.1128/CMR.00058-18</a:t>
            </a:r>
            <a:endParaRPr lang="it-IT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073" y="199876"/>
            <a:ext cx="8497663" cy="518161"/>
          </a:xfrm>
        </p:spPr>
        <p:txBody>
          <a:bodyPr/>
          <a:lstStyle/>
          <a:p>
            <a:pPr algn="ctr"/>
            <a:r>
              <a:rPr lang="it-IT" b="1" dirty="0" err="1" smtClean="0"/>
              <a:t>Objective</a:t>
            </a:r>
            <a:r>
              <a:rPr lang="it-IT" b="1" dirty="0" smtClean="0"/>
              <a:t> and </a:t>
            </a:r>
            <a:r>
              <a:rPr lang="it-IT" b="1" dirty="0" err="1" smtClean="0"/>
              <a:t>Experimental</a:t>
            </a:r>
            <a:r>
              <a:rPr lang="it-IT" b="1" dirty="0" smtClean="0"/>
              <a:t> procedure</a:t>
            </a:r>
            <a:endParaRPr lang="it-IT" b="1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0" y="6404511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4584" t="2210" r="766" b="1839"/>
          <a:stretch/>
        </p:blipFill>
        <p:spPr>
          <a:xfrm>
            <a:off x="5828396" y="4219360"/>
            <a:ext cx="3092624" cy="1990799"/>
          </a:xfrm>
          <a:prstGeom prst="rect">
            <a:avLst/>
          </a:prstGeom>
        </p:spPr>
      </p:pic>
      <p:pic>
        <p:nvPicPr>
          <p:cNvPr id="7" name="Segnaposto contenuto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623" y="4822617"/>
            <a:ext cx="1850056" cy="13875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33" y="1848939"/>
            <a:ext cx="3878665" cy="2574241"/>
          </a:xfrm>
          <a:prstGeom prst="rect">
            <a:avLst/>
          </a:prstGeom>
          <a:blipFill>
            <a:blip r:embed="rId5">
              <a:alphaModFix amt="0"/>
            </a:blip>
            <a:tile tx="0" ty="0" sx="100000" sy="100000" flip="none" algn="tl"/>
          </a:blipFill>
        </p:spPr>
      </p:pic>
      <p:sp>
        <p:nvSpPr>
          <p:cNvPr id="10" name="Rettangolo 9"/>
          <p:cNvSpPr/>
          <p:nvPr/>
        </p:nvSpPr>
        <p:spPr>
          <a:xfrm>
            <a:off x="375920" y="852096"/>
            <a:ext cx="11362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Investigate and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compare the diffusion and the AMR profiles of 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Enterococcus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spp. from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dairy farms with different Defined Daily Dose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usage: LOW, HIGH and ORGANIC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(no use)</a:t>
            </a:r>
            <a:endParaRPr lang="it-IT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217259" y="1888356"/>
            <a:ext cx="4687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Isolation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dentification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MALDI-TOF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7056635" y="2301285"/>
            <a:ext cx="1652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DNA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extraction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8519246" y="2685501"/>
            <a:ext cx="338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Library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sequencing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6"/>
          <a:srcRect l="26322" r="8565" b="9783"/>
          <a:stretch/>
        </p:blipFill>
        <p:spPr>
          <a:xfrm>
            <a:off x="8629260" y="3043888"/>
            <a:ext cx="1118476" cy="151061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Diffused intensity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907" y="5056672"/>
            <a:ext cx="1785548" cy="1250517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stretch>
              <a:fillRect l="30000" b="30000"/>
            </a:stretch>
          </a:blipFill>
        </p:spPr>
      </p:pic>
      <p:sp>
        <p:nvSpPr>
          <p:cNvPr id="22" name="CasellaDiTesto 21"/>
          <p:cNvSpPr txBox="1"/>
          <p:nvPr/>
        </p:nvSpPr>
        <p:spPr>
          <a:xfrm>
            <a:off x="419656" y="4689571"/>
            <a:ext cx="2879251" cy="1077218"/>
          </a:xfrm>
          <a:prstGeom prst="rect">
            <a:avLst/>
          </a:prstGeom>
          <a:blipFill dpi="0" rotWithShape="1">
            <a:blip r:embed="rId5">
              <a:alphaModFix amt="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 (2023-2024) from: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milk</a:t>
            </a:r>
            <a:endParaRPr lang="it-IT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9"/>
          <a:srcRect t="8519" b="19314"/>
          <a:stretch/>
        </p:blipFill>
        <p:spPr>
          <a:xfrm>
            <a:off x="5419222" y="2226910"/>
            <a:ext cx="1250669" cy="90257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18" y="2625759"/>
            <a:ext cx="486040" cy="761971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 rotWithShape="1">
          <a:blip r:embed="rId11"/>
          <a:srcRect t="17554" b="6946"/>
          <a:stretch/>
        </p:blipFill>
        <p:spPr>
          <a:xfrm>
            <a:off x="9683211" y="3165926"/>
            <a:ext cx="2163809" cy="10336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12"/>
          <a:srcRect t="12288"/>
          <a:stretch/>
        </p:blipFill>
        <p:spPr>
          <a:xfrm>
            <a:off x="7056635" y="2700692"/>
            <a:ext cx="1008579" cy="5279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999738" y="4539687"/>
            <a:ext cx="1042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solidFill>
                  <a:srgbClr val="3EA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endParaRPr lang="it-IT" sz="1200" dirty="0">
              <a:solidFill>
                <a:srgbClr val="3EA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6472" y="4598577"/>
            <a:ext cx="979443" cy="15922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14"/>
          <a:srcRect l="7056" t="37512" r="6316" b="26456"/>
          <a:stretch/>
        </p:blipFill>
        <p:spPr>
          <a:xfrm>
            <a:off x="8709332" y="6008441"/>
            <a:ext cx="1335697" cy="25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778AC6-08C0-D63B-913E-506824555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06" y="181815"/>
            <a:ext cx="9753415" cy="643128"/>
          </a:xfrm>
        </p:spPr>
        <p:txBody>
          <a:bodyPr/>
          <a:lstStyle/>
          <a:p>
            <a:pPr algn="ctr"/>
            <a:r>
              <a:rPr lang="it-IT" b="1" dirty="0" smtClean="0"/>
              <a:t>Preliminary </a:t>
            </a:r>
            <a:r>
              <a:rPr lang="it-IT" b="1" dirty="0" err="1" smtClean="0"/>
              <a:t>results</a:t>
            </a:r>
            <a:r>
              <a:rPr lang="it-IT" b="1" dirty="0" smtClean="0"/>
              <a:t> and work in progress</a:t>
            </a:r>
            <a:endParaRPr lang="it-IT" b="1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27F6F66E-69E1-2456-26FA-73FE1FCAA7E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5921" y="6384022"/>
            <a:ext cx="4671208" cy="47397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6587" y="4495252"/>
            <a:ext cx="5188192" cy="1550636"/>
          </a:xfrm>
        </p:spPr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sz="2000" b="1" dirty="0" err="1"/>
              <a:t>Sequencing</a:t>
            </a:r>
            <a:r>
              <a:rPr lang="it-IT" sz="2000" b="1" dirty="0"/>
              <a:t> </a:t>
            </a:r>
            <a:r>
              <a:rPr lang="it-IT" sz="2000" b="1" dirty="0" smtClean="0"/>
              <a:t>and data processing in progress</a:t>
            </a:r>
            <a:r>
              <a:rPr lang="it-IT" sz="2000" dirty="0" smtClean="0"/>
              <a:t>:</a:t>
            </a:r>
          </a:p>
          <a:p>
            <a:pPr marL="457200" lvl="1" indent="0">
              <a:buNone/>
            </a:pPr>
            <a:r>
              <a:rPr lang="it-IT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it-IT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faecium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E.faecalis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it-IT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hirae</a:t>
            </a:r>
            <a:endParaRPr lang="it-IT" sz="1600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it-IT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it-IT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malodoratus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it-IT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it-IT" sz="16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canintestini</a:t>
            </a:r>
            <a:r>
              <a:rPr lang="it-IT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rom </a:t>
            </a: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environmental and </a:t>
            </a: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milk</a:t>
            </a:r>
            <a:r>
              <a:rPr lang="it-IT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sources</a:t>
            </a:r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436" y="2485910"/>
            <a:ext cx="5967602" cy="1626448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162560" y="859780"/>
            <a:ext cx="541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enome assembly results:</a:t>
            </a:r>
          </a:p>
          <a:p>
            <a:r>
              <a:rPr lang="en-US" i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AAC(6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')-</a:t>
            </a:r>
            <a:r>
              <a:rPr lang="en-US" i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</a:t>
            </a:r>
            <a:r>
              <a:rPr lang="en-US" i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related </a:t>
            </a:r>
            <a:r>
              <a:rPr lang="en-US" i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AAC</a:t>
            </a:r>
            <a:r>
              <a:rPr lang="en-US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genes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90%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isolates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469557" y="5198417"/>
            <a:ext cx="508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hirae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widespread in environmental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samples in all farms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sample of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it-IT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hirae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sequenced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69557" y="4144789"/>
            <a:ext cx="50827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 </a:t>
            </a:r>
            <a:r>
              <a:rPr lang="en-US" sz="1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faecalis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 </a:t>
            </a:r>
            <a:r>
              <a:rPr lang="en-US" sz="14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faecium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 </a:t>
            </a:r>
            <a:r>
              <a:rPr lang="en-US" sz="14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hirae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potential indicators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farms with low or organic antibiotic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 </a:t>
            </a:r>
            <a:r>
              <a:rPr lang="en-US" sz="14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malodoratus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1400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canintestini</a:t>
            </a: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associated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farms using 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antibiotics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604623" y="1617156"/>
            <a:ext cx="424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Resistance to aminoglycosides (streptomycin, gentamicin, tobramycin)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ccia angolare in su 21"/>
          <p:cNvSpPr/>
          <p:nvPr/>
        </p:nvSpPr>
        <p:spPr>
          <a:xfrm rot="5400000">
            <a:off x="7265772" y="1628358"/>
            <a:ext cx="271849" cy="2494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990921" y="862825"/>
            <a:ext cx="472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Species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identified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coli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Klebsiella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Enterococcus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it-IT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33" y="1597270"/>
            <a:ext cx="4832070" cy="25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234" t="6936" r="1045" b="7024"/>
          <a:stretch/>
        </p:blipFill>
        <p:spPr>
          <a:xfrm>
            <a:off x="6631459" y="4856261"/>
            <a:ext cx="5305168" cy="479476"/>
          </a:xfrm>
          <a:prstGeom prst="rect">
            <a:avLst/>
          </a:prstGeom>
        </p:spPr>
      </p:pic>
      <p:pic>
        <p:nvPicPr>
          <p:cNvPr id="3" name="Picture 6" descr="https://www.cnr.it/en/institute/012/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67" y="1515932"/>
            <a:ext cx="2205129" cy="78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31658" b="32162"/>
          <a:stretch/>
        </p:blipFill>
        <p:spPr>
          <a:xfrm>
            <a:off x="8979242" y="3785364"/>
            <a:ext cx="1932645" cy="7218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 t="6097" r="2794" b="2384"/>
          <a:stretch/>
        </p:blipFill>
        <p:spPr>
          <a:xfrm>
            <a:off x="9130018" y="2277899"/>
            <a:ext cx="1982071" cy="79513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714" y="660694"/>
            <a:ext cx="2381250" cy="9048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/>
          <a:srcRect l="7281" t="15682" r="10019" b="23476"/>
          <a:stretch/>
        </p:blipFill>
        <p:spPr>
          <a:xfrm>
            <a:off x="6175438" y="2938221"/>
            <a:ext cx="1771386" cy="5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9C7E3D57B7BE4CAF5A4E7BAF5811C6" ma:contentTypeVersion="17" ma:contentTypeDescription="Creare un nuovo documento." ma:contentTypeScope="" ma:versionID="addd2196dc0094b4796679e7e28cf2c8">
  <xsd:schema xmlns:xsd="http://www.w3.org/2001/XMLSchema" xmlns:xs="http://www.w3.org/2001/XMLSchema" xmlns:p="http://schemas.microsoft.com/office/2006/metadata/properties" xmlns:ns2="9b08eee6-615d-4e63-9743-e8be40a74995" xmlns:ns3="69a4a238-3fae-4083-92ca-3afaf1d37d5d" targetNamespace="http://schemas.microsoft.com/office/2006/metadata/properties" ma:root="true" ma:fieldsID="17f9697f3d5d54eecc1521b642b0f4a3" ns2:_="" ns3:_="">
    <xsd:import namespace="9b08eee6-615d-4e63-9743-e8be40a74995"/>
    <xsd:import namespace="69a4a238-3fae-4083-92ca-3afaf1d37d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TaxKeywordTaxHTField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8eee6-615d-4e63-9743-e8be40a74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e5505f8f-da62-40e5-a116-f08e700315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4a238-3fae-4083-92ca-3afaf1d37d5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c9f3fc2-11c3-4583-890e-5ba4445d9ede}" ma:internalName="TaxCatchAll" ma:showField="CatchAllData" ma:web="69a4a238-3fae-4083-92ca-3afaf1d37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1" nillable="true" ma:taxonomy="true" ma:internalName="TaxKeywordTaxHTField" ma:taxonomyFieldName="TaxKeyword" ma:displayName="Parole chiave aziendali" ma:fieldId="{23f27201-bee3-471e-b2e7-b64fd8b7ca38}" ma:taxonomyMulti="true" ma:sspId="e5505f8f-da62-40e5-a116-f08e700315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69a4a238-3fae-4083-92ca-3afaf1d37d5d">
      <Terms xmlns="http://schemas.microsoft.com/office/infopath/2007/PartnerControls"/>
    </TaxKeywordTaxHTField>
    <lcf76f155ced4ddcb4097134ff3c332f xmlns="9b08eee6-615d-4e63-9743-e8be40a74995">
      <Terms xmlns="http://schemas.microsoft.com/office/infopath/2007/PartnerControls"/>
    </lcf76f155ced4ddcb4097134ff3c332f>
    <TaxCatchAll xmlns="69a4a238-3fae-4083-92ca-3afaf1d37d5d" xsi:nil="true"/>
  </documentManagement>
</p:properties>
</file>

<file path=customXml/itemProps1.xml><?xml version="1.0" encoding="utf-8"?>
<ds:datastoreItem xmlns:ds="http://schemas.openxmlformats.org/officeDocument/2006/customXml" ds:itemID="{FE5A0FAA-20AF-425A-A224-531D5444A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08eee6-615d-4e63-9743-e8be40a74995"/>
    <ds:schemaRef ds:uri="69a4a238-3fae-4083-92ca-3afaf1d37d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46D2AC-9AEB-4216-88BD-B5F748A159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ED428-E7E2-4985-912B-D9735E821D71}">
  <ds:schemaRefs>
    <ds:schemaRef ds:uri="http://purl.org/dc/elements/1.1/"/>
    <ds:schemaRef ds:uri="9b08eee6-615d-4e63-9743-e8be40a74995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9a4a238-3fae-4083-92ca-3afaf1d37d5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283</Words>
  <Application>Microsoft Office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Times New Roman</vt:lpstr>
      <vt:lpstr>Tema di Office</vt:lpstr>
      <vt:lpstr>1_Tema di Office</vt:lpstr>
      <vt:lpstr>Comparative Analysis of Enterococcus spp. from Conventional and Organic Farms:  Impact of Antibiotic Use on AMR Profiles</vt:lpstr>
      <vt:lpstr>Background </vt:lpstr>
      <vt:lpstr>Objective and Experimental procedure</vt:lpstr>
      <vt:lpstr>Preliminary results and work in progress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GIULIO PACENTE</dc:creator>
  <cp:lastModifiedBy>alessandra mallardi</cp:lastModifiedBy>
  <cp:revision>103</cp:revision>
  <dcterms:created xsi:type="dcterms:W3CDTF">2024-06-13T13:49:20Z</dcterms:created>
  <dcterms:modified xsi:type="dcterms:W3CDTF">2025-09-23T13:16:24Z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0x010100D39C7E3D57B7BE4CAF5A4E7BAF5811C6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