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69" r:id="rId6"/>
    <p:sldId id="271" r:id="rId7"/>
    <p:sldId id="275" r:id="rId8"/>
    <p:sldId id="276" r:id="rId9"/>
    <p:sldId id="277" r:id="rId10"/>
    <p:sldId id="278" r:id="rId11"/>
    <p:sldId id="27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2"/>
    <p:restoredTop sz="76078" autoAdjust="0"/>
  </p:normalViewPr>
  <p:slideViewPr>
    <p:cSldViewPr snapToGrid="0">
      <p:cViewPr varScale="1">
        <p:scale>
          <a:sx n="62" d="100"/>
          <a:sy n="62" d="100"/>
        </p:scale>
        <p:origin x="173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Buongiorno, sono Julia Fonseca e oggi vi presenterò brevemente il lavoro che abbiamo svolto all’interno del gruppo WP7 ITINERIS. Si tratta di Scientific Drilling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 and Progress in Digital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Samples and Data.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potete vedere gli altri autori che hanno contribuito a questo lavoro e anche le istituzioni coinvolte, che sono: OGS, Università di Firenze, Università di Pavia, Università di Milano, ISMAR-CNR Bologna, CNR Pisa, INGV Roma, CNR Roma e ISMAR-CNR Napoli.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nostro </a:t>
            </a:r>
            <a:r>
              <a:rPr lang="it-IT" b="1" dirty="0"/>
              <a:t>lavoro riguarda </a:t>
            </a:r>
            <a:r>
              <a:rPr lang="it-IT" dirty="0"/>
              <a:t>i dati derivati </a:t>
            </a:r>
            <a:r>
              <a:rPr lang="it-IT" b="1" dirty="0"/>
              <a:t>dalla perforazione del sottosuolo</a:t>
            </a:r>
            <a:r>
              <a:rPr lang="it-IT" dirty="0"/>
              <a:t>. </a:t>
            </a:r>
            <a:r>
              <a:rPr lang="it-IT" b="1" dirty="0"/>
              <a:t>Parte di questi dati proviene da programmi internazionali </a:t>
            </a:r>
            <a:r>
              <a:rPr lang="it-IT" dirty="0"/>
              <a:t>di perforazione scientifica, </a:t>
            </a:r>
            <a:r>
              <a:rPr lang="it-IT" b="1" dirty="0"/>
              <a:t>che possono essere oceanici</a:t>
            </a:r>
            <a:r>
              <a:rPr lang="it-IT" dirty="0"/>
              <a:t>, come l’IODP – a cui l’Italia partecipa tramite il consorzio europeo ECORD – </a:t>
            </a:r>
            <a:r>
              <a:rPr lang="it-IT" b="1" dirty="0"/>
              <a:t>oppure continentali, come l’ICDP</a:t>
            </a:r>
            <a:r>
              <a:rPr lang="it-IT" dirty="0"/>
              <a:t>. </a:t>
            </a:r>
            <a:r>
              <a:rPr lang="it-IT" b="1" dirty="0"/>
              <a:t>Un’altra parte deriva da campagne </a:t>
            </a:r>
            <a:r>
              <a:rPr lang="it-IT" dirty="0"/>
              <a:t>di carotaggio marino effettuate </a:t>
            </a:r>
            <a:r>
              <a:rPr lang="it-IT" b="1" dirty="0"/>
              <a:t>con navi scientifiche italiane,</a:t>
            </a:r>
            <a:r>
              <a:rPr lang="it-IT" dirty="0"/>
              <a:t> ad esempio Urania, Gaia Blu, Explora e Laura Bassi.</a:t>
            </a:r>
          </a:p>
          <a:p>
            <a:r>
              <a:rPr lang="it-IT" b="1" dirty="0"/>
              <a:t>I dati consistono in carote di roccia o di sedimento che raccontano la storia geologica della Terra</a:t>
            </a:r>
            <a:r>
              <a:rPr lang="it-IT" dirty="0"/>
              <a:t>, strato dopo strato, e vengono utilizzati in diverse discipline delle Scienze della Terra</a:t>
            </a:r>
            <a:r>
              <a:rPr lang="it-IT" baseline="0" dirty="0"/>
              <a:t> come </a:t>
            </a:r>
            <a:r>
              <a:rPr lang="it-IT" dirty="0"/>
              <a:t>geologia strutturale, sedimentologia, paleomagnetismo, petrologia, geochimica, micropaleontologia, litologia e geofisica dei pozzi.</a:t>
            </a:r>
          </a:p>
          <a:p>
            <a:r>
              <a:rPr lang="it-IT" dirty="0"/>
              <a:t>Queste carote devono essere conservate in un </a:t>
            </a:r>
            <a:r>
              <a:rPr lang="it-IT" b="1" dirty="0"/>
              <a:t>core repository</a:t>
            </a:r>
            <a:r>
              <a:rPr lang="it-IT" dirty="0"/>
              <a:t>, dove i ricercatori </a:t>
            </a:r>
            <a:r>
              <a:rPr lang="it-IT" b="1" dirty="0"/>
              <a:t>possono accedere e prendere</a:t>
            </a:r>
            <a:r>
              <a:rPr lang="it-IT" b="1" baseline="0" dirty="0"/>
              <a:t> campioni </a:t>
            </a:r>
            <a:r>
              <a:rPr lang="it-IT" b="1" dirty="0"/>
              <a:t>per le loro ricerche</a:t>
            </a:r>
            <a:r>
              <a:rPr lang="it-IT" dirty="0"/>
              <a:t>. Tuttavia, abbiamo osservato che molti di questi campioni o dati derivati erano distribuiti tra diversi enti senza una corretta classificazione o archiviazione</a:t>
            </a: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83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questa ragione ITINERIS in Italia si è concentrato su due azioni principali: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prima: Identificazione dei campioni storici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provenienti da studi passati, che avevano generato dati preziosi ma erano rimasti non catalogati nelle strutture di conservazione.</a:t>
            </a:r>
          </a:p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seconda: Raccolta dei dati di carotaggio marino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acquisiti sia onshore sia offshore, che non disponevano di un sistema di archiviazione dati adeguato.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18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vediamo un esempio di deliverable che abbiamo prodotto. La figura 2 fa vedere misure di geologia strutturale prese in una carota marina durante una spedizione di perforazione, in cui i dati erano ancora in carta.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figura 3 mostra il nostro lavoro : tutto è stato archiviato in formato digitale, ad esempio in una tabella Excel, includendo anche calcoli derivati.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Infine, la figura 4 mostra quello che stiamo facendo ora: archiviare i dati in un sistema chiamato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Drilling Information System (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mDIS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dove conserviamo online sia i dati sia i metadati delle carote de alcune spedizione.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33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3A445-DAD9-AC95-F1AD-9A2DFECA4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96B76-4254-3A4F-7A8B-C1F54ADF7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2C810-9842-3CC6-1BBC-B7F81FF47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ITINERIS ha potenziato l’accesso dei ricercatori italiani (inclusi molti giovani ricercatori) sia al Consorzio Europeo ECORD sia alle infrastrutture ICDP.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aumentato la partecipazione nazionale alla scrittura di proposte, alle spedizioni/progetti di perforazione, alle iniziative per l’utilizzo di campioni/dati legacy e alle attività di formazione.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L’Italia è diventata il quarto contributore in ECORD dopo Germania, Regno Unito e Francia.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02A58-570B-7E5E-CA9C-95F611428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97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B3D66-59A8-A640-3E0B-72F745FE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B7A8A-6184-8A68-1491-BA4AF75AE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1EE02-7196-2A4B-2D0D-C44BEF9AD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Promosso finora l’archiviazione di diciotto mila ottanta cinque campioni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esistenti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rendendo i dati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Interoperable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(FAIR).</a:t>
            </a: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Rafforzato la rete di laboratori per l’analisi di carote e campioni degli enti coinvolti.</a:t>
            </a: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Supportato lo sviluppo dell’infrastruttura di database ITINERIS, adottando l’ICDP-ECORD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sytem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formando gli utenti.</a:t>
            </a: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Gettato le basi per l’istituzione di un sistema nazionale di archivi per i dati di perforazione e carotaggio.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09AF1-5909-8321-C2A3-B8BAD8D6F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25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22/09/2025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22/09/2025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22/09/2025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22/09/2025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22/09/2025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22/09/2025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84" y="2415926"/>
            <a:ext cx="11080290" cy="11341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Fonseca¹</a:t>
            </a:r>
            <a:r>
              <a:rPr lang="it-IT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², A. Argnani³, P. Bernardi¹, C. Boschi 4 , A. Bragagni³, A. Caburlotto¹, A. Camerlenghi¹, A.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Chiari</a:t>
            </a:r>
            <a:r>
              <a:rPr lang="it-IT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1,5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Di Chiara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Erba 5 , F. Florindo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Giaccio</a:t>
            </a:r>
            <a:r>
              <a:rPr lang="it-IT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A. Iadanza</a:t>
            </a:r>
            <a:r>
              <a:rPr lang="it-IT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R.G. Lucchi¹, L. Lucerna¹, D. Mariani 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1,9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L. Monaco 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M. Sacchi 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I. Sammartino³, A. Schleifer¹, D. Tentori 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Toller³, R. Tribuzio </a:t>
            </a:r>
            <a:r>
              <a:rPr lang="it-IT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P. Vannucchi²</a:t>
            </a: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820" y="865239"/>
            <a:ext cx="12064180" cy="1393721"/>
          </a:xfrm>
        </p:spPr>
        <p:txBody>
          <a:bodyPr anchor="b"/>
          <a:lstStyle/>
          <a:p>
            <a:pPr algn="ctr"/>
            <a:r>
              <a:rPr lang="en-US" sz="3600" b="1" dirty="0"/>
              <a:t>Scientific drilling infrastructure: improved access and progress in digital archiving of samples and data</a:t>
            </a:r>
            <a:endParaRPr lang="it-IT" sz="3600" b="1" dirty="0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89D9DEC3-4FB3-1EF7-E205-E464B7C43476}"/>
              </a:ext>
            </a:extLst>
          </p:cNvPr>
          <p:cNvSpPr txBox="1">
            <a:spLocks/>
          </p:cNvSpPr>
          <p:nvPr/>
        </p:nvSpPr>
        <p:spPr>
          <a:xfrm>
            <a:off x="654510" y="3472894"/>
            <a:ext cx="11080290" cy="1134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Institute of Oceanography and Applied Geophysics,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OGS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Trieste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Earth Sciences,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Florence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of Marine Science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ISMAR, CNR Bologna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of Geosciences and Earth Resources,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CNR Pisa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Earth Sciences,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Milano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Institute of Geophysics and Volcanology,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INGV Rome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of Institute of Environmental Geology and Geoengineering,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CNR Rome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Earth System Sciences and Environmental Technologies,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CNR Rome,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Earth Sciences,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Pavia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of Marine Science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ISMAR, CNR Napoli</a:t>
            </a:r>
            <a:endParaRPr lang="it-IT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998C8-F031-FCD4-7295-7B4437EA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" y="1179757"/>
            <a:ext cx="11505329" cy="30827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B1571E-D735-7F62-E5F7-1E16BE88C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Scientific Drilling and </a:t>
            </a:r>
            <a:r>
              <a:rPr lang="it-IT" b="1" dirty="0" err="1"/>
              <a:t>Coring</a:t>
            </a:r>
            <a:endParaRPr lang="it-IT" b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E66831AE-3BDE-F04C-122B-DE9A7B7F37FA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7A79EB66-637A-AC86-6E69-2D4C943A0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1" y="3335807"/>
            <a:ext cx="836002" cy="792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A8ADD-C092-00A1-FAA1-1769FBAF4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20" y="4237281"/>
            <a:ext cx="454771" cy="454771"/>
          </a:xfrm>
          <a:prstGeom prst="rect">
            <a:avLst/>
          </a:prstGeom>
        </p:spPr>
      </p:pic>
      <p:pic>
        <p:nvPicPr>
          <p:cNvPr id="15" name="Picture 14" descr="A blue and black sign&#10;&#10;AI-generated content may be incorrect.">
            <a:extLst>
              <a:ext uri="{FF2B5EF4-FFF2-40B4-BE49-F238E27FC236}">
                <a16:creationId xmlns:a16="http://schemas.microsoft.com/office/drawing/2014/main" id="{94B3A40F-8DB8-765C-5A53-8A16BADFA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16" y="4290198"/>
            <a:ext cx="662531" cy="368448"/>
          </a:xfrm>
          <a:prstGeom prst="rect">
            <a:avLst/>
          </a:prstGeom>
        </p:spPr>
      </p:pic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EAC149FB-CB3B-6517-2117-8FD9549A8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666" y="4873681"/>
            <a:ext cx="1205616" cy="470667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9E44247F-3856-872C-0DCD-2BE39F70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26" y="4881279"/>
            <a:ext cx="2090264" cy="3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34" descr="Une image contenant eau, plein air, ciel, transport&#10;&#10;Description générée automatiquement">
            <a:extLst>
              <a:ext uri="{FF2B5EF4-FFF2-40B4-BE49-F238E27FC236}">
                <a16:creationId xmlns:a16="http://schemas.microsoft.com/office/drawing/2014/main" id="{6289D85D-E6EC-3EAD-F752-CD9B709E0E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723" y="5397866"/>
            <a:ext cx="1071133" cy="788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41071-95C3-8B3A-0273-9C46A2A46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347" y="5187960"/>
            <a:ext cx="696253" cy="10144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1ABF37-7044-4630-5677-F89EB2027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79" y="4078045"/>
            <a:ext cx="708046" cy="530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1749A2-1003-C1D5-E9C4-33F799702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878" r="6513"/>
          <a:stretch>
            <a:fillRect/>
          </a:stretch>
        </p:blipFill>
        <p:spPr>
          <a:xfrm>
            <a:off x="6016442" y="4078551"/>
            <a:ext cx="807852" cy="5223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C123EF-B0DE-D91F-35B0-2D03BBD37CC0}"/>
              </a:ext>
            </a:extLst>
          </p:cNvPr>
          <p:cNvSpPr txBox="1"/>
          <p:nvPr/>
        </p:nvSpPr>
        <p:spPr>
          <a:xfrm>
            <a:off x="5849739" y="31489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BD4267-B57F-7D5F-871C-F8C1BA09C7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5355" y="4677255"/>
            <a:ext cx="706575" cy="4544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44030C-5D2F-698E-BB6D-736E62C342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1469" y="4674079"/>
            <a:ext cx="719989" cy="463109"/>
          </a:xfrm>
          <a:prstGeom prst="rect">
            <a:avLst/>
          </a:prstGeom>
        </p:spPr>
      </p:pic>
      <p:pic>
        <p:nvPicPr>
          <p:cNvPr id="26" name="Picture 25" descr="A boat on the water&#10;&#10;AI-generated content may be incorrect.">
            <a:extLst>
              <a:ext uri="{FF2B5EF4-FFF2-40B4-BE49-F238E27FC236}">
                <a16:creationId xmlns:a16="http://schemas.microsoft.com/office/drawing/2014/main" id="{8EEF575B-89C8-657D-A2DE-FDDD6E5D5A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637" y="3635663"/>
            <a:ext cx="808515" cy="1033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045F5F-2D12-835A-DC62-A88595EA28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64330" y="4237281"/>
            <a:ext cx="2473740" cy="1391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62D3C2-B513-7CAB-9FB7-EB098E12A4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70316" y="4227342"/>
            <a:ext cx="1872618" cy="14038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ED0E9D-24C7-970E-6B09-773404E0AA10}"/>
              </a:ext>
            </a:extLst>
          </p:cNvPr>
          <p:cNvSpPr txBox="1"/>
          <p:nvPr/>
        </p:nvSpPr>
        <p:spPr>
          <a:xfrm>
            <a:off x="6884817" y="5608882"/>
            <a:ext cx="18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Bremen Core </a:t>
            </a:r>
            <a:r>
              <a:rPr lang="es-ES_tradnl" sz="1200" dirty="0" err="1"/>
              <a:t>Repository</a:t>
            </a:r>
            <a:endParaRPr lang="es-ES_tradnl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36C4D-09CD-8BEE-F2EE-8B1137239AE8}"/>
              </a:ext>
            </a:extLst>
          </p:cNvPr>
          <p:cNvSpPr/>
          <p:nvPr/>
        </p:nvSpPr>
        <p:spPr>
          <a:xfrm>
            <a:off x="5944388" y="3148927"/>
            <a:ext cx="187330" cy="26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1D1B0-B6C1-32CD-24E1-FB28A1D8C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01B64-E104-A654-5331-DE72BFB7C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6244A0-F53C-4BBA-E152-2ACBCBABD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WP7 ITINERIS in Italy has focused on two main actions: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1) Identification of vintage samples</a:t>
            </a:r>
            <a:r>
              <a:rPr lang="en-US" sz="2400" dirty="0"/>
              <a:t> from past studies that generated valuable scientific data but remained </a:t>
            </a:r>
            <a:r>
              <a:rPr lang="en-US" sz="2400" b="1" dirty="0"/>
              <a:t>uncatalogued </a:t>
            </a:r>
            <a:r>
              <a:rPr lang="en-US" sz="2400" dirty="0"/>
              <a:t>in storage facilities of Italian universities and research centers.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2) Collection of shallow coring records</a:t>
            </a:r>
            <a:r>
              <a:rPr lang="en-US" sz="2400" dirty="0"/>
              <a:t> acquired onshore and offshore (including those from the Italian research vessels), which lacked a proper data archiving system.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4C377C-430F-243D-AFBF-97681552BB7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078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496F3-B71E-9669-802D-6EA8282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8F974-4A08-3ED4-3665-B8B41B14B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Deliverable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10D8807-1990-600F-CD04-7A114B83379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18308-027D-BA1A-698A-7726216C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4" r="11569"/>
          <a:stretch/>
        </p:blipFill>
        <p:spPr>
          <a:xfrm>
            <a:off x="3160518" y="1258968"/>
            <a:ext cx="3235473" cy="2312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905261-1ADD-13B3-F061-493451395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97"/>
          <a:stretch/>
        </p:blipFill>
        <p:spPr>
          <a:xfrm>
            <a:off x="7110020" y="1170452"/>
            <a:ext cx="3563842" cy="2543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9A82F1-DB47-E674-36D9-DA5A3CB5A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10" y="4150298"/>
            <a:ext cx="7935432" cy="20576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FC00C7-0124-B2EB-2312-B229A1E6DB99}"/>
              </a:ext>
            </a:extLst>
          </p:cNvPr>
          <p:cNvSpPr txBox="1"/>
          <p:nvPr/>
        </p:nvSpPr>
        <p:spPr>
          <a:xfrm>
            <a:off x="0" y="875071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1. Cores from scientific drilling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750A5-5361-8A26-5F59-F01B0C437912}"/>
              </a:ext>
            </a:extLst>
          </p:cNvPr>
          <p:cNvSpPr txBox="1"/>
          <p:nvPr/>
        </p:nvSpPr>
        <p:spPr>
          <a:xfrm>
            <a:off x="3268274" y="892434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2. Cores descriptions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EF09A-EE4E-DC7C-016A-C5FFD9709352}"/>
              </a:ext>
            </a:extLst>
          </p:cNvPr>
          <p:cNvSpPr txBox="1"/>
          <p:nvPr/>
        </p:nvSpPr>
        <p:spPr>
          <a:xfrm>
            <a:off x="7325032" y="825910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3- Digital archiving + calculations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D621A4-FEC4-430E-6376-546ED4AFCCA7}"/>
              </a:ext>
            </a:extLst>
          </p:cNvPr>
          <p:cNvSpPr txBox="1"/>
          <p:nvPr/>
        </p:nvSpPr>
        <p:spPr>
          <a:xfrm>
            <a:off x="1957145" y="3869111"/>
            <a:ext cx="5857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 Archiving in mobile Digital Information System (mDIS)* (in progress)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3050" t="7336" r="2720" b="2404"/>
          <a:stretch/>
        </p:blipFill>
        <p:spPr>
          <a:xfrm>
            <a:off x="115899" y="1182848"/>
            <a:ext cx="2245766" cy="26939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2453914" y="2519743"/>
            <a:ext cx="746486" cy="2123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445828" y="2490883"/>
            <a:ext cx="664192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9827742" y="3940039"/>
            <a:ext cx="647894" cy="473699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7209693" y="1133688"/>
            <a:ext cx="3560884" cy="250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4F03-EF0E-5285-30C5-47010CBC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94A2C-6213-AE89-FFB9-F25C3FAC3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Access to ECORD and ICDP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0E15A-661A-84F1-4112-CAFBAED548A0}"/>
              </a:ext>
            </a:extLst>
          </p:cNvPr>
          <p:cNvSpPr txBox="1"/>
          <p:nvPr/>
        </p:nvSpPr>
        <p:spPr>
          <a:xfrm>
            <a:off x="348685" y="1568278"/>
            <a:ext cx="115027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ITINERIS has boosted the access of Italian researchers (including many early career researchers) to both the European Consortium Oceanic for Research Drilling (ECORD) and the ICDP infrastructures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2024: </a:t>
            </a:r>
            <a:r>
              <a:rPr lang="en-US" b="1" dirty="0"/>
              <a:t>16</a:t>
            </a:r>
            <a:r>
              <a:rPr lang="en-US" dirty="0"/>
              <a:t> members of Science Teams in three Drilling Expeditions, of which 2 co-chief scientists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2025: </a:t>
            </a:r>
            <a:r>
              <a:rPr lang="en-US" b="1" dirty="0"/>
              <a:t>7</a:t>
            </a:r>
            <a:r>
              <a:rPr lang="en-US" dirty="0"/>
              <a:t> members of Science Teams in three Drilling Expeditions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(pre-ITINERIS annual entitlement: ~2)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2</a:t>
            </a:r>
            <a:r>
              <a:rPr lang="en-US" dirty="0"/>
              <a:t> ICDP drilling project and </a:t>
            </a:r>
            <a:r>
              <a:rPr lang="en-US" b="1" dirty="0"/>
              <a:t>1</a:t>
            </a:r>
            <a:r>
              <a:rPr lang="en-US" dirty="0"/>
              <a:t> proposals in Italy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Increased the national participation in proposal writing, in drilling expeditions/projects, initiatives to use legacy samples/data, and training activities.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Italy has become the fourth contributor in ECORD after Germany, UK, and France.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/>
        </p:nvSpPr>
        <p:spPr>
          <a:xfrm>
            <a:off x="296562" y="6384023"/>
            <a:ext cx="4671208" cy="473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6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53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A4E8E-B7F8-15CF-F692-C20D4CD05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91F52-AABC-4628-C740-8A0553C57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0467" y="1624257"/>
            <a:ext cx="1179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ITINERIS has: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Promoted the archiving of thousands of existing sub-samples and datasets making data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/>
              <a:t>indable, </a:t>
            </a: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b="1" dirty="0"/>
              <a:t>ccessible, </a:t>
            </a:r>
            <a:r>
              <a:rPr lang="en-US" b="1" dirty="0">
                <a:solidFill>
                  <a:srgbClr val="00B0F0"/>
                </a:solidFill>
              </a:rPr>
              <a:t>I</a:t>
            </a:r>
            <a:r>
              <a:rPr lang="en-US" b="1" dirty="0"/>
              <a:t>nteroperable, </a:t>
            </a:r>
            <a:r>
              <a:rPr lang="en-US" b="1" dirty="0">
                <a:solidFill>
                  <a:srgbClr val="7030A0"/>
                </a:solidFill>
              </a:rPr>
              <a:t>R</a:t>
            </a:r>
            <a:r>
              <a:rPr lang="en-US" b="1" dirty="0"/>
              <a:t>eusable (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b="1" dirty="0">
                <a:solidFill>
                  <a:srgbClr val="00B0F0"/>
                </a:solidFill>
              </a:rPr>
              <a:t>I</a:t>
            </a:r>
            <a:r>
              <a:rPr lang="en-US" b="1" dirty="0">
                <a:solidFill>
                  <a:srgbClr val="7030A0"/>
                </a:solidFill>
              </a:rPr>
              <a:t>R</a:t>
            </a:r>
            <a:r>
              <a:rPr lang="en-US" b="1" dirty="0"/>
              <a:t>). 18085 samples in the catalogues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Reinforced the network of laboratories for core and sample analysis (CNR, OGS, INGV, Univ. Milano, Pavia, Florence)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Supported the development of an </a:t>
            </a:r>
            <a:r>
              <a:rPr lang="en-US" b="1" dirty="0"/>
              <a:t>ITINERIS database infrastructure adopting the ICDP-ECORD Mobile Drilling Information System (</a:t>
            </a:r>
            <a:r>
              <a:rPr lang="en-US" b="1" dirty="0" err="1"/>
              <a:t>mDIS</a:t>
            </a:r>
            <a:r>
              <a:rPr lang="en-US" b="1" dirty="0"/>
              <a:t>) and training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Set the basis for the establishment of a national system for drilling and coring data repositories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71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214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schemas.microsoft.com/office/infopath/2007/PartnerControls"/>
    <ds:schemaRef ds:uri="http://purl.org/dc/terms/"/>
    <ds:schemaRef ds:uri="http://purl.org/dc/dcmitype/"/>
    <ds:schemaRef ds:uri="69a4a238-3fae-4083-92ca-3afaf1d37d5d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9b08eee6-615d-4e63-9743-e8be40a7499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1140</Words>
  <Application>Microsoft Office PowerPoint</Application>
  <PresentationFormat>Widescreen</PresentationFormat>
  <Paragraphs>61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Tema di Office</vt:lpstr>
      <vt:lpstr>1_Tema di Office</vt:lpstr>
      <vt:lpstr>Scientific drilling infrastructure: improved access and progress in digital archiving of samples and data</vt:lpstr>
      <vt:lpstr>Scientific Drilling and Coring</vt:lpstr>
      <vt:lpstr>Objectives </vt:lpstr>
      <vt:lpstr>Deliverable </vt:lpstr>
      <vt:lpstr>Access to ECORD and ICDP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Júlia Fonseca</cp:lastModifiedBy>
  <cp:revision>37</cp:revision>
  <dcterms:created xsi:type="dcterms:W3CDTF">2024-06-13T13:49:20Z</dcterms:created>
  <dcterms:modified xsi:type="dcterms:W3CDTF">2025-09-22T19:18:33Z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