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sldIdLst>
    <p:sldId id="264" r:id="rId5"/>
    <p:sldId id="5261" r:id="rId6"/>
    <p:sldId id="5263" r:id="rId7"/>
    <p:sldId id="5270" r:id="rId8"/>
    <p:sldId id="5259" r:id="rId9"/>
    <p:sldId id="5272" r:id="rId10"/>
    <p:sldId id="5274" r:id="rId11"/>
    <p:sldId id="5276" r:id="rId12"/>
    <p:sldId id="5264" r:id="rId13"/>
    <p:sldId id="5273" r:id="rId14"/>
    <p:sldId id="26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26E12B-3EC9-7452-C63C-6195DC15A159}" name="AMEDEO FADINI" initials="AF" userId="S::amedeo.fadini@cnr.it::7e257da6-793b-445c-82c6-e7f4287decd1" providerId="AD"/>
  <p188:author id="{268833EF-9CBA-B9BD-8B3C-FC770971167C}" name="CACCAVALE MAURO" initials="CM" userId="S::mauro.caccavale@cnr.it::067f316d-92ec-4aaa-a739-e79aee6d1a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88767"/>
  </p:normalViewPr>
  <p:slideViewPr>
    <p:cSldViewPr snapToGrid="0">
      <p:cViewPr varScale="1">
        <p:scale>
          <a:sx n="112" d="100"/>
          <a:sy n="112" d="100"/>
        </p:scale>
        <p:origin x="576" y="192"/>
      </p:cViewPr>
      <p:guideLst/>
    </p:cSldViewPr>
  </p:slideViewPr>
  <p:outlineViewPr>
    <p:cViewPr>
      <p:scale>
        <a:sx n="33" d="100"/>
        <a:sy n="33" d="100"/>
      </p:scale>
      <p:origin x="0" y="-11864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0B3CA-21B2-FBC3-67A9-60AD570D3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2CC4138-F3FB-8115-87D2-954C06FF2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6B68DDE-482A-D36F-F395-C0F31912F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E6E464-FB9C-512C-7712-024DE4F54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28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5A835-28F4-522B-E42D-5935D0705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E05CE2E-1FCE-A3A0-2554-4C25391FE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C4CA4C4-EE71-C892-8343-6CBF4A6B1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7FF453-0E8C-BCD7-9FC2-4F3DCAB9A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54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FD84E-2268-C66C-FF86-5269C835D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F8849A-45EF-A5A7-1E4E-9005BDAE6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E5CE6B-FD2B-F637-75DD-A277DAF7E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F02AE2-76CA-562C-7259-41736EB96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6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54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3394F-4911-101B-53F5-A51E1BED9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D3D40B-B3A3-4F56-3AB3-D89B8AF8F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2F15FFC-F1D8-34D7-C241-94E638FDA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65C252-7B7B-2258-41C8-6FB045B23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871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1A603-BDC0-3951-D125-092456E89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AEE0E31-E898-9565-7A61-A1A9C525A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D1B573-2A84-DF24-A62A-BACF939CD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31BC2A-132B-7475-01FE-EF9A22E22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24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47E72-251D-9635-A234-99A221FF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651191-727B-7FF3-AF6A-6FC884E15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B7C48A-A93B-34FB-4927-541F3E1EE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598D28-E80F-4F4B-7FBA-E8FA4C08D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0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D615-2DF8-1243-1B20-8552C2FF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E388428-3548-0856-9973-8EDB98366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D6D83F-E68F-02CE-A052-0E1FBB0AC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AD384D-B9BE-3A04-B8F8-D7BBD9167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050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F7DB9-A207-5D38-6358-332FD96A5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8E743F-B8C0-8BDC-5196-F7A774E8D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C974E36-EDA2-B04A-DC56-24511B327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EB5F9B-F59A-B6B7-A544-16345FF9E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943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2417614" cy="473977"/>
          </a:xfrm>
        </p:spPr>
        <p:txBody>
          <a:bodyPr anchor="ctr">
            <a:normAutofit/>
          </a:bodyPr>
          <a:lstStyle>
            <a:lvl1pPr marL="0" indent="0">
              <a:buNone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22/09/25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22/09/25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22/09/25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22/09/25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22/09/25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22/09/25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22/09/25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22/09/25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8318D-583F-5654-6A87-DA9699E4A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11455022" cy="2519681"/>
          </a:xfrm>
        </p:spPr>
        <p:txBody>
          <a:bodyPr anchor="b"/>
          <a:lstStyle/>
          <a:p>
            <a:pPr algn="ctr"/>
            <a:r>
              <a:rPr lang="en-GB" b="1" dirty="0"/>
              <a:t>IT-IOOS: </a:t>
            </a:r>
            <a:br>
              <a:rPr lang="en-GB" b="1" dirty="0"/>
            </a:br>
            <a:r>
              <a:rPr lang="en-GB" b="1" dirty="0"/>
              <a:t>how to integrate multi-source digital data and their near real time processing for management phases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DB8895-FA01-A6DA-CA0D-07BC1D5A76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CNR-ISMAR Naples, Italy</a:t>
            </a:r>
          </a:p>
          <a:p>
            <a:r>
              <a:rPr lang="en-GB" sz="2400" dirty="0"/>
              <a:t>Mauro Caccavale &amp; Antonio Novellino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21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F1E7C-CCBB-2691-8BC1-006729C1D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BD090375-0F62-793A-FB4F-1712CBB77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950" y="2101850"/>
            <a:ext cx="6959600" cy="1651000"/>
          </a:xfrm>
          <a:prstGeom prst="rect">
            <a:avLst/>
          </a:prstGeom>
        </p:spPr>
      </p:pic>
      <p:pic>
        <p:nvPicPr>
          <p:cNvPr id="15" name="Immagine 14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43E51900-F1BB-2EC5-1849-17C14A6B1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240503"/>
            <a:ext cx="7772400" cy="1818167"/>
          </a:xfrm>
          <a:prstGeom prst="rect">
            <a:avLst/>
          </a:prstGeom>
        </p:spPr>
      </p:pic>
      <p:pic>
        <p:nvPicPr>
          <p:cNvPr id="17" name="Immagine 16" descr="Immagine che contiene Carattere, logo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61C04BC1-3020-FCD7-3F57-2509CBDFB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150" y="3796030"/>
            <a:ext cx="4521200" cy="2603500"/>
          </a:xfrm>
          <a:prstGeom prst="rect">
            <a:avLst/>
          </a:prstGeom>
        </p:spPr>
      </p:pic>
      <p:pic>
        <p:nvPicPr>
          <p:cNvPr id="19" name="Immagine 18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035CCFE8-1E02-BCB7-D882-D6A471E57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51380"/>
            <a:ext cx="56388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BED97-AB1B-40D7-40E1-8FB694E38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230796DB-EDC3-E6E8-6FA1-F3B824F94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20" y="2458118"/>
            <a:ext cx="6845480" cy="3123792"/>
          </a:xfrm>
          <a:prstGeom prst="rect">
            <a:avLst/>
          </a:prstGeom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3A61A3FF-C2FB-FF26-094C-D6C210ED7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8301"/>
          <a:stretch/>
        </p:blipFill>
        <p:spPr>
          <a:xfrm>
            <a:off x="0" y="1"/>
            <a:ext cx="5341434" cy="3847170"/>
          </a:xfrm>
          <a:prstGeom prst="rect">
            <a:avLst/>
          </a:prstGeom>
        </p:spPr>
      </p:pic>
      <p:pic>
        <p:nvPicPr>
          <p:cNvPr id="4" name="Picture 7" descr="A group of logos with text&#10;&#10;Description automatically generated">
            <a:extLst>
              <a:ext uri="{FF2B5EF4-FFF2-40B4-BE49-F238E27FC236}">
                <a16:creationId xmlns:a16="http://schemas.microsoft.com/office/drawing/2014/main" id="{758AB51B-1E25-71DA-660D-1BE3ACB07A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636" t="11351" r="3793" b="20573"/>
          <a:stretch/>
        </p:blipFill>
        <p:spPr>
          <a:xfrm>
            <a:off x="6566008" y="142634"/>
            <a:ext cx="4319239" cy="1003609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1CC59491-F72C-B972-512C-DDBC0CDFD693}"/>
              </a:ext>
            </a:extLst>
          </p:cNvPr>
          <p:cNvSpPr txBox="1"/>
          <p:nvPr/>
        </p:nvSpPr>
        <p:spPr>
          <a:xfrm>
            <a:off x="3676747" y="4875313"/>
            <a:ext cx="12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22 RI</a:t>
            </a:r>
          </a:p>
        </p:txBody>
      </p:sp>
      <p:pic>
        <p:nvPicPr>
          <p:cNvPr id="6" name="Picture 12" descr="A group of logos with text&#10;&#10;Description automatically generated">
            <a:extLst>
              <a:ext uri="{FF2B5EF4-FFF2-40B4-BE49-F238E27FC236}">
                <a16:creationId xmlns:a16="http://schemas.microsoft.com/office/drawing/2014/main" id="{37808C60-8713-16E0-68C1-842320E0D8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37" t="11351" r="61894" b="20573"/>
          <a:stretch/>
        </p:blipFill>
        <p:spPr>
          <a:xfrm>
            <a:off x="7370552" y="1141684"/>
            <a:ext cx="2710150" cy="1003609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744C8AC-1439-C563-9A56-6D1B45EA50BA}"/>
              </a:ext>
            </a:extLst>
          </p:cNvPr>
          <p:cNvSpPr txBox="1"/>
          <p:nvPr/>
        </p:nvSpPr>
        <p:spPr>
          <a:xfrm>
            <a:off x="2344247" y="6145954"/>
            <a:ext cx="750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T"/>
            </a:defPPr>
            <a:lvl1pPr>
              <a:defRPr sz="2400" b="1"/>
            </a:lvl1pPr>
          </a:lstStyle>
          <a:p>
            <a:pPr algn="ctr"/>
            <a:r>
              <a:rPr lang="en-GB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one portal for marine data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60E1D99B-BD4D-DD29-CEBB-B969CEC914BA}"/>
              </a:ext>
            </a:extLst>
          </p:cNvPr>
          <p:cNvSpPr txBox="1"/>
          <p:nvPr/>
        </p:nvSpPr>
        <p:spPr>
          <a:xfrm>
            <a:off x="183484" y="4050326"/>
            <a:ext cx="15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4 HUB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4A926480-C0C3-FFBA-368A-5EF05B7CC993}"/>
              </a:ext>
            </a:extLst>
          </p:cNvPr>
          <p:cNvSpPr txBox="1"/>
          <p:nvPr/>
        </p:nvSpPr>
        <p:spPr>
          <a:xfrm>
            <a:off x="1801299" y="3982094"/>
            <a:ext cx="212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7 Partners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E7C48D3F-5E06-995C-FC85-BD6BCF3B0312}"/>
              </a:ext>
            </a:extLst>
          </p:cNvPr>
          <p:cNvSpPr txBox="1"/>
          <p:nvPr/>
        </p:nvSpPr>
        <p:spPr>
          <a:xfrm>
            <a:off x="313592" y="4644481"/>
            <a:ext cx="255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1 Virtual LAB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A930DBAD-895A-1961-D013-25B266C9FA5E}"/>
              </a:ext>
            </a:extLst>
          </p:cNvPr>
          <p:cNvSpPr txBox="1"/>
          <p:nvPr/>
        </p:nvSpPr>
        <p:spPr>
          <a:xfrm>
            <a:off x="3051532" y="4537442"/>
            <a:ext cx="135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39 OU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9A23DF0-94DB-9DD9-37AE-A1CA4D26C2FE}"/>
              </a:ext>
            </a:extLst>
          </p:cNvPr>
          <p:cNvSpPr txBox="1"/>
          <p:nvPr/>
        </p:nvSpPr>
        <p:spPr>
          <a:xfrm>
            <a:off x="259484" y="5285628"/>
            <a:ext cx="241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~500 units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9835E8F2-C501-D316-50D7-B302BB9B866D}"/>
              </a:ext>
            </a:extLst>
          </p:cNvPr>
          <p:cNvSpPr txBox="1"/>
          <p:nvPr/>
        </p:nvSpPr>
        <p:spPr>
          <a:xfrm>
            <a:off x="2790120" y="5483567"/>
            <a:ext cx="27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Print" panose="02000800000000000000" pitchFamily="2" charset="0"/>
              </a:rPr>
              <a:t>~5Pb marine</a:t>
            </a:r>
          </a:p>
        </p:txBody>
      </p:sp>
    </p:spTree>
    <p:extLst>
      <p:ext uri="{BB962C8B-B14F-4D97-AF65-F5344CB8AC3E}">
        <p14:creationId xmlns:p14="http://schemas.microsoft.com/office/powerpoint/2010/main" val="346782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42387-644D-A1AC-0A14-11151A935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schermata, Piano&#10;&#10;Il contenuto generato dall'IA potrebbe non essere corretto.">
            <a:extLst>
              <a:ext uri="{FF2B5EF4-FFF2-40B4-BE49-F238E27FC236}">
                <a16:creationId xmlns:a16="http://schemas.microsoft.com/office/drawing/2014/main" id="{3DD5C566-7CB6-2532-1853-C86AA69B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709"/>
            <a:ext cx="5232315" cy="4376292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2C923336-7F5F-E8B9-3ED9-2F1D963A1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994" y="5356440"/>
            <a:ext cx="4506004" cy="1416639"/>
          </a:xfrm>
          <a:prstGeom prst="rect">
            <a:avLst/>
          </a:prstGeom>
        </p:spPr>
      </p:pic>
      <p:pic>
        <p:nvPicPr>
          <p:cNvPr id="4" name="Picture 4" descr="A diagram of data storage&#10;&#10;Description automatically generated">
            <a:extLst>
              <a:ext uri="{FF2B5EF4-FFF2-40B4-BE49-F238E27FC236}">
                <a16:creationId xmlns:a16="http://schemas.microsoft.com/office/drawing/2014/main" id="{41664051-8F86-DC0E-E8A0-563097E98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49" y="-1"/>
            <a:ext cx="7324451" cy="5251269"/>
          </a:xfrm>
          <a:prstGeom prst="rect">
            <a:avLst/>
          </a:prstGeom>
        </p:spPr>
      </p:pic>
      <p:pic>
        <p:nvPicPr>
          <p:cNvPr id="5" name="Picture 3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B20E1213-BAFE-3953-E1BF-CCB3D90DB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75" y="124572"/>
            <a:ext cx="4892840" cy="21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A8BFF-771F-73CD-6B86-C50DE379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14895F3B-C93D-3401-9DAE-874BAFCCA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81"/>
            <a:ext cx="12192000" cy="66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8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3821E-BD4A-774E-1A4B-CE53F78A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Policromia, design&#10;&#10;Il contenuto generato dall'IA potrebbe non essere corretto.">
            <a:extLst>
              <a:ext uri="{FF2B5EF4-FFF2-40B4-BE49-F238E27FC236}">
                <a16:creationId xmlns:a16="http://schemas.microsoft.com/office/drawing/2014/main" id="{CADB8302-FD68-552F-E9DC-7B2C7BF0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1"/>
          <a:stretch>
            <a:fillRect/>
          </a:stretch>
        </p:blipFill>
        <p:spPr>
          <a:xfrm>
            <a:off x="9476737" y="-1"/>
            <a:ext cx="2715262" cy="6253327"/>
          </a:xfrm>
          <a:prstGeom prst="rect">
            <a:avLst/>
          </a:prstGeom>
        </p:spPr>
      </p:pic>
      <p:pic>
        <p:nvPicPr>
          <p:cNvPr id="15" name="Immagine 14" descr="Immagine che contiene mappa, Terra, World, testo&#10;&#10;Il contenuto generato dall'IA potrebbe non essere corretto.">
            <a:extLst>
              <a:ext uri="{FF2B5EF4-FFF2-40B4-BE49-F238E27FC236}">
                <a16:creationId xmlns:a16="http://schemas.microsoft.com/office/drawing/2014/main" id="{2ECEDA6D-9935-83C9-0920-71EC6CC07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612629" cy="6253327"/>
          </a:xfrm>
          <a:prstGeom prst="rect">
            <a:avLst/>
          </a:prstGeom>
        </p:spPr>
      </p:pic>
      <p:pic>
        <p:nvPicPr>
          <p:cNvPr id="13" name="Immagine 12" descr="Immagine che contiene testo, schermata, mappa, Carattere&#10;&#10;Il contenuto generato dall'IA potrebbe non essere corretto.">
            <a:extLst>
              <a:ext uri="{FF2B5EF4-FFF2-40B4-BE49-F238E27FC236}">
                <a16:creationId xmlns:a16="http://schemas.microsoft.com/office/drawing/2014/main" id="{2BCA54FF-EBFF-91FF-808E-84F9E10CF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62177" cy="48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C3BA-6F22-685E-62F0-F5A9469DE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AF159D19-058A-126D-9AED-698108902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820" r="17350" b="2750"/>
          <a:stretch>
            <a:fillRect/>
          </a:stretch>
        </p:blipFill>
        <p:spPr>
          <a:xfrm>
            <a:off x="0" y="0"/>
            <a:ext cx="6297930" cy="3984253"/>
          </a:xfrm>
          <a:prstGeom prst="rect">
            <a:avLst/>
          </a:prstGeom>
        </p:spPr>
      </p:pic>
      <p:pic>
        <p:nvPicPr>
          <p:cNvPr id="5" name="Immagine 4" descr="Immagine che contiene testo, Carattere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F4B38485-3108-AE95-26AC-DDB32A146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41" t="8500" b="10573"/>
          <a:stretch>
            <a:fillRect/>
          </a:stretch>
        </p:blipFill>
        <p:spPr>
          <a:xfrm>
            <a:off x="0" y="3984253"/>
            <a:ext cx="6536245" cy="1970777"/>
          </a:xfrm>
          <a:prstGeom prst="rect">
            <a:avLst/>
          </a:prstGeom>
        </p:spPr>
      </p:pic>
      <p:pic>
        <p:nvPicPr>
          <p:cNvPr id="7" name="Immagine 6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3D62309D-A179-9E04-9050-2E44BDACF2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45" t="5916" r="4898" b="9499"/>
          <a:stretch>
            <a:fillRect/>
          </a:stretch>
        </p:blipFill>
        <p:spPr>
          <a:xfrm>
            <a:off x="6399084" y="80009"/>
            <a:ext cx="5655755" cy="3824234"/>
          </a:xfrm>
          <a:prstGeom prst="rect">
            <a:avLst/>
          </a:prstGeom>
        </p:spPr>
      </p:pic>
      <p:pic>
        <p:nvPicPr>
          <p:cNvPr id="9" name="Immagine 8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7C54DB67-B4E4-60FA-FD66-14013AD66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836" y="3904243"/>
            <a:ext cx="7040003" cy="25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5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9BB70-B944-30AB-31C8-E4246D9D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oftware, Pagina Web, Sito Web&#10;&#10;Il contenuto generato dall'IA potrebbe non essere corretto.">
            <a:extLst>
              <a:ext uri="{FF2B5EF4-FFF2-40B4-BE49-F238E27FC236}">
                <a16:creationId xmlns:a16="http://schemas.microsoft.com/office/drawing/2014/main" id="{30C4D074-F120-32C1-2D6A-6B5F3121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82"/>
            <a:ext cx="8881110" cy="4923387"/>
          </a:xfrm>
          <a:prstGeom prst="rect">
            <a:avLst/>
          </a:prstGeom>
        </p:spPr>
      </p:pic>
      <p:pic>
        <p:nvPicPr>
          <p:cNvPr id="5" name="Immagine 4" descr="Immagine che contiene testo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21484B67-9D66-2692-3B6C-E53E7074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513603"/>
            <a:ext cx="7772400" cy="42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2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C714A-B31B-2DC5-5901-11BB513D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oftware, Pagina Web, Sito Web&#10;&#10;Il contenuto generato dall'IA potrebbe non essere corretto.">
            <a:extLst>
              <a:ext uri="{FF2B5EF4-FFF2-40B4-BE49-F238E27FC236}">
                <a16:creationId xmlns:a16="http://schemas.microsoft.com/office/drawing/2014/main" id="{E915B0DE-C58B-60D3-7DB9-58668611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82"/>
            <a:ext cx="8881110" cy="4923387"/>
          </a:xfrm>
          <a:prstGeom prst="rect">
            <a:avLst/>
          </a:prstGeom>
        </p:spPr>
      </p:pic>
      <p:pic>
        <p:nvPicPr>
          <p:cNvPr id="5" name="Immagine 4" descr="Immagine che contiene testo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EE0CBB7B-5855-CE79-5B54-C1C154F7E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513603"/>
            <a:ext cx="7772400" cy="4294815"/>
          </a:xfrm>
          <a:prstGeom prst="rect">
            <a:avLst/>
          </a:prstGeom>
        </p:spPr>
      </p:pic>
      <p:pic>
        <p:nvPicPr>
          <p:cNvPr id="7" name="Immagine 6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1E523439-4364-6F4F-0E35-6C34E0205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048" y="1771651"/>
            <a:ext cx="9809903" cy="36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11B9C-011F-1862-2AD2-605FACA07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inea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5806EE4C-B8F9-D5E2-DA04-24E31F387C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29" t="5771" r="13529"/>
          <a:stretch>
            <a:fillRect/>
          </a:stretch>
        </p:blipFill>
        <p:spPr>
          <a:xfrm>
            <a:off x="0" y="0"/>
            <a:ext cx="7096592" cy="4640580"/>
          </a:xfrm>
          <a:prstGeom prst="rect">
            <a:avLst/>
          </a:prstGeom>
        </p:spPr>
      </p:pic>
      <p:pic>
        <p:nvPicPr>
          <p:cNvPr id="5" name="Immagine 4" descr="Immagine che contiene mapp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B6F63584-F738-487C-6E2B-6DE6142812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69" r="22010"/>
          <a:stretch>
            <a:fillRect/>
          </a:stretch>
        </p:blipFill>
        <p:spPr>
          <a:xfrm>
            <a:off x="7071506" y="2320290"/>
            <a:ext cx="5120494" cy="45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902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TINERIS_Training_Template_Presentation (2).pptx" id="{BE68F4B5-5F2C-974E-8963-70FCCDDF9EC7}" vid="{4E798538-BFCE-EF48-8B48-13749F58DD5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6" ma:contentTypeDescription="Creare un nuovo documento." ma:contentTypeScope="" ma:versionID="2747abbdee4ee6d5fae7012673b409e9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0cc93c3190d56d91b256a1d311ed501f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Props1.xml><?xml version="1.0" encoding="utf-8"?>
<ds:datastoreItem xmlns:ds="http://schemas.openxmlformats.org/officeDocument/2006/customXml" ds:itemID="{2F5C5662-B6FC-4107-A146-88D5F5C2F3B1}">
  <ds:schemaRefs>
    <ds:schemaRef ds:uri="69a4a238-3fae-4083-92ca-3afaf1d37d5d"/>
    <ds:schemaRef ds:uri="9b08eee6-615d-4e63-9743-e8be40a749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FED428-E7E2-4985-912B-D9735E821D71}">
  <ds:schemaRefs>
    <ds:schemaRef ds:uri="69a4a238-3fae-4083-92ca-3afaf1d37d5d"/>
    <ds:schemaRef ds:uri="9b08eee6-615d-4e63-9743-e8be40a749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58</Words>
  <Application>Microsoft Macintosh PowerPoint</Application>
  <PresentationFormat>Widescreen</PresentationFormat>
  <Paragraphs>20</Paragraphs>
  <Slides>11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Segoe Print</vt:lpstr>
      <vt:lpstr>Tema di Office</vt:lpstr>
      <vt:lpstr>IT-IOOS:  how to integrate multi-source digital data and their near real time processing for management phases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.</dc:creator>
  <cp:lastModifiedBy>MAURO CACCAVALE</cp:lastModifiedBy>
  <cp:revision>56</cp:revision>
  <dcterms:created xsi:type="dcterms:W3CDTF">2024-12-12T05:02:42Z</dcterms:created>
  <dcterms:modified xsi:type="dcterms:W3CDTF">2025-09-22T22:05:08Z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