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  <p:sldMasterId id="2147483660" r:id="rId5"/>
  </p:sldMasterIdLst>
  <p:notesMasterIdLst>
    <p:notesMasterId r:id="rId14"/>
  </p:notesMasterIdLst>
  <p:sldIdLst>
    <p:sldId id="269" r:id="rId6"/>
    <p:sldId id="267" r:id="rId7"/>
    <p:sldId id="295" r:id="rId8"/>
    <p:sldId id="300" r:id="rId9"/>
    <p:sldId id="268" r:id="rId10"/>
    <p:sldId id="289" r:id="rId11"/>
    <p:sldId id="299" r:id="rId12"/>
    <p:sldId id="263" r:id="rId13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9A34D"/>
    <a:srgbClr val="3EAA4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069"/>
    <p:restoredTop sz="94795"/>
  </p:normalViewPr>
  <p:slideViewPr>
    <p:cSldViewPr snapToGrid="0">
      <p:cViewPr>
        <p:scale>
          <a:sx n="100" d="100"/>
          <a:sy n="100" d="100"/>
        </p:scale>
        <p:origin x="1800" y="51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2.xml"/><Relationship Id="rId15" Type="http://schemas.openxmlformats.org/officeDocument/2006/relationships/presProps" Target="presProps.xml"/><Relationship Id="rId10" Type="http://schemas.openxmlformats.org/officeDocument/2006/relationships/slide" Target="slides/slide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7A2048-3F04-FD4E-A848-3653A1ADDB6B}" type="datetimeFigureOut">
              <a:rPr lang="it-IT" smtClean="0"/>
              <a:t>15/09/25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47F954-681B-7340-80E7-163F45029753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153640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47F954-681B-7340-80E7-163F45029753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44128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47F954-681B-7340-80E7-163F45029753}" type="slidenum">
              <a:rPr lang="it-IT" smtClean="0"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553537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47F954-681B-7340-80E7-163F45029753}" type="slidenum">
              <a:rPr lang="it-IT" smtClean="0"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825845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47F954-681B-7340-80E7-163F45029753}" type="slidenum">
              <a:rPr lang="it-IT" smtClean="0"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131090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47F954-681B-7340-80E7-163F45029753}" type="slidenum">
              <a:rPr lang="it-IT" smtClean="0"/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254196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47F954-681B-7340-80E7-163F45029753}" type="slidenum">
              <a:rPr lang="it-IT" smtClean="0"/>
              <a:t>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391857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>
            <a:extLst>
              <a:ext uri="{FF2B5EF4-FFF2-40B4-BE49-F238E27FC236}">
                <a16:creationId xmlns:a16="http://schemas.microsoft.com/office/drawing/2014/main" id="{2C372EFD-DFA2-3DA0-BC65-F6965744855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6000" y="-9000"/>
            <a:ext cx="12224000" cy="6876000"/>
          </a:xfrm>
          <a:prstGeom prst="rect">
            <a:avLst/>
          </a:prstGeom>
        </p:spPr>
      </p:pic>
      <p:sp>
        <p:nvSpPr>
          <p:cNvPr id="10" name="Titolo 1">
            <a:extLst>
              <a:ext uri="{FF2B5EF4-FFF2-40B4-BE49-F238E27FC236}">
                <a16:creationId xmlns:a16="http://schemas.microsoft.com/office/drawing/2014/main" id="{6FE22C99-576F-DC95-D9E5-3A2A77F7ED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96562" y="304799"/>
            <a:ext cx="9680558" cy="518161"/>
          </a:xfrm>
          <a:prstGeom prst="rect">
            <a:avLst/>
          </a:prstGeom>
        </p:spPr>
        <p:txBody>
          <a:bodyPr anchor="t"/>
          <a:lstStyle>
            <a:lvl1pPr>
              <a:defRPr sz="3200" b="0" i="0">
                <a:solidFill>
                  <a:srgbClr val="59A34D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endParaRPr lang="it-IT" dirty="0"/>
          </a:p>
        </p:txBody>
      </p:sp>
      <p:sp>
        <p:nvSpPr>
          <p:cNvPr id="11" name="Segnaposto contenuto 2">
            <a:extLst>
              <a:ext uri="{FF2B5EF4-FFF2-40B4-BE49-F238E27FC236}">
                <a16:creationId xmlns:a16="http://schemas.microsoft.com/office/drawing/2014/main" id="{05F1D79E-7FE1-1833-5018-EAAC4CF9F1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6562" y="1209040"/>
            <a:ext cx="11529678" cy="4685133"/>
          </a:xfrm>
        </p:spPr>
        <p:txBody>
          <a:bodyPr/>
          <a:lstStyle>
            <a:lvl1pPr marL="228600" indent="-228600">
              <a:buFontTx/>
              <a:buBlip>
                <a:blip r:embed="rId3"/>
              </a:buBlip>
              <a:defRPr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it-IT" dirty="0"/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ECA6C794-CC9B-1AB8-2744-0525C8A79161}"/>
              </a:ext>
            </a:extLst>
          </p:cNvPr>
          <p:cNvSpPr txBox="1"/>
          <p:nvPr userDrawn="1"/>
        </p:nvSpPr>
        <p:spPr>
          <a:xfrm>
            <a:off x="11421686" y="6481691"/>
            <a:ext cx="39439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fld id="{8C5CA0F7-5B21-D445-A578-BDE69A6BF55F}" type="slidenum">
              <a:rPr lang="it-IT" sz="1200" b="0" i="0" smtClean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 algn="r"/>
              <a:t>‹#›</a:t>
            </a:fld>
            <a:endParaRPr lang="it-IT" b="0" i="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4" name="Sottotitolo 2">
            <a:extLst>
              <a:ext uri="{FF2B5EF4-FFF2-40B4-BE49-F238E27FC236}">
                <a16:creationId xmlns:a16="http://schemas.microsoft.com/office/drawing/2014/main" id="{FC4F10D2-FAFB-4B8F-9D50-07A596D7DDAA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375921" y="6384022"/>
            <a:ext cx="3657236" cy="473977"/>
          </a:xfrm>
        </p:spPr>
        <p:txBody>
          <a:bodyPr anchor="ctr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kumimoji="0" lang="it-IT" sz="12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it-IT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ITINERIS 3rd general meeting – Rome, 25-26/09/2025</a:t>
            </a:r>
          </a:p>
        </p:txBody>
      </p:sp>
    </p:spTree>
    <p:extLst>
      <p:ext uri="{BB962C8B-B14F-4D97-AF65-F5344CB8AC3E}">
        <p14:creationId xmlns:p14="http://schemas.microsoft.com/office/powerpoint/2010/main" val="7132802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849F8C5-7691-74AD-B9BE-82AEE4AEC7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F1459FF9-94AB-4408-448A-6278CCC685C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5A3B7D3A-CF6E-90CB-8F90-2637A2A344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2D392CEB-B462-D679-FAD7-97C155F3A8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8F4B5-99AC-FE42-ABEF-6D249824159C}" type="datetime1">
              <a:rPr lang="it-IT" smtClean="0"/>
              <a:t>15/09/25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D48086FF-4276-1AF7-38A8-649CCEB290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 dirty="0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DB46AB81-1F6F-F967-FBBC-E5EB423E3E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CA0F7-5B21-D445-A578-BDE69A6BF55F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42612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A54B62B1-1BC6-C195-3C13-4B926BD9921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65C7FECB-0986-D139-3F58-50CE1352100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41E27E1-7C84-DE9E-52E9-5A3B49B6DB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1294D8-D073-1D41-B46E-A1A098C57DDA}" type="datetime1">
              <a:rPr lang="it-IT" smtClean="0"/>
              <a:t>15/09/25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75324F2-13F5-9E73-DF2B-1DAD21B6CA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9CC9C80-FADA-D187-AE6C-0BFD8A0D74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CA0F7-5B21-D445-A578-BDE69A6BF55F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825733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olo 1">
            <a:extLst>
              <a:ext uri="{FF2B5EF4-FFF2-40B4-BE49-F238E27FC236}">
                <a16:creationId xmlns:a16="http://schemas.microsoft.com/office/drawing/2014/main" id="{6FE22C99-576F-DC95-D9E5-3A2A77F7ED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96562" y="304799"/>
            <a:ext cx="9680558" cy="518161"/>
          </a:xfrm>
          <a:prstGeom prst="rect">
            <a:avLst/>
          </a:prstGeom>
        </p:spPr>
        <p:txBody>
          <a:bodyPr anchor="t"/>
          <a:lstStyle>
            <a:lvl1pPr>
              <a:defRPr sz="3200" b="0" i="0">
                <a:solidFill>
                  <a:srgbClr val="59A34D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endParaRPr lang="it-IT" dirty="0"/>
          </a:p>
        </p:txBody>
      </p:sp>
      <p:sp>
        <p:nvSpPr>
          <p:cNvPr id="11" name="Segnaposto contenuto 2">
            <a:extLst>
              <a:ext uri="{FF2B5EF4-FFF2-40B4-BE49-F238E27FC236}">
                <a16:creationId xmlns:a16="http://schemas.microsoft.com/office/drawing/2014/main" id="{05F1D79E-7FE1-1833-5018-EAAC4CF9F1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6562" y="1209040"/>
            <a:ext cx="11529678" cy="4685133"/>
          </a:xfrm>
        </p:spPr>
        <p:txBody>
          <a:bodyPr/>
          <a:lstStyle>
            <a:lvl1pPr marL="228600" indent="-228600">
              <a:buFontTx/>
              <a:buBlip>
                <a:blip r:embed="rId2"/>
              </a:buBlip>
              <a:defRPr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it-IT" dirty="0"/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ECA6C794-CC9B-1AB8-2744-0525C8A79161}"/>
              </a:ext>
            </a:extLst>
          </p:cNvPr>
          <p:cNvSpPr txBox="1"/>
          <p:nvPr userDrawn="1"/>
        </p:nvSpPr>
        <p:spPr>
          <a:xfrm>
            <a:off x="11421686" y="6481691"/>
            <a:ext cx="39439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fld id="{8C5CA0F7-5B21-D445-A578-BDE69A6BF55F}" type="slidenum">
              <a:rPr lang="it-IT" sz="1200" b="0" i="0" smtClean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 algn="r"/>
              <a:t>‹#›</a:t>
            </a:fld>
            <a:endParaRPr lang="it-IT" b="0" i="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grpSp>
        <p:nvGrpSpPr>
          <p:cNvPr id="5" name="Gruppo 4">
            <a:extLst>
              <a:ext uri="{FF2B5EF4-FFF2-40B4-BE49-F238E27FC236}">
                <a16:creationId xmlns:a16="http://schemas.microsoft.com/office/drawing/2014/main" id="{F6737C0A-6920-8FCC-5384-0F1A2027F80C}"/>
              </a:ext>
            </a:extLst>
          </p:cNvPr>
          <p:cNvGrpSpPr/>
          <p:nvPr userDrawn="1"/>
        </p:nvGrpSpPr>
        <p:grpSpPr>
          <a:xfrm>
            <a:off x="9984216" y="316085"/>
            <a:ext cx="2021860" cy="445716"/>
            <a:chOff x="9984216" y="316085"/>
            <a:chExt cx="2021860" cy="445716"/>
          </a:xfrm>
        </p:grpSpPr>
        <p:sp>
          <p:nvSpPr>
            <p:cNvPr id="4" name="Rettangolo 3">
              <a:extLst>
                <a:ext uri="{FF2B5EF4-FFF2-40B4-BE49-F238E27FC236}">
                  <a16:creationId xmlns:a16="http://schemas.microsoft.com/office/drawing/2014/main" id="{4A57BDA0-1AE9-CF67-8571-09B2CCF200EE}"/>
                </a:ext>
              </a:extLst>
            </p:cNvPr>
            <p:cNvSpPr/>
            <p:nvPr userDrawn="1"/>
          </p:nvSpPr>
          <p:spPr>
            <a:xfrm>
              <a:off x="9984216" y="387626"/>
              <a:ext cx="2021860" cy="3741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3" name="Immagine 2" descr="Immagine che contiene Elementi grafici, Carattere, logo, grafica&#10;&#10;Descrizione generata automaticamente">
              <a:extLst>
                <a:ext uri="{FF2B5EF4-FFF2-40B4-BE49-F238E27FC236}">
                  <a16:creationId xmlns:a16="http://schemas.microsoft.com/office/drawing/2014/main" id="{6D351AD8-6770-EDF0-6E3B-EC7CA221275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10046693" y="316085"/>
              <a:ext cx="1959383" cy="44571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593406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498525AB-C830-3C79-87F2-71AE81AFA76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6000" y="-9000"/>
            <a:ext cx="12224000" cy="6876000"/>
          </a:xfrm>
          <a:prstGeom prst="rect">
            <a:avLst/>
          </a:prstGeom>
        </p:spPr>
      </p:pic>
      <p:sp>
        <p:nvSpPr>
          <p:cNvPr id="15" name="Titolo 1">
            <a:extLst>
              <a:ext uri="{FF2B5EF4-FFF2-40B4-BE49-F238E27FC236}">
                <a16:creationId xmlns:a16="http://schemas.microsoft.com/office/drawing/2014/main" id="{0BA9FA4A-0364-1F97-E830-4F6B8E0F9F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0768" y="1483359"/>
            <a:ext cx="6388444" cy="2519681"/>
          </a:xfrm>
          <a:prstGeom prst="rect">
            <a:avLst/>
          </a:prstGeom>
        </p:spPr>
        <p:txBody>
          <a:bodyPr anchor="b"/>
          <a:lstStyle>
            <a:lvl1pPr>
              <a:defRPr b="0" i="0">
                <a:solidFill>
                  <a:srgbClr val="59A34D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endParaRPr lang="it-IT" dirty="0"/>
          </a:p>
        </p:txBody>
      </p:sp>
      <p:sp>
        <p:nvSpPr>
          <p:cNvPr id="16" name="Sottotitolo 2">
            <a:extLst>
              <a:ext uri="{FF2B5EF4-FFF2-40B4-BE49-F238E27FC236}">
                <a16:creationId xmlns:a16="http://schemas.microsoft.com/office/drawing/2014/main" id="{E78C18E8-8083-C600-54EB-39D378932D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0768" y="4156813"/>
            <a:ext cx="6388444" cy="1134196"/>
          </a:xfrm>
        </p:spPr>
        <p:txBody>
          <a:bodyPr/>
          <a:lstStyle>
            <a:lvl1pPr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6568395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>
            <a:extLst>
              <a:ext uri="{FF2B5EF4-FFF2-40B4-BE49-F238E27FC236}">
                <a16:creationId xmlns:a16="http://schemas.microsoft.com/office/drawing/2014/main" id="{2EF16809-40D3-ED78-F871-CFA0AA5177F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224000" cy="6876000"/>
          </a:xfrm>
          <a:prstGeom prst="rect">
            <a:avLst/>
          </a:prstGeom>
        </p:spPr>
      </p:pic>
      <p:sp>
        <p:nvSpPr>
          <p:cNvPr id="11" name="Titolo 1">
            <a:extLst>
              <a:ext uri="{FF2B5EF4-FFF2-40B4-BE49-F238E27FC236}">
                <a16:creationId xmlns:a16="http://schemas.microsoft.com/office/drawing/2014/main" id="{11672629-8355-38A6-9063-2EF51CA39508}"/>
              </a:ext>
            </a:extLst>
          </p:cNvPr>
          <p:cNvSpPr txBox="1">
            <a:spLocks/>
          </p:cNvSpPr>
          <p:nvPr userDrawn="1"/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60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THANKS!</a:t>
            </a:r>
          </a:p>
        </p:txBody>
      </p:sp>
      <p:sp>
        <p:nvSpPr>
          <p:cNvPr id="12" name="Segnaposto testo 2">
            <a:extLst>
              <a:ext uri="{FF2B5EF4-FFF2-40B4-BE49-F238E27FC236}">
                <a16:creationId xmlns:a16="http://schemas.microsoft.com/office/drawing/2014/main" id="{1AF6289D-BD1A-1F28-57DE-AE2A339C2321}"/>
              </a:ext>
            </a:extLst>
          </p:cNvPr>
          <p:cNvSpPr txBox="1">
            <a:spLocks/>
          </p:cNvSpPr>
          <p:nvPr userDrawn="1"/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400" b="0" i="0" u="none" strike="noStrike" kern="1200" cap="none" spc="0" normalizeH="0" baseline="0" noProof="0">
              <a:ln>
                <a:noFill/>
              </a:ln>
              <a:solidFill>
                <a:srgbClr val="E7E6E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843804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3893B33-78F3-40F3-952D-D9F8E87203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B1E92310-5929-CCCF-F30F-03C41C571C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8D49BD1-BC17-AE31-C5A7-0DC261DD24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22DBD-C304-4C42-BB6E-90D97B5BD5AC}" type="datetime1">
              <a:rPr lang="it-IT" smtClean="0"/>
              <a:t>15/09/25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72F93EF-0885-16A8-DD7D-757F35B92D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AE788AC-857C-7068-ED3C-0E92AAD102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CA0F7-5B21-D445-A578-BDE69A6BF55F}" type="slidenum">
              <a:rPr lang="it-IT" smtClean="0"/>
              <a:t>‹#›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0755566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3D733CC-26E8-37F7-A342-D2E89A7AF8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07FFB86-9148-6D20-A9C9-9CD60B09B7E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FE68AD55-8A2C-0D0D-B5AD-5BEDCDC8B0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DF9C8BF1-1EF2-0586-B1E8-D2041E71C2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FC1AD-80BE-C948-8B24-05BF42E3BC30}" type="datetime1">
              <a:rPr lang="it-IT" smtClean="0"/>
              <a:t>15/09/25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177C6C12-17EA-9F8F-B1EC-3EA1AC7B61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04428F34-20EE-395B-4C75-5EFA4391AF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CA0F7-5B21-D445-A578-BDE69A6BF55F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801310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F056935-A4C6-286F-61D7-78AD83962B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AB5C61F6-6F19-2636-8BE9-DA1BCE7242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5563CD4C-0A69-FEE3-886D-DEC8C28F73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C5725DF8-6616-F9DE-FF4C-8C0FD64E746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247A0AEA-3887-114F-6210-C1D849B1024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7BBE2D15-81B5-D20F-905B-0762EDAF66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57D8F-6F29-8C45-85C7-FF50875FBA20}" type="datetime1">
              <a:rPr lang="it-IT" smtClean="0"/>
              <a:t>15/09/25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58DC9B83-105B-2CA8-A661-66D7878F28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7DB0CBEF-5552-6D22-3624-F19402FF41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CA0F7-5B21-D445-A578-BDE69A6BF55F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3064761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DF11ACD-E4C3-FA8A-4902-1BED1266CB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B7575053-6F7D-6FBD-5CCA-1DBF0AE30D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8DBF2-BCD0-E249-83FA-277FEFB5AD31}" type="datetime1">
              <a:rPr lang="it-IT" smtClean="0"/>
              <a:t>15/09/25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58B4A488-6DC5-A59E-E27D-3A167139F3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C76B7349-0449-DB8C-382C-9D5B20FADC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CA0F7-5B21-D445-A578-BDE69A6BF55F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904160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EC45E5ED-DF62-61CC-AEFE-F3DD80C08A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9242C-EAEF-724F-A580-17C93D8BE1AE}" type="datetime1">
              <a:rPr lang="it-IT" smtClean="0"/>
              <a:t>15/09/25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DE0F88A1-495A-A901-F205-567F46C888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FA1B83AB-010F-485B-FEEB-373B46896F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CA0F7-5B21-D445-A578-BDE69A6BF55F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024501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olo 1">
            <a:extLst>
              <a:ext uri="{FF2B5EF4-FFF2-40B4-BE49-F238E27FC236}">
                <a16:creationId xmlns:a16="http://schemas.microsoft.com/office/drawing/2014/main" id="{0BA9FA4A-0364-1F97-E830-4F6B8E0F9F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0768" y="1483359"/>
            <a:ext cx="6388444" cy="2519681"/>
          </a:xfrm>
          <a:prstGeom prst="rect">
            <a:avLst/>
          </a:prstGeom>
        </p:spPr>
        <p:txBody>
          <a:bodyPr anchor="b"/>
          <a:lstStyle>
            <a:lvl1pPr>
              <a:defRPr b="0" i="0">
                <a:solidFill>
                  <a:srgbClr val="59A34D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endParaRPr lang="it-IT" dirty="0"/>
          </a:p>
        </p:txBody>
      </p:sp>
      <p:sp>
        <p:nvSpPr>
          <p:cNvPr id="16" name="Sottotitolo 2">
            <a:extLst>
              <a:ext uri="{FF2B5EF4-FFF2-40B4-BE49-F238E27FC236}">
                <a16:creationId xmlns:a16="http://schemas.microsoft.com/office/drawing/2014/main" id="{E78C18E8-8083-C600-54EB-39D378932D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0768" y="4156813"/>
            <a:ext cx="6388444" cy="1134196"/>
          </a:xfrm>
        </p:spPr>
        <p:txBody>
          <a:bodyPr/>
          <a:lstStyle>
            <a:lvl1pPr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endParaRPr lang="it-IT" dirty="0"/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BEEBE497-0E72-67C8-887E-9B34471543B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grpSp>
        <p:nvGrpSpPr>
          <p:cNvPr id="6" name="Gruppo 5">
            <a:extLst>
              <a:ext uri="{FF2B5EF4-FFF2-40B4-BE49-F238E27FC236}">
                <a16:creationId xmlns:a16="http://schemas.microsoft.com/office/drawing/2014/main" id="{66F08454-6EF6-0B5F-4EBC-32EDCDDC242E}"/>
              </a:ext>
            </a:extLst>
          </p:cNvPr>
          <p:cNvGrpSpPr/>
          <p:nvPr userDrawn="1"/>
        </p:nvGrpSpPr>
        <p:grpSpPr>
          <a:xfrm>
            <a:off x="22470" y="-882132"/>
            <a:ext cx="11775830" cy="9891377"/>
            <a:chOff x="-1" y="0"/>
            <a:chExt cx="11465170" cy="9369478"/>
          </a:xfrm>
        </p:grpSpPr>
        <p:pic>
          <p:nvPicPr>
            <p:cNvPr id="3" name="Immagine 2">
              <a:extLst>
                <a:ext uri="{FF2B5EF4-FFF2-40B4-BE49-F238E27FC236}">
                  <a16:creationId xmlns:a16="http://schemas.microsoft.com/office/drawing/2014/main" id="{6B992CC3-76BA-8559-5BB0-4EFB5B85856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 rot="10800000">
              <a:off x="-1" y="0"/>
              <a:ext cx="11465169" cy="4668518"/>
            </a:xfrm>
            <a:prstGeom prst="rect">
              <a:avLst/>
            </a:prstGeom>
          </p:spPr>
        </p:pic>
        <p:pic>
          <p:nvPicPr>
            <p:cNvPr id="5" name="Immagine 4">
              <a:extLst>
                <a:ext uri="{FF2B5EF4-FFF2-40B4-BE49-F238E27FC236}">
                  <a16:creationId xmlns:a16="http://schemas.microsoft.com/office/drawing/2014/main" id="{BFD9C1C5-9996-9842-E0FF-1CB38CAB04F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 rot="10800000">
              <a:off x="0" y="4700960"/>
              <a:ext cx="11465169" cy="466851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8982487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414A523-854E-7A75-89A1-9276FF4E06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3378CEC-EDCB-9F70-4651-E1C6B5F9A3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E1BF2A91-3B62-5795-5512-635C3B80B7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9775CFED-AD72-28D7-F310-2DEB1FD0A0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8DB2B-7060-104C-98D9-A75B8D27F06D}" type="datetime1">
              <a:rPr lang="it-IT" smtClean="0"/>
              <a:t>15/09/25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EE9732A2-CB4C-4A5C-00F1-30B4AEACF0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EA07920A-B0DA-79CD-A527-6FE550CBC2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CA0F7-5B21-D445-A578-BDE69A6BF55F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8277969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849F8C5-7691-74AD-B9BE-82AEE4AEC7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F1459FF9-94AB-4408-448A-6278CCC685C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5A3B7D3A-CF6E-90CB-8F90-2637A2A344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2D392CEB-B462-D679-FAD7-97C155F3A8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8F4B5-99AC-FE42-ABEF-6D249824159C}" type="datetime1">
              <a:rPr lang="it-IT" smtClean="0"/>
              <a:t>15/09/25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D48086FF-4276-1AF7-38A8-649CCEB290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DB46AB81-1F6F-F967-FBBC-E5EB423E3E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CA0F7-5B21-D445-A578-BDE69A6BF55F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2805991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A54B62B1-1BC6-C195-3C13-4B926BD9921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65C7FECB-0986-D139-3F58-50CE1352100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41E27E1-7C84-DE9E-52E9-5A3B49B6DB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1294D8-D073-1D41-B46E-A1A098C57DDA}" type="datetime1">
              <a:rPr lang="it-IT" smtClean="0"/>
              <a:t>15/09/25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75324F2-13F5-9E73-DF2B-1DAD21B6CA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9CC9C80-FADA-D187-AE6C-0BFD8A0D74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CA0F7-5B21-D445-A578-BDE69A6BF55F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122006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>
            <a:extLst>
              <a:ext uri="{FF2B5EF4-FFF2-40B4-BE49-F238E27FC236}">
                <a16:creationId xmlns:a16="http://schemas.microsoft.com/office/drawing/2014/main" id="{2EF16809-40D3-ED78-F871-CFA0AA5177F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6000" y="-9000"/>
            <a:ext cx="12224000" cy="6876000"/>
          </a:xfrm>
          <a:prstGeom prst="rect">
            <a:avLst/>
          </a:prstGeom>
        </p:spPr>
      </p:pic>
      <p:sp>
        <p:nvSpPr>
          <p:cNvPr id="11" name="Titolo 1">
            <a:extLst>
              <a:ext uri="{FF2B5EF4-FFF2-40B4-BE49-F238E27FC236}">
                <a16:creationId xmlns:a16="http://schemas.microsoft.com/office/drawing/2014/main" id="{11672629-8355-38A6-9063-2EF51CA39508}"/>
              </a:ext>
            </a:extLst>
          </p:cNvPr>
          <p:cNvSpPr txBox="1">
            <a:spLocks/>
          </p:cNvSpPr>
          <p:nvPr userDrawn="1"/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60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THANKS!</a:t>
            </a:r>
          </a:p>
        </p:txBody>
      </p:sp>
      <p:sp>
        <p:nvSpPr>
          <p:cNvPr id="12" name="Segnaposto testo 2">
            <a:extLst>
              <a:ext uri="{FF2B5EF4-FFF2-40B4-BE49-F238E27FC236}">
                <a16:creationId xmlns:a16="http://schemas.microsoft.com/office/drawing/2014/main" id="{1AF6289D-BD1A-1F28-57DE-AE2A339C2321}"/>
              </a:ext>
            </a:extLst>
          </p:cNvPr>
          <p:cNvSpPr txBox="1">
            <a:spLocks/>
          </p:cNvSpPr>
          <p:nvPr userDrawn="1"/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400" b="0" i="0" u="none" strike="noStrike" kern="1200" cap="none" spc="0" normalizeH="0" baseline="0" noProof="0">
              <a:ln>
                <a:noFill/>
              </a:ln>
              <a:solidFill>
                <a:srgbClr val="E7E6E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08762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3893B33-78F3-40F3-952D-D9F8E87203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B1E92310-5929-CCCF-F30F-03C41C571C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8D49BD1-BC17-AE31-C5A7-0DC261DD24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22DBD-C304-4C42-BB6E-90D97B5BD5AC}" type="datetime1">
              <a:rPr lang="it-IT" smtClean="0"/>
              <a:t>15/09/25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72F93EF-0885-16A8-DD7D-757F35B92D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AE788AC-857C-7068-ED3C-0E92AAD102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CA0F7-5B21-D445-A578-BDE69A6BF55F}" type="slidenum">
              <a:rPr lang="it-IT" smtClean="0"/>
              <a:t>‹#›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5205184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3D733CC-26E8-37F7-A342-D2E89A7AF8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07FFB86-9148-6D20-A9C9-9CD60B09B7E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FE68AD55-8A2C-0D0D-B5AD-5BEDCDC8B0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DF9C8BF1-1EF2-0586-B1E8-D2041E71C2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FC1AD-80BE-C948-8B24-05BF42E3BC30}" type="datetime1">
              <a:rPr lang="it-IT" smtClean="0"/>
              <a:t>15/09/25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177C6C12-17EA-9F8F-B1EC-3EA1AC7B61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04428F34-20EE-395B-4C75-5EFA4391AF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CA0F7-5B21-D445-A578-BDE69A6BF55F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293829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F056935-A4C6-286F-61D7-78AD83962B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AB5C61F6-6F19-2636-8BE9-DA1BCE7242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5563CD4C-0A69-FEE3-886D-DEC8C28F73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C5725DF8-6616-F9DE-FF4C-8C0FD64E746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247A0AEA-3887-114F-6210-C1D849B1024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7BBE2D15-81B5-D20F-905B-0762EDAF66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57D8F-6F29-8C45-85C7-FF50875FBA20}" type="datetime1">
              <a:rPr lang="it-IT" smtClean="0"/>
              <a:t>15/09/25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58DC9B83-105B-2CA8-A661-66D7878F28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7DB0CBEF-5552-6D22-3624-F19402FF41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CA0F7-5B21-D445-A578-BDE69A6BF55F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809763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DF11ACD-E4C3-FA8A-4902-1BED1266CB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B7575053-6F7D-6FBD-5CCA-1DBF0AE30D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8DBF2-BCD0-E249-83FA-277FEFB5AD31}" type="datetime1">
              <a:rPr lang="it-IT" smtClean="0"/>
              <a:t>15/09/25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58B4A488-6DC5-A59E-E27D-3A167139F3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C76B7349-0449-DB8C-382C-9D5B20FADC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CA0F7-5B21-D445-A578-BDE69A6BF55F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88339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EC45E5ED-DF62-61CC-AEFE-F3DD80C08A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9242C-EAEF-724F-A580-17C93D8BE1AE}" type="datetime1">
              <a:rPr lang="it-IT" smtClean="0"/>
              <a:t>15/09/25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DE0F88A1-495A-A901-F205-567F46C888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FA1B83AB-010F-485B-FEEB-373B46896F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CA0F7-5B21-D445-A578-BDE69A6BF55F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928920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414A523-854E-7A75-89A1-9276FF4E06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3378CEC-EDCB-9F70-4651-E1C6B5F9A3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E1BF2A91-3B62-5795-5512-635C3B80B7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9775CFED-AD72-28D7-F310-2DEB1FD0A0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8DB2B-7060-104C-98D9-A75B8D27F06D}" type="datetime1">
              <a:rPr lang="it-IT" smtClean="0"/>
              <a:t>15/09/25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EE9732A2-CB4C-4A5C-00F1-30B4AEACF0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EA07920A-B0DA-79CD-A527-6FE550CBC2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CA0F7-5B21-D445-A578-BDE69A6BF55F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355600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64CE11CF-9D1C-4C3A-D8B2-C7CF666967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0CCEC1C-B0FF-0362-C4FB-DC97367BC8A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CCE4D37-E7BB-5A45-BA94-89BF24B35BD4}" type="datetime1">
              <a:rPr lang="it-IT" smtClean="0"/>
              <a:t>15/09/25</a:t>
            </a:fld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9597471-CCE7-839E-F3AA-8ECDD299C8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C5CA0F7-5B21-D445-A578-BDE69A6BF55F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116227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49" r:id="rId2"/>
    <p:sldLayoutId id="2147483658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9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64CE11CF-9D1C-4C3A-D8B2-C7CF666967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0CCEC1C-B0FF-0362-C4FB-DC97367BC8A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CCE4D37-E7BB-5A45-BA94-89BF24B35BD4}" type="datetime1">
              <a:rPr lang="it-IT" smtClean="0"/>
              <a:t>15/09/25</a:t>
            </a:fld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9597471-CCE7-839E-F3AA-8ECDD299C8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C5CA0F7-5B21-D445-A578-BDE69A6BF55F}" type="slidenum">
              <a:rPr lang="it-IT" smtClean="0"/>
              <a:t>‹#›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2286579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g"/><Relationship Id="rId5" Type="http://schemas.openxmlformats.org/officeDocument/2006/relationships/image" Target="../media/image21.png"/><Relationship Id="rId4" Type="http://schemas.openxmlformats.org/officeDocument/2006/relationships/image" Target="../media/image20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g"/><Relationship Id="rId3" Type="http://schemas.openxmlformats.org/officeDocument/2006/relationships/image" Target="../media/image26.jpg"/><Relationship Id="rId7" Type="http://schemas.openxmlformats.org/officeDocument/2006/relationships/image" Target="../media/image30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jpg"/><Relationship Id="rId11" Type="http://schemas.openxmlformats.org/officeDocument/2006/relationships/image" Target="../media/image34.jpg"/><Relationship Id="rId5" Type="http://schemas.openxmlformats.org/officeDocument/2006/relationships/image" Target="../media/image28.jpg"/><Relationship Id="rId10" Type="http://schemas.openxmlformats.org/officeDocument/2006/relationships/image" Target="../media/image33.jpg"/><Relationship Id="rId4" Type="http://schemas.openxmlformats.org/officeDocument/2006/relationships/image" Target="../media/image27.jpg"/><Relationship Id="rId9" Type="http://schemas.openxmlformats.org/officeDocument/2006/relationships/image" Target="../media/image32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1">
            <a:extLst>
              <a:ext uri="{FF2B5EF4-FFF2-40B4-BE49-F238E27FC236}">
                <a16:creationId xmlns:a16="http://schemas.microsoft.com/office/drawing/2014/main" id="{FA336283-4FDD-7277-A4AB-787FF8E742FD}"/>
              </a:ext>
            </a:extLst>
          </p:cNvPr>
          <p:cNvSpPr txBox="1">
            <a:spLocks/>
          </p:cNvSpPr>
          <p:nvPr/>
        </p:nvSpPr>
        <p:spPr>
          <a:xfrm>
            <a:off x="442242" y="2768915"/>
            <a:ext cx="7753487" cy="1325155"/>
          </a:xfrm>
          <a:prstGeom prst="rect">
            <a:avLst/>
          </a:prstGeom>
        </p:spPr>
        <p:txBody>
          <a:bodyPr anchor="b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rgbClr val="59A34D"/>
                </a:solidFill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800" b="0" i="0" u="none" strike="noStrike" kern="1200" cap="none" spc="0" normalizeH="0" baseline="0" noProof="0" dirty="0">
              <a:ln>
                <a:noFill/>
              </a:ln>
              <a:solidFill>
                <a:srgbClr val="59A34D"/>
              </a:solidFill>
              <a:effectLst/>
              <a:uLnTx/>
              <a:uFillTx/>
              <a:latin typeface="Calibri Light" panose="020F0302020204030204" pitchFamily="34" charset="0"/>
              <a:ea typeface="+mj-ea"/>
              <a:cs typeface="Calibri Light" panose="020F0302020204030204" pitchFamily="34" charset="0"/>
            </a:endParaRP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3FD17C5C-BF1D-FF8E-7913-9B48357AF40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41872" y="3843274"/>
            <a:ext cx="11584224" cy="113419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 err="1"/>
              <a:t>Kokkini</a:t>
            </a:r>
            <a:r>
              <a:rPr lang="en-GB" dirty="0"/>
              <a:t> Z.</a:t>
            </a:r>
            <a:r>
              <a:rPr lang="en-GB" baseline="30000" dirty="0"/>
              <a:t> </a:t>
            </a:r>
            <a:r>
              <a:rPr lang="en-GB" dirty="0"/>
              <a:t>, Berta M.</a:t>
            </a:r>
            <a:r>
              <a:rPr lang="en-GB" baseline="30000" dirty="0"/>
              <a:t> </a:t>
            </a:r>
            <a:r>
              <a:rPr lang="en-GB" dirty="0"/>
              <a:t>, </a:t>
            </a:r>
            <a:r>
              <a:rPr lang="en-GB" dirty="0" err="1"/>
              <a:t>Boccacci</a:t>
            </a:r>
            <a:r>
              <a:rPr lang="en-GB" dirty="0"/>
              <a:t> A.</a:t>
            </a:r>
            <a:r>
              <a:rPr lang="en-GB" baseline="30000" dirty="0"/>
              <a:t> </a:t>
            </a:r>
            <a:r>
              <a:rPr lang="en-GB" dirty="0"/>
              <a:t>, </a:t>
            </a:r>
            <a:r>
              <a:rPr lang="en-GB" dirty="0" err="1"/>
              <a:t>DiMacco</a:t>
            </a:r>
            <a:r>
              <a:rPr lang="en-GB" dirty="0"/>
              <a:t> A.</a:t>
            </a:r>
            <a:r>
              <a:rPr lang="en-GB" baseline="30000" dirty="0"/>
              <a:t> </a:t>
            </a:r>
            <a:r>
              <a:rPr lang="en-GB" dirty="0"/>
              <a:t>, Lagomarsino Oneto D.</a:t>
            </a:r>
            <a:r>
              <a:rPr lang="en-GB" baseline="30000" dirty="0"/>
              <a:t> </a:t>
            </a:r>
            <a:r>
              <a:rPr lang="en-GB" dirty="0"/>
              <a:t>, Sciascia R.</a:t>
            </a:r>
            <a:r>
              <a:rPr lang="en-GB" baseline="30000" dirty="0"/>
              <a:t> </a:t>
            </a:r>
            <a:r>
              <a:rPr lang="en-GB" dirty="0"/>
              <a:t>, </a:t>
            </a:r>
            <a:r>
              <a:rPr lang="en-GB" dirty="0" err="1"/>
              <a:t>Tagliavini</a:t>
            </a:r>
            <a:r>
              <a:rPr lang="en-GB" dirty="0"/>
              <a:t> R.</a:t>
            </a:r>
            <a:r>
              <a:rPr lang="en-GB" baseline="30000" dirty="0"/>
              <a:t> </a:t>
            </a:r>
            <a:r>
              <a:rPr lang="en-GB" dirty="0"/>
              <a:t>, </a:t>
            </a:r>
            <a:r>
              <a:rPr lang="en-GB" dirty="0" err="1"/>
              <a:t>Zarokanellos</a:t>
            </a:r>
            <a:r>
              <a:rPr lang="en-GB" dirty="0"/>
              <a:t> D. N. and Magaldi M.</a:t>
            </a:r>
            <a:endParaRPr lang="it-IT" dirty="0"/>
          </a:p>
        </p:txBody>
      </p:sp>
      <p:sp>
        <p:nvSpPr>
          <p:cNvPr id="4" name="Titolo 1">
            <a:extLst>
              <a:ext uri="{FF2B5EF4-FFF2-40B4-BE49-F238E27FC236}">
                <a16:creationId xmlns:a16="http://schemas.microsoft.com/office/drawing/2014/main" id="{E73D3379-766E-922F-0406-4AB0DBD68F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2186" y="2201817"/>
            <a:ext cx="6388444" cy="1629643"/>
          </a:xfrm>
        </p:spPr>
        <p:txBody>
          <a:bodyPr anchor="b"/>
          <a:lstStyle/>
          <a:p>
            <a:r>
              <a:rPr lang="en-GB" b="1" dirty="0"/>
              <a:t>From project to ocean: First ITINERIS glider-based insights in the Ligurian sea </a:t>
            </a:r>
            <a:br>
              <a:rPr lang="en-GB" b="1" dirty="0"/>
            </a:b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9319281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D778AC6-08C0-D63B-913E-506824555DF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dirty="0"/>
              <a:t>The Glider fleet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5F5EAD2-427C-86DF-00C7-72B7081AB98D}"/>
              </a:ext>
            </a:extLst>
          </p:cNvPr>
          <p:cNvGrpSpPr>
            <a:grpSpLocks noChangeAspect="1"/>
          </p:cNvGrpSpPr>
          <p:nvPr/>
        </p:nvGrpSpPr>
        <p:grpSpPr>
          <a:xfrm>
            <a:off x="1875829" y="2587906"/>
            <a:ext cx="7369333" cy="3796116"/>
            <a:chOff x="1698302" y="2964148"/>
            <a:chExt cx="6540940" cy="3369392"/>
          </a:xfrm>
        </p:grpSpPr>
        <p:pic>
          <p:nvPicPr>
            <p:cNvPr id="6" name="Picture 5" descr="glider41">
              <a:extLst>
                <a:ext uri="{FF2B5EF4-FFF2-40B4-BE49-F238E27FC236}">
                  <a16:creationId xmlns:a16="http://schemas.microsoft.com/office/drawing/2014/main" id="{5BAA1C85-D518-9A70-B21F-B1F22C32DB7F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48215" y="2964148"/>
              <a:ext cx="5391027" cy="33693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Text Box 8">
              <a:extLst>
                <a:ext uri="{FF2B5EF4-FFF2-40B4-BE49-F238E27FC236}">
                  <a16:creationId xmlns:a16="http://schemas.microsoft.com/office/drawing/2014/main" id="{C4E25E7F-3C4C-C268-F70F-D72446AA3C4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98302" y="4184440"/>
              <a:ext cx="3572494" cy="464404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r" eaLnBrk="1" hangingPunct="1">
                <a:defRPr/>
              </a:pPr>
              <a:r>
                <a:rPr lang="en-GB" sz="1400" b="1" noProof="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Horizontal velocity: U ~ 20-40 cm/s</a:t>
              </a:r>
            </a:p>
            <a:p>
              <a:pPr algn="r" eaLnBrk="1" hangingPunct="1">
                <a:defRPr/>
              </a:pPr>
              <a:r>
                <a:rPr lang="en-GB" sz="1400" b="1" noProof="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Vertical velocity: W ~ 10-20cm/s</a:t>
              </a:r>
            </a:p>
          </p:txBody>
        </p:sp>
      </p:grpSp>
      <p:pic>
        <p:nvPicPr>
          <p:cNvPr id="10" name="Picture 9" descr="Immagine che contiene erba, aria aperta, cielo, trasporto&#10;&#10;Il contenuto generato dall'IA potrebbe non essere corretto.">
            <a:extLst>
              <a:ext uri="{FF2B5EF4-FFF2-40B4-BE49-F238E27FC236}">
                <a16:creationId xmlns:a16="http://schemas.microsoft.com/office/drawing/2014/main" id="{D1EB401F-6441-CF82-C6E3-E3E2133B8D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539" y="1218043"/>
            <a:ext cx="2923430" cy="5199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AB8CBA4-D72C-3C4F-FFBB-8563680547B1}"/>
              </a:ext>
            </a:extLst>
          </p:cNvPr>
          <p:cNvSpPr txBox="1"/>
          <p:nvPr/>
        </p:nvSpPr>
        <p:spPr>
          <a:xfrm>
            <a:off x="3171375" y="966768"/>
            <a:ext cx="5881658" cy="1754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Glider SEA111 (</a:t>
            </a:r>
            <a:r>
              <a:rPr lang="en-GB" b="1" dirty="0"/>
              <a:t>Esmeralda</a:t>
            </a:r>
            <a:r>
              <a:rPr lang="en-GB" dirty="0"/>
              <a:t>): CTD, DO, Triplet (</a:t>
            </a:r>
            <a:r>
              <a:rPr lang="en-GB" dirty="0" err="1"/>
              <a:t>chl</a:t>
            </a:r>
            <a:r>
              <a:rPr lang="en-GB" dirty="0"/>
              <a:t>, </a:t>
            </a:r>
            <a:r>
              <a:rPr lang="en-GB" dirty="0" err="1"/>
              <a:t>bbp</a:t>
            </a:r>
            <a:r>
              <a:rPr lang="en-GB" dirty="0"/>
              <a:t>, </a:t>
            </a:r>
            <a:r>
              <a:rPr lang="en-GB" dirty="0" err="1"/>
              <a:t>cdom</a:t>
            </a:r>
            <a:r>
              <a:rPr lang="en-GB" dirty="0"/>
              <a:t>), ADCP, MRG (microturbulence)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Glider SEA112 (</a:t>
            </a:r>
            <a:r>
              <a:rPr lang="en-GB" b="1" dirty="0"/>
              <a:t>Pandora</a:t>
            </a:r>
            <a:r>
              <a:rPr lang="en-GB" dirty="0"/>
              <a:t>): CTD, DO, Triplet (</a:t>
            </a:r>
            <a:r>
              <a:rPr lang="en-GB" dirty="0" err="1"/>
              <a:t>chl</a:t>
            </a:r>
            <a:r>
              <a:rPr lang="en-GB" dirty="0"/>
              <a:t>, </a:t>
            </a:r>
            <a:r>
              <a:rPr lang="en-GB" dirty="0" err="1"/>
              <a:t>bbp</a:t>
            </a:r>
            <a:r>
              <a:rPr lang="en-GB" dirty="0"/>
              <a:t>, </a:t>
            </a:r>
            <a:r>
              <a:rPr lang="en-GB" dirty="0" err="1"/>
              <a:t>cdom</a:t>
            </a:r>
            <a:r>
              <a:rPr lang="en-GB" dirty="0"/>
              <a:t>) ), ADCP, MRG (microturbulence)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Glider SEA113 (</a:t>
            </a:r>
            <a:r>
              <a:rPr lang="en-GB" b="1" dirty="0"/>
              <a:t>Morgana</a:t>
            </a:r>
            <a:r>
              <a:rPr lang="en-GB" dirty="0"/>
              <a:t>): CTD, DO, Triplet (</a:t>
            </a:r>
            <a:r>
              <a:rPr lang="en-GB" dirty="0" err="1"/>
              <a:t>chl</a:t>
            </a:r>
            <a:r>
              <a:rPr lang="en-GB" dirty="0"/>
              <a:t>, </a:t>
            </a:r>
            <a:r>
              <a:rPr lang="en-GB" dirty="0" err="1"/>
              <a:t>bbp</a:t>
            </a:r>
            <a:r>
              <a:rPr lang="en-GB" dirty="0"/>
              <a:t>, </a:t>
            </a:r>
            <a:r>
              <a:rPr lang="en-GB" dirty="0" err="1"/>
              <a:t>cdom</a:t>
            </a:r>
            <a:r>
              <a:rPr lang="en-GB" dirty="0"/>
              <a:t>)</a:t>
            </a:r>
          </a:p>
        </p:txBody>
      </p:sp>
      <p:pic>
        <p:nvPicPr>
          <p:cNvPr id="12" name="Picture 11" descr="A person sitting on a boat with a yellow rocket&#10;&#10;AI-generated content may be incorrect.">
            <a:extLst>
              <a:ext uri="{FF2B5EF4-FFF2-40B4-BE49-F238E27FC236}">
                <a16:creationId xmlns:a16="http://schemas.microsoft.com/office/drawing/2014/main" id="{BA6F7EA1-D834-5BA6-9341-1C8E335EA9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77568" y="966768"/>
            <a:ext cx="2642559" cy="1981919"/>
          </a:xfrm>
          <a:prstGeom prst="rect">
            <a:avLst/>
          </a:prstGeom>
        </p:spPr>
      </p:pic>
      <p:pic>
        <p:nvPicPr>
          <p:cNvPr id="16" name="Picture 15" descr="A group of people on a boat&#10;&#10;AI-generated content may be incorrect.">
            <a:extLst>
              <a:ext uri="{FF2B5EF4-FFF2-40B4-BE49-F238E27FC236}">
                <a16:creationId xmlns:a16="http://schemas.microsoft.com/office/drawing/2014/main" id="{7CEDC844-0ECB-D198-710B-955B90DB201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445" t="17761"/>
          <a:stretch>
            <a:fillRect/>
          </a:stretch>
        </p:blipFill>
        <p:spPr>
          <a:xfrm>
            <a:off x="9639784" y="2986557"/>
            <a:ext cx="2264603" cy="3362735"/>
          </a:xfrm>
          <a:prstGeom prst="rect">
            <a:avLst/>
          </a:prstGeom>
        </p:spPr>
      </p:pic>
      <p:pic>
        <p:nvPicPr>
          <p:cNvPr id="14" name="Picture 13" descr="A yellow object in the water&#10;&#10;AI-generated content may be incorrect.">
            <a:extLst>
              <a:ext uri="{FF2B5EF4-FFF2-40B4-BE49-F238E27FC236}">
                <a16:creationId xmlns:a16="http://schemas.microsoft.com/office/drawing/2014/main" id="{DCDAB2AC-D0F6-5553-05E4-F4F22BEABE34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24326" b="23045"/>
          <a:stretch>
            <a:fillRect/>
          </a:stretch>
        </p:blipFill>
        <p:spPr>
          <a:xfrm>
            <a:off x="8110256" y="2671767"/>
            <a:ext cx="2488591" cy="189805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B954082-6824-1725-CAFC-6705A961DC6B}"/>
              </a:ext>
            </a:extLst>
          </p:cNvPr>
          <p:cNvSpPr txBox="1"/>
          <p:nvPr/>
        </p:nvSpPr>
        <p:spPr>
          <a:xfrm>
            <a:off x="350914" y="6458349"/>
            <a:ext cx="607548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ITINERIS 3</a:t>
            </a:r>
            <a:r>
              <a:rPr lang="en-GB" sz="1200" baseline="30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rd</a:t>
            </a:r>
            <a:r>
              <a:rPr lang="en-GB" sz="1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general meeting – Rome, 25-25/09/2025</a:t>
            </a:r>
          </a:p>
        </p:txBody>
      </p:sp>
    </p:spTree>
    <p:extLst>
      <p:ext uri="{BB962C8B-B14F-4D97-AF65-F5344CB8AC3E}">
        <p14:creationId xmlns:p14="http://schemas.microsoft.com/office/powerpoint/2010/main" val="31768894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1AF68E-D70F-E9EB-147B-0C445D3303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95AECF2-D742-3335-07F2-C2D80F8212D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356678" y="83473"/>
            <a:ext cx="9949162" cy="968560"/>
          </a:xfrm>
        </p:spPr>
        <p:txBody>
          <a:bodyPr/>
          <a:lstStyle/>
          <a:p>
            <a:pPr algn="ctr"/>
            <a:r>
              <a:rPr lang="en-US" dirty="0"/>
              <a:t>Autonomous Multiplatform Biophysical Observations – Winter 2025 </a:t>
            </a:r>
            <a:r>
              <a:rPr lang="it-IT" dirty="0"/>
              <a:t> AMBO-W25</a:t>
            </a:r>
          </a:p>
        </p:txBody>
      </p:sp>
      <p:pic>
        <p:nvPicPr>
          <p:cNvPr id="7" name="Picture 6" descr="A map with a map and a map with a map and a map with a map and a map with a map and a map with a map and a map with a map and a map with&#10;&#10;AI-generated content may be incorrect.">
            <a:extLst>
              <a:ext uri="{FF2B5EF4-FFF2-40B4-BE49-F238E27FC236}">
                <a16:creationId xmlns:a16="http://schemas.microsoft.com/office/drawing/2014/main" id="{BB81978C-244F-3465-665B-476B7749614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9366"/>
          <a:stretch>
            <a:fillRect/>
          </a:stretch>
        </p:blipFill>
        <p:spPr>
          <a:xfrm>
            <a:off x="261254" y="2188688"/>
            <a:ext cx="3923297" cy="4195334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55369AC2-1215-98C4-3D5B-13D49A6A3647}"/>
              </a:ext>
            </a:extLst>
          </p:cNvPr>
          <p:cNvSpPr txBox="1"/>
          <p:nvPr/>
        </p:nvSpPr>
        <p:spPr>
          <a:xfrm>
            <a:off x="0" y="639688"/>
            <a:ext cx="772148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GB" sz="2000" noProof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noProof="0" dirty="0">
                <a:latin typeface="Calibri" panose="020F0502020204030204" pitchFamily="34" charset="0"/>
                <a:cs typeface="Calibri" panose="020F0502020204030204" pitchFamily="34" charset="0"/>
              </a:rPr>
              <a:t>Glider: Morgana (SEA113)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noProof="0" dirty="0">
                <a:latin typeface="Calibri" panose="020F0502020204030204" pitchFamily="34" charset="0"/>
                <a:cs typeface="Calibri" panose="020F0502020204030204" pitchFamily="34" charset="0"/>
              </a:rPr>
              <a:t>Sensors: CTD (T,S), DO, Fluorimeter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sz="2000" noProof="0" dirty="0">
                <a:latin typeface="Calibri" panose="020F0502020204030204" pitchFamily="34" charset="0"/>
                <a:cs typeface="Calibri" panose="020F0502020204030204" pitchFamily="34" charset="0"/>
              </a:rPr>
              <a:t>Duration: 17 days (12-29 April 2025)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sz="2000" noProof="0" dirty="0">
                <a:latin typeface="Calibri" panose="020F0502020204030204" pitchFamily="34" charset="0"/>
                <a:cs typeface="Calibri" panose="020F0502020204030204" pitchFamily="34" charset="0"/>
              </a:rPr>
              <a:t>10 km transect</a:t>
            </a:r>
          </a:p>
        </p:txBody>
      </p:sp>
      <p:sp>
        <p:nvSpPr>
          <p:cNvPr id="24" name="Google Shape;375;p29">
            <a:extLst>
              <a:ext uri="{FF2B5EF4-FFF2-40B4-BE49-F238E27FC236}">
                <a16:creationId xmlns:a16="http://schemas.microsoft.com/office/drawing/2014/main" id="{5F1779BF-7536-D3C0-2A6E-C63EA4DDB712}"/>
              </a:ext>
            </a:extLst>
          </p:cNvPr>
          <p:cNvSpPr txBox="1"/>
          <p:nvPr/>
        </p:nvSpPr>
        <p:spPr>
          <a:xfrm>
            <a:off x="261254" y="2297260"/>
            <a:ext cx="1539396" cy="430847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/>
            <a:r>
              <a:rPr lang="it-IT" sz="1100" dirty="0"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Depth </a:t>
            </a:r>
            <a:r>
              <a:rPr lang="it-IT" sz="1100" dirty="0" err="1"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average</a:t>
            </a:r>
            <a:r>
              <a:rPr lang="it-IT" sz="1100" dirty="0"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 </a:t>
            </a:r>
            <a:r>
              <a:rPr lang="it-IT" sz="1100" dirty="0" err="1"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current</a:t>
            </a:r>
            <a:br>
              <a:rPr lang="it-IT" sz="1100" dirty="0"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</a:br>
            <a:r>
              <a:rPr lang="it-IT" sz="1100" dirty="0"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(red </a:t>
            </a:r>
            <a:r>
              <a:rPr lang="it-IT" sz="1100" dirty="0" err="1"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arrows</a:t>
            </a:r>
            <a:r>
              <a:rPr lang="it-IT" sz="1100" dirty="0"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)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286208F0-81CF-9DA2-0440-3FD68424DC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53101" y="1052033"/>
            <a:ext cx="6177646" cy="5249751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AE4EA17E-AD24-DE02-F6B5-9264C75D3A7E}"/>
              </a:ext>
            </a:extLst>
          </p:cNvPr>
          <p:cNvSpPr/>
          <p:nvPr/>
        </p:nvSpPr>
        <p:spPr>
          <a:xfrm>
            <a:off x="5656948" y="969795"/>
            <a:ext cx="6273798" cy="5331988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22547847-F6D0-40B2-CE14-6CCFC6E08516}"/>
              </a:ext>
            </a:extLst>
          </p:cNvPr>
          <p:cNvSpPr/>
          <p:nvPr/>
        </p:nvSpPr>
        <p:spPr>
          <a:xfrm>
            <a:off x="6932292" y="4922471"/>
            <a:ext cx="3039907" cy="70607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68F423ED-026E-A4B6-F469-ED4BD1E6C73F}"/>
              </a:ext>
            </a:extLst>
          </p:cNvPr>
          <p:cNvCxnSpPr/>
          <p:nvPr/>
        </p:nvCxnSpPr>
        <p:spPr>
          <a:xfrm>
            <a:off x="6756795" y="1052033"/>
            <a:ext cx="0" cy="5249751"/>
          </a:xfrm>
          <a:prstGeom prst="line">
            <a:avLst/>
          </a:prstGeom>
          <a:ln w="3810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DEDBE894-DD3D-C750-363F-676B910B6C5D}"/>
              </a:ext>
            </a:extLst>
          </p:cNvPr>
          <p:cNvCxnSpPr/>
          <p:nvPr/>
        </p:nvCxnSpPr>
        <p:spPr>
          <a:xfrm>
            <a:off x="10147695" y="1052032"/>
            <a:ext cx="0" cy="5249751"/>
          </a:xfrm>
          <a:prstGeom prst="line">
            <a:avLst/>
          </a:prstGeom>
          <a:ln w="3810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Google Shape;375;p29">
            <a:extLst>
              <a:ext uri="{FF2B5EF4-FFF2-40B4-BE49-F238E27FC236}">
                <a16:creationId xmlns:a16="http://schemas.microsoft.com/office/drawing/2014/main" id="{9821447C-3219-A193-FF5E-F16A4391B663}"/>
              </a:ext>
            </a:extLst>
          </p:cNvPr>
          <p:cNvSpPr txBox="1"/>
          <p:nvPr/>
        </p:nvSpPr>
        <p:spPr>
          <a:xfrm>
            <a:off x="5987097" y="2035212"/>
            <a:ext cx="1539396" cy="26157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/>
            <a:r>
              <a:rPr lang="it-IT" sz="1100" dirty="0"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Temperature (°C)</a:t>
            </a:r>
          </a:p>
        </p:txBody>
      </p:sp>
      <p:sp>
        <p:nvSpPr>
          <p:cNvPr id="39" name="Google Shape;375;p29">
            <a:extLst>
              <a:ext uri="{FF2B5EF4-FFF2-40B4-BE49-F238E27FC236}">
                <a16:creationId xmlns:a16="http://schemas.microsoft.com/office/drawing/2014/main" id="{2854C38D-5688-6F3A-DB67-CA0A9BB135DD}"/>
              </a:ext>
            </a:extLst>
          </p:cNvPr>
          <p:cNvSpPr txBox="1"/>
          <p:nvPr/>
        </p:nvSpPr>
        <p:spPr>
          <a:xfrm>
            <a:off x="5974397" y="3296662"/>
            <a:ext cx="1539396" cy="26157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/>
            <a:r>
              <a:rPr lang="it-IT" sz="1100" dirty="0" err="1"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Salinity</a:t>
            </a:r>
            <a:endParaRPr lang="it-IT" sz="1100" dirty="0">
              <a:ea typeface="Calibri" panose="020F0502020204030204" pitchFamily="34" charset="0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40" name="Google Shape;375;p29">
            <a:extLst>
              <a:ext uri="{FF2B5EF4-FFF2-40B4-BE49-F238E27FC236}">
                <a16:creationId xmlns:a16="http://schemas.microsoft.com/office/drawing/2014/main" id="{698EEB8B-3E36-7FDB-17FD-9F6E7DB1F11A}"/>
              </a:ext>
            </a:extLst>
          </p:cNvPr>
          <p:cNvSpPr txBox="1"/>
          <p:nvPr/>
        </p:nvSpPr>
        <p:spPr>
          <a:xfrm>
            <a:off x="5936297" y="4660901"/>
            <a:ext cx="1539396" cy="26157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/>
            <a:r>
              <a:rPr lang="it-IT" sz="1100" dirty="0" err="1"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Chlorophyll</a:t>
            </a:r>
            <a:r>
              <a:rPr lang="it-IT" sz="1100" dirty="0"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 (mg/m3)</a:t>
            </a:r>
          </a:p>
        </p:txBody>
      </p:sp>
      <p:sp>
        <p:nvSpPr>
          <p:cNvPr id="41" name="Google Shape;375;p29">
            <a:extLst>
              <a:ext uri="{FF2B5EF4-FFF2-40B4-BE49-F238E27FC236}">
                <a16:creationId xmlns:a16="http://schemas.microsoft.com/office/drawing/2014/main" id="{4F4AA3D7-F4EF-063C-864C-C4B6F2559EEF}"/>
              </a:ext>
            </a:extLst>
          </p:cNvPr>
          <p:cNvSpPr txBox="1"/>
          <p:nvPr/>
        </p:nvSpPr>
        <p:spPr>
          <a:xfrm>
            <a:off x="5936297" y="6008655"/>
            <a:ext cx="1539396" cy="26157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/>
            <a:r>
              <a:rPr lang="it-IT" sz="1100" dirty="0" err="1"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Backscatter</a:t>
            </a:r>
            <a:r>
              <a:rPr lang="it-IT" sz="1100" dirty="0"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 700nm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852DC27F-7DFB-D357-C319-B890FDE5A42F}"/>
              </a:ext>
            </a:extLst>
          </p:cNvPr>
          <p:cNvSpPr txBox="1"/>
          <p:nvPr/>
        </p:nvSpPr>
        <p:spPr>
          <a:xfrm>
            <a:off x="350914" y="6458349"/>
            <a:ext cx="607548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ITINERIS 3</a:t>
            </a:r>
            <a:r>
              <a:rPr lang="en-GB" sz="1200" baseline="30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rd</a:t>
            </a:r>
            <a:r>
              <a:rPr lang="en-GB" sz="1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general meeting – Rome, 25-25/09/2025</a:t>
            </a: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967E925E-7B42-5C56-4B63-2EE0B0446D26}"/>
              </a:ext>
            </a:extLst>
          </p:cNvPr>
          <p:cNvSpPr/>
          <p:nvPr/>
        </p:nvSpPr>
        <p:spPr>
          <a:xfrm>
            <a:off x="6852949" y="3601794"/>
            <a:ext cx="3039907" cy="70607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24855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84B02F-C547-FC3F-7D54-1D3326DB61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olo 1">
            <a:extLst>
              <a:ext uri="{FF2B5EF4-FFF2-40B4-BE49-F238E27FC236}">
                <a16:creationId xmlns:a16="http://schemas.microsoft.com/office/drawing/2014/main" id="{3A40A096-2E97-A491-6E6A-6DD308FB9A11}"/>
              </a:ext>
            </a:extLst>
          </p:cNvPr>
          <p:cNvSpPr txBox="1">
            <a:spLocks/>
          </p:cNvSpPr>
          <p:nvPr/>
        </p:nvSpPr>
        <p:spPr>
          <a:xfrm>
            <a:off x="-356678" y="83473"/>
            <a:ext cx="9949162" cy="968560"/>
          </a:xfrm>
          <a:prstGeom prst="rect">
            <a:avLst/>
          </a:prstGeom>
        </p:spPr>
        <p:txBody>
          <a:bodyPr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>
                <a:solidFill>
                  <a:srgbClr val="59A34D"/>
                </a:solidFill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defRPr>
            </a:lvl1pPr>
          </a:lstStyle>
          <a:p>
            <a:pPr algn="ctr"/>
            <a:r>
              <a:rPr lang="en-US" dirty="0"/>
              <a:t>Autonomous Multiplatform Biophysical Observations – Winter 2025 </a:t>
            </a:r>
            <a:r>
              <a:rPr lang="it-IT" dirty="0"/>
              <a:t> AMBO-W25</a:t>
            </a:r>
          </a:p>
        </p:txBody>
      </p:sp>
      <p:pic>
        <p:nvPicPr>
          <p:cNvPr id="14" name="Picture 13" descr="A screenshot of a website&#10;&#10;AI-generated content may be incorrect.">
            <a:extLst>
              <a:ext uri="{FF2B5EF4-FFF2-40B4-BE49-F238E27FC236}">
                <a16:creationId xmlns:a16="http://schemas.microsoft.com/office/drawing/2014/main" id="{ABD4644E-761F-11B0-9ABF-E51D8E0008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921" y="1257099"/>
            <a:ext cx="7218679" cy="267338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7DCADA6-7C36-1B28-AA1E-3AF4DBD729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0938" y="3851892"/>
            <a:ext cx="3831183" cy="248910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1B3450D-CAF5-7EFF-8FFF-BD2736D7F6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17903" y="3732391"/>
            <a:ext cx="3831183" cy="265163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3B2D2644-3DAD-ED04-DCFA-2A4AF638235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98767" y="2949070"/>
            <a:ext cx="4740344" cy="2651630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A37A82B7-B4DC-0538-4BCF-02771A561AF8}"/>
              </a:ext>
            </a:extLst>
          </p:cNvPr>
          <p:cNvSpPr txBox="1"/>
          <p:nvPr/>
        </p:nvSpPr>
        <p:spPr>
          <a:xfrm>
            <a:off x="8166933" y="1244198"/>
            <a:ext cx="3472178" cy="707886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GB" sz="2000" b="1" dirty="0"/>
              <a:t>Episode of exceptionally abundant anchovy catches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A30EE45-5DFE-9AD9-A6A0-2D57CFEC46CF}"/>
              </a:ext>
            </a:extLst>
          </p:cNvPr>
          <p:cNvSpPr txBox="1"/>
          <p:nvPr/>
        </p:nvSpPr>
        <p:spPr>
          <a:xfrm>
            <a:off x="350914" y="6458349"/>
            <a:ext cx="607548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ITINERIS 3</a:t>
            </a:r>
            <a:r>
              <a:rPr lang="en-GB" sz="1200" baseline="30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rd</a:t>
            </a:r>
            <a:r>
              <a:rPr lang="en-GB" sz="1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general meeting – Rome, 25-25/09/2025</a:t>
            </a:r>
          </a:p>
        </p:txBody>
      </p:sp>
    </p:spTree>
    <p:extLst>
      <p:ext uri="{BB962C8B-B14F-4D97-AF65-F5344CB8AC3E}">
        <p14:creationId xmlns:p14="http://schemas.microsoft.com/office/powerpoint/2010/main" val="32129824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A map of a sea&#10;&#10;AI-generated content may be incorrect.">
            <a:extLst>
              <a:ext uri="{FF2B5EF4-FFF2-40B4-BE49-F238E27FC236}">
                <a16:creationId xmlns:a16="http://schemas.microsoft.com/office/drawing/2014/main" id="{D4D32E8C-D901-4740-E429-4974835D70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7902" y="3699819"/>
            <a:ext cx="2324098" cy="2665552"/>
          </a:xfrm>
          <a:prstGeom prst="rect">
            <a:avLst/>
          </a:prstGeom>
        </p:spPr>
      </p:pic>
      <p:sp>
        <p:nvSpPr>
          <p:cNvPr id="5" name="Titolo 1">
            <a:extLst>
              <a:ext uri="{FF2B5EF4-FFF2-40B4-BE49-F238E27FC236}">
                <a16:creationId xmlns:a16="http://schemas.microsoft.com/office/drawing/2014/main" id="{36C742C1-22F7-8677-5DC4-64C9D8AB715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21575" y="43187"/>
            <a:ext cx="9680558" cy="518161"/>
          </a:xfrm>
        </p:spPr>
        <p:txBody>
          <a:bodyPr/>
          <a:lstStyle/>
          <a:p>
            <a:pPr algn="ctr"/>
            <a:r>
              <a:rPr lang="en-US" dirty="0"/>
              <a:t>Autonomous Multiplatform Biophysical Observations – Summer 2025 </a:t>
            </a:r>
            <a:r>
              <a:rPr lang="it-IT" dirty="0"/>
              <a:t> EYES ON GLIDERS</a:t>
            </a:r>
          </a:p>
        </p:txBody>
      </p:sp>
      <p:sp>
        <p:nvSpPr>
          <p:cNvPr id="10" name="Google Shape;375;p29">
            <a:extLst>
              <a:ext uri="{FF2B5EF4-FFF2-40B4-BE49-F238E27FC236}">
                <a16:creationId xmlns:a16="http://schemas.microsoft.com/office/drawing/2014/main" id="{4EEB418E-2912-8738-A085-2411F8C1B149}"/>
              </a:ext>
            </a:extLst>
          </p:cNvPr>
          <p:cNvSpPr txBox="1"/>
          <p:nvPr/>
        </p:nvSpPr>
        <p:spPr>
          <a:xfrm>
            <a:off x="3956704" y="4593751"/>
            <a:ext cx="841171" cy="26157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/>
            <a:r>
              <a:rPr lang="it-IT" sz="1100" dirty="0"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SEA113</a:t>
            </a:r>
          </a:p>
        </p:txBody>
      </p:sp>
      <p:pic>
        <p:nvPicPr>
          <p:cNvPr id="25" name="Picture 24" descr="A close-up of several colorful graphs&#10;&#10;AI-generated content may be incorrect.">
            <a:extLst>
              <a:ext uri="{FF2B5EF4-FFF2-40B4-BE49-F238E27FC236}">
                <a16:creationId xmlns:a16="http://schemas.microsoft.com/office/drawing/2014/main" id="{7A9109A6-6748-B4B4-2978-641EE2BD29C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6665" t="2081" r="32322" b="2164"/>
          <a:stretch>
            <a:fillRect/>
          </a:stretch>
        </p:blipFill>
        <p:spPr>
          <a:xfrm>
            <a:off x="254000" y="1088920"/>
            <a:ext cx="3721100" cy="5257800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8B5C38AA-F46E-2791-B8EC-16B444B51225}"/>
              </a:ext>
            </a:extLst>
          </p:cNvPr>
          <p:cNvSpPr/>
          <p:nvPr/>
        </p:nvSpPr>
        <p:spPr>
          <a:xfrm>
            <a:off x="254000" y="1088920"/>
            <a:ext cx="3721100" cy="5257800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Google Shape;375;p29">
            <a:extLst>
              <a:ext uri="{FF2B5EF4-FFF2-40B4-BE49-F238E27FC236}">
                <a16:creationId xmlns:a16="http://schemas.microsoft.com/office/drawing/2014/main" id="{424CE660-1833-F9D3-7883-86811B4773BE}"/>
              </a:ext>
            </a:extLst>
          </p:cNvPr>
          <p:cNvSpPr txBox="1"/>
          <p:nvPr/>
        </p:nvSpPr>
        <p:spPr>
          <a:xfrm>
            <a:off x="2185979" y="2550082"/>
            <a:ext cx="1539396" cy="26157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/>
            <a:r>
              <a:rPr lang="it-IT" sz="1100" dirty="0"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Temperature (°C)</a:t>
            </a:r>
          </a:p>
        </p:txBody>
      </p:sp>
      <p:sp>
        <p:nvSpPr>
          <p:cNvPr id="28" name="Google Shape;375;p29">
            <a:extLst>
              <a:ext uri="{FF2B5EF4-FFF2-40B4-BE49-F238E27FC236}">
                <a16:creationId xmlns:a16="http://schemas.microsoft.com/office/drawing/2014/main" id="{DFAF66BE-8976-DE97-4B3C-A43E0CA0E349}"/>
              </a:ext>
            </a:extLst>
          </p:cNvPr>
          <p:cNvSpPr txBox="1"/>
          <p:nvPr/>
        </p:nvSpPr>
        <p:spPr>
          <a:xfrm>
            <a:off x="2185979" y="4272813"/>
            <a:ext cx="1539396" cy="26157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/>
            <a:r>
              <a:rPr lang="it-IT" sz="1100" dirty="0" err="1"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Salinity</a:t>
            </a:r>
            <a:endParaRPr lang="it-IT" sz="1100" dirty="0">
              <a:ea typeface="Calibri" panose="020F0502020204030204" pitchFamily="34" charset="0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29" name="Google Shape;375;p29">
            <a:extLst>
              <a:ext uri="{FF2B5EF4-FFF2-40B4-BE49-F238E27FC236}">
                <a16:creationId xmlns:a16="http://schemas.microsoft.com/office/drawing/2014/main" id="{1FD7D64F-99E8-A1BE-46B9-7DDC14723BA4}"/>
              </a:ext>
            </a:extLst>
          </p:cNvPr>
          <p:cNvSpPr txBox="1"/>
          <p:nvPr/>
        </p:nvSpPr>
        <p:spPr>
          <a:xfrm>
            <a:off x="2185979" y="5952010"/>
            <a:ext cx="1539396" cy="26157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/>
            <a:r>
              <a:rPr lang="it-IT" sz="1100" dirty="0" err="1"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Chlorophyll</a:t>
            </a:r>
            <a:r>
              <a:rPr lang="it-IT" sz="1100" dirty="0"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 (mg/m3)</a:t>
            </a:r>
          </a:p>
        </p:txBody>
      </p:sp>
      <p:pic>
        <p:nvPicPr>
          <p:cNvPr id="31" name="Picture 30" descr="A map of a sea&#10;&#10;AI-generated content may be incorrect.">
            <a:extLst>
              <a:ext uri="{FF2B5EF4-FFF2-40B4-BE49-F238E27FC236}">
                <a16:creationId xmlns:a16="http://schemas.microsoft.com/office/drawing/2014/main" id="{C958028F-73EC-C213-014B-56DBA729F1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87900" y="1051618"/>
            <a:ext cx="2317065" cy="2665552"/>
          </a:xfrm>
          <a:prstGeom prst="rect">
            <a:avLst/>
          </a:prstGeom>
        </p:spPr>
      </p:pic>
      <p:sp>
        <p:nvSpPr>
          <p:cNvPr id="11" name="Google Shape;375;p29">
            <a:extLst>
              <a:ext uri="{FF2B5EF4-FFF2-40B4-BE49-F238E27FC236}">
                <a16:creationId xmlns:a16="http://schemas.microsoft.com/office/drawing/2014/main" id="{3450F300-AE74-BD18-0BCA-3DEEF3364DFA}"/>
              </a:ext>
            </a:extLst>
          </p:cNvPr>
          <p:cNvSpPr txBox="1"/>
          <p:nvPr/>
        </p:nvSpPr>
        <p:spPr>
          <a:xfrm>
            <a:off x="7112000" y="1283653"/>
            <a:ext cx="1014225" cy="267356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/>
            <a:r>
              <a:rPr lang="it-IT" sz="1100" dirty="0"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SEA112</a:t>
            </a:r>
          </a:p>
        </p:txBody>
      </p:sp>
      <p:pic>
        <p:nvPicPr>
          <p:cNvPr id="33" name="Picture 32" descr="A screen shot of a chart&#10;&#10;AI-generated content may be incorrect.">
            <a:extLst>
              <a:ext uri="{FF2B5EF4-FFF2-40B4-BE49-F238E27FC236}">
                <a16:creationId xmlns:a16="http://schemas.microsoft.com/office/drawing/2014/main" id="{49E3F8CC-9D81-0CAC-AD5E-ABF252043DB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42301" y="1088921"/>
            <a:ext cx="3695700" cy="5257800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C7C7ADD1-1F16-72BE-9A17-0125034D4819}"/>
              </a:ext>
            </a:extLst>
          </p:cNvPr>
          <p:cNvSpPr/>
          <p:nvPr/>
        </p:nvSpPr>
        <p:spPr>
          <a:xfrm>
            <a:off x="8216900" y="1070919"/>
            <a:ext cx="3721100" cy="5257800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Right Arrow 34">
            <a:extLst>
              <a:ext uri="{FF2B5EF4-FFF2-40B4-BE49-F238E27FC236}">
                <a16:creationId xmlns:a16="http://schemas.microsoft.com/office/drawing/2014/main" id="{4D38224D-DFB8-E8EB-EF6A-E6CE01BFFBC3}"/>
              </a:ext>
            </a:extLst>
          </p:cNvPr>
          <p:cNvSpPr/>
          <p:nvPr/>
        </p:nvSpPr>
        <p:spPr>
          <a:xfrm>
            <a:off x="6870700" y="1551009"/>
            <a:ext cx="558800" cy="26157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Right Arrow 35">
            <a:extLst>
              <a:ext uri="{FF2B5EF4-FFF2-40B4-BE49-F238E27FC236}">
                <a16:creationId xmlns:a16="http://schemas.microsoft.com/office/drawing/2014/main" id="{22047431-5A27-9551-5BEB-3D4740B1AFDD}"/>
              </a:ext>
            </a:extLst>
          </p:cNvPr>
          <p:cNvSpPr/>
          <p:nvPr/>
        </p:nvSpPr>
        <p:spPr>
          <a:xfrm rot="10800000">
            <a:off x="4406902" y="4901810"/>
            <a:ext cx="558800" cy="26157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" name="Google Shape;375;p29">
            <a:extLst>
              <a:ext uri="{FF2B5EF4-FFF2-40B4-BE49-F238E27FC236}">
                <a16:creationId xmlns:a16="http://schemas.microsoft.com/office/drawing/2014/main" id="{EA61F506-F056-D0AF-ABFC-A4001FC369F0}"/>
              </a:ext>
            </a:extLst>
          </p:cNvPr>
          <p:cNvSpPr txBox="1"/>
          <p:nvPr/>
        </p:nvSpPr>
        <p:spPr>
          <a:xfrm>
            <a:off x="8538054" y="2498967"/>
            <a:ext cx="1539396" cy="26157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/>
            <a:r>
              <a:rPr lang="it-IT" sz="1100" dirty="0"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Temperature (°C)</a:t>
            </a:r>
          </a:p>
        </p:txBody>
      </p:sp>
      <p:sp>
        <p:nvSpPr>
          <p:cNvPr id="38" name="Google Shape;375;p29">
            <a:extLst>
              <a:ext uri="{FF2B5EF4-FFF2-40B4-BE49-F238E27FC236}">
                <a16:creationId xmlns:a16="http://schemas.microsoft.com/office/drawing/2014/main" id="{B4661F6C-B1EF-E3F6-35A7-EDBAE2FFBFE2}"/>
              </a:ext>
            </a:extLst>
          </p:cNvPr>
          <p:cNvSpPr txBox="1"/>
          <p:nvPr/>
        </p:nvSpPr>
        <p:spPr>
          <a:xfrm>
            <a:off x="8538054" y="4283058"/>
            <a:ext cx="1539396" cy="26157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/>
            <a:r>
              <a:rPr lang="it-IT" sz="1100" dirty="0" err="1"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Salinity</a:t>
            </a:r>
            <a:endParaRPr lang="it-IT" sz="1100" dirty="0">
              <a:ea typeface="Calibri" panose="020F0502020204030204" pitchFamily="34" charset="0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39" name="Google Shape;375;p29">
            <a:extLst>
              <a:ext uri="{FF2B5EF4-FFF2-40B4-BE49-F238E27FC236}">
                <a16:creationId xmlns:a16="http://schemas.microsoft.com/office/drawing/2014/main" id="{86E98D86-A6E5-F645-79D5-AF6DC0B30726}"/>
              </a:ext>
            </a:extLst>
          </p:cNvPr>
          <p:cNvSpPr txBox="1"/>
          <p:nvPr/>
        </p:nvSpPr>
        <p:spPr>
          <a:xfrm>
            <a:off x="8550755" y="5963367"/>
            <a:ext cx="1539396" cy="26157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/>
            <a:r>
              <a:rPr lang="it-IT" sz="1100" dirty="0" err="1"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Chlorophyll</a:t>
            </a:r>
            <a:r>
              <a:rPr lang="it-IT" sz="1100" dirty="0"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 (mg/m3)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37BC3416-6676-499A-244F-49DDDC46FEAC}"/>
              </a:ext>
            </a:extLst>
          </p:cNvPr>
          <p:cNvSpPr txBox="1"/>
          <p:nvPr/>
        </p:nvSpPr>
        <p:spPr>
          <a:xfrm>
            <a:off x="7112000" y="1922729"/>
            <a:ext cx="1193800" cy="923330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/>
              <a:t>Plus:</a:t>
            </a:r>
            <a:br>
              <a:rPr lang="en-GB" dirty="0"/>
            </a:br>
            <a:r>
              <a:rPr lang="en-GB" dirty="0"/>
              <a:t>ADCP</a:t>
            </a:r>
            <a:br>
              <a:rPr lang="en-GB" dirty="0"/>
            </a:br>
            <a:r>
              <a:rPr lang="en-GB" dirty="0"/>
              <a:t>MRG data</a:t>
            </a: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BC6FEA52-94D8-D157-299F-CFA0EBDF11CF}"/>
              </a:ext>
            </a:extLst>
          </p:cNvPr>
          <p:cNvSpPr/>
          <p:nvPr/>
        </p:nvSpPr>
        <p:spPr>
          <a:xfrm>
            <a:off x="1285129" y="4544628"/>
            <a:ext cx="1013572" cy="70138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6DAA6FE4-DDE4-5A65-0B69-5A0085332CEC}"/>
              </a:ext>
            </a:extLst>
          </p:cNvPr>
          <p:cNvSpPr/>
          <p:nvPr/>
        </p:nvSpPr>
        <p:spPr>
          <a:xfrm>
            <a:off x="9173772" y="4645589"/>
            <a:ext cx="1013572" cy="70138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383233DA-1C96-C7CF-D065-42B3A9735435}"/>
              </a:ext>
            </a:extLst>
          </p:cNvPr>
          <p:cNvSpPr txBox="1"/>
          <p:nvPr/>
        </p:nvSpPr>
        <p:spPr>
          <a:xfrm>
            <a:off x="350914" y="6458349"/>
            <a:ext cx="607548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ITINERIS 3</a:t>
            </a:r>
            <a:r>
              <a:rPr lang="en-GB" sz="1200" baseline="30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rd</a:t>
            </a:r>
            <a:r>
              <a:rPr lang="en-GB" sz="1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general meeting – Rome, 25-25/09/2025</a:t>
            </a:r>
          </a:p>
        </p:txBody>
      </p:sp>
    </p:spTree>
    <p:extLst>
      <p:ext uri="{BB962C8B-B14F-4D97-AF65-F5344CB8AC3E}">
        <p14:creationId xmlns:p14="http://schemas.microsoft.com/office/powerpoint/2010/main" val="20245110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11B846-3279-6F1C-77EB-F2846A02D7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49ABA5A-DECE-BCD5-BC2F-4BCD0AE268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3811" y="232603"/>
            <a:ext cx="9610102" cy="968560"/>
          </a:xfrm>
        </p:spPr>
        <p:txBody>
          <a:bodyPr/>
          <a:lstStyle/>
          <a:p>
            <a:r>
              <a:rPr lang="it-IT" dirty="0"/>
              <a:t>Future Planning</a:t>
            </a:r>
          </a:p>
        </p:txBody>
      </p:sp>
      <p:pic>
        <p:nvPicPr>
          <p:cNvPr id="9" name="Picture 8" descr="A screenshot of a computer screen&#10;&#10;AI-generated content may be incorrect.">
            <a:extLst>
              <a:ext uri="{FF2B5EF4-FFF2-40B4-BE49-F238E27FC236}">
                <a16:creationId xmlns:a16="http://schemas.microsoft.com/office/drawing/2014/main" id="{A926FEA8-47D5-05C7-C8FE-2E6E7AE3B29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9246" b="3056"/>
          <a:stretch>
            <a:fillRect/>
          </a:stretch>
        </p:blipFill>
        <p:spPr>
          <a:xfrm>
            <a:off x="6561073" y="969014"/>
            <a:ext cx="5370001" cy="541500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593EE57-6C9F-DF85-769C-C7A93EEFB4D8}"/>
              </a:ext>
            </a:extLst>
          </p:cNvPr>
          <p:cNvSpPr txBox="1"/>
          <p:nvPr/>
        </p:nvSpPr>
        <p:spPr>
          <a:xfrm>
            <a:off x="181158" y="1182403"/>
            <a:ext cx="6095673" cy="54784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Aft>
                <a:spcPts val="600"/>
              </a:spcAft>
            </a:pPr>
            <a:endParaRPr lang="it-IT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0" algn="ctr">
              <a:spcAft>
                <a:spcPts val="600"/>
              </a:spcAft>
            </a:pP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The ‘</a:t>
            </a:r>
            <a:r>
              <a:rPr lang="en-GB" sz="2000" b="1" u="sng" dirty="0">
                <a:latin typeface="Calibri" panose="020F0502020204030204" pitchFamily="34" charset="0"/>
                <a:cs typeface="Calibri" panose="020F0502020204030204" pitchFamily="34" charset="0"/>
              </a:rPr>
              <a:t>glider endurance line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’ (long transect) for the NW Mediterranean – Ligurian Sea.</a:t>
            </a:r>
            <a:b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it-IT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sz="2000" b="1" dirty="0">
                <a:latin typeface="Calibri" panose="020F0502020204030204" pitchFamily="34" charset="0"/>
                <a:cs typeface="Calibri" panose="020F0502020204030204" pitchFamily="34" charset="0"/>
              </a:rPr>
              <a:t>Extension of AMBO-W25/EYES transect offshore</a:t>
            </a:r>
            <a:b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– Deeper waters (&gt;2000 m)</a:t>
            </a:r>
            <a:b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– Passing near </a:t>
            </a:r>
            <a:r>
              <a:rPr lang="en-GB" sz="2000" b="1" dirty="0">
                <a:latin typeface="Calibri" panose="020F0502020204030204" pitchFamily="34" charset="0"/>
                <a:cs typeface="Calibri" panose="020F0502020204030204" pitchFamily="34" charset="0"/>
              </a:rPr>
              <a:t>EMSO-ICOS W1M3A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(ODAS) buoy</a:t>
            </a:r>
          </a:p>
          <a:p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– Microstructure turbulence measurements over the </a:t>
            </a:r>
            <a:r>
              <a:rPr lang="en-GB" sz="2000" b="1" dirty="0" err="1"/>
              <a:t>Janua</a:t>
            </a:r>
            <a:r>
              <a:rPr lang="en-GB" sz="2000" dirty="0"/>
              <a:t> Seamount (815m)</a:t>
            </a:r>
            <a:br>
              <a:rPr lang="en-GB" sz="2000" dirty="0"/>
            </a:b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– </a:t>
            </a:r>
            <a:r>
              <a:rPr lang="en-GB" sz="2000" dirty="0"/>
              <a:t>Possible future interaction and intercalibration activities among RIs --&gt; development of new services</a:t>
            </a:r>
            <a:br>
              <a:rPr lang="en-GB" sz="2000" dirty="0"/>
            </a:b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– Testing &amp; Best Practices site for combining operations of Glider + AD2CP + MRG</a:t>
            </a:r>
          </a:p>
          <a:p>
            <a:br>
              <a:rPr lang="en-GB" sz="2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2000" b="1" dirty="0">
                <a:latin typeface="Calibri" panose="020F0502020204030204" pitchFamily="34" charset="0"/>
                <a:cs typeface="Calibri" panose="020F0502020204030204" pitchFamily="34" charset="0"/>
              </a:rPr>
              <a:t>Cyclic operation of the three gliders</a:t>
            </a:r>
          </a:p>
          <a:p>
            <a:endParaRPr lang="en-GB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>
              <a:spcAft>
                <a:spcPts val="600"/>
              </a:spcAft>
            </a:pPr>
            <a:endParaRPr lang="it-IT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 descr="A ship in the water&#10;&#10;AI-generated content may be incorrect.">
            <a:extLst>
              <a:ext uri="{FF2B5EF4-FFF2-40B4-BE49-F238E27FC236}">
                <a16:creationId xmlns:a16="http://schemas.microsoft.com/office/drawing/2014/main" id="{51908155-68B8-01C4-90CE-E2EB253CF5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13735" y="4272963"/>
            <a:ext cx="1702345" cy="1676400"/>
          </a:xfrm>
          <a:prstGeom prst="rect">
            <a:avLst/>
          </a:prstGeom>
          <a:ln w="38100">
            <a:solidFill>
              <a:schemeClr val="accent5">
                <a:lumMod val="60000"/>
                <a:lumOff val="40000"/>
              </a:schemeClr>
            </a:solidFill>
          </a:ln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03CE6C8A-FC98-9436-8E27-ADF13E6AB26D}"/>
              </a:ext>
            </a:extLst>
          </p:cNvPr>
          <p:cNvCxnSpPr>
            <a:cxnSpLocks/>
          </p:cNvCxnSpPr>
          <p:nvPr/>
        </p:nvCxnSpPr>
        <p:spPr>
          <a:xfrm flipH="1" flipV="1">
            <a:off x="9863418" y="4083311"/>
            <a:ext cx="370818" cy="360942"/>
          </a:xfrm>
          <a:prstGeom prst="straightConnector1">
            <a:avLst/>
          </a:prstGeom>
          <a:ln w="44450">
            <a:solidFill>
              <a:schemeClr val="accent5">
                <a:lumMod val="60000"/>
                <a:lumOff val="4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Oval 14">
            <a:extLst>
              <a:ext uri="{FF2B5EF4-FFF2-40B4-BE49-F238E27FC236}">
                <a16:creationId xmlns:a16="http://schemas.microsoft.com/office/drawing/2014/main" id="{DF01076B-0AF0-74B4-5B13-DBCD51651FC3}"/>
              </a:ext>
            </a:extLst>
          </p:cNvPr>
          <p:cNvSpPr/>
          <p:nvPr/>
        </p:nvSpPr>
        <p:spPr>
          <a:xfrm>
            <a:off x="8011791" y="5572029"/>
            <a:ext cx="125730" cy="12573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16C8FAC5-B8F0-9CE5-6D59-AB7A3AA53327}"/>
              </a:ext>
            </a:extLst>
          </p:cNvPr>
          <p:cNvSpPr/>
          <p:nvPr/>
        </p:nvSpPr>
        <p:spPr>
          <a:xfrm>
            <a:off x="10982844" y="1837838"/>
            <a:ext cx="125730" cy="12573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073DD4C-280F-9B44-49A5-B2C8F8F9EAB5}"/>
              </a:ext>
            </a:extLst>
          </p:cNvPr>
          <p:cNvCxnSpPr>
            <a:cxnSpLocks/>
          </p:cNvCxnSpPr>
          <p:nvPr/>
        </p:nvCxnSpPr>
        <p:spPr>
          <a:xfrm flipH="1">
            <a:off x="8092593" y="1963568"/>
            <a:ext cx="2872314" cy="3608317"/>
          </a:xfrm>
          <a:prstGeom prst="line">
            <a:avLst/>
          </a:prstGeom>
          <a:ln w="25400">
            <a:solidFill>
              <a:srgbClr val="FFFF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Google Shape;375;p29">
            <a:extLst>
              <a:ext uri="{FF2B5EF4-FFF2-40B4-BE49-F238E27FC236}">
                <a16:creationId xmlns:a16="http://schemas.microsoft.com/office/drawing/2014/main" id="{EEC4A39F-2435-06C7-A1B4-6074E92F9A21}"/>
              </a:ext>
            </a:extLst>
          </p:cNvPr>
          <p:cNvSpPr txBox="1"/>
          <p:nvPr/>
        </p:nvSpPr>
        <p:spPr>
          <a:xfrm>
            <a:off x="9711727" y="3577168"/>
            <a:ext cx="1045017" cy="43084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/>
            <a:r>
              <a:rPr lang="en-GB" sz="1100" dirty="0">
                <a:latin typeface="Calibri" panose="020F0502020204030204" pitchFamily="34" charset="0"/>
                <a:cs typeface="Calibri" panose="020F0502020204030204" pitchFamily="34" charset="0"/>
              </a:rPr>
              <a:t>EMSO-ICOS W1M3A buoy</a:t>
            </a:r>
            <a:endParaRPr lang="it-IT" sz="1100" dirty="0">
              <a:ea typeface="Calibri" panose="020F0502020204030204" pitchFamily="34" charset="0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99B8F04B-7AF6-3285-DE91-D83DCE509CDE}"/>
              </a:ext>
            </a:extLst>
          </p:cNvPr>
          <p:cNvSpPr/>
          <p:nvPr/>
        </p:nvSpPr>
        <p:spPr>
          <a:xfrm>
            <a:off x="9333636" y="4020446"/>
            <a:ext cx="125730" cy="12573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57A03F5-D283-1DEB-2038-620E18D65E12}"/>
              </a:ext>
            </a:extLst>
          </p:cNvPr>
          <p:cNvSpPr txBox="1"/>
          <p:nvPr/>
        </p:nvSpPr>
        <p:spPr>
          <a:xfrm>
            <a:off x="8491732" y="4187124"/>
            <a:ext cx="9980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~ 85 km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BB0A15B-CC4B-1AAF-A516-81AD750B4A43}"/>
              </a:ext>
            </a:extLst>
          </p:cNvPr>
          <p:cNvSpPr txBox="1"/>
          <p:nvPr/>
        </p:nvSpPr>
        <p:spPr>
          <a:xfrm>
            <a:off x="350914" y="6458349"/>
            <a:ext cx="607548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ITINERIS 3</a:t>
            </a:r>
            <a:r>
              <a:rPr lang="en-GB" sz="1200" baseline="30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rd</a:t>
            </a:r>
            <a:r>
              <a:rPr lang="en-GB" sz="1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general meeting – Rome, 25-25/09/2025</a:t>
            </a:r>
          </a:p>
        </p:txBody>
      </p:sp>
    </p:spTree>
    <p:extLst>
      <p:ext uri="{BB962C8B-B14F-4D97-AF65-F5344CB8AC3E}">
        <p14:creationId xmlns:p14="http://schemas.microsoft.com/office/powerpoint/2010/main" val="34540797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B54C8B-04AC-DDAB-BC29-D59B2901A3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246BCC4-7241-EC6F-F9DC-1E7BF0690A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3811" y="232603"/>
            <a:ext cx="9610102" cy="968560"/>
          </a:xfrm>
        </p:spPr>
        <p:txBody>
          <a:bodyPr/>
          <a:lstStyle/>
          <a:p>
            <a:r>
              <a:rPr lang="en-GB" noProof="0" dirty="0"/>
              <a:t>Our glider group !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424EED48-BBED-5F15-69C2-F8C6A9364281}"/>
              </a:ext>
            </a:extLst>
          </p:cNvPr>
          <p:cNvGrpSpPr/>
          <p:nvPr/>
        </p:nvGrpSpPr>
        <p:grpSpPr>
          <a:xfrm>
            <a:off x="201189" y="1207957"/>
            <a:ext cx="12156364" cy="4442086"/>
            <a:chOff x="1" y="1207708"/>
            <a:chExt cx="12156364" cy="4442086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E3A12A5E-0D67-E54D-F428-5E8E42AE2E49}"/>
                </a:ext>
              </a:extLst>
            </p:cNvPr>
            <p:cNvGrpSpPr/>
            <p:nvPr/>
          </p:nvGrpSpPr>
          <p:grpSpPr>
            <a:xfrm>
              <a:off x="1" y="1207708"/>
              <a:ext cx="1794172" cy="1994177"/>
              <a:chOff x="145141" y="1207708"/>
              <a:chExt cx="1794172" cy="1994177"/>
            </a:xfrm>
          </p:grpSpPr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FF8760BB-3F0A-53B3-C54A-B6109027FB45}"/>
                  </a:ext>
                </a:extLst>
              </p:cNvPr>
              <p:cNvSpPr/>
              <p:nvPr/>
            </p:nvSpPr>
            <p:spPr>
              <a:xfrm>
                <a:off x="489866" y="1207708"/>
                <a:ext cx="1127277" cy="1127277"/>
              </a:xfrm>
              <a:prstGeom prst="ellipse">
                <a:avLst/>
              </a:prstGeom>
              <a:blipFill dpi="0"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>
                <a:solidFill>
                  <a:srgbClr val="59A34D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D1B167D7-A477-FB68-08AF-BB745541E9F9}"/>
                  </a:ext>
                </a:extLst>
              </p:cNvPr>
              <p:cNvSpPr txBox="1"/>
              <p:nvPr/>
            </p:nvSpPr>
            <p:spPr>
              <a:xfrm>
                <a:off x="145141" y="2324722"/>
                <a:ext cx="1794172" cy="8771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b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Angelo </a:t>
                </a:r>
                <a:r>
                  <a:rPr lang="en-US" sz="1600" b="1" dirty="0" err="1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Boccacci</a:t>
                </a:r>
                <a:endParaRPr lang="en-US" sz="1600" b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algn="ctr"/>
                <a:r>
                  <a:rPr lang="en-US" sz="1400" dirty="0" err="1">
                    <a:solidFill>
                      <a:schemeClr val="accent2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Tecnico</a:t>
                </a:r>
                <a:endParaRPr lang="en-US" sz="1400" dirty="0">
                  <a:solidFill>
                    <a:schemeClr val="accent2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algn="ctr"/>
                <a:r>
                  <a:rPr lang="en-US" sz="105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Electronics, Maintenance,</a:t>
                </a:r>
              </a:p>
              <a:p>
                <a:pPr algn="ctr"/>
                <a:r>
                  <a:rPr lang="en-US" sz="105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Assembly, Piloting </a:t>
                </a:r>
              </a:p>
            </p:txBody>
          </p:sp>
        </p:grp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7546C557-4AE3-38C9-BD95-677C06524174}"/>
                </a:ext>
              </a:extLst>
            </p:cNvPr>
            <p:cNvGrpSpPr/>
            <p:nvPr/>
          </p:nvGrpSpPr>
          <p:grpSpPr>
            <a:xfrm>
              <a:off x="1794172" y="1207708"/>
              <a:ext cx="1940075" cy="2024955"/>
              <a:chOff x="1961854" y="1207708"/>
              <a:chExt cx="1940075" cy="2024955"/>
            </a:xfrm>
          </p:grpSpPr>
          <p:sp>
            <p:nvSpPr>
              <p:cNvPr id="3" name="Oval 2">
                <a:extLst>
                  <a:ext uri="{FF2B5EF4-FFF2-40B4-BE49-F238E27FC236}">
                    <a16:creationId xmlns:a16="http://schemas.microsoft.com/office/drawing/2014/main" id="{B02BA0EB-C8AA-DCCE-58FC-20FF7B231F65}"/>
                  </a:ext>
                </a:extLst>
              </p:cNvPr>
              <p:cNvSpPr/>
              <p:nvPr/>
            </p:nvSpPr>
            <p:spPr>
              <a:xfrm>
                <a:off x="2368253" y="1207708"/>
                <a:ext cx="1127277" cy="1127277"/>
              </a:xfrm>
              <a:prstGeom prst="ellipse">
                <a:avLst/>
              </a:prstGeom>
              <a:blipFill dpi="0"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>
                <a:solidFill>
                  <a:srgbClr val="59A34D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034639B1-7C1A-16B8-DC93-D67F9EC266DE}"/>
                  </a:ext>
                </a:extLst>
              </p:cNvPr>
              <p:cNvSpPr txBox="1"/>
              <p:nvPr/>
            </p:nvSpPr>
            <p:spPr>
              <a:xfrm>
                <a:off x="1961854" y="2324722"/>
                <a:ext cx="1940075" cy="9079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b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Andrea Di Macco</a:t>
                </a:r>
              </a:p>
              <a:p>
                <a:pPr algn="ctr"/>
                <a:r>
                  <a:rPr lang="en-US" sz="1400" dirty="0" err="1">
                    <a:solidFill>
                      <a:schemeClr val="accent2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Tecnico</a:t>
                </a:r>
                <a:endParaRPr lang="en-US" sz="1400" dirty="0">
                  <a:solidFill>
                    <a:schemeClr val="accent2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algn="ctr"/>
                <a:r>
                  <a:rPr lang="en-US" sz="105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IT, Maintenance, Piloting, Assembly, Data flow</a:t>
                </a:r>
              </a:p>
            </p:txBody>
          </p:sp>
        </p:grp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3A3D7D70-89F5-0957-69E0-106362651EB3}"/>
                </a:ext>
              </a:extLst>
            </p:cNvPr>
            <p:cNvGrpSpPr/>
            <p:nvPr/>
          </p:nvGrpSpPr>
          <p:grpSpPr>
            <a:xfrm>
              <a:off x="3756455" y="1207708"/>
              <a:ext cx="2195286" cy="2009566"/>
              <a:chOff x="3908191" y="1207708"/>
              <a:chExt cx="2195286" cy="2009566"/>
            </a:xfrm>
          </p:grpSpPr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id="{6327BC54-C20D-8348-C916-9A8661774167}"/>
                  </a:ext>
                </a:extLst>
              </p:cNvPr>
              <p:cNvSpPr/>
              <p:nvPr/>
            </p:nvSpPr>
            <p:spPr>
              <a:xfrm>
                <a:off x="4442196" y="1207708"/>
                <a:ext cx="1127277" cy="1127277"/>
              </a:xfrm>
              <a:prstGeom prst="ellipse">
                <a:avLst/>
              </a:prstGeom>
              <a:blipFill dpi="0"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>
                <a:solidFill>
                  <a:srgbClr val="59A34D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224FC2AA-9900-CC9E-C0D3-ED41B36B4ACA}"/>
                  </a:ext>
                </a:extLst>
              </p:cNvPr>
              <p:cNvSpPr txBox="1"/>
              <p:nvPr/>
            </p:nvSpPr>
            <p:spPr>
              <a:xfrm>
                <a:off x="3908191" y="2340111"/>
                <a:ext cx="2195286" cy="8771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b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Daniele Lagomarsino</a:t>
                </a:r>
              </a:p>
              <a:p>
                <a:pPr algn="ctr"/>
                <a:r>
                  <a:rPr lang="en-US" sz="1400" dirty="0" err="1">
                    <a:solidFill>
                      <a:schemeClr val="accent2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Tecnologo</a:t>
                </a:r>
                <a:endParaRPr lang="en-US" sz="1400" dirty="0">
                  <a:solidFill>
                    <a:schemeClr val="accent2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algn="ctr"/>
                <a:r>
                  <a:rPr lang="en-US" sz="105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Artificial Intelligence, Data Flow,</a:t>
                </a:r>
              </a:p>
              <a:p>
                <a:pPr algn="ctr"/>
                <a:r>
                  <a:rPr lang="en-US" sz="105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Piloting, Data analysis</a:t>
                </a:r>
              </a:p>
            </p:txBody>
          </p:sp>
        </p:grp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D31B2DF6-A765-7AE4-8992-CCD691A15A01}"/>
                </a:ext>
              </a:extLst>
            </p:cNvPr>
            <p:cNvGrpSpPr/>
            <p:nvPr/>
          </p:nvGrpSpPr>
          <p:grpSpPr>
            <a:xfrm>
              <a:off x="3698566" y="3641798"/>
              <a:ext cx="2195286" cy="2007996"/>
              <a:chOff x="3085504" y="3641798"/>
              <a:chExt cx="2195286" cy="2007996"/>
            </a:xfrm>
          </p:grpSpPr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270CB886-95A4-56AA-CDE7-8018D91937B3}"/>
                  </a:ext>
                </a:extLst>
              </p:cNvPr>
              <p:cNvSpPr/>
              <p:nvPr/>
            </p:nvSpPr>
            <p:spPr>
              <a:xfrm>
                <a:off x="3619509" y="3641798"/>
                <a:ext cx="1127277" cy="1127277"/>
              </a:xfrm>
              <a:prstGeom prst="ellipse">
                <a:avLst/>
              </a:prstGeom>
              <a:blipFill dpi="0"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>
                <a:solidFill>
                  <a:srgbClr val="59A34D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9086511D-0B57-7440-0DF4-FAB022EAD296}"/>
                  </a:ext>
                </a:extLst>
              </p:cNvPr>
              <p:cNvSpPr txBox="1"/>
              <p:nvPr/>
            </p:nvSpPr>
            <p:spPr>
              <a:xfrm>
                <a:off x="3085504" y="4772631"/>
                <a:ext cx="2195286" cy="8771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b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Zoi </a:t>
                </a:r>
                <a:r>
                  <a:rPr lang="en-US" sz="1600" b="1" dirty="0" err="1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Kokkini</a:t>
                </a:r>
                <a:endParaRPr lang="en-US" sz="1600" b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algn="ctr"/>
                <a:r>
                  <a:rPr lang="en-US" sz="1400" dirty="0" err="1">
                    <a:solidFill>
                      <a:schemeClr val="accent2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Ricercatrice</a:t>
                </a:r>
                <a:endParaRPr lang="en-US" sz="1400" dirty="0">
                  <a:solidFill>
                    <a:schemeClr val="accent2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algn="ctr"/>
                <a:r>
                  <a:rPr lang="en-US" sz="105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Oceanography, Piloting, Assembly, Data analysis</a:t>
                </a:r>
              </a:p>
            </p:txBody>
          </p:sp>
        </p:grp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191A5CE5-9935-641B-4F74-07D51C6D62CC}"/>
                </a:ext>
              </a:extLst>
            </p:cNvPr>
            <p:cNvGrpSpPr/>
            <p:nvPr/>
          </p:nvGrpSpPr>
          <p:grpSpPr>
            <a:xfrm>
              <a:off x="7936232" y="1207708"/>
              <a:ext cx="2098963" cy="1847984"/>
              <a:chOff x="7994950" y="1207708"/>
              <a:chExt cx="2098963" cy="1847984"/>
            </a:xfrm>
          </p:grpSpPr>
          <p:sp>
            <p:nvSpPr>
              <p:cNvPr id="8" name="Oval 7">
                <a:extLst>
                  <a:ext uri="{FF2B5EF4-FFF2-40B4-BE49-F238E27FC236}">
                    <a16:creationId xmlns:a16="http://schemas.microsoft.com/office/drawing/2014/main" id="{56496BA2-F5AF-DA20-06C6-6F95BF40D1A8}"/>
                  </a:ext>
                </a:extLst>
              </p:cNvPr>
              <p:cNvSpPr/>
              <p:nvPr/>
            </p:nvSpPr>
            <p:spPr>
              <a:xfrm>
                <a:off x="8480793" y="1207708"/>
                <a:ext cx="1127277" cy="1127277"/>
              </a:xfrm>
              <a:prstGeom prst="ellipse">
                <a:avLst/>
              </a:prstGeom>
              <a:blipFill dpi="0" rotWithShape="1"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>
                <a:solidFill>
                  <a:srgbClr val="59A34D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1F39775C-0EEC-27A4-C232-840E137C5C30}"/>
                  </a:ext>
                </a:extLst>
              </p:cNvPr>
              <p:cNvSpPr txBox="1"/>
              <p:nvPr/>
            </p:nvSpPr>
            <p:spPr>
              <a:xfrm>
                <a:off x="7994950" y="2340111"/>
                <a:ext cx="2098963" cy="7155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b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Lorenzo </a:t>
                </a:r>
                <a:r>
                  <a:rPr lang="en-US" sz="1600" b="1" dirty="0" err="1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Corgnati</a:t>
                </a:r>
                <a:endParaRPr lang="en-US" sz="1600" b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algn="ctr"/>
                <a:r>
                  <a:rPr lang="en-US" sz="1400" dirty="0" err="1">
                    <a:solidFill>
                      <a:schemeClr val="accent2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Tecnologo</a:t>
                </a:r>
                <a:endParaRPr lang="en-US" sz="1400" dirty="0">
                  <a:solidFill>
                    <a:schemeClr val="accent2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algn="ctr"/>
                <a:r>
                  <a:rPr lang="en-US" sz="105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IT, Interoperability, Data Flow</a:t>
                </a:r>
              </a:p>
            </p:txBody>
          </p:sp>
        </p:grp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205AF855-33C2-1FD9-AE4B-DC556CEC7389}"/>
                </a:ext>
              </a:extLst>
            </p:cNvPr>
            <p:cNvGrpSpPr/>
            <p:nvPr/>
          </p:nvGrpSpPr>
          <p:grpSpPr>
            <a:xfrm>
              <a:off x="5973949" y="1207708"/>
              <a:ext cx="1940075" cy="2009566"/>
              <a:chOff x="6103477" y="1207708"/>
              <a:chExt cx="1940075" cy="2009566"/>
            </a:xfrm>
          </p:grpSpPr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AE658EBB-6B48-2A33-0A82-313AB96C9A87}"/>
                  </a:ext>
                </a:extLst>
              </p:cNvPr>
              <p:cNvSpPr/>
              <p:nvPr/>
            </p:nvSpPr>
            <p:spPr>
              <a:xfrm>
                <a:off x="6509876" y="1207708"/>
                <a:ext cx="1127277" cy="1127277"/>
              </a:xfrm>
              <a:prstGeom prst="ellipse">
                <a:avLst/>
              </a:prstGeom>
              <a:blipFill dpi="0" rotWithShape="1"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>
                <a:solidFill>
                  <a:srgbClr val="59A34D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3B7814B5-6EFD-FCD9-CF0E-C130FD96E67B}"/>
                  </a:ext>
                </a:extLst>
              </p:cNvPr>
              <p:cNvSpPr txBox="1"/>
              <p:nvPr/>
            </p:nvSpPr>
            <p:spPr>
              <a:xfrm>
                <a:off x="6103477" y="2340111"/>
                <a:ext cx="1940075" cy="8771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b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Riccardo </a:t>
                </a:r>
                <a:r>
                  <a:rPr lang="en-US" sz="1600" b="1" dirty="0" err="1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Tagliavini</a:t>
                </a:r>
                <a:endParaRPr lang="en-US" sz="1600" b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algn="ctr"/>
                <a:r>
                  <a:rPr lang="en-US" sz="1400" dirty="0" err="1">
                    <a:solidFill>
                      <a:schemeClr val="accent2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Tecnologo</a:t>
                </a:r>
                <a:endParaRPr lang="en-US" sz="1400" dirty="0">
                  <a:solidFill>
                    <a:schemeClr val="accent2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algn="ctr"/>
                <a:r>
                  <a:rPr lang="en-US" sz="105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System Engineer, Piloting, Assembly, Data Flow</a:t>
                </a:r>
              </a:p>
            </p:txBody>
          </p:sp>
        </p:grp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600EB62B-9BB3-B10A-7311-647C162C60C3}"/>
                </a:ext>
              </a:extLst>
            </p:cNvPr>
            <p:cNvGrpSpPr/>
            <p:nvPr/>
          </p:nvGrpSpPr>
          <p:grpSpPr>
            <a:xfrm>
              <a:off x="10057402" y="1207708"/>
              <a:ext cx="2098963" cy="1847984"/>
              <a:chOff x="9888072" y="1207708"/>
              <a:chExt cx="2098963" cy="1847984"/>
            </a:xfrm>
          </p:grpSpPr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DB7210C7-FA3F-D3F8-4995-3D61ECD4A266}"/>
                  </a:ext>
                </a:extLst>
              </p:cNvPr>
              <p:cNvSpPr/>
              <p:nvPr/>
            </p:nvSpPr>
            <p:spPr>
              <a:xfrm>
                <a:off x="10373915" y="1207708"/>
                <a:ext cx="1127277" cy="1127277"/>
              </a:xfrm>
              <a:prstGeom prst="ellipse">
                <a:avLst/>
              </a:prstGeom>
              <a:blipFill dpi="0" rotWithShape="1"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>
                <a:solidFill>
                  <a:srgbClr val="59A34D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E494B15B-C5CD-4A99-DBA3-9CCF73029411}"/>
                  </a:ext>
                </a:extLst>
              </p:cNvPr>
              <p:cNvSpPr txBox="1"/>
              <p:nvPr/>
            </p:nvSpPr>
            <p:spPr>
              <a:xfrm>
                <a:off x="9888072" y="2340111"/>
                <a:ext cx="2098963" cy="7155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b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Carlo Mantovani</a:t>
                </a:r>
              </a:p>
              <a:p>
                <a:pPr algn="ctr"/>
                <a:r>
                  <a:rPr lang="en-US" sz="1400" dirty="0" err="1">
                    <a:solidFill>
                      <a:schemeClr val="accent2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Tecnologo</a:t>
                </a:r>
                <a:endParaRPr lang="en-US" sz="1400" dirty="0">
                  <a:solidFill>
                    <a:schemeClr val="accent2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algn="ctr"/>
                <a:r>
                  <a:rPr lang="en-US" sz="105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IT, Data Flow, Logistics</a:t>
                </a:r>
              </a:p>
            </p:txBody>
          </p:sp>
        </p:grp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F2157188-8021-D046-12B1-70580EACFC97}"/>
                </a:ext>
              </a:extLst>
            </p:cNvPr>
            <p:cNvGrpSpPr/>
            <p:nvPr/>
          </p:nvGrpSpPr>
          <p:grpSpPr>
            <a:xfrm>
              <a:off x="7846236" y="3641798"/>
              <a:ext cx="2195286" cy="2007996"/>
              <a:chOff x="7123838" y="3641798"/>
              <a:chExt cx="2195286" cy="2007996"/>
            </a:xfrm>
          </p:grpSpPr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A7543A36-EC95-0773-8652-65F2B9E189B5}"/>
                  </a:ext>
                </a:extLst>
              </p:cNvPr>
              <p:cNvSpPr/>
              <p:nvPr/>
            </p:nvSpPr>
            <p:spPr>
              <a:xfrm>
                <a:off x="7657842" y="3641798"/>
                <a:ext cx="1127277" cy="1127277"/>
              </a:xfrm>
              <a:prstGeom prst="ellipse">
                <a:avLst/>
              </a:prstGeom>
              <a:blipFill dpi="0" rotWithShape="1"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>
                <a:solidFill>
                  <a:srgbClr val="59A34D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F95A45D9-EC3F-69A0-7EAC-D96E3BB6A480}"/>
                  </a:ext>
                </a:extLst>
              </p:cNvPr>
              <p:cNvSpPr txBox="1"/>
              <p:nvPr/>
            </p:nvSpPr>
            <p:spPr>
              <a:xfrm>
                <a:off x="7123838" y="4772631"/>
                <a:ext cx="2195286" cy="8771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b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Roberta Sciascia</a:t>
                </a:r>
              </a:p>
              <a:p>
                <a:pPr algn="ctr"/>
                <a:r>
                  <a:rPr lang="en-US" sz="1400" dirty="0" err="1">
                    <a:solidFill>
                      <a:schemeClr val="accent2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Ricercatrice</a:t>
                </a:r>
                <a:endParaRPr lang="en-US" sz="1400" dirty="0">
                  <a:solidFill>
                    <a:schemeClr val="accent2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algn="ctr"/>
                <a:r>
                  <a:rPr lang="en-US" sz="105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Oceanography, Piloting, Data analysis</a:t>
                </a:r>
              </a:p>
            </p:txBody>
          </p:sp>
        </p:grp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A8556F08-5C09-AF23-D4E9-6CF1FFFDEFC6}"/>
                </a:ext>
              </a:extLst>
            </p:cNvPr>
            <p:cNvGrpSpPr/>
            <p:nvPr/>
          </p:nvGrpSpPr>
          <p:grpSpPr>
            <a:xfrm>
              <a:off x="5772401" y="3641798"/>
              <a:ext cx="2195286" cy="2007996"/>
              <a:chOff x="4993526" y="3641798"/>
              <a:chExt cx="2195286" cy="2007996"/>
            </a:xfrm>
          </p:grpSpPr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AE583266-6D3A-6C5C-AE2D-08FFFA3A52E3}"/>
                  </a:ext>
                </a:extLst>
              </p:cNvPr>
              <p:cNvSpPr/>
              <p:nvPr/>
            </p:nvSpPr>
            <p:spPr>
              <a:xfrm>
                <a:off x="5527531" y="3641798"/>
                <a:ext cx="1127277" cy="1127277"/>
              </a:xfrm>
              <a:prstGeom prst="ellipse">
                <a:avLst/>
              </a:prstGeom>
              <a:blipFill dpi="0" rotWithShape="1"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>
                <a:solidFill>
                  <a:srgbClr val="59A34D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4A5ED327-4D2D-2862-5DE4-9CA36909A528}"/>
                  </a:ext>
                </a:extLst>
              </p:cNvPr>
              <p:cNvSpPr txBox="1"/>
              <p:nvPr/>
            </p:nvSpPr>
            <p:spPr>
              <a:xfrm>
                <a:off x="4993526" y="4772631"/>
                <a:ext cx="2195286" cy="8771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b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Maristella Berta</a:t>
                </a:r>
              </a:p>
              <a:p>
                <a:pPr algn="ctr"/>
                <a:r>
                  <a:rPr lang="en-US" sz="1400" dirty="0" err="1">
                    <a:solidFill>
                      <a:schemeClr val="accent2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Ricercatrice</a:t>
                </a:r>
                <a:endParaRPr lang="en-US" sz="1400" dirty="0">
                  <a:solidFill>
                    <a:schemeClr val="accent2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algn="ctr"/>
                <a:r>
                  <a:rPr lang="en-US" sz="105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Oceanography, Piloting, Data analysis</a:t>
                </a:r>
              </a:p>
            </p:txBody>
          </p:sp>
        </p:grp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AF72FD2D-1652-E664-291E-7D613F0F8DC6}"/>
                </a:ext>
              </a:extLst>
            </p:cNvPr>
            <p:cNvGrpSpPr/>
            <p:nvPr/>
          </p:nvGrpSpPr>
          <p:grpSpPr>
            <a:xfrm>
              <a:off x="9920070" y="3641798"/>
              <a:ext cx="2195286" cy="2007996"/>
              <a:chOff x="9116404" y="3641798"/>
              <a:chExt cx="2195286" cy="2007996"/>
            </a:xfrm>
          </p:grpSpPr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299AB773-4E69-4DB7-C762-888971B7C487}"/>
                  </a:ext>
                </a:extLst>
              </p:cNvPr>
              <p:cNvSpPr/>
              <p:nvPr/>
            </p:nvSpPr>
            <p:spPr>
              <a:xfrm>
                <a:off x="9650409" y="3641798"/>
                <a:ext cx="1127277" cy="1127277"/>
              </a:xfrm>
              <a:prstGeom prst="ellipse">
                <a:avLst/>
              </a:prstGeom>
              <a:blipFill dpi="0" rotWithShape="1">
                <a:blip r:embed="rId1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>
                <a:solidFill>
                  <a:srgbClr val="59A34D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33864C3F-5AA0-2900-6AA9-5DC042E5FD7E}"/>
                  </a:ext>
                </a:extLst>
              </p:cNvPr>
              <p:cNvSpPr txBox="1"/>
              <p:nvPr/>
            </p:nvSpPr>
            <p:spPr>
              <a:xfrm>
                <a:off x="9116404" y="4772631"/>
                <a:ext cx="2195286" cy="8771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b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Marcello Magaldi</a:t>
                </a:r>
              </a:p>
              <a:p>
                <a:pPr algn="ctr"/>
                <a:r>
                  <a:rPr lang="en-US" sz="1400" dirty="0" err="1">
                    <a:solidFill>
                      <a:schemeClr val="accent2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Ricercatore</a:t>
                </a:r>
                <a:endParaRPr lang="en-US" sz="1400" dirty="0">
                  <a:solidFill>
                    <a:schemeClr val="accent2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algn="ctr"/>
                <a:r>
                  <a:rPr lang="en-US" sz="105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Oceanography, Piloting, </a:t>
                </a:r>
              </a:p>
              <a:p>
                <a:pPr algn="ctr"/>
                <a:r>
                  <a:rPr lang="en-US" sz="105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Data Flow, Data analysis</a:t>
                </a:r>
              </a:p>
            </p:txBody>
          </p:sp>
        </p:grp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20D23B53-D8E7-82A3-83D8-25761B4E0C59}"/>
              </a:ext>
            </a:extLst>
          </p:cNvPr>
          <p:cNvSpPr txBox="1"/>
          <p:nvPr/>
        </p:nvSpPr>
        <p:spPr>
          <a:xfrm>
            <a:off x="119192" y="3474431"/>
            <a:ext cx="6121400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T" b="1" dirty="0"/>
              <a:t>👥 10</a:t>
            </a:r>
            <a:br>
              <a:rPr lang="en-IT" dirty="0"/>
            </a:br>
            <a:r>
              <a:rPr lang="en-GB" i="1" dirty="0"/>
              <a:t>Technicians &amp; scientists (extended group)</a:t>
            </a:r>
            <a:endParaRPr lang="en-GB" dirty="0"/>
          </a:p>
          <a:p>
            <a:r>
              <a:rPr lang="en-GB" b="1" dirty="0"/>
              <a:t>⏳ 50%</a:t>
            </a:r>
            <a:br>
              <a:rPr lang="en-GB" dirty="0"/>
            </a:br>
            <a:r>
              <a:rPr lang="en-GB" i="1" dirty="0"/>
              <a:t>On temporary contracts</a:t>
            </a:r>
            <a:endParaRPr lang="en-GB" dirty="0"/>
          </a:p>
          <a:p>
            <a:r>
              <a:rPr lang="en-IT" b="1" dirty="0"/>
              <a:t>🔬 8 → 5 </a:t>
            </a:r>
            <a:r>
              <a:rPr lang="en-GB" b="1" dirty="0"/>
              <a:t>Hands-on roles:</a:t>
            </a:r>
            <a:r>
              <a:rPr lang="en-GB" dirty="0"/>
              <a:t> 8 people involved </a:t>
            </a:r>
          </a:p>
          <a:p>
            <a:r>
              <a:rPr lang="en-GB" dirty="0"/>
              <a:t>in practical activities </a:t>
            </a:r>
          </a:p>
          <a:p>
            <a:r>
              <a:rPr lang="en-GB" dirty="0"/>
              <a:t>→ 5 contracts expiring soon (!)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EE657C8A-BB3C-5C83-F0D1-A97008625206}"/>
              </a:ext>
            </a:extLst>
          </p:cNvPr>
          <p:cNvSpPr txBox="1"/>
          <p:nvPr/>
        </p:nvSpPr>
        <p:spPr>
          <a:xfrm>
            <a:off x="350914" y="6458349"/>
            <a:ext cx="607548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ITINERIS 3</a:t>
            </a:r>
            <a:r>
              <a:rPr lang="en-GB" sz="1200" baseline="30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rd</a:t>
            </a:r>
            <a:r>
              <a:rPr lang="en-GB" sz="1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general meeting – Rome, 25-25/09/2025</a:t>
            </a:r>
          </a:p>
        </p:txBody>
      </p:sp>
    </p:spTree>
    <p:extLst>
      <p:ext uri="{BB962C8B-B14F-4D97-AF65-F5344CB8AC3E}">
        <p14:creationId xmlns:p14="http://schemas.microsoft.com/office/powerpoint/2010/main" val="36904292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372987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KeywordTaxHTField xmlns="69a4a238-3fae-4083-92ca-3afaf1d37d5d">
      <Terms xmlns="http://schemas.microsoft.com/office/infopath/2007/PartnerControls"/>
    </TaxKeywordTaxHTField>
    <lcf76f155ced4ddcb4097134ff3c332f xmlns="9b08eee6-615d-4e63-9743-e8be40a74995">
      <Terms xmlns="http://schemas.microsoft.com/office/infopath/2007/PartnerControls"/>
    </lcf76f155ced4ddcb4097134ff3c332f>
    <TaxCatchAll xmlns="69a4a238-3fae-4083-92ca-3afaf1d37d5d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D39C7E3D57B7BE4CAF5A4E7BAF5811C6" ma:contentTypeVersion="17" ma:contentTypeDescription="Creare un nuovo documento." ma:contentTypeScope="" ma:versionID="addd2196dc0094b4796679e7e28cf2c8">
  <xsd:schema xmlns:xsd="http://www.w3.org/2001/XMLSchema" xmlns:xs="http://www.w3.org/2001/XMLSchema" xmlns:p="http://schemas.microsoft.com/office/2006/metadata/properties" xmlns:ns2="9b08eee6-615d-4e63-9743-e8be40a74995" xmlns:ns3="69a4a238-3fae-4083-92ca-3afaf1d37d5d" targetNamespace="http://schemas.microsoft.com/office/2006/metadata/properties" ma:root="true" ma:fieldsID="17f9697f3d5d54eecc1521b642b0f4a3" ns2:_="" ns3:_="">
    <xsd:import namespace="9b08eee6-615d-4e63-9743-e8be40a74995"/>
    <xsd:import namespace="69a4a238-3fae-4083-92ca-3afaf1d37d5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TaxKeywordTaxHTField" minOccurs="0"/>
                <xsd:element ref="ns2:MediaLengthInSecond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b08eee6-615d-4e63-9743-e8be40a7499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4" nillable="true" ma:taxonomy="true" ma:internalName="lcf76f155ced4ddcb4097134ff3c332f" ma:taxonomyFieldName="MediaServiceImageTags" ma:displayName="Tag immagine" ma:readOnly="false" ma:fieldId="{5cf76f15-5ced-4ddc-b409-7134ff3c332f}" ma:taxonomyMulti="true" ma:sspId="e5505f8f-da62-40e5-a116-f08e7003152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6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4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9a4a238-3fae-4083-92ca-3afaf1d37d5d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Condivis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Condiviso con dettagli" ma:internalName="SharedWithDetails" ma:readOnly="true">
      <xsd:simpleType>
        <xsd:restriction base="dms:Note">
          <xsd:maxLength value="255"/>
        </xsd:restriction>
      </xsd:simpleType>
    </xsd:element>
    <xsd:element name="TaxCatchAll" ma:index="15" nillable="true" ma:displayName="Taxonomy Catch All Column" ma:hidden="true" ma:list="{bc9f3fc2-11c3-4583-890e-5ba4445d9ede}" ma:internalName="TaxCatchAll" ma:showField="CatchAllData" ma:web="69a4a238-3fae-4083-92ca-3afaf1d37d5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KeywordTaxHTField" ma:index="21" nillable="true" ma:taxonomy="true" ma:internalName="TaxKeywordTaxHTField" ma:taxonomyFieldName="TaxKeyword" ma:displayName="Parole chiave aziendali" ma:fieldId="{23f27201-bee3-471e-b2e7-b64fd8b7ca38}" ma:taxonomyMulti="true" ma:sspId="e5505f8f-da62-40e5-a116-f08e7003152c" ma:termSetId="00000000-0000-0000-0000-000000000000" ma:anchorId="00000000-0000-0000-0000-000000000000" ma:open="true" ma:isKeyword="true">
      <xsd:complexType>
        <xsd:sequence>
          <xsd:element ref="pc:Terms" minOccurs="0" maxOccurs="1"/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i contenuto"/>
        <xsd:element ref="dc:title" minOccurs="0" maxOccurs="1" ma:index="4" ma:displayName="Tito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F46D2AC-9AEB-4216-88BD-B5F748A1595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0FED428-E7E2-4985-912B-D9735E821D71}">
  <ds:schemaRefs>
    <ds:schemaRef ds:uri="http://purl.org/dc/elements/1.1/"/>
    <ds:schemaRef ds:uri="http://www.w3.org/XML/1998/namespace"/>
    <ds:schemaRef ds:uri="http://purl.org/dc/dcmitype/"/>
    <ds:schemaRef ds:uri="http://purl.org/dc/terms/"/>
    <ds:schemaRef ds:uri="http://schemas.microsoft.com/office/2006/documentManagement/types"/>
    <ds:schemaRef ds:uri="69a4a238-3fae-4083-92ca-3afaf1d37d5d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9b08eee6-615d-4e63-9743-e8be40a74995"/>
  </ds:schemaRefs>
</ds:datastoreItem>
</file>

<file path=customXml/itemProps3.xml><?xml version="1.0" encoding="utf-8"?>
<ds:datastoreItem xmlns:ds="http://schemas.openxmlformats.org/officeDocument/2006/customXml" ds:itemID="{FE5A0FAA-20AF-425A-A224-531D5444ABF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b08eee6-615d-4e63-9743-e8be40a74995"/>
    <ds:schemaRef ds:uri="69a4a238-3fae-4083-92ca-3afaf1d37d5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10294</TotalTime>
  <Words>552</Words>
  <Application>Microsoft Macintosh PowerPoint</Application>
  <PresentationFormat>Widescreen</PresentationFormat>
  <Paragraphs>90</Paragraphs>
  <Slides>8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8</vt:i4>
      </vt:variant>
    </vt:vector>
  </HeadingPairs>
  <TitlesOfParts>
    <vt:vector size="14" baseType="lpstr">
      <vt:lpstr>Aptos</vt:lpstr>
      <vt:lpstr>Arial</vt:lpstr>
      <vt:lpstr>Calibri</vt:lpstr>
      <vt:lpstr>Calibri Light</vt:lpstr>
      <vt:lpstr>Tema di Office</vt:lpstr>
      <vt:lpstr>1_Tema di Office</vt:lpstr>
      <vt:lpstr>From project to ocean: First ITINERIS glider-based insights in the Ligurian sea  </vt:lpstr>
      <vt:lpstr>The Glider fleet</vt:lpstr>
      <vt:lpstr>Autonomous Multiplatform Biophysical Observations – Winter 2025  AMBO-W25</vt:lpstr>
      <vt:lpstr>PowerPoint Presentation</vt:lpstr>
      <vt:lpstr>Autonomous Multiplatform Biophysical Observations – Summer 2025  EYES ON GLIDERS</vt:lpstr>
      <vt:lpstr>Future Planning</vt:lpstr>
      <vt:lpstr>Our glider group !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GIULIO PACENTE</dc:creator>
  <cp:lastModifiedBy>ZOI KOKKINI</cp:lastModifiedBy>
  <cp:revision>63</cp:revision>
  <dcterms:created xsi:type="dcterms:W3CDTF">2024-06-13T13:49:20Z</dcterms:created>
  <dcterms:modified xsi:type="dcterms:W3CDTF">2025-09-22T12:31:29Z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0x010100D39C7E3D57B7BE4CAF5A4E7BAF5811C6</vt:lpwstr>
  </property>
  <property fmtid="{D5CDD505-2E9C-101B-9397-08002B2CF9AE}" pid="3" name="TaxKeyword">
    <vt:lpwstr/>
  </property>
  <property fmtid="{D5CDD505-2E9C-101B-9397-08002B2CF9AE}" pid="4" name="MediaServiceImageTags">
    <vt:lpwstr/>
  </property>
</Properties>
</file>