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</p:sldMasterIdLst>
  <p:notesMasterIdLst>
    <p:notesMasterId r:id="rId10"/>
  </p:notesMasterIdLst>
  <p:sldIdLst>
    <p:sldId id="269" r:id="rId6"/>
    <p:sldId id="267" r:id="rId7"/>
    <p:sldId id="270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34D"/>
    <a:srgbClr val="3EA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82E625-978D-B640-AAC4-39CA7A9FE760}" v="10" dt="2025-09-13T11:09:14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75"/>
    <p:restoredTop sz="94872"/>
  </p:normalViewPr>
  <p:slideViewPr>
    <p:cSldViewPr snapToGrid="0">
      <p:cViewPr varScale="1">
        <p:scale>
          <a:sx n="174" d="100"/>
          <a:sy n="174" d="100"/>
        </p:scale>
        <p:origin x="208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2048-3F04-FD4E-A848-3653A1ADDB6B}" type="datetimeFigureOut">
              <a:rPr lang="it-IT" smtClean="0"/>
              <a:t>22/09/25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7F954-681B-7340-80E7-163F450297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36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7F954-681B-7340-80E7-163F4502975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41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49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058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C372EFD-DFA2-3DA0-BC65-F69657448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‹N›</a:t>
            </a:fld>
            <a:endParaRPr lang="it-IT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FC4F10D2-FAFB-4B8F-9D50-07A596D7DDA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75921" y="6384022"/>
            <a:ext cx="3657236" cy="473977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1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ITINERIS 3rd general meeting – Rome, 25-26/09/2025</a:t>
            </a:r>
          </a:p>
        </p:txBody>
      </p:sp>
    </p:spTree>
    <p:extLst>
      <p:ext uri="{BB962C8B-B14F-4D97-AF65-F5344CB8AC3E}">
        <p14:creationId xmlns:p14="http://schemas.microsoft.com/office/powerpoint/2010/main" val="71328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22/09/25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6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22/09/25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573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‹N›</a:t>
            </a:fld>
            <a:endParaRPr lang="it-IT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F6737C0A-6920-8FCC-5384-0F1A2027F80C}"/>
              </a:ext>
            </a:extLst>
          </p:cNvPr>
          <p:cNvGrpSpPr/>
          <p:nvPr userDrawn="1"/>
        </p:nvGrpSpPr>
        <p:grpSpPr>
          <a:xfrm>
            <a:off x="9984216" y="316085"/>
            <a:ext cx="2021860" cy="445716"/>
            <a:chOff x="9984216" y="316085"/>
            <a:chExt cx="2021860" cy="445716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4A57BDA0-1AE9-CF67-8571-09B2CCF200EE}"/>
                </a:ext>
              </a:extLst>
            </p:cNvPr>
            <p:cNvSpPr/>
            <p:nvPr userDrawn="1"/>
          </p:nvSpPr>
          <p:spPr>
            <a:xfrm>
              <a:off x="9984216" y="387626"/>
              <a:ext cx="2021860" cy="374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" name="Immagine 2" descr="Immagine che contiene Elementi grafici, Carattere, logo, grafica&#10;&#10;Descrizione generata automaticamente">
              <a:extLst>
                <a:ext uri="{FF2B5EF4-FFF2-40B4-BE49-F238E27FC236}">
                  <a16:creationId xmlns:a16="http://schemas.microsoft.com/office/drawing/2014/main" id="{6D351AD8-6770-EDF0-6E3B-EC7CA22127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046693" y="316085"/>
              <a:ext cx="1959383" cy="445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934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98525AB-C830-3C79-87F2-71AE81AFA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6839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438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22/09/25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555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22/09/25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131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22/09/25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647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22/09/25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4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22/09/25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45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EEBE497-0E72-67C8-887E-9B3447154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66F08454-6EF6-0B5F-4EBC-32EDCDDC242E}"/>
              </a:ext>
            </a:extLst>
          </p:cNvPr>
          <p:cNvGrpSpPr/>
          <p:nvPr userDrawn="1"/>
        </p:nvGrpSpPr>
        <p:grpSpPr>
          <a:xfrm>
            <a:off x="22470" y="-882132"/>
            <a:ext cx="11775830" cy="9891377"/>
            <a:chOff x="-1" y="0"/>
            <a:chExt cx="11465170" cy="936947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6B992CC3-76BA-8559-5BB0-4EFB5B858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-1" y="0"/>
              <a:ext cx="11465169" cy="4668518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BFD9C1C5-9996-9842-E0FF-1CB38CAB04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0" y="4700960"/>
              <a:ext cx="11465169" cy="4668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824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22/09/25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779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22/09/25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059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22/09/25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20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87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22/09/25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051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22/09/25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38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22/09/25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97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22/09/25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3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22/09/25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89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22/09/25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56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22/09/25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62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22/09/25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865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FA336283-4FDD-7277-A4AB-787FF8E742FD}"/>
              </a:ext>
            </a:extLst>
          </p:cNvPr>
          <p:cNvSpPr txBox="1">
            <a:spLocks/>
          </p:cNvSpPr>
          <p:nvPr/>
        </p:nvSpPr>
        <p:spPr>
          <a:xfrm>
            <a:off x="442242" y="2768915"/>
            <a:ext cx="7753487" cy="132515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59A34D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D17C5C-BF1D-FF8E-7913-9B48357AF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3526971"/>
            <a:ext cx="11611232" cy="17392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u="sng" dirty="0"/>
              <a:t>V. Cardin</a:t>
            </a:r>
            <a:r>
              <a:rPr lang="en-GB" b="1" baseline="30000" dirty="0"/>
              <a:t>1</a:t>
            </a:r>
            <a:r>
              <a:rPr lang="en-GB" b="1" dirty="0"/>
              <a:t>, </a:t>
            </a:r>
            <a:r>
              <a:rPr lang="en-GB" dirty="0"/>
              <a:t>R. Martellucci</a:t>
            </a:r>
            <a:r>
              <a:rPr lang="en-GB" baseline="30000" dirty="0"/>
              <a:t>1</a:t>
            </a:r>
            <a:r>
              <a:rPr lang="en-GB" dirty="0"/>
              <a:t>, C. Dentico</a:t>
            </a:r>
            <a:r>
              <a:rPr lang="en-GB" baseline="30000" dirty="0"/>
              <a:t>1</a:t>
            </a:r>
            <a:r>
              <a:rPr lang="en-GB" dirty="0"/>
              <a:t>, E. Mauri</a:t>
            </a:r>
            <a:r>
              <a:rPr lang="en-GB" baseline="30000" dirty="0"/>
              <a:t>1</a:t>
            </a:r>
            <a:r>
              <a:rPr lang="en-GB" dirty="0"/>
              <a:t>, A. Pirro</a:t>
            </a:r>
            <a:r>
              <a:rPr lang="en-GB" baseline="30000" dirty="0"/>
              <a:t>1</a:t>
            </a:r>
            <a:r>
              <a:rPr lang="en-GB" dirty="0"/>
              <a:t>, J. Le Meur</a:t>
            </a:r>
            <a:r>
              <a:rPr lang="en-GB" baseline="30000" dirty="0"/>
              <a:t>1 </a:t>
            </a:r>
            <a:r>
              <a:rPr lang="en-GB" dirty="0"/>
              <a:t>, F. Paladini de Mendoza</a:t>
            </a:r>
            <a:r>
              <a:rPr lang="en-GB" baseline="30000" dirty="0"/>
              <a:t>2</a:t>
            </a:r>
            <a:r>
              <a:rPr lang="en-GB" dirty="0"/>
              <a:t>, A. Nogarotto</a:t>
            </a:r>
            <a:r>
              <a:rPr lang="en-GB" baseline="30000" dirty="0"/>
              <a:t>2, </a:t>
            </a:r>
            <a:endParaRPr lang="it-IT" baseline="30000" dirty="0"/>
          </a:p>
          <a:p>
            <a:r>
              <a:rPr lang="en-GB" i="1" baseline="30000" dirty="0"/>
              <a:t>1</a:t>
            </a:r>
            <a:r>
              <a:rPr lang="en-GB" i="1" dirty="0"/>
              <a:t>Istituto Nationale di </a:t>
            </a:r>
            <a:r>
              <a:rPr lang="en-GB" i="1" dirty="0" err="1"/>
              <a:t>Oceanografia</a:t>
            </a:r>
            <a:r>
              <a:rPr lang="en-GB" i="1" dirty="0"/>
              <a:t> e di </a:t>
            </a:r>
            <a:r>
              <a:rPr lang="en-GB" i="1" dirty="0" err="1"/>
              <a:t>Geofisica</a:t>
            </a:r>
            <a:r>
              <a:rPr lang="en-GB" i="1" dirty="0"/>
              <a:t> </a:t>
            </a:r>
            <a:r>
              <a:rPr lang="en-GB" i="1" dirty="0" err="1"/>
              <a:t>Sperimentale</a:t>
            </a:r>
            <a:r>
              <a:rPr lang="en-GB" i="1" dirty="0"/>
              <a:t> – OGS, </a:t>
            </a:r>
            <a:r>
              <a:rPr lang="en-GB" i="1" dirty="0" err="1"/>
              <a:t>Sgonico</a:t>
            </a:r>
            <a:r>
              <a:rPr lang="en-GB" i="1" dirty="0"/>
              <a:t> (TS) </a:t>
            </a:r>
            <a:endParaRPr lang="it-IT" i="1" dirty="0"/>
          </a:p>
          <a:p>
            <a:r>
              <a:rPr lang="en-GB" dirty="0"/>
              <a:t> </a:t>
            </a:r>
            <a:r>
              <a:rPr lang="en-GB" baseline="30000" dirty="0"/>
              <a:t>2</a:t>
            </a:r>
            <a:r>
              <a:rPr lang="en-GB" dirty="0"/>
              <a:t>Istituto di </a:t>
            </a:r>
            <a:r>
              <a:rPr lang="en-GB" dirty="0" err="1"/>
              <a:t>Scienze</a:t>
            </a:r>
            <a:r>
              <a:rPr lang="en-GB" dirty="0"/>
              <a:t> Polari, CNR, Bologna</a:t>
            </a:r>
            <a:r>
              <a:rPr lang="it-IT" dirty="0"/>
              <a:t> 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E73D3379-766E-922F-0406-4AB0DBD68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7" y="1219200"/>
            <a:ext cx="11289499" cy="1778000"/>
          </a:xfrm>
        </p:spPr>
        <p:txBody>
          <a:bodyPr anchor="b"/>
          <a:lstStyle/>
          <a:p>
            <a:r>
              <a:rPr lang="fr-FR" sz="4000" b="1" dirty="0" err="1"/>
              <a:t>Towards</a:t>
            </a:r>
            <a:r>
              <a:rPr lang="fr-FR" sz="4000" b="1" dirty="0"/>
              <a:t> </a:t>
            </a:r>
            <a:r>
              <a:rPr lang="fr-FR" sz="4000" b="1" dirty="0" err="1"/>
              <a:t>Interoperable</a:t>
            </a:r>
            <a:r>
              <a:rPr lang="fr-FR" sz="4000" b="1" dirty="0"/>
              <a:t> </a:t>
            </a:r>
            <a:r>
              <a:rPr lang="fr-FR" sz="4000" b="1" dirty="0" err="1"/>
              <a:t>Ocean</a:t>
            </a:r>
            <a:r>
              <a:rPr lang="fr-FR" sz="4000" b="1" dirty="0"/>
              <a:t> Observations: </a:t>
            </a:r>
            <a:br>
              <a:rPr lang="it-IT" sz="4000" dirty="0"/>
            </a:br>
            <a:r>
              <a:rPr lang="fr-FR" sz="4000" b="1" dirty="0" err="1"/>
              <a:t>Demonstrating</a:t>
            </a:r>
            <a:r>
              <a:rPr lang="fr-FR" sz="4000" b="1" dirty="0"/>
              <a:t> Cross-Infrastructure </a:t>
            </a:r>
            <a:r>
              <a:rPr lang="fr-FR" sz="4000" b="1" dirty="0" err="1"/>
              <a:t>Integration</a:t>
            </a:r>
            <a:r>
              <a:rPr lang="fr-FR" sz="4000" b="1" dirty="0"/>
              <a:t> in the South </a:t>
            </a:r>
            <a:r>
              <a:rPr lang="fr-FR" sz="4000" b="1" dirty="0" err="1"/>
              <a:t>Adriatic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93192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78AC6-08C0-D63B-913E-506824555D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/>
              <a:t>The EMSO-SA 2025 LB CRUISE  (5-15 </a:t>
            </a:r>
            <a:r>
              <a:rPr lang="it-IT" b="1" dirty="0" err="1"/>
              <a:t>September</a:t>
            </a:r>
            <a:r>
              <a:rPr lang="it-IT" b="1" dirty="0"/>
              <a:t>, 2025)</a:t>
            </a: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image7.png" descr="Immagine che contiene schermata, mappa&#10;&#10;Il contenuto generato dall'IA potrebbe non essere corretto.">
            <a:extLst>
              <a:ext uri="{FF2B5EF4-FFF2-40B4-BE49-F238E27FC236}">
                <a16:creationId xmlns:a16="http://schemas.microsoft.com/office/drawing/2014/main" id="{10C77D40-86E2-D319-BB33-647C035C156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370"/>
          <a:stretch>
            <a:fillRect/>
          </a:stretch>
        </p:blipFill>
        <p:spPr>
          <a:xfrm>
            <a:off x="1" y="1939351"/>
            <a:ext cx="3705308" cy="3411877"/>
          </a:xfrm>
          <a:prstGeom prst="rect">
            <a:avLst/>
          </a:prstGeom>
          <a:ln/>
        </p:spPr>
      </p:pic>
      <p:pic>
        <p:nvPicPr>
          <p:cNvPr id="6" name="image7.png">
            <a:extLst>
              <a:ext uri="{FF2B5EF4-FFF2-40B4-BE49-F238E27FC236}">
                <a16:creationId xmlns:a16="http://schemas.microsoft.com/office/drawing/2014/main" id="{C90AEFB2-FFAF-A8E5-6984-307C88ED396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/>
          <a:srcRect t="6358" b="6358"/>
          <a:stretch/>
        </p:blipFill>
        <p:spPr>
          <a:xfrm>
            <a:off x="3751249" y="2388596"/>
            <a:ext cx="3306856" cy="2832761"/>
          </a:xfrm>
          <a:prstGeom prst="rect">
            <a:avLst/>
          </a:prstGeom>
          <a:ln/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4F55676-930C-CFD7-39F9-0E695C4B6BBA}"/>
              </a:ext>
            </a:extLst>
          </p:cNvPr>
          <p:cNvSpPr txBox="1"/>
          <p:nvPr/>
        </p:nvSpPr>
        <p:spPr>
          <a:xfrm>
            <a:off x="7210388" y="2336800"/>
            <a:ext cx="475826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Glider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Deployment and recovery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Surface Velocity Program Barometer (SVPB) drifter deployment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Biogeochemical Argo – Float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EMSO-SA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– site maintenance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E2M3A-B buoy deployment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Recovery, service and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-deployment of the E2M3A-M deep mooring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Calibration and cross validation CTD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Fix stations (CTDs + sampling):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Otranto Strait transect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Bari – Dubrovnik transect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Floats, drifters and glider calibration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8CDEDA1-BBE7-9BBA-406B-F280B42AB3B2}"/>
              </a:ext>
            </a:extLst>
          </p:cNvPr>
          <p:cNvSpPr txBox="1"/>
          <p:nvPr/>
        </p:nvSpPr>
        <p:spPr>
          <a:xfrm>
            <a:off x="4870808" y="1802154"/>
            <a:ext cx="158222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Study Area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3544CCF-A803-E535-C2D9-EE33300AFABC}"/>
              </a:ext>
            </a:extLst>
          </p:cNvPr>
          <p:cNvSpPr txBox="1"/>
          <p:nvPr/>
        </p:nvSpPr>
        <p:spPr>
          <a:xfrm>
            <a:off x="145774" y="5424208"/>
            <a:ext cx="36992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225">
            <a:solidFill>
              <a:schemeClr val="accent1">
                <a:shade val="15000"/>
                <a:alpha val="4141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Cross - Validation Platforms</a:t>
            </a:r>
          </a:p>
        </p:txBody>
      </p:sp>
      <p:sp>
        <p:nvSpPr>
          <p:cNvPr id="12" name="Freccia destra 11">
            <a:extLst>
              <a:ext uri="{FF2B5EF4-FFF2-40B4-BE49-F238E27FC236}">
                <a16:creationId xmlns:a16="http://schemas.microsoft.com/office/drawing/2014/main" id="{1C89FE85-CDBD-0082-EE6C-5EDBDDE8C977}"/>
              </a:ext>
            </a:extLst>
          </p:cNvPr>
          <p:cNvSpPr/>
          <p:nvPr/>
        </p:nvSpPr>
        <p:spPr>
          <a:xfrm>
            <a:off x="3533952" y="3867133"/>
            <a:ext cx="1303867" cy="5249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FF000DC-E0ED-DB5B-CDBD-C7F505685411}"/>
              </a:ext>
            </a:extLst>
          </p:cNvPr>
          <p:cNvSpPr txBox="1"/>
          <p:nvPr/>
        </p:nvSpPr>
        <p:spPr>
          <a:xfrm>
            <a:off x="8996848" y="1802154"/>
            <a:ext cx="136447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3019B11-8EF6-B5FF-5762-6664FEF8A27A}"/>
              </a:ext>
            </a:extLst>
          </p:cNvPr>
          <p:cNvSpPr txBox="1"/>
          <p:nvPr/>
        </p:nvSpPr>
        <p:spPr>
          <a:xfrm>
            <a:off x="4250820" y="5292710"/>
            <a:ext cx="20065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2380"/>
              </a:lnSpc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Ionian Sea</a:t>
            </a:r>
          </a:p>
          <a:p>
            <a:pPr marL="342900" indent="-342900">
              <a:lnSpc>
                <a:spcPts val="2380"/>
              </a:lnSpc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Otranto Strait</a:t>
            </a:r>
          </a:p>
          <a:p>
            <a:pPr marL="342900" indent="-342900">
              <a:lnSpc>
                <a:spcPts val="2380"/>
              </a:lnSpc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South Adriatic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43EBF8F-B796-26A1-6663-963B0507013F}"/>
              </a:ext>
            </a:extLst>
          </p:cNvPr>
          <p:cNvSpPr txBox="1"/>
          <p:nvPr/>
        </p:nvSpPr>
        <p:spPr>
          <a:xfrm>
            <a:off x="145774" y="927652"/>
            <a:ext cx="11797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multidisciplinary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campaign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designed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implemented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in line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the objectives of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5.20 and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Deliverable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5.16, and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brought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together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major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RIs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EMSO, Euro-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Argo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ICOS, and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Eurofleets</a:t>
            </a:r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8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image7.png">
            <a:extLst>
              <a:ext uri="{FF2B5EF4-FFF2-40B4-BE49-F238E27FC236}">
                <a16:creationId xmlns:a16="http://schemas.microsoft.com/office/drawing/2014/main" id="{B3A61C20-0728-0A54-139B-3A347B1E591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rcRect t="6358" b="6358"/>
          <a:stretch/>
        </p:blipFill>
        <p:spPr>
          <a:xfrm>
            <a:off x="99946" y="110555"/>
            <a:ext cx="2254432" cy="2035534"/>
          </a:xfrm>
          <a:prstGeom prst="rect">
            <a:avLst/>
          </a:prstGeom>
          <a:ln/>
        </p:spPr>
      </p:pic>
      <p:pic>
        <p:nvPicPr>
          <p:cNvPr id="10" name="Immagine 9" descr="Immagine che contiene testo, diagramma, schermata, scheletro&#10;&#10;Il contenuto generato dall'IA potrebbe non essere corretto.">
            <a:extLst>
              <a:ext uri="{FF2B5EF4-FFF2-40B4-BE49-F238E27FC236}">
                <a16:creationId xmlns:a16="http://schemas.microsoft.com/office/drawing/2014/main" id="{363E2D42-AD9B-201B-33CE-A9C73D6F4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795" y="1105845"/>
            <a:ext cx="3068428" cy="4955178"/>
          </a:xfrm>
          <a:prstGeom prst="rect">
            <a:avLst/>
          </a:prstGeom>
        </p:spPr>
      </p:pic>
      <p:pic>
        <p:nvPicPr>
          <p:cNvPr id="13" name="Immagine 12" descr="Immagine che contiene schermata, Diagramma, Policromia, linea&#10;&#10;Il contenuto generato dall'IA potrebbe non essere corretto.">
            <a:extLst>
              <a:ext uri="{FF2B5EF4-FFF2-40B4-BE49-F238E27FC236}">
                <a16:creationId xmlns:a16="http://schemas.microsoft.com/office/drawing/2014/main" id="{7D872B12-44C8-CC50-B493-FDA1D0072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5311" y="4536133"/>
            <a:ext cx="3120691" cy="163328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75E8A57-F018-67DA-1A4B-0EE6767E9F92}"/>
              </a:ext>
            </a:extLst>
          </p:cNvPr>
          <p:cNvSpPr txBox="1"/>
          <p:nvPr/>
        </p:nvSpPr>
        <p:spPr>
          <a:xfrm>
            <a:off x="4579283" y="4026182"/>
            <a:ext cx="183736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Otranto Section</a:t>
            </a:r>
          </a:p>
        </p:txBody>
      </p:sp>
      <p:pic>
        <p:nvPicPr>
          <p:cNvPr id="23" name="Immagine 22" descr="Immagine che contiene linea, testo, Carattere, Diagramma&#10;&#10;Il contenuto generato dall'IA potrebbe non essere corretto.">
            <a:extLst>
              <a:ext uri="{FF2B5EF4-FFF2-40B4-BE49-F238E27FC236}">
                <a16:creationId xmlns:a16="http://schemas.microsoft.com/office/drawing/2014/main" id="{A151E45A-D44D-8B5F-7163-7BAA154ADC2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04" b="32906"/>
          <a:stretch>
            <a:fillRect/>
          </a:stretch>
        </p:blipFill>
        <p:spPr>
          <a:xfrm>
            <a:off x="7339169" y="2129304"/>
            <a:ext cx="2588467" cy="1331097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9AB36671-AED1-7603-F30B-399E6A779AD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9946" y="2996405"/>
            <a:ext cx="1802674" cy="2286444"/>
          </a:xfrm>
          <a:prstGeom prst="rect">
            <a:avLst/>
          </a:prstGeom>
        </p:spPr>
      </p:pic>
      <p:pic>
        <p:nvPicPr>
          <p:cNvPr id="27" name="Immagine 26" descr="Immagine che contiene testo, diagramma, mappa, Diagramma&#10;&#10;Il contenuto generato dall'IA potrebbe non essere corretto.">
            <a:extLst>
              <a:ext uri="{FF2B5EF4-FFF2-40B4-BE49-F238E27FC236}">
                <a16:creationId xmlns:a16="http://schemas.microsoft.com/office/drawing/2014/main" id="{14212AD3-28E2-FB93-713A-C652AA3234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913" y="4321528"/>
            <a:ext cx="1742803" cy="2210505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1F53549-DAFF-1CD8-47D5-07A6518B42B2}"/>
              </a:ext>
            </a:extLst>
          </p:cNvPr>
          <p:cNvSpPr txBox="1"/>
          <p:nvPr/>
        </p:nvSpPr>
        <p:spPr>
          <a:xfrm>
            <a:off x="739254" y="3678177"/>
            <a:ext cx="1322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BGC ARGO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3E1C121-0575-14A2-C8C6-954209E12464}"/>
              </a:ext>
            </a:extLst>
          </p:cNvPr>
          <p:cNvSpPr txBox="1"/>
          <p:nvPr/>
        </p:nvSpPr>
        <p:spPr>
          <a:xfrm>
            <a:off x="948193" y="5373989"/>
            <a:ext cx="83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FLOAT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9BB14C8-1939-BF41-74B1-2AC9D84D62D8}"/>
              </a:ext>
            </a:extLst>
          </p:cNvPr>
          <p:cNvSpPr txBox="1"/>
          <p:nvPr/>
        </p:nvSpPr>
        <p:spPr>
          <a:xfrm>
            <a:off x="4532812" y="5969727"/>
            <a:ext cx="87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CTD</a:t>
            </a:r>
          </a:p>
        </p:txBody>
      </p:sp>
      <p:pic>
        <p:nvPicPr>
          <p:cNvPr id="34" name="Immagine 33" descr="Immagine che contiene testo, schermat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EB1E009C-D012-E399-BCF3-44363BE5E35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2054"/>
          <a:stretch>
            <a:fillRect/>
          </a:stretch>
        </p:blipFill>
        <p:spPr>
          <a:xfrm>
            <a:off x="6919795" y="3907095"/>
            <a:ext cx="2172593" cy="2445331"/>
          </a:xfrm>
          <a:prstGeom prst="rect">
            <a:avLst/>
          </a:prstGeom>
        </p:spPr>
      </p:pic>
      <p:sp>
        <p:nvSpPr>
          <p:cNvPr id="17" name="Freccia giù 16">
            <a:extLst>
              <a:ext uri="{FF2B5EF4-FFF2-40B4-BE49-F238E27FC236}">
                <a16:creationId xmlns:a16="http://schemas.microsoft.com/office/drawing/2014/main" id="{7A3C0EEB-40D4-BBCC-98FC-14012CF0F088}"/>
              </a:ext>
            </a:extLst>
          </p:cNvPr>
          <p:cNvSpPr/>
          <p:nvPr/>
        </p:nvSpPr>
        <p:spPr>
          <a:xfrm rot="16200000" flipH="1">
            <a:off x="7297583" y="2688609"/>
            <a:ext cx="221994" cy="64095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FB0098C-3037-73A7-15CA-0442181AFC39}"/>
              </a:ext>
            </a:extLst>
          </p:cNvPr>
          <p:cNvSpPr txBox="1"/>
          <p:nvPr/>
        </p:nvSpPr>
        <p:spPr>
          <a:xfrm>
            <a:off x="4532812" y="2485324"/>
            <a:ext cx="2849482" cy="75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6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Comparison of New pCO2 deep measurements with</a:t>
            </a:r>
          </a:p>
          <a:p>
            <a:pPr>
              <a:lnSpc>
                <a:spcPts val="166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Atmospheric data 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licor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A511E0E-7395-1EF2-8700-2883C6DDA5AD}"/>
              </a:ext>
            </a:extLst>
          </p:cNvPr>
          <p:cNvSpPr txBox="1"/>
          <p:nvPr/>
        </p:nvSpPr>
        <p:spPr>
          <a:xfrm>
            <a:off x="3430385" y="58058"/>
            <a:ext cx="210135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Cross- Calibration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43DCF62E-055D-773E-56A2-D874F9442A3E}"/>
              </a:ext>
            </a:extLst>
          </p:cNvPr>
          <p:cNvSpPr txBox="1"/>
          <p:nvPr/>
        </p:nvSpPr>
        <p:spPr>
          <a:xfrm>
            <a:off x="7386628" y="565700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Glider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A6C0196-A6C8-50BC-83FA-890995B7DF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9865" y="183628"/>
            <a:ext cx="3200172" cy="1776036"/>
          </a:xfrm>
          <a:prstGeom prst="rect">
            <a:avLst/>
          </a:prstGeom>
        </p:spPr>
      </p:pic>
      <p:pic>
        <p:nvPicPr>
          <p:cNvPr id="20" name="Immagine 19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C8639E2F-FEEF-7334-A69A-7833A09D33E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6264" t="3917" r="50802"/>
          <a:stretch>
            <a:fillRect/>
          </a:stretch>
        </p:blipFill>
        <p:spPr>
          <a:xfrm>
            <a:off x="2110490" y="2996405"/>
            <a:ext cx="1746951" cy="2116734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ABC7E9D-C636-8A7D-E656-50E06D31EEA3}"/>
              </a:ext>
            </a:extLst>
          </p:cNvPr>
          <p:cNvSpPr txBox="1"/>
          <p:nvPr/>
        </p:nvSpPr>
        <p:spPr>
          <a:xfrm>
            <a:off x="2569428" y="385413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Glider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26A90DBD-8E75-C459-C4B6-452FB7561BAF}"/>
              </a:ext>
            </a:extLst>
          </p:cNvPr>
          <p:cNvSpPr/>
          <p:nvPr/>
        </p:nvSpPr>
        <p:spPr>
          <a:xfrm>
            <a:off x="3983281" y="3772519"/>
            <a:ext cx="5185159" cy="261150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F425D71-70BB-6C6B-5C8D-0FE4EC41D3E1}"/>
              </a:ext>
            </a:extLst>
          </p:cNvPr>
          <p:cNvSpPr txBox="1"/>
          <p:nvPr/>
        </p:nvSpPr>
        <p:spPr>
          <a:xfrm>
            <a:off x="6881946" y="446614"/>
            <a:ext cx="2597121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27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2006 -2025 Temperature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C0A119C4-3254-B577-C017-D24BAE27EC2E}"/>
              </a:ext>
            </a:extLst>
          </p:cNvPr>
          <p:cNvSpPr/>
          <p:nvPr/>
        </p:nvSpPr>
        <p:spPr>
          <a:xfrm>
            <a:off x="46037" y="2932126"/>
            <a:ext cx="3811404" cy="359990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5F9C94D5-2DBE-628E-0360-2396C8E22E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05865" y="600568"/>
            <a:ext cx="4284000" cy="1713600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BDE58D2-B3CE-20AF-7C79-E78D5A6CCA87}"/>
              </a:ext>
            </a:extLst>
          </p:cNvPr>
          <p:cNvSpPr txBox="1"/>
          <p:nvPr/>
        </p:nvSpPr>
        <p:spPr>
          <a:xfrm>
            <a:off x="46037" y="2146089"/>
            <a:ext cx="260206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 – Infrastructures intercomparison</a:t>
            </a:r>
          </a:p>
        </p:txBody>
      </p:sp>
    </p:spTree>
    <p:extLst>
      <p:ext uri="{BB962C8B-B14F-4D97-AF65-F5344CB8AC3E}">
        <p14:creationId xmlns:p14="http://schemas.microsoft.com/office/powerpoint/2010/main" val="356593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729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9C7E3D57B7BE4CAF5A4E7BAF5811C6" ma:contentTypeVersion="17" ma:contentTypeDescription="Creare un nuovo documento." ma:contentTypeScope="" ma:versionID="addd2196dc0094b4796679e7e28cf2c8">
  <xsd:schema xmlns:xsd="http://www.w3.org/2001/XMLSchema" xmlns:xs="http://www.w3.org/2001/XMLSchema" xmlns:p="http://schemas.microsoft.com/office/2006/metadata/properties" xmlns:ns2="9b08eee6-615d-4e63-9743-e8be40a74995" xmlns:ns3="69a4a238-3fae-4083-92ca-3afaf1d37d5d" targetNamespace="http://schemas.microsoft.com/office/2006/metadata/properties" ma:root="true" ma:fieldsID="17f9697f3d5d54eecc1521b642b0f4a3" ns2:_="" ns3:_="">
    <xsd:import namespace="9b08eee6-615d-4e63-9743-e8be40a74995"/>
    <xsd:import namespace="69a4a238-3fae-4083-92ca-3afaf1d37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TaxKeywordTaxHTField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8eee6-615d-4e63-9743-e8be40a74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e5505f8f-da62-40e5-a116-f08e70031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a4a238-3fae-4083-92ca-3afaf1d37d5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c9f3fc2-11c3-4583-890e-5ba4445d9ede}" ma:internalName="TaxCatchAll" ma:showField="CatchAllData" ma:web="69a4a238-3fae-4083-92ca-3afaf1d37d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1" nillable="true" ma:taxonomy="true" ma:internalName="TaxKeywordTaxHTField" ma:taxonomyFieldName="TaxKeyword" ma:displayName="Parole chiave aziendali" ma:fieldId="{23f27201-bee3-471e-b2e7-b64fd8b7ca38}" ma:taxonomyMulti="true" ma:sspId="e5505f8f-da62-40e5-a116-f08e7003152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69a4a238-3fae-4083-92ca-3afaf1d37d5d">
      <Terms xmlns="http://schemas.microsoft.com/office/infopath/2007/PartnerControls"/>
    </TaxKeywordTaxHTField>
    <lcf76f155ced4ddcb4097134ff3c332f xmlns="9b08eee6-615d-4e63-9743-e8be40a74995">
      <Terms xmlns="http://schemas.microsoft.com/office/infopath/2007/PartnerControls"/>
    </lcf76f155ced4ddcb4097134ff3c332f>
    <TaxCatchAll xmlns="69a4a238-3fae-4083-92ca-3afaf1d37d5d" xsi:nil="true"/>
  </documentManagement>
</p:properties>
</file>

<file path=customXml/itemProps1.xml><?xml version="1.0" encoding="utf-8"?>
<ds:datastoreItem xmlns:ds="http://schemas.openxmlformats.org/officeDocument/2006/customXml" ds:itemID="{FE5A0FAA-20AF-425A-A224-531D5444AB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08eee6-615d-4e63-9743-e8be40a74995"/>
    <ds:schemaRef ds:uri="69a4a238-3fae-4083-92ca-3afaf1d37d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46D2AC-9AEB-4216-88BD-B5F748A159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FED428-E7E2-4985-912B-D9735E821D71}">
  <ds:schemaRefs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69a4a238-3fae-4083-92ca-3afaf1d37d5d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b08eee6-615d-4e63-9743-e8be40a7499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223</Words>
  <Application>Microsoft Macintosh PowerPoint</Application>
  <PresentationFormat>Widescreen</PresentationFormat>
  <Paragraphs>37</Paragraphs>
  <Slides>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Wingdings</vt:lpstr>
      <vt:lpstr>Tema di Office</vt:lpstr>
      <vt:lpstr>1_Tema di Office</vt:lpstr>
      <vt:lpstr>Towards Interoperable Ocean Observations:  Demonstrating Cross-Infrastructure Integration in the South Adriatic</vt:lpstr>
      <vt:lpstr>The EMSO-SA 2025 LB CRUISE  (5-15 September, 2025)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GIULIO PACENTE</dc:creator>
  <cp:lastModifiedBy>Vanessa Cardin</cp:lastModifiedBy>
  <cp:revision>8</cp:revision>
  <dcterms:created xsi:type="dcterms:W3CDTF">2024-06-13T13:49:20Z</dcterms:created>
  <dcterms:modified xsi:type="dcterms:W3CDTF">2025-09-22T15:02:49Z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0x010100D39C7E3D57B7BE4CAF5A4E7BAF5811C6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