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22"/>
  </p:notesMasterIdLst>
  <p:sldIdLst>
    <p:sldId id="269" r:id="rId6"/>
    <p:sldId id="287" r:id="rId7"/>
    <p:sldId id="259" r:id="rId8"/>
    <p:sldId id="288" r:id="rId9"/>
    <p:sldId id="273" r:id="rId10"/>
    <p:sldId id="286" r:id="rId11"/>
    <p:sldId id="281" r:id="rId12"/>
    <p:sldId id="284" r:id="rId13"/>
    <p:sldId id="285" r:id="rId14"/>
    <p:sldId id="274" r:id="rId15"/>
    <p:sldId id="272" r:id="rId16"/>
    <p:sldId id="277" r:id="rId17"/>
    <p:sldId id="276" r:id="rId18"/>
    <p:sldId id="263" r:id="rId19"/>
    <p:sldId id="275" r:id="rId20"/>
    <p:sldId id="280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2E625-978D-B640-AAC4-39CA7A9FE760}" v="10" dt="2025-09-13T11:09:14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37"/>
    <p:restoredTop sz="94789"/>
  </p:normalViewPr>
  <p:slideViewPr>
    <p:cSldViewPr snapToGrid="0">
      <p:cViewPr varScale="1">
        <p:scale>
          <a:sx n="117" d="100"/>
          <a:sy n="117" d="100"/>
        </p:scale>
        <p:origin x="89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25/09/25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23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B95F8-FFA8-2801-85AA-2461CF7C3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C2892ED-AB82-4BA0-4C38-C98E29DB7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5FE5C6F-7C71-2614-2ECA-FC81F8997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0D59DC-B6B3-A0B2-2E98-54AAA5CBF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888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719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CFB94-699F-37C0-CC80-08D1F5060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EE736B0-7B58-30ED-2270-F7E87D819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820FE30-C4AF-62E2-ABB0-8C82D0A01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CCBA19-3A4E-53B8-C6BC-8DB354363F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01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25/09/25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25/09/25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25/09/25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25/09/25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25/09/25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25/09/25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25/09/25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25/09/25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25/09/25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25/09/25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25/09/25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25/09/25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25/09/25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rddap.lns.infn.it/erddap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rddap.lns.infn.it/erddap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rremoti.ingv.it/event/42706112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rddap.lns.infn.it/erddap" TargetMode="External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rddap.lns.infn.it/erddap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svg"/><Relationship Id="rId3" Type="http://schemas.openxmlformats.org/officeDocument/2006/relationships/hyperlink" Target="https://sourceforge.net/projects/pamguide/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490.png"/><Relationship Id="rId5" Type="http://schemas.openxmlformats.org/officeDocument/2006/relationships/hyperlink" Target="https://doi.org/10.3390/jmse13030454" TargetMode="External"/><Relationship Id="rId10" Type="http://schemas.openxmlformats.org/officeDocument/2006/relationships/image" Target="../media/image480.png"/><Relationship Id="rId4" Type="http://schemas.openxmlformats.org/officeDocument/2006/relationships/hyperlink" Target="https://doi.org/10.1111/2041-210X.12330" TargetMode="Externa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rddap.lns.infn.it/erddap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14" y="3739045"/>
            <a:ext cx="6592699" cy="11341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1800" b="1" dirty="0">
                <a:latin typeface="Arial" panose="020B0604020202020204" pitchFamily="34" charset="0"/>
              </a:rPr>
              <a:t>Giorgio Riccobene, Simone Sanfilippo and Salvatore Viola</a:t>
            </a:r>
          </a:p>
          <a:p>
            <a:pPr marL="0" indent="0" algn="ctr">
              <a:buNone/>
            </a:pPr>
            <a:r>
              <a:rPr lang="it-IT" sz="1800" b="1" dirty="0">
                <a:latin typeface="Arial" panose="020B0604020202020204" pitchFamily="34" charset="0"/>
              </a:rPr>
              <a:t>on </a:t>
            </a:r>
            <a:r>
              <a:rPr lang="it-IT" sz="1800" b="1" dirty="0" err="1">
                <a:latin typeface="Arial" panose="020B0604020202020204" pitchFamily="34" charset="0"/>
              </a:rPr>
              <a:t>behalf</a:t>
            </a:r>
            <a:r>
              <a:rPr lang="it-IT" sz="1800" b="1" dirty="0">
                <a:latin typeface="Arial" panose="020B0604020202020204" pitchFamily="34" charset="0"/>
              </a:rPr>
              <a:t> of the LNS-INFN marine </a:t>
            </a:r>
            <a:r>
              <a:rPr lang="it-IT" sz="1800" b="1" dirty="0" err="1">
                <a:latin typeface="Arial" panose="020B0604020202020204" pitchFamily="34" charset="0"/>
              </a:rPr>
              <a:t>acoustics</a:t>
            </a:r>
            <a:r>
              <a:rPr lang="it-IT" sz="1800" b="1" dirty="0">
                <a:latin typeface="Arial" panose="020B0604020202020204" pitchFamily="34" charset="0"/>
              </a:rPr>
              <a:t> group</a:t>
            </a:r>
          </a:p>
          <a:p>
            <a:pPr marL="0" indent="0" algn="ctr">
              <a:buNone/>
            </a:pPr>
            <a:r>
              <a:rPr lang="it-IT" sz="1800" b="1" dirty="0">
                <a:effectLst/>
                <a:latin typeface="Arial" panose="020B0604020202020204" pitchFamily="34" charset="0"/>
              </a:rPr>
              <a:t>INFN – Labora</a:t>
            </a:r>
            <a:r>
              <a:rPr lang="it-IT" sz="1800" b="1" dirty="0">
                <a:latin typeface="Arial" panose="020B0604020202020204" pitchFamily="34" charset="0"/>
              </a:rPr>
              <a:t>tori Nazionali del Sud</a:t>
            </a:r>
          </a:p>
          <a:p>
            <a:pPr marL="0" indent="0" algn="ctr">
              <a:buNone/>
            </a:pPr>
            <a:r>
              <a:rPr lang="it-IT" sz="1800" b="1" i="1" dirty="0" err="1">
                <a:effectLst/>
                <a:latin typeface="Arial" panose="020B0604020202020204" pitchFamily="34" charset="0"/>
              </a:rPr>
              <a:t>sanfilippo@lns.infn.it</a:t>
            </a:r>
            <a:br>
              <a:rPr lang="it-IT" sz="1800" b="1" dirty="0">
                <a:effectLst/>
                <a:latin typeface="Arial" panose="020B0604020202020204" pitchFamily="34" charset="0"/>
              </a:rPr>
            </a:br>
            <a:endParaRPr lang="it-IT" sz="18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242" y="2201817"/>
            <a:ext cx="11458832" cy="1134196"/>
          </a:xfrm>
        </p:spPr>
        <p:txBody>
          <a:bodyPr anchor="b"/>
          <a:lstStyle/>
          <a:p>
            <a:r>
              <a:rPr lang="it-IT" sz="4400" b="1" dirty="0">
                <a:effectLst/>
                <a:latin typeface="Arial" panose="020B0604020202020204" pitchFamily="34" charset="0"/>
              </a:rPr>
              <a:t>The Ocean Sound monitoring Sub-system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0F87637-F25C-CB6F-6B11-5B9E760BE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658" y="3739045"/>
            <a:ext cx="2255327" cy="14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E5CDF-8277-3F24-2409-AD7BB3A05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EE2027-AA94-7930-60F4-FB081A7C2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ERDDAP: Datasets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1AB0477F-079B-5A0F-5B7A-4200631265AA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F3422B-53A1-1887-C3E1-BE1F528ABB39}"/>
              </a:ext>
            </a:extLst>
          </p:cNvPr>
          <p:cNvSpPr txBox="1"/>
          <p:nvPr/>
        </p:nvSpPr>
        <p:spPr>
          <a:xfrm>
            <a:off x="3542750" y="379213"/>
            <a:ext cx="3745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hlinkClick r:id="rId2"/>
              </a:rPr>
              <a:t>https://</a:t>
            </a:r>
            <a:r>
              <a:rPr lang="it-IT" sz="2000" dirty="0" err="1">
                <a:hlinkClick r:id="rId2"/>
              </a:rPr>
              <a:t>erddap.lns.infn.it</a:t>
            </a:r>
            <a:r>
              <a:rPr lang="it-IT" sz="2000" dirty="0">
                <a:hlinkClick r:id="rId2"/>
              </a:rPr>
              <a:t>/</a:t>
            </a:r>
            <a:r>
              <a:rPr lang="it-IT" sz="2000" dirty="0" err="1">
                <a:hlinkClick r:id="rId2"/>
              </a:rPr>
              <a:t>erddap</a:t>
            </a:r>
            <a:endParaRPr lang="it-IT" sz="2000" dirty="0"/>
          </a:p>
        </p:txBody>
      </p:sp>
      <p:pic>
        <p:nvPicPr>
          <p:cNvPr id="9" name="Immagine 8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5A11423B-52FD-0F3A-6ACB-AA9CBA43C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68" y="877356"/>
            <a:ext cx="7772400" cy="2323947"/>
          </a:xfrm>
          <a:prstGeom prst="rect">
            <a:avLst/>
          </a:prstGeom>
        </p:spPr>
      </p:pic>
      <p:pic>
        <p:nvPicPr>
          <p:cNvPr id="11" name="Immagine 10" descr="Immagine che contiene testo, Sito Web, Pagina Web, schermata&#10;&#10;Descrizione generata automaticamente">
            <a:extLst>
              <a:ext uri="{FF2B5EF4-FFF2-40B4-BE49-F238E27FC236}">
                <a16:creationId xmlns:a16="http://schemas.microsoft.com/office/drawing/2014/main" id="{E0A96B44-1EF4-9786-878D-765C68302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87" y="3289360"/>
            <a:ext cx="7772400" cy="2848023"/>
          </a:xfrm>
          <a:prstGeom prst="rect">
            <a:avLst/>
          </a:prstGeom>
        </p:spPr>
      </p:pic>
      <p:pic>
        <p:nvPicPr>
          <p:cNvPr id="13" name="Immagine 12" descr="Immagine che contiene testo, schermata, software, Pagina Web&#10;&#10;Descrizione generata automaticamente">
            <a:extLst>
              <a:ext uri="{FF2B5EF4-FFF2-40B4-BE49-F238E27FC236}">
                <a16:creationId xmlns:a16="http://schemas.microsoft.com/office/drawing/2014/main" id="{7FBCF6CA-BBEA-8EC1-FDD5-426564DC75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88" r="41526"/>
          <a:stretch/>
        </p:blipFill>
        <p:spPr>
          <a:xfrm>
            <a:off x="4737433" y="1178621"/>
            <a:ext cx="6217553" cy="4956154"/>
          </a:xfrm>
          <a:prstGeom prst="rect">
            <a:avLst/>
          </a:prstGeom>
        </p:spPr>
      </p:pic>
      <p:pic>
        <p:nvPicPr>
          <p:cNvPr id="15" name="Immagine 1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9F63897E-ACD6-762D-D49E-5FA7966985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501" r="86884"/>
          <a:stretch/>
        </p:blipFill>
        <p:spPr>
          <a:xfrm>
            <a:off x="10580273" y="2037775"/>
            <a:ext cx="1324740" cy="278244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DAC6950-EA3D-D226-7A32-841303CA0056}"/>
              </a:ext>
            </a:extLst>
          </p:cNvPr>
          <p:cNvSpPr txBox="1"/>
          <p:nvPr/>
        </p:nvSpPr>
        <p:spPr>
          <a:xfrm>
            <a:off x="8621485" y="3782291"/>
            <a:ext cx="141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SPL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63 Hz</a:t>
            </a:r>
          </a:p>
        </p:txBody>
      </p:sp>
    </p:spTree>
    <p:extLst>
      <p:ext uri="{BB962C8B-B14F-4D97-AF65-F5344CB8AC3E}">
        <p14:creationId xmlns:p14="http://schemas.microsoft.com/office/powerpoint/2010/main" val="2404409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54931-9017-A29E-18E0-E1E555046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EE520A-6D96-20A1-6F97-8CC68CE98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ITINERIS WP5.7: INFN – LNS site </a:t>
            </a:r>
            <a:r>
              <a:rPr lang="it-IT" dirty="0" err="1"/>
              <a:t>nodes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BC10666A-0FE5-67ED-C160-D37BEF3B40D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pSp>
        <p:nvGrpSpPr>
          <p:cNvPr id="5" name="Raggruppa">
            <a:extLst>
              <a:ext uri="{FF2B5EF4-FFF2-40B4-BE49-F238E27FC236}">
                <a16:creationId xmlns:a16="http://schemas.microsoft.com/office/drawing/2014/main" id="{7BC6DD7C-A4A1-BA8F-3011-6A95216C7364}"/>
              </a:ext>
            </a:extLst>
          </p:cNvPr>
          <p:cNvGrpSpPr/>
          <p:nvPr/>
        </p:nvGrpSpPr>
        <p:grpSpPr>
          <a:xfrm>
            <a:off x="779098" y="2328467"/>
            <a:ext cx="4714288" cy="2716190"/>
            <a:chOff x="0" y="0"/>
            <a:chExt cx="10253301" cy="5907554"/>
          </a:xfrm>
        </p:grpSpPr>
        <p:pic>
          <p:nvPicPr>
            <p:cNvPr id="13" name="Picture 23" descr="Picture 23">
              <a:extLst>
                <a:ext uri="{FF2B5EF4-FFF2-40B4-BE49-F238E27FC236}">
                  <a16:creationId xmlns:a16="http://schemas.microsoft.com/office/drawing/2014/main" id="{2422B79D-3F76-4E0D-A211-9ADA41152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0524" b="4972"/>
            <a:stretch>
              <a:fillRect/>
            </a:stretch>
          </p:blipFill>
          <p:spPr>
            <a:xfrm>
              <a:off x="0" y="0"/>
              <a:ext cx="9887299" cy="5907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Picture 44" descr="Picture 44">
              <a:extLst>
                <a:ext uri="{FF2B5EF4-FFF2-40B4-BE49-F238E27FC236}">
                  <a16:creationId xmlns:a16="http://schemas.microsoft.com/office/drawing/2014/main" id="{E9801251-E894-0FB6-736F-A75B781F3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1084" y="5422883"/>
              <a:ext cx="2232218" cy="4846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Schermata 2025-06-16 alle 15.00.20.png" descr="Schermata 2025-06-16 alle 15.00.20.png">
            <a:extLst>
              <a:ext uri="{FF2B5EF4-FFF2-40B4-BE49-F238E27FC236}">
                <a16:creationId xmlns:a16="http://schemas.microsoft.com/office/drawing/2014/main" id="{51965473-148E-19A5-DDE5-952A0C52C9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5" t="3101" r="1546" b="2154"/>
          <a:stretch>
            <a:fillRect/>
          </a:stretch>
        </p:blipFill>
        <p:spPr>
          <a:xfrm>
            <a:off x="5638276" y="4277302"/>
            <a:ext cx="3102750" cy="1761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6" descr="Picture 26">
            <a:extLst>
              <a:ext uri="{FF2B5EF4-FFF2-40B4-BE49-F238E27FC236}">
                <a16:creationId xmlns:a16="http://schemas.microsoft.com/office/drawing/2014/main" id="{412B7058-27B9-6885-3745-F125887F9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578" y="3149671"/>
            <a:ext cx="3706323" cy="2268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n 17" descr="Imagen 17">
            <a:extLst>
              <a:ext uri="{FF2B5EF4-FFF2-40B4-BE49-F238E27FC236}">
                <a16:creationId xmlns:a16="http://schemas.microsoft.com/office/drawing/2014/main" id="{B3536C52-C7D0-DB03-CE5E-6606D28A4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7621" y="1167732"/>
            <a:ext cx="3523449" cy="198194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traight Arrow Connector 15">
            <a:extLst>
              <a:ext uri="{FF2B5EF4-FFF2-40B4-BE49-F238E27FC236}">
                <a16:creationId xmlns:a16="http://schemas.microsoft.com/office/drawing/2014/main" id="{5F424A08-2DF1-1C48-975A-6A2FB0ECD84D}"/>
              </a:ext>
            </a:extLst>
          </p:cNvPr>
          <p:cNvSpPr/>
          <p:nvPr/>
        </p:nvSpPr>
        <p:spPr>
          <a:xfrm flipV="1">
            <a:off x="4471684" y="2065741"/>
            <a:ext cx="1295551" cy="640368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 defTabSz="914400">
              <a:defRPr sz="1800"/>
            </a:pPr>
            <a:endParaRPr/>
          </a:p>
        </p:txBody>
      </p:sp>
      <p:sp>
        <p:nvSpPr>
          <p:cNvPr id="10" name="Straight Arrow Connector 15">
            <a:extLst>
              <a:ext uri="{FF2B5EF4-FFF2-40B4-BE49-F238E27FC236}">
                <a16:creationId xmlns:a16="http://schemas.microsoft.com/office/drawing/2014/main" id="{A240F0BB-3E55-8086-378D-6A9B5FCF733D}"/>
              </a:ext>
            </a:extLst>
          </p:cNvPr>
          <p:cNvSpPr/>
          <p:nvPr/>
        </p:nvSpPr>
        <p:spPr>
          <a:xfrm>
            <a:off x="5400527" y="5030983"/>
            <a:ext cx="423465" cy="262075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 defTabSz="914400">
              <a:defRPr sz="1800"/>
            </a:pPr>
            <a:endParaRPr/>
          </a:p>
        </p:txBody>
      </p:sp>
      <p:sp>
        <p:nvSpPr>
          <p:cNvPr id="11" name="Straight Arrow Connector 15">
            <a:extLst>
              <a:ext uri="{FF2B5EF4-FFF2-40B4-BE49-F238E27FC236}">
                <a16:creationId xmlns:a16="http://schemas.microsoft.com/office/drawing/2014/main" id="{A6A6191D-4981-CC39-B5AD-4A41EFFADB59}"/>
              </a:ext>
            </a:extLst>
          </p:cNvPr>
          <p:cNvSpPr/>
          <p:nvPr/>
        </p:nvSpPr>
        <p:spPr>
          <a:xfrm>
            <a:off x="4855672" y="3699760"/>
            <a:ext cx="2935173" cy="0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pPr defTabSz="914400">
              <a:defRPr sz="1800"/>
            </a:pPr>
            <a:endParaRPr/>
          </a:p>
        </p:txBody>
      </p:sp>
      <p:sp>
        <p:nvSpPr>
          <p:cNvPr id="12" name="Portopalo di Capo Passero (3450 m)">
            <a:extLst>
              <a:ext uri="{FF2B5EF4-FFF2-40B4-BE49-F238E27FC236}">
                <a16:creationId xmlns:a16="http://schemas.microsoft.com/office/drawing/2014/main" id="{2AFEA2A1-5B3D-EB7B-D25D-361BC58DB388}"/>
              </a:ext>
            </a:extLst>
          </p:cNvPr>
          <p:cNvSpPr txBox="1"/>
          <p:nvPr/>
        </p:nvSpPr>
        <p:spPr>
          <a:xfrm>
            <a:off x="1974946" y="5487505"/>
            <a:ext cx="2775116" cy="249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r>
              <a:t>Portopalo di Capo Passero (3450 m)</a:t>
            </a:r>
          </a:p>
        </p:txBody>
      </p:sp>
      <p:sp>
        <p:nvSpPr>
          <p:cNvPr id="15" name="IPANEMA - Catania (2061 m)">
            <a:extLst>
              <a:ext uri="{FF2B5EF4-FFF2-40B4-BE49-F238E27FC236}">
                <a16:creationId xmlns:a16="http://schemas.microsoft.com/office/drawing/2014/main" id="{B370D1B9-1EBA-50C1-21D2-A4D3CD0F4846}"/>
              </a:ext>
            </a:extLst>
          </p:cNvPr>
          <p:cNvSpPr txBox="1"/>
          <p:nvPr/>
        </p:nvSpPr>
        <p:spPr>
          <a:xfrm>
            <a:off x="7790845" y="5012332"/>
            <a:ext cx="4832589" cy="54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>
                <a:solidFill>
                  <a:srgbClr val="00F900"/>
                </a:solidFill>
              </a:defRPr>
            </a:lvl1pPr>
          </a:lstStyle>
          <a:p>
            <a:r>
              <a:t>IPANEMA - Catania (2061 m)</a:t>
            </a:r>
          </a:p>
        </p:txBody>
      </p:sp>
      <p:sp>
        <p:nvSpPr>
          <p:cNvPr id="16" name="IPANEMA - Panarea (24 m)">
            <a:extLst>
              <a:ext uri="{FF2B5EF4-FFF2-40B4-BE49-F238E27FC236}">
                <a16:creationId xmlns:a16="http://schemas.microsoft.com/office/drawing/2014/main" id="{5A50EE80-B25C-CE77-0A74-B8E0483333DB}"/>
              </a:ext>
            </a:extLst>
          </p:cNvPr>
          <p:cNvSpPr txBox="1"/>
          <p:nvPr/>
        </p:nvSpPr>
        <p:spPr>
          <a:xfrm>
            <a:off x="5731136" y="2706109"/>
            <a:ext cx="4523026" cy="54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>
                <a:solidFill>
                  <a:srgbClr val="00F900"/>
                </a:solidFill>
              </a:defRPr>
            </a:lvl1pPr>
          </a:lstStyle>
          <a:p>
            <a:r>
              <a:t>IPANEMA - Panarea (24 m)</a:t>
            </a:r>
          </a:p>
        </p:txBody>
      </p:sp>
    </p:spTree>
    <p:extLst>
      <p:ext uri="{BB962C8B-B14F-4D97-AF65-F5344CB8AC3E}">
        <p14:creationId xmlns:p14="http://schemas.microsoft.com/office/powerpoint/2010/main" val="3269201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857A1-8ABD-6B41-3964-41A565F9E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41C804-ED9D-6EB8-B729-FD854093B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Ocean Sound monitoring sub-system:</a:t>
            </a:r>
            <a:br>
              <a:rPr lang="it-IT" dirty="0"/>
            </a:b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Infrastructures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C49FDE54-4391-94B4-09A9-E2005DBCE4C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Consiglio Nazionale delle Ricerche - Istituto di Scienze Polari (CNR - ISP), Messina…">
            <a:extLst>
              <a:ext uri="{FF2B5EF4-FFF2-40B4-BE49-F238E27FC236}">
                <a16:creationId xmlns:a16="http://schemas.microsoft.com/office/drawing/2014/main" id="{7EB8B03B-5C1A-05FF-24AB-EFF9B2E28366}"/>
              </a:ext>
            </a:extLst>
          </p:cNvPr>
          <p:cNvSpPr txBox="1"/>
          <p:nvPr/>
        </p:nvSpPr>
        <p:spPr>
          <a:xfrm>
            <a:off x="296562" y="1727266"/>
            <a:ext cx="11717637" cy="265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3675" tIns="123675" rIns="123675" bIns="123675" anchor="ctr"/>
          <a:lstStyle/>
          <a:p>
            <a:pPr marL="421105" indent="-421105" algn="just" defTabSz="2728810">
              <a:buSzPct val="100000"/>
              <a:buChar char="•"/>
              <a:defRPr sz="4200"/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Consiglio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Nazionale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Ricerche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Scienze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Polari (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CNR - ISP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), Messina</a:t>
            </a:r>
          </a:p>
          <a:p>
            <a:pPr marL="421105" indent="-421105" algn="just" defTabSz="2728810">
              <a:buSzPct val="100000"/>
              <a:buChar char="•"/>
              <a:defRPr sz="4200"/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Consiglio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Nazionale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Ricerche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per lo studio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impatti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Antropici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Sostenibilità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marino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CNR - IAS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), Capo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Granitola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(Trapani)</a:t>
            </a:r>
          </a:p>
          <a:p>
            <a:pPr marL="421105" indent="-421105" algn="just" defTabSz="2728810">
              <a:buSzPct val="100000"/>
              <a:buChar char="•"/>
              <a:defRPr sz="4200"/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Consiglio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Nazionale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Ricerche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Scienze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MARine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CNR - ISMAR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), Venice Laguna</a:t>
            </a:r>
          </a:p>
          <a:p>
            <a:pPr marL="421105" indent="-421105" algn="just" defTabSz="2728810">
              <a:buSzPct val="100000"/>
              <a:buChar char="•"/>
              <a:defRPr sz="4200"/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Nazionale di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Fisica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Nucleare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Laboratori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Nazionali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del Sud (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INFN - LNS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), Catania</a:t>
            </a:r>
          </a:p>
          <a:p>
            <a:pPr marL="421105" indent="-421105" algn="just" defTabSz="2728810">
              <a:buSzPct val="100000"/>
              <a:buChar char="•"/>
              <a:defRPr sz="4200"/>
            </a:pP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Nazionale di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Geofisica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sz="2000" dirty="0" err="1">
                <a:latin typeface="Arial" panose="020B0604020202020204" pitchFamily="34" charset="0"/>
                <a:cs typeface="Arial" panose="020B0604020202020204" pitchFamily="34" charset="0"/>
              </a:rPr>
              <a:t>Vulcanologia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INGV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), Catania</a:t>
            </a:r>
          </a:p>
          <a:p>
            <a:pPr marL="421105" indent="-421105" algn="just" defTabSz="2728810">
              <a:buSzPct val="100000"/>
              <a:buChar char="•"/>
              <a:defRPr sz="4200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European Multidisciplinary Seafloor and water column Observatory - European Research Infrastructure Consortium (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EMSO - ERIC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), Catania</a:t>
            </a:r>
          </a:p>
        </p:txBody>
      </p:sp>
      <p:pic>
        <p:nvPicPr>
          <p:cNvPr id="7" name="Schermata 2025-06-18 alle 10.19.02.png" descr="Schermata 2025-06-18 alle 10.19.02.png">
            <a:extLst>
              <a:ext uri="{FF2B5EF4-FFF2-40B4-BE49-F238E27FC236}">
                <a16:creationId xmlns:a16="http://schemas.microsoft.com/office/drawing/2014/main" id="{227409B5-43E0-32EF-D8A2-C2A49D211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1" y="5025788"/>
            <a:ext cx="1284564" cy="946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Schermata 2025-06-18 alle 10.23.14.png" descr="Schermata 2025-06-18 alle 10.23.14.png">
            <a:extLst>
              <a:ext uri="{FF2B5EF4-FFF2-40B4-BE49-F238E27FC236}">
                <a16:creationId xmlns:a16="http://schemas.microsoft.com/office/drawing/2014/main" id="{9967BE1E-E3AE-04EC-FAF1-A654ED5B1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084" y="5025788"/>
            <a:ext cx="1464055" cy="946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Schermata 2025-06-18 alle 10.25.17.png" descr="Schermata 2025-06-18 alle 10.25.17.png">
            <a:extLst>
              <a:ext uri="{FF2B5EF4-FFF2-40B4-BE49-F238E27FC236}">
                <a16:creationId xmlns:a16="http://schemas.microsoft.com/office/drawing/2014/main" id="{20721C2A-958C-BDD5-248C-C706191E7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232" y="5025788"/>
            <a:ext cx="2840517" cy="946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Schermata 2025-06-18 alle 10.26.24.png" descr="Schermata 2025-06-18 alle 10.26.24.png">
            <a:extLst>
              <a:ext uri="{FF2B5EF4-FFF2-40B4-BE49-F238E27FC236}">
                <a16:creationId xmlns:a16="http://schemas.microsoft.com/office/drawing/2014/main" id="{3087D872-E73A-B485-7B17-94512666C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54" y="5025788"/>
            <a:ext cx="2511181" cy="946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object 5" descr="object 5">
            <a:extLst>
              <a:ext uri="{FF2B5EF4-FFF2-40B4-BE49-F238E27FC236}">
                <a16:creationId xmlns:a16="http://schemas.microsoft.com/office/drawing/2014/main" id="{FBFE5493-4E32-15D2-CD29-B38B434BE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735" y="4927140"/>
            <a:ext cx="1768378" cy="11441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Schermata 2025-06-18 alle 10.28.38.png" descr="Schermata 2025-06-18 alle 10.28.38.png">
            <a:extLst>
              <a:ext uri="{FF2B5EF4-FFF2-40B4-BE49-F238E27FC236}">
                <a16:creationId xmlns:a16="http://schemas.microsoft.com/office/drawing/2014/main" id="{89E385E5-F98B-6B91-FFDC-F74592A9B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7111" y="4797038"/>
            <a:ext cx="1108658" cy="12934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705897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7C695-A4BA-1532-FB5F-58EE2CD4D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964C83-085D-38D1-C0D6-FBC027FF8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r>
              <a:rPr lang="it-IT" dirty="0"/>
              <a:t> and </a:t>
            </a:r>
            <a:r>
              <a:rPr lang="it-IT" dirty="0" err="1"/>
              <a:t>outlook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1881E3C4-1AA0-BB20-B191-40CDB60360A8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und in the sea is a mandatory tool to improve our knowledge in geophysics, biology, oceanography and high energy physics studies…">
            <a:extLst>
              <a:ext uri="{FF2B5EF4-FFF2-40B4-BE49-F238E27FC236}">
                <a16:creationId xmlns:a16="http://schemas.microsoft.com/office/drawing/2014/main" id="{02F06C9C-2107-3234-EF2D-385C2A4D7AC5}"/>
              </a:ext>
            </a:extLst>
          </p:cNvPr>
          <p:cNvSpPr txBox="1"/>
          <p:nvPr/>
        </p:nvSpPr>
        <p:spPr>
          <a:xfrm>
            <a:off x="0" y="868217"/>
            <a:ext cx="11895438" cy="541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3675" tIns="123675" rIns="123675" bIns="123675" anchor="ctr"/>
          <a:lstStyle/>
          <a:p>
            <a:pPr marL="332014" indent="-408214" algn="just" defTabSz="2135590">
              <a:buSzPct val="100000"/>
              <a:buChar char="•"/>
              <a:defRPr sz="3800"/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INFN - </a:t>
            </a:r>
            <a:r>
              <a:rPr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Laboratori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Nazionali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 del Sud is leading the WP 5.7 of ITINERIS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3014" lvl="1" indent="-408214" algn="just" defTabSz="2135590">
              <a:buSzPct val="100000"/>
              <a:buChar char="•"/>
              <a:defRPr sz="3800"/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Main goal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is the development of the Italian Ocean Sound monitoring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ub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-system</a:t>
            </a:r>
          </a:p>
          <a:p>
            <a:pPr marL="1094014" lvl="2" indent="-408214" algn="just" defTabSz="2135590">
              <a:buSzPct val="100000"/>
              <a:buChar char="•"/>
              <a:defRPr sz="3800"/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efficiently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, collect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sz="2400" dirty="0" err="1">
                <a:latin typeface="Arial" panose="020B0604020202020204" pitchFamily="34" charset="0"/>
                <a:cs typeface="Arial" panose="020B0604020202020204" pitchFamily="34" charset="0"/>
              </a:rPr>
              <a:t>analyz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acoustic data from different moorings and involved RIs</a:t>
            </a:r>
          </a:p>
          <a:p>
            <a:pPr marL="1094014" lvl="2" indent="-408214" algn="just" defTabSz="2135590">
              <a:buSzPct val="100000"/>
              <a:buChar char="•"/>
              <a:defRPr sz="3800"/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Preliminary results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with standard algorithm constantly used in the field (</a:t>
            </a:r>
            <a:r>
              <a:rPr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PAMGuide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13014" lvl="1" indent="-408214" algn="just" defTabSz="2135590">
              <a:buSzPct val="100000"/>
              <a:buChar char="•"/>
              <a:defRPr sz="3800"/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Acoustic data from all the INFN - LNS moorings are constantly feeding an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ERDDAP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server (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erddap.lns.infn.it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erddap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13014" lvl="1" indent="-408214" algn="just" defTabSz="2135590">
              <a:buSzPct val="100000"/>
              <a:buChar char="•"/>
              <a:defRPr sz="3800"/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Future steps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are the finalization of the system (by including also data from a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Distributed Acoustic Sensor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) system) that will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demonstrate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 one of the most innovative scientific infrastructures for the continuous monitoring of the  Mediterranean Sea soundscape.</a:t>
            </a:r>
          </a:p>
        </p:txBody>
      </p:sp>
    </p:spTree>
    <p:extLst>
      <p:ext uri="{BB962C8B-B14F-4D97-AF65-F5344CB8AC3E}">
        <p14:creationId xmlns:p14="http://schemas.microsoft.com/office/powerpoint/2010/main" val="1846143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0EE30-01A6-6546-FBB0-E0E99CBEB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683ED-0F4F-1D63-6FCE-22F954A18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ITINERIS WP5.7 @ INFN – LNS</a:t>
            </a:r>
            <a:br>
              <a:rPr lang="it-IT" dirty="0"/>
            </a:br>
            <a:r>
              <a:rPr lang="it-IT" dirty="0"/>
              <a:t>Preliminary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55C16D8D-09AA-97A0-FD61-9BFCDDFF786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072BE95-F9F5-091D-62F3-A3E4BDF6D372}"/>
              </a:ext>
            </a:extLst>
          </p:cNvPr>
          <p:cNvGrpSpPr/>
          <p:nvPr/>
        </p:nvGrpSpPr>
        <p:grpSpPr>
          <a:xfrm>
            <a:off x="375921" y="2940647"/>
            <a:ext cx="11742966" cy="3251989"/>
            <a:chOff x="1022262" y="5975584"/>
            <a:chExt cx="22339475" cy="6186489"/>
          </a:xfrm>
        </p:grpSpPr>
        <p:pic>
          <p:nvPicPr>
            <p:cNvPr id="5" name="INFN-LNS_ITINERIS_CapoPassero_HYDROJB4_20250513_225001_SPLbandspec.png" descr="INFN-LNS_ITINERIS_CapoPassero_HYDROJB4_20250513_225001_SPLbandspec.png">
              <a:extLst>
                <a:ext uri="{FF2B5EF4-FFF2-40B4-BE49-F238E27FC236}">
                  <a16:creationId xmlns:a16="http://schemas.microsoft.com/office/drawing/2014/main" id="{14593CA0-CCF0-0C5E-F028-B01200A9A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7344"/>
            <a:stretch>
              <a:fillRect/>
            </a:stretch>
          </p:blipFill>
          <p:spPr>
            <a:xfrm>
              <a:off x="1022262" y="5975584"/>
              <a:ext cx="7618171" cy="61864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INFN-LNS_ITINERIS_CapoPassero_HYDROJB4_20250513_230001_SPLbandspec.png" descr="INFN-LNS_ITINERIS_CapoPassero_HYDROJB4_20250513_230001_SPLbandspec.png">
              <a:extLst>
                <a:ext uri="{FF2B5EF4-FFF2-40B4-BE49-F238E27FC236}">
                  <a16:creationId xmlns:a16="http://schemas.microsoft.com/office/drawing/2014/main" id="{7EC2C88F-08E1-6888-96AD-03E38F63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44919" y="5975585"/>
              <a:ext cx="9216818" cy="618648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NFN-LNS_ITINERIS_CapoPassero_HYDROJB4_20250513_225500_SPLbandspec.png" descr="INFN-LNS_ITINERIS_CapoPassero_HYDROJB4_20250513_225500_SPLbandspec.png">
              <a:extLst>
                <a:ext uri="{FF2B5EF4-FFF2-40B4-BE49-F238E27FC236}">
                  <a16:creationId xmlns:a16="http://schemas.microsoft.com/office/drawing/2014/main" id="{D43DE6E2-F755-C5E8-51CA-616FFF6D5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713" r="17960"/>
            <a:stretch>
              <a:fillRect/>
            </a:stretch>
          </p:blipFill>
          <p:spPr>
            <a:xfrm>
              <a:off x="8564545" y="5975584"/>
              <a:ext cx="6573873" cy="618637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Earthquake (Mwp 5.8) recorded by hydrophones at Portopalo di Capo Passero facility on 13rd May 2025 coming from a seismic event in Crete (Greece) at 22:51:16 UTC (about 1000 km away from south Sicily)…">
            <a:extLst>
              <a:ext uri="{FF2B5EF4-FFF2-40B4-BE49-F238E27FC236}">
                <a16:creationId xmlns:a16="http://schemas.microsoft.com/office/drawing/2014/main" id="{F6BD0DA1-F49D-BA55-5346-3BAD72F8E6B7}"/>
              </a:ext>
            </a:extLst>
          </p:cNvPr>
          <p:cNvSpPr txBox="1"/>
          <p:nvPr/>
        </p:nvSpPr>
        <p:spPr>
          <a:xfrm>
            <a:off x="161708" y="503111"/>
            <a:ext cx="11322807" cy="3251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3675" tIns="123675" rIns="123675" bIns="123675" anchor="ctr"/>
          <a:lstStyle/>
          <a:p>
            <a:pPr marL="421105" indent="-421105" algn="just" defTabSz="2728810">
              <a:buSzPct val="100000"/>
              <a:buChar char="•"/>
              <a:defRPr sz="420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Earthquake (</a:t>
            </a:r>
            <a:r>
              <a:rPr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Mwp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 5.8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) recorded by hydrophones at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Portopalo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di Capo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Passero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facility on 13rd May 2025 coming from a seismic event in Crete (Greece) at 22:51:16 UTC (about 1000 km away from south Sicily)</a:t>
            </a:r>
          </a:p>
          <a:p>
            <a:pPr marL="802105" lvl="1" indent="-421105" algn="just" defTabSz="2728810">
              <a:buSzPct val="100000"/>
              <a:buChar char="•"/>
              <a:defRPr sz="420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P-wave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arrives about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200 seconds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after the event </a:t>
            </a:r>
          </a:p>
          <a:p>
            <a:pPr marL="802105" lvl="1" indent="-421105" algn="just" defTabSz="2728810">
              <a:buSzPct val="100000"/>
              <a:buChar char="•"/>
              <a:defRPr sz="420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S-wave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arrivers about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300 seconds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after the event</a:t>
            </a:r>
          </a:p>
          <a:p>
            <a:pPr marL="421105" indent="-421105" algn="just" defTabSz="2728810">
              <a:buSzPct val="100000"/>
              <a:buChar char="•"/>
              <a:defRPr sz="420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It lasts for about 350 seconds</a:t>
            </a:r>
          </a:p>
        </p:txBody>
      </p:sp>
      <p:sp>
        <p:nvSpPr>
          <p:cNvPr id="10" name="Rettangolo">
            <a:extLst>
              <a:ext uri="{FF2B5EF4-FFF2-40B4-BE49-F238E27FC236}">
                <a16:creationId xmlns:a16="http://schemas.microsoft.com/office/drawing/2014/main" id="{BA96C994-7A66-F804-7885-0BD440E56D31}"/>
              </a:ext>
            </a:extLst>
          </p:cNvPr>
          <p:cNvSpPr/>
          <p:nvPr/>
        </p:nvSpPr>
        <p:spPr>
          <a:xfrm>
            <a:off x="4118676" y="5874097"/>
            <a:ext cx="7147485" cy="318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8580" tIns="68580" rIns="68580" bIns="68580" anchor="ctr"/>
          <a:lstStyle/>
          <a:p>
            <a:endParaRPr/>
          </a:p>
        </p:txBody>
      </p:sp>
      <p:sp>
        <p:nvSpPr>
          <p:cNvPr id="11" name="300">
            <a:extLst>
              <a:ext uri="{FF2B5EF4-FFF2-40B4-BE49-F238E27FC236}">
                <a16:creationId xmlns:a16="http://schemas.microsoft.com/office/drawing/2014/main" id="{8367A269-56BE-6ED2-E81E-A9DD2358E5F2}"/>
              </a:ext>
            </a:extLst>
          </p:cNvPr>
          <p:cNvSpPr txBox="1"/>
          <p:nvPr/>
        </p:nvSpPr>
        <p:spPr>
          <a:xfrm>
            <a:off x="4158004" y="5776764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23" name="300">
            <a:extLst>
              <a:ext uri="{FF2B5EF4-FFF2-40B4-BE49-F238E27FC236}">
                <a16:creationId xmlns:a16="http://schemas.microsoft.com/office/drawing/2014/main" id="{25697D61-0804-4A25-B4B3-6D2DE88BEB2B}"/>
              </a:ext>
            </a:extLst>
          </p:cNvPr>
          <p:cNvSpPr txBox="1"/>
          <p:nvPr/>
        </p:nvSpPr>
        <p:spPr>
          <a:xfrm>
            <a:off x="4739731" y="5775019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300">
            <a:extLst>
              <a:ext uri="{FF2B5EF4-FFF2-40B4-BE49-F238E27FC236}">
                <a16:creationId xmlns:a16="http://schemas.microsoft.com/office/drawing/2014/main" id="{C8A2CB21-975E-F431-EC11-708E257C0074}"/>
              </a:ext>
            </a:extLst>
          </p:cNvPr>
          <p:cNvSpPr txBox="1"/>
          <p:nvPr/>
        </p:nvSpPr>
        <p:spPr>
          <a:xfrm>
            <a:off x="5321458" y="5775019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25" name="300">
            <a:extLst>
              <a:ext uri="{FF2B5EF4-FFF2-40B4-BE49-F238E27FC236}">
                <a16:creationId xmlns:a16="http://schemas.microsoft.com/office/drawing/2014/main" id="{E68DD0EC-C730-47DE-4B5D-7E3750D11C6A}"/>
              </a:ext>
            </a:extLst>
          </p:cNvPr>
          <p:cNvSpPr txBox="1"/>
          <p:nvPr/>
        </p:nvSpPr>
        <p:spPr>
          <a:xfrm>
            <a:off x="5899009" y="5794521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300">
            <a:extLst>
              <a:ext uri="{FF2B5EF4-FFF2-40B4-BE49-F238E27FC236}">
                <a16:creationId xmlns:a16="http://schemas.microsoft.com/office/drawing/2014/main" id="{7F211C44-00B5-BADA-3414-CAF9BEAE5290}"/>
              </a:ext>
            </a:extLst>
          </p:cNvPr>
          <p:cNvSpPr txBox="1"/>
          <p:nvPr/>
        </p:nvSpPr>
        <p:spPr>
          <a:xfrm>
            <a:off x="6506409" y="5803527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27" name="300">
            <a:extLst>
              <a:ext uri="{FF2B5EF4-FFF2-40B4-BE49-F238E27FC236}">
                <a16:creationId xmlns:a16="http://schemas.microsoft.com/office/drawing/2014/main" id="{D2EF30A8-1721-1D2F-E2D9-93A6DB63E569}"/>
              </a:ext>
            </a:extLst>
          </p:cNvPr>
          <p:cNvSpPr txBox="1"/>
          <p:nvPr/>
        </p:nvSpPr>
        <p:spPr>
          <a:xfrm>
            <a:off x="7072697" y="5803527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300">
            <a:extLst>
              <a:ext uri="{FF2B5EF4-FFF2-40B4-BE49-F238E27FC236}">
                <a16:creationId xmlns:a16="http://schemas.microsoft.com/office/drawing/2014/main" id="{B3D8F517-C4BB-FB15-E00E-5CE28E80916D}"/>
              </a:ext>
            </a:extLst>
          </p:cNvPr>
          <p:cNvSpPr txBox="1"/>
          <p:nvPr/>
        </p:nvSpPr>
        <p:spPr>
          <a:xfrm>
            <a:off x="7596767" y="5803527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29" name="300">
            <a:extLst>
              <a:ext uri="{FF2B5EF4-FFF2-40B4-BE49-F238E27FC236}">
                <a16:creationId xmlns:a16="http://schemas.microsoft.com/office/drawing/2014/main" id="{AFE97F8F-2F96-DE76-9DAF-FF64DBE2F091}"/>
              </a:ext>
            </a:extLst>
          </p:cNvPr>
          <p:cNvSpPr txBox="1"/>
          <p:nvPr/>
        </p:nvSpPr>
        <p:spPr>
          <a:xfrm>
            <a:off x="8211264" y="5802700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0" name="300">
            <a:extLst>
              <a:ext uri="{FF2B5EF4-FFF2-40B4-BE49-F238E27FC236}">
                <a16:creationId xmlns:a16="http://schemas.microsoft.com/office/drawing/2014/main" id="{18C0774F-A5A0-49E6-B945-345EAA897C09}"/>
              </a:ext>
            </a:extLst>
          </p:cNvPr>
          <p:cNvSpPr txBox="1"/>
          <p:nvPr/>
        </p:nvSpPr>
        <p:spPr>
          <a:xfrm>
            <a:off x="8786683" y="5794520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1" name="300">
            <a:extLst>
              <a:ext uri="{FF2B5EF4-FFF2-40B4-BE49-F238E27FC236}">
                <a16:creationId xmlns:a16="http://schemas.microsoft.com/office/drawing/2014/main" id="{8D0ADAD9-3669-6147-F075-5AE52C80614A}"/>
              </a:ext>
            </a:extLst>
          </p:cNvPr>
          <p:cNvSpPr txBox="1"/>
          <p:nvPr/>
        </p:nvSpPr>
        <p:spPr>
          <a:xfrm>
            <a:off x="9374594" y="5794519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300">
            <a:extLst>
              <a:ext uri="{FF2B5EF4-FFF2-40B4-BE49-F238E27FC236}">
                <a16:creationId xmlns:a16="http://schemas.microsoft.com/office/drawing/2014/main" id="{04D74057-C41B-E098-93B1-A1CA172F668B}"/>
              </a:ext>
            </a:extLst>
          </p:cNvPr>
          <p:cNvSpPr txBox="1"/>
          <p:nvPr/>
        </p:nvSpPr>
        <p:spPr>
          <a:xfrm>
            <a:off x="9971758" y="5802699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3" name="300">
            <a:extLst>
              <a:ext uri="{FF2B5EF4-FFF2-40B4-BE49-F238E27FC236}">
                <a16:creationId xmlns:a16="http://schemas.microsoft.com/office/drawing/2014/main" id="{81ACFAF1-AE00-7241-1ACB-1C748A4A445F}"/>
              </a:ext>
            </a:extLst>
          </p:cNvPr>
          <p:cNvSpPr txBox="1"/>
          <p:nvPr/>
        </p:nvSpPr>
        <p:spPr>
          <a:xfrm>
            <a:off x="10527524" y="5794519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300">
            <a:extLst>
              <a:ext uri="{FF2B5EF4-FFF2-40B4-BE49-F238E27FC236}">
                <a16:creationId xmlns:a16="http://schemas.microsoft.com/office/drawing/2014/main" id="{AC3F8435-2DDC-B596-9FF9-C9863F94A6A8}"/>
              </a:ext>
            </a:extLst>
          </p:cNvPr>
          <p:cNvSpPr txBox="1"/>
          <p:nvPr/>
        </p:nvSpPr>
        <p:spPr>
          <a:xfrm>
            <a:off x="11073645" y="5801872"/>
            <a:ext cx="37414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5" name="Time [s]">
            <a:extLst>
              <a:ext uri="{FF2B5EF4-FFF2-40B4-BE49-F238E27FC236}">
                <a16:creationId xmlns:a16="http://schemas.microsoft.com/office/drawing/2014/main" id="{915E339A-4748-14D5-36F2-308DD890D956}"/>
              </a:ext>
            </a:extLst>
          </p:cNvPr>
          <p:cNvSpPr txBox="1"/>
          <p:nvPr/>
        </p:nvSpPr>
        <p:spPr>
          <a:xfrm>
            <a:off x="5769706" y="5999361"/>
            <a:ext cx="63863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sz="2000"/>
            </a:lvl1pPr>
          </a:lstStyle>
          <a:p>
            <a:r>
              <a:rPr sz="1100">
                <a:latin typeface="Arial" panose="020B0604020202020204" pitchFamily="34" charset="0"/>
                <a:cs typeface="Arial" panose="020B0604020202020204" pitchFamily="34" charset="0"/>
              </a:rPr>
              <a:t>Time [s]</a:t>
            </a:r>
          </a:p>
        </p:txBody>
      </p:sp>
      <p:sp>
        <p:nvSpPr>
          <p:cNvPr id="36" name="Rettangolo">
            <a:extLst>
              <a:ext uri="{FF2B5EF4-FFF2-40B4-BE49-F238E27FC236}">
                <a16:creationId xmlns:a16="http://schemas.microsoft.com/office/drawing/2014/main" id="{E2D0BB98-AB31-57BF-8448-BF87A3B4FDBA}"/>
              </a:ext>
            </a:extLst>
          </p:cNvPr>
          <p:cNvSpPr/>
          <p:nvPr/>
        </p:nvSpPr>
        <p:spPr>
          <a:xfrm>
            <a:off x="1814460" y="5997779"/>
            <a:ext cx="1431221" cy="318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8580" tIns="68580" rIns="68580" bIns="68580" anchor="ctr"/>
          <a:lstStyle/>
          <a:p>
            <a:endParaRPr/>
          </a:p>
        </p:txBody>
      </p:sp>
      <p:sp>
        <p:nvSpPr>
          <p:cNvPr id="38" name="https://terremoti.ingv.it/event/42706112">
            <a:extLst>
              <a:ext uri="{FF2B5EF4-FFF2-40B4-BE49-F238E27FC236}">
                <a16:creationId xmlns:a16="http://schemas.microsoft.com/office/drawing/2014/main" id="{AF7319F2-87E2-4BE1-6969-37D021F02805}"/>
              </a:ext>
            </a:extLst>
          </p:cNvPr>
          <p:cNvSpPr txBox="1"/>
          <p:nvPr/>
        </p:nvSpPr>
        <p:spPr>
          <a:xfrm>
            <a:off x="8064413" y="2264411"/>
            <a:ext cx="365863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sz="1600" u="none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https://terremoti.ingv.it/event/42706112</a:t>
            </a:r>
          </a:p>
        </p:txBody>
      </p:sp>
      <p:pic>
        <p:nvPicPr>
          <p:cNvPr id="39" name="Schermata 2025-06-18 alle 10.28.38.png" descr="Schermata 2025-06-18 alle 10.28.38.png">
            <a:extLst>
              <a:ext uri="{FF2B5EF4-FFF2-40B4-BE49-F238E27FC236}">
                <a16:creationId xmlns:a16="http://schemas.microsoft.com/office/drawing/2014/main" id="{A8BE9E7F-95E9-19D7-89D1-49ED75178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956" y="2124664"/>
            <a:ext cx="622426" cy="7261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901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AC9F6-28F8-830B-8E55-7A9B3A5F2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2969F-7CCB-449A-2D34-693255AEBC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ITINERIS WP5.7 @ INFN – LNS: status update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ADD1027C-0952-5A08-9C85-E90DDC53D63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19" name="Good Environmental Status (GES):…">
            <a:extLst>
              <a:ext uri="{FF2B5EF4-FFF2-40B4-BE49-F238E27FC236}">
                <a16:creationId xmlns:a16="http://schemas.microsoft.com/office/drawing/2014/main" id="{2C37C2B4-F2E8-90BF-B28D-F812C8B081FA}"/>
              </a:ext>
            </a:extLst>
          </p:cNvPr>
          <p:cNvSpPr txBox="1"/>
          <p:nvPr/>
        </p:nvSpPr>
        <p:spPr>
          <a:xfrm>
            <a:off x="21531" y="953589"/>
            <a:ext cx="12061612" cy="523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3675" tIns="123675" rIns="123675" bIns="123675" anchor="ctr"/>
          <a:lstStyle/>
          <a:p>
            <a:pPr lvl="2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Ocean Sound monitoring Sub-system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the ITINERIS Data Portal:</a:t>
            </a:r>
          </a:p>
          <a:p>
            <a:pPr lvl="2"/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for data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Git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permissions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Best practices to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FAIR data use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Sound Pressure Level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25th, 50th, 75th, 95th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percentiles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third-octave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bands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Metadata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aligned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with,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extending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SeaDataNet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standards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Collaboration with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involved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RIs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Two-day training with CNR – IAS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INFN - LNS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Regular updates via remote connections</a:t>
            </a:r>
          </a:p>
          <a:p>
            <a:pPr lvl="3"/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ERDDAP server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Data samples from INFN – LNS marine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ERDDAP 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new DAS recordings from Catania and Capo Passero)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erddap.lns.infn.it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erddap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1263" lvl="1" indent="-252663" defTabSz="1285875">
              <a:buSzPct val="100000"/>
              <a:buChar char="•"/>
              <a:defRPr sz="3900">
                <a:solidFill>
                  <a:srgbClr val="222A35"/>
                </a:solidFill>
              </a:defRPr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lemento grafico 4" descr="Segno di spunta con riempimento a tinta unita">
            <a:extLst>
              <a:ext uri="{FF2B5EF4-FFF2-40B4-BE49-F238E27FC236}">
                <a16:creationId xmlns:a16="http://schemas.microsoft.com/office/drawing/2014/main" id="{E37B7C2A-33A4-0AFD-5B63-773D4AFEB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857" y="957942"/>
            <a:ext cx="779417" cy="779417"/>
          </a:xfrm>
          <a:prstGeom prst="rect">
            <a:avLst/>
          </a:prstGeom>
        </p:spPr>
      </p:pic>
      <p:pic>
        <p:nvPicPr>
          <p:cNvPr id="9" name="Elemento grafico 8" descr="Ingranaggi con riempimento a tinta unita">
            <a:extLst>
              <a:ext uri="{FF2B5EF4-FFF2-40B4-BE49-F238E27FC236}">
                <a16:creationId xmlns:a16="http://schemas.microsoft.com/office/drawing/2014/main" id="{C5C99D52-E843-06A3-5464-F8859E76A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857" y="4341225"/>
            <a:ext cx="779417" cy="77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asellaDiTesto 21"/>
          <p:cNvSpPr txBox="1">
            <a:spLocks noGrp="1"/>
          </p:cNvSpPr>
          <p:nvPr>
            <p:ph type="sldNum" sz="quarter" idx="2"/>
          </p:nvPr>
        </p:nvSpPr>
        <p:spPr>
          <a:xfrm>
            <a:off x="11557455" y="6481691"/>
            <a:ext cx="258624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9pPr>
          </a:lstStyle>
          <a:p>
            <a:fld id="{86CB4B4D-7CA3-9044-876B-883B54F8677D}" type="slidenum">
              <a:rPr lang="it-IT" smtClean="0"/>
              <a:pPr/>
              <a:t>2</a:t>
            </a:fld>
            <a:endParaRPr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9FB5547-A384-1752-F9B3-F6F5450B2DD3}"/>
              </a:ext>
            </a:extLst>
          </p:cNvPr>
          <p:cNvGrpSpPr/>
          <p:nvPr/>
        </p:nvGrpSpPr>
        <p:grpSpPr>
          <a:xfrm>
            <a:off x="1186250" y="2549436"/>
            <a:ext cx="9286822" cy="2972906"/>
            <a:chOff x="2419109" y="1404855"/>
            <a:chExt cx="7055770" cy="2226200"/>
          </a:xfrm>
        </p:grpSpPr>
        <p:pic>
          <p:nvPicPr>
            <p:cNvPr id="6" name="Imagen 5" descr="Imagen 5">
              <a:extLst>
                <a:ext uri="{FF2B5EF4-FFF2-40B4-BE49-F238E27FC236}">
                  <a16:creationId xmlns:a16="http://schemas.microsoft.com/office/drawing/2014/main" id="{0F21BED7-B4DD-FBBB-F372-F696EAE8E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9109" y="1404855"/>
              <a:ext cx="4158050" cy="222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w774JLaB9G1sx6SLkLjgyOx02KZWMjk3GuQGBBGS606ZydlsI-ULh-pbitaU-dSXj2EzSstXDZ1fuslzxy2cfwHo_5DXQfGlxNZk7Us6Wg1f6gu3LgUytIOc98y1p60Wq0MMrShstFUT.png" descr="w774JLaB9G1sx6SLkLjgyOx02KZWMjk3GuQGBBGS606ZydlsI-ULh-pbitaU-dSXj2EzSstXDZ1fuslzxy2cfwHo_5DXQfGlxNZk7Us6Wg1f6gu3LgUytIOc98y1p60Wq0MMrShstFUT.png">
              <a:extLst>
                <a:ext uri="{FF2B5EF4-FFF2-40B4-BE49-F238E27FC236}">
                  <a16:creationId xmlns:a16="http://schemas.microsoft.com/office/drawing/2014/main" id="{2FA6564A-7961-21DC-9E98-CFD9E2206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3631" y="1404855"/>
              <a:ext cx="3771248" cy="2226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E3F103A-CEB8-F758-19F7-F28E86204171}"/>
              </a:ext>
            </a:extLst>
          </p:cNvPr>
          <p:cNvSpPr txBox="1"/>
          <p:nvPr/>
        </p:nvSpPr>
        <p:spPr>
          <a:xfrm>
            <a:off x="568842" y="201954"/>
            <a:ext cx="9053623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is sound an important variable for observing the ocean at a global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scale?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4CFF1FE-FDB7-28D0-9F4E-19BE5DDEC41A}"/>
              </a:ext>
            </a:extLst>
          </p:cNvPr>
          <p:cNvSpPr txBox="1"/>
          <p:nvPr/>
        </p:nvSpPr>
        <p:spPr>
          <a:xfrm>
            <a:off x="576333" y="1235664"/>
            <a:ext cx="1055281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Ocean Sound carries</a:t>
            </a:r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 on several sources and processes in the ocean:</a:t>
            </a:r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Climate Change:  wind, waves</a:t>
            </a:r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rain</a:t>
            </a:r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sound propagation</a:t>
            </a:r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ice-cap status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Ocean Health: anthropogenic acoustic pollution, monitoring of soniferous species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Safety, security: geophysical events (tsunamis earthquakes,..), illegal/banned activities, disasters,..</a:t>
            </a:r>
            <a:endParaRPr lang="en-GB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E9A215-8568-E3A4-AA51-DE489313D30F}"/>
              </a:ext>
            </a:extLst>
          </p:cNvPr>
          <p:cNvSpPr txBox="1"/>
          <p:nvPr/>
        </p:nvSpPr>
        <p:spPr>
          <a:xfrm>
            <a:off x="204828" y="5757918"/>
            <a:ext cx="32294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>
                <a:solidFill>
                  <a:schemeClr val="tx1"/>
                </a:solidFill>
              </a:rPr>
              <a:t>A</a:t>
            </a: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rPr>
              <a:t>ttempts at international scale: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4CB016-0042-BE6A-86A1-C320BC7C019C}"/>
              </a:ext>
            </a:extLst>
          </p:cNvPr>
          <p:cNvSpPr txBox="1"/>
          <p:nvPr/>
        </p:nvSpPr>
        <p:spPr>
          <a:xfrm>
            <a:off x="3431665" y="5945253"/>
            <a:ext cx="63183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rPr>
              <a:t>https://</a:t>
            </a:r>
            <a:r>
              <a:rPr kumimoji="0" lang="en-GB" sz="1800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rPr>
              <a:t>repository.oceanbestpractices.org</a:t>
            </a:r>
            <a:r>
              <a:rPr kumimoji="0" lang="en-GB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rPr>
              <a:t>/handle/11329/2405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5E065B-F63B-EE79-5F3F-1F5B0F50D56C}"/>
              </a:ext>
            </a:extLst>
          </p:cNvPr>
          <p:cNvSpPr txBox="1"/>
          <p:nvPr/>
        </p:nvSpPr>
        <p:spPr>
          <a:xfrm>
            <a:off x="3397107" y="5607404"/>
            <a:ext cx="611372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https://</a:t>
            </a:r>
            <a:r>
              <a:rPr lang="en-GB" err="1">
                <a:solidFill>
                  <a:schemeClr val="tx1"/>
                </a:solidFill>
              </a:rPr>
              <a:t>oceanexpert.org</a:t>
            </a:r>
            <a:r>
              <a:rPr lang="en-GB">
                <a:solidFill>
                  <a:schemeClr val="tx1"/>
                </a:solidFill>
              </a:rPr>
              <a:t>/</a:t>
            </a:r>
            <a:r>
              <a:rPr lang="en-GB" err="1">
                <a:solidFill>
                  <a:schemeClr val="tx1"/>
                </a:solidFill>
              </a:rPr>
              <a:t>downloadFile</a:t>
            </a:r>
            <a:r>
              <a:rPr lang="en-GB">
                <a:solidFill>
                  <a:schemeClr val="tx1"/>
                </a:solidFill>
              </a:rPr>
              <a:t>/45461</a:t>
            </a:r>
          </a:p>
        </p:txBody>
      </p:sp>
      <p:pic>
        <p:nvPicPr>
          <p:cNvPr id="12" name="Immagine 11" descr="Immagine che contiene testo, logo, Carattere, Marchio&#10;&#10;Descrizione generata automaticamente">
            <a:extLst>
              <a:ext uri="{FF2B5EF4-FFF2-40B4-BE49-F238E27FC236}">
                <a16:creationId xmlns:a16="http://schemas.microsoft.com/office/drawing/2014/main" id="{BF04397A-7E33-DBB0-7A49-0717657B4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44" y="5904037"/>
            <a:ext cx="1493249" cy="382624"/>
          </a:xfrm>
          <a:prstGeom prst="rect">
            <a:avLst/>
          </a:prstGeom>
        </p:spPr>
      </p:pic>
      <p:pic>
        <p:nvPicPr>
          <p:cNvPr id="16" name="Immagine 15" descr="Immagine che contiene testo, acqua, Carattere, schermata&#10;&#10;Descrizione generata automaticamente">
            <a:extLst>
              <a:ext uri="{FF2B5EF4-FFF2-40B4-BE49-F238E27FC236}">
                <a16:creationId xmlns:a16="http://schemas.microsoft.com/office/drawing/2014/main" id="{B22727EC-2879-B8EF-550F-2E09C341B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333" y="4415605"/>
            <a:ext cx="1239559" cy="483161"/>
          </a:xfrm>
          <a:prstGeom prst="rect">
            <a:avLst/>
          </a:prstGeom>
        </p:spPr>
      </p:pic>
      <p:pic>
        <p:nvPicPr>
          <p:cNvPr id="19" name="Immagine 18" descr="Immagine che contiene Elementi grafici, schermata&#10;&#10;Descrizione generata automaticamente">
            <a:extLst>
              <a:ext uri="{FF2B5EF4-FFF2-40B4-BE49-F238E27FC236}">
                <a16:creationId xmlns:a16="http://schemas.microsoft.com/office/drawing/2014/main" id="{8AD28011-7F13-0A01-07CD-D06359EB1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334" y="5123081"/>
            <a:ext cx="1239559" cy="60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5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asellaDiTesto 21"/>
          <p:cNvSpPr txBox="1">
            <a:spLocks noGrp="1"/>
          </p:cNvSpPr>
          <p:nvPr>
            <p:ph type="sldNum" sz="quarter" idx="2"/>
          </p:nvPr>
        </p:nvSpPr>
        <p:spPr>
          <a:xfrm>
            <a:off x="11557455" y="6481691"/>
            <a:ext cx="258624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9pPr>
          </a:lstStyle>
          <a:p>
            <a:fld id="{86CB4B4D-7CA3-9044-876B-883B54F8677D}" type="slidenum">
              <a:rPr lang="it-IT" smtClean="0"/>
              <a:pPr/>
              <a:t>3</a:t>
            </a:fld>
            <a:endParaRPr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E3F103A-CEB8-F758-19F7-F28E86204171}"/>
              </a:ext>
            </a:extLst>
          </p:cNvPr>
          <p:cNvSpPr txBox="1"/>
          <p:nvPr/>
        </p:nvSpPr>
        <p:spPr>
          <a:xfrm>
            <a:off x="568842" y="201954"/>
            <a:ext cx="9053623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kern="1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Integrate Ocean Sound in </a:t>
            </a:r>
            <a:r>
              <a:rPr lang="en-US" sz="2800" kern="1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IIOOS </a:t>
            </a:r>
          </a:p>
          <a:p>
            <a:r>
              <a:rPr lang="en-US" sz="2800" kern="1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</a:t>
            </a:r>
            <a:r>
              <a:rPr lang="en-US" sz="2800" kern="1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Italian Integrated Ocean Observing System)</a:t>
            </a:r>
            <a:endParaRPr lang="it-IT" sz="280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B9FFA25-92D0-4BD6-E5CA-F33E3944A000}"/>
              </a:ext>
            </a:extLst>
          </p:cNvPr>
          <p:cNvSpPr txBox="1"/>
          <p:nvPr/>
        </p:nvSpPr>
        <p:spPr>
          <a:xfrm>
            <a:off x="267681" y="1249619"/>
            <a:ext cx="545981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DDFFDE5-A860-44E1-DAD2-246FD3C08FD4}"/>
              </a:ext>
            </a:extLst>
          </p:cNvPr>
          <p:cNvSpPr txBox="1"/>
          <p:nvPr/>
        </p:nvSpPr>
        <p:spPr>
          <a:xfrm>
            <a:off x="4782021" y="1724867"/>
            <a:ext cx="7034058" cy="4247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collection </a:t>
            </a: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data inh</a:t>
            </a:r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omogeneity):</a:t>
            </a: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Sensor type, depth, location, sensor calibration, sampling 	frequency, duration of acquisition, duration of experiment, 	time sampling,...	</a:t>
            </a:r>
          </a:p>
          <a:p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Sharing/Exposure</a:t>
            </a: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Harmonise IR data sharing resources</a:t>
            </a: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Avoid sharing of strategic/sensible data</a:t>
            </a:r>
          </a:p>
          <a:p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Analysis:</a:t>
            </a: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Definition of physical quantity, common/shared algorithms</a:t>
            </a:r>
            <a:endParaRPr lang="en-GB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GB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FAIRness</a:t>
            </a:r>
            <a:endParaRPr lang="en-GB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Metadata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defintion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raw and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analised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pic>
        <p:nvPicPr>
          <p:cNvPr id="1028" name="Picture 4" descr="Pearson fastest in 100m hurdles semis, holder goes out - World ...">
            <a:extLst>
              <a:ext uri="{FF2B5EF4-FFF2-40B4-BE49-F238E27FC236}">
                <a16:creationId xmlns:a16="http://schemas.microsoft.com/office/drawing/2014/main" id="{8509D03C-B44B-C267-7EBA-EE751DCC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1" y="2345273"/>
            <a:ext cx="4368845" cy="24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80C7752-F4CF-97E6-15DB-6563BCC72059}"/>
              </a:ext>
            </a:extLst>
          </p:cNvPr>
          <p:cNvSpPr txBox="1"/>
          <p:nvPr/>
        </p:nvSpPr>
        <p:spPr>
          <a:xfrm>
            <a:off x="729480" y="5967394"/>
            <a:ext cx="1042867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Algorithms and codes for analysis should be shared over a</a:t>
            </a:r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code sharing platform</a:t>
            </a:r>
            <a:endParaRPr lang="it-IT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asellaDiTesto 21"/>
          <p:cNvSpPr txBox="1">
            <a:spLocks noGrp="1"/>
          </p:cNvSpPr>
          <p:nvPr>
            <p:ph type="sldNum" sz="quarter" idx="2"/>
          </p:nvPr>
        </p:nvSpPr>
        <p:spPr>
          <a:xfrm>
            <a:off x="11557455" y="6481691"/>
            <a:ext cx="258624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9pPr>
          </a:lstStyle>
          <a:p>
            <a:fld id="{86CB4B4D-7CA3-9044-876B-883B54F8677D}" type="slidenum">
              <a:rPr lang="it-IT" smtClean="0"/>
              <a:pPr/>
              <a:t>4</a:t>
            </a:fld>
            <a:endParaRPr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E3F103A-CEB8-F758-19F7-F28E86204171}"/>
              </a:ext>
            </a:extLst>
          </p:cNvPr>
          <p:cNvSpPr txBox="1"/>
          <p:nvPr/>
        </p:nvSpPr>
        <p:spPr>
          <a:xfrm>
            <a:off x="568842" y="201954"/>
            <a:ext cx="9053623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kern="1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Integrate Ocean Sound in </a:t>
            </a:r>
            <a:r>
              <a:rPr lang="en-US" sz="2800" kern="1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IIOOS </a:t>
            </a:r>
          </a:p>
          <a:p>
            <a:r>
              <a:rPr lang="en-US" sz="2800" kern="1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</a:t>
            </a:r>
            <a:r>
              <a:rPr lang="en-US" sz="2800" kern="1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Italian Integrated Ocean Observing System)</a:t>
            </a:r>
            <a:endParaRPr lang="it-IT" sz="280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43BFFA-95D5-25FF-D8E4-22494DB0BC76}"/>
              </a:ext>
            </a:extLst>
          </p:cNvPr>
          <p:cNvSpPr txBox="1"/>
          <p:nvPr/>
        </p:nvSpPr>
        <p:spPr>
          <a:xfrm>
            <a:off x="324194" y="1795483"/>
            <a:ext cx="11896641" cy="4370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Harmonise data harvesting strategy:</a:t>
            </a:r>
          </a:p>
          <a:p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R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ecord not less than 5 continuous minutes of data every hour during the experiment</a:t>
            </a:r>
          </a:p>
          <a:p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Use calibrated sensors (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uncalibrated sensors should 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 used 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 limited subset of analyses)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physical quantity to be derived from raw data </a:t>
            </a:r>
          </a:p>
          <a:p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GB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Sound Pressure Level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start with)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Path for data analysis</a:t>
            </a:r>
          </a:p>
          <a:p>
            <a:pPr algn="just"/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pPr algn="just"/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Spectral analysis in octave thirds comprising 63 and 125 Hz (EU MSFD). 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When possible supplemented with higher ones.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Spectral resolution of 1Hz should be provided for fmax&lt;1 kHz </a:t>
            </a:r>
          </a:p>
          <a:p>
            <a:pPr algn="just"/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Spectral resolution of 100 Hz should be provided for fmax&gt;1 kHz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Average and median values of SPL should be calculated together with the 25</a:t>
            </a:r>
            <a:r>
              <a:rPr lang="en-GB" sz="16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50</a:t>
            </a:r>
            <a:r>
              <a:rPr lang="en-GB" sz="16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75</a:t>
            </a:r>
            <a:r>
              <a:rPr lang="en-GB" sz="16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95</a:t>
            </a:r>
            <a:r>
              <a:rPr lang="en-GB" sz="16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percentiles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4" name="Picture 2" descr="23++ Funny Memes About Starting A New Job - Factory Memes">
            <a:extLst>
              <a:ext uri="{FF2B5EF4-FFF2-40B4-BE49-F238E27FC236}">
                <a16:creationId xmlns:a16="http://schemas.microsoft.com/office/drawing/2014/main" id="{7AB7388A-B4FC-21DA-3CA1-CBE915A5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70" y="2132702"/>
            <a:ext cx="2088292" cy="212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F88680A-B577-D7FE-7345-02FEEE1949B8}"/>
              </a:ext>
            </a:extLst>
          </p:cNvPr>
          <p:cNvSpPr txBox="1"/>
          <p:nvPr/>
        </p:nvSpPr>
        <p:spPr>
          <a:xfrm>
            <a:off x="267681" y="1249619"/>
            <a:ext cx="545981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543302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86442-82AF-17CB-6FEE-9B1BC4BA6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54D3D-9221-7E45-1C14-1AB14D223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ITINERIS WP5.7 @ INFN – LNS</a:t>
            </a:r>
            <a:br>
              <a:rPr lang="it-IT" dirty="0"/>
            </a:b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309FB0A6-44B9-21C7-995E-52B547CD8F9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Main Strategy:…">
            <a:extLst>
              <a:ext uri="{FF2B5EF4-FFF2-40B4-BE49-F238E27FC236}">
                <a16:creationId xmlns:a16="http://schemas.microsoft.com/office/drawing/2014/main" id="{309939EE-9B32-738E-C1F5-0C0FE9AD74BE}"/>
              </a:ext>
            </a:extLst>
          </p:cNvPr>
          <p:cNvSpPr txBox="1"/>
          <p:nvPr/>
        </p:nvSpPr>
        <p:spPr>
          <a:xfrm>
            <a:off x="296562" y="2351540"/>
            <a:ext cx="11800016" cy="2749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3675" tIns="123675" rIns="123675" bIns="123675" anchor="ctr"/>
          <a:lstStyle/>
          <a:p>
            <a:pPr defTabSz="1285875">
              <a:defRPr sz="3500" b="1">
                <a:solidFill>
                  <a:srgbClr val="222A35"/>
                </a:solidFill>
              </a:defRPr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INFN – LNS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Python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for data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Git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permissions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Best practices to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FAIR data use</a:t>
            </a:r>
          </a:p>
          <a:p>
            <a:pPr lvl="1"/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85875">
              <a:defRPr sz="3500" b="1">
                <a:solidFill>
                  <a:srgbClr val="222A35"/>
                </a:solidFill>
              </a:defRPr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Analysis chain: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3663" lvl="1" indent="-252663" defTabSz="1285875">
              <a:buSzPct val="100000"/>
              <a:buChar char="•"/>
              <a:defRPr sz="3500">
                <a:solidFill>
                  <a:srgbClr val="222A35"/>
                </a:solidFill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Save 5 minutes acoustic data every 5 min (60 GB/day)</a:t>
            </a:r>
          </a:p>
          <a:p>
            <a:pPr marL="633663" lvl="1" indent="-252663" defTabSz="1285875">
              <a:buSzPct val="100000"/>
              <a:buChar char="•"/>
              <a:defRPr sz="3500">
                <a:solidFill>
                  <a:srgbClr val="222A35"/>
                </a:solidFill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 or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delayed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mode) data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analysis</a:t>
            </a:r>
          </a:p>
          <a:p>
            <a:pPr marL="1014663" lvl="2" indent="-252663" defTabSz="1285875">
              <a:buSzPct val="100000"/>
              <a:buChar char="•"/>
              <a:defRPr sz="3500">
                <a:solidFill>
                  <a:srgbClr val="222A35"/>
                </a:solidFill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Produce Spectrograms</a:t>
            </a:r>
          </a:p>
          <a:p>
            <a:pPr marL="1014663" lvl="2" indent="-252663" defTabSz="1285875">
              <a:buSzPct val="100000"/>
              <a:buChar char="•"/>
              <a:defRPr sz="3500">
                <a:solidFill>
                  <a:srgbClr val="222A35"/>
                </a:solidFill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Calculates Sound Pressure Level (dB re 1μPa) in 1/3-octave frequencies bands </a:t>
            </a:r>
          </a:p>
          <a:p>
            <a:pPr marL="1395663" lvl="3" indent="-252663" defTabSz="1285875">
              <a:buSzPct val="100000"/>
              <a:buChar char="•"/>
              <a:defRPr sz="3500">
                <a:solidFill>
                  <a:srgbClr val="222A35"/>
                </a:solidFill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Mean, 25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50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, 75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and 95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percentiles</a:t>
            </a:r>
          </a:p>
          <a:p>
            <a:pPr marL="1014663" lvl="2" indent="-252663" defTabSz="1285875">
              <a:buSzPct val="100000"/>
              <a:buChar char="•"/>
              <a:defRPr sz="3500">
                <a:solidFill>
                  <a:srgbClr val="222A35"/>
                </a:solidFill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 Save outputs in PNG and HDF5 formats including metadata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71863" lvl="3" indent="-252663" defTabSz="1285875">
              <a:buSzPct val="100000"/>
              <a:buChar char="•"/>
              <a:defRPr sz="3500">
                <a:solidFill>
                  <a:srgbClr val="222A35"/>
                </a:solidFill>
              </a:defRPr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Fill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 ERDDAP server (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https://erddap.lns.infn.it/erddap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4663" lvl="2" indent="-252663" defTabSz="1285875">
              <a:buSzPct val="100000"/>
              <a:buChar char="•"/>
              <a:defRPr sz="3500">
                <a:solidFill>
                  <a:srgbClr val="222A35"/>
                </a:solidFill>
              </a:defRPr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Produce WAV and MP3 files for outreach purposes</a:t>
            </a:r>
          </a:p>
        </p:txBody>
      </p:sp>
    </p:spTree>
    <p:extLst>
      <p:ext uri="{BB962C8B-B14F-4D97-AF65-F5344CB8AC3E}">
        <p14:creationId xmlns:p14="http://schemas.microsoft.com/office/powerpoint/2010/main" val="1171714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82CDE-F0D6-B332-1E36-617ACA1EB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uppo 74">
            <a:extLst>
              <a:ext uri="{FF2B5EF4-FFF2-40B4-BE49-F238E27FC236}">
                <a16:creationId xmlns:a16="http://schemas.microsoft.com/office/drawing/2014/main" id="{3248A63E-A684-53A5-EEA2-EA09697344D4}"/>
              </a:ext>
            </a:extLst>
          </p:cNvPr>
          <p:cNvGrpSpPr/>
          <p:nvPr/>
        </p:nvGrpSpPr>
        <p:grpSpPr>
          <a:xfrm>
            <a:off x="130557" y="542271"/>
            <a:ext cx="9958794" cy="5520565"/>
            <a:chOff x="74817" y="793283"/>
            <a:chExt cx="9958794" cy="5520565"/>
          </a:xfrm>
        </p:grpSpPr>
        <p:grpSp>
          <p:nvGrpSpPr>
            <p:cNvPr id="74" name="Gruppo 73">
              <a:extLst>
                <a:ext uri="{FF2B5EF4-FFF2-40B4-BE49-F238E27FC236}">
                  <a16:creationId xmlns:a16="http://schemas.microsoft.com/office/drawing/2014/main" id="{A779AA56-61CE-4308-5EE4-C35505A122A5}"/>
                </a:ext>
              </a:extLst>
            </p:cNvPr>
            <p:cNvGrpSpPr/>
            <p:nvPr/>
          </p:nvGrpSpPr>
          <p:grpSpPr>
            <a:xfrm>
              <a:off x="74817" y="3937208"/>
              <a:ext cx="5438590" cy="2376640"/>
              <a:chOff x="74817" y="3937208"/>
              <a:chExt cx="5438590" cy="2376640"/>
            </a:xfrm>
          </p:grpSpPr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DF0B8F51-975D-441D-F127-8993516667A5}"/>
                  </a:ext>
                </a:extLst>
              </p:cNvPr>
              <p:cNvGrpSpPr/>
              <p:nvPr/>
            </p:nvGrpSpPr>
            <p:grpSpPr>
              <a:xfrm>
                <a:off x="465631" y="3937208"/>
                <a:ext cx="5047776" cy="2376640"/>
                <a:chOff x="375921" y="3972295"/>
                <a:chExt cx="4671209" cy="2150470"/>
              </a:xfrm>
            </p:grpSpPr>
            <p:pic>
              <p:nvPicPr>
                <p:cNvPr id="6" name="Immagine 5" descr="Immagine che contiene diagramma, schermata, linea&#10;&#10;Descrizione generata automaticamente">
                  <a:extLst>
                    <a:ext uri="{FF2B5EF4-FFF2-40B4-BE49-F238E27FC236}">
                      <a16:creationId xmlns:a16="http://schemas.microsoft.com/office/drawing/2014/main" id="{DF865E23-312C-71AA-53C9-B5AD19399C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r="16501"/>
                <a:stretch/>
              </p:blipFill>
              <p:spPr>
                <a:xfrm>
                  <a:off x="375921" y="4021921"/>
                  <a:ext cx="4576089" cy="2100844"/>
                </a:xfrm>
                <a:prstGeom prst="rect">
                  <a:avLst/>
                </a:prstGeom>
              </p:spPr>
            </p:pic>
            <p:sp>
              <p:nvSpPr>
                <p:cNvPr id="13" name="Rettangolo con angoli arrotondati 12">
                  <a:extLst>
                    <a:ext uri="{FF2B5EF4-FFF2-40B4-BE49-F238E27FC236}">
                      <a16:creationId xmlns:a16="http://schemas.microsoft.com/office/drawing/2014/main" id="{6634E063-5C86-A9B0-470C-EE6E1C68883C}"/>
                    </a:ext>
                  </a:extLst>
                </p:cNvPr>
                <p:cNvSpPr/>
                <p:nvPr/>
              </p:nvSpPr>
              <p:spPr>
                <a:xfrm>
                  <a:off x="4408192" y="3972295"/>
                  <a:ext cx="638938" cy="147987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34" name="Schermata 2025-06-18 alle 10.25.17.png" descr="Schermata 2025-06-18 alle 10.25.17.png">
                <a:extLst>
                  <a:ext uri="{FF2B5EF4-FFF2-40B4-BE49-F238E27FC236}">
                    <a16:creationId xmlns:a16="http://schemas.microsoft.com/office/drawing/2014/main" id="{F67FD7B2-1AAE-2FDB-32F0-C4CC0F9D9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817" y="5441039"/>
                <a:ext cx="1016407" cy="3388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" name="Schermata 2025-06-18 alle 10.28.38.png" descr="Schermata 2025-06-18 alle 10.28.38.png">
                <a:extLst>
                  <a:ext uri="{FF2B5EF4-FFF2-40B4-BE49-F238E27FC236}">
                    <a16:creationId xmlns:a16="http://schemas.microsoft.com/office/drawing/2014/main" id="{B062A21E-52C6-2E3E-2D66-864AF6063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819" y="4346202"/>
                <a:ext cx="350369" cy="4087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" name="OS-SS.png" descr="OS-SS.png">
              <a:extLst>
                <a:ext uri="{FF2B5EF4-FFF2-40B4-BE49-F238E27FC236}">
                  <a16:creationId xmlns:a16="http://schemas.microsoft.com/office/drawing/2014/main" id="{D04B8DDB-4E07-0701-DBCB-C6FC75052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1310"/>
            <a:stretch>
              <a:fillRect/>
            </a:stretch>
          </p:blipFill>
          <p:spPr>
            <a:xfrm>
              <a:off x="2998026" y="858047"/>
              <a:ext cx="6979094" cy="307916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E4C16B3E-92A2-7BA7-030A-4660920FE583}"/>
                </a:ext>
              </a:extLst>
            </p:cNvPr>
            <p:cNvGrpSpPr/>
            <p:nvPr/>
          </p:nvGrpSpPr>
          <p:grpSpPr>
            <a:xfrm>
              <a:off x="6310701" y="793283"/>
              <a:ext cx="3722910" cy="1701458"/>
              <a:chOff x="6310701" y="793283"/>
              <a:chExt cx="3722910" cy="1701458"/>
            </a:xfrm>
            <a:solidFill>
              <a:schemeClr val="bg1"/>
            </a:solidFill>
          </p:grpSpPr>
          <p:sp>
            <p:nvSpPr>
              <p:cNvPr id="66" name="Rettangolo con angoli arrotondati 65">
                <a:extLst>
                  <a:ext uri="{FF2B5EF4-FFF2-40B4-BE49-F238E27FC236}">
                    <a16:creationId xmlns:a16="http://schemas.microsoft.com/office/drawing/2014/main" id="{243625FB-44ED-DDC8-B648-466D2EB7417A}"/>
                  </a:ext>
                </a:extLst>
              </p:cNvPr>
              <p:cNvSpPr/>
              <p:nvPr/>
            </p:nvSpPr>
            <p:spPr>
              <a:xfrm>
                <a:off x="6310701" y="1162330"/>
                <a:ext cx="3722910" cy="13324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7" name="Rettangolo con angoli arrotondati 66">
                <a:extLst>
                  <a:ext uri="{FF2B5EF4-FFF2-40B4-BE49-F238E27FC236}">
                    <a16:creationId xmlns:a16="http://schemas.microsoft.com/office/drawing/2014/main" id="{456F8C0C-4B31-1ADC-70FC-3BF3A2030573}"/>
                  </a:ext>
                </a:extLst>
              </p:cNvPr>
              <p:cNvSpPr/>
              <p:nvPr/>
            </p:nvSpPr>
            <p:spPr>
              <a:xfrm>
                <a:off x="8216195" y="793283"/>
                <a:ext cx="1817416" cy="13324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DE5FD8DC-19BD-89EC-BBE4-5681464DD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8511" y="2790418"/>
              <a:ext cx="984878" cy="638582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8A898497-B615-EBD9-44B9-2157E354C0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ITINERIS WP5.7 @ INFN – LNS</a:t>
            </a:r>
            <a:br>
              <a:rPr lang="it-IT" dirty="0"/>
            </a:br>
            <a:r>
              <a:rPr lang="it-IT" dirty="0"/>
              <a:t>Ocean Sound monitoring Sub-system flow chart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1C6870E9-25F6-83B1-6BD6-ACDB67372D7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ABD3E180-B6D9-CEE2-2305-BEDEE0036920}"/>
              </a:ext>
            </a:extLst>
          </p:cNvPr>
          <p:cNvSpPr/>
          <p:nvPr/>
        </p:nvSpPr>
        <p:spPr>
          <a:xfrm>
            <a:off x="6781383" y="3359907"/>
            <a:ext cx="890077" cy="22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1F887AE4-F3F2-95A1-18F2-77B3481D9674}"/>
              </a:ext>
            </a:extLst>
          </p:cNvPr>
          <p:cNvSpPr/>
          <p:nvPr/>
        </p:nvSpPr>
        <p:spPr>
          <a:xfrm>
            <a:off x="10451272" y="3351464"/>
            <a:ext cx="1333606" cy="401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con angoli arrotondati 52">
            <a:extLst>
              <a:ext uri="{FF2B5EF4-FFF2-40B4-BE49-F238E27FC236}">
                <a16:creationId xmlns:a16="http://schemas.microsoft.com/office/drawing/2014/main" id="{919BE027-96DF-ED74-A389-0B86D5BFAB97}"/>
              </a:ext>
            </a:extLst>
          </p:cNvPr>
          <p:cNvSpPr/>
          <p:nvPr/>
        </p:nvSpPr>
        <p:spPr>
          <a:xfrm>
            <a:off x="3740820" y="3725102"/>
            <a:ext cx="492826" cy="11489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Immagine che contiene diagramma, schermata&#10;&#10;Descrizione generata automaticamente">
            <a:extLst>
              <a:ext uri="{FF2B5EF4-FFF2-40B4-BE49-F238E27FC236}">
                <a16:creationId xmlns:a16="http://schemas.microsoft.com/office/drawing/2014/main" id="{15FE0D34-A3C0-B432-31A6-10AAC24002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4728"/>
          <a:stretch/>
        </p:blipFill>
        <p:spPr>
          <a:xfrm>
            <a:off x="6800925" y="3100452"/>
            <a:ext cx="4981184" cy="2935174"/>
          </a:xfrm>
          <a:prstGeom prst="rect">
            <a:avLst/>
          </a:prstGeom>
        </p:spPr>
      </p:pic>
      <p:pic>
        <p:nvPicPr>
          <p:cNvPr id="38" name="Schermata 2025-06-18 alle 10.19.02.png" descr="Schermata 2025-06-18 alle 10.19.02.png">
            <a:extLst>
              <a:ext uri="{FF2B5EF4-FFF2-40B4-BE49-F238E27FC236}">
                <a16:creationId xmlns:a16="http://schemas.microsoft.com/office/drawing/2014/main" id="{FCC598E8-DBD8-977A-CEE1-DCD85B532A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949" y="4636212"/>
            <a:ext cx="870997" cy="6420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920417CA-920D-FF3A-F26E-4F2A389C0C53}"/>
              </a:ext>
            </a:extLst>
          </p:cNvPr>
          <p:cNvSpPr/>
          <p:nvPr/>
        </p:nvSpPr>
        <p:spPr>
          <a:xfrm>
            <a:off x="10657441" y="4415991"/>
            <a:ext cx="1237997" cy="8011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" name="Schermata 2025-06-18 alle 10.26.24.png" descr="Schermata 2025-06-18 alle 10.26.24.png">
            <a:extLst>
              <a:ext uri="{FF2B5EF4-FFF2-40B4-BE49-F238E27FC236}">
                <a16:creationId xmlns:a16="http://schemas.microsoft.com/office/drawing/2014/main" id="{77936AC0-AABD-84E4-AF22-7BF3320EC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234" y="3239878"/>
            <a:ext cx="1244064" cy="4690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55" name="Connettore 7 54">
            <a:extLst>
              <a:ext uri="{FF2B5EF4-FFF2-40B4-BE49-F238E27FC236}">
                <a16:creationId xmlns:a16="http://schemas.microsoft.com/office/drawing/2014/main" id="{6E0F64B7-5A11-C9B6-F055-27B500EFC0C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39591" y="3960998"/>
            <a:ext cx="523221" cy="8081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7 56">
            <a:extLst>
              <a:ext uri="{FF2B5EF4-FFF2-40B4-BE49-F238E27FC236}">
                <a16:creationId xmlns:a16="http://schemas.microsoft.com/office/drawing/2014/main" id="{2AA0F377-0F75-89E7-C772-B3B2043814C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30413" y="4605487"/>
            <a:ext cx="575538" cy="3072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8BD3A2F4-1322-EA07-0A3D-317E8658EF24}"/>
              </a:ext>
            </a:extLst>
          </p:cNvPr>
          <p:cNvSpPr/>
          <p:nvPr/>
        </p:nvSpPr>
        <p:spPr>
          <a:xfrm>
            <a:off x="4713010" y="5208279"/>
            <a:ext cx="223662" cy="4987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0" name="Connettore 7 59">
            <a:extLst>
              <a:ext uri="{FF2B5EF4-FFF2-40B4-BE49-F238E27FC236}">
                <a16:creationId xmlns:a16="http://schemas.microsoft.com/office/drawing/2014/main" id="{30F8CC3B-57E3-FC6A-D9AB-A1E2BCEEF877}"/>
              </a:ext>
            </a:extLst>
          </p:cNvPr>
          <p:cNvCxnSpPr>
            <a:cxnSpLocks/>
          </p:cNvCxnSpPr>
          <p:nvPr/>
        </p:nvCxnSpPr>
        <p:spPr>
          <a:xfrm rot="10800000">
            <a:off x="4684268" y="5342531"/>
            <a:ext cx="302768" cy="12305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ttangolo 69">
            <a:extLst>
              <a:ext uri="{FF2B5EF4-FFF2-40B4-BE49-F238E27FC236}">
                <a16:creationId xmlns:a16="http://schemas.microsoft.com/office/drawing/2014/main" id="{D2FFF387-3F98-F31A-ACF4-1E5D16665576}"/>
              </a:ext>
            </a:extLst>
          </p:cNvPr>
          <p:cNvSpPr/>
          <p:nvPr/>
        </p:nvSpPr>
        <p:spPr>
          <a:xfrm>
            <a:off x="455913" y="3686196"/>
            <a:ext cx="919518" cy="304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6767E272-D113-0CBE-EDB6-AEB137ED5A3F}"/>
              </a:ext>
            </a:extLst>
          </p:cNvPr>
          <p:cNvSpPr/>
          <p:nvPr/>
        </p:nvSpPr>
        <p:spPr>
          <a:xfrm>
            <a:off x="3173848" y="1948270"/>
            <a:ext cx="454278" cy="19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Rettangolo con angoli arrotondati 78">
            <a:extLst>
              <a:ext uri="{FF2B5EF4-FFF2-40B4-BE49-F238E27FC236}">
                <a16:creationId xmlns:a16="http://schemas.microsoft.com/office/drawing/2014/main" id="{3C42762F-4CAD-D3C8-941D-5B10E8EC781C}"/>
              </a:ext>
            </a:extLst>
          </p:cNvPr>
          <p:cNvSpPr/>
          <p:nvPr/>
        </p:nvSpPr>
        <p:spPr>
          <a:xfrm>
            <a:off x="10327341" y="3043641"/>
            <a:ext cx="1568097" cy="4683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7 39">
            <a:extLst>
              <a:ext uri="{FF2B5EF4-FFF2-40B4-BE49-F238E27FC236}">
                <a16:creationId xmlns:a16="http://schemas.microsoft.com/office/drawing/2014/main" id="{F72AC981-27C2-1B23-2B28-BD6A47F0F8EE}"/>
              </a:ext>
            </a:extLst>
          </p:cNvPr>
          <p:cNvCxnSpPr>
            <a:cxnSpLocks/>
          </p:cNvCxnSpPr>
          <p:nvPr/>
        </p:nvCxnSpPr>
        <p:spPr>
          <a:xfrm>
            <a:off x="8908795" y="2588975"/>
            <a:ext cx="2458631" cy="1195864"/>
          </a:xfrm>
          <a:prstGeom prst="curvedConnector3">
            <a:avLst>
              <a:gd name="adj1" fmla="val 89848"/>
            </a:avLst>
          </a:prstGeom>
          <a:ln>
            <a:solidFill>
              <a:schemeClr val="tx1"/>
            </a:solidFill>
            <a:prstDash val="sysDot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7 49">
            <a:extLst>
              <a:ext uri="{FF2B5EF4-FFF2-40B4-BE49-F238E27FC236}">
                <a16:creationId xmlns:a16="http://schemas.microsoft.com/office/drawing/2014/main" id="{0A2CEB59-E4C6-379F-95C2-73E2F17005BB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79830" y="2834117"/>
            <a:ext cx="2507120" cy="2468071"/>
          </a:xfrm>
          <a:prstGeom prst="curvedConnector3">
            <a:avLst>
              <a:gd name="adj1" fmla="val 8554"/>
            </a:avLst>
          </a:prstGeom>
          <a:ln>
            <a:solidFill>
              <a:schemeClr val="tx1"/>
            </a:solidFill>
            <a:prstDash val="sysDot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ttangolo 79">
            <a:extLst>
              <a:ext uri="{FF2B5EF4-FFF2-40B4-BE49-F238E27FC236}">
                <a16:creationId xmlns:a16="http://schemas.microsoft.com/office/drawing/2014/main" id="{B4DD7679-761E-CFFB-F1E5-BD23124EEFC3}"/>
              </a:ext>
            </a:extLst>
          </p:cNvPr>
          <p:cNvSpPr/>
          <p:nvPr/>
        </p:nvSpPr>
        <p:spPr>
          <a:xfrm>
            <a:off x="6704409" y="2213338"/>
            <a:ext cx="164307" cy="99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36142576-2485-67D6-477D-EDE48A1CE502}"/>
              </a:ext>
            </a:extLst>
          </p:cNvPr>
          <p:cNvSpPr/>
          <p:nvPr/>
        </p:nvSpPr>
        <p:spPr>
          <a:xfrm>
            <a:off x="6868716" y="3043641"/>
            <a:ext cx="751284" cy="325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7 15">
            <a:extLst>
              <a:ext uri="{FF2B5EF4-FFF2-40B4-BE49-F238E27FC236}">
                <a16:creationId xmlns:a16="http://schemas.microsoft.com/office/drawing/2014/main" id="{29CCF33D-C69F-FD02-E183-E8A279659A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69867" y="2938207"/>
            <a:ext cx="3722912" cy="1025591"/>
          </a:xfrm>
          <a:prstGeom prst="curvedConnector3">
            <a:avLst>
              <a:gd name="adj1" fmla="val 33094"/>
            </a:avLst>
          </a:prstGeom>
          <a:ln>
            <a:solidFill>
              <a:schemeClr val="tx1"/>
            </a:solidFill>
            <a:prstDash val="sysDot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7 24">
            <a:extLst>
              <a:ext uri="{FF2B5EF4-FFF2-40B4-BE49-F238E27FC236}">
                <a16:creationId xmlns:a16="http://schemas.microsoft.com/office/drawing/2014/main" id="{0D611FED-98C0-556E-3262-9BC960C0B9E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69869" y="2662915"/>
            <a:ext cx="3722910" cy="194257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7 29">
            <a:extLst>
              <a:ext uri="{FF2B5EF4-FFF2-40B4-BE49-F238E27FC236}">
                <a16:creationId xmlns:a16="http://schemas.microsoft.com/office/drawing/2014/main" id="{8E848FF8-AACD-29AD-9200-0F0B79CF692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39832" y="3002285"/>
            <a:ext cx="3255462" cy="2450749"/>
          </a:xfrm>
          <a:prstGeom prst="curvedConnector3">
            <a:avLst>
              <a:gd name="adj1" fmla="val 81554"/>
            </a:avLst>
          </a:prstGeom>
          <a:ln>
            <a:solidFill>
              <a:schemeClr val="tx1"/>
            </a:solidFill>
            <a:prstDash val="sysDot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37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6F353-A1A3-242E-D15C-0F64B32D5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44CEC3-FAA8-529C-EC94-1AF10C24E3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ITINERIS WP5.7 @ INFN – LNS</a:t>
            </a:r>
            <a:br>
              <a:rPr lang="it-IT" dirty="0"/>
            </a:br>
            <a:r>
              <a:rPr lang="it-IT" dirty="0"/>
              <a:t>Data </a:t>
            </a:r>
            <a:r>
              <a:rPr lang="it-IT" dirty="0" err="1"/>
              <a:t>analysis</a:t>
            </a:r>
            <a:r>
              <a:rPr lang="it-IT" dirty="0"/>
              <a:t>: SPL </a:t>
            </a:r>
            <a:r>
              <a:rPr lang="it-IT" dirty="0" err="1"/>
              <a:t>calculation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320A5CA2-D39A-DAE0-9481-BD0CF29FE53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9FEC47-A848-47A2-52DA-86BF532E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955"/>
            <a:ext cx="6554189" cy="463335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8B089A-6C23-CF35-F92A-EC0BE5E6B2A6}"/>
              </a:ext>
            </a:extLst>
          </p:cNvPr>
          <p:cNvSpPr txBox="1"/>
          <p:nvPr/>
        </p:nvSpPr>
        <p:spPr>
          <a:xfrm>
            <a:off x="6607247" y="1143565"/>
            <a:ext cx="6019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spl_spec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nfft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, t,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psd_spect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Freq_valid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SPLlim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=0, plot=0):</a:t>
            </a:r>
          </a:p>
          <a:p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# SPL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#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frequencies in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octave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band: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octave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1/3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FreqBandsCalculation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octave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nominal_frequencies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[16, 20, 25, 31.5, 40, 50, 63, 80, 100, 125, 160, 200, 250, 315, 400, 500, 630, 800, 1000,\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1250, 1600, 2000, 2500, 3150, 4000, 5000, 6300, 8000, 10000, 12500, 16000,\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20000, 25000, 31500, 40000, 50000, 63000, 80000, 100000]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yticks_str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[]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spl_mean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np.ones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([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(t)])*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np.nan</a:t>
            </a: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for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in range(0,len(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)):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&gt;0: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fmax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else: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fmax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max(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flow,fup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FreqBandLimits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octave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flow&gt;=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Freq_valid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fup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&lt;=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fmax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indx_flow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np.abs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- flow)).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argmin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()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indx_fup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np.abs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fup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)).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argmin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()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psd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psd_spect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indx_flow:indx_fup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,:] #[dB re A^2/Hz]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spl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10*np.log10(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np.sum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(10**(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psd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/10) * 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nfft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=0)) #[dB re A]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# SPL in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octave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band: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spl_mean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,:] =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spl</a:t>
            </a: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#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Removing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nan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[~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np.isnan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spl_mean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[:,0])]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spl_mean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spl_mean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[~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np.isnan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spl_mean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[:,0]),:]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y =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np.arange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len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)+1) - 0.5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yticks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=[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//1)) for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fcs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yyy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) for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yticks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for ii in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yyy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diff = min(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nominal_frequencies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, key=lambda x: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abs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(x - ii))</a:t>
            </a: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yticks_str.append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800" dirty="0" err="1"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(diff))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44BAC48-A3CC-6107-9D96-B00A0F150FC0}"/>
              </a:ext>
            </a:extLst>
          </p:cNvPr>
          <p:cNvCxnSpPr>
            <a:cxnSpLocks/>
          </p:cNvCxnSpPr>
          <p:nvPr/>
        </p:nvCxnSpPr>
        <p:spPr>
          <a:xfrm>
            <a:off x="5416826" y="3218928"/>
            <a:ext cx="1504987" cy="108997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8AAE25A-16EE-D6A2-0FF9-0A5D3F3C32B3}"/>
              </a:ext>
            </a:extLst>
          </p:cNvPr>
          <p:cNvSpPr/>
          <p:nvPr/>
        </p:nvSpPr>
        <p:spPr>
          <a:xfrm>
            <a:off x="6974871" y="4204545"/>
            <a:ext cx="3200400" cy="2087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581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BDD91-38E1-D126-6904-D82943E5A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828F13-5A6B-4D06-21CF-46A0FBBFE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ITINERIS WP5.7 @ INFN – LNS</a:t>
            </a:r>
            <a:br>
              <a:rPr lang="it-IT" dirty="0"/>
            </a:br>
            <a:r>
              <a:rPr lang="it-IT" dirty="0" err="1"/>
              <a:t>Comparison</a:t>
            </a:r>
            <a:r>
              <a:rPr lang="it-IT" dirty="0"/>
              <a:t> with </a:t>
            </a:r>
            <a:r>
              <a:rPr lang="it-IT" dirty="0" err="1"/>
              <a:t>PAMGuide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E9E342C5-FD09-940A-13E5-E385DB648F5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6" name="Rettangolo">
            <a:extLst>
              <a:ext uri="{FF2B5EF4-FFF2-40B4-BE49-F238E27FC236}">
                <a16:creationId xmlns:a16="http://schemas.microsoft.com/office/drawing/2014/main" id="{5B9F7B47-97D4-B0D9-2F17-9B0BAD16B573}"/>
              </a:ext>
            </a:extLst>
          </p:cNvPr>
          <p:cNvSpPr/>
          <p:nvPr/>
        </p:nvSpPr>
        <p:spPr>
          <a:xfrm>
            <a:off x="1814460" y="5997779"/>
            <a:ext cx="1431221" cy="318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8580" tIns="68580" rIns="68580" bIns="68580" anchor="ctr"/>
          <a:lstStyle/>
          <a:p>
            <a:endParaRPr/>
          </a:p>
        </p:txBody>
      </p:sp>
      <p:sp>
        <p:nvSpPr>
          <p:cNvPr id="9" name="object 19">
            <a:extLst>
              <a:ext uri="{FF2B5EF4-FFF2-40B4-BE49-F238E27FC236}">
                <a16:creationId xmlns:a16="http://schemas.microsoft.com/office/drawing/2014/main" id="{FD78DDED-AD5E-F9A8-4E42-974B454390B9}"/>
              </a:ext>
            </a:extLst>
          </p:cNvPr>
          <p:cNvSpPr txBox="1"/>
          <p:nvPr/>
        </p:nvSpPr>
        <p:spPr>
          <a:xfrm>
            <a:off x="205678" y="1692993"/>
            <a:ext cx="11780643" cy="1852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255671" marR="6141" indent="-255671" algn="just" defTabSz="1105408">
              <a:lnSpc>
                <a:spcPct val="90300"/>
              </a:lnSpc>
              <a:spcBef>
                <a:spcPts val="200"/>
              </a:spcBef>
              <a:buSzPct val="100000"/>
              <a:buChar char="•"/>
              <a:defRPr sz="2975" i="1" spc="-82">
                <a:solidFill>
                  <a:srgbClr val="222A35"/>
                </a:solidFill>
              </a:defRPr>
            </a:pPr>
            <a:r>
              <a:rPr sz="1600" i="0">
                <a:latin typeface="Arial" panose="020B0604020202020204" pitchFamily="34" charset="0"/>
                <a:cs typeface="Arial" panose="020B0604020202020204" pitchFamily="34" charset="0"/>
              </a:rPr>
              <a:t>PAMGuide is an open source code (</a:t>
            </a:r>
            <a:r>
              <a: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https://sourceforge.net/projects/pamguide/</a:t>
            </a:r>
            <a:r>
              <a:rPr sz="1600" i="0">
                <a:latin typeface="Arial" panose="020B0604020202020204" pitchFamily="34" charset="0"/>
                <a:cs typeface="Arial" panose="020B0604020202020204" pitchFamily="34" charset="0"/>
              </a:rPr>
              <a:t>), written in </a:t>
            </a:r>
            <a:r>
              <a:rPr sz="1600" i="0">
                <a:latin typeface="Arial" panose="020B0604020202020204" pitchFamily="34" charset="0"/>
                <a:ea typeface="Rockwell"/>
                <a:cs typeface="Arial" panose="020B0604020202020204" pitchFamily="34" charset="0"/>
                <a:sym typeface="Rockwell"/>
              </a:rPr>
              <a:t>Matlab</a:t>
            </a:r>
            <a:r>
              <a:rPr sz="1600" i="0">
                <a:latin typeface="Arial" panose="020B0604020202020204" pitchFamily="34" charset="0"/>
                <a:cs typeface="Arial" panose="020B0604020202020204" pitchFamily="34" charset="0"/>
              </a:rPr>
              <a:t> and in </a:t>
            </a:r>
            <a:r>
              <a:rPr sz="1600" i="0">
                <a:latin typeface="Arial" panose="020B0604020202020204" pitchFamily="34" charset="0"/>
                <a:ea typeface="Rockwell"/>
                <a:cs typeface="Arial" panose="020B0604020202020204" pitchFamily="34" charset="0"/>
                <a:sym typeface="Rockwell"/>
              </a:rPr>
              <a:t>R</a:t>
            </a:r>
            <a:r>
              <a:rPr sz="1600" i="0">
                <a:latin typeface="Arial" panose="020B0604020202020204" pitchFamily="34" charset="0"/>
                <a:cs typeface="Arial" panose="020B0604020202020204" pitchFamily="34" charset="0"/>
              </a:rPr>
              <a:t>, based on the work of Merchant et al. (</a:t>
            </a:r>
            <a:r>
              <a: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https://doi.org/10.1111/2041-210X.12330</a:t>
            </a:r>
            <a:r>
              <a:rPr sz="1600" i="0">
                <a:latin typeface="Arial" panose="020B0604020202020204" pitchFamily="34" charset="0"/>
                <a:cs typeface="Arial" panose="020B0604020202020204" pitchFamily="34" charset="0"/>
              </a:rPr>
              <a:t>) widely used in the field of bioacoustics. Among the other features, it provides calculations of PSD and SPL in 1/3-octave frequency bands</a:t>
            </a:r>
          </a:p>
          <a:p>
            <a:pPr marL="255671" marR="6141" indent="-255671" algn="just" defTabSz="1105408">
              <a:lnSpc>
                <a:spcPct val="90300"/>
              </a:lnSpc>
              <a:spcBef>
                <a:spcPts val="200"/>
              </a:spcBef>
              <a:buSzPct val="100000"/>
              <a:buChar char="•"/>
              <a:defRPr sz="2975" i="1" spc="-82">
                <a:solidFill>
                  <a:srgbClr val="222A35"/>
                </a:solidFill>
              </a:defRPr>
            </a:pPr>
            <a:r>
              <a:rPr sz="1600" i="0">
                <a:latin typeface="Arial" panose="020B0604020202020204" pitchFamily="34" charset="0"/>
                <a:cs typeface="Arial" panose="020B0604020202020204" pitchFamily="34" charset="0"/>
              </a:rPr>
              <a:t>In the framework of ITINERIS and the IT-OS sub-system, INFN - LNS is developing a similar code in </a:t>
            </a:r>
            <a:r>
              <a:rPr sz="1600" i="0">
                <a:latin typeface="Arial" panose="020B0604020202020204" pitchFamily="34" charset="0"/>
                <a:ea typeface="Rockwell"/>
                <a:cs typeface="Arial" panose="020B0604020202020204" pitchFamily="34" charset="0"/>
                <a:sym typeface="Rockwell"/>
              </a:rPr>
              <a:t>python</a:t>
            </a:r>
            <a:r>
              <a:rPr sz="1600" i="0">
                <a:latin typeface="Arial" panose="020B0604020202020204" pitchFamily="34" charset="0"/>
                <a:cs typeface="Arial" panose="020B0604020202020204" pitchFamily="34" charset="0"/>
              </a:rPr>
              <a:t> for the calculation of SPL in 1/3-octave frequency bands (</a:t>
            </a:r>
            <a:r>
              <a: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https://doi.org/10.3390/jmse13030454</a:t>
            </a:r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sz="1600" i="0">
                <a:latin typeface="Arial" panose="020B0604020202020204" pitchFamily="34" charset="0"/>
                <a:cs typeface="Arial" panose="020B0604020202020204" pitchFamily="34" charset="0"/>
              </a:rPr>
              <a:t> in order to standardise the analysis methodology among the ITINERIS community</a:t>
            </a:r>
          </a:p>
          <a:p>
            <a:pPr marL="255671" marR="6141" indent="-255671" algn="just" defTabSz="1105408">
              <a:lnSpc>
                <a:spcPct val="90300"/>
              </a:lnSpc>
              <a:spcBef>
                <a:spcPts val="200"/>
              </a:spcBef>
              <a:buSzPct val="100000"/>
              <a:buChar char="•"/>
              <a:defRPr sz="2975" i="1" spc="-82">
                <a:solidFill>
                  <a:srgbClr val="222A35"/>
                </a:solidFill>
              </a:defRPr>
            </a:pPr>
            <a:r>
              <a:rPr sz="1600" i="0">
                <a:latin typeface="Arial" panose="020B0604020202020204" pitchFamily="34" charset="0"/>
                <a:cs typeface="Arial" panose="020B0604020202020204" pitchFamily="34" charset="0"/>
              </a:rPr>
              <a:t>Test case: PAMGuide and INFN are using the same approach to calculate PSD and SPL?</a:t>
            </a:r>
          </a:p>
        </p:txBody>
      </p:sp>
      <p:grpSp>
        <p:nvGrpSpPr>
          <p:cNvPr id="12" name="Raggruppa">
            <a:extLst>
              <a:ext uri="{FF2B5EF4-FFF2-40B4-BE49-F238E27FC236}">
                <a16:creationId xmlns:a16="http://schemas.microsoft.com/office/drawing/2014/main" id="{8A750BAD-B85E-C316-9749-7F1B51E7CE12}"/>
              </a:ext>
            </a:extLst>
          </p:cNvPr>
          <p:cNvGrpSpPr/>
          <p:nvPr/>
        </p:nvGrpSpPr>
        <p:grpSpPr>
          <a:xfrm>
            <a:off x="400532" y="3575798"/>
            <a:ext cx="11327187" cy="1879391"/>
            <a:chOff x="0" y="0"/>
            <a:chExt cx="24048752" cy="3990134"/>
          </a:xfrm>
        </p:grpSpPr>
        <p:pic>
          <p:nvPicPr>
            <p:cNvPr id="13" name="INFN-LNS_ITINERIS_CapoPassero_HYDROJB4_20250408_085501_spec.png" descr="INFN-LNS_ITINERIS_CapoPassero_HYDROJB4_20250408_085501_spec.png">
              <a:extLst>
                <a:ext uri="{FF2B5EF4-FFF2-40B4-BE49-F238E27FC236}">
                  <a16:creationId xmlns:a16="http://schemas.microsoft.com/office/drawing/2014/main" id="{C5868590-3681-BB0D-FE8E-F3E2F7DDC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3025"/>
              <a:ext cx="5717415" cy="395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PSD_PAMGuide_20250408_085500.png" descr="PSD_PAMGuide_20250408_085500.png">
              <a:extLst>
                <a:ext uri="{FF2B5EF4-FFF2-40B4-BE49-F238E27FC236}">
                  <a16:creationId xmlns:a16="http://schemas.microsoft.com/office/drawing/2014/main" id="{DAEF1B46-8E3B-B611-9F36-9619CF16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2899" y="0"/>
              <a:ext cx="5765534" cy="3957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SPL_PAMGuide_20250408_085500.png" descr="SPL_PAMGuide_20250408_085500.png">
              <a:extLst>
                <a:ext uri="{FF2B5EF4-FFF2-40B4-BE49-F238E27FC236}">
                  <a16:creationId xmlns:a16="http://schemas.microsoft.com/office/drawing/2014/main" id="{79649975-3663-E71D-5D63-454AB9535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83220" y="33025"/>
              <a:ext cx="5765533" cy="395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INFN-LNS_ITINERIS_CapoPassero_HYDROJB4_20250408_085501_SPLbandspec.png" descr="INFN-LNS_ITINERIS_CapoPassero_HYDROJB4_20250408_085501_SPLbandspec.png">
              <a:extLst>
                <a:ext uri="{FF2B5EF4-FFF2-40B4-BE49-F238E27FC236}">
                  <a16:creationId xmlns:a16="http://schemas.microsoft.com/office/drawing/2014/main" id="{1A39C629-8A4B-39B5-6C2F-1B5A92584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53917" y="33025"/>
              <a:ext cx="6029881" cy="395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quazione">
                <a:extLst>
                  <a:ext uri="{FF2B5EF4-FFF2-40B4-BE49-F238E27FC236}">
                    <a16:creationId xmlns:a16="http://schemas.microsoft.com/office/drawing/2014/main" id="{99C80717-48B7-4EF3-E6DB-458BFBCEB391}"/>
                  </a:ext>
                </a:extLst>
              </p:cNvPr>
              <p:cNvSpPr txBox="1"/>
              <p:nvPr/>
            </p:nvSpPr>
            <p:spPr>
              <a:xfrm>
                <a:off x="1423800" y="5622240"/>
                <a:ext cx="3339376" cy="30777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𝑃𝑆𝐷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)=(−1.5</m:t>
                      </m:r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±0.1)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𝑑𝐵</m:t>
                      </m:r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17" name="Equazione">
                <a:extLst>
                  <a:ext uri="{FF2B5EF4-FFF2-40B4-BE49-F238E27FC236}">
                    <a16:creationId xmlns:a16="http://schemas.microsoft.com/office/drawing/2014/main" id="{99C80717-48B7-4EF3-E6DB-458BFBCEB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800" y="5622240"/>
                <a:ext cx="3339376" cy="307777"/>
              </a:xfrm>
              <a:prstGeom prst="rect">
                <a:avLst/>
              </a:prstGeom>
              <a:blipFill>
                <a:blip r:embed="rId10"/>
                <a:stretch>
                  <a:fillRect l="-1521" r="-1521" b="-2692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quazione">
                <a:extLst>
                  <a:ext uri="{FF2B5EF4-FFF2-40B4-BE49-F238E27FC236}">
                    <a16:creationId xmlns:a16="http://schemas.microsoft.com/office/drawing/2014/main" id="{4E5A582A-E400-4FB9-19F4-E3E68D0DDF5E}"/>
                  </a:ext>
                </a:extLst>
              </p:cNvPr>
              <p:cNvSpPr txBox="1"/>
              <p:nvPr/>
            </p:nvSpPr>
            <p:spPr>
              <a:xfrm>
                <a:off x="6292252" y="5622239"/>
                <a:ext cx="5346037" cy="30777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𝑆𝑃𝐿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)=(1.48±0.24)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𝑑𝐵</m:t>
                      </m:r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18" name="Equazione">
                <a:extLst>
                  <a:ext uri="{FF2B5EF4-FFF2-40B4-BE49-F238E27FC236}">
                    <a16:creationId xmlns:a16="http://schemas.microsoft.com/office/drawing/2014/main" id="{4E5A582A-E400-4FB9-19F4-E3E68D0DD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252" y="5622239"/>
                <a:ext cx="5346037" cy="307777"/>
              </a:xfrm>
              <a:prstGeom prst="rect">
                <a:avLst/>
              </a:prstGeom>
              <a:blipFill>
                <a:blip r:embed="rId11"/>
                <a:stretch>
                  <a:fillRect b="-2692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Elemento grafico 18" descr="Segno di spunta con riempimento a tinta unita">
            <a:extLst>
              <a:ext uri="{FF2B5EF4-FFF2-40B4-BE49-F238E27FC236}">
                <a16:creationId xmlns:a16="http://schemas.microsoft.com/office/drawing/2014/main" id="{13DB4FE0-4056-7599-0ADE-23D9688360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35169" y="5386418"/>
            <a:ext cx="779417" cy="77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02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8C72D-90EB-0313-90B9-AB5068B8C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B08E13-DB51-A7A2-2258-D3680A298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ERDDAP: Metadata </a:t>
            </a:r>
            <a:r>
              <a:rPr lang="it-IT" dirty="0" err="1"/>
              <a:t>vocabulary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300E7794-E4F1-2001-3BC3-009ECE007CD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" name="Schermata 2025-09-08 alle 17.34.48.png" descr="Schermata 2025-09-08 alle 17.34.48.png">
            <a:extLst>
              <a:ext uri="{FF2B5EF4-FFF2-40B4-BE49-F238E27FC236}">
                <a16:creationId xmlns:a16="http://schemas.microsoft.com/office/drawing/2014/main" id="{6CB3AF78-077D-8E3C-8EDF-02BA2C80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1" y="1117486"/>
            <a:ext cx="7726088" cy="497200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{…">
            <a:extLst>
              <a:ext uri="{FF2B5EF4-FFF2-40B4-BE49-F238E27FC236}">
                <a16:creationId xmlns:a16="http://schemas.microsoft.com/office/drawing/2014/main" id="{3E5F9ADE-F902-6AC1-2E27-5073967A135D}"/>
              </a:ext>
            </a:extLst>
          </p:cNvPr>
          <p:cNvSpPr txBox="1"/>
          <p:nvPr/>
        </p:nvSpPr>
        <p:spPr>
          <a:xfrm>
            <a:off x="5928016" y="2225690"/>
            <a:ext cx="5888063" cy="351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7946" tIns="87946" rIns="87946" bIns="87946" anchor="ctr"/>
          <a:lstStyle/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"Sensor":{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"Number of sensors": 1,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"Nickname": "JB4",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"Sensor ID": 164,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"Manufacturer Name": "</a:t>
            </a:r>
            <a:r>
              <a:rPr sz="1100" dirty="0" err="1">
                <a:latin typeface="Arial" panose="020B0604020202020204" pitchFamily="34" charset="0"/>
                <a:cs typeface="Arial" panose="020B0604020202020204" pitchFamily="34" charset="0"/>
              </a:rPr>
              <a:t>co.l.mar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.",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"Manufacturer Info": "https://</a:t>
            </a:r>
            <a:r>
              <a:rPr sz="1100" dirty="0" err="1">
                <a:latin typeface="Arial" panose="020B0604020202020204" pitchFamily="34" charset="0"/>
                <a:cs typeface="Arial" panose="020B0604020202020204" pitchFamily="34" charset="0"/>
              </a:rPr>
              <a:t>www.colmaritalia.it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/it/home/",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"Part number or model": "DG1330 HP",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"Serial number": "SN164",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"Sensor LF cutoff": "N.D.",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"Sensor HF cutoff": [700,"[Hz]"],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"Sensitivity":{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    "Average value": [-156,"[dB re V/1uPa]"],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    "Curve": "N.D."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}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},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"Mooring":{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"Mooring name": "JB4",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"Mooring type": "CABLED",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"Seabed depth": [3455,"[m]"],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"Sensor depth": [3452.4,"[m]"],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"Easting": [587733.30,"[m]"],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"Northing": [4016810.84,"[m]"],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"WGS84 Zone": "33N",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"Date of installation": "October 2024",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        "Date of recovery": "N.D."</a:t>
            </a: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defRPr sz="2000">
                <a:solidFill>
                  <a:srgbClr val="222A35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992F78-59CF-E2A9-69AB-E4D108A78272}"/>
              </a:ext>
            </a:extLst>
          </p:cNvPr>
          <p:cNvSpPr txBox="1"/>
          <p:nvPr/>
        </p:nvSpPr>
        <p:spPr>
          <a:xfrm>
            <a:off x="8177402" y="1584321"/>
            <a:ext cx="3781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the output files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contain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metadata 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information to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FAIR(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ness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423AFD-1A5F-E5F3-6458-143D61149A3F}"/>
              </a:ext>
            </a:extLst>
          </p:cNvPr>
          <p:cNvSpPr txBox="1"/>
          <p:nvPr/>
        </p:nvSpPr>
        <p:spPr>
          <a:xfrm>
            <a:off x="5485414" y="398247"/>
            <a:ext cx="3745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hlinkClick r:id="rId3"/>
              </a:rPr>
              <a:t>https://</a:t>
            </a:r>
            <a:r>
              <a:rPr lang="it-IT" sz="2000" dirty="0" err="1">
                <a:hlinkClick r:id="rId3"/>
              </a:rPr>
              <a:t>erddap.lns.infn.it</a:t>
            </a:r>
            <a:r>
              <a:rPr lang="it-IT" sz="2000" dirty="0">
                <a:hlinkClick r:id="rId3"/>
              </a:rPr>
              <a:t>/</a:t>
            </a:r>
            <a:r>
              <a:rPr lang="it-IT" sz="2000" dirty="0" err="1">
                <a:hlinkClick r:id="rId3"/>
              </a:rPr>
              <a:t>erddap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234740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customXml/itemProps3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1958</Words>
  <Application>Microsoft Macintosh PowerPoint</Application>
  <PresentationFormat>Widescreen</PresentationFormat>
  <Paragraphs>207</Paragraphs>
  <Slides>16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Cambria Math</vt:lpstr>
      <vt:lpstr>Tema di Office</vt:lpstr>
      <vt:lpstr>1_Tema di Office</vt:lpstr>
      <vt:lpstr>The Ocean Sound monitoring Sub-system</vt:lpstr>
      <vt:lpstr>Presentazione standard di PowerPoint</vt:lpstr>
      <vt:lpstr>Presentazione standard di PowerPoint</vt:lpstr>
      <vt:lpstr>Presentazione standard di PowerPoint</vt:lpstr>
      <vt:lpstr>ITINERIS WP5.7 @ INFN – LNS </vt:lpstr>
      <vt:lpstr>ITINERIS WP5.7 @ INFN – LNS Ocean Sound monitoring Sub-system flow chart</vt:lpstr>
      <vt:lpstr>ITINERIS WP5.7 @ INFN – LNS Data analysis: SPL calculation</vt:lpstr>
      <vt:lpstr>ITINERIS WP5.7 @ INFN – LNS Comparison with PAMGuide</vt:lpstr>
      <vt:lpstr>ERDDAP: Metadata vocabulary</vt:lpstr>
      <vt:lpstr>ERDDAP: Datasets</vt:lpstr>
      <vt:lpstr>ITINERIS WP5.7: INFN – LNS site nodes</vt:lpstr>
      <vt:lpstr>Ocean Sound monitoring sub-system: Research Infrastructures</vt:lpstr>
      <vt:lpstr>Conclusions and outlook</vt:lpstr>
      <vt:lpstr>Presentazione standard di PowerPoint</vt:lpstr>
      <vt:lpstr>ITINERIS WP5.7 @ INFN – LNS Preliminary results</vt:lpstr>
      <vt:lpstr>ITINERIS WP5.7 @ INFN – LNS: status update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Simone Sanfilippo</cp:lastModifiedBy>
  <cp:revision>18</cp:revision>
  <dcterms:created xsi:type="dcterms:W3CDTF">2024-06-13T13:49:20Z</dcterms:created>
  <dcterms:modified xsi:type="dcterms:W3CDTF">2025-09-25T10:40:42Z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