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</p:sldMasterIdLst>
  <p:notesMasterIdLst>
    <p:notesMasterId r:id="rId11"/>
  </p:notesMasterIdLst>
  <p:sldIdLst>
    <p:sldId id="269" r:id="rId6"/>
    <p:sldId id="267" r:id="rId7"/>
    <p:sldId id="268" r:id="rId8"/>
    <p:sldId id="270" r:id="rId9"/>
    <p:sldId id="263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A34D"/>
    <a:srgbClr val="3EA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78"/>
    <p:restoredTop sz="94801"/>
  </p:normalViewPr>
  <p:slideViewPr>
    <p:cSldViewPr snapToGrid="0">
      <p:cViewPr varScale="1">
        <p:scale>
          <a:sx n="107" d="100"/>
          <a:sy n="107" d="100"/>
        </p:scale>
        <p:origin x="103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2048-3F04-FD4E-A848-3653A1ADDB6B}" type="datetimeFigureOut">
              <a:rPr lang="it-IT" smtClean="0"/>
              <a:t>23/09/2025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7F954-681B-7340-80E7-163F450297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36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7F954-681B-7340-80E7-163F4502975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412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372EFD-DFA2-3DA0-BC65-F69657448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FC4F10D2-FAFB-4B8F-9D50-07A596D7DD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75921" y="6384022"/>
            <a:ext cx="3657236" cy="473977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it-IT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ITINERIS 3rd general meeting – 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71328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6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573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6737C0A-6920-8FCC-5384-0F1A2027F80C}"/>
              </a:ext>
            </a:extLst>
          </p:cNvPr>
          <p:cNvGrpSpPr/>
          <p:nvPr userDrawn="1"/>
        </p:nvGrpSpPr>
        <p:grpSpPr>
          <a:xfrm>
            <a:off x="9984216" y="316085"/>
            <a:ext cx="2021860" cy="445716"/>
            <a:chOff x="9984216" y="316085"/>
            <a:chExt cx="2021860" cy="445716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4A57BDA0-1AE9-CF67-8571-09B2CCF200EE}"/>
                </a:ext>
              </a:extLst>
            </p:cNvPr>
            <p:cNvSpPr/>
            <p:nvPr userDrawn="1"/>
          </p:nvSpPr>
          <p:spPr>
            <a:xfrm>
              <a:off x="9984216" y="387626"/>
              <a:ext cx="2021860" cy="374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Immagine 2" descr="Immagine che contiene Elementi grafici, Carattere, logo, grafica&#10;&#10;Descrizione generata automaticamente">
              <a:extLst>
                <a:ext uri="{FF2B5EF4-FFF2-40B4-BE49-F238E27FC236}">
                  <a16:creationId xmlns:a16="http://schemas.microsoft.com/office/drawing/2014/main" id="{6D351AD8-6770-EDF0-6E3B-EC7CA22127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46693" y="316085"/>
              <a:ext cx="1959383" cy="445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340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8525AB-C830-3C79-87F2-71AE81AFA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6839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438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5556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131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23/09/2025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647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23/09/2025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41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23/09/2025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245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EEBE497-0E72-67C8-887E-9B3447154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66F08454-6EF6-0B5F-4EBC-32EDCDDC242E}"/>
              </a:ext>
            </a:extLst>
          </p:cNvPr>
          <p:cNvGrpSpPr/>
          <p:nvPr userDrawn="1"/>
        </p:nvGrpSpPr>
        <p:grpSpPr>
          <a:xfrm>
            <a:off x="22470" y="-882132"/>
            <a:ext cx="11775830" cy="9891377"/>
            <a:chOff x="-1" y="0"/>
            <a:chExt cx="11465170" cy="936947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B992CC3-76BA-8559-5BB0-4EFB5B858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-1" y="0"/>
              <a:ext cx="11465169" cy="4668518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FD9C1C5-9996-9842-E0FF-1CB38CAB0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0" y="4700960"/>
              <a:ext cx="11465169" cy="4668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824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77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59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20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051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38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23/09/2025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97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23/09/2025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3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23/09/2025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89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56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62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865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FA336283-4FDD-7277-A4AB-787FF8E742FD}"/>
              </a:ext>
            </a:extLst>
          </p:cNvPr>
          <p:cNvSpPr txBox="1">
            <a:spLocks/>
          </p:cNvSpPr>
          <p:nvPr/>
        </p:nvSpPr>
        <p:spPr>
          <a:xfrm>
            <a:off x="442242" y="2768915"/>
            <a:ext cx="7753487" cy="132515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9A34D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FD17C5C-BF1D-FF8E-7913-9B48357AF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719" y="3616624"/>
            <a:ext cx="11405049" cy="901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Francesco Paladini de Mendoza</a:t>
            </a:r>
            <a:r>
              <a:rPr lang="it-IT" sz="1800" baseline="30000" dirty="0"/>
              <a:t>(1)</a:t>
            </a:r>
            <a:r>
              <a:rPr lang="it-IT" sz="1800" dirty="0"/>
              <a:t>, Stefano Miserocchi</a:t>
            </a:r>
            <a:r>
              <a:rPr lang="it-IT" sz="1800" baseline="30000" dirty="0"/>
              <a:t>(2)</a:t>
            </a:r>
            <a:r>
              <a:rPr lang="it-IT" sz="1800" dirty="0"/>
              <a:t>, Marco Pansera</a:t>
            </a:r>
            <a:r>
              <a:rPr lang="it-IT" sz="1800" baseline="30000" dirty="0"/>
              <a:t>(1)</a:t>
            </a:r>
            <a:r>
              <a:rPr lang="it-IT" sz="1800" dirty="0"/>
              <a:t>, Gianmarco Ingrosso</a:t>
            </a:r>
            <a:r>
              <a:rPr lang="it-IT" sz="1800" baseline="30000" dirty="0"/>
              <a:t>(3)</a:t>
            </a:r>
            <a:r>
              <a:rPr lang="it-IT" sz="1800" dirty="0"/>
              <a:t>, Francesco </a:t>
            </a:r>
            <a:r>
              <a:rPr lang="it-IT" sz="1800" dirty="0" err="1"/>
              <a:t>Filiciotto</a:t>
            </a:r>
            <a:r>
              <a:rPr lang="it-IT" sz="1800" baseline="30000" dirty="0"/>
              <a:t>(1)</a:t>
            </a:r>
            <a:r>
              <a:rPr lang="it-IT" sz="1800" dirty="0"/>
              <a:t>, Virginia Sciacca</a:t>
            </a:r>
            <a:r>
              <a:rPr lang="it-IT" sz="1800" baseline="30000" dirty="0"/>
              <a:t>(1)</a:t>
            </a:r>
            <a:r>
              <a:rPr lang="it-IT" sz="1800" dirty="0"/>
              <a:t>, Angelo </a:t>
            </a:r>
            <a:r>
              <a:rPr lang="it-IT" sz="1800" dirty="0" err="1"/>
              <a:t>Odetti</a:t>
            </a:r>
            <a:r>
              <a:rPr lang="it-IT" sz="1800" baseline="30000" dirty="0"/>
              <a:t>(4)</a:t>
            </a:r>
            <a:r>
              <a:rPr lang="it-IT" sz="1800" dirty="0"/>
              <a:t>, Gabriele Bruzzone</a:t>
            </a:r>
            <a:r>
              <a:rPr lang="it-IT" sz="1800" baseline="30000" dirty="0"/>
              <a:t>(4)</a:t>
            </a:r>
            <a:r>
              <a:rPr lang="it-IT" sz="1800" dirty="0"/>
              <a:t>, Francesco Smedile</a:t>
            </a:r>
            <a:r>
              <a:rPr lang="it-IT" sz="1800" baseline="30000" dirty="0"/>
              <a:t>(1)</a:t>
            </a:r>
            <a:r>
              <a:rPr lang="it-IT" sz="1800" dirty="0"/>
              <a:t>, Maria Papale</a:t>
            </a:r>
            <a:r>
              <a:rPr lang="it-IT" sz="1800" baseline="30000" dirty="0"/>
              <a:t>(1)</a:t>
            </a:r>
            <a:r>
              <a:rPr lang="it-IT" sz="1800" dirty="0"/>
              <a:t>, Angelina Lo Giudice</a:t>
            </a:r>
            <a:r>
              <a:rPr lang="it-IT" sz="1800" baseline="30000" dirty="0"/>
              <a:t>(1)</a:t>
            </a:r>
            <a:r>
              <a:rPr lang="it-IT" sz="1800" dirty="0"/>
              <a:t>, Manuel Bensi</a:t>
            </a:r>
            <a:r>
              <a:rPr lang="it-IT" sz="1800" baseline="30000" dirty="0"/>
              <a:t>(5)</a:t>
            </a:r>
            <a:r>
              <a:rPr lang="it-IT" sz="1800" dirty="0"/>
              <a:t>, Patrizia Giordano</a:t>
            </a:r>
            <a:r>
              <a:rPr lang="it-IT" sz="1800" baseline="30000" dirty="0"/>
              <a:t>(2)</a:t>
            </a:r>
            <a:r>
              <a:rPr lang="it-IT" sz="1800" dirty="0"/>
              <a:t>, Tommaso Tesi</a:t>
            </a:r>
            <a:r>
              <a:rPr lang="it-IT" sz="1800" baseline="30000" dirty="0"/>
              <a:t>(2)</a:t>
            </a:r>
            <a:r>
              <a:rPr lang="it-IT" sz="1800" dirty="0"/>
              <a:t>, Federico Giglio</a:t>
            </a:r>
            <a:r>
              <a:rPr lang="it-IT" sz="1800" baseline="30000" dirty="0"/>
              <a:t>(2)</a:t>
            </a:r>
            <a:r>
              <a:rPr lang="it-IT" sz="1800" dirty="0"/>
              <a:t>, Leonardo Langone</a:t>
            </a:r>
            <a:r>
              <a:rPr lang="it-IT" sz="1800" baseline="30000" dirty="0"/>
              <a:t>(2)</a:t>
            </a:r>
            <a:r>
              <a:rPr lang="it-IT" sz="1800" dirty="0"/>
              <a:t>, Maurizio Azzaro</a:t>
            </a:r>
            <a:r>
              <a:rPr lang="it-IT" sz="1800" baseline="30000" dirty="0"/>
              <a:t>(1)</a:t>
            </a:r>
            <a:endParaRPr lang="it-IT" sz="1800" dirty="0"/>
          </a:p>
          <a:p>
            <a:endParaRPr lang="it-IT" sz="180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73D3379-766E-922F-0406-4AB0DBD68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7" y="909322"/>
            <a:ext cx="7075091" cy="2519681"/>
          </a:xfrm>
        </p:spPr>
        <p:txBody>
          <a:bodyPr anchor="b"/>
          <a:lstStyle/>
          <a:p>
            <a:r>
              <a:rPr lang="en-GB" b="1" dirty="0"/>
              <a:t>Upgrades to the Italian Marine Research Observatory in the Arctic Region</a:t>
            </a:r>
            <a:endParaRPr lang="it-IT" dirty="0"/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A14EF0A2-8102-6FD9-2F3D-81F59EF1AD52}"/>
              </a:ext>
            </a:extLst>
          </p:cNvPr>
          <p:cNvSpPr txBox="1">
            <a:spLocks/>
          </p:cNvSpPr>
          <p:nvPr/>
        </p:nvSpPr>
        <p:spPr>
          <a:xfrm>
            <a:off x="338717" y="4656526"/>
            <a:ext cx="7630907" cy="480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baseline="30000" dirty="0"/>
              <a:t>(1) </a:t>
            </a:r>
            <a:r>
              <a:rPr lang="it-IT" sz="1400" dirty="0"/>
              <a:t> CNR-ISP, Messina; </a:t>
            </a:r>
            <a:r>
              <a:rPr lang="it-IT" sz="1400" baseline="30000" dirty="0"/>
              <a:t>(2)</a:t>
            </a:r>
            <a:r>
              <a:rPr lang="it-IT" sz="1400" dirty="0"/>
              <a:t>CNR-ISP, Bologna;</a:t>
            </a:r>
            <a:r>
              <a:rPr lang="it-IT" sz="1400" baseline="30000" dirty="0"/>
              <a:t> (3)</a:t>
            </a:r>
            <a:r>
              <a:rPr lang="it-IT" sz="1400" dirty="0"/>
              <a:t>,CNR-IRET, Lecce; </a:t>
            </a:r>
            <a:r>
              <a:rPr lang="it-IT" sz="1400" baseline="30000" dirty="0"/>
              <a:t>(4) </a:t>
            </a:r>
            <a:r>
              <a:rPr lang="it-IT" sz="1400" dirty="0"/>
              <a:t>CNR-INM, Genova; </a:t>
            </a:r>
            <a:r>
              <a:rPr lang="it-IT" sz="1400" baseline="30000" dirty="0"/>
              <a:t>(5) </a:t>
            </a:r>
            <a:r>
              <a:rPr lang="it-IT" sz="1400" dirty="0"/>
              <a:t>OGS, Trieste</a:t>
            </a:r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93192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B44FAB6-FFE7-C60D-707E-9C50B4084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6"/>
          <a:stretch>
            <a:fillRect/>
          </a:stretch>
        </p:blipFill>
        <p:spPr>
          <a:xfrm>
            <a:off x="7792849" y="702520"/>
            <a:ext cx="4418873" cy="2985248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5AEE4F13-FAE4-335A-6A80-8B3111057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5064"/>
            <a:ext cx="7925087" cy="518161"/>
          </a:xfrm>
        </p:spPr>
        <p:txBody>
          <a:bodyPr/>
          <a:lstStyle/>
          <a:p>
            <a:r>
              <a:rPr lang="it-IT" b="1" dirty="0"/>
              <a:t>UPGRADING of IT-</a:t>
            </a:r>
            <a:r>
              <a:rPr lang="en-US" b="1" dirty="0"/>
              <a:t>SIOS observatory platforms</a:t>
            </a:r>
            <a:endParaRPr lang="it-IT" b="1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6BA5CC9-08A4-923B-8761-EB173F75B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61" y="1151168"/>
            <a:ext cx="1982261" cy="518437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23EC552-C76A-7519-0877-30F960BEFA56}"/>
              </a:ext>
            </a:extLst>
          </p:cNvPr>
          <p:cNvSpPr txBox="1"/>
          <p:nvPr/>
        </p:nvSpPr>
        <p:spPr>
          <a:xfrm>
            <a:off x="9980703" y="787261"/>
            <a:ext cx="2056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Palatino Linotype" panose="02040502050505030304" pitchFamily="18" charset="0"/>
              </a:rPr>
              <a:t>Marine RI in </a:t>
            </a:r>
          </a:p>
          <a:p>
            <a:r>
              <a:rPr lang="en-US" b="1" dirty="0">
                <a:latin typeface="Palatino Linotype" panose="02040502050505030304" pitchFamily="18" charset="0"/>
              </a:rPr>
              <a:t>Arctic region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414770E-B42C-EE1B-88ED-946013C6558D}"/>
              </a:ext>
            </a:extLst>
          </p:cNvPr>
          <p:cNvSpPr txBox="1"/>
          <p:nvPr/>
        </p:nvSpPr>
        <p:spPr>
          <a:xfrm>
            <a:off x="7856793" y="564785"/>
            <a:ext cx="20563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Palatino Linotype" panose="02040502050505030304" pitchFamily="18" charset="0"/>
              </a:rPr>
              <a:t>Svalbard Archipelago</a:t>
            </a:r>
            <a:endParaRPr lang="it-IT" sz="14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9D62B9A-E5E3-BFE7-7F66-7B4F4236D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535" y="2023628"/>
            <a:ext cx="2614837" cy="417128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53B7180-3B6F-F3C0-B099-6ACACEC6A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439" y="2043415"/>
            <a:ext cx="2486297" cy="4171288"/>
          </a:xfrm>
          <a:prstGeom prst="rect">
            <a:avLst/>
          </a:prstGeom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65FB2A2C-9231-6120-C971-3AAD7731FD49}"/>
              </a:ext>
            </a:extLst>
          </p:cNvPr>
          <p:cNvCxnSpPr/>
          <p:nvPr/>
        </p:nvCxnSpPr>
        <p:spPr>
          <a:xfrm flipH="1" flipV="1">
            <a:off x="5459506" y="2770094"/>
            <a:ext cx="636494" cy="2779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magine 13">
            <a:extLst>
              <a:ext uri="{FF2B5EF4-FFF2-40B4-BE49-F238E27FC236}">
                <a16:creationId xmlns:a16="http://schemas.microsoft.com/office/drawing/2014/main" id="{0D787A9E-9549-EE61-23EF-1E8C7F855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9663" y="3291423"/>
            <a:ext cx="2726593" cy="253778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AFBDE54-F5AB-61A9-BEEF-68F0EB572604}"/>
              </a:ext>
            </a:extLst>
          </p:cNvPr>
          <p:cNvSpPr txBox="1"/>
          <p:nvPr/>
        </p:nvSpPr>
        <p:spPr>
          <a:xfrm>
            <a:off x="96588" y="594601"/>
            <a:ext cx="1982261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75% on S1 mooring</a:t>
            </a:r>
          </a:p>
          <a:p>
            <a:r>
              <a:rPr lang="en-US" sz="1400" b="1" dirty="0"/>
              <a:t>- </a:t>
            </a:r>
            <a:r>
              <a:rPr lang="en-US" sz="1400" dirty="0"/>
              <a:t>New CTDs and ADCP  installed in July 2025 </a:t>
            </a:r>
            <a:endParaRPr lang="it-IT" sz="1400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47BE0336-140A-6E19-A427-E4FF5A4088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4510" y="1392923"/>
            <a:ext cx="1785647" cy="1339236"/>
          </a:xfrm>
          <a:prstGeom prst="rect">
            <a:avLst/>
          </a:prstGeom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154D00C2-490D-9D35-97E0-AE976965FE45}"/>
              </a:ext>
            </a:extLst>
          </p:cNvPr>
          <p:cNvSpPr/>
          <p:nvPr/>
        </p:nvSpPr>
        <p:spPr>
          <a:xfrm>
            <a:off x="10802469" y="2558996"/>
            <a:ext cx="331696" cy="11654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87CA89F3-C5DF-9689-3406-0B6BDABF0165}"/>
              </a:ext>
            </a:extLst>
          </p:cNvPr>
          <p:cNvCxnSpPr>
            <a:cxnSpLocks/>
          </p:cNvCxnSpPr>
          <p:nvPr/>
        </p:nvCxnSpPr>
        <p:spPr>
          <a:xfrm flipH="1" flipV="1">
            <a:off x="10973533" y="2867811"/>
            <a:ext cx="160632" cy="10846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9F2F494-BDCE-940E-F0A6-1624B64598BB}"/>
              </a:ext>
            </a:extLst>
          </p:cNvPr>
          <p:cNvSpPr txBox="1"/>
          <p:nvPr/>
        </p:nvSpPr>
        <p:spPr>
          <a:xfrm>
            <a:off x="5269733" y="450505"/>
            <a:ext cx="1970913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100% on MDI mooring</a:t>
            </a:r>
          </a:p>
          <a:p>
            <a:r>
              <a:rPr lang="en-US" sz="1400" dirty="0"/>
              <a:t>- CO</a:t>
            </a:r>
            <a:r>
              <a:rPr lang="en-US" sz="1400" baseline="-25000" dirty="0"/>
              <a:t>2</a:t>
            </a:r>
            <a:r>
              <a:rPr lang="en-US" sz="1400" dirty="0"/>
              <a:t> sensor installed in June 25</a:t>
            </a:r>
          </a:p>
          <a:p>
            <a:r>
              <a:rPr lang="en-US" sz="1400" dirty="0"/>
              <a:t>- Nitrate sensor</a:t>
            </a:r>
          </a:p>
          <a:p>
            <a:r>
              <a:rPr lang="en-US" sz="1400" dirty="0"/>
              <a:t>- PAR sensor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803EAD7-5ED3-0ADA-B2F5-3C6AC1933D73}"/>
              </a:ext>
            </a:extLst>
          </p:cNvPr>
          <p:cNvSpPr txBox="1"/>
          <p:nvPr/>
        </p:nvSpPr>
        <p:spPr>
          <a:xfrm>
            <a:off x="5270118" y="1624467"/>
            <a:ext cx="2614837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/>
              <a:t>New Surface buoy, data in IADC, but </a:t>
            </a:r>
            <a:r>
              <a:rPr lang="en-US" sz="1600" b="1" u="sng" dirty="0"/>
              <a:t>l</a:t>
            </a:r>
            <a:r>
              <a:rPr lang="it-IT" sz="1600" b="1" u="sng" dirty="0" err="1"/>
              <a:t>ost</a:t>
            </a:r>
            <a:r>
              <a:rPr lang="it-IT" sz="1600" b="1" u="sng" dirty="0"/>
              <a:t> in April</a:t>
            </a:r>
          </a:p>
          <a:p>
            <a:r>
              <a:rPr lang="it-IT" sz="1600" b="1" dirty="0" err="1"/>
              <a:t>Replaced</a:t>
            </a:r>
            <a:r>
              <a:rPr lang="it-IT" sz="1600" b="1" dirty="0"/>
              <a:t> by </a:t>
            </a:r>
            <a:r>
              <a:rPr lang="it-IT" sz="1600" b="1" u="sng" dirty="0"/>
              <a:t>ARGO-FLOAT</a:t>
            </a:r>
            <a:r>
              <a:rPr lang="it-IT" sz="1600" b="1" dirty="0"/>
              <a:t> (</a:t>
            </a:r>
            <a:r>
              <a:rPr lang="it-IT" sz="1600" b="1" dirty="0" err="1"/>
              <a:t>planned</a:t>
            </a:r>
            <a:r>
              <a:rPr lang="it-IT" sz="1600" b="1" dirty="0"/>
              <a:t> for Spring 2026)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F4A9BD3-5412-421B-FAC1-91A831475EC3}"/>
              </a:ext>
            </a:extLst>
          </p:cNvPr>
          <p:cNvSpPr txBox="1"/>
          <p:nvPr/>
        </p:nvSpPr>
        <p:spPr>
          <a:xfrm>
            <a:off x="2078850" y="457612"/>
            <a:ext cx="1970913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100% on KIM mooring</a:t>
            </a:r>
          </a:p>
          <a:p>
            <a:r>
              <a:rPr lang="en-US" sz="1400" dirty="0"/>
              <a:t>- Oxy sensor</a:t>
            </a:r>
          </a:p>
          <a:p>
            <a:r>
              <a:rPr lang="en-US" sz="1400" dirty="0"/>
              <a:t>- PAR sensor</a:t>
            </a:r>
          </a:p>
          <a:p>
            <a:r>
              <a:rPr lang="en-US" sz="1400" dirty="0"/>
              <a:t>- ECO-FLNTU sensor</a:t>
            </a:r>
          </a:p>
          <a:p>
            <a:r>
              <a:rPr lang="en-US" sz="1400" dirty="0"/>
              <a:t>- Ocean sound</a:t>
            </a:r>
          </a:p>
          <a:p>
            <a:r>
              <a:rPr lang="en-US" sz="1400" b="1" dirty="0"/>
              <a:t>INSTALLED IN JUNE 25</a:t>
            </a:r>
          </a:p>
          <a:p>
            <a:r>
              <a:rPr lang="en-US" sz="1400" dirty="0"/>
              <a:t>-----------------------------</a:t>
            </a:r>
          </a:p>
          <a:p>
            <a:r>
              <a:rPr lang="en-US" sz="1400" dirty="0"/>
              <a:t>- ADCP currents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D1F9749-58E1-BA62-0158-95AE4CE35A4F}"/>
              </a:ext>
            </a:extLst>
          </p:cNvPr>
          <p:cNvSpPr txBox="1"/>
          <p:nvPr/>
        </p:nvSpPr>
        <p:spPr>
          <a:xfrm>
            <a:off x="8983492" y="5448488"/>
            <a:ext cx="32004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93% on THALASSOGRAPHIC BUOY</a:t>
            </a:r>
          </a:p>
          <a:p>
            <a:r>
              <a:rPr lang="en-US" sz="1400" dirty="0"/>
              <a:t>- </a:t>
            </a:r>
            <a:r>
              <a:rPr lang="en-US" sz="1400" b="1" i="1" u="sng" dirty="0"/>
              <a:t>Real-Time since June 25</a:t>
            </a:r>
          </a:p>
          <a:p>
            <a:r>
              <a:rPr lang="en-US" sz="1400" dirty="0"/>
              <a:t>- Meteorology </a:t>
            </a:r>
          </a:p>
          <a:p>
            <a:r>
              <a:rPr lang="en-US" sz="1400" dirty="0"/>
              <a:t>- Physical and Biogeochemical sensors</a:t>
            </a:r>
          </a:p>
          <a:p>
            <a:r>
              <a:rPr lang="en-US" sz="1400" dirty="0"/>
              <a:t>- Ocean sound installed in Sept 25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89B8A50-4FA3-6306-4AC7-AA6376588D58}"/>
              </a:ext>
            </a:extLst>
          </p:cNvPr>
          <p:cNvSpPr txBox="1"/>
          <p:nvPr/>
        </p:nvSpPr>
        <p:spPr>
          <a:xfrm>
            <a:off x="1319108" y="3439088"/>
            <a:ext cx="516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Forte" panose="03060902040502070203" pitchFamily="66" charset="0"/>
              </a:rPr>
              <a:t>X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B38B815-646B-7D4A-5830-A073C1FA8C6A}"/>
              </a:ext>
            </a:extLst>
          </p:cNvPr>
          <p:cNvSpPr txBox="1"/>
          <p:nvPr/>
        </p:nvSpPr>
        <p:spPr>
          <a:xfrm>
            <a:off x="7048610" y="3786106"/>
            <a:ext cx="516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Forte" panose="03060902040502070203" pitchFamily="66" charset="0"/>
              </a:rPr>
              <a:t>X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9823B6A-F5D6-0527-5988-46F1DE4774EC}"/>
              </a:ext>
            </a:extLst>
          </p:cNvPr>
          <p:cNvSpPr txBox="1"/>
          <p:nvPr/>
        </p:nvSpPr>
        <p:spPr>
          <a:xfrm>
            <a:off x="5545240" y="2882411"/>
            <a:ext cx="516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FFC000"/>
                </a:solidFill>
                <a:latin typeface="Forte" panose="03060902040502070203" pitchFamily="66" charset="0"/>
              </a:rPr>
              <a:t>X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A4A0E89-AC4F-4856-64B9-7E1DF67B3240}"/>
              </a:ext>
            </a:extLst>
          </p:cNvPr>
          <p:cNvSpPr txBox="1"/>
          <p:nvPr/>
        </p:nvSpPr>
        <p:spPr>
          <a:xfrm>
            <a:off x="3575287" y="6264319"/>
            <a:ext cx="6893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 err="1"/>
              <a:t>All</a:t>
            </a:r>
            <a:r>
              <a:rPr lang="it-IT" sz="1800" dirty="0"/>
              <a:t> datasets from </a:t>
            </a:r>
            <a:r>
              <a:rPr lang="it-IT" sz="1800" dirty="0" err="1"/>
              <a:t>sensors</a:t>
            </a:r>
            <a:r>
              <a:rPr lang="it-IT" sz="1800" dirty="0"/>
              <a:t> </a:t>
            </a:r>
            <a:r>
              <a:rPr lang="it-IT" sz="1800" dirty="0" err="1"/>
              <a:t>installed</a:t>
            </a:r>
            <a:r>
              <a:rPr lang="it-IT" sz="1800" dirty="0"/>
              <a:t> </a:t>
            </a:r>
            <a:r>
              <a:rPr lang="it-IT" sz="1800" dirty="0" err="1"/>
              <a:t>before</a:t>
            </a:r>
            <a:r>
              <a:rPr lang="it-IT" sz="1800" dirty="0"/>
              <a:t> June 2025 </a:t>
            </a:r>
          </a:p>
          <a:p>
            <a:r>
              <a:rPr lang="it-IT" sz="1800" dirty="0"/>
              <a:t>are </a:t>
            </a:r>
            <a:r>
              <a:rPr lang="it-IT" sz="1800" dirty="0" err="1"/>
              <a:t>archived</a:t>
            </a:r>
            <a:r>
              <a:rPr lang="it-IT" sz="1800" dirty="0"/>
              <a:t> </a:t>
            </a:r>
            <a:r>
              <a:rPr lang="it-IT" dirty="0"/>
              <a:t>in IADC – ERRDAP repository, </a:t>
            </a:r>
            <a:r>
              <a:rPr lang="it-IT" dirty="0" err="1"/>
              <a:t>federated</a:t>
            </a:r>
            <a:r>
              <a:rPr lang="it-IT" dirty="0"/>
              <a:t> with IT-IOOS  </a:t>
            </a:r>
            <a:r>
              <a:rPr lang="it-IT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6889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06" y="1612"/>
            <a:ext cx="9680558" cy="518161"/>
          </a:xfrm>
        </p:spPr>
        <p:txBody>
          <a:bodyPr/>
          <a:lstStyle/>
          <a:p>
            <a:r>
              <a:rPr lang="en-US" b="1" dirty="0"/>
              <a:t>THALASSOGRAPHIC BUOY IN NY-ALESUND</a:t>
            </a:r>
            <a:br>
              <a:rPr lang="it-IT" dirty="0"/>
            </a:b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7" name="Segnaposto contenuto 16">
            <a:extLst>
              <a:ext uri="{FF2B5EF4-FFF2-40B4-BE49-F238E27FC236}">
                <a16:creationId xmlns:a16="http://schemas.microsoft.com/office/drawing/2014/main" id="{872F8441-EF84-BC07-F2E5-F5325C3F0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519" y="4133086"/>
            <a:ext cx="3670591" cy="275294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FC7493E-5F63-B1C8-2077-58F3DC288BF4}"/>
              </a:ext>
            </a:extLst>
          </p:cNvPr>
          <p:cNvSpPr txBox="1"/>
          <p:nvPr/>
        </p:nvSpPr>
        <p:spPr>
          <a:xfrm>
            <a:off x="12470" y="353223"/>
            <a:ext cx="36092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Structure </a:t>
            </a:r>
            <a:r>
              <a:rPr lang="en-US" sz="1800" b="1" dirty="0"/>
              <a:t>designed and realized </a:t>
            </a:r>
          </a:p>
          <a:p>
            <a:r>
              <a:rPr lang="en-US" sz="1800" b="1" dirty="0"/>
              <a:t>by CNR-INM </a:t>
            </a:r>
          </a:p>
          <a:p>
            <a:r>
              <a:rPr lang="en-US" b="1" dirty="0"/>
              <a:t>(</a:t>
            </a:r>
            <a:r>
              <a:rPr lang="en-US" b="1" dirty="0" err="1"/>
              <a:t>Odetti</a:t>
            </a:r>
            <a:r>
              <a:rPr lang="en-US" b="1" dirty="0"/>
              <a:t> &amp; Bruzzone)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BEDE59B-D1CF-0B15-6B85-1330919C5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6" y="1212247"/>
            <a:ext cx="2474259" cy="185569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4A694EA-917B-2428-DC2A-66B69A05C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6" y="2837668"/>
            <a:ext cx="1891553" cy="141866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94F85A09-4F0D-0E63-C0CC-F1E778139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81" y="3718057"/>
            <a:ext cx="2294965" cy="172122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37A8D60-F141-4E23-E2E5-FF472A6D20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281" y="5233004"/>
            <a:ext cx="1792941" cy="1344706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BD92DAE4-B083-4231-49C0-815263918E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4915" y="5202292"/>
            <a:ext cx="1891625" cy="141871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300A86E0-7F3B-D111-3826-70251FCFCB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6939" y="3218111"/>
            <a:ext cx="2657651" cy="1993239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5D1F3CF2-9644-87EC-794A-5C3C4D1C70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028" t="35817" r="9028" b="12941"/>
          <a:stretch>
            <a:fillRect/>
          </a:stretch>
        </p:blipFill>
        <p:spPr>
          <a:xfrm>
            <a:off x="5770259" y="3981403"/>
            <a:ext cx="1694528" cy="794730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94CA152E-17C1-B8A7-FD27-06A948731A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4787" y="1038442"/>
            <a:ext cx="4709573" cy="5843015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9E7763B-F5FF-0743-457F-D2ED0CBE8816}"/>
              </a:ext>
            </a:extLst>
          </p:cNvPr>
          <p:cNvSpPr txBox="1"/>
          <p:nvPr/>
        </p:nvSpPr>
        <p:spPr>
          <a:xfrm>
            <a:off x="7861042" y="523558"/>
            <a:ext cx="25649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7 Essential Climate </a:t>
            </a:r>
          </a:p>
          <a:p>
            <a:r>
              <a:rPr lang="en-US" sz="1600" b="1" dirty="0"/>
              <a:t>Variable - Atmosphere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5C461205-8E87-1E41-847A-1EB69DFA0037}"/>
              </a:ext>
            </a:extLst>
          </p:cNvPr>
          <p:cNvSpPr txBox="1"/>
          <p:nvPr/>
        </p:nvSpPr>
        <p:spPr>
          <a:xfrm>
            <a:off x="3458565" y="376749"/>
            <a:ext cx="4222448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i="1" u="sng" dirty="0"/>
              <a:t>REAL-TIME DATA</a:t>
            </a:r>
          </a:p>
          <a:p>
            <a:r>
              <a:rPr lang="en-US" sz="1600" b="1" i="1" u="sng" dirty="0"/>
              <a:t>https://data.iadc.cnr.it/erddap/tabledap/boa_nyalesund_ctctd1_v25a_6h_mean.html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CBF1DA96-1F08-C901-79C1-C2014E76ED8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578" r="45588" b="19831"/>
          <a:stretch>
            <a:fillRect/>
          </a:stretch>
        </p:blipFill>
        <p:spPr>
          <a:xfrm>
            <a:off x="3640000" y="1337915"/>
            <a:ext cx="3249118" cy="2438230"/>
          </a:xfrm>
          <a:prstGeom prst="rect">
            <a:avLst/>
          </a:prstGeom>
        </p:spPr>
      </p:pic>
      <p:sp>
        <p:nvSpPr>
          <p:cNvPr id="46" name="Rettangolo 45">
            <a:extLst>
              <a:ext uri="{FF2B5EF4-FFF2-40B4-BE49-F238E27FC236}">
                <a16:creationId xmlns:a16="http://schemas.microsoft.com/office/drawing/2014/main" id="{59183B2C-88E3-02C8-CF16-FF2249F098DD}"/>
              </a:ext>
            </a:extLst>
          </p:cNvPr>
          <p:cNvSpPr/>
          <p:nvPr/>
        </p:nvSpPr>
        <p:spPr>
          <a:xfrm>
            <a:off x="8830235" y="3429000"/>
            <a:ext cx="1999130" cy="201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57211B9E-0A71-9AAD-3089-9A39AE80E831}"/>
              </a:ext>
            </a:extLst>
          </p:cNvPr>
          <p:cNvSpPr txBox="1"/>
          <p:nvPr/>
        </p:nvSpPr>
        <p:spPr>
          <a:xfrm>
            <a:off x="7212541" y="3370363"/>
            <a:ext cx="36257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8 Physical &amp; Biogeochemical EOV s</a:t>
            </a:r>
          </a:p>
        </p:txBody>
      </p:sp>
    </p:spTree>
    <p:extLst>
      <p:ext uri="{BB962C8B-B14F-4D97-AF65-F5344CB8AC3E}">
        <p14:creationId xmlns:p14="http://schemas.microsoft.com/office/powerpoint/2010/main" val="2024511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814BD-6B14-FF80-8680-23180D364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D45BE6-0468-0A95-5B2B-193069EE1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06" y="28504"/>
            <a:ext cx="11018600" cy="518161"/>
          </a:xfrm>
        </p:spPr>
        <p:txBody>
          <a:bodyPr/>
          <a:lstStyle/>
          <a:p>
            <a:r>
              <a:rPr lang="en-US" b="1" dirty="0"/>
              <a:t>NEW BIOGEOCHEMICAL SENSOR UPGRADING ON MOORINGS</a:t>
            </a:r>
            <a:br>
              <a:rPr lang="it-IT" dirty="0"/>
            </a:b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C1EB8ED6-F471-7930-69E1-F38EB9169ADA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BB6F403-A380-B6EB-680D-70CA2F265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3"/>
          <a:stretch>
            <a:fillRect/>
          </a:stretch>
        </p:blipFill>
        <p:spPr>
          <a:xfrm>
            <a:off x="0" y="2210769"/>
            <a:ext cx="12192000" cy="331504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F0BC3E0-F9C0-CB1F-C659-E39CB97F510C}"/>
              </a:ext>
            </a:extLst>
          </p:cNvPr>
          <p:cNvSpPr/>
          <p:nvPr/>
        </p:nvSpPr>
        <p:spPr>
          <a:xfrm>
            <a:off x="9525330" y="1154527"/>
            <a:ext cx="326569" cy="268452"/>
          </a:xfrm>
          <a:prstGeom prst="rect">
            <a:avLst/>
          </a:prstGeom>
          <a:solidFill>
            <a:srgbClr val="FEE0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FBE7E7E-4F82-DDC5-BCFB-40E24C397F46}"/>
              </a:ext>
            </a:extLst>
          </p:cNvPr>
          <p:cNvSpPr txBox="1"/>
          <p:nvPr/>
        </p:nvSpPr>
        <p:spPr>
          <a:xfrm>
            <a:off x="9840947" y="1133991"/>
            <a:ext cx="23321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Palatino Linotype" panose="02040502050505030304" pitchFamily="18" charset="0"/>
              </a:rPr>
              <a:t>Trasformed</a:t>
            </a:r>
            <a:r>
              <a:rPr lang="en-US" sz="1400" b="1" dirty="0">
                <a:latin typeface="Palatino Linotype" panose="02040502050505030304" pitchFamily="18" charset="0"/>
              </a:rPr>
              <a:t> Atlantic Water</a:t>
            </a:r>
            <a:endParaRPr lang="it-IT" sz="14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A5DBC89-4FF9-C1A1-80BC-47904C2D7B96}"/>
              </a:ext>
            </a:extLst>
          </p:cNvPr>
          <p:cNvSpPr/>
          <p:nvPr/>
        </p:nvSpPr>
        <p:spPr>
          <a:xfrm>
            <a:off x="9534882" y="1876859"/>
            <a:ext cx="326569" cy="268452"/>
          </a:xfrm>
          <a:prstGeom prst="rect">
            <a:avLst/>
          </a:prstGeom>
          <a:solidFill>
            <a:srgbClr val="D5DF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EF50D3D-4FC5-1682-DCA5-0046672CEEDC}"/>
              </a:ext>
            </a:extLst>
          </p:cNvPr>
          <p:cNvSpPr txBox="1"/>
          <p:nvPr/>
        </p:nvSpPr>
        <p:spPr>
          <a:xfrm>
            <a:off x="9825594" y="1858571"/>
            <a:ext cx="15469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Palatino Linotype" panose="02040502050505030304" pitchFamily="18" charset="0"/>
              </a:rPr>
              <a:t>Surface Water</a:t>
            </a:r>
            <a:endParaRPr lang="it-IT" sz="14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836C5AB-E8FF-9BF8-DF1B-B770E29B6652}"/>
              </a:ext>
            </a:extLst>
          </p:cNvPr>
          <p:cNvSpPr txBox="1"/>
          <p:nvPr/>
        </p:nvSpPr>
        <p:spPr>
          <a:xfrm>
            <a:off x="13444" y="942033"/>
            <a:ext cx="9829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u="sng" dirty="0">
                <a:latin typeface="Palatino Linotype" panose="02040502050505030304" pitchFamily="18" charset="0"/>
              </a:rPr>
              <a:t>Increase of the knowledge about impact of climate change related processes (i.e. ATLANTIFICATION) on biogeochemical cycles (</a:t>
            </a:r>
            <a:r>
              <a:rPr lang="en-GB" sz="2000" b="1" u="sng" dirty="0" err="1">
                <a:latin typeface="Palatino Linotype" panose="02040502050505030304" pitchFamily="18" charset="0"/>
              </a:rPr>
              <a:t>i.e</a:t>
            </a:r>
            <a:r>
              <a:rPr lang="en-GB" sz="2000" b="1" u="sng" dirty="0">
                <a:latin typeface="Palatino Linotype" panose="02040502050505030304" pitchFamily="18" charset="0"/>
              </a:rPr>
              <a:t> NUTRIENT DYNAMIC)</a:t>
            </a:r>
            <a:endParaRPr lang="en-GB" sz="2000" b="1" dirty="0">
              <a:latin typeface="Palatino Linotype" panose="02040502050505030304" pitchFamily="18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8E992B2-15CB-17D5-5EB9-46CEE80677EF}"/>
              </a:ext>
            </a:extLst>
          </p:cNvPr>
          <p:cNvSpPr txBox="1"/>
          <p:nvPr/>
        </p:nvSpPr>
        <p:spPr>
          <a:xfrm>
            <a:off x="552391" y="5612477"/>
            <a:ext cx="11056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IMPLEMENTATION OF SYNOPTIC OBSERVATION OF COASTAL ECOSYSTEM DYNAMICS IN THE ARCTIC REGION IN THE CONTEXT OF CLIMATE CHANGE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CB76E3DC-F5A1-ADDC-FE0B-67946B5C9A43}"/>
              </a:ext>
            </a:extLst>
          </p:cNvPr>
          <p:cNvCxnSpPr>
            <a:cxnSpLocks/>
          </p:cNvCxnSpPr>
          <p:nvPr/>
        </p:nvCxnSpPr>
        <p:spPr>
          <a:xfrm flipV="1">
            <a:off x="3343840" y="2635625"/>
            <a:ext cx="1425388" cy="7515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347E7CB5-CB1F-8F62-CF77-0FB15928C169}"/>
              </a:ext>
            </a:extLst>
          </p:cNvPr>
          <p:cNvCxnSpPr>
            <a:cxnSpLocks/>
          </p:cNvCxnSpPr>
          <p:nvPr/>
        </p:nvCxnSpPr>
        <p:spPr>
          <a:xfrm flipV="1">
            <a:off x="9353296" y="2355133"/>
            <a:ext cx="224118" cy="9636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26EC742-9567-8B58-5DF9-492CA515AC91}"/>
              </a:ext>
            </a:extLst>
          </p:cNvPr>
          <p:cNvSpPr txBox="1"/>
          <p:nvPr/>
        </p:nvSpPr>
        <p:spPr>
          <a:xfrm>
            <a:off x="9786817" y="2281674"/>
            <a:ext cx="16955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kern="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0.0016 mg l</a:t>
            </a:r>
            <a:r>
              <a:rPr lang="en-GB" sz="1400" b="1" kern="100" baseline="300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n-GB" sz="1400" b="1" kern="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hr</a:t>
            </a:r>
            <a:r>
              <a:rPr lang="en-GB" sz="1400" b="1" kern="100" baseline="300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DBFB0F8-3670-D001-7D65-5F57D5E35631}"/>
              </a:ext>
            </a:extLst>
          </p:cNvPr>
          <p:cNvSpPr txBox="1"/>
          <p:nvPr/>
        </p:nvSpPr>
        <p:spPr>
          <a:xfrm>
            <a:off x="3261634" y="2355133"/>
            <a:ext cx="16583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kern="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0.00024 mg l</a:t>
            </a:r>
            <a:r>
              <a:rPr lang="en-GB" sz="1400" b="1" kern="100" baseline="300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n-GB" sz="1400" b="1" kern="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hr</a:t>
            </a:r>
            <a:r>
              <a:rPr lang="en-GB" sz="1400" b="1" kern="100" baseline="300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lang="en-GB" sz="1400" b="1" kern="100" dirty="0"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52A02E94-1058-0FAA-4D32-9532A98C077F}"/>
              </a:ext>
            </a:extLst>
          </p:cNvPr>
          <p:cNvSpPr/>
          <p:nvPr/>
        </p:nvSpPr>
        <p:spPr>
          <a:xfrm>
            <a:off x="9534885" y="1521745"/>
            <a:ext cx="326569" cy="268452"/>
          </a:xfrm>
          <a:prstGeom prst="rect">
            <a:avLst/>
          </a:prstGeom>
          <a:solidFill>
            <a:srgbClr val="FF98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9733D62-F6CA-FC5A-4AB7-D3352047CC3E}"/>
              </a:ext>
            </a:extLst>
          </p:cNvPr>
          <p:cNvSpPr txBox="1"/>
          <p:nvPr/>
        </p:nvSpPr>
        <p:spPr>
          <a:xfrm>
            <a:off x="9850502" y="1501209"/>
            <a:ext cx="23321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Palatino Linotype" panose="02040502050505030304" pitchFamily="18" charset="0"/>
              </a:rPr>
              <a:t>Atlantic Water</a:t>
            </a:r>
            <a:endParaRPr lang="it-IT" sz="140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CCA5CC1-0168-FF09-8704-A0865E194767}"/>
              </a:ext>
            </a:extLst>
          </p:cNvPr>
          <p:cNvSpPr txBox="1"/>
          <p:nvPr/>
        </p:nvSpPr>
        <p:spPr>
          <a:xfrm>
            <a:off x="1043461" y="2815576"/>
            <a:ext cx="6297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Palatino Linotype" panose="02040502050505030304" pitchFamily="18" charset="0"/>
              </a:rPr>
              <a:t>27 m</a:t>
            </a:r>
            <a:endParaRPr lang="it-IT" sz="12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63CC1FA-F56A-ACF0-2D8D-E6D91B7375AA}"/>
              </a:ext>
            </a:extLst>
          </p:cNvPr>
          <p:cNvSpPr txBox="1"/>
          <p:nvPr/>
        </p:nvSpPr>
        <p:spPr>
          <a:xfrm>
            <a:off x="1052700" y="4321531"/>
            <a:ext cx="6297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Palatino Linotype" panose="02040502050505030304" pitchFamily="18" charset="0"/>
              </a:rPr>
              <a:t>89 m</a:t>
            </a:r>
            <a:endParaRPr lang="it-IT" sz="1200" dirty="0"/>
          </a:p>
        </p:txBody>
      </p:sp>
      <p:sp>
        <p:nvSpPr>
          <p:cNvPr id="32" name="Parentesi graffa aperta 31">
            <a:extLst>
              <a:ext uri="{FF2B5EF4-FFF2-40B4-BE49-F238E27FC236}">
                <a16:creationId xmlns:a16="http://schemas.microsoft.com/office/drawing/2014/main" id="{05A4D3BB-4F2D-5273-408E-91B47984104B}"/>
              </a:ext>
            </a:extLst>
          </p:cNvPr>
          <p:cNvSpPr/>
          <p:nvPr/>
        </p:nvSpPr>
        <p:spPr>
          <a:xfrm>
            <a:off x="1512468" y="2232504"/>
            <a:ext cx="169879" cy="146175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Parentesi graffa aperta 33">
            <a:extLst>
              <a:ext uri="{FF2B5EF4-FFF2-40B4-BE49-F238E27FC236}">
                <a16:creationId xmlns:a16="http://schemas.microsoft.com/office/drawing/2014/main" id="{8F1AC193-9314-0112-A0BA-A55AD96CD5F9}"/>
              </a:ext>
            </a:extLst>
          </p:cNvPr>
          <p:cNvSpPr/>
          <p:nvPr/>
        </p:nvSpPr>
        <p:spPr>
          <a:xfrm>
            <a:off x="1509420" y="3730146"/>
            <a:ext cx="169879" cy="146175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C9EE3279-537E-1799-B255-7880BD008055}"/>
              </a:ext>
            </a:extLst>
          </p:cNvPr>
          <p:cNvSpPr txBox="1"/>
          <p:nvPr/>
        </p:nvSpPr>
        <p:spPr>
          <a:xfrm>
            <a:off x="624687" y="1860639"/>
            <a:ext cx="10054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ATLANTIC WATER INTRUSION linked to FAST NITRATE REPLENISHMENT</a:t>
            </a:r>
            <a:endParaRPr lang="it-IT" dirty="0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5DC7F16C-7C57-47F1-7C6A-84F74BA0E163}"/>
              </a:ext>
            </a:extLst>
          </p:cNvPr>
          <p:cNvSpPr txBox="1"/>
          <p:nvPr/>
        </p:nvSpPr>
        <p:spPr>
          <a:xfrm>
            <a:off x="1594359" y="2244083"/>
            <a:ext cx="7364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2022</a:t>
            </a:r>
            <a:endParaRPr lang="it-IT" dirty="0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2159ABBC-4634-FA92-C353-9D60A7B344DD}"/>
              </a:ext>
            </a:extLst>
          </p:cNvPr>
          <p:cNvSpPr txBox="1"/>
          <p:nvPr/>
        </p:nvSpPr>
        <p:spPr>
          <a:xfrm>
            <a:off x="7206621" y="2242185"/>
            <a:ext cx="7364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2023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97597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161167-B098-9F54-D598-8B11A2BFD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974" y="508745"/>
            <a:ext cx="6445624" cy="483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298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39C7E3D57B7BE4CAF5A4E7BAF5811C6" ma:contentTypeVersion="17" ma:contentTypeDescription="Creare un nuovo documento." ma:contentTypeScope="" ma:versionID="addd2196dc0094b4796679e7e28cf2c8">
  <xsd:schema xmlns:xsd="http://www.w3.org/2001/XMLSchema" xmlns:xs="http://www.w3.org/2001/XMLSchema" xmlns:p="http://schemas.microsoft.com/office/2006/metadata/properties" xmlns:ns2="9b08eee6-615d-4e63-9743-e8be40a74995" xmlns:ns3="69a4a238-3fae-4083-92ca-3afaf1d37d5d" targetNamespace="http://schemas.microsoft.com/office/2006/metadata/properties" ma:root="true" ma:fieldsID="17f9697f3d5d54eecc1521b642b0f4a3" ns2:_="" ns3:_="">
    <xsd:import namespace="9b08eee6-615d-4e63-9743-e8be40a74995"/>
    <xsd:import namespace="69a4a238-3fae-4083-92ca-3afaf1d37d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KeywordTaxHTField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8eee6-615d-4e63-9743-e8be40a749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e5505f8f-da62-40e5-a116-f08e70031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4a238-3fae-4083-92ca-3afaf1d37d5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c9f3fc2-11c3-4583-890e-5ba4445d9ede}" ma:internalName="TaxCatchAll" ma:showField="CatchAllData" ma:web="69a4a238-3fae-4083-92ca-3afaf1d37d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1" nillable="true" ma:taxonomy="true" ma:internalName="TaxKeywordTaxHTField" ma:taxonomyFieldName="TaxKeyword" ma:displayName="Parole chiave aziendali" ma:fieldId="{23f27201-bee3-471e-b2e7-b64fd8b7ca38}" ma:taxonomyMulti="true" ma:sspId="e5505f8f-da62-40e5-a116-f08e7003152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9a4a238-3fae-4083-92ca-3afaf1d37d5d">
      <Terms xmlns="http://schemas.microsoft.com/office/infopath/2007/PartnerControls"/>
    </TaxKeywordTaxHTField>
    <lcf76f155ced4ddcb4097134ff3c332f xmlns="9b08eee6-615d-4e63-9743-e8be40a74995">
      <Terms xmlns="http://schemas.microsoft.com/office/infopath/2007/PartnerControls"/>
    </lcf76f155ced4ddcb4097134ff3c332f>
    <TaxCatchAll xmlns="69a4a238-3fae-4083-92ca-3afaf1d37d5d" xsi:nil="true"/>
  </documentManagement>
</p:properties>
</file>

<file path=customXml/itemProps1.xml><?xml version="1.0" encoding="utf-8"?>
<ds:datastoreItem xmlns:ds="http://schemas.openxmlformats.org/officeDocument/2006/customXml" ds:itemID="{FE5A0FAA-20AF-425A-A224-531D5444AB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08eee6-615d-4e63-9743-e8be40a74995"/>
    <ds:schemaRef ds:uri="69a4a238-3fae-4083-92ca-3afaf1d37d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46D2AC-9AEB-4216-88BD-B5F748A159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FED428-E7E2-4985-912B-D9735E821D71}">
  <ds:schemaRefs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69a4a238-3fae-4083-92ca-3afaf1d37d5d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b08eee6-615d-4e63-9743-e8be40a7499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411</Words>
  <Application>Microsoft Office PowerPoint</Application>
  <PresentationFormat>Widescreen</PresentationFormat>
  <Paragraphs>56</Paragraphs>
  <Slides>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5</vt:i4>
      </vt:variant>
    </vt:vector>
  </HeadingPairs>
  <TitlesOfParts>
    <vt:vector size="13" baseType="lpstr">
      <vt:lpstr>Aptos</vt:lpstr>
      <vt:lpstr>Arial</vt:lpstr>
      <vt:lpstr>Calibri</vt:lpstr>
      <vt:lpstr>Calibri Light</vt:lpstr>
      <vt:lpstr>Forte</vt:lpstr>
      <vt:lpstr>Palatino Linotype</vt:lpstr>
      <vt:lpstr>Tema di Office</vt:lpstr>
      <vt:lpstr>1_Tema di Office</vt:lpstr>
      <vt:lpstr>Upgrades to the Italian Marine Research Observatory in the Arctic Region</vt:lpstr>
      <vt:lpstr>UPGRADING of IT-SIOS observatory platforms</vt:lpstr>
      <vt:lpstr>THALASSOGRAPHIC BUOY IN NY-ALESUND </vt:lpstr>
      <vt:lpstr>NEW BIOGEOCHEMICAL SENSOR UPGRADING ON MOORINGS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GIULIO PACENTE</dc:creator>
  <cp:lastModifiedBy>FRANCESCO PALADINI DE MENDOZA</cp:lastModifiedBy>
  <cp:revision>8</cp:revision>
  <dcterms:created xsi:type="dcterms:W3CDTF">2024-06-13T13:49:20Z</dcterms:created>
  <dcterms:modified xsi:type="dcterms:W3CDTF">2025-09-23T09:13:41Z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0x010100D39C7E3D57B7BE4CAF5A4E7BAF5811C6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