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269" r:id="rId6"/>
    <p:sldId id="268" r:id="rId7"/>
    <p:sldId id="267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4801"/>
  </p:normalViewPr>
  <p:slideViewPr>
    <p:cSldViewPr snapToGrid="0">
      <p:cViewPr>
        <p:scale>
          <a:sx n="100" d="100"/>
          <a:sy n="100" d="100"/>
        </p:scale>
        <p:origin x="-320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30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=""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=""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=""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=""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=""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=""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=""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=""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=""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2" y="2077684"/>
            <a:ext cx="7648825" cy="2519681"/>
          </a:xfrm>
        </p:spPr>
        <p:txBody>
          <a:bodyPr anchor="b"/>
          <a:lstStyle/>
          <a:p>
            <a:r>
              <a:rPr lang="en-US" sz="4000" dirty="0"/>
              <a:t>Advancing the integration of monitoring and </a:t>
            </a:r>
            <a:r>
              <a:rPr lang="en-US" sz="4000" dirty="0" err="1"/>
              <a:t>modelling</a:t>
            </a:r>
            <a:r>
              <a:rPr lang="en-US" sz="4000" dirty="0"/>
              <a:t> of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 err="1"/>
              <a:t>physico</a:t>
            </a:r>
            <a:r>
              <a:rPr lang="en-US" sz="4000" dirty="0"/>
              <a:t>-chemical and biogeochemical state of the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Marano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dirty="0" err="1"/>
              <a:t>Grado</a:t>
            </a:r>
            <a:r>
              <a:rPr lang="en-US" sz="4000" dirty="0"/>
              <a:t> Lagoon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Italy) </a:t>
            </a:r>
            <a:endParaRPr lang="it-IT" sz="4000" dirty="0"/>
          </a:p>
        </p:txBody>
      </p:sp>
      <p:pic>
        <p:nvPicPr>
          <p:cNvPr id="5" name="image8.png" descr="https://lh7-rt.googleusercontent.com/slidesz/AGV_vUd1CPftHadxRFOq07yOGFtsFgXUPCMH5ZgySivhDbffZcTUBevQNuMx5SKs9seJjgL4Ba9hvgaW6Q8dsTHfnzOEkCYbO1nUFwD7td7VDaIWyxmRb0ehTPhRgzeH7hJxBHvsvMxDYLIM-40xHCVxm2s=s2048?key=nEO8N8givxWcMqhbeiFGN55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7962" y="2201343"/>
            <a:ext cx="5266800" cy="2372400"/>
          </a:xfrm>
          <a:prstGeom prst="rect">
            <a:avLst/>
          </a:prstGeom>
          <a:ln/>
        </p:spPr>
      </p:pic>
      <p:pic>
        <p:nvPicPr>
          <p:cNvPr id="6" name="image7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733" y="0"/>
            <a:ext cx="5266267" cy="2370668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440264" y="4521213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Isabella Scroccaro, Leslie </a:t>
            </a:r>
            <a:r>
              <a:rPr lang="en-US" dirty="0" err="1" smtClean="0"/>
              <a:t>Aveytua</a:t>
            </a:r>
            <a:r>
              <a:rPr lang="en-US" dirty="0" smtClean="0"/>
              <a:t> Alcazar, Fabio </a:t>
            </a:r>
            <a:r>
              <a:rPr lang="en-US" dirty="0" err="1" smtClean="0"/>
              <a:t>Brunetti</a:t>
            </a:r>
            <a:r>
              <a:rPr lang="en-US" dirty="0" smtClean="0"/>
              <a:t>, Alessandra </a:t>
            </a:r>
            <a:r>
              <a:rPr lang="en-US" dirty="0" err="1" smtClean="0"/>
              <a:t>Lanzoni</a:t>
            </a:r>
            <a:r>
              <a:rPr lang="en-US" dirty="0" smtClean="0"/>
              <a:t>, Celia Laurent, Simone </a:t>
            </a:r>
            <a:r>
              <a:rPr lang="en-US" dirty="0" err="1" smtClean="0"/>
              <a:t>Spada</a:t>
            </a:r>
            <a:r>
              <a:rPr lang="en-US" dirty="0" smtClean="0"/>
              <a:t>, Anna </a:t>
            </a:r>
            <a:r>
              <a:rPr lang="en-US" dirty="0" err="1" smtClean="0"/>
              <a:t>Teruzzi</a:t>
            </a:r>
            <a:r>
              <a:rPr lang="en-US" dirty="0" smtClean="0"/>
              <a:t>, </a:t>
            </a:r>
            <a:r>
              <a:rPr lang="en-US" dirty="0" err="1" smtClean="0"/>
              <a:t>Cosimo</a:t>
            </a:r>
            <a:r>
              <a:rPr lang="en-US" dirty="0" smtClean="0"/>
              <a:t> </a:t>
            </a:r>
            <a:r>
              <a:rPr lang="en-US" dirty="0" err="1" smtClean="0"/>
              <a:t>Solidoro</a:t>
            </a:r>
            <a:r>
              <a:rPr lang="en-US" dirty="0" smtClean="0"/>
              <a:t>, Georg </a:t>
            </a:r>
            <a:r>
              <a:rPr lang="en-US" dirty="0" err="1" smtClean="0"/>
              <a:t>Umgiesser</a:t>
            </a:r>
            <a:r>
              <a:rPr lang="en-US" dirty="0" smtClean="0"/>
              <a:t>, </a:t>
            </a:r>
            <a:r>
              <a:rPr lang="en-US" dirty="0" err="1" smtClean="0"/>
              <a:t>Donata</a:t>
            </a:r>
            <a:r>
              <a:rPr lang="en-US" dirty="0" smtClean="0"/>
              <a:t> </a:t>
            </a:r>
            <a:r>
              <a:rPr lang="en-US" dirty="0" err="1" smtClean="0"/>
              <a:t>Canu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5080001"/>
            <a:ext cx="1178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OGS </a:t>
            </a:r>
            <a:r>
              <a:rPr lang="en-GB" b="1" i="1" dirty="0"/>
              <a:t>National Institute of Oceanography and Applied </a:t>
            </a:r>
            <a:r>
              <a:rPr lang="en-GB" b="1" i="1" dirty="0" smtClean="0"/>
              <a:t>Geophysics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169336"/>
            <a:ext cx="9042399" cy="518161"/>
          </a:xfrm>
        </p:spPr>
        <p:txBody>
          <a:bodyPr/>
          <a:lstStyle/>
          <a:p>
            <a:r>
              <a:rPr lang="it-IT" dirty="0" smtClean="0"/>
              <a:t>SHYFEM-BFM </a:t>
            </a:r>
            <a:r>
              <a:rPr lang="it-IT" dirty="0" err="1" smtClean="0"/>
              <a:t>coupled</a:t>
            </a:r>
            <a:r>
              <a:rPr lang="it-IT" dirty="0" smtClean="0"/>
              <a:t> </a:t>
            </a:r>
            <a:r>
              <a:rPr lang="it-IT" dirty="0" err="1" smtClean="0"/>
              <a:t>modeling</a:t>
            </a:r>
            <a:r>
              <a:rPr lang="it-IT" dirty="0" smtClean="0"/>
              <a:t> and </a:t>
            </a:r>
            <a:r>
              <a:rPr lang="it-IT" dirty="0" err="1" smtClean="0"/>
              <a:t>scenarios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9" r="7711" b="3133"/>
          <a:stretch/>
        </p:blipFill>
        <p:spPr bwMode="auto">
          <a:xfrm>
            <a:off x="9352920" y="3014138"/>
            <a:ext cx="2737482" cy="3115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plot2009-2013S.p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99" t="59629" r="6777" b="9630"/>
          <a:stretch/>
        </p:blipFill>
        <p:spPr>
          <a:xfrm>
            <a:off x="16936" y="1559512"/>
            <a:ext cx="4721896" cy="2268000"/>
          </a:xfrm>
          <a:prstGeom prst="rect">
            <a:avLst/>
          </a:prstGeom>
        </p:spPr>
      </p:pic>
      <p:pic>
        <p:nvPicPr>
          <p:cNvPr id="3" name="Picture 2" descr="N3n_aver_REF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36" y="1676391"/>
            <a:ext cx="4762622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50400" y="1473199"/>
            <a:ext cx="264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Scenario simulations explored the lagoon’s response to nutrient load </a:t>
            </a:r>
            <a:r>
              <a:rPr lang="en-GB" dirty="0" smtClean="0"/>
              <a:t>variations, particularly for nitrates.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0933" y="880529"/>
            <a:ext cx="1192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outputs </a:t>
            </a:r>
            <a:r>
              <a:rPr lang="en-GB" dirty="0" err="1" smtClean="0"/>
              <a:t>ehibit</a:t>
            </a:r>
            <a:r>
              <a:rPr lang="en-GB" dirty="0" smtClean="0"/>
              <a:t> strong </a:t>
            </a:r>
            <a:r>
              <a:rPr lang="en-GB" dirty="0"/>
              <a:t>agreement for water level and temperature, and good performance for </a:t>
            </a:r>
            <a:r>
              <a:rPr lang="en-GB" dirty="0" smtClean="0"/>
              <a:t>salinity </a:t>
            </a:r>
          </a:p>
          <a:p>
            <a:r>
              <a:rPr lang="en-GB" dirty="0" smtClean="0"/>
              <a:t>Dissolved </a:t>
            </a:r>
            <a:r>
              <a:rPr lang="en-GB" dirty="0"/>
              <a:t>oxygen and nitrate also match observed spatial and seasonal patterns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15" name="Picture 14" descr="diffN3n_4x-refn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5" y="3835401"/>
            <a:ext cx="4762623" cy="2160000"/>
          </a:xfrm>
          <a:prstGeom prst="rect">
            <a:avLst/>
          </a:prstGeom>
        </p:spPr>
      </p:pic>
      <p:pic>
        <p:nvPicPr>
          <p:cNvPr id="16" name="Picture 15" descr="diffN3n_2x-refnew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/>
          <a:stretch/>
        </p:blipFill>
        <p:spPr>
          <a:xfrm>
            <a:off x="139700" y="3835494"/>
            <a:ext cx="452132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203199"/>
            <a:ext cx="9680558" cy="518161"/>
          </a:xfrm>
        </p:spPr>
        <p:txBody>
          <a:bodyPr/>
          <a:lstStyle/>
          <a:p>
            <a:r>
              <a:rPr lang="it-IT" dirty="0" err="1" smtClean="0"/>
              <a:t>Implementation</a:t>
            </a:r>
            <a:r>
              <a:rPr lang="it-IT" dirty="0" smtClean="0"/>
              <a:t> of the data </a:t>
            </a:r>
            <a:r>
              <a:rPr lang="it-IT" dirty="0" err="1" smtClean="0"/>
              <a:t>assimilation</a:t>
            </a:r>
            <a:r>
              <a:rPr lang="it-IT" dirty="0" smtClean="0"/>
              <a:t> for </a:t>
            </a:r>
            <a:r>
              <a:rPr lang="it-IT" dirty="0" err="1" smtClean="0"/>
              <a:t>salinity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age1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907415"/>
            <a:ext cx="5486401" cy="3867785"/>
          </a:xfrm>
          <a:prstGeom prst="rect">
            <a:avLst/>
          </a:prstGeom>
          <a:ln/>
        </p:spPr>
      </p:pic>
      <p:pic>
        <p:nvPicPr>
          <p:cNvPr id="9" name="Segnaposto contenuto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564" y="866667"/>
            <a:ext cx="4142740" cy="1620000"/>
          </a:xfrm>
          <a:prstGeom prst="rect">
            <a:avLst/>
          </a:prstGeom>
        </p:spPr>
      </p:pic>
      <p:pic>
        <p:nvPicPr>
          <p:cNvPr id="10" name="Segnaposto contenuto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234" y="2556931"/>
            <a:ext cx="4143600" cy="16200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825"/>
          <a:stretch/>
        </p:blipFill>
        <p:spPr bwMode="auto">
          <a:xfrm>
            <a:off x="4103684" y="4385735"/>
            <a:ext cx="441378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40" b="46561"/>
          <a:stretch/>
        </p:blipFill>
        <p:spPr bwMode="auto">
          <a:xfrm>
            <a:off x="8483600" y="4419601"/>
            <a:ext cx="3708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467" y="4978397"/>
            <a:ext cx="3826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</a:t>
            </a:r>
            <a:r>
              <a:rPr lang="en-GB" i="1" dirty="0" smtClean="0"/>
              <a:t>onitoring </a:t>
            </a:r>
            <a:r>
              <a:rPr lang="en-GB" i="1" dirty="0"/>
              <a:t>sites of the years 2013 and 2014 during the SHAPE project (from Scroccaro et al., 2015).</a:t>
            </a:r>
            <a:endParaRPr lang="it-IT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84268" y="965200"/>
            <a:ext cx="24214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modified nudging technique within SHYFEM </a:t>
            </a:r>
            <a:r>
              <a:rPr lang="en-GB" dirty="0" smtClean="0"/>
              <a:t>can assimilate </a:t>
            </a:r>
            <a:r>
              <a:rPr lang="en-GB" dirty="0"/>
              <a:t>salinity data from existing probes in the western lagoon, originally installed for hypoxia/anoxia </a:t>
            </a:r>
            <a:r>
              <a:rPr lang="en-GB" dirty="0" smtClean="0"/>
              <a:t>monitoring, improving model results.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33" y="-14493"/>
            <a:ext cx="6705600" cy="3570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080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9467" y="3555999"/>
            <a:ext cx="67225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DANUBIUS </a:t>
            </a:r>
            <a:r>
              <a:rPr lang="en-GB" dirty="0" smtClean="0"/>
              <a:t>infrastructure MALO including </a:t>
            </a:r>
            <a:r>
              <a:rPr lang="en-GB" dirty="0"/>
              <a:t>four instrumented buoys with CTDs measuring temperature, conductivity, pressure, chlorophyll-a, turbidity, and dissolved </a:t>
            </a:r>
            <a:r>
              <a:rPr lang="en-GB" dirty="0" smtClean="0"/>
              <a:t>oxygen; </a:t>
            </a:r>
            <a:r>
              <a:rPr lang="en-GB" dirty="0"/>
              <a:t>f</a:t>
            </a:r>
            <a:r>
              <a:rPr lang="en-GB" dirty="0" smtClean="0"/>
              <a:t>ive </a:t>
            </a:r>
            <a:r>
              <a:rPr lang="en-GB" dirty="0"/>
              <a:t>ADCPs at lagoon inlets </a:t>
            </a:r>
            <a:r>
              <a:rPr lang="en-GB" dirty="0" smtClean="0"/>
              <a:t>providing </a:t>
            </a:r>
            <a:r>
              <a:rPr lang="en-GB" dirty="0"/>
              <a:t>current profiles, and a nutrient analyser with integrated </a:t>
            </a:r>
            <a:r>
              <a:rPr lang="en-GB" dirty="0" smtClean="0"/>
              <a:t>CTD, </a:t>
            </a:r>
            <a:r>
              <a:rPr lang="en-GB" dirty="0"/>
              <a:t>offering continuous, high-frequency data to strengthen the integration of monitoring and </a:t>
            </a:r>
            <a:r>
              <a:rPr lang="en-GB" dirty="0" smtClean="0"/>
              <a:t>modelling</a:t>
            </a:r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215</Words>
  <Application>Microsoft Macintosh PowerPoint</Application>
  <PresentationFormat>Custom</PresentationFormat>
  <Paragraphs>13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Tema di Office</vt:lpstr>
      <vt:lpstr>1_Tema di Office</vt:lpstr>
      <vt:lpstr>Advancing the integration of monitoring and modelling of  the physico-chemical and biogeochemical state of the  Marano and Grado Lagoon  (Italy) </vt:lpstr>
      <vt:lpstr>SHYFEM-BFM coupled modeling and scenarios</vt:lpstr>
      <vt:lpstr>Implementation of the data assimilation for salinity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Isabella Scroccaro</cp:lastModifiedBy>
  <cp:revision>15</cp:revision>
  <dcterms:created xsi:type="dcterms:W3CDTF">2024-06-13T13:49:20Z</dcterms:created>
  <dcterms:modified xsi:type="dcterms:W3CDTF">2025-09-23T15:22:04Z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