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269" r:id="rId6"/>
    <p:sldId id="267" r:id="rId7"/>
    <p:sldId id="271" r:id="rId8"/>
    <p:sldId id="268" r:id="rId9"/>
    <p:sldId id="272" r:id="rId10"/>
    <p:sldId id="277" r:id="rId11"/>
    <p:sldId id="275" r:id="rId12"/>
    <p:sldId id="26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2E625-978D-B640-AAC4-39CA7A9FE760}" v="10" dt="2025-09-13T11:09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8"/>
    <p:restoredTop sz="96247" autoAdjust="0"/>
  </p:normalViewPr>
  <p:slideViewPr>
    <p:cSldViewPr snapToGrid="0">
      <p:cViewPr varScale="1">
        <p:scale>
          <a:sx n="64" d="100"/>
          <a:sy n="64" d="100"/>
        </p:scale>
        <p:origin x="118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21/09/2025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69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21/09/2025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21/09/2025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21/09/2025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21/09/2025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21/09/2025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21/09/2025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21/09/2025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7" y="3526971"/>
            <a:ext cx="7753487" cy="15879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Author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dirty="0"/>
              <a:t>Dr. Francesco Giangrande (</a:t>
            </a:r>
            <a:r>
              <a:rPr lang="it-IT" b="1" i="1" dirty="0"/>
              <a:t>PhD </a:t>
            </a:r>
            <a:r>
              <a:rPr lang="it-IT" b="1" i="1" dirty="0" err="1"/>
              <a:t>Student</a:t>
            </a:r>
            <a:r>
              <a:rPr lang="it-IT" b="1" i="1" dirty="0"/>
              <a:t> XXXIX </a:t>
            </a:r>
            <a:r>
              <a:rPr lang="it-IT" b="1" i="1" dirty="0" err="1"/>
              <a:t>Cycle</a:t>
            </a:r>
            <a:r>
              <a:rPr lang="it-IT" b="1" i="1" dirty="0"/>
              <a:t> – University of Salento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/>
              <a:t>francesco.giangrande@unisalento.it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909319"/>
            <a:ext cx="6388444" cy="2519681"/>
          </a:xfrm>
        </p:spPr>
        <p:txBody>
          <a:bodyPr anchor="b"/>
          <a:lstStyle/>
          <a:p>
            <a:r>
              <a:rPr lang="en-US" sz="3600" dirty="0"/>
              <a:t>Assessing Outdoor Thermal Comfort through Microclimatic Modeling: A Case Study in Lecce (Italy)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OBJECTIVE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961390"/>
            <a:ext cx="11529678" cy="4685133"/>
          </a:xfrm>
        </p:spPr>
        <p:txBody>
          <a:bodyPr/>
          <a:lstStyle/>
          <a:p>
            <a:pPr algn="just"/>
            <a:r>
              <a:rPr lang="it-IT" dirty="0"/>
              <a:t> </a:t>
            </a:r>
            <a:r>
              <a:rPr lang="en-US" dirty="0"/>
              <a:t>The aim of this work is to analyze </a:t>
            </a:r>
            <a:r>
              <a:rPr lang="en-US" b="1" dirty="0"/>
              <a:t>thermal comfort </a:t>
            </a:r>
            <a:r>
              <a:rPr lang="en-US" dirty="0"/>
              <a:t>in terms of </a:t>
            </a:r>
            <a:r>
              <a:rPr lang="en-US" b="1" i="1" dirty="0"/>
              <a:t>Universal Thermal Climate Index</a:t>
            </a:r>
            <a:r>
              <a:rPr lang="en-US" dirty="0"/>
              <a:t> </a:t>
            </a:r>
            <a:r>
              <a:rPr lang="en-US" b="1" dirty="0"/>
              <a:t>(UTCI)</a:t>
            </a:r>
            <a:r>
              <a:rPr lang="en-US" dirty="0"/>
              <a:t>, in a selected area of </a:t>
            </a:r>
            <a:r>
              <a:rPr lang="en-US" b="1" dirty="0"/>
              <a:t>Lecce</a:t>
            </a:r>
            <a:r>
              <a:rPr lang="en-US" dirty="0"/>
              <a:t>, a typical Mediterranean city, using a </a:t>
            </a:r>
            <a:r>
              <a:rPr lang="en-US" b="1" dirty="0"/>
              <a:t>modelling approach</a:t>
            </a:r>
            <a:r>
              <a:rPr lang="en-US" dirty="0"/>
              <a:t> to evaluate the microclimatic mitigation effects of urban greenery.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1D08720-A3A8-3D78-2DDE-9C8837E19C99}"/>
              </a:ext>
            </a:extLst>
          </p:cNvPr>
          <p:cNvGrpSpPr/>
          <p:nvPr/>
        </p:nvGrpSpPr>
        <p:grpSpPr>
          <a:xfrm>
            <a:off x="1705532" y="2626610"/>
            <a:ext cx="8271588" cy="3653643"/>
            <a:chOff x="1905342" y="2548307"/>
            <a:chExt cx="8271588" cy="365364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54619FE-81A6-C80A-ECC3-CBFC0DAF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342" y="2548307"/>
              <a:ext cx="4485243" cy="3345866"/>
            </a:xfrm>
            <a:prstGeom prst="rect">
              <a:avLst/>
            </a:prstGeom>
          </p:spPr>
        </p:pic>
        <p:pic>
          <p:nvPicPr>
            <p:cNvPr id="6" name="Picture 1039">
              <a:extLst>
                <a:ext uri="{FF2B5EF4-FFF2-40B4-BE49-F238E27FC236}">
                  <a16:creationId xmlns:a16="http://schemas.microsoft.com/office/drawing/2014/main" id="{34BE385E-F3D6-D15B-8617-6102B13C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8021" y="2548307"/>
              <a:ext cx="3708909" cy="3345866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4B0835D-457F-B269-87DC-13BE83056E37}"/>
                </a:ext>
              </a:extLst>
            </p:cNvPr>
            <p:cNvSpPr txBox="1"/>
            <p:nvPr/>
          </p:nvSpPr>
          <p:spPr>
            <a:xfrm>
              <a:off x="6468021" y="5894173"/>
              <a:ext cx="3708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i="1" dirty="0"/>
                <a:t>Piazzetta S. Michele Arcangelo – Lecce (</a:t>
              </a:r>
              <a:r>
                <a:rPr lang="it-IT" sz="1400" i="1" dirty="0" err="1"/>
                <a:t>Italy</a:t>
              </a:r>
              <a:r>
                <a:rPr lang="it-IT" sz="1400" i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B68B2-4E40-A78C-97AF-073C82B5E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DF5249-139E-8F91-83B1-6DD5FB416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METHODOLOGY  -  </a:t>
            </a:r>
            <a:r>
              <a:rPr lang="it-IT" b="1" i="1" dirty="0"/>
              <a:t>Study area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C041D5E-B01B-F28B-5FEC-42F24B9F25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2914B6-1A85-E63C-D9FA-C1AA08B70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741338" y="-1133909"/>
            <a:ext cx="1848322" cy="6319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F3FD52-A90D-14A1-AB1A-3F32EC8E992F}"/>
              </a:ext>
            </a:extLst>
          </p:cNvPr>
          <p:cNvSpPr txBox="1"/>
          <p:nvPr/>
        </p:nvSpPr>
        <p:spPr>
          <a:xfrm rot="16200000">
            <a:off x="-1069652" y="1841280"/>
            <a:ext cx="273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SCENARIO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3AF9DC-849A-E773-4DA6-6D9B214D3A74}"/>
              </a:ext>
            </a:extLst>
          </p:cNvPr>
          <p:cNvSpPr txBox="1"/>
          <p:nvPr/>
        </p:nvSpPr>
        <p:spPr>
          <a:xfrm rot="16200000">
            <a:off x="-836141" y="4803360"/>
            <a:ext cx="226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MODIFIED SCENARIO</a:t>
            </a: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2A56F11F-7800-0E2B-956D-84877671C9F8}"/>
              </a:ext>
            </a:extLst>
          </p:cNvPr>
          <p:cNvSpPr/>
          <p:nvPr/>
        </p:nvSpPr>
        <p:spPr>
          <a:xfrm>
            <a:off x="3244070" y="3060957"/>
            <a:ext cx="952500" cy="796584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7698522-BCED-6963-587B-FA8875384174}"/>
              </a:ext>
            </a:extLst>
          </p:cNvPr>
          <p:cNvGrpSpPr/>
          <p:nvPr/>
        </p:nvGrpSpPr>
        <p:grpSpPr>
          <a:xfrm>
            <a:off x="505644" y="3971925"/>
            <a:ext cx="6429353" cy="1848322"/>
            <a:chOff x="505644" y="3971925"/>
            <a:chExt cx="6429353" cy="184832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A3BBFCC-84EF-205A-C31F-50F87DF4F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644" y="3971925"/>
              <a:ext cx="6429353" cy="1848322"/>
            </a:xfrm>
            <a:prstGeom prst="rect">
              <a:avLst/>
            </a:prstGeom>
          </p:spPr>
        </p:pic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C7ADAB87-87F8-664E-04A5-4ADC69ACAB92}"/>
                </a:ext>
              </a:extLst>
            </p:cNvPr>
            <p:cNvGrpSpPr/>
            <p:nvPr/>
          </p:nvGrpSpPr>
          <p:grpSpPr>
            <a:xfrm>
              <a:off x="3566294" y="4610025"/>
              <a:ext cx="756000" cy="756001"/>
              <a:chOff x="7888979" y="4552245"/>
              <a:chExt cx="685249" cy="685249"/>
            </a:xfrm>
          </p:grpSpPr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2C1AB03B-5663-D287-5E92-C2394A963665}"/>
                  </a:ext>
                </a:extLst>
              </p:cNvPr>
              <p:cNvSpPr/>
              <p:nvPr/>
            </p:nvSpPr>
            <p:spPr>
              <a:xfrm>
                <a:off x="7925607" y="4588871"/>
                <a:ext cx="612000" cy="61200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E19B19AA-AB2A-ACD7-6A22-F77EA151F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9316" y1="36523" x2="49316" y2="36523"/>
                            <a14:foregroundMark x1="51270" y1="28027" x2="51270" y2="28027"/>
                            <a14:foregroundMark x1="51367" y1="26270" x2="50684" y2="36523"/>
                            <a14:foregroundMark x1="50293" y1="24414" x2="50293" y2="24414"/>
                            <a14:foregroundMark x1="50391" y1="22266" x2="50391" y2="22266"/>
                            <a14:foregroundMark x1="42773" y1="22949" x2="34961" y2="23438"/>
                            <a14:foregroundMark x1="34961" y1="23438" x2="36133" y2="21973"/>
                            <a14:backgroundMark x1="81348" y1="61426" x2="68750" y2="7197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88979" y="4552245"/>
                <a:ext cx="685249" cy="685249"/>
              </a:xfrm>
              <a:prstGeom prst="rect">
                <a:avLst/>
              </a:prstGeom>
            </p:spPr>
          </p:pic>
        </p:grp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32040330-977F-0AED-5222-CF55139C2E0A}"/>
              </a:ext>
            </a:extLst>
          </p:cNvPr>
          <p:cNvGrpSpPr/>
          <p:nvPr/>
        </p:nvGrpSpPr>
        <p:grpSpPr>
          <a:xfrm>
            <a:off x="7884652" y="831008"/>
            <a:ext cx="3948223" cy="1848322"/>
            <a:chOff x="7455473" y="1040781"/>
            <a:chExt cx="4729603" cy="2133558"/>
          </a:xfrm>
        </p:grpSpPr>
        <p:pic>
          <p:nvPicPr>
            <p:cNvPr id="32" name="Immagine 31" descr="Immagine che contiene schizzo, mappa, arte, design&#10;&#10;Il contenuto generato dall'IA potrebbe non essere corretto.">
              <a:extLst>
                <a:ext uri="{FF2B5EF4-FFF2-40B4-BE49-F238E27FC236}">
                  <a16:creationId xmlns:a16="http://schemas.microsoft.com/office/drawing/2014/main" id="{D5473057-ED3C-CC28-0F20-07F62B8C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7"/>
            <a:stretch>
              <a:fillRect/>
            </a:stretch>
          </p:blipFill>
          <p:spPr>
            <a:xfrm>
              <a:off x="7455473" y="1040781"/>
              <a:ext cx="4729603" cy="2133558"/>
            </a:xfrm>
            <a:prstGeom prst="rect">
              <a:avLst/>
            </a:prstGeom>
          </p:spPr>
        </p:pic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CF3C04C3-DC36-A718-B383-519021A615E8}"/>
                </a:ext>
              </a:extLst>
            </p:cNvPr>
            <p:cNvSpPr/>
            <p:nvPr/>
          </p:nvSpPr>
          <p:spPr>
            <a:xfrm>
              <a:off x="11017824" y="1101785"/>
              <a:ext cx="269302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28D2245E-C3C2-0A5D-7CBE-0BFC8905AE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848"/>
          <a:stretch>
            <a:fillRect/>
          </a:stretch>
        </p:blipFill>
        <p:spPr>
          <a:xfrm>
            <a:off x="8517392" y="4610025"/>
            <a:ext cx="2682741" cy="16931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6417A92-33BE-A98F-BE8D-FA44EB2624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629"/>
          <a:stretch>
            <a:fillRect/>
          </a:stretch>
        </p:blipFill>
        <p:spPr>
          <a:xfrm>
            <a:off x="8517392" y="2800376"/>
            <a:ext cx="2682741" cy="17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METHODOLOGY – </a:t>
            </a:r>
            <a:r>
              <a:rPr lang="it-IT" b="1" i="1" dirty="0" err="1"/>
              <a:t>Weather</a:t>
            </a:r>
            <a:r>
              <a:rPr lang="it-IT" b="1" i="1" dirty="0"/>
              <a:t> </a:t>
            </a:r>
            <a:r>
              <a:rPr lang="it-IT" b="1" i="1" dirty="0" err="1"/>
              <a:t>forcings</a:t>
            </a:r>
            <a:endParaRPr lang="it-IT" b="1" i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0AA1F6C-E828-070A-47B4-B193B2685338}"/>
              </a:ext>
            </a:extLst>
          </p:cNvPr>
          <p:cNvGrpSpPr/>
          <p:nvPr/>
        </p:nvGrpSpPr>
        <p:grpSpPr>
          <a:xfrm>
            <a:off x="375921" y="3135600"/>
            <a:ext cx="3677681" cy="3096457"/>
            <a:chOff x="8866214" y="8980547"/>
            <a:chExt cx="5333564" cy="4687200"/>
          </a:xfrm>
        </p:grpSpPr>
        <p:pic>
          <p:nvPicPr>
            <p:cNvPr id="22" name="Picture 1039">
              <a:extLst>
                <a:ext uri="{FF2B5EF4-FFF2-40B4-BE49-F238E27FC236}">
                  <a16:creationId xmlns:a16="http://schemas.microsoft.com/office/drawing/2014/main" id="{40FE185B-C16F-2030-D3ED-510028E83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6214" y="8980547"/>
              <a:ext cx="4823420" cy="468720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71371431-F41B-B16B-5D71-1533357B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198" t="43109" r="60069" b="10074"/>
            <a:stretch>
              <a:fillRect/>
            </a:stretch>
          </p:blipFill>
          <p:spPr>
            <a:xfrm>
              <a:off x="9014332" y="9111959"/>
              <a:ext cx="1813871" cy="16100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Oval 1040">
              <a:extLst>
                <a:ext uri="{FF2B5EF4-FFF2-40B4-BE49-F238E27FC236}">
                  <a16:creationId xmlns:a16="http://schemas.microsoft.com/office/drawing/2014/main" id="{E314C55D-65AA-D44F-0559-AF7D33E8B4C5}"/>
                </a:ext>
              </a:extLst>
            </p:cNvPr>
            <p:cNvSpPr/>
            <p:nvPr/>
          </p:nvSpPr>
          <p:spPr>
            <a:xfrm>
              <a:off x="9934046" y="11309872"/>
              <a:ext cx="324000" cy="324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BEC2BE07-F547-32E9-F971-A1EA4EC3BDDC}"/>
                </a:ext>
              </a:extLst>
            </p:cNvPr>
            <p:cNvSpPr/>
            <p:nvPr/>
          </p:nvSpPr>
          <p:spPr>
            <a:xfrm>
              <a:off x="11419157" y="13281532"/>
              <a:ext cx="2208217" cy="3137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1040">
              <a:extLst>
                <a:ext uri="{FF2B5EF4-FFF2-40B4-BE49-F238E27FC236}">
                  <a16:creationId xmlns:a16="http://schemas.microsoft.com/office/drawing/2014/main" id="{B1FA5E64-86E0-3CFE-AE8B-DC0F5A55082C}"/>
                </a:ext>
              </a:extLst>
            </p:cNvPr>
            <p:cNvSpPr/>
            <p:nvPr/>
          </p:nvSpPr>
          <p:spPr>
            <a:xfrm>
              <a:off x="11465071" y="13334189"/>
              <a:ext cx="216000" cy="216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5A300DD-1C7C-2F7A-56F1-D5929373FD9B}"/>
                </a:ext>
              </a:extLst>
            </p:cNvPr>
            <p:cNvSpPr txBox="1"/>
            <p:nvPr/>
          </p:nvSpPr>
          <p:spPr>
            <a:xfrm>
              <a:off x="11127975" y="13216462"/>
              <a:ext cx="3071803" cy="38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Thermo-hygrometer</a:t>
              </a:r>
              <a:endParaRPr lang="it-IT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magine 2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3FF9D089-E6A4-DEC8-4BC3-BF35FDE80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5"/>
          <a:stretch/>
        </p:blipFill>
        <p:spPr bwMode="auto">
          <a:xfrm>
            <a:off x="3803973" y="3576712"/>
            <a:ext cx="6326512" cy="2511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9" name="Tabella 28">
            <a:extLst>
              <a:ext uri="{FF2B5EF4-FFF2-40B4-BE49-F238E27FC236}">
                <a16:creationId xmlns:a16="http://schemas.microsoft.com/office/drawing/2014/main" id="{BEDC8035-6496-B29E-7CE4-3E17E247D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08375"/>
              </p:ext>
            </p:extLst>
          </p:nvPr>
        </p:nvGraphicFramePr>
        <p:xfrm>
          <a:off x="10130485" y="4222460"/>
          <a:ext cx="1828800" cy="92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8917674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468731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91914136"/>
                    </a:ext>
                  </a:extLst>
                </a:gridCol>
              </a:tblGrid>
              <a:tr h="374095">
                <a:tc>
                  <a:txBody>
                    <a:bodyPr/>
                    <a:lstStyle/>
                    <a:p>
                      <a:pPr algn="ctr"/>
                      <a:endParaRPr lang="it-IT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8860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308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231373"/>
                  </a:ext>
                </a:extLst>
              </a:tr>
            </a:tbl>
          </a:graphicData>
        </a:graphic>
      </p:graphicFrame>
      <p:grpSp>
        <p:nvGrpSpPr>
          <p:cNvPr id="34" name="Gruppo 33">
            <a:extLst>
              <a:ext uri="{FF2B5EF4-FFF2-40B4-BE49-F238E27FC236}">
                <a16:creationId xmlns:a16="http://schemas.microsoft.com/office/drawing/2014/main" id="{2EAF4D4A-2507-B2B1-D197-B65EEE280A7D}"/>
              </a:ext>
            </a:extLst>
          </p:cNvPr>
          <p:cNvGrpSpPr/>
          <p:nvPr/>
        </p:nvGrpSpPr>
        <p:grpSpPr>
          <a:xfrm>
            <a:off x="4598651" y="2950770"/>
            <a:ext cx="2749799" cy="473977"/>
            <a:chOff x="248313" y="3108499"/>
            <a:chExt cx="4261130" cy="663192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075D3059-6F91-2BCD-11E4-E7A7944027DC}"/>
                </a:ext>
              </a:extLst>
            </p:cNvPr>
            <p:cNvSpPr/>
            <p:nvPr/>
          </p:nvSpPr>
          <p:spPr>
            <a:xfrm>
              <a:off x="248313" y="3108499"/>
              <a:ext cx="4261130" cy="6631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3BA5743-6949-0FEC-734D-49FDBD265FB3}"/>
                </a:ext>
              </a:extLst>
            </p:cNvPr>
            <p:cNvSpPr txBox="1"/>
            <p:nvPr/>
          </p:nvSpPr>
          <p:spPr>
            <a:xfrm>
              <a:off x="1093002" y="3203241"/>
              <a:ext cx="2571750" cy="4737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VALIDATION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547D011-F181-2DFB-46AB-0D4D96E0F6E0}"/>
              </a:ext>
            </a:extLst>
          </p:cNvPr>
          <p:cNvGrpSpPr/>
          <p:nvPr/>
        </p:nvGrpSpPr>
        <p:grpSpPr>
          <a:xfrm>
            <a:off x="4555463" y="802581"/>
            <a:ext cx="2749799" cy="473977"/>
            <a:chOff x="248313" y="3108499"/>
            <a:chExt cx="4261130" cy="663192"/>
          </a:xfrm>
        </p:grpSpPr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033E9D9B-FE71-108F-4256-784BF1248CB9}"/>
                </a:ext>
              </a:extLst>
            </p:cNvPr>
            <p:cNvSpPr/>
            <p:nvPr/>
          </p:nvSpPr>
          <p:spPr>
            <a:xfrm>
              <a:off x="248313" y="3108499"/>
              <a:ext cx="4261130" cy="6631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FE7A6FF-EA78-FF87-46E2-FF0F8B1E7F55}"/>
                </a:ext>
              </a:extLst>
            </p:cNvPr>
            <p:cNvSpPr txBox="1"/>
            <p:nvPr/>
          </p:nvSpPr>
          <p:spPr>
            <a:xfrm>
              <a:off x="1093002" y="3203240"/>
              <a:ext cx="2705603" cy="4737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COLLECTION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B1E8EE57-9B37-197A-7A9A-C86E28409C89}"/>
              </a:ext>
            </a:extLst>
          </p:cNvPr>
          <p:cNvGrpSpPr/>
          <p:nvPr/>
        </p:nvGrpSpPr>
        <p:grpSpPr>
          <a:xfrm>
            <a:off x="750042" y="1392763"/>
            <a:ext cx="10691916" cy="1323439"/>
            <a:chOff x="1114866" y="1283646"/>
            <a:chExt cx="10691916" cy="1323439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A563FB69-48CD-7E5D-EB51-11E25611E58B}"/>
                </a:ext>
              </a:extLst>
            </p:cNvPr>
            <p:cNvGrpSpPr/>
            <p:nvPr/>
          </p:nvGrpSpPr>
          <p:grpSpPr>
            <a:xfrm>
              <a:off x="1114866" y="1544907"/>
              <a:ext cx="2490809" cy="804876"/>
              <a:chOff x="505414" y="1536828"/>
              <a:chExt cx="2490809" cy="804876"/>
            </a:xfrm>
          </p:grpSpPr>
          <p:sp>
            <p:nvSpPr>
              <p:cNvPr id="39" name="Rettangolo con angoli arrotondati 38">
                <a:extLst>
                  <a:ext uri="{FF2B5EF4-FFF2-40B4-BE49-F238E27FC236}">
                    <a16:creationId xmlns:a16="http://schemas.microsoft.com/office/drawing/2014/main" id="{885DC4A6-0992-6D13-9DDA-825BA864CCBC}"/>
                  </a:ext>
                </a:extLst>
              </p:cNvPr>
              <p:cNvSpPr/>
              <p:nvPr/>
            </p:nvSpPr>
            <p:spPr>
              <a:xfrm>
                <a:off x="505414" y="1536828"/>
                <a:ext cx="2490809" cy="80487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0495D735-09B5-1C41-BDB1-8D03880692E4}"/>
                  </a:ext>
                </a:extLst>
              </p:cNvPr>
              <p:cNvSpPr txBox="1"/>
              <p:nvPr/>
            </p:nvSpPr>
            <p:spPr>
              <a:xfrm>
                <a:off x="631685" y="1616100"/>
                <a:ext cx="2238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Weather station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 center of Lecce</a:t>
                </a:r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Freccia a destra 39">
              <a:extLst>
                <a:ext uri="{FF2B5EF4-FFF2-40B4-BE49-F238E27FC236}">
                  <a16:creationId xmlns:a16="http://schemas.microsoft.com/office/drawing/2014/main" id="{CBB06641-A9EE-3F26-7D99-D99F72E7A104}"/>
                </a:ext>
              </a:extLst>
            </p:cNvPr>
            <p:cNvSpPr/>
            <p:nvPr/>
          </p:nvSpPr>
          <p:spPr>
            <a:xfrm>
              <a:off x="3888774" y="1745137"/>
              <a:ext cx="931931" cy="452681"/>
            </a:xfrm>
            <a:prstGeom prst="righ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21D07F2E-752D-ABA3-3AA7-58C76067B677}"/>
                </a:ext>
              </a:extLst>
            </p:cNvPr>
            <p:cNvGrpSpPr/>
            <p:nvPr/>
          </p:nvGrpSpPr>
          <p:grpSpPr>
            <a:xfrm>
              <a:off x="5047130" y="1283646"/>
              <a:ext cx="2496116" cy="1323439"/>
              <a:chOff x="5047130" y="1283646"/>
              <a:chExt cx="2496116" cy="1323439"/>
            </a:xfrm>
          </p:grpSpPr>
          <p:sp>
            <p:nvSpPr>
              <p:cNvPr id="41" name="Rettangolo con angoli arrotondati 40">
                <a:extLst>
                  <a:ext uri="{FF2B5EF4-FFF2-40B4-BE49-F238E27FC236}">
                    <a16:creationId xmlns:a16="http://schemas.microsoft.com/office/drawing/2014/main" id="{C985C44A-97DA-5541-015F-8023E4E8AA8B}"/>
                  </a:ext>
                </a:extLst>
              </p:cNvPr>
              <p:cNvSpPr/>
              <p:nvPr/>
            </p:nvSpPr>
            <p:spPr>
              <a:xfrm>
                <a:off x="5047130" y="1310074"/>
                <a:ext cx="2496116" cy="125837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B37F2EC-61B1-DD95-CFC0-52FD50646945}"/>
                  </a:ext>
                </a:extLst>
              </p:cNvPr>
              <p:cNvSpPr txBox="1"/>
              <p:nvPr/>
            </p:nvSpPr>
            <p:spPr>
              <a:xfrm>
                <a:off x="5085790" y="1283646"/>
                <a:ext cx="24187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Air temperature (°C);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Relative humidity (%);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Wind speed (m/s);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Wind direction (°);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Precipitation (mm)</a:t>
                </a:r>
              </a:p>
            </p:txBody>
          </p:sp>
        </p:grpSp>
        <p:sp>
          <p:nvSpPr>
            <p:cNvPr id="42" name="Freccia a destra 41">
              <a:extLst>
                <a:ext uri="{FF2B5EF4-FFF2-40B4-BE49-F238E27FC236}">
                  <a16:creationId xmlns:a16="http://schemas.microsoft.com/office/drawing/2014/main" id="{F56BAB79-EBD0-18E6-FA8A-3FF8C9D41946}"/>
                </a:ext>
              </a:extLst>
            </p:cNvPr>
            <p:cNvSpPr/>
            <p:nvPr/>
          </p:nvSpPr>
          <p:spPr>
            <a:xfrm>
              <a:off x="7806080" y="1762675"/>
              <a:ext cx="931931" cy="452681"/>
            </a:xfrm>
            <a:prstGeom prst="righ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AFDE7981-D05D-8E4F-3368-6AB3312E0644}"/>
                </a:ext>
              </a:extLst>
            </p:cNvPr>
            <p:cNvGrpSpPr/>
            <p:nvPr/>
          </p:nvGrpSpPr>
          <p:grpSpPr>
            <a:xfrm>
              <a:off x="8934576" y="1544907"/>
              <a:ext cx="2872206" cy="804876"/>
              <a:chOff x="8896351" y="1536828"/>
              <a:chExt cx="2872206" cy="804876"/>
            </a:xfrm>
          </p:grpSpPr>
          <p:sp>
            <p:nvSpPr>
              <p:cNvPr id="44" name="Rettangolo con angoli arrotondati 43">
                <a:extLst>
                  <a:ext uri="{FF2B5EF4-FFF2-40B4-BE49-F238E27FC236}">
                    <a16:creationId xmlns:a16="http://schemas.microsoft.com/office/drawing/2014/main" id="{77C67CFB-1A14-4B6A-D0F2-C5BFBCCA3972}"/>
                  </a:ext>
                </a:extLst>
              </p:cNvPr>
              <p:cNvSpPr/>
              <p:nvPr/>
            </p:nvSpPr>
            <p:spPr>
              <a:xfrm>
                <a:off x="8896351" y="1536828"/>
                <a:ext cx="2872206" cy="80487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6037D610-EE65-2BFB-B4A2-DF6B510AE989}"/>
                  </a:ext>
                </a:extLst>
              </p:cNvPr>
              <p:cNvSpPr txBox="1"/>
              <p:nvPr/>
            </p:nvSpPr>
            <p:spPr>
              <a:xfrm>
                <a:off x="8946476" y="1652375"/>
                <a:ext cx="27769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Weather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input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ENVI-</a:t>
                </a:r>
                <a:r>
                  <a:rPr lang="it-IT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endParaRPr lang="it-IT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(1</a:t>
                </a:r>
                <a:r>
                  <a:rPr lang="it-IT" b="1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</a:t>
                </a:r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August 2024)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799D-BD7A-3375-BDF0-9677B69C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1F64A-2212-3A94-9B63-A59D72F673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RESULTS - </a:t>
            </a:r>
            <a:r>
              <a:rPr lang="it-IT" b="1" i="1" dirty="0"/>
              <a:t>UTCI </a:t>
            </a:r>
            <a:r>
              <a:rPr lang="it-IT" b="1" i="1" dirty="0" err="1"/>
              <a:t>Occurence</a:t>
            </a:r>
            <a:r>
              <a:rPr lang="it-IT" b="1" i="1" dirty="0"/>
              <a:t> %</a:t>
            </a:r>
            <a:br>
              <a:rPr lang="it-IT" b="1" i="1" dirty="0"/>
            </a:br>
            <a:endParaRPr lang="it-IT" b="1" i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0289572-C0DA-C076-022E-77F90E56842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019E8D4-0CA7-56C4-CEC3-D2B433703EF2}"/>
              </a:ext>
            </a:extLst>
          </p:cNvPr>
          <p:cNvGrpSpPr/>
          <p:nvPr/>
        </p:nvGrpSpPr>
        <p:grpSpPr>
          <a:xfrm>
            <a:off x="238366" y="861699"/>
            <a:ext cx="5692142" cy="2591649"/>
            <a:chOff x="238365" y="810903"/>
            <a:chExt cx="5692142" cy="259164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B387928-AA5A-8B4C-220E-03C9A15A6CA1}"/>
                </a:ext>
              </a:extLst>
            </p:cNvPr>
            <p:cNvGrpSpPr/>
            <p:nvPr/>
          </p:nvGrpSpPr>
          <p:grpSpPr>
            <a:xfrm>
              <a:off x="238366" y="810903"/>
              <a:ext cx="5692141" cy="2591649"/>
              <a:chOff x="137160" y="819406"/>
              <a:chExt cx="5692141" cy="2591649"/>
            </a:xfrm>
          </p:grpSpPr>
          <p:pic>
            <p:nvPicPr>
              <p:cNvPr id="8" name="Immagine 7" descr="Immagine che contiene testo, schermata, Policromia, Rettangolo&#10;&#10;Il contenuto generato dall'IA potrebbe non essere corretto.">
                <a:extLst>
                  <a:ext uri="{FF2B5EF4-FFF2-40B4-BE49-F238E27FC236}">
                    <a16:creationId xmlns:a16="http://schemas.microsoft.com/office/drawing/2014/main" id="{7E4315BD-E4DF-52B2-A28E-505CC45E1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754"/>
              <a:stretch>
                <a:fillRect/>
              </a:stretch>
            </p:blipFill>
            <p:spPr>
              <a:xfrm>
                <a:off x="137160" y="819406"/>
                <a:ext cx="5031104" cy="2567300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9D579562-DBEE-2AB6-A295-02ABBCCFC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18312" y="954966"/>
                <a:ext cx="671562" cy="2296179"/>
              </a:xfrm>
              <a:prstGeom prst="rect">
                <a:avLst/>
              </a:prstGeom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05CB11DC-3EDA-2DDB-F7BD-6C2B1F53C4A0}"/>
                  </a:ext>
                </a:extLst>
              </p:cNvPr>
              <p:cNvSpPr/>
              <p:nvPr/>
            </p:nvSpPr>
            <p:spPr>
              <a:xfrm>
                <a:off x="137161" y="827329"/>
                <a:ext cx="5692140" cy="25837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EB24B5A-5CBF-7C2C-7463-49FE46FC849A}"/>
                </a:ext>
              </a:extLst>
            </p:cNvPr>
            <p:cNvSpPr txBox="1"/>
            <p:nvPr/>
          </p:nvSpPr>
          <p:spPr>
            <a:xfrm>
              <a:off x="238365" y="818826"/>
              <a:ext cx="476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A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17FB1A9-0A79-E754-E859-0AC2A18707C7}"/>
              </a:ext>
            </a:extLst>
          </p:cNvPr>
          <p:cNvGrpSpPr/>
          <p:nvPr/>
        </p:nvGrpSpPr>
        <p:grpSpPr>
          <a:xfrm>
            <a:off x="6261494" y="869622"/>
            <a:ext cx="5692140" cy="2583726"/>
            <a:chOff x="6287646" y="810903"/>
            <a:chExt cx="5692140" cy="258372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122EE81-B379-4BA7-6D02-DD2F40DFCB08}"/>
                </a:ext>
              </a:extLst>
            </p:cNvPr>
            <p:cNvGrpSpPr/>
            <p:nvPr/>
          </p:nvGrpSpPr>
          <p:grpSpPr>
            <a:xfrm>
              <a:off x="6287646" y="810903"/>
              <a:ext cx="5692140" cy="2583726"/>
              <a:chOff x="5897121" y="810903"/>
              <a:chExt cx="5692140" cy="2583726"/>
            </a:xfrm>
          </p:grpSpPr>
          <p:pic>
            <p:nvPicPr>
              <p:cNvPr id="14" name="Immagine 13" descr="Immagine che contiene testo, schermata, Policromia, Rettangolo&#10;&#10;Il contenuto generato dall'IA potrebbe non essere corretto.">
                <a:extLst>
                  <a:ext uri="{FF2B5EF4-FFF2-40B4-BE49-F238E27FC236}">
                    <a16:creationId xmlns:a16="http://schemas.microsoft.com/office/drawing/2014/main" id="{D2DF74D2-E48A-B4BC-9BA8-64EBB8290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8767"/>
              <a:stretch>
                <a:fillRect/>
              </a:stretch>
            </p:blipFill>
            <p:spPr>
              <a:xfrm>
                <a:off x="5910197" y="827328"/>
                <a:ext cx="4975861" cy="2567301"/>
              </a:xfrm>
              <a:prstGeom prst="rect">
                <a:avLst/>
              </a:prstGeom>
            </p:spPr>
          </p:pic>
          <p:pic>
            <p:nvPicPr>
              <p:cNvPr id="15" name="Immagine 14" descr="Immagine che contiene simbolo, clipart&#10;&#10;Il contenuto generato dall'IA potrebbe non essere corretto.">
                <a:extLst>
                  <a:ext uri="{FF2B5EF4-FFF2-40B4-BE49-F238E27FC236}">
                    <a16:creationId xmlns:a16="http://schemas.microsoft.com/office/drawing/2014/main" id="{F9828443-507E-9556-A82B-27A07D8CE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4166" r="54182" b="15833"/>
              <a:stretch>
                <a:fillRect/>
              </a:stretch>
            </p:blipFill>
            <p:spPr>
              <a:xfrm>
                <a:off x="10899134" y="861699"/>
                <a:ext cx="663975" cy="676275"/>
              </a:xfrm>
              <a:prstGeom prst="rect">
                <a:avLst/>
              </a:prstGeom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506B98E5-6694-C02F-B614-F26A1E11BB6B}"/>
                  </a:ext>
                </a:extLst>
              </p:cNvPr>
              <p:cNvSpPr/>
              <p:nvPr/>
            </p:nvSpPr>
            <p:spPr>
              <a:xfrm>
                <a:off x="5897121" y="810903"/>
                <a:ext cx="5692140" cy="25837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F5B7699-A872-C98F-35C3-57FC3E5D329C}"/>
                </a:ext>
              </a:extLst>
            </p:cNvPr>
            <p:cNvSpPr txBox="1"/>
            <p:nvPr/>
          </p:nvSpPr>
          <p:spPr>
            <a:xfrm>
              <a:off x="6307695" y="827328"/>
              <a:ext cx="476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B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1010A18-CAF7-5835-AB6C-A4F6036E4F05}"/>
              </a:ext>
            </a:extLst>
          </p:cNvPr>
          <p:cNvGrpSpPr/>
          <p:nvPr/>
        </p:nvGrpSpPr>
        <p:grpSpPr>
          <a:xfrm>
            <a:off x="238366" y="3589249"/>
            <a:ext cx="5692142" cy="2600152"/>
            <a:chOff x="238365" y="3533801"/>
            <a:chExt cx="5692142" cy="2600152"/>
          </a:xfrm>
        </p:grpSpPr>
        <p:pic>
          <p:nvPicPr>
            <p:cNvPr id="18" name="Immagine 17" descr="Immagine che contiene testo, schermata, Policromi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E56B3F4-86EF-6691-39B1-7FF1B2F32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754"/>
            <a:stretch>
              <a:fillRect/>
            </a:stretch>
          </p:blipFill>
          <p:spPr>
            <a:xfrm>
              <a:off x="238366" y="3550227"/>
              <a:ext cx="5031104" cy="256730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60B37532-2BB4-8E81-F867-053F77BEE7B2}"/>
                </a:ext>
              </a:extLst>
            </p:cNvPr>
            <p:cNvSpPr/>
            <p:nvPr/>
          </p:nvSpPr>
          <p:spPr>
            <a:xfrm>
              <a:off x="238367" y="3550227"/>
              <a:ext cx="5692140" cy="25837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08CD508-48AD-6E20-7117-8AD44AE6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4337400" y="4496395"/>
              <a:ext cx="2413518" cy="693843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37C1545-8AFF-F0DF-E7DC-29067DAF4B2E}"/>
                </a:ext>
              </a:extLst>
            </p:cNvPr>
            <p:cNvSpPr txBox="1"/>
            <p:nvPr/>
          </p:nvSpPr>
          <p:spPr>
            <a:xfrm>
              <a:off x="238365" y="3533801"/>
              <a:ext cx="476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C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CB306AA-D29B-19B1-5FC7-74AAB07CA92D}"/>
              </a:ext>
            </a:extLst>
          </p:cNvPr>
          <p:cNvSpPr txBox="1"/>
          <p:nvPr/>
        </p:nvSpPr>
        <p:spPr>
          <a:xfrm>
            <a:off x="6096000" y="3789304"/>
            <a:ext cx="235527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of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strong heat stress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09:00 to 17:00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ella 22">
            <a:extLst>
              <a:ext uri="{FF2B5EF4-FFF2-40B4-BE49-F238E27FC236}">
                <a16:creationId xmlns:a16="http://schemas.microsoft.com/office/drawing/2014/main" id="{B550EFFD-B374-95D6-E51D-B88EB2FC0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630970"/>
              </p:ext>
            </p:extLst>
          </p:nvPr>
        </p:nvGraphicFramePr>
        <p:xfrm>
          <a:off x="9752334" y="3789304"/>
          <a:ext cx="1985060" cy="207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176">
                  <a:extLst>
                    <a:ext uri="{9D8B030D-6E8A-4147-A177-3AD203B41FA5}">
                      <a16:colId xmlns:a16="http://schemas.microsoft.com/office/drawing/2014/main" val="2454176483"/>
                    </a:ext>
                  </a:extLst>
                </a:gridCol>
                <a:gridCol w="1208884">
                  <a:extLst>
                    <a:ext uri="{9D8B030D-6E8A-4147-A177-3AD203B41FA5}">
                      <a16:colId xmlns:a16="http://schemas.microsoft.com/office/drawing/2014/main" val="1845366584"/>
                    </a:ext>
                  </a:extLst>
                </a:gridCol>
              </a:tblGrid>
              <a:tr h="517670">
                <a:tc>
                  <a:txBody>
                    <a:bodyPr/>
                    <a:lstStyle/>
                    <a:p>
                      <a:pPr algn="ctr"/>
                      <a:endParaRPr lang="it-IT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636189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52515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975455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39057"/>
                  </a:ext>
                </a:extLst>
              </a:tr>
            </a:tbl>
          </a:graphicData>
        </a:graphic>
      </p:graphicFrame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4BD0E884-4C83-B7A0-C4C0-947B9D9C2F45}"/>
              </a:ext>
            </a:extLst>
          </p:cNvPr>
          <p:cNvSpPr/>
          <p:nvPr/>
        </p:nvSpPr>
        <p:spPr>
          <a:xfrm>
            <a:off x="8631314" y="3989359"/>
            <a:ext cx="95250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85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080AA-5E15-9627-1E19-BF3E6141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42E06-12A7-712C-4807-12D2C5C1A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RESULTS - </a:t>
            </a:r>
            <a:r>
              <a:rPr lang="it-IT" b="1" i="1" dirty="0"/>
              <a:t>UTCI </a:t>
            </a:r>
            <a:r>
              <a:rPr lang="it-IT" b="1" i="1" dirty="0" err="1"/>
              <a:t>Occurence</a:t>
            </a:r>
            <a:r>
              <a:rPr lang="it-IT" b="1" i="1" dirty="0"/>
              <a:t> %</a:t>
            </a:r>
            <a:br>
              <a:rPr lang="it-IT" b="1" i="1" dirty="0"/>
            </a:br>
            <a:endParaRPr lang="it-IT" b="1" i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C92F422-6E51-8910-7E55-5EE4BBC1FD8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6B5D698-6834-55B4-126F-D9E6254A5CB7}"/>
              </a:ext>
            </a:extLst>
          </p:cNvPr>
          <p:cNvSpPr txBox="1"/>
          <p:nvPr/>
        </p:nvSpPr>
        <p:spPr>
          <a:xfrm>
            <a:off x="6096000" y="3789304"/>
            <a:ext cx="235527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of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strong heat stress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09:00 to 17:00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ella 22">
            <a:extLst>
              <a:ext uri="{FF2B5EF4-FFF2-40B4-BE49-F238E27FC236}">
                <a16:creationId xmlns:a16="http://schemas.microsoft.com/office/drawing/2014/main" id="{51DFB603-E3A9-3B90-AC1E-DF7BA11A072F}"/>
              </a:ext>
            </a:extLst>
          </p:cNvPr>
          <p:cNvGraphicFramePr>
            <a:graphicFrameLocks noGrp="1"/>
          </p:cNvGraphicFramePr>
          <p:nvPr/>
        </p:nvGraphicFramePr>
        <p:xfrm>
          <a:off x="9752334" y="3789304"/>
          <a:ext cx="1985060" cy="207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176">
                  <a:extLst>
                    <a:ext uri="{9D8B030D-6E8A-4147-A177-3AD203B41FA5}">
                      <a16:colId xmlns:a16="http://schemas.microsoft.com/office/drawing/2014/main" val="2454176483"/>
                    </a:ext>
                  </a:extLst>
                </a:gridCol>
                <a:gridCol w="1208884">
                  <a:extLst>
                    <a:ext uri="{9D8B030D-6E8A-4147-A177-3AD203B41FA5}">
                      <a16:colId xmlns:a16="http://schemas.microsoft.com/office/drawing/2014/main" val="1845366584"/>
                    </a:ext>
                  </a:extLst>
                </a:gridCol>
              </a:tblGrid>
              <a:tr h="517670">
                <a:tc>
                  <a:txBody>
                    <a:bodyPr/>
                    <a:lstStyle/>
                    <a:p>
                      <a:pPr algn="ctr"/>
                      <a:endParaRPr lang="it-IT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636189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52515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975455"/>
                  </a:ext>
                </a:extLst>
              </a:tr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39057"/>
                  </a:ext>
                </a:extLst>
              </a:tr>
            </a:tbl>
          </a:graphicData>
        </a:graphic>
      </p:graphicFrame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3524F806-0840-77A2-0478-F747BB5D001A}"/>
              </a:ext>
            </a:extLst>
          </p:cNvPr>
          <p:cNvSpPr/>
          <p:nvPr/>
        </p:nvSpPr>
        <p:spPr>
          <a:xfrm>
            <a:off x="8631314" y="3989359"/>
            <a:ext cx="95250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E15949D-91C0-C332-1E1D-0D55B4383FEE}"/>
              </a:ext>
            </a:extLst>
          </p:cNvPr>
          <p:cNvGrpSpPr/>
          <p:nvPr/>
        </p:nvGrpSpPr>
        <p:grpSpPr>
          <a:xfrm>
            <a:off x="238366" y="861699"/>
            <a:ext cx="5692142" cy="2591649"/>
            <a:chOff x="238366" y="861699"/>
            <a:chExt cx="5692142" cy="2591649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EC32A860-3B7C-A029-5E85-615F18E5741E}"/>
                </a:ext>
              </a:extLst>
            </p:cNvPr>
            <p:cNvGrpSpPr/>
            <p:nvPr/>
          </p:nvGrpSpPr>
          <p:grpSpPr>
            <a:xfrm>
              <a:off x="238366" y="861699"/>
              <a:ext cx="5692142" cy="2591649"/>
              <a:chOff x="238365" y="810903"/>
              <a:chExt cx="5692142" cy="2591649"/>
            </a:xfrm>
          </p:grpSpPr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40EFED45-75A6-2A76-1AAE-737BCE3971F2}"/>
                  </a:ext>
                </a:extLst>
              </p:cNvPr>
              <p:cNvGrpSpPr/>
              <p:nvPr/>
            </p:nvGrpSpPr>
            <p:grpSpPr>
              <a:xfrm>
                <a:off x="238366" y="810903"/>
                <a:ext cx="5692141" cy="2591649"/>
                <a:chOff x="137160" y="819406"/>
                <a:chExt cx="5692141" cy="2591649"/>
              </a:xfrm>
            </p:grpSpPr>
            <p:pic>
              <p:nvPicPr>
                <p:cNvPr id="8" name="Immagine 7" descr="Immagine che contiene testo, schermata, Policromia, Rettangolo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BF279037-1802-F9A3-0976-131B0E041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r="7754"/>
                <a:stretch>
                  <a:fillRect/>
                </a:stretch>
              </p:blipFill>
              <p:spPr>
                <a:xfrm>
                  <a:off x="137160" y="819406"/>
                  <a:ext cx="5031104" cy="2567300"/>
                </a:xfrm>
                <a:prstGeom prst="rect">
                  <a:avLst/>
                </a:prstGeom>
              </p:spPr>
            </p:pic>
            <p:pic>
              <p:nvPicPr>
                <p:cNvPr id="9" name="Immagine 8">
                  <a:extLst>
                    <a:ext uri="{FF2B5EF4-FFF2-40B4-BE49-F238E27FC236}">
                      <a16:creationId xmlns:a16="http://schemas.microsoft.com/office/drawing/2014/main" id="{FB50A087-DB3A-DD07-0FBC-27A71780C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18312" y="954966"/>
                  <a:ext cx="671562" cy="2296179"/>
                </a:xfrm>
                <a:prstGeom prst="rect">
                  <a:avLst/>
                </a:prstGeom>
              </p:spPr>
            </p:pic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0DA5DD2E-D18C-D0F0-C272-00A20AD48CFF}"/>
                    </a:ext>
                  </a:extLst>
                </p:cNvPr>
                <p:cNvSpPr/>
                <p:nvPr/>
              </p:nvSpPr>
              <p:spPr>
                <a:xfrm>
                  <a:off x="137161" y="827329"/>
                  <a:ext cx="5692140" cy="25837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17C9747-0BF3-04EF-F938-C86498457CAF}"/>
                  </a:ext>
                </a:extLst>
              </p:cNvPr>
              <p:cNvSpPr txBox="1"/>
              <p:nvPr/>
            </p:nvSpPr>
            <p:spPr>
              <a:xfrm>
                <a:off x="238365" y="818826"/>
                <a:ext cx="476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/>
                  <a:t>A</a:t>
                </a:r>
              </a:p>
            </p:txBody>
          </p:sp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B93336B-F5B4-E24D-2E81-ECD9433B56D0}"/>
                </a:ext>
              </a:extLst>
            </p:cNvPr>
            <p:cNvSpPr/>
            <p:nvPr/>
          </p:nvSpPr>
          <p:spPr>
            <a:xfrm>
              <a:off x="2454003" y="873873"/>
              <a:ext cx="1718328" cy="25752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AB81A47-8D0F-F889-C48E-AD4AE51DF03F}"/>
              </a:ext>
            </a:extLst>
          </p:cNvPr>
          <p:cNvGrpSpPr/>
          <p:nvPr/>
        </p:nvGrpSpPr>
        <p:grpSpPr>
          <a:xfrm>
            <a:off x="6261494" y="869622"/>
            <a:ext cx="5692140" cy="2583726"/>
            <a:chOff x="6261494" y="869622"/>
            <a:chExt cx="5692140" cy="258372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293EFB61-BE26-9F1B-D971-1F94D2456198}"/>
                </a:ext>
              </a:extLst>
            </p:cNvPr>
            <p:cNvGrpSpPr/>
            <p:nvPr/>
          </p:nvGrpSpPr>
          <p:grpSpPr>
            <a:xfrm>
              <a:off x="6261494" y="869622"/>
              <a:ext cx="5692140" cy="2583726"/>
              <a:chOff x="6287646" y="810903"/>
              <a:chExt cx="5692140" cy="2583726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8BB4AD06-FCD1-8F95-095F-196A85BC1BC3}"/>
                  </a:ext>
                </a:extLst>
              </p:cNvPr>
              <p:cNvGrpSpPr/>
              <p:nvPr/>
            </p:nvGrpSpPr>
            <p:grpSpPr>
              <a:xfrm>
                <a:off x="6287646" y="810903"/>
                <a:ext cx="5692140" cy="2583726"/>
                <a:chOff x="5897121" y="810903"/>
                <a:chExt cx="5692140" cy="2583726"/>
              </a:xfrm>
            </p:grpSpPr>
            <p:pic>
              <p:nvPicPr>
                <p:cNvPr id="14" name="Immagine 13" descr="Immagine che contiene testo, schermata, Policromia, Rettangolo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AC043EB5-DD20-767A-C2DF-2EFFCF2673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8767"/>
                <a:stretch>
                  <a:fillRect/>
                </a:stretch>
              </p:blipFill>
              <p:spPr>
                <a:xfrm>
                  <a:off x="5910197" y="827328"/>
                  <a:ext cx="4975861" cy="2567301"/>
                </a:xfrm>
                <a:prstGeom prst="rect">
                  <a:avLst/>
                </a:prstGeom>
              </p:spPr>
            </p:pic>
            <p:pic>
              <p:nvPicPr>
                <p:cNvPr id="15" name="Immagine 14" descr="Immagine che contiene simbolo, clipart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9DB41E68-CBD4-3F3F-C589-F2B53DB8A7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14166" r="54182" b="15833"/>
                <a:stretch>
                  <a:fillRect/>
                </a:stretch>
              </p:blipFill>
              <p:spPr>
                <a:xfrm>
                  <a:off x="10899134" y="861699"/>
                  <a:ext cx="663975" cy="676275"/>
                </a:xfrm>
                <a:prstGeom prst="rect">
                  <a:avLst/>
                </a:prstGeom>
              </p:spPr>
            </p:pic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FD693BE2-AACC-5542-794F-A1756E89A011}"/>
                    </a:ext>
                  </a:extLst>
                </p:cNvPr>
                <p:cNvSpPr/>
                <p:nvPr/>
              </p:nvSpPr>
              <p:spPr>
                <a:xfrm>
                  <a:off x="5897121" y="810903"/>
                  <a:ext cx="5692140" cy="25837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CD6F3EE-EC3D-8601-71DF-E14C7E5CE3C0}"/>
                  </a:ext>
                </a:extLst>
              </p:cNvPr>
              <p:cNvSpPr txBox="1"/>
              <p:nvPr/>
            </p:nvSpPr>
            <p:spPr>
              <a:xfrm>
                <a:off x="6307695" y="827328"/>
                <a:ext cx="476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/>
                  <a:t>B</a:t>
                </a:r>
              </a:p>
            </p:txBody>
          </p:sp>
        </p:grp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3EEF88B4-D44E-68E6-75AF-F72B479E977B}"/>
                </a:ext>
              </a:extLst>
            </p:cNvPr>
            <p:cNvSpPr/>
            <p:nvPr/>
          </p:nvSpPr>
          <p:spPr>
            <a:xfrm>
              <a:off x="8499279" y="873873"/>
              <a:ext cx="1718328" cy="25752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DE82436-CE72-962A-BD11-002A6FB91D2B}"/>
              </a:ext>
            </a:extLst>
          </p:cNvPr>
          <p:cNvGrpSpPr/>
          <p:nvPr/>
        </p:nvGrpSpPr>
        <p:grpSpPr>
          <a:xfrm>
            <a:off x="238366" y="3589249"/>
            <a:ext cx="5692142" cy="2600152"/>
            <a:chOff x="238366" y="3589249"/>
            <a:chExt cx="5692142" cy="2600152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92B4F9D-F738-206A-0E5B-5FB1855CCE0B}"/>
                </a:ext>
              </a:extLst>
            </p:cNvPr>
            <p:cNvGrpSpPr/>
            <p:nvPr/>
          </p:nvGrpSpPr>
          <p:grpSpPr>
            <a:xfrm>
              <a:off x="238366" y="3589249"/>
              <a:ext cx="5692142" cy="2600152"/>
              <a:chOff x="238365" y="3533801"/>
              <a:chExt cx="5692142" cy="2600152"/>
            </a:xfrm>
          </p:grpSpPr>
          <p:pic>
            <p:nvPicPr>
              <p:cNvPr id="18" name="Immagine 17" descr="Immagine che contiene testo, schermata, Policromi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FDB1EAF9-9A22-042E-00B6-CE9ABD7CF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7754"/>
              <a:stretch>
                <a:fillRect/>
              </a:stretch>
            </p:blipFill>
            <p:spPr>
              <a:xfrm>
                <a:off x="238366" y="3550227"/>
                <a:ext cx="5031104" cy="2567300"/>
              </a:xfrm>
              <a:prstGeom prst="rect">
                <a:avLst/>
              </a:prstGeom>
            </p:spPr>
          </p:pic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974B6DD4-62B5-9079-63F1-6C12B9E4B87F}"/>
                  </a:ext>
                </a:extLst>
              </p:cNvPr>
              <p:cNvSpPr/>
              <p:nvPr/>
            </p:nvSpPr>
            <p:spPr>
              <a:xfrm>
                <a:off x="238367" y="3550227"/>
                <a:ext cx="5692140" cy="25837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093BACB7-E4E4-C212-A37E-872FAE72D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4337400" y="4496395"/>
                <a:ext cx="2413518" cy="693843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401CF08-2E06-321A-5700-2BC035499318}"/>
                  </a:ext>
                </a:extLst>
              </p:cNvPr>
              <p:cNvSpPr txBox="1"/>
              <p:nvPr/>
            </p:nvSpPr>
            <p:spPr>
              <a:xfrm>
                <a:off x="238365" y="3533801"/>
                <a:ext cx="476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/>
                  <a:t>C</a:t>
                </a:r>
              </a:p>
            </p:txBody>
          </p:sp>
        </p:grp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2CB6742-FC43-6F89-28FD-A2AF0742B067}"/>
                </a:ext>
              </a:extLst>
            </p:cNvPr>
            <p:cNvSpPr/>
            <p:nvPr/>
          </p:nvSpPr>
          <p:spPr>
            <a:xfrm>
              <a:off x="2454003" y="3607253"/>
              <a:ext cx="1718328" cy="25752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6725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EFCB8-742A-84A9-DFDB-BA4B303C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6A518-0A77-85DA-F6B2-F69A60DACF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CONCLUSIONS </a:t>
            </a:r>
            <a:br>
              <a:rPr lang="it-IT" b="1" i="1" dirty="0"/>
            </a:br>
            <a:endParaRPr lang="it-IT" b="1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8B28BF-7698-8111-6A65-01F1C944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61" y="1665000"/>
            <a:ext cx="11529678" cy="3528000"/>
          </a:xfrm>
        </p:spPr>
        <p:txBody>
          <a:bodyPr>
            <a:noAutofit/>
          </a:bodyPr>
          <a:lstStyle/>
          <a:p>
            <a:pPr algn="just"/>
            <a:r>
              <a:rPr lang="it-IT" sz="3200" dirty="0"/>
              <a:t>  </a:t>
            </a:r>
            <a:r>
              <a:rPr lang="en-US" sz="3200" dirty="0"/>
              <a:t>The modified scenario (C) presents an improvement in outdoor thermal comfort for citizens, especially in the central hours.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 </a:t>
            </a:r>
            <a:r>
              <a:rPr lang="en-US" sz="3200" b="1" dirty="0">
                <a:solidFill>
                  <a:srgbClr val="00B050"/>
                </a:solidFill>
              </a:rPr>
              <a:t>Future activities:</a:t>
            </a:r>
          </a:p>
          <a:p>
            <a:pPr marL="0" indent="0" algn="just">
              <a:buNone/>
            </a:pPr>
            <a:r>
              <a:rPr lang="en-US" sz="3200" dirty="0"/>
              <a:t>In the future, evaluate the effectiveness of mitigation measures under future climate scenarios using climate projections and the MLUCM BEP + BEM/ENVI-met modeling chain.</a:t>
            </a:r>
            <a:endParaRPr lang="it-IT" sz="32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A2CE205-274F-81C4-1EAF-162237F487C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98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2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282</Words>
  <Application>Microsoft Office PowerPoint</Application>
  <PresentationFormat>Widescreen</PresentationFormat>
  <Paragraphs>62</Paragraphs>
  <Slides>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Tema di Office</vt:lpstr>
      <vt:lpstr>1_Tema di Office</vt:lpstr>
      <vt:lpstr>Assessing Outdoor Thermal Comfort through Microclimatic Modeling: A Case Study in Lecce (Italy)</vt:lpstr>
      <vt:lpstr>OBJECTIVE</vt:lpstr>
      <vt:lpstr>METHODOLOGY  -  Study area</vt:lpstr>
      <vt:lpstr>METHODOLOGY – Weather forcings</vt:lpstr>
      <vt:lpstr>RESULTS - UTCI Occurence % </vt:lpstr>
      <vt:lpstr>RESULTS - UTCI Occurence % </vt:lpstr>
      <vt:lpstr>CONCLUSIONS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Francesco Giangrande</cp:lastModifiedBy>
  <cp:revision>13</cp:revision>
  <dcterms:created xsi:type="dcterms:W3CDTF">2024-06-13T13:49:20Z</dcterms:created>
  <dcterms:modified xsi:type="dcterms:W3CDTF">2025-09-21T08:04:12Z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