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3"/>
  </p:notesMasterIdLst>
  <p:sldIdLst>
    <p:sldId id="269" r:id="rId6"/>
    <p:sldId id="272" r:id="rId7"/>
    <p:sldId id="268" r:id="rId8"/>
    <p:sldId id="270" r:id="rId9"/>
    <p:sldId id="274" r:id="rId10"/>
    <p:sldId id="263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/>
    <p:restoredTop sz="94801"/>
  </p:normalViewPr>
  <p:slideViewPr>
    <p:cSldViewPr snapToGrid="0">
      <p:cViewPr>
        <p:scale>
          <a:sx n="75" d="100"/>
          <a:sy n="75" d="100"/>
        </p:scale>
        <p:origin x="1464" y="7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7" y="3526972"/>
            <a:ext cx="11276935" cy="11341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dirty="0"/>
              <a:t>M. Zanatta1, P. Bonasoni1, P. Cristofanelli1, S. Eckhardt2, N. Evangeliou2, C. Magnani1, D. Putero1, L. Renzi1, F. Vogel 1, and A. Marinoni1</a:t>
            </a:r>
          </a:p>
          <a:p>
            <a:pPr marL="0" indent="0">
              <a:buNone/>
            </a:pPr>
            <a:r>
              <a:rPr lang="it-IT" dirty="0"/>
              <a:t>1Institute of </a:t>
            </a:r>
            <a:r>
              <a:rPr lang="it-IT" dirty="0" err="1"/>
              <a:t>Atmospheric</a:t>
            </a:r>
            <a:r>
              <a:rPr lang="it-IT" dirty="0"/>
              <a:t> Sciences and </a:t>
            </a:r>
            <a:r>
              <a:rPr lang="it-IT" dirty="0" err="1"/>
              <a:t>Climate</a:t>
            </a:r>
            <a:r>
              <a:rPr lang="it-IT" dirty="0"/>
              <a:t> – National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Council</a:t>
            </a:r>
            <a:r>
              <a:rPr lang="it-IT" dirty="0"/>
              <a:t> of </a:t>
            </a:r>
            <a:r>
              <a:rPr lang="it-IT" dirty="0" err="1"/>
              <a:t>Italy</a:t>
            </a:r>
            <a:r>
              <a:rPr lang="it-IT" dirty="0"/>
              <a:t>, Bologna, </a:t>
            </a:r>
            <a:r>
              <a:rPr lang="it-IT" dirty="0" err="1"/>
              <a:t>Italy</a:t>
            </a:r>
            <a:r>
              <a:rPr lang="it-IT" dirty="0"/>
              <a:t>, 2Norwegian Institute for Air </a:t>
            </a:r>
            <a:r>
              <a:rPr lang="it-IT" dirty="0" err="1"/>
              <a:t>Research</a:t>
            </a:r>
            <a:r>
              <a:rPr lang="it-IT" dirty="0"/>
              <a:t> (NILU), </a:t>
            </a:r>
            <a:r>
              <a:rPr lang="it-IT" dirty="0" err="1"/>
              <a:t>Kjeller</a:t>
            </a:r>
            <a:r>
              <a:rPr lang="it-IT" dirty="0"/>
              <a:t>, </a:t>
            </a:r>
            <a:r>
              <a:rPr lang="it-IT" dirty="0" err="1"/>
              <a:t>Norway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Email of </a:t>
            </a:r>
            <a:r>
              <a:rPr lang="it-IT" dirty="0" err="1"/>
              <a:t>communicating</a:t>
            </a:r>
            <a:r>
              <a:rPr lang="it-IT" dirty="0"/>
              <a:t> </a:t>
            </a:r>
            <a:r>
              <a:rPr lang="it-IT" dirty="0" err="1"/>
              <a:t>author</a:t>
            </a:r>
            <a:r>
              <a:rPr lang="it-IT" dirty="0"/>
              <a:t> m.zanatta@isac.cnr.it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7" y="1404256"/>
            <a:ext cx="11001632" cy="1926772"/>
          </a:xfrm>
        </p:spPr>
        <p:txBody>
          <a:bodyPr anchor="b"/>
          <a:lstStyle/>
          <a:p>
            <a:r>
              <a:rPr lang="en-US" dirty="0"/>
              <a:t>A lifetime effort at </a:t>
            </a:r>
            <a:r>
              <a:rPr lang="en-US" dirty="0" err="1"/>
              <a:t>Cimone</a:t>
            </a:r>
            <a:r>
              <a:rPr lang="en-US" dirty="0"/>
              <a:t> to understand the black carbon climatology though observations and modelling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map of europe with red and white colors">
            <a:extLst>
              <a:ext uri="{FF2B5EF4-FFF2-40B4-BE49-F238E27FC236}">
                <a16:creationId xmlns:a16="http://schemas.microsoft.com/office/drawing/2014/main" id="{0FE16CC1-D31D-DC87-72AF-86F7D3F2C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48" t="52926" r="19645" b="14675"/>
          <a:stretch/>
        </p:blipFill>
        <p:spPr>
          <a:xfrm>
            <a:off x="0" y="1301465"/>
            <a:ext cx="12316529" cy="495963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62" y="192604"/>
            <a:ext cx="9680558" cy="518161"/>
          </a:xfrm>
        </p:spPr>
        <p:txBody>
          <a:bodyPr/>
          <a:lstStyle/>
          <a:p>
            <a:r>
              <a:rPr lang="en-GB" sz="4000" dirty="0"/>
              <a:t>Merging 20 years of observations with modelling</a:t>
            </a:r>
            <a:endParaRPr lang="it-IT" sz="40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08FF60-9FA0-5620-BB09-764D4948F721}"/>
              </a:ext>
            </a:extLst>
          </p:cNvPr>
          <p:cNvGrpSpPr/>
          <p:nvPr/>
        </p:nvGrpSpPr>
        <p:grpSpPr>
          <a:xfrm>
            <a:off x="245762" y="3949702"/>
            <a:ext cx="3404581" cy="2127534"/>
            <a:chOff x="2646527" y="2718043"/>
            <a:chExt cx="9207996" cy="212753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775F98C-7F4E-CDA1-550E-6EE0E547C7E6}"/>
                </a:ext>
              </a:extLst>
            </p:cNvPr>
            <p:cNvGrpSpPr/>
            <p:nvPr/>
          </p:nvGrpSpPr>
          <p:grpSpPr>
            <a:xfrm>
              <a:off x="2740018" y="2718043"/>
              <a:ext cx="9114505" cy="2127534"/>
              <a:chOff x="944515" y="6513403"/>
              <a:chExt cx="17726811" cy="2293527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4B7ED2CE-681F-C435-16A4-C6DE41F96C90}"/>
                  </a:ext>
                </a:extLst>
              </p:cNvPr>
              <p:cNvSpPr/>
              <p:nvPr/>
            </p:nvSpPr>
            <p:spPr>
              <a:xfrm>
                <a:off x="944515" y="6513403"/>
                <a:ext cx="17726811" cy="2293527"/>
              </a:xfrm>
              <a:prstGeom prst="roundRect">
                <a:avLst>
                  <a:gd name="adj" fmla="val 7679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 dirty="0"/>
              </a:p>
            </p:txBody>
          </p:sp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C1B57EC6-C85E-7ACA-AF49-C299AD7EC57B}"/>
                  </a:ext>
                </a:extLst>
              </p:cNvPr>
              <p:cNvSpPr/>
              <p:nvPr/>
            </p:nvSpPr>
            <p:spPr>
              <a:xfrm>
                <a:off x="944515" y="6665013"/>
                <a:ext cx="17726811" cy="1057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/>
                  <a:t>Black carbon concentration</a:t>
                </a:r>
                <a:endParaRPr lang="it-IT" sz="2400" b="1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1A2C93-4360-B5BB-8917-1BC967E772A6}"/>
                </a:ext>
              </a:extLst>
            </p:cNvPr>
            <p:cNvSpPr txBox="1"/>
            <p:nvPr/>
          </p:nvSpPr>
          <p:spPr>
            <a:xfrm>
              <a:off x="2646527" y="4013267"/>
              <a:ext cx="92079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Mt. </a:t>
              </a:r>
              <a:r>
                <a:rPr kumimoji="0" lang="en-US" altLang="en-US" sz="2000" i="0" u="none" strike="noStrike" cap="none" normalizeH="0" baseline="0" dirty="0" err="1">
                  <a:ln>
                    <a:noFill/>
                  </a:ln>
                  <a:effectLst/>
                  <a:ea typeface="Times New Roman" panose="02020603050405020304" pitchFamily="18" charset="0"/>
                </a:rPr>
                <a:t>Cimone</a:t>
              </a:r>
              <a:r>
                <a:rPr kumimoji="0" lang="en-US" altLang="en-US" sz="2000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 observations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1C99E0-82CE-3F30-3B7D-80BC65C31E59}"/>
              </a:ext>
            </a:extLst>
          </p:cNvPr>
          <p:cNvGrpSpPr/>
          <p:nvPr/>
        </p:nvGrpSpPr>
        <p:grpSpPr>
          <a:xfrm>
            <a:off x="4342909" y="3949700"/>
            <a:ext cx="3404581" cy="2127535"/>
            <a:chOff x="2646527" y="2718042"/>
            <a:chExt cx="9207996" cy="212753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FA62AAC-F7D9-C2C6-35F2-F80E3E2836B6}"/>
                </a:ext>
              </a:extLst>
            </p:cNvPr>
            <p:cNvGrpSpPr/>
            <p:nvPr/>
          </p:nvGrpSpPr>
          <p:grpSpPr>
            <a:xfrm>
              <a:off x="2740018" y="2718042"/>
              <a:ext cx="9114505" cy="2127535"/>
              <a:chOff x="944515" y="6513402"/>
              <a:chExt cx="17726811" cy="2293528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393B95CA-B863-8BA2-CEB3-53C943BE90BE}"/>
                  </a:ext>
                </a:extLst>
              </p:cNvPr>
              <p:cNvSpPr/>
              <p:nvPr/>
            </p:nvSpPr>
            <p:spPr>
              <a:xfrm>
                <a:off x="944515" y="6513402"/>
                <a:ext cx="17726811" cy="2293528"/>
              </a:xfrm>
              <a:prstGeom prst="roundRect">
                <a:avLst>
                  <a:gd name="adj" fmla="val 7679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 dirty="0"/>
              </a:p>
            </p:txBody>
          </p:sp>
          <p:sp>
            <p:nvSpPr>
              <p:cNvPr id="61" name="Rectangle: Top Corners Rounded 60">
                <a:extLst>
                  <a:ext uri="{FF2B5EF4-FFF2-40B4-BE49-F238E27FC236}">
                    <a16:creationId xmlns:a16="http://schemas.microsoft.com/office/drawing/2014/main" id="{BA38E68B-F050-A1DE-39F3-E80239F82EF9}"/>
                  </a:ext>
                </a:extLst>
              </p:cNvPr>
              <p:cNvSpPr/>
              <p:nvPr/>
            </p:nvSpPr>
            <p:spPr>
              <a:xfrm>
                <a:off x="944515" y="6665014"/>
                <a:ext cx="17726811" cy="105740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/>
                  <a:t>Black carbon sources</a:t>
                </a:r>
                <a:endParaRPr lang="it-IT" sz="2400" b="1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351832F-FBA4-5F12-2680-65118A2F5233}"/>
                </a:ext>
              </a:extLst>
            </p:cNvPr>
            <p:cNvSpPr txBox="1"/>
            <p:nvPr/>
          </p:nvSpPr>
          <p:spPr>
            <a:xfrm>
              <a:off x="2646527" y="3986770"/>
              <a:ext cx="920799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000" dirty="0">
                  <a:latin typeface="+mj-lt"/>
                </a:rPr>
                <a:t>FLEXPART model </a:t>
              </a:r>
            </a:p>
            <a:p>
              <a:pPr algn="ctr"/>
              <a:r>
                <a:rPr lang="en-US" sz="2000" dirty="0">
                  <a:latin typeface="+mj-lt"/>
                </a:rPr>
                <a:t>Anthropogenic vs natural</a:t>
              </a:r>
              <a:endParaRPr lang="it-IT" sz="2000" dirty="0">
                <a:latin typeface="+mj-lt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A402CB-301A-D34B-6602-40574FBFE369}"/>
              </a:ext>
            </a:extLst>
          </p:cNvPr>
          <p:cNvGrpSpPr/>
          <p:nvPr/>
        </p:nvGrpSpPr>
        <p:grpSpPr>
          <a:xfrm>
            <a:off x="8507579" y="3949697"/>
            <a:ext cx="3404581" cy="2127537"/>
            <a:chOff x="2646527" y="2718040"/>
            <a:chExt cx="9207996" cy="212753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E8204DD-23BE-B02E-B102-B8F10EABDE3E}"/>
                </a:ext>
              </a:extLst>
            </p:cNvPr>
            <p:cNvGrpSpPr/>
            <p:nvPr/>
          </p:nvGrpSpPr>
          <p:grpSpPr>
            <a:xfrm>
              <a:off x="2740018" y="2718040"/>
              <a:ext cx="9114505" cy="2127537"/>
              <a:chOff x="944515" y="6513402"/>
              <a:chExt cx="17726811" cy="2293531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A1B1F836-B56E-6E91-8558-F759387A026B}"/>
                  </a:ext>
                </a:extLst>
              </p:cNvPr>
              <p:cNvSpPr/>
              <p:nvPr/>
            </p:nvSpPr>
            <p:spPr>
              <a:xfrm>
                <a:off x="944515" y="6513402"/>
                <a:ext cx="17726811" cy="2293531"/>
              </a:xfrm>
              <a:prstGeom prst="roundRect">
                <a:avLst>
                  <a:gd name="adj" fmla="val 7679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 dirty="0"/>
              </a:p>
            </p:txBody>
          </p:sp>
          <p:sp>
            <p:nvSpPr>
              <p:cNvPr id="66" name="Rectangle: Top Corners Rounded 65">
                <a:extLst>
                  <a:ext uri="{FF2B5EF4-FFF2-40B4-BE49-F238E27FC236}">
                    <a16:creationId xmlns:a16="http://schemas.microsoft.com/office/drawing/2014/main" id="{D1E723C7-9704-E298-C164-6D070FFD3E05}"/>
                  </a:ext>
                </a:extLst>
              </p:cNvPr>
              <p:cNvSpPr/>
              <p:nvPr/>
            </p:nvSpPr>
            <p:spPr>
              <a:xfrm>
                <a:off x="944515" y="6665013"/>
                <a:ext cx="17726811" cy="1057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/>
                  <a:t>Atmospheric dynamics</a:t>
                </a:r>
                <a:endParaRPr lang="it-IT" sz="2400" b="1" dirty="0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9C3C73-D54C-C5DE-E894-022844E4B8E1}"/>
                </a:ext>
              </a:extLst>
            </p:cNvPr>
            <p:cNvSpPr txBox="1"/>
            <p:nvPr/>
          </p:nvSpPr>
          <p:spPr>
            <a:xfrm>
              <a:off x="2646527" y="4022290"/>
              <a:ext cx="920799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ERA5</a:t>
              </a:r>
            </a:p>
            <a:p>
              <a:pPr algn="ctr"/>
              <a:r>
                <a:rPr lang="en-US" sz="2000" dirty="0">
                  <a:latin typeface="+mj-lt"/>
                </a:rPr>
                <a:t>Height of the boundary layer</a:t>
              </a:r>
              <a:endParaRPr lang="it-IT" sz="2000" dirty="0">
                <a:latin typeface="+mj-lt"/>
              </a:endParaRPr>
            </a:p>
          </p:txBody>
        </p:sp>
      </p:grp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95392BFB-97E9-F75F-CBEF-BB79C4D2625B}"/>
              </a:ext>
            </a:extLst>
          </p:cNvPr>
          <p:cNvCxnSpPr>
            <a:cxnSpLocks/>
            <a:stCxn id="42" idx="3"/>
            <a:endCxn id="76" idx="2"/>
          </p:cNvCxnSpPr>
          <p:nvPr/>
        </p:nvCxnSpPr>
        <p:spPr>
          <a:xfrm rot="5400000" flipH="1" flipV="1">
            <a:off x="3790506" y="479344"/>
            <a:ext cx="1785827" cy="5436164"/>
          </a:xfrm>
          <a:prstGeom prst="bentConnector2">
            <a:avLst/>
          </a:prstGeom>
          <a:ln w="69850">
            <a:solidFill>
              <a:srgbClr val="D4484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D7CDA638-4CED-6F55-57F0-0F7F80BCE4F6}"/>
              </a:ext>
            </a:extLst>
          </p:cNvPr>
          <p:cNvCxnSpPr>
            <a:cxnSpLocks/>
            <a:stCxn id="61" idx="3"/>
            <a:endCxn id="76" idx="4"/>
          </p:cNvCxnSpPr>
          <p:nvPr/>
        </p:nvCxnSpPr>
        <p:spPr>
          <a:xfrm rot="5400000" flipH="1" flipV="1">
            <a:off x="5974747" y="2525062"/>
            <a:ext cx="1653015" cy="1477541"/>
          </a:xfrm>
          <a:prstGeom prst="bentConnector3">
            <a:avLst>
              <a:gd name="adj1" fmla="val 50000"/>
            </a:avLst>
          </a:prstGeom>
          <a:ln w="69850">
            <a:solidFill>
              <a:srgbClr val="D4484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FEC6EFE0-1762-F44B-5D26-6815555586E2}"/>
              </a:ext>
            </a:extLst>
          </p:cNvPr>
          <p:cNvCxnSpPr>
            <a:cxnSpLocks/>
            <a:stCxn id="66" idx="3"/>
            <a:endCxn id="75" idx="2"/>
          </p:cNvCxnSpPr>
          <p:nvPr/>
        </p:nvCxnSpPr>
        <p:spPr>
          <a:xfrm rot="16200000" flipV="1">
            <a:off x="8072820" y="1936001"/>
            <a:ext cx="2202245" cy="2106424"/>
          </a:xfrm>
          <a:prstGeom prst="bentConnector2">
            <a:avLst/>
          </a:prstGeom>
          <a:ln w="69850">
            <a:solidFill>
              <a:srgbClr val="D4484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3422988-E472-5E3B-81CE-4FE4F3E99D03}"/>
              </a:ext>
            </a:extLst>
          </p:cNvPr>
          <p:cNvSpPr/>
          <p:nvPr/>
        </p:nvSpPr>
        <p:spPr>
          <a:xfrm>
            <a:off x="7401501" y="1888090"/>
            <a:ext cx="783879" cy="531002"/>
          </a:xfrm>
          <a:custGeom>
            <a:avLst/>
            <a:gdLst>
              <a:gd name="connsiteX0" fmla="*/ 0 w 1407885"/>
              <a:gd name="connsiteY0" fmla="*/ 116115 h 566057"/>
              <a:gd name="connsiteX1" fmla="*/ 1407885 w 1407885"/>
              <a:gd name="connsiteY1" fmla="*/ 566057 h 566057"/>
              <a:gd name="connsiteX2" fmla="*/ 1291771 w 1407885"/>
              <a:gd name="connsiteY2" fmla="*/ 0 h 566057"/>
              <a:gd name="connsiteX3" fmla="*/ 0 w 1407885"/>
              <a:gd name="connsiteY3" fmla="*/ 116115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5" h="566057">
                <a:moveTo>
                  <a:pt x="0" y="116115"/>
                </a:moveTo>
                <a:lnTo>
                  <a:pt x="1407885" y="566057"/>
                </a:lnTo>
                <a:lnTo>
                  <a:pt x="1291771" y="0"/>
                </a:lnTo>
                <a:lnTo>
                  <a:pt x="0" y="116115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  <a:ln w="69850">
            <a:solidFill>
              <a:srgbClr val="D448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8AED7D0-D038-01F7-6AA1-65B03BD21963}"/>
              </a:ext>
            </a:extLst>
          </p:cNvPr>
          <p:cNvSpPr>
            <a:spLocks noChangeAspect="1"/>
          </p:cNvSpPr>
          <p:nvPr/>
        </p:nvSpPr>
        <p:spPr>
          <a:xfrm>
            <a:off x="7401501" y="2171700"/>
            <a:ext cx="277047" cy="265624"/>
          </a:xfrm>
          <a:prstGeom prst="ellipse">
            <a:avLst/>
          </a:prstGeom>
          <a:noFill/>
          <a:ln w="69850">
            <a:solidFill>
              <a:srgbClr val="D448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253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BC decreasing trend from observations</a:t>
            </a:r>
            <a:br>
              <a:rPr lang="en-US" sz="4000" dirty="0"/>
            </a:br>
            <a:endParaRPr lang="it-IT" sz="40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3155737" cy="348257"/>
          </a:xfrm>
        </p:spPr>
        <p:txBody>
          <a:bodyPr/>
          <a:lstStyle/>
          <a:p>
            <a:endParaRPr lang="it-IT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3994E-BB46-74AA-1259-417B96C8A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1" y="1239441"/>
            <a:ext cx="11480131" cy="320676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8A50AE-CBA7-4E44-461F-F970402E8C61}"/>
              </a:ext>
            </a:extLst>
          </p:cNvPr>
          <p:cNvGrpSpPr/>
          <p:nvPr/>
        </p:nvGrpSpPr>
        <p:grpSpPr>
          <a:xfrm>
            <a:off x="-33223" y="4615948"/>
            <a:ext cx="2549225" cy="1598334"/>
            <a:chOff x="-33223" y="4615948"/>
            <a:chExt cx="2549225" cy="15983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9C4A1E5-F951-B196-711B-5048D2DDDB70}"/>
                    </a:ext>
                  </a:extLst>
                </p:cNvPr>
                <p:cNvSpPr/>
                <p:nvPr/>
              </p:nvSpPr>
              <p:spPr>
                <a:xfrm>
                  <a:off x="267901" y="5183010"/>
                  <a:ext cx="1946979" cy="1031272"/>
                </a:xfrm>
                <a:prstGeom prst="roundRect">
                  <a:avLst/>
                </a:prstGeom>
                <a:solidFill>
                  <a:srgbClr val="270B5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200" dirty="0"/>
                    <a:t>-9.5   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ng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den>
                      </m:f>
                    </m:oMath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9C4A1E5-F951-B196-711B-5048D2DDDB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01" y="5183010"/>
                  <a:ext cx="1946979" cy="1031272"/>
                </a:xfrm>
                <a:prstGeom prst="roundRect">
                  <a:avLst/>
                </a:prstGeom>
                <a:blipFill>
                  <a:blip r:embed="rId3"/>
                  <a:stretch>
                    <a:fillRect l="-403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51A85F-B99E-47F9-ECAE-94842943EC3E}"/>
                </a:ext>
              </a:extLst>
            </p:cNvPr>
            <p:cNvSpPr txBox="1"/>
            <p:nvPr/>
          </p:nvSpPr>
          <p:spPr>
            <a:xfrm>
              <a:off x="-33223" y="4615948"/>
              <a:ext cx="25492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Winter</a:t>
              </a:r>
              <a:endParaRPr lang="it-IT" sz="3200" baseline="300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502A43-2B29-B24F-819D-E25EA9ABAB74}"/>
              </a:ext>
            </a:extLst>
          </p:cNvPr>
          <p:cNvGrpSpPr/>
          <p:nvPr/>
        </p:nvGrpSpPr>
        <p:grpSpPr>
          <a:xfrm>
            <a:off x="3203183" y="4615948"/>
            <a:ext cx="2549225" cy="1598334"/>
            <a:chOff x="3737790" y="4615948"/>
            <a:chExt cx="2549225" cy="15983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9584FC67-F3A0-4256-878D-301150886DA0}"/>
                    </a:ext>
                  </a:extLst>
                </p:cNvPr>
                <p:cNvSpPr/>
                <p:nvPr/>
              </p:nvSpPr>
              <p:spPr>
                <a:xfrm>
                  <a:off x="4038913" y="5183010"/>
                  <a:ext cx="1946979" cy="1031272"/>
                </a:xfrm>
                <a:prstGeom prst="roundRect">
                  <a:avLst/>
                </a:prstGeom>
                <a:solidFill>
                  <a:srgbClr val="9F2A63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200" dirty="0"/>
                    <a:t>-80   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ng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den>
                      </m:f>
                    </m:oMath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9584FC67-F3A0-4256-878D-301150886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913" y="5183010"/>
                  <a:ext cx="1946979" cy="1031272"/>
                </a:xfrm>
                <a:prstGeom prst="roundRect">
                  <a:avLst/>
                </a:prstGeom>
                <a:blipFill>
                  <a:blip r:embed="rId4"/>
                  <a:stretch>
                    <a:fillRect l="-93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DA759D-7FF8-202A-4D20-264EBDC9D651}"/>
                </a:ext>
              </a:extLst>
            </p:cNvPr>
            <p:cNvSpPr txBox="1"/>
            <p:nvPr/>
          </p:nvSpPr>
          <p:spPr>
            <a:xfrm>
              <a:off x="3737790" y="4615948"/>
              <a:ext cx="25492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Spring</a:t>
              </a:r>
              <a:endParaRPr lang="it-IT" sz="3200" baseline="300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CA2EDF-2B14-A0E9-C376-E29247319B21}"/>
              </a:ext>
            </a:extLst>
          </p:cNvPr>
          <p:cNvGrpSpPr/>
          <p:nvPr/>
        </p:nvGrpSpPr>
        <p:grpSpPr>
          <a:xfrm>
            <a:off x="6439589" y="4615948"/>
            <a:ext cx="2549225" cy="1598334"/>
            <a:chOff x="6612739" y="4615948"/>
            <a:chExt cx="2549225" cy="15983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F1446894-7582-8C19-631C-6ECF3B83D044}"/>
                    </a:ext>
                  </a:extLst>
                </p:cNvPr>
                <p:cNvSpPr/>
                <p:nvPr/>
              </p:nvSpPr>
              <p:spPr>
                <a:xfrm>
                  <a:off x="6913863" y="5183010"/>
                  <a:ext cx="1946979" cy="1031272"/>
                </a:xfrm>
                <a:prstGeom prst="roundRect">
                  <a:avLst/>
                </a:prstGeom>
                <a:solidFill>
                  <a:srgbClr val="D4484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200" dirty="0"/>
                    <a:t>-40   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ng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den>
                      </m:f>
                    </m:oMath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F1446894-7582-8C19-631C-6ECF3B83D0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863" y="5183010"/>
                  <a:ext cx="1946979" cy="1031272"/>
                </a:xfrm>
                <a:prstGeom prst="roundRect">
                  <a:avLst/>
                </a:prstGeom>
                <a:blipFill>
                  <a:blip r:embed="rId5"/>
                  <a:stretch>
                    <a:fillRect l="-93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9C858D-484E-7204-34ED-EBC28D3DBE9A}"/>
                </a:ext>
              </a:extLst>
            </p:cNvPr>
            <p:cNvSpPr txBox="1"/>
            <p:nvPr/>
          </p:nvSpPr>
          <p:spPr>
            <a:xfrm>
              <a:off x="6612739" y="4615948"/>
              <a:ext cx="25492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Summer</a:t>
              </a:r>
              <a:endParaRPr lang="it-IT" sz="3200" baseline="30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23D936-1CCD-EE9F-42D6-260C27A682D4}"/>
              </a:ext>
            </a:extLst>
          </p:cNvPr>
          <p:cNvGrpSpPr/>
          <p:nvPr/>
        </p:nvGrpSpPr>
        <p:grpSpPr>
          <a:xfrm>
            <a:off x="9675996" y="4615948"/>
            <a:ext cx="2549225" cy="1598334"/>
            <a:chOff x="9675996" y="4615948"/>
            <a:chExt cx="2549225" cy="15983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42EAE63D-D259-BB0A-EC15-92B9D790F493}"/>
                    </a:ext>
                  </a:extLst>
                </p:cNvPr>
                <p:cNvSpPr/>
                <p:nvPr/>
              </p:nvSpPr>
              <p:spPr>
                <a:xfrm>
                  <a:off x="9977120" y="5183010"/>
                  <a:ext cx="1946979" cy="1031272"/>
                </a:xfrm>
                <a:prstGeom prst="roundRect">
                  <a:avLst/>
                </a:prstGeom>
                <a:solidFill>
                  <a:srgbClr val="F57D15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200" dirty="0"/>
                    <a:t>-50   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ng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den>
                      </m:f>
                    </m:oMath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42EAE63D-D259-BB0A-EC15-92B9D790F4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7120" y="5183010"/>
                  <a:ext cx="1946979" cy="1031272"/>
                </a:xfrm>
                <a:prstGeom prst="roundRect">
                  <a:avLst/>
                </a:prstGeom>
                <a:blipFill>
                  <a:blip r:embed="rId6"/>
                  <a:stretch>
                    <a:fillRect l="-93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C282DF-D899-644C-A856-6034F0126A06}"/>
                </a:ext>
              </a:extLst>
            </p:cNvPr>
            <p:cNvSpPr txBox="1"/>
            <p:nvPr/>
          </p:nvSpPr>
          <p:spPr>
            <a:xfrm>
              <a:off x="9675996" y="4615948"/>
              <a:ext cx="25492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effectLst/>
                  <a:ea typeface="Times New Roman" panose="02020603050405020304" pitchFamily="18" charset="0"/>
                </a:rPr>
                <a:t>Autumn</a:t>
              </a:r>
              <a:endParaRPr lang="it-IT" sz="32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Anthropogenic decreasing trend from FLEXPART</a:t>
            </a:r>
            <a:br>
              <a:rPr lang="en-US" sz="4000" dirty="0"/>
            </a:br>
            <a:endParaRPr lang="it-IT" sz="40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03924B-FEBA-1513-42FA-CFF6C90C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83" y="1980521"/>
            <a:ext cx="10827434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FLEXPART </a:t>
            </a:r>
            <a:r>
              <a:rPr lang="en-US" sz="4000"/>
              <a:t>sensitivity to atmospheric dynamics</a:t>
            </a:r>
            <a:br>
              <a:rPr lang="en-US" sz="4000" dirty="0"/>
            </a:br>
            <a:endParaRPr lang="it-IT" sz="40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AE1DD-439D-87B9-6BCB-4346C5086BD2}"/>
              </a:ext>
            </a:extLst>
          </p:cNvPr>
          <p:cNvSpPr txBox="1"/>
          <p:nvPr/>
        </p:nvSpPr>
        <p:spPr>
          <a:xfrm>
            <a:off x="6290235" y="1630670"/>
            <a:ext cx="5047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FLEXPART overestimation compared to observations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8DCBBA-2C94-820B-5F56-B9EF2DEDC796}"/>
              </a:ext>
            </a:extLst>
          </p:cNvPr>
          <p:cNvSpPr/>
          <p:nvPr/>
        </p:nvSpPr>
        <p:spPr>
          <a:xfrm>
            <a:off x="7210228" y="2917986"/>
            <a:ext cx="1603572" cy="776423"/>
          </a:xfrm>
          <a:prstGeom prst="roundRect">
            <a:avLst/>
          </a:prstGeom>
          <a:solidFill>
            <a:srgbClr val="D448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+11 %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8BD2C1-25B2-737F-1498-63C037201C73}"/>
              </a:ext>
            </a:extLst>
          </p:cNvPr>
          <p:cNvSpPr/>
          <p:nvPr/>
        </p:nvSpPr>
        <p:spPr>
          <a:xfrm>
            <a:off x="7210228" y="4607046"/>
            <a:ext cx="1603572" cy="776423"/>
          </a:xfrm>
          <a:prstGeom prst="roundRect">
            <a:avLst/>
          </a:prstGeom>
          <a:solidFill>
            <a:srgbClr val="270B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+865 %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EABB9-8CB4-3D59-8722-3561D714090E}"/>
              </a:ext>
            </a:extLst>
          </p:cNvPr>
          <p:cNvSpPr txBox="1"/>
          <p:nvPr/>
        </p:nvSpPr>
        <p:spPr>
          <a:xfrm>
            <a:off x="9126855" y="4871402"/>
            <a:ext cx="1700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Winter</a:t>
            </a:r>
            <a:endParaRPr lang="it-IT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A4B64-E520-E537-28AA-8D026B649555}"/>
              </a:ext>
            </a:extLst>
          </p:cNvPr>
          <p:cNvSpPr txBox="1"/>
          <p:nvPr/>
        </p:nvSpPr>
        <p:spPr>
          <a:xfrm>
            <a:off x="9070020" y="3084731"/>
            <a:ext cx="1700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Summer</a:t>
            </a:r>
            <a:endParaRPr lang="it-IT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482CD-C3F2-95C2-A12A-C0A01B48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9" y="1266950"/>
            <a:ext cx="6016379" cy="49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0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 carbon aerosol (BC) in a nutshell</a:t>
            </a:r>
            <a:br>
              <a:rPr lang="en-US" dirty="0"/>
            </a:b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Right Arrow 64">
            <a:extLst>
              <a:ext uri="{FF2B5EF4-FFF2-40B4-BE49-F238E27FC236}">
                <a16:creationId xmlns:a16="http://schemas.microsoft.com/office/drawing/2014/main" id="{E333F6EB-2073-284D-08D9-1F732E9321EA}"/>
              </a:ext>
            </a:extLst>
          </p:cNvPr>
          <p:cNvSpPr/>
          <p:nvPr/>
        </p:nvSpPr>
        <p:spPr>
          <a:xfrm>
            <a:off x="3183995" y="4361774"/>
            <a:ext cx="5584989" cy="1321228"/>
          </a:xfrm>
          <a:prstGeom prst="rightArrow">
            <a:avLst>
              <a:gd name="adj1" fmla="val 64265"/>
              <a:gd name="adj2" fmla="val 66667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99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000" b="1" dirty="0">
              <a:solidFill>
                <a:srgbClr val="99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2F2A20-B989-750A-DC1A-FF555B8A892D}"/>
              </a:ext>
            </a:extLst>
          </p:cNvPr>
          <p:cNvGrpSpPr/>
          <p:nvPr/>
        </p:nvGrpSpPr>
        <p:grpSpPr>
          <a:xfrm>
            <a:off x="1391598" y="1206287"/>
            <a:ext cx="1228000" cy="1225658"/>
            <a:chOff x="5101971" y="2681126"/>
            <a:chExt cx="1440000" cy="1440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FFD54F-BE89-7E75-5AC6-B1CBCA508A61}"/>
                </a:ext>
              </a:extLst>
            </p:cNvPr>
            <p:cNvSpPr/>
            <p:nvPr/>
          </p:nvSpPr>
          <p:spPr>
            <a:xfrm>
              <a:off x="5101971" y="2681126"/>
              <a:ext cx="1440000" cy="1440000"/>
            </a:xfrm>
            <a:prstGeom prst="ellips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A155B4-65F2-41E9-0CA9-28833D581A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1093" y="2933126"/>
              <a:ext cx="901756" cy="936000"/>
              <a:chOff x="1197262" y="3576295"/>
              <a:chExt cx="1257672" cy="130543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930C13C-10E1-06DE-6785-8B5275219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7262" y="387910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61D8F01-FAC4-A911-F6EE-BBB30EBE01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4934" y="4268824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F24B0A8-7C62-C12F-2175-38B0F6E69C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86204" y="4420492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B21EEF7-0902-429D-0E72-B181FD62AF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7262" y="3576295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96041CB-BB6B-D861-2436-F9ACDD2E80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5052" y="4070145"/>
                <a:ext cx="565954" cy="565955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0B83EF4-A601-51C1-DE90-F7CF65E6A0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77452" y="4521726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49CAC9F-44D9-641A-C500-CDF101474CAD}"/>
              </a:ext>
            </a:extLst>
          </p:cNvPr>
          <p:cNvSpPr/>
          <p:nvPr/>
        </p:nvSpPr>
        <p:spPr>
          <a:xfrm>
            <a:off x="8524284" y="844426"/>
            <a:ext cx="3240000" cy="1546682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chemeClr val="tx1"/>
                </a:solidFill>
              </a:rPr>
              <a:t>BC properties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6" name="Picture 15" descr="A yellow sun with rays&#10;&#10;Description automatically generated">
            <a:extLst>
              <a:ext uri="{FF2B5EF4-FFF2-40B4-BE49-F238E27FC236}">
                <a16:creationId xmlns:a16="http://schemas.microsoft.com/office/drawing/2014/main" id="{0D226BD6-B2E5-BE0A-631F-8054CEB39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52" y="1656106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23FCDC-643C-8A8B-34AC-8879D9724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1" y="1752849"/>
            <a:ext cx="622107" cy="61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A8E8A6-5DB0-BC11-CABD-E31F5BD2EC08}"/>
              </a:ext>
            </a:extLst>
          </p:cNvPr>
          <p:cNvSpPr txBox="1"/>
          <p:nvPr/>
        </p:nvSpPr>
        <p:spPr>
          <a:xfrm>
            <a:off x="8554169" y="1234591"/>
            <a:ext cx="1852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Light absorber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A7C8F-475E-C1E1-91A9-49E70C92B48F}"/>
              </a:ext>
            </a:extLst>
          </p:cNvPr>
          <p:cNvSpPr txBox="1"/>
          <p:nvPr/>
        </p:nvSpPr>
        <p:spPr>
          <a:xfrm>
            <a:off x="10243687" y="1261673"/>
            <a:ext cx="1520597" cy="37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Short-lived</a:t>
            </a:r>
            <a:endParaRPr lang="en-US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6ECAAB-3EDB-4C48-A7FA-5DC2D04D21FA}"/>
              </a:ext>
            </a:extLst>
          </p:cNvPr>
          <p:cNvSpPr/>
          <p:nvPr/>
        </p:nvSpPr>
        <p:spPr>
          <a:xfrm>
            <a:off x="4508003" y="897581"/>
            <a:ext cx="3240000" cy="1546682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chemeClr val="tx1"/>
                </a:solidFill>
              </a:rPr>
              <a:t>BC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1" name="Picture 20" descr="A factory with a chimney&#10;&#10;Description automatically generated">
            <a:extLst>
              <a:ext uri="{FF2B5EF4-FFF2-40B4-BE49-F238E27FC236}">
                <a16:creationId xmlns:a16="http://schemas.microsoft.com/office/drawing/2014/main" id="{80C4B004-C97F-1E1A-03B9-CFE8D4CF3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79" y="1659175"/>
            <a:ext cx="720000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06CA08-ABCB-FA8C-BF78-65D4C669A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478" y="1673677"/>
            <a:ext cx="720000" cy="72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B945E5-999B-1760-F10A-AFB51ABA02FC}"/>
              </a:ext>
            </a:extLst>
          </p:cNvPr>
          <p:cNvSpPr txBox="1"/>
          <p:nvPr/>
        </p:nvSpPr>
        <p:spPr>
          <a:xfrm>
            <a:off x="4465060" y="1314376"/>
            <a:ext cx="1623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Human</a:t>
            </a:r>
            <a:endParaRPr lang="en-US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ED362D-1F39-5F45-3C21-095287B8A829}"/>
              </a:ext>
            </a:extLst>
          </p:cNvPr>
          <p:cNvSpPr txBox="1"/>
          <p:nvPr/>
        </p:nvSpPr>
        <p:spPr>
          <a:xfrm>
            <a:off x="6065613" y="1303600"/>
            <a:ext cx="1623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Natural</a:t>
            </a:r>
            <a:endParaRPr lang="en-US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F25B85-5573-F456-1F2E-E1CBF6649B83}"/>
              </a:ext>
            </a:extLst>
          </p:cNvPr>
          <p:cNvSpPr/>
          <p:nvPr/>
        </p:nvSpPr>
        <p:spPr>
          <a:xfrm>
            <a:off x="108117" y="4545830"/>
            <a:ext cx="1916383" cy="8639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IPCC-R5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(1750-2011)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48DA820-46BD-268C-C98F-D65EF33188CD}"/>
              </a:ext>
            </a:extLst>
          </p:cNvPr>
          <p:cNvSpPr/>
          <p:nvPr/>
        </p:nvSpPr>
        <p:spPr>
          <a:xfrm>
            <a:off x="2178444" y="4319026"/>
            <a:ext cx="1440000" cy="1440000"/>
          </a:xfrm>
          <a:prstGeom prst="ellipse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990000"/>
                </a:solidFill>
              </a:rPr>
              <a:t>0.60</a:t>
            </a:r>
          </a:p>
          <a:p>
            <a:pPr algn="ctr"/>
            <a:r>
              <a:rPr lang="en-GB" sz="2400" b="1" dirty="0">
                <a:solidFill>
                  <a:srgbClr val="990000"/>
                </a:solidFill>
              </a:rPr>
              <a:t>W m</a:t>
            </a:r>
            <a:r>
              <a:rPr lang="en-GB" sz="2400" b="1" baseline="30000" dirty="0">
                <a:solidFill>
                  <a:srgbClr val="990000"/>
                </a:solidFill>
              </a:rPr>
              <a:t>-2</a:t>
            </a:r>
            <a:endParaRPr lang="it-IT" sz="2400" b="1" baseline="30000" dirty="0">
              <a:solidFill>
                <a:srgbClr val="99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41DC65-9371-DCB2-22AE-F64F51902033}"/>
              </a:ext>
            </a:extLst>
          </p:cNvPr>
          <p:cNvSpPr/>
          <p:nvPr/>
        </p:nvSpPr>
        <p:spPr>
          <a:xfrm>
            <a:off x="8824944" y="4335748"/>
            <a:ext cx="1440000" cy="1440000"/>
          </a:xfrm>
          <a:prstGeom prst="ellipse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990000"/>
                </a:solidFill>
              </a:rPr>
              <a:t>0.14</a:t>
            </a:r>
          </a:p>
          <a:p>
            <a:pPr algn="ctr"/>
            <a:r>
              <a:rPr lang="en-GB" sz="2400" b="1" dirty="0">
                <a:solidFill>
                  <a:srgbClr val="990000"/>
                </a:solidFill>
              </a:rPr>
              <a:t>W m</a:t>
            </a:r>
            <a:r>
              <a:rPr lang="en-GB" sz="2400" b="1" baseline="30000" dirty="0">
                <a:solidFill>
                  <a:srgbClr val="990000"/>
                </a:solidFill>
              </a:rPr>
              <a:t>-2</a:t>
            </a:r>
            <a:endParaRPr lang="it-IT" sz="2400" b="1" baseline="30000" dirty="0">
              <a:solidFill>
                <a:srgbClr val="99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A94D42-DAC0-BF65-F458-5849DA2B5430}"/>
              </a:ext>
            </a:extLst>
          </p:cNvPr>
          <p:cNvSpPr/>
          <p:nvPr/>
        </p:nvSpPr>
        <p:spPr>
          <a:xfrm>
            <a:off x="10264944" y="4577600"/>
            <a:ext cx="1440000" cy="80044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IPCC-AR6</a:t>
            </a:r>
          </a:p>
          <a:p>
            <a:r>
              <a:rPr lang="en-GB" dirty="0">
                <a:solidFill>
                  <a:schemeClr val="tx1"/>
                </a:solidFill>
              </a:rPr>
              <a:t>(1750-2019)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8A06C-7DDE-FE79-8BC2-969561ADD86A}"/>
              </a:ext>
            </a:extLst>
          </p:cNvPr>
          <p:cNvSpPr txBox="1"/>
          <p:nvPr/>
        </p:nvSpPr>
        <p:spPr>
          <a:xfrm>
            <a:off x="0" y="293961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Revision of BC effective radiative forc</a:t>
            </a:r>
            <a:r>
              <a:rPr lang="en-GB" sz="2400" b="1" dirty="0"/>
              <a:t>ing  (aerosol radiation interaction)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5D4A60-64AF-12C4-E662-57DEC2D15C1B}"/>
              </a:ext>
            </a:extLst>
          </p:cNvPr>
          <p:cNvSpPr txBox="1"/>
          <p:nvPr/>
        </p:nvSpPr>
        <p:spPr>
          <a:xfrm>
            <a:off x="3610831" y="3675890"/>
            <a:ext cx="4811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990000"/>
                </a:solidFill>
              </a:rPr>
              <a:t>E</a:t>
            </a:r>
            <a:r>
              <a:rPr lang="en-GB" sz="1800" b="1" dirty="0">
                <a:solidFill>
                  <a:srgbClr val="990000"/>
                </a:solidFill>
              </a:rPr>
              <a:t>mission decrease</a:t>
            </a:r>
          </a:p>
          <a:p>
            <a:pPr algn="ctr"/>
            <a:r>
              <a:rPr lang="en-GB" sz="1800" b="1" dirty="0">
                <a:solidFill>
                  <a:srgbClr val="990000"/>
                </a:solidFill>
              </a:rPr>
              <a:t>Absorption parametrization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60555A-AE6A-052C-FF8D-63BC675FCA77}"/>
              </a:ext>
            </a:extLst>
          </p:cNvPr>
          <p:cNvSpPr/>
          <p:nvPr/>
        </p:nvSpPr>
        <p:spPr>
          <a:xfrm>
            <a:off x="5296787" y="4275890"/>
            <a:ext cx="1440000" cy="1440000"/>
          </a:xfrm>
          <a:prstGeom prst="rect">
            <a:avLst/>
          </a:prstGeom>
          <a:ln w="50800">
            <a:noFill/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990000"/>
                </a:solidFill>
              </a:rPr>
              <a:t>-76%</a:t>
            </a:r>
            <a:endParaRPr lang="it-IT" sz="4000" b="1" baseline="30000" dirty="0">
              <a:solidFill>
                <a:srgbClr val="99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1A84E4-199A-15D4-A8FA-3E72668C902B}"/>
              </a:ext>
            </a:extLst>
          </p:cNvPr>
          <p:cNvSpPr txBox="1"/>
          <p:nvPr/>
        </p:nvSpPr>
        <p:spPr>
          <a:xfrm>
            <a:off x="4768831" y="5544583"/>
            <a:ext cx="2593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990000"/>
                </a:solidFill>
              </a:rPr>
              <a:t>Contribution from ACTRIS based studies</a:t>
            </a:r>
            <a:endParaRPr lang="en-GB" sz="1800" b="1" dirty="0">
              <a:solidFill>
                <a:srgbClr val="99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973043-7647-5DB7-09E6-CFC0E391C5EA}"/>
              </a:ext>
            </a:extLst>
          </p:cNvPr>
          <p:cNvSpPr/>
          <p:nvPr/>
        </p:nvSpPr>
        <p:spPr>
          <a:xfrm>
            <a:off x="365359" y="863998"/>
            <a:ext cx="3240000" cy="1546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BC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Props1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ED428-E7E2-4985-912B-D9735E821D71}">
  <ds:schemaRefs>
    <ds:schemaRef ds:uri="9b08eee6-615d-4e63-9743-e8be40a74995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69a4a238-3fae-4083-92ca-3afaf1d37d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233</Words>
  <Application>Microsoft Office PowerPoint</Application>
  <PresentationFormat>Widescreen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Cambria Math</vt:lpstr>
      <vt:lpstr>Times New Roman</vt:lpstr>
      <vt:lpstr>Tema di Office</vt:lpstr>
      <vt:lpstr>1_Tema di Office</vt:lpstr>
      <vt:lpstr>A lifetime effort at Cimone to understand the black carbon climatology though observations and modelling </vt:lpstr>
      <vt:lpstr>Merging 20 years of observations with modelling</vt:lpstr>
      <vt:lpstr>BC decreasing trend from observations </vt:lpstr>
      <vt:lpstr>Anthropogenic decreasing trend from FLEXPART </vt:lpstr>
      <vt:lpstr>FLEXPART sensitivity to atmospheric dynamics </vt:lpstr>
      <vt:lpstr>PowerPoint Presentation</vt:lpstr>
      <vt:lpstr>Black carbon aerosol (BC) in a nutshell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MARCO ZANATTA</cp:lastModifiedBy>
  <cp:revision>8</cp:revision>
  <dcterms:created xsi:type="dcterms:W3CDTF">2024-06-13T13:49:20Z</dcterms:created>
  <dcterms:modified xsi:type="dcterms:W3CDTF">2025-09-23T14:17:33Z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