
<file path=[Content_Types].xml><?xml version="1.0" encoding="utf-8"?>
<Types xmlns="http://schemas.openxmlformats.org/package/2006/content-types">
  <Default Extension="emf" ContentType="image/x-emf"/>
  <Default Extension="gif" ContentType="image/gi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omments/modernComment_10B_BD5B7C78.xml" ContentType="application/vnd.ms-powerpoint.comments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  <p:sldMasterId id="2147483660" r:id="rId5"/>
  </p:sldMasterIdLst>
  <p:notesMasterIdLst>
    <p:notesMasterId r:id="rId13"/>
  </p:notesMasterIdLst>
  <p:sldIdLst>
    <p:sldId id="269" r:id="rId6"/>
    <p:sldId id="267" r:id="rId7"/>
    <p:sldId id="268" r:id="rId8"/>
    <p:sldId id="271" r:id="rId9"/>
    <p:sldId id="273" r:id="rId10"/>
    <p:sldId id="272" r:id="rId11"/>
    <p:sldId id="263" r:id="rId1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BA1C58B-151D-3EEF-E083-372B5C57BEE5}" name="LUCIA MONA" initials="LM" userId="S::lucia.mona@cnr.it::74368f98-c685-4adf-9852-3db85f45517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C313"/>
    <a:srgbClr val="59A34D"/>
    <a:srgbClr val="3EAA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963"/>
    <p:restoredTop sz="94775"/>
  </p:normalViewPr>
  <p:slideViewPr>
    <p:cSldViewPr snapToGrid="0">
      <p:cViewPr varScale="1">
        <p:scale>
          <a:sx n="79" d="100"/>
          <a:sy n="79" d="100"/>
        </p:scale>
        <p:origin x="1032" y="77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notesMaster" Target="notesMasters/notesMaster1.xml"/><Relationship Id="rId18" Type="http://schemas.microsoft.com/office/2018/10/relationships/authors" Target="author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viewProps" Target="viewProps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presProps" Target="presProps.xml"/></Relationships>
</file>

<file path=ppt/comments/modernComment_10B_BD5B7C78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A7C1EA52-E956-174B-8163-7BB0F662C653}" authorId="{0BA1C58B-151D-3EEF-E083-372B5C57BEE5}" created="2025-09-21T17:29:43.939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3176889464" sldId="267"/>
      <ac:spMk id="3" creationId="{F7208CC8-0EF9-710A-07C3-4563B6E94CA3}"/>
    </ac:deMkLst>
    <p188:txBody>
      <a:bodyPr/>
      <a:lstStyle/>
      <a:p>
        <a:r>
          <a:rPr lang="it-IT"/>
          <a:t>CAmbierei sostanzialmente questo tetso.
Va detto:
1- fluorescence technique could be relevant for ...
2- a lidar lab for experimental lidar configuration was available since...
3- ITINERIS TNA project "nome" allowed for final tuning of the system and scientific development of fluorescence lidar at CIAO
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7A2048-3F04-FD4E-A848-3653A1ADDB6B}" type="datetimeFigureOut">
              <a:rPr lang="it-IT" smtClean="0"/>
              <a:t>23/09/2025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47F954-681B-7340-80E7-163F4502975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153640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47F954-681B-7340-80E7-163F45029753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44128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2C372EFD-DFA2-3DA0-BC65-F696574485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6000" y="-9000"/>
            <a:ext cx="12224000" cy="6876000"/>
          </a:xfrm>
          <a:prstGeom prst="rect">
            <a:avLst/>
          </a:prstGeom>
        </p:spPr>
      </p:pic>
      <p:sp>
        <p:nvSpPr>
          <p:cNvPr id="10" name="Titolo 1">
            <a:extLst>
              <a:ext uri="{FF2B5EF4-FFF2-40B4-BE49-F238E27FC236}">
                <a16:creationId xmlns:a16="http://schemas.microsoft.com/office/drawing/2014/main" id="{6FE22C99-576F-DC95-D9E5-3A2A77F7ED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6562" y="304799"/>
            <a:ext cx="9680558" cy="518161"/>
          </a:xfrm>
          <a:prstGeom prst="rect">
            <a:avLst/>
          </a:prstGeom>
        </p:spPr>
        <p:txBody>
          <a:bodyPr anchor="t"/>
          <a:lstStyle>
            <a:lvl1pPr>
              <a:defRPr sz="3200" b="0" i="0">
                <a:solidFill>
                  <a:srgbClr val="59A34D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11" name="Segnaposto contenuto 2">
            <a:extLst>
              <a:ext uri="{FF2B5EF4-FFF2-40B4-BE49-F238E27FC236}">
                <a16:creationId xmlns:a16="http://schemas.microsoft.com/office/drawing/2014/main" id="{05F1D79E-7FE1-1833-5018-EAAC4CF9F1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6562" y="1209040"/>
            <a:ext cx="11529678" cy="4685133"/>
          </a:xfrm>
        </p:spPr>
        <p:txBody>
          <a:bodyPr/>
          <a:lstStyle>
            <a:lvl1pPr marL="228600" indent="-228600">
              <a:buFontTx/>
              <a:buBlip>
                <a:blip r:embed="rId3"/>
              </a:buBlip>
              <a:defRPr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ECA6C794-CC9B-1AB8-2744-0525C8A79161}"/>
              </a:ext>
            </a:extLst>
          </p:cNvPr>
          <p:cNvSpPr txBox="1"/>
          <p:nvPr userDrawn="1"/>
        </p:nvSpPr>
        <p:spPr>
          <a:xfrm>
            <a:off x="11421686" y="6481691"/>
            <a:ext cx="39439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fld id="{8C5CA0F7-5B21-D445-A578-BDE69A6BF55F}" type="slidenum">
              <a:rPr lang="it-IT" sz="1200" b="0" i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‹N›</a:t>
            </a:fld>
            <a:endParaRPr lang="it-IT" b="0" i="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Sottotitolo 2">
            <a:extLst>
              <a:ext uri="{FF2B5EF4-FFF2-40B4-BE49-F238E27FC236}">
                <a16:creationId xmlns:a16="http://schemas.microsoft.com/office/drawing/2014/main" id="{FC4F10D2-FAFB-4B8F-9D50-07A596D7DDAA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375921" y="6384022"/>
            <a:ext cx="3657236" cy="473977"/>
          </a:xfrm>
        </p:spPr>
        <p:txBody>
          <a:bodyPr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lang="it-IT" sz="1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ITINERIS 3rd general meeting – Rome, 25-26/09/2025</a:t>
            </a:r>
          </a:p>
        </p:txBody>
      </p:sp>
    </p:spTree>
    <p:extLst>
      <p:ext uri="{BB962C8B-B14F-4D97-AF65-F5344CB8AC3E}">
        <p14:creationId xmlns:p14="http://schemas.microsoft.com/office/powerpoint/2010/main" val="7132802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849F8C5-7691-74AD-B9BE-82AEE4AEC7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F1459FF9-94AB-4408-448A-6278CCC685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5A3B7D3A-CF6E-90CB-8F90-2637A2A344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D392CEB-B462-D679-FAD7-97C155F3A8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8F4B5-99AC-FE42-ABEF-6D249824159C}" type="datetime1">
              <a:rPr lang="it-IT" smtClean="0"/>
              <a:t>23/09/2025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48086FF-4276-1AF7-38A8-649CCEB29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 dirty="0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B46AB81-1F6F-F967-FBBC-E5EB423E3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42612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A54B62B1-1BC6-C195-3C13-4B926BD992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65C7FECB-0986-D139-3F58-50CE135210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41E27E1-7C84-DE9E-52E9-5A3B49B6DB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294D8-D073-1D41-B46E-A1A098C57DDA}" type="datetime1">
              <a:rPr lang="it-IT" smtClean="0"/>
              <a:t>23/09/2025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75324F2-13F5-9E73-DF2B-1DAD21B6CA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9CC9C80-FADA-D187-AE6C-0BFD8A0D7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825733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1">
            <a:extLst>
              <a:ext uri="{FF2B5EF4-FFF2-40B4-BE49-F238E27FC236}">
                <a16:creationId xmlns:a16="http://schemas.microsoft.com/office/drawing/2014/main" id="{6FE22C99-576F-DC95-D9E5-3A2A77F7ED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6562" y="304799"/>
            <a:ext cx="9680558" cy="518161"/>
          </a:xfrm>
          <a:prstGeom prst="rect">
            <a:avLst/>
          </a:prstGeom>
        </p:spPr>
        <p:txBody>
          <a:bodyPr anchor="t"/>
          <a:lstStyle>
            <a:lvl1pPr>
              <a:defRPr sz="3200" b="0" i="0">
                <a:solidFill>
                  <a:srgbClr val="59A34D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11" name="Segnaposto contenuto 2">
            <a:extLst>
              <a:ext uri="{FF2B5EF4-FFF2-40B4-BE49-F238E27FC236}">
                <a16:creationId xmlns:a16="http://schemas.microsoft.com/office/drawing/2014/main" id="{05F1D79E-7FE1-1833-5018-EAAC4CF9F1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6562" y="1209040"/>
            <a:ext cx="11529678" cy="4685133"/>
          </a:xfrm>
        </p:spPr>
        <p:txBody>
          <a:bodyPr/>
          <a:lstStyle>
            <a:lvl1pPr marL="228600" indent="-228600">
              <a:buFontTx/>
              <a:buBlip>
                <a:blip r:embed="rId2"/>
              </a:buBlip>
              <a:defRPr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ECA6C794-CC9B-1AB8-2744-0525C8A79161}"/>
              </a:ext>
            </a:extLst>
          </p:cNvPr>
          <p:cNvSpPr txBox="1"/>
          <p:nvPr userDrawn="1"/>
        </p:nvSpPr>
        <p:spPr>
          <a:xfrm>
            <a:off x="11421686" y="6481691"/>
            <a:ext cx="39439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fld id="{8C5CA0F7-5B21-D445-A578-BDE69A6BF55F}" type="slidenum">
              <a:rPr lang="it-IT" sz="1200" b="0" i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‹N›</a:t>
            </a:fld>
            <a:endParaRPr lang="it-IT" b="0" i="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F6737C0A-6920-8FCC-5384-0F1A2027F80C}"/>
              </a:ext>
            </a:extLst>
          </p:cNvPr>
          <p:cNvGrpSpPr/>
          <p:nvPr userDrawn="1"/>
        </p:nvGrpSpPr>
        <p:grpSpPr>
          <a:xfrm>
            <a:off x="9984216" y="316085"/>
            <a:ext cx="2021860" cy="445716"/>
            <a:chOff x="9984216" y="316085"/>
            <a:chExt cx="2021860" cy="445716"/>
          </a:xfrm>
        </p:grpSpPr>
        <p:sp>
          <p:nvSpPr>
            <p:cNvPr id="4" name="Rettangolo 3">
              <a:extLst>
                <a:ext uri="{FF2B5EF4-FFF2-40B4-BE49-F238E27FC236}">
                  <a16:creationId xmlns:a16="http://schemas.microsoft.com/office/drawing/2014/main" id="{4A57BDA0-1AE9-CF67-8571-09B2CCF200EE}"/>
                </a:ext>
              </a:extLst>
            </p:cNvPr>
            <p:cNvSpPr/>
            <p:nvPr userDrawn="1"/>
          </p:nvSpPr>
          <p:spPr>
            <a:xfrm>
              <a:off x="9984216" y="387626"/>
              <a:ext cx="2021860" cy="3741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3" name="Immagine 2" descr="Immagine che contiene Elementi grafici, Carattere, logo, grafica&#10;&#10;Descrizione generata automaticamente">
              <a:extLst>
                <a:ext uri="{FF2B5EF4-FFF2-40B4-BE49-F238E27FC236}">
                  <a16:creationId xmlns:a16="http://schemas.microsoft.com/office/drawing/2014/main" id="{6D351AD8-6770-EDF0-6E3B-EC7CA221275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0046693" y="316085"/>
              <a:ext cx="1959383" cy="4457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593406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498525AB-C830-3C79-87F2-71AE81AFA7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6000" y="-9000"/>
            <a:ext cx="12224000" cy="6876000"/>
          </a:xfrm>
          <a:prstGeom prst="rect">
            <a:avLst/>
          </a:prstGeom>
        </p:spPr>
      </p:pic>
      <p:sp>
        <p:nvSpPr>
          <p:cNvPr id="15" name="Titolo 1">
            <a:extLst>
              <a:ext uri="{FF2B5EF4-FFF2-40B4-BE49-F238E27FC236}">
                <a16:creationId xmlns:a16="http://schemas.microsoft.com/office/drawing/2014/main" id="{0BA9FA4A-0364-1F97-E830-4F6B8E0F9F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0768" y="1483359"/>
            <a:ext cx="6388444" cy="2519681"/>
          </a:xfrm>
          <a:prstGeom prst="rect">
            <a:avLst/>
          </a:prstGeom>
        </p:spPr>
        <p:txBody>
          <a:bodyPr anchor="b"/>
          <a:lstStyle>
            <a:lvl1pPr>
              <a:defRPr b="0" i="0">
                <a:solidFill>
                  <a:srgbClr val="59A34D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16" name="Sottotitolo 2">
            <a:extLst>
              <a:ext uri="{FF2B5EF4-FFF2-40B4-BE49-F238E27FC236}">
                <a16:creationId xmlns:a16="http://schemas.microsoft.com/office/drawing/2014/main" id="{E78C18E8-8083-C600-54EB-39D378932D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0768" y="4156813"/>
            <a:ext cx="6388444" cy="1134196"/>
          </a:xfrm>
        </p:spPr>
        <p:txBody>
          <a:bodyPr/>
          <a:lstStyle>
            <a:lvl1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568395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2EF16809-40D3-ED78-F871-CFA0AA5177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224000" cy="6876000"/>
          </a:xfrm>
          <a:prstGeom prst="rect">
            <a:avLst/>
          </a:prstGeom>
        </p:spPr>
      </p:pic>
      <p:sp>
        <p:nvSpPr>
          <p:cNvPr id="11" name="Titolo 1">
            <a:extLst>
              <a:ext uri="{FF2B5EF4-FFF2-40B4-BE49-F238E27FC236}">
                <a16:creationId xmlns:a16="http://schemas.microsoft.com/office/drawing/2014/main" id="{11672629-8355-38A6-9063-2EF51CA39508}"/>
              </a:ext>
            </a:extLst>
          </p:cNvPr>
          <p:cNvSpPr txBox="1">
            <a:spLocks/>
          </p:cNvSpPr>
          <p:nvPr userDrawn="1"/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60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THANKS!</a:t>
            </a:r>
          </a:p>
        </p:txBody>
      </p:sp>
      <p:sp>
        <p:nvSpPr>
          <p:cNvPr id="12" name="Segnaposto testo 2">
            <a:extLst>
              <a:ext uri="{FF2B5EF4-FFF2-40B4-BE49-F238E27FC236}">
                <a16:creationId xmlns:a16="http://schemas.microsoft.com/office/drawing/2014/main" id="{1AF6289D-BD1A-1F28-57DE-AE2A339C2321}"/>
              </a:ext>
            </a:extLst>
          </p:cNvPr>
          <p:cNvSpPr txBox="1">
            <a:spLocks/>
          </p:cNvSpPr>
          <p:nvPr userDrawn="1"/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84380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3893B33-78F3-40F3-952D-D9F8E87203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1E92310-5929-CCCF-F30F-03C41C571C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8D49BD1-BC17-AE31-C5A7-0DC261DD24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22DBD-C304-4C42-BB6E-90D97B5BD5AC}" type="datetime1">
              <a:rPr lang="it-IT" smtClean="0"/>
              <a:t>23/09/2025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72F93EF-0885-16A8-DD7D-757F35B92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AE788AC-857C-7068-ED3C-0E92AAD10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755566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3D733CC-26E8-37F7-A342-D2E89A7AF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07FFB86-9148-6D20-A9C9-9CD60B09B7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E68AD55-8A2C-0D0D-B5AD-5BEDCDC8B0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F9C8BF1-1EF2-0586-B1E8-D2041E71C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FC1AD-80BE-C948-8B24-05BF42E3BC30}" type="datetime1">
              <a:rPr lang="it-IT" smtClean="0"/>
              <a:t>23/09/2025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77C6C12-17EA-9F8F-B1EC-3EA1AC7B6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4428F34-20EE-395B-4C75-5EFA4391A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801310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F056935-A4C6-286F-61D7-78AD83962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B5C61F6-6F19-2636-8BE9-DA1BCE7242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5563CD4C-0A69-FEE3-886D-DEC8C28F73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C5725DF8-6616-F9DE-FF4C-8C0FD64E74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247A0AEA-3887-114F-6210-C1D849B102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7BBE2D15-81B5-D20F-905B-0762EDAF6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57D8F-6F29-8C45-85C7-FF50875FBA20}" type="datetime1">
              <a:rPr lang="it-IT" smtClean="0"/>
              <a:t>23/09/2025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58DC9B83-105B-2CA8-A661-66D7878F2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7DB0CBEF-5552-6D22-3624-F19402FF4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306476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DF11ACD-E4C3-FA8A-4902-1BED1266C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B7575053-6F7D-6FBD-5CCA-1DBF0AE30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8DBF2-BCD0-E249-83FA-277FEFB5AD31}" type="datetime1">
              <a:rPr lang="it-IT" smtClean="0"/>
              <a:t>23/09/2025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8B4A488-6DC5-A59E-E27D-3A167139F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76B7349-0449-DB8C-382C-9D5B20FAD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90416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EC45E5ED-DF62-61CC-AEFE-F3DD80C08A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9242C-EAEF-724F-A580-17C93D8BE1AE}" type="datetime1">
              <a:rPr lang="it-IT" smtClean="0"/>
              <a:t>23/09/2025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DE0F88A1-495A-A901-F205-567F46C88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A1B83AB-010F-485B-FEEB-373B46896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024501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olo 1">
            <a:extLst>
              <a:ext uri="{FF2B5EF4-FFF2-40B4-BE49-F238E27FC236}">
                <a16:creationId xmlns:a16="http://schemas.microsoft.com/office/drawing/2014/main" id="{0BA9FA4A-0364-1F97-E830-4F6B8E0F9F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0768" y="1483359"/>
            <a:ext cx="6388444" cy="2519681"/>
          </a:xfrm>
          <a:prstGeom prst="rect">
            <a:avLst/>
          </a:prstGeom>
        </p:spPr>
        <p:txBody>
          <a:bodyPr anchor="b"/>
          <a:lstStyle>
            <a:lvl1pPr>
              <a:defRPr b="0" i="0">
                <a:solidFill>
                  <a:srgbClr val="59A34D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16" name="Sottotitolo 2">
            <a:extLst>
              <a:ext uri="{FF2B5EF4-FFF2-40B4-BE49-F238E27FC236}">
                <a16:creationId xmlns:a16="http://schemas.microsoft.com/office/drawing/2014/main" id="{E78C18E8-8083-C600-54EB-39D378932D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0768" y="4156813"/>
            <a:ext cx="6388444" cy="1134196"/>
          </a:xfrm>
        </p:spPr>
        <p:txBody>
          <a:bodyPr/>
          <a:lstStyle>
            <a:lvl1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it-IT" dirty="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BEEBE497-0E72-67C8-887E-9B34471543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grpSp>
        <p:nvGrpSpPr>
          <p:cNvPr id="6" name="Gruppo 5">
            <a:extLst>
              <a:ext uri="{FF2B5EF4-FFF2-40B4-BE49-F238E27FC236}">
                <a16:creationId xmlns:a16="http://schemas.microsoft.com/office/drawing/2014/main" id="{66F08454-6EF6-0B5F-4EBC-32EDCDDC242E}"/>
              </a:ext>
            </a:extLst>
          </p:cNvPr>
          <p:cNvGrpSpPr/>
          <p:nvPr userDrawn="1"/>
        </p:nvGrpSpPr>
        <p:grpSpPr>
          <a:xfrm>
            <a:off x="22470" y="-882132"/>
            <a:ext cx="11775830" cy="9891377"/>
            <a:chOff x="-1" y="0"/>
            <a:chExt cx="11465170" cy="9369478"/>
          </a:xfrm>
        </p:grpSpPr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6B992CC3-76BA-8559-5BB0-4EFB5B85856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rot="10800000">
              <a:off x="-1" y="0"/>
              <a:ext cx="11465169" cy="4668518"/>
            </a:xfrm>
            <a:prstGeom prst="rect">
              <a:avLst/>
            </a:prstGeom>
          </p:spPr>
        </p:pic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BFD9C1C5-9996-9842-E0FF-1CB38CAB04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rot="10800000">
              <a:off x="0" y="4700960"/>
              <a:ext cx="11465169" cy="46685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898248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414A523-854E-7A75-89A1-9276FF4E06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3378CEC-EDCB-9F70-4651-E1C6B5F9A3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E1BF2A91-3B62-5795-5512-635C3B80B7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775CFED-AD72-28D7-F310-2DEB1FD0A0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8DB2B-7060-104C-98D9-A75B8D27F06D}" type="datetime1">
              <a:rPr lang="it-IT" smtClean="0"/>
              <a:t>23/09/2025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E9732A2-CB4C-4A5C-00F1-30B4AEACF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A07920A-B0DA-79CD-A527-6FE550CBC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827796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849F8C5-7691-74AD-B9BE-82AEE4AEC7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F1459FF9-94AB-4408-448A-6278CCC685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5A3B7D3A-CF6E-90CB-8F90-2637A2A344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D392CEB-B462-D679-FAD7-97C155F3A8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8F4B5-99AC-FE42-ABEF-6D249824159C}" type="datetime1">
              <a:rPr lang="it-IT" smtClean="0"/>
              <a:t>23/09/2025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48086FF-4276-1AF7-38A8-649CCEB29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B46AB81-1F6F-F967-FBBC-E5EB423E3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280599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A54B62B1-1BC6-C195-3C13-4B926BD992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65C7FECB-0986-D139-3F58-50CE135210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41E27E1-7C84-DE9E-52E9-5A3B49B6DB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294D8-D073-1D41-B46E-A1A098C57DDA}" type="datetime1">
              <a:rPr lang="it-IT" smtClean="0"/>
              <a:t>23/09/2025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75324F2-13F5-9E73-DF2B-1DAD21B6CA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9CC9C80-FADA-D187-AE6C-0BFD8A0D7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22006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2EF16809-40D3-ED78-F871-CFA0AA5177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6000" y="-9000"/>
            <a:ext cx="12224000" cy="6876000"/>
          </a:xfrm>
          <a:prstGeom prst="rect">
            <a:avLst/>
          </a:prstGeom>
        </p:spPr>
      </p:pic>
      <p:sp>
        <p:nvSpPr>
          <p:cNvPr id="11" name="Titolo 1">
            <a:extLst>
              <a:ext uri="{FF2B5EF4-FFF2-40B4-BE49-F238E27FC236}">
                <a16:creationId xmlns:a16="http://schemas.microsoft.com/office/drawing/2014/main" id="{11672629-8355-38A6-9063-2EF51CA39508}"/>
              </a:ext>
            </a:extLst>
          </p:cNvPr>
          <p:cNvSpPr txBox="1">
            <a:spLocks/>
          </p:cNvSpPr>
          <p:nvPr userDrawn="1"/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60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THANKS!</a:t>
            </a:r>
          </a:p>
        </p:txBody>
      </p:sp>
      <p:sp>
        <p:nvSpPr>
          <p:cNvPr id="12" name="Segnaposto testo 2">
            <a:extLst>
              <a:ext uri="{FF2B5EF4-FFF2-40B4-BE49-F238E27FC236}">
                <a16:creationId xmlns:a16="http://schemas.microsoft.com/office/drawing/2014/main" id="{1AF6289D-BD1A-1F28-57DE-AE2A339C2321}"/>
              </a:ext>
            </a:extLst>
          </p:cNvPr>
          <p:cNvSpPr txBox="1">
            <a:spLocks/>
          </p:cNvSpPr>
          <p:nvPr userDrawn="1"/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08762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3893B33-78F3-40F3-952D-D9F8E87203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1E92310-5929-CCCF-F30F-03C41C571C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8D49BD1-BC17-AE31-C5A7-0DC261DD24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22DBD-C304-4C42-BB6E-90D97B5BD5AC}" type="datetime1">
              <a:rPr lang="it-IT" smtClean="0"/>
              <a:t>23/09/2025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72F93EF-0885-16A8-DD7D-757F35B92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AE788AC-857C-7068-ED3C-0E92AAD10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205184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3D733CC-26E8-37F7-A342-D2E89A7AF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07FFB86-9148-6D20-A9C9-9CD60B09B7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E68AD55-8A2C-0D0D-B5AD-5BEDCDC8B0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F9C8BF1-1EF2-0586-B1E8-D2041E71C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FC1AD-80BE-C948-8B24-05BF42E3BC30}" type="datetime1">
              <a:rPr lang="it-IT" smtClean="0"/>
              <a:t>23/09/2025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77C6C12-17EA-9F8F-B1EC-3EA1AC7B6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4428F34-20EE-395B-4C75-5EFA4391A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293829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F056935-A4C6-286F-61D7-78AD83962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B5C61F6-6F19-2636-8BE9-DA1BCE7242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5563CD4C-0A69-FEE3-886D-DEC8C28F73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C5725DF8-6616-F9DE-FF4C-8C0FD64E74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247A0AEA-3887-114F-6210-C1D849B102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7BBE2D15-81B5-D20F-905B-0762EDAF6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57D8F-6F29-8C45-85C7-FF50875FBA20}" type="datetime1">
              <a:rPr lang="it-IT" smtClean="0"/>
              <a:t>23/09/2025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58DC9B83-105B-2CA8-A661-66D7878F2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7DB0CBEF-5552-6D22-3624-F19402FF4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809763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DF11ACD-E4C3-FA8A-4902-1BED1266C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B7575053-6F7D-6FBD-5CCA-1DBF0AE30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8DBF2-BCD0-E249-83FA-277FEFB5AD31}" type="datetime1">
              <a:rPr lang="it-IT" smtClean="0"/>
              <a:t>23/09/2025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8B4A488-6DC5-A59E-E27D-3A167139F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76B7349-0449-DB8C-382C-9D5B20FAD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88339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EC45E5ED-DF62-61CC-AEFE-F3DD80C08A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9242C-EAEF-724F-A580-17C93D8BE1AE}" type="datetime1">
              <a:rPr lang="it-IT" smtClean="0"/>
              <a:t>23/09/2025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DE0F88A1-495A-A901-F205-567F46C88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A1B83AB-010F-485B-FEEB-373B46896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28920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414A523-854E-7A75-89A1-9276FF4E06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3378CEC-EDCB-9F70-4651-E1C6B5F9A3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E1BF2A91-3B62-5795-5512-635C3B80B7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775CFED-AD72-28D7-F310-2DEB1FD0A0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8DB2B-7060-104C-98D9-A75B8D27F06D}" type="datetime1">
              <a:rPr lang="it-IT" smtClean="0"/>
              <a:t>23/09/2025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E9732A2-CB4C-4A5C-00F1-30B4AEACF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A07920A-B0DA-79CD-A527-6FE550CBC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355600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4CE11CF-9D1C-4C3A-D8B2-C7CF666967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0CCEC1C-B0FF-0362-C4FB-DC97367BC8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CE4D37-E7BB-5A45-BA94-89BF24B35BD4}" type="datetime1">
              <a:rPr lang="it-IT" smtClean="0"/>
              <a:t>23/09/2025</a:t>
            </a:fld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9597471-CCE7-839E-F3AA-8ECDD299C8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C5CA0F7-5B21-D445-A578-BDE69A6BF5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11622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49" r:id="rId2"/>
    <p:sldLayoutId id="2147483658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4CE11CF-9D1C-4C3A-D8B2-C7CF666967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0CCEC1C-B0FF-0362-C4FB-DC97367BC8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CE4D37-E7BB-5A45-BA94-89BF24B35BD4}" type="datetime1">
              <a:rPr lang="it-IT" smtClean="0"/>
              <a:t>23/09/2025</a:t>
            </a:fld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9597471-CCE7-839E-F3AA-8ECDD299C8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C5CA0F7-5B21-D445-A578-BDE69A6BF55F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28657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microsoft.com/office/2018/10/relationships/comments" Target="../comments/modernComment_10B_BD5B7C7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13" Type="http://schemas.openxmlformats.org/officeDocument/2006/relationships/image" Target="../media/image24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3.png"/><Relationship Id="rId2" Type="http://schemas.openxmlformats.org/officeDocument/2006/relationships/image" Target="../media/image14.png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22.png"/><Relationship Id="rId5" Type="http://schemas.openxmlformats.org/officeDocument/2006/relationships/image" Target="../media/image17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image" Target="../media/image16.png"/><Relationship Id="rId9" Type="http://schemas.openxmlformats.org/officeDocument/2006/relationships/hyperlink" Target="https://atmosphere.copernicus.eu/spain-below-average-record-wildfire-emissions-just-one-week" TargetMode="External"/><Relationship Id="rId1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hyperlink" Target="https://atmosphere.copernicus.eu/spain-below-average-record-wildfire-emissions-just-one-week" TargetMode="External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17" Type="http://schemas.openxmlformats.org/officeDocument/2006/relationships/image" Target="../media/image41.png"/><Relationship Id="rId2" Type="http://schemas.openxmlformats.org/officeDocument/2006/relationships/image" Target="../media/image28.png"/><Relationship Id="rId16" Type="http://schemas.openxmlformats.org/officeDocument/2006/relationships/hyperlink" Target="https://atmosphere.copernicus.eu/highest-wildfire-emissions-least-23-years-europe-after-hectic-summer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40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3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1">
            <a:extLst>
              <a:ext uri="{FF2B5EF4-FFF2-40B4-BE49-F238E27FC236}">
                <a16:creationId xmlns:a16="http://schemas.microsoft.com/office/drawing/2014/main" id="{FA336283-4FDD-7277-A4AB-787FF8E742FD}"/>
              </a:ext>
            </a:extLst>
          </p:cNvPr>
          <p:cNvSpPr txBox="1">
            <a:spLocks/>
          </p:cNvSpPr>
          <p:nvPr/>
        </p:nvSpPr>
        <p:spPr>
          <a:xfrm>
            <a:off x="442242" y="2768915"/>
            <a:ext cx="7753487" cy="1325155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rgbClr val="59A34D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800" b="0" i="0" u="none" strike="noStrike" kern="1200" cap="none" spc="0" normalizeH="0" baseline="0" noProof="0" dirty="0">
              <a:ln>
                <a:noFill/>
              </a:ln>
              <a:solidFill>
                <a:srgbClr val="59A34D"/>
              </a:solidFill>
              <a:effectLst/>
              <a:uLnTx/>
              <a:uFillTx/>
              <a:latin typeface="Calibri Light" panose="020F0302020204030204" pitchFamily="34" charset="0"/>
              <a:ea typeface="+mj-ea"/>
              <a:cs typeface="Calibri Light" panose="020F0302020204030204" pitchFamily="34" charset="0"/>
            </a:endParaRP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3FD17C5C-BF1D-FF8E-7913-9B48357AF4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0767" y="3526972"/>
            <a:ext cx="9224135" cy="16244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dirty="0"/>
              <a:t>Benedetto De Rosa</a:t>
            </a:r>
            <a:r>
              <a:rPr lang="it-IT" baseline="30000" dirty="0"/>
              <a:t>1</a:t>
            </a:r>
            <a:r>
              <a:rPr lang="it-IT" dirty="0"/>
              <a:t>, Aldo Amodeo</a:t>
            </a:r>
            <a:r>
              <a:rPr lang="it-IT" baseline="30000" dirty="0"/>
              <a:t>1</a:t>
            </a:r>
            <a:r>
              <a:rPr lang="it-IT" dirty="0"/>
              <a:t>, Donato Summa</a:t>
            </a:r>
            <a:r>
              <a:rPr lang="it-IT" baseline="30000" dirty="0"/>
              <a:t>1</a:t>
            </a:r>
            <a:r>
              <a:rPr lang="it-IT" dirty="0"/>
              <a:t>, Giuseppe D'Amico</a:t>
            </a:r>
            <a:r>
              <a:rPr lang="it-IT" baseline="30000" dirty="0"/>
              <a:t>1</a:t>
            </a:r>
            <a:r>
              <a:rPr lang="it-IT" dirty="0"/>
              <a:t>, Jens Reichardt</a:t>
            </a:r>
            <a:r>
              <a:rPr lang="it-IT" baseline="30000" dirty="0"/>
              <a:t>2</a:t>
            </a:r>
            <a:r>
              <a:rPr lang="it-IT" dirty="0"/>
              <a:t>,Michail Mytilinaios</a:t>
            </a:r>
            <a:r>
              <a:rPr lang="it-IT" baseline="30000" dirty="0"/>
              <a:t>1</a:t>
            </a:r>
            <a:r>
              <a:rPr lang="it-IT" dirty="0"/>
              <a:t>, Nikolaos Papagiannopulos</a:t>
            </a:r>
            <a:r>
              <a:rPr lang="it-IT" baseline="30000" dirty="0"/>
              <a:t>1</a:t>
            </a:r>
            <a:r>
              <a:rPr lang="it-IT" dirty="0"/>
              <a:t>,Lucia Mona</a:t>
            </a:r>
            <a:r>
              <a:rPr lang="it-IT" baseline="30000" dirty="0"/>
              <a:t>1</a:t>
            </a:r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E73D3379-766E-922F-0406-4AB0DBD68F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0768" y="909319"/>
            <a:ext cx="10428246" cy="2519681"/>
          </a:xfrm>
        </p:spPr>
        <p:txBody>
          <a:bodyPr anchor="b"/>
          <a:lstStyle/>
          <a:p>
            <a:r>
              <a:rPr lang="en-US" dirty="0"/>
              <a:t>Aerosol Characterization Through Combined Depolarization and Fluorescence Lidar Observations at CIAO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319281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ottotitolo 3">
            <a:extLst>
              <a:ext uri="{FF2B5EF4-FFF2-40B4-BE49-F238E27FC236}">
                <a16:creationId xmlns:a16="http://schemas.microsoft.com/office/drawing/2014/main" id="{27F6F66E-69E1-2456-26FA-73FE1FCAA7E2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375921" y="6384022"/>
            <a:ext cx="4671208" cy="473977"/>
          </a:xfrm>
        </p:spPr>
        <p:txBody>
          <a:bodyPr/>
          <a:lstStyle/>
          <a:p>
            <a:endParaRPr lang="it-IT" dirty="0"/>
          </a:p>
        </p:txBody>
      </p:sp>
      <p:pic>
        <p:nvPicPr>
          <p:cNvPr id="5" name="Immagine 4" descr="Immagine che contiene macchina&#10;&#10;Il contenuto generato dall'IA potrebbe non essere corretto.">
            <a:extLst>
              <a:ext uri="{FF2B5EF4-FFF2-40B4-BE49-F238E27FC236}">
                <a16:creationId xmlns:a16="http://schemas.microsoft.com/office/drawing/2014/main" id="{8EE4F710-9FE9-3DFF-7C34-C196E1F165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792" y="13648"/>
            <a:ext cx="9143998" cy="6857999"/>
          </a:xfrm>
          <a:prstGeom prst="rect">
            <a:avLst/>
          </a:prstGeom>
        </p:spPr>
      </p:pic>
      <p:pic>
        <p:nvPicPr>
          <p:cNvPr id="6" name="Immagine 5" descr="Immagine che contiene cielo, macchina, Attrezzature mediche, aria aperta&#10;&#10;Il contenuto generato dall'IA potrebbe non essere corretto.">
            <a:extLst>
              <a:ext uri="{FF2B5EF4-FFF2-40B4-BE49-F238E27FC236}">
                <a16:creationId xmlns:a16="http://schemas.microsoft.com/office/drawing/2014/main" id="{6B823165-4C19-807A-7F20-1E58D205CA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206" y="-15622"/>
            <a:ext cx="9231794" cy="6880445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0CEA670B-3E36-2538-CA06-DBBF0074B0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51763" y="1508668"/>
            <a:ext cx="1035759" cy="92333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F2AA1CAF-ADDA-4DD5-7244-8B6E29E2BF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23872" y="5172479"/>
            <a:ext cx="1240907" cy="1183382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F7208CC8-0EF9-710A-07C3-4563B6E94CA3}"/>
              </a:ext>
            </a:extLst>
          </p:cNvPr>
          <p:cNvSpPr txBox="1"/>
          <p:nvPr/>
        </p:nvSpPr>
        <p:spPr>
          <a:xfrm>
            <a:off x="182941" y="692586"/>
            <a:ext cx="272398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 err="1"/>
              <a:t>Fluorescence</a:t>
            </a:r>
            <a:r>
              <a:rPr lang="it-IT" b="1" dirty="0"/>
              <a:t> Lidar </a:t>
            </a:r>
            <a:r>
              <a:rPr lang="it-IT" b="1" dirty="0" err="1"/>
              <a:t>measurements</a:t>
            </a:r>
            <a:r>
              <a:rPr lang="it-IT" b="1" dirty="0"/>
              <a:t> </a:t>
            </a:r>
            <a:r>
              <a:rPr lang="it-IT" b="1" dirty="0" err="1"/>
              <a:t>adding</a:t>
            </a:r>
            <a:r>
              <a:rPr lang="it-IT" b="1" dirty="0"/>
              <a:t> a new </a:t>
            </a:r>
            <a:r>
              <a:rPr lang="it-IT" b="1" dirty="0" err="1"/>
              <a:t>dimension</a:t>
            </a:r>
            <a:r>
              <a:rPr lang="it-IT" b="1" dirty="0"/>
              <a:t> in aerosol </a:t>
            </a:r>
            <a:r>
              <a:rPr lang="it-IT" b="1" dirty="0" err="1"/>
              <a:t>characterization</a:t>
            </a:r>
            <a:endParaRPr lang="it-IT" dirty="0"/>
          </a:p>
          <a:p>
            <a:r>
              <a:rPr lang="it-IT" dirty="0" err="1"/>
              <a:t>Offers</a:t>
            </a:r>
            <a:r>
              <a:rPr lang="it-IT" dirty="0"/>
              <a:t> </a:t>
            </a:r>
            <a:r>
              <a:rPr lang="it-IT" dirty="0" err="1"/>
              <a:t>unique</a:t>
            </a:r>
            <a:r>
              <a:rPr lang="it-IT" dirty="0"/>
              <a:t> </a:t>
            </a:r>
            <a:r>
              <a:rPr lang="it-IT" dirty="0" err="1"/>
              <a:t>advantages</a:t>
            </a:r>
            <a:r>
              <a:rPr lang="it-IT" dirty="0"/>
              <a:t> in </a:t>
            </a:r>
            <a:r>
              <a:rPr lang="it-IT" dirty="0" err="1"/>
              <a:t>detecting</a:t>
            </a:r>
            <a:r>
              <a:rPr lang="it-IT" dirty="0"/>
              <a:t> and </a:t>
            </a:r>
            <a:r>
              <a:rPr lang="it-IT" dirty="0" err="1"/>
              <a:t>analyzing</a:t>
            </a:r>
            <a:r>
              <a:rPr lang="it-IT" dirty="0"/>
              <a:t> </a:t>
            </a:r>
            <a:r>
              <a:rPr lang="it-IT" dirty="0" err="1"/>
              <a:t>aerosols</a:t>
            </a:r>
            <a:r>
              <a:rPr lang="it-IT" dirty="0"/>
              <a:t> </a:t>
            </a:r>
            <a:r>
              <a:rPr lang="it-IT" dirty="0" err="1"/>
              <a:t>beyond</a:t>
            </a:r>
            <a:r>
              <a:rPr lang="it-IT" dirty="0"/>
              <a:t> the capability of </a:t>
            </a:r>
            <a:r>
              <a:rPr lang="it-IT" dirty="0" err="1"/>
              <a:t>conventional</a:t>
            </a:r>
            <a:r>
              <a:rPr lang="it-IT" dirty="0"/>
              <a:t> lidar </a:t>
            </a:r>
            <a:r>
              <a:rPr lang="it-IT" dirty="0" err="1"/>
              <a:t>methods</a:t>
            </a:r>
            <a:r>
              <a:rPr lang="it-IT" dirty="0"/>
              <a:t>.</a:t>
            </a:r>
          </a:p>
          <a:p>
            <a:r>
              <a:rPr lang="it-IT" b="1" dirty="0"/>
              <a:t>Lidar </a:t>
            </a:r>
            <a:r>
              <a:rPr lang="it-IT" b="1" dirty="0" err="1"/>
              <a:t>laboratory</a:t>
            </a:r>
            <a:r>
              <a:rPr lang="it-IT" b="1" dirty="0"/>
              <a:t> </a:t>
            </a:r>
            <a:r>
              <a:rPr lang="it-IT" b="1" dirty="0" err="1"/>
              <a:t>at</a:t>
            </a:r>
            <a:r>
              <a:rPr lang="it-IT" b="1" dirty="0"/>
              <a:t> CIAO: </a:t>
            </a:r>
            <a:r>
              <a:rPr lang="it-IT" dirty="0" err="1"/>
              <a:t>operational</a:t>
            </a:r>
            <a:r>
              <a:rPr lang="it-IT" dirty="0"/>
              <a:t> </a:t>
            </a:r>
            <a:r>
              <a:rPr lang="it-IT" dirty="0" err="1"/>
              <a:t>since</a:t>
            </a:r>
            <a:r>
              <a:rPr lang="it-IT" dirty="0"/>
              <a:t> 2023, </a:t>
            </a:r>
            <a:r>
              <a:rPr lang="en-US" dirty="0"/>
              <a:t>allows for the implementation of various experimental lidar configurations.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D1A9EF77-47CD-1874-CE61-D12A9067CD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86173" y="2535019"/>
            <a:ext cx="1658939" cy="1347650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49BFA250-6BF3-05AA-7C72-1404EE75F655}"/>
              </a:ext>
            </a:extLst>
          </p:cNvPr>
          <p:cNvSpPr txBox="1"/>
          <p:nvPr/>
        </p:nvSpPr>
        <p:spPr>
          <a:xfrm>
            <a:off x="5084329" y="1996272"/>
            <a:ext cx="321425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Telescope</a:t>
            </a:r>
          </a:p>
          <a:p>
            <a:r>
              <a:rPr lang="en-US" dirty="0"/>
              <a:t>Classical </a:t>
            </a:r>
            <a:r>
              <a:rPr lang="en-US" dirty="0" err="1"/>
              <a:t>Cassegranian</a:t>
            </a:r>
            <a:r>
              <a:rPr lang="en-US" dirty="0"/>
              <a:t> with 400 mm aperture and F#10</a:t>
            </a:r>
            <a:endParaRPr lang="it-IT" dirty="0"/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67A5F032-4181-A3D3-9701-48EC38E6B640}"/>
              </a:ext>
            </a:extLst>
          </p:cNvPr>
          <p:cNvSpPr txBox="1"/>
          <p:nvPr/>
        </p:nvSpPr>
        <p:spPr>
          <a:xfrm>
            <a:off x="3054115" y="3064437"/>
            <a:ext cx="379157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/>
              <a:t>Laser        </a:t>
            </a:r>
            <a:r>
              <a:rPr lang="it-IT" dirty="0"/>
              <a:t>	Q-smart 1500</a:t>
            </a:r>
          </a:p>
          <a:p>
            <a:r>
              <a:rPr lang="it-IT" dirty="0" err="1"/>
              <a:t>Wavelength</a:t>
            </a:r>
            <a:r>
              <a:rPr lang="it-IT" dirty="0"/>
              <a:t>	355 nm</a:t>
            </a:r>
          </a:p>
          <a:p>
            <a:r>
              <a:rPr lang="it-IT" dirty="0" err="1"/>
              <a:t>Pulse</a:t>
            </a:r>
            <a:r>
              <a:rPr lang="it-IT" dirty="0"/>
              <a:t> energy	&gt; 550 </a:t>
            </a:r>
            <a:r>
              <a:rPr lang="it-IT" dirty="0" err="1"/>
              <a:t>mJ</a:t>
            </a:r>
            <a:endParaRPr lang="it-IT" dirty="0"/>
          </a:p>
          <a:p>
            <a:r>
              <a:rPr lang="it-IT" dirty="0" err="1"/>
              <a:t>Beam</a:t>
            </a:r>
            <a:r>
              <a:rPr lang="it-IT" dirty="0"/>
              <a:t> </a:t>
            </a:r>
            <a:r>
              <a:rPr lang="it-IT" dirty="0" err="1"/>
              <a:t>divergence</a:t>
            </a:r>
            <a:r>
              <a:rPr lang="it-IT" dirty="0"/>
              <a:t>	&lt; 0.25 </a:t>
            </a:r>
            <a:r>
              <a:rPr lang="it-IT" dirty="0" err="1"/>
              <a:t>mrad</a:t>
            </a:r>
            <a:r>
              <a:rPr lang="it-IT" dirty="0"/>
              <a:t> 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304213E0-9386-26D1-FADB-CD6E9FB6148F}"/>
              </a:ext>
            </a:extLst>
          </p:cNvPr>
          <p:cNvSpPr txBox="1"/>
          <p:nvPr/>
        </p:nvSpPr>
        <p:spPr>
          <a:xfrm>
            <a:off x="182940" y="-21598"/>
            <a:ext cx="638930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/>
              <a:t>Fluorescence measurements at CIAO observatory</a:t>
            </a:r>
            <a:endParaRPr lang="it-IT" sz="2000" b="1" dirty="0"/>
          </a:p>
        </p:txBody>
      </p:sp>
      <p:sp>
        <p:nvSpPr>
          <p:cNvPr id="21" name="Freccia a destra 20">
            <a:extLst>
              <a:ext uri="{FF2B5EF4-FFF2-40B4-BE49-F238E27FC236}">
                <a16:creationId xmlns:a16="http://schemas.microsoft.com/office/drawing/2014/main" id="{778E2A67-1DAF-3908-A464-9DF99087E70A}"/>
              </a:ext>
            </a:extLst>
          </p:cNvPr>
          <p:cNvSpPr/>
          <p:nvPr/>
        </p:nvSpPr>
        <p:spPr>
          <a:xfrm rot="2070970">
            <a:off x="5376601" y="4439342"/>
            <a:ext cx="832514" cy="287591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Freccia a destra 21">
            <a:extLst>
              <a:ext uri="{FF2B5EF4-FFF2-40B4-BE49-F238E27FC236}">
                <a16:creationId xmlns:a16="http://schemas.microsoft.com/office/drawing/2014/main" id="{B5D9C69D-C9B3-EECE-15B9-559FB7B88073}"/>
              </a:ext>
            </a:extLst>
          </p:cNvPr>
          <p:cNvSpPr/>
          <p:nvPr/>
        </p:nvSpPr>
        <p:spPr>
          <a:xfrm>
            <a:off x="8109472" y="2457937"/>
            <a:ext cx="832514" cy="287591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Freccia a destra 22">
            <a:extLst>
              <a:ext uri="{FF2B5EF4-FFF2-40B4-BE49-F238E27FC236}">
                <a16:creationId xmlns:a16="http://schemas.microsoft.com/office/drawing/2014/main" id="{CF3D16DA-FB51-EA78-5911-2C59A5D3BAAD}"/>
              </a:ext>
            </a:extLst>
          </p:cNvPr>
          <p:cNvSpPr/>
          <p:nvPr/>
        </p:nvSpPr>
        <p:spPr>
          <a:xfrm rot="9320394">
            <a:off x="10294960" y="1941078"/>
            <a:ext cx="832514" cy="287591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383AA808-1518-E412-379B-7115130D3268}"/>
              </a:ext>
            </a:extLst>
          </p:cNvPr>
          <p:cNvSpPr txBox="1"/>
          <p:nvPr/>
        </p:nvSpPr>
        <p:spPr>
          <a:xfrm>
            <a:off x="10647530" y="92945"/>
            <a:ext cx="180048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Relative calibration</a:t>
            </a:r>
          </a:p>
          <a:p>
            <a:r>
              <a:rPr lang="en-US" sz="1800" b="1" dirty="0"/>
              <a:t>3 LEDs calibrated at DWD</a:t>
            </a:r>
            <a:endParaRPr lang="it-IT" dirty="0"/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9B49A72A-A96F-EE1A-1666-38C4BA41FAD0}"/>
              </a:ext>
            </a:extLst>
          </p:cNvPr>
          <p:cNvSpPr txBox="1"/>
          <p:nvPr/>
        </p:nvSpPr>
        <p:spPr>
          <a:xfrm>
            <a:off x="10826677" y="4228787"/>
            <a:ext cx="153630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Wavelength calibration</a:t>
            </a:r>
          </a:p>
          <a:p>
            <a:r>
              <a:rPr lang="en-US" b="1" dirty="0"/>
              <a:t>P</a:t>
            </a:r>
            <a:r>
              <a:rPr lang="en-US" sz="1800" b="1" dirty="0"/>
              <a:t>encil lamp  </a:t>
            </a:r>
            <a:endParaRPr lang="it-IT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86410FD7-E720-838D-2D7F-BD1635C6B16E}"/>
              </a:ext>
            </a:extLst>
          </p:cNvPr>
          <p:cNvSpPr txBox="1"/>
          <p:nvPr/>
        </p:nvSpPr>
        <p:spPr>
          <a:xfrm>
            <a:off x="3200523" y="1016449"/>
            <a:ext cx="5888657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Three different gratings are currently available:</a:t>
            </a:r>
          </a:p>
          <a:p>
            <a:r>
              <a:rPr lang="en-US" dirty="0"/>
              <a:t> </a:t>
            </a:r>
            <a:r>
              <a:rPr lang="en-US" b="1" dirty="0"/>
              <a:t>(1) 300 gr/mm: </a:t>
            </a:r>
            <a:r>
              <a:rPr lang="en-US" dirty="0"/>
              <a:t>this grating provides a bandpass of about 130 nm, e.g., 380 – 510 nm. It is the best choice for fluorescence measurements because it covers a fairly large range of the fluorescence spectrum of atmospheric aerosols.</a:t>
            </a:r>
          </a:p>
          <a:p>
            <a:r>
              <a:rPr lang="en-US" b="1" dirty="0"/>
              <a:t>(2) 1200 gr/mm. </a:t>
            </a:r>
            <a:r>
              <a:rPr lang="en-US" dirty="0"/>
              <a:t>The overall bandpass is 28 nm, well suited for water Raman measurements. </a:t>
            </a:r>
          </a:p>
          <a:p>
            <a:r>
              <a:rPr lang="en-US" b="1" dirty="0"/>
              <a:t>(3) 2400 gr/mm</a:t>
            </a:r>
            <a:r>
              <a:rPr lang="en-US" dirty="0"/>
              <a:t>. Here the bandpass is about 13 nm, so it could be used for, e. g., quartz Raman measurements. measurements. </a:t>
            </a:r>
            <a:endParaRPr lang="it-IT" dirty="0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27AF9001-7592-2699-4C09-E6068BB9D20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10939" y="3893689"/>
            <a:ext cx="1471880" cy="710909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6653AABC-4E1F-C1C1-BF11-0B80432C1DF8}"/>
              </a:ext>
            </a:extLst>
          </p:cNvPr>
          <p:cNvSpPr txBox="1"/>
          <p:nvPr/>
        </p:nvSpPr>
        <p:spPr>
          <a:xfrm>
            <a:off x="10945564" y="1847446"/>
            <a:ext cx="135562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Optical fiber with </a:t>
            </a:r>
            <a:r>
              <a:rPr lang="en-US" dirty="0" err="1"/>
              <a:t>x,y,z</a:t>
            </a:r>
            <a:r>
              <a:rPr lang="en-US" dirty="0"/>
              <a:t> translation</a:t>
            </a:r>
            <a:endParaRPr lang="it-IT" dirty="0"/>
          </a:p>
        </p:txBody>
      </p:sp>
      <p:sp>
        <p:nvSpPr>
          <p:cNvPr id="27" name="Freccia a destra 26">
            <a:extLst>
              <a:ext uri="{FF2B5EF4-FFF2-40B4-BE49-F238E27FC236}">
                <a16:creationId xmlns:a16="http://schemas.microsoft.com/office/drawing/2014/main" id="{ED3B9ED3-ECFB-0ABB-151E-ADDCB39938F4}"/>
              </a:ext>
            </a:extLst>
          </p:cNvPr>
          <p:cNvSpPr/>
          <p:nvPr/>
        </p:nvSpPr>
        <p:spPr>
          <a:xfrm rot="5400000">
            <a:off x="11412929" y="3280805"/>
            <a:ext cx="832514" cy="287591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Freccia a destra 27">
            <a:extLst>
              <a:ext uri="{FF2B5EF4-FFF2-40B4-BE49-F238E27FC236}">
                <a16:creationId xmlns:a16="http://schemas.microsoft.com/office/drawing/2014/main" id="{71A04E71-C09E-6AE3-D403-BF68631289AE}"/>
              </a:ext>
            </a:extLst>
          </p:cNvPr>
          <p:cNvSpPr/>
          <p:nvPr/>
        </p:nvSpPr>
        <p:spPr>
          <a:xfrm rot="13535838">
            <a:off x="7688314" y="4606698"/>
            <a:ext cx="2146963" cy="359162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B99A5879-E33F-9137-F704-BE3F01F76FB5}"/>
              </a:ext>
            </a:extLst>
          </p:cNvPr>
          <p:cNvSpPr txBox="1"/>
          <p:nvPr/>
        </p:nvSpPr>
        <p:spPr>
          <a:xfrm>
            <a:off x="191264" y="333980"/>
            <a:ext cx="2573583" cy="64633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/>
              <a:t>ITINERIS TNA Project – “Aerosol </a:t>
            </a:r>
            <a:r>
              <a:rPr lang="it-IT" b="1" dirty="0" err="1"/>
              <a:t>Fluorescence</a:t>
            </a:r>
            <a:r>
              <a:rPr lang="it-IT" b="1" dirty="0"/>
              <a:t> </a:t>
            </a:r>
            <a:r>
              <a:rPr lang="it-IT" b="1" dirty="0" err="1"/>
              <a:t>Characterization</a:t>
            </a:r>
            <a:r>
              <a:rPr lang="it-IT" b="1" dirty="0"/>
              <a:t> </a:t>
            </a:r>
            <a:r>
              <a:rPr lang="it-IT" b="1" dirty="0" err="1"/>
              <a:t>at</a:t>
            </a:r>
            <a:r>
              <a:rPr lang="it-IT" b="1" dirty="0"/>
              <a:t> CIAO </a:t>
            </a:r>
            <a:r>
              <a:rPr lang="it-IT" b="1" dirty="0" err="1"/>
              <a:t>Observatory”by</a:t>
            </a:r>
            <a:r>
              <a:rPr lang="it-IT" b="1" dirty="0"/>
              <a:t> Jens </a:t>
            </a:r>
            <a:r>
              <a:rPr lang="it-IT" b="1" dirty="0" err="1"/>
              <a:t>Reichard</a:t>
            </a:r>
            <a:r>
              <a:rPr lang="it-IT" b="1" dirty="0"/>
              <a:t> DWD: </a:t>
            </a:r>
            <a:r>
              <a:rPr lang="it-IT" dirty="0" err="1"/>
              <a:t>enabled</a:t>
            </a:r>
            <a:r>
              <a:rPr lang="it-IT" dirty="0"/>
              <a:t> system tuning and </a:t>
            </a:r>
            <a:r>
              <a:rPr lang="it-IT" dirty="0" err="1"/>
              <a:t>scientific</a:t>
            </a:r>
            <a:r>
              <a:rPr lang="it-IT" dirty="0"/>
              <a:t> </a:t>
            </a:r>
            <a:r>
              <a:rPr lang="it-IT" dirty="0" err="1"/>
              <a:t>application</a:t>
            </a:r>
            <a:r>
              <a:rPr lang="it-IT" dirty="0"/>
              <a:t>.</a:t>
            </a:r>
          </a:p>
          <a:p>
            <a:r>
              <a:rPr lang="it-IT" b="1" dirty="0"/>
              <a:t>CIAO </a:t>
            </a:r>
            <a:r>
              <a:rPr lang="it-IT" b="1" dirty="0" err="1"/>
              <a:t>Observatory</a:t>
            </a:r>
            <a:r>
              <a:rPr lang="it-IT" dirty="0"/>
              <a:t>: long-standing expertise in aerosol </a:t>
            </a:r>
            <a:r>
              <a:rPr lang="it-IT" dirty="0" err="1"/>
              <a:t>characterization</a:t>
            </a:r>
            <a:r>
              <a:rPr lang="it-IT" dirty="0"/>
              <a:t> with </a:t>
            </a:r>
            <a:r>
              <a:rPr lang="it-IT" dirty="0" err="1"/>
              <a:t>advanced</a:t>
            </a:r>
            <a:r>
              <a:rPr lang="it-IT" dirty="0"/>
              <a:t> Raman lidar. </a:t>
            </a:r>
            <a:r>
              <a:rPr lang="it-IT" dirty="0" err="1"/>
              <a:t>Now</a:t>
            </a:r>
            <a:r>
              <a:rPr lang="it-IT" dirty="0"/>
              <a:t> POLPO </a:t>
            </a:r>
            <a:r>
              <a:rPr lang="it-IT" dirty="0" err="1"/>
              <a:t>is</a:t>
            </a:r>
            <a:r>
              <a:rPr lang="it-IT" dirty="0"/>
              <a:t> one of </a:t>
            </a:r>
            <a:r>
              <a:rPr lang="it-IT" dirty="0" err="1"/>
              <a:t>reference</a:t>
            </a:r>
            <a:r>
              <a:rPr lang="it-IT" dirty="0"/>
              <a:t> systems in ACTRIS (</a:t>
            </a:r>
            <a:r>
              <a:rPr lang="it-IT" dirty="0" err="1"/>
              <a:t>depolarization</a:t>
            </a:r>
            <a:r>
              <a:rPr lang="it-IT" dirty="0"/>
              <a:t> </a:t>
            </a:r>
            <a:r>
              <a:rPr lang="it-IT" dirty="0" err="1"/>
              <a:t>at</a:t>
            </a:r>
            <a:r>
              <a:rPr lang="it-IT" dirty="0"/>
              <a:t> 355–532–1064 nm), </a:t>
            </a:r>
            <a:r>
              <a:rPr lang="it-IT" dirty="0" err="1"/>
              <a:t>Now</a:t>
            </a:r>
            <a:r>
              <a:rPr lang="it-IT" dirty="0"/>
              <a:t> </a:t>
            </a:r>
            <a:r>
              <a:rPr lang="it-IT" dirty="0" err="1"/>
              <a:t>uniquely</a:t>
            </a:r>
            <a:r>
              <a:rPr lang="it-IT" dirty="0"/>
              <a:t> </a:t>
            </a:r>
            <a:r>
              <a:rPr lang="it-IT" dirty="0" err="1"/>
              <a:t>combining</a:t>
            </a:r>
            <a:r>
              <a:rPr lang="it-IT" dirty="0"/>
              <a:t> </a:t>
            </a:r>
            <a:r>
              <a:rPr lang="it-IT" dirty="0" err="1"/>
              <a:t>calibrated</a:t>
            </a:r>
            <a:r>
              <a:rPr lang="it-IT" dirty="0"/>
              <a:t> </a:t>
            </a:r>
            <a:r>
              <a:rPr lang="it-IT" dirty="0" err="1"/>
              <a:t>spectrometric</a:t>
            </a:r>
            <a:r>
              <a:rPr lang="it-IT" dirty="0"/>
              <a:t> </a:t>
            </a:r>
            <a:r>
              <a:rPr lang="it-IT" dirty="0" err="1"/>
              <a:t>fluorescence</a:t>
            </a:r>
            <a:r>
              <a:rPr lang="it-IT" dirty="0"/>
              <a:t> with multi-</a:t>
            </a:r>
            <a:r>
              <a:rPr lang="it-IT" dirty="0" err="1"/>
              <a:t>wavelength</a:t>
            </a:r>
            <a:r>
              <a:rPr lang="it-IT" dirty="0"/>
              <a:t> Raman lidar</a:t>
            </a:r>
          </a:p>
        </p:txBody>
      </p:sp>
    </p:spTree>
    <p:extLst>
      <p:ext uri="{BB962C8B-B14F-4D97-AF65-F5344CB8AC3E}">
        <p14:creationId xmlns:p14="http://schemas.microsoft.com/office/powerpoint/2010/main" val="3176889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16" grpId="0"/>
      <p:bldP spid="16" grpId="1"/>
      <p:bldP spid="18" grpId="0"/>
      <p:bldP spid="18" grpId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5" grpId="0"/>
      <p:bldP spid="25" grpId="1"/>
      <p:bldP spid="26" grpId="0"/>
      <p:bldP spid="26" grpId="1"/>
      <p:bldP spid="11" grpId="0"/>
      <p:bldP spid="14" grpId="0"/>
      <p:bldP spid="27" grpId="0" animBg="1"/>
      <p:bldP spid="28" grpId="0" animBg="1"/>
      <p:bldP spid="15" grpId="0"/>
    </p:bldLst>
  </p:timing>
  <p:extLst>
    <p:ext uri="{6950BFC3-D8DA-4A85-94F7-54DA5524770B}">
      <p188:commentRel xmlns:p188="http://schemas.microsoft.com/office/powerpoint/2018/8/main" r:id="rId2"/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ottotitolo 3">
            <a:extLst>
              <a:ext uri="{FF2B5EF4-FFF2-40B4-BE49-F238E27FC236}">
                <a16:creationId xmlns:a16="http://schemas.microsoft.com/office/drawing/2014/main" id="{27F6F66E-69E1-2456-26FA-73FE1FCAA7E2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375921" y="6384022"/>
            <a:ext cx="4671208" cy="473977"/>
          </a:xfrm>
        </p:spPr>
        <p:txBody>
          <a:bodyPr/>
          <a:lstStyle/>
          <a:p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4A345DC-CBDA-D6F6-145A-85FF56D84A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85" y="470232"/>
            <a:ext cx="4133581" cy="2066791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7A6AC861-A858-6173-D2D7-C4A201ECA41D}"/>
              </a:ext>
            </a:extLst>
          </p:cNvPr>
          <p:cNvSpPr/>
          <p:nvPr/>
        </p:nvSpPr>
        <p:spPr>
          <a:xfrm>
            <a:off x="2989093" y="875260"/>
            <a:ext cx="553327" cy="1359006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38BAFC96-1CBD-CD65-6ABF-C47562A2CAD0}"/>
              </a:ext>
            </a:extLst>
          </p:cNvPr>
          <p:cNvSpPr/>
          <p:nvPr/>
        </p:nvSpPr>
        <p:spPr>
          <a:xfrm>
            <a:off x="669396" y="459168"/>
            <a:ext cx="2677868" cy="2283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dirty="0">
                <a:solidFill>
                  <a:schemeClr val="tx1"/>
                </a:solidFill>
              </a:rPr>
              <a:t>POLPO 532 par-08/08/2025, 18:50-23:54 UTC</a:t>
            </a:r>
            <a:endParaRPr lang="it-IT" sz="1000" dirty="0">
              <a:solidFill>
                <a:schemeClr val="tx1"/>
              </a:solidFill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7D995354-1DE2-F14D-75A8-2C3283BA37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0" y="2629423"/>
            <a:ext cx="4133583" cy="2066792"/>
          </a:xfrm>
          <a:prstGeom prst="rect">
            <a:avLst/>
          </a:prstGeom>
        </p:spPr>
      </p:pic>
      <p:sp>
        <p:nvSpPr>
          <p:cNvPr id="10" name="Rettangolo 9">
            <a:extLst>
              <a:ext uri="{FF2B5EF4-FFF2-40B4-BE49-F238E27FC236}">
                <a16:creationId xmlns:a16="http://schemas.microsoft.com/office/drawing/2014/main" id="{8A3082E3-BAFF-FEE6-ADB8-64D6A2F3281F}"/>
              </a:ext>
            </a:extLst>
          </p:cNvPr>
          <p:cNvSpPr/>
          <p:nvPr/>
        </p:nvSpPr>
        <p:spPr>
          <a:xfrm>
            <a:off x="918755" y="3028378"/>
            <a:ext cx="707821" cy="135826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60B67DF8-A4DA-5002-69F2-80AD998060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82" y="4752907"/>
            <a:ext cx="4332300" cy="2166150"/>
          </a:xfrm>
          <a:prstGeom prst="rect">
            <a:avLst/>
          </a:prstGeom>
        </p:spPr>
      </p:pic>
      <p:sp>
        <p:nvSpPr>
          <p:cNvPr id="12" name="Rettangolo 11">
            <a:extLst>
              <a:ext uri="{FF2B5EF4-FFF2-40B4-BE49-F238E27FC236}">
                <a16:creationId xmlns:a16="http://schemas.microsoft.com/office/drawing/2014/main" id="{73DFBBFC-03A5-A0DF-AB7F-4235DEA6F419}"/>
              </a:ext>
            </a:extLst>
          </p:cNvPr>
          <p:cNvSpPr/>
          <p:nvPr/>
        </p:nvSpPr>
        <p:spPr>
          <a:xfrm>
            <a:off x="2094824" y="5174273"/>
            <a:ext cx="642161" cy="1446737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86523300-90F4-BDED-5CE3-E2D534B39A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16900" y="419412"/>
            <a:ext cx="2667087" cy="2133669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1EAC100C-5094-DA77-D042-D16944BDCA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57645" y="2609195"/>
            <a:ext cx="2545888" cy="2036712"/>
          </a:xfrm>
          <a:prstGeom prst="rect">
            <a:avLst/>
          </a:prstGeom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784BE7E0-75A6-E0AE-83A3-D09BC4DF56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26356" y="4722401"/>
            <a:ext cx="2593931" cy="2075146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642BD713-ED9B-B09C-DE27-D902C1E720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3026" y="1321679"/>
            <a:ext cx="5663714" cy="5918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8C05E8B0-BF8C-E1B5-2F0D-96F090D41B87}"/>
              </a:ext>
            </a:extLst>
          </p:cNvPr>
          <p:cNvSpPr txBox="1"/>
          <p:nvPr/>
        </p:nvSpPr>
        <p:spPr>
          <a:xfrm>
            <a:off x="182941" y="-21598"/>
            <a:ext cx="252858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/>
              <a:t>Case studies </a:t>
            </a:r>
            <a:endParaRPr lang="it-IT" sz="2000" b="1" dirty="0"/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26069D24-26E9-BECD-4270-986977EA2E97}"/>
              </a:ext>
            </a:extLst>
          </p:cNvPr>
          <p:cNvSpPr txBox="1"/>
          <p:nvPr/>
        </p:nvSpPr>
        <p:spPr>
          <a:xfrm>
            <a:off x="288139" y="8809142"/>
            <a:ext cx="611419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hlinkClick r:id="rId9"/>
              </a:rPr>
              <a:t>Spain: from below average to record wildfire emissions in just one week | Copernicus</a:t>
            </a:r>
            <a:endParaRPr lang="it-IT" sz="1000" dirty="0"/>
          </a:p>
        </p:txBody>
      </p:sp>
      <p:sp>
        <p:nvSpPr>
          <p:cNvPr id="30" name="Rettangolo 29">
            <a:extLst>
              <a:ext uri="{FF2B5EF4-FFF2-40B4-BE49-F238E27FC236}">
                <a16:creationId xmlns:a16="http://schemas.microsoft.com/office/drawing/2014/main" id="{9BFBA8A4-677F-DBA0-2E80-9848DFDBCDDA}"/>
              </a:ext>
            </a:extLst>
          </p:cNvPr>
          <p:cNvSpPr/>
          <p:nvPr/>
        </p:nvSpPr>
        <p:spPr>
          <a:xfrm>
            <a:off x="622053" y="2666584"/>
            <a:ext cx="2810798" cy="1842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dirty="0">
                <a:solidFill>
                  <a:schemeClr val="tx1"/>
                </a:solidFill>
              </a:rPr>
              <a:t>POLPO 1064 par-09/08/2025, 20:05-01:09 UTC</a:t>
            </a:r>
            <a:endParaRPr lang="it-IT" sz="1000" dirty="0">
              <a:solidFill>
                <a:schemeClr val="tx1"/>
              </a:solidFill>
            </a:endParaRPr>
          </a:p>
        </p:txBody>
      </p:sp>
      <p:sp>
        <p:nvSpPr>
          <p:cNvPr id="31" name="Rettangolo 30">
            <a:extLst>
              <a:ext uri="{FF2B5EF4-FFF2-40B4-BE49-F238E27FC236}">
                <a16:creationId xmlns:a16="http://schemas.microsoft.com/office/drawing/2014/main" id="{BCAC884D-6B84-8B62-3962-669333A0034C}"/>
              </a:ext>
            </a:extLst>
          </p:cNvPr>
          <p:cNvSpPr/>
          <p:nvPr/>
        </p:nvSpPr>
        <p:spPr>
          <a:xfrm>
            <a:off x="639932" y="4816727"/>
            <a:ext cx="2792919" cy="208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dirty="0">
                <a:solidFill>
                  <a:schemeClr val="tx1"/>
                </a:solidFill>
              </a:rPr>
              <a:t>POLPO 1064 par-11/08/2025, 19:10-00:44 UTC</a:t>
            </a:r>
            <a:endParaRPr lang="it-IT" sz="1000" dirty="0">
              <a:solidFill>
                <a:schemeClr val="tx1"/>
              </a:solidFill>
            </a:endParaRPr>
          </a:p>
        </p:txBody>
      </p:sp>
      <p:grpSp>
        <p:nvGrpSpPr>
          <p:cNvPr id="39" name="Gruppo 38">
            <a:extLst>
              <a:ext uri="{FF2B5EF4-FFF2-40B4-BE49-F238E27FC236}">
                <a16:creationId xmlns:a16="http://schemas.microsoft.com/office/drawing/2014/main" id="{02666F93-BB7E-26E8-A273-FC6220CAB6B6}"/>
              </a:ext>
            </a:extLst>
          </p:cNvPr>
          <p:cNvGrpSpPr/>
          <p:nvPr/>
        </p:nvGrpSpPr>
        <p:grpSpPr>
          <a:xfrm>
            <a:off x="3570560" y="406837"/>
            <a:ext cx="6353489" cy="6498421"/>
            <a:chOff x="3557308" y="353829"/>
            <a:chExt cx="6353489" cy="6498421"/>
          </a:xfrm>
        </p:grpSpPr>
        <p:pic>
          <p:nvPicPr>
            <p:cNvPr id="15" name="Immagine 14">
              <a:extLst>
                <a:ext uri="{FF2B5EF4-FFF2-40B4-BE49-F238E27FC236}">
                  <a16:creationId xmlns:a16="http://schemas.microsoft.com/office/drawing/2014/main" id="{E3F0FC5F-E74E-8EA7-7C7A-8E4FF3CC99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561967" y="378139"/>
              <a:ext cx="2677868" cy="2142294"/>
            </a:xfrm>
            <a:prstGeom prst="rect">
              <a:avLst/>
            </a:prstGeom>
          </p:spPr>
        </p:pic>
        <p:pic>
          <p:nvPicPr>
            <p:cNvPr id="16" name="Immagine 15">
              <a:extLst>
                <a:ext uri="{FF2B5EF4-FFF2-40B4-BE49-F238E27FC236}">
                  <a16:creationId xmlns:a16="http://schemas.microsoft.com/office/drawing/2014/main" id="{B1414FD4-A52C-72FD-C80F-A68A678BE0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122340" y="381751"/>
              <a:ext cx="3502748" cy="2142293"/>
            </a:xfrm>
            <a:prstGeom prst="rect">
              <a:avLst/>
            </a:prstGeom>
          </p:spPr>
        </p:pic>
        <p:sp>
          <p:nvSpPr>
            <p:cNvPr id="17" name="Rettangolo 16">
              <a:extLst>
                <a:ext uri="{FF2B5EF4-FFF2-40B4-BE49-F238E27FC236}">
                  <a16:creationId xmlns:a16="http://schemas.microsoft.com/office/drawing/2014/main" id="{3EC1D0EF-146A-99BE-B340-E707B1963BB4}"/>
                </a:ext>
              </a:extLst>
            </p:cNvPr>
            <p:cNvSpPr/>
            <p:nvPr/>
          </p:nvSpPr>
          <p:spPr>
            <a:xfrm>
              <a:off x="3918397" y="1359978"/>
              <a:ext cx="5638499" cy="352335"/>
            </a:xfrm>
            <a:prstGeom prst="rect">
              <a:avLst/>
            </a:prstGeom>
            <a:solidFill>
              <a:schemeClr val="accent1">
                <a:alpha val="16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19" name="Immagine 18">
              <a:extLst>
                <a:ext uri="{FF2B5EF4-FFF2-40B4-BE49-F238E27FC236}">
                  <a16:creationId xmlns:a16="http://schemas.microsoft.com/office/drawing/2014/main" id="{D2C15F4F-58D0-4322-74C4-4FA565A1A4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557308" y="2512238"/>
              <a:ext cx="2729971" cy="2183977"/>
            </a:xfrm>
            <a:prstGeom prst="rect">
              <a:avLst/>
            </a:prstGeom>
          </p:spPr>
        </p:pic>
        <p:pic>
          <p:nvPicPr>
            <p:cNvPr id="20" name="Immagine 19">
              <a:extLst>
                <a:ext uri="{FF2B5EF4-FFF2-40B4-BE49-F238E27FC236}">
                  <a16:creationId xmlns:a16="http://schemas.microsoft.com/office/drawing/2014/main" id="{9307F032-A2C6-ADEB-3E2A-F12EE4F5B7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151239" y="2512238"/>
              <a:ext cx="3570902" cy="2183977"/>
            </a:xfrm>
            <a:prstGeom prst="rect">
              <a:avLst/>
            </a:prstGeom>
          </p:spPr>
        </p:pic>
        <p:sp>
          <p:nvSpPr>
            <p:cNvPr id="21" name="Rettangolo 20">
              <a:extLst>
                <a:ext uri="{FF2B5EF4-FFF2-40B4-BE49-F238E27FC236}">
                  <a16:creationId xmlns:a16="http://schemas.microsoft.com/office/drawing/2014/main" id="{A4452C61-B96D-9830-16CD-CFF0B5263CF6}"/>
                </a:ext>
              </a:extLst>
            </p:cNvPr>
            <p:cNvSpPr/>
            <p:nvPr/>
          </p:nvSpPr>
          <p:spPr>
            <a:xfrm>
              <a:off x="3941489" y="3489460"/>
              <a:ext cx="5691286" cy="354957"/>
            </a:xfrm>
            <a:prstGeom prst="rect">
              <a:avLst/>
            </a:prstGeom>
            <a:solidFill>
              <a:schemeClr val="accent1">
                <a:alpha val="16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24" name="Immagine 23">
              <a:extLst>
                <a:ext uri="{FF2B5EF4-FFF2-40B4-BE49-F238E27FC236}">
                  <a16:creationId xmlns:a16="http://schemas.microsoft.com/office/drawing/2014/main" id="{3462DDE1-B7A4-A108-8AC8-4274ED559D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6179699" y="4615297"/>
              <a:ext cx="3514200" cy="2149298"/>
            </a:xfrm>
            <a:prstGeom prst="rect">
              <a:avLst/>
            </a:prstGeom>
          </p:spPr>
        </p:pic>
        <p:pic>
          <p:nvPicPr>
            <p:cNvPr id="25" name="Immagine 24">
              <a:extLst>
                <a:ext uri="{FF2B5EF4-FFF2-40B4-BE49-F238E27FC236}">
                  <a16:creationId xmlns:a16="http://schemas.microsoft.com/office/drawing/2014/main" id="{4469ABF0-6D43-244A-D4B2-8830151B08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3582178" y="4668274"/>
              <a:ext cx="2729971" cy="2183976"/>
            </a:xfrm>
            <a:prstGeom prst="rect">
              <a:avLst/>
            </a:prstGeom>
          </p:spPr>
        </p:pic>
        <p:sp>
          <p:nvSpPr>
            <p:cNvPr id="26" name="Rettangolo 25">
              <a:extLst>
                <a:ext uri="{FF2B5EF4-FFF2-40B4-BE49-F238E27FC236}">
                  <a16:creationId xmlns:a16="http://schemas.microsoft.com/office/drawing/2014/main" id="{7D25CE3C-C568-AEEB-0751-E7D3F7EB5D2B}"/>
                </a:ext>
              </a:extLst>
            </p:cNvPr>
            <p:cNvSpPr/>
            <p:nvPr/>
          </p:nvSpPr>
          <p:spPr>
            <a:xfrm>
              <a:off x="3966129" y="5904384"/>
              <a:ext cx="5658959" cy="213707"/>
            </a:xfrm>
            <a:prstGeom prst="rect">
              <a:avLst/>
            </a:prstGeom>
            <a:solidFill>
              <a:schemeClr val="accent1">
                <a:alpha val="16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7" name="Rettangolo 26">
              <a:extLst>
                <a:ext uri="{FF2B5EF4-FFF2-40B4-BE49-F238E27FC236}">
                  <a16:creationId xmlns:a16="http://schemas.microsoft.com/office/drawing/2014/main" id="{0D199FDD-44AC-FA4D-E719-158442CAAE6F}"/>
                </a:ext>
              </a:extLst>
            </p:cNvPr>
            <p:cNvSpPr/>
            <p:nvPr/>
          </p:nvSpPr>
          <p:spPr>
            <a:xfrm>
              <a:off x="3962945" y="5526450"/>
              <a:ext cx="5669830" cy="182707"/>
            </a:xfrm>
            <a:prstGeom prst="rect">
              <a:avLst/>
            </a:prstGeom>
            <a:solidFill>
              <a:schemeClr val="accent1">
                <a:alpha val="16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3" name="Rettangolo 32">
              <a:extLst>
                <a:ext uri="{FF2B5EF4-FFF2-40B4-BE49-F238E27FC236}">
                  <a16:creationId xmlns:a16="http://schemas.microsoft.com/office/drawing/2014/main" id="{12638212-4F63-ADB1-5199-E093C3A72D8E}"/>
                </a:ext>
              </a:extLst>
            </p:cNvPr>
            <p:cNvSpPr/>
            <p:nvPr/>
          </p:nvSpPr>
          <p:spPr>
            <a:xfrm>
              <a:off x="7120181" y="353829"/>
              <a:ext cx="2677868" cy="2283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000" dirty="0">
                  <a:solidFill>
                    <a:schemeClr val="tx1"/>
                  </a:solidFill>
                </a:rPr>
                <a:t>08/08/2025, 22:54-23:54 UTC</a:t>
              </a:r>
              <a:endParaRPr lang="it-IT" sz="1000" dirty="0">
                <a:solidFill>
                  <a:schemeClr val="tx1"/>
                </a:solidFill>
              </a:endParaRPr>
            </a:p>
          </p:txBody>
        </p:sp>
        <p:sp>
          <p:nvSpPr>
            <p:cNvPr id="37" name="Rettangolo 36">
              <a:extLst>
                <a:ext uri="{FF2B5EF4-FFF2-40B4-BE49-F238E27FC236}">
                  <a16:creationId xmlns:a16="http://schemas.microsoft.com/office/drawing/2014/main" id="{F334F1EF-DC4E-63A1-FF0C-19A10A2C57A2}"/>
                </a:ext>
              </a:extLst>
            </p:cNvPr>
            <p:cNvSpPr/>
            <p:nvPr/>
          </p:nvSpPr>
          <p:spPr>
            <a:xfrm>
              <a:off x="7159293" y="2490391"/>
              <a:ext cx="2677868" cy="2283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000" dirty="0">
                  <a:solidFill>
                    <a:schemeClr val="tx1"/>
                  </a:solidFill>
                </a:rPr>
                <a:t>09/08/2025, 21:05-22:05 UTC</a:t>
              </a:r>
              <a:endParaRPr lang="it-IT" sz="1000" dirty="0">
                <a:solidFill>
                  <a:schemeClr val="tx1"/>
                </a:solidFill>
              </a:endParaRPr>
            </a:p>
          </p:txBody>
        </p:sp>
        <p:sp>
          <p:nvSpPr>
            <p:cNvPr id="38" name="Rettangolo 37">
              <a:extLst>
                <a:ext uri="{FF2B5EF4-FFF2-40B4-BE49-F238E27FC236}">
                  <a16:creationId xmlns:a16="http://schemas.microsoft.com/office/drawing/2014/main" id="{F2F00759-A36D-AC5E-82F6-46B139432B58}"/>
                </a:ext>
              </a:extLst>
            </p:cNvPr>
            <p:cNvSpPr/>
            <p:nvPr/>
          </p:nvSpPr>
          <p:spPr>
            <a:xfrm>
              <a:off x="7232929" y="4616131"/>
              <a:ext cx="2677868" cy="2283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000" dirty="0">
                  <a:solidFill>
                    <a:schemeClr val="tx1"/>
                  </a:solidFill>
                </a:rPr>
                <a:t>11/08/2025, 21:57-22:53 UTC</a:t>
              </a:r>
              <a:endParaRPr lang="it-IT" sz="10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13" name="Immagine 12">
            <a:extLst>
              <a:ext uri="{FF2B5EF4-FFF2-40B4-BE49-F238E27FC236}">
                <a16:creationId xmlns:a16="http://schemas.microsoft.com/office/drawing/2014/main" id="{656A99A8-D79C-531A-DDBA-CB33454198C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377846" y="17983"/>
            <a:ext cx="795771" cy="443600"/>
          </a:xfrm>
          <a:prstGeom prst="rect">
            <a:avLst/>
          </a:prstGeom>
        </p:spPr>
      </p:pic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B15E4772-8AD3-6776-2F98-C1DD0E5A697A}"/>
              </a:ext>
            </a:extLst>
          </p:cNvPr>
          <p:cNvSpPr txBox="1"/>
          <p:nvPr/>
        </p:nvSpPr>
        <p:spPr>
          <a:xfrm>
            <a:off x="4185741" y="61398"/>
            <a:ext cx="61208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Fluorescence</a:t>
            </a:r>
            <a:endParaRPr lang="it-IT" dirty="0"/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8786676C-1E7F-447C-E90C-21127F01C837}"/>
              </a:ext>
            </a:extLst>
          </p:cNvPr>
          <p:cNvSpPr txBox="1"/>
          <p:nvPr/>
        </p:nvSpPr>
        <p:spPr>
          <a:xfrm>
            <a:off x="9908676" y="114660"/>
            <a:ext cx="18320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Fluorescence</a:t>
            </a:r>
            <a:endParaRPr lang="it-IT" dirty="0"/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C19FDE81-5C36-AB04-740A-4556A922AA28}"/>
              </a:ext>
            </a:extLst>
          </p:cNvPr>
          <p:cNvSpPr txBox="1"/>
          <p:nvPr/>
        </p:nvSpPr>
        <p:spPr>
          <a:xfrm>
            <a:off x="1928652" y="-3597"/>
            <a:ext cx="20545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accent5">
                    <a:lumMod val="75000"/>
                  </a:schemeClr>
                </a:solidFill>
              </a:rPr>
              <a:t>CANADIAN FIRE</a:t>
            </a:r>
            <a:endParaRPr lang="it-IT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511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2" grpId="0" animBg="1"/>
      <p:bldP spid="28" grpId="0"/>
      <p:bldP spid="34" grpId="0"/>
      <p:bldP spid="3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B571D9-B290-7F38-1F67-F0B1CDEF60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ottotitolo 3">
            <a:extLst>
              <a:ext uri="{FF2B5EF4-FFF2-40B4-BE49-F238E27FC236}">
                <a16:creationId xmlns:a16="http://schemas.microsoft.com/office/drawing/2014/main" id="{3096F511-8D4A-CC1D-884B-3435075755E3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375921" y="6384022"/>
            <a:ext cx="4671208" cy="473977"/>
          </a:xfrm>
        </p:spPr>
        <p:txBody>
          <a:bodyPr/>
          <a:lstStyle/>
          <a:p>
            <a:endParaRPr lang="it-IT" dirty="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C9CA2BCB-DC1B-2BA7-C244-30B23425FA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684" y="346710"/>
            <a:ext cx="4892386" cy="2446193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625C64E5-9BCE-A3E1-4224-E4F06BF938E6}"/>
              </a:ext>
            </a:extLst>
          </p:cNvPr>
          <p:cNvSpPr/>
          <p:nvPr/>
        </p:nvSpPr>
        <p:spPr>
          <a:xfrm>
            <a:off x="2990486" y="820596"/>
            <a:ext cx="953557" cy="1601274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id="{C8713DD5-E75E-5663-41F7-03B0524F86E9}"/>
              </a:ext>
            </a:extLst>
          </p:cNvPr>
          <p:cNvSpPr/>
          <p:nvPr/>
        </p:nvSpPr>
        <p:spPr>
          <a:xfrm>
            <a:off x="1381378" y="820595"/>
            <a:ext cx="953557" cy="1640813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3" name="Immagine 22">
            <a:extLst>
              <a:ext uri="{FF2B5EF4-FFF2-40B4-BE49-F238E27FC236}">
                <a16:creationId xmlns:a16="http://schemas.microsoft.com/office/drawing/2014/main" id="{3964D8F6-3820-C4DF-4FD5-24C2FE1FFB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8127" y="2680772"/>
            <a:ext cx="2798897" cy="2239117"/>
          </a:xfrm>
          <a:prstGeom prst="rect">
            <a:avLst/>
          </a:prstGeom>
        </p:spPr>
      </p:pic>
      <p:pic>
        <p:nvPicPr>
          <p:cNvPr id="24" name="Immagine 23" descr="Immagine che contiene testo, diagramma, linea, Diagramma&#10;&#10;Il contenuto generato dall'IA potrebbe non essere corretto.">
            <a:extLst>
              <a:ext uri="{FF2B5EF4-FFF2-40B4-BE49-F238E27FC236}">
                <a16:creationId xmlns:a16="http://schemas.microsoft.com/office/drawing/2014/main" id="{43770C59-5E88-C7D1-99D9-65E89B46E5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40" y="2726869"/>
            <a:ext cx="3608003" cy="2206668"/>
          </a:xfrm>
          <a:prstGeom prst="rect">
            <a:avLst/>
          </a:prstGeom>
        </p:spPr>
      </p:pic>
      <p:pic>
        <p:nvPicPr>
          <p:cNvPr id="25" name="Immagine 24">
            <a:extLst>
              <a:ext uri="{FF2B5EF4-FFF2-40B4-BE49-F238E27FC236}">
                <a16:creationId xmlns:a16="http://schemas.microsoft.com/office/drawing/2014/main" id="{058F77FF-506A-658E-CD43-1F709EEFB2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0387" y="289007"/>
            <a:ext cx="3755089" cy="4661930"/>
          </a:xfrm>
          <a:prstGeom prst="rect">
            <a:avLst/>
          </a:prstGeom>
        </p:spPr>
      </p:pic>
      <p:pic>
        <p:nvPicPr>
          <p:cNvPr id="27" name="Immagine 26">
            <a:extLst>
              <a:ext uri="{FF2B5EF4-FFF2-40B4-BE49-F238E27FC236}">
                <a16:creationId xmlns:a16="http://schemas.microsoft.com/office/drawing/2014/main" id="{2351F287-A5E6-50D2-CD71-8CDFA40549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78615" y="4706343"/>
            <a:ext cx="2708409" cy="2166726"/>
          </a:xfrm>
          <a:prstGeom prst="rect">
            <a:avLst/>
          </a:prstGeom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id="{0C7D350B-519D-0124-BC41-CB1E6AFE15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88915" y="4718531"/>
            <a:ext cx="2700558" cy="2160446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BC8967CC-4025-C86E-F3D9-E57026255D2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8912" y="4718530"/>
            <a:ext cx="3532429" cy="2160447"/>
          </a:xfrm>
          <a:prstGeom prst="rect">
            <a:avLst/>
          </a:prstGeom>
        </p:spPr>
      </p:pic>
      <p:sp>
        <p:nvSpPr>
          <p:cNvPr id="31" name="Rettangolo 30">
            <a:extLst>
              <a:ext uri="{FF2B5EF4-FFF2-40B4-BE49-F238E27FC236}">
                <a16:creationId xmlns:a16="http://schemas.microsoft.com/office/drawing/2014/main" id="{89702268-04B4-FB07-AE68-81903586269D}"/>
              </a:ext>
            </a:extLst>
          </p:cNvPr>
          <p:cNvSpPr/>
          <p:nvPr/>
        </p:nvSpPr>
        <p:spPr>
          <a:xfrm>
            <a:off x="511277" y="5774162"/>
            <a:ext cx="5858551" cy="461129"/>
          </a:xfrm>
          <a:prstGeom prst="rect">
            <a:avLst/>
          </a:prstGeom>
          <a:solidFill>
            <a:schemeClr val="accent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2" name="Immagine 31">
            <a:extLst>
              <a:ext uri="{FF2B5EF4-FFF2-40B4-BE49-F238E27FC236}">
                <a16:creationId xmlns:a16="http://schemas.microsoft.com/office/drawing/2014/main" id="{7FD62079-8AA7-FFD7-99F6-3866DE9ED09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77843" y="2661929"/>
            <a:ext cx="2759139" cy="2207311"/>
          </a:xfrm>
          <a:prstGeom prst="rect">
            <a:avLst/>
          </a:prstGeom>
        </p:spPr>
      </p:pic>
      <p:sp>
        <p:nvSpPr>
          <p:cNvPr id="33" name="Rettangolo 32">
            <a:extLst>
              <a:ext uri="{FF2B5EF4-FFF2-40B4-BE49-F238E27FC236}">
                <a16:creationId xmlns:a16="http://schemas.microsoft.com/office/drawing/2014/main" id="{36A38448-6900-6D92-B1D2-59CDE4D2F6D1}"/>
              </a:ext>
            </a:extLst>
          </p:cNvPr>
          <p:cNvSpPr/>
          <p:nvPr/>
        </p:nvSpPr>
        <p:spPr>
          <a:xfrm>
            <a:off x="511277" y="3614554"/>
            <a:ext cx="5896834" cy="369332"/>
          </a:xfrm>
          <a:prstGeom prst="rect">
            <a:avLst/>
          </a:prstGeom>
          <a:solidFill>
            <a:schemeClr val="accent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4" name="Immagine 33">
            <a:extLst>
              <a:ext uri="{FF2B5EF4-FFF2-40B4-BE49-F238E27FC236}">
                <a16:creationId xmlns:a16="http://schemas.microsoft.com/office/drawing/2014/main" id="{2B506B05-EA3F-3CC1-8841-C328589EFD5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85414" y="3246760"/>
            <a:ext cx="2502236" cy="2162950"/>
          </a:xfrm>
          <a:prstGeom prst="rect">
            <a:avLst/>
          </a:prstGeom>
        </p:spPr>
      </p:pic>
      <p:pic>
        <p:nvPicPr>
          <p:cNvPr id="35" name="Immagine 34">
            <a:extLst>
              <a:ext uri="{FF2B5EF4-FFF2-40B4-BE49-F238E27FC236}">
                <a16:creationId xmlns:a16="http://schemas.microsoft.com/office/drawing/2014/main" id="{5413BCA7-DD5F-DF45-578A-1DCF0FE6858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88324" y="5671557"/>
            <a:ext cx="2427755" cy="986164"/>
          </a:xfrm>
          <a:prstGeom prst="rect">
            <a:avLst/>
          </a:prstGeom>
        </p:spPr>
      </p:pic>
      <p:pic>
        <p:nvPicPr>
          <p:cNvPr id="36" name="Immagine 35">
            <a:extLst>
              <a:ext uri="{FF2B5EF4-FFF2-40B4-BE49-F238E27FC236}">
                <a16:creationId xmlns:a16="http://schemas.microsoft.com/office/drawing/2014/main" id="{556203CA-CB44-0CFA-B811-043365379C0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369828" y="477510"/>
            <a:ext cx="1723939" cy="2140264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F6FFD77A-EEDC-832F-FFC4-59D4ACF651EA}"/>
              </a:ext>
            </a:extLst>
          </p:cNvPr>
          <p:cNvSpPr txBox="1"/>
          <p:nvPr/>
        </p:nvSpPr>
        <p:spPr>
          <a:xfrm>
            <a:off x="8823656" y="-982505"/>
            <a:ext cx="355708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hlinkClick r:id="rId13"/>
              </a:rPr>
              <a:t>Spain: from below average to record wildfire emissions in just one week | Copernicus</a:t>
            </a:r>
            <a:endParaRPr lang="it-IT" sz="1100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EF30EB77-634F-6A20-41D0-3B9BA8778C07}"/>
              </a:ext>
            </a:extLst>
          </p:cNvPr>
          <p:cNvSpPr txBox="1"/>
          <p:nvPr/>
        </p:nvSpPr>
        <p:spPr>
          <a:xfrm>
            <a:off x="182941" y="-21598"/>
            <a:ext cx="252858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/>
              <a:t>Case studies </a:t>
            </a:r>
            <a:endParaRPr lang="it-IT" sz="2000" b="1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852F21-102E-C105-6129-AD36415C9A68}"/>
              </a:ext>
            </a:extLst>
          </p:cNvPr>
          <p:cNvSpPr/>
          <p:nvPr/>
        </p:nvSpPr>
        <p:spPr>
          <a:xfrm>
            <a:off x="1060173" y="389886"/>
            <a:ext cx="3177984" cy="240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dirty="0">
                <a:solidFill>
                  <a:schemeClr val="tx1"/>
                </a:solidFill>
              </a:rPr>
              <a:t>POLPO 1064 par-20/08/2025, 20:24-01:28 UTC</a:t>
            </a:r>
            <a:endParaRPr lang="it-IT" sz="1000" dirty="0">
              <a:solidFill>
                <a:schemeClr val="tx1"/>
              </a:solidFill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481CAA8B-6564-7E92-E57B-34C8534AAAA8}"/>
              </a:ext>
            </a:extLst>
          </p:cNvPr>
          <p:cNvSpPr/>
          <p:nvPr/>
        </p:nvSpPr>
        <p:spPr>
          <a:xfrm>
            <a:off x="1439516" y="2697685"/>
            <a:ext cx="1669319" cy="2463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dirty="0">
                <a:solidFill>
                  <a:schemeClr val="tx1"/>
                </a:solidFill>
              </a:rPr>
              <a:t>20 /08/2025, 21:21-22:21</a:t>
            </a: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F755AD92-F823-5B17-0F3D-F43BFDB69653}"/>
              </a:ext>
            </a:extLst>
          </p:cNvPr>
          <p:cNvSpPr/>
          <p:nvPr/>
        </p:nvSpPr>
        <p:spPr>
          <a:xfrm>
            <a:off x="1405953" y="4679612"/>
            <a:ext cx="1669319" cy="2463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dirty="0">
                <a:solidFill>
                  <a:schemeClr val="tx1"/>
                </a:solidFill>
              </a:rPr>
              <a:t>20 /08/2025, 23:26-00:27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5906C9EC-9784-7DC4-9920-EBEA346074B9}"/>
              </a:ext>
            </a:extLst>
          </p:cNvPr>
          <p:cNvSpPr txBox="1"/>
          <p:nvPr/>
        </p:nvSpPr>
        <p:spPr>
          <a:xfrm>
            <a:off x="2334935" y="-130778"/>
            <a:ext cx="252858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C000"/>
                </a:solidFill>
              </a:rPr>
              <a:t>DUST?</a:t>
            </a:r>
            <a:endParaRPr lang="it-IT" sz="4000" b="1" dirty="0">
              <a:solidFill>
                <a:srgbClr val="FFC000"/>
              </a:solidFill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1A4E0A74-4166-717D-9A87-CC019AB147C9}"/>
              </a:ext>
            </a:extLst>
          </p:cNvPr>
          <p:cNvSpPr txBox="1"/>
          <p:nvPr/>
        </p:nvSpPr>
        <p:spPr>
          <a:xfrm>
            <a:off x="3888915" y="-122818"/>
            <a:ext cx="655267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C000"/>
                </a:solidFill>
              </a:rPr>
              <a:t>DUST</a:t>
            </a:r>
            <a:r>
              <a:rPr lang="en-US" sz="4000" b="1" dirty="0"/>
              <a:t>+</a:t>
            </a:r>
            <a:r>
              <a:rPr lang="en-US" sz="4000" b="1" dirty="0">
                <a:solidFill>
                  <a:srgbClr val="7030A0"/>
                </a:solidFill>
              </a:rPr>
              <a:t>BIOMASS BURNING</a:t>
            </a:r>
            <a:endParaRPr lang="it-IT" sz="4000" b="1" dirty="0">
              <a:solidFill>
                <a:srgbClr val="7030A0"/>
              </a:solidFill>
            </a:endParaRPr>
          </a:p>
        </p:txBody>
      </p:sp>
      <p:grpSp>
        <p:nvGrpSpPr>
          <p:cNvPr id="30" name="Gruppo 29">
            <a:extLst>
              <a:ext uri="{FF2B5EF4-FFF2-40B4-BE49-F238E27FC236}">
                <a16:creationId xmlns:a16="http://schemas.microsoft.com/office/drawing/2014/main" id="{05C60CB7-C5F0-5137-9BD6-756232C1B03F}"/>
              </a:ext>
            </a:extLst>
          </p:cNvPr>
          <p:cNvGrpSpPr/>
          <p:nvPr/>
        </p:nvGrpSpPr>
        <p:grpSpPr>
          <a:xfrm>
            <a:off x="8567668" y="475812"/>
            <a:ext cx="4485907" cy="2814073"/>
            <a:chOff x="8979527" y="320100"/>
            <a:chExt cx="3868881" cy="2500771"/>
          </a:xfrm>
        </p:grpSpPr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87907EAA-8A36-D1EF-6051-91DD6756D9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8994075" y="320100"/>
              <a:ext cx="3020844" cy="2500771"/>
            </a:xfrm>
            <a:prstGeom prst="rect">
              <a:avLst/>
            </a:prstGeom>
          </p:spPr>
        </p:pic>
        <p:pic>
          <p:nvPicPr>
            <p:cNvPr id="15" name="Immagine 14">
              <a:extLst>
                <a:ext uri="{FF2B5EF4-FFF2-40B4-BE49-F238E27FC236}">
                  <a16:creationId xmlns:a16="http://schemas.microsoft.com/office/drawing/2014/main" id="{44FDC33C-A124-B0A1-8EDF-40ED30DFE0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9061651" y="378167"/>
              <a:ext cx="2446232" cy="198137"/>
            </a:xfrm>
            <a:prstGeom prst="rect">
              <a:avLst/>
            </a:prstGeom>
          </p:spPr>
        </p:pic>
        <p:sp>
          <p:nvSpPr>
            <p:cNvPr id="17" name="CasellaDiTesto 16">
              <a:extLst>
                <a:ext uri="{FF2B5EF4-FFF2-40B4-BE49-F238E27FC236}">
                  <a16:creationId xmlns:a16="http://schemas.microsoft.com/office/drawing/2014/main" id="{BB606F07-462C-0234-5928-8044B663DAF8}"/>
                </a:ext>
              </a:extLst>
            </p:cNvPr>
            <p:cNvSpPr txBox="1"/>
            <p:nvPr/>
          </p:nvSpPr>
          <p:spPr>
            <a:xfrm>
              <a:off x="8979527" y="2452171"/>
              <a:ext cx="268613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800" dirty="0">
                  <a:hlinkClick r:id="rId16"/>
                </a:rPr>
                <a:t>Highest wildfire emissions in at least 23 years for Europe after a hectic summer | Copernicus</a:t>
              </a:r>
              <a:endParaRPr lang="it-IT" sz="800" dirty="0"/>
            </a:p>
          </p:txBody>
        </p:sp>
        <p:sp>
          <p:nvSpPr>
            <p:cNvPr id="22" name="CasellaDiTesto 21">
              <a:extLst>
                <a:ext uri="{FF2B5EF4-FFF2-40B4-BE49-F238E27FC236}">
                  <a16:creationId xmlns:a16="http://schemas.microsoft.com/office/drawing/2014/main" id="{64A2E802-3E9A-C7A8-38F4-0CD29637F7B4}"/>
                </a:ext>
              </a:extLst>
            </p:cNvPr>
            <p:cNvSpPr txBox="1"/>
            <p:nvPr/>
          </p:nvSpPr>
          <p:spPr>
            <a:xfrm>
              <a:off x="9338784" y="1240535"/>
              <a:ext cx="1320194" cy="57437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800" b="1" dirty="0">
                  <a:solidFill>
                    <a:schemeClr val="accent5">
                      <a:lumMod val="75000"/>
                    </a:schemeClr>
                  </a:solidFill>
                </a:rPr>
                <a:t>BIOMASS BURNING</a:t>
              </a:r>
              <a:endParaRPr lang="it-IT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26" name="CasellaDiTesto 25">
              <a:extLst>
                <a:ext uri="{FF2B5EF4-FFF2-40B4-BE49-F238E27FC236}">
                  <a16:creationId xmlns:a16="http://schemas.microsoft.com/office/drawing/2014/main" id="{547CD4D7-3A22-82E8-A05B-C3F4DBE22B80}"/>
                </a:ext>
              </a:extLst>
            </p:cNvPr>
            <p:cNvSpPr txBox="1"/>
            <p:nvPr/>
          </p:nvSpPr>
          <p:spPr>
            <a:xfrm>
              <a:off x="10810622" y="1724352"/>
              <a:ext cx="203778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800" b="1" dirty="0">
                  <a:solidFill>
                    <a:srgbClr val="EDC313"/>
                  </a:solidFill>
                </a:rPr>
                <a:t>DUST</a:t>
              </a:r>
              <a:endParaRPr lang="it-IT" dirty="0">
                <a:solidFill>
                  <a:srgbClr val="EDC313"/>
                </a:solidFill>
              </a:endParaRPr>
            </a:p>
          </p:txBody>
        </p:sp>
      </p:grpSp>
      <p:pic>
        <p:nvPicPr>
          <p:cNvPr id="38" name="Immagine 37">
            <a:extLst>
              <a:ext uri="{FF2B5EF4-FFF2-40B4-BE49-F238E27FC236}">
                <a16:creationId xmlns:a16="http://schemas.microsoft.com/office/drawing/2014/main" id="{4304D6D0-4559-0700-D7E4-3D5F0091C16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62889" y="3123760"/>
            <a:ext cx="1889924" cy="129551"/>
          </a:xfrm>
          <a:prstGeom prst="rect">
            <a:avLst/>
          </a:prstGeom>
        </p:spPr>
      </p:pic>
      <p:sp>
        <p:nvSpPr>
          <p:cNvPr id="43" name="CasellaDiTesto 42">
            <a:extLst>
              <a:ext uri="{FF2B5EF4-FFF2-40B4-BE49-F238E27FC236}">
                <a16:creationId xmlns:a16="http://schemas.microsoft.com/office/drawing/2014/main" id="{613D4259-A059-E06C-B483-96E2F81FBC1B}"/>
              </a:ext>
            </a:extLst>
          </p:cNvPr>
          <p:cNvSpPr txBox="1"/>
          <p:nvPr/>
        </p:nvSpPr>
        <p:spPr>
          <a:xfrm>
            <a:off x="5042674" y="1742795"/>
            <a:ext cx="115132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1" dirty="0">
                <a:solidFill>
                  <a:schemeClr val="accent5">
                    <a:lumMod val="75000"/>
                  </a:schemeClr>
                </a:solidFill>
              </a:rPr>
              <a:t>Dr. ISABELLA ZACCARDO (CNR-IMAA) presentation</a:t>
            </a:r>
            <a:endParaRPr lang="it-IT" sz="1100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7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1" grpId="0" animBg="1"/>
      <p:bldP spid="31" grpId="0" animBg="1"/>
      <p:bldP spid="33" grpId="0" animBg="1"/>
      <p:bldP spid="9" grpId="0" animBg="1"/>
      <p:bldP spid="10" grpId="0" animBg="1"/>
      <p:bldP spid="11" grpId="0"/>
      <p:bldP spid="11" grpId="1"/>
      <p:bldP spid="12" grpId="0"/>
      <p:bldP spid="12" grpId="1"/>
      <p:bldP spid="4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31028A-6238-CF66-F637-3A0873D461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ottotitolo 3">
            <a:extLst>
              <a:ext uri="{FF2B5EF4-FFF2-40B4-BE49-F238E27FC236}">
                <a16:creationId xmlns:a16="http://schemas.microsoft.com/office/drawing/2014/main" id="{5C800405-9B6B-638C-4C6D-E8DE77E16883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375921" y="6384022"/>
            <a:ext cx="4671208" cy="473977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CCBB7C3A-DDFC-799E-B6D1-34D59C48E5CA}"/>
              </a:ext>
            </a:extLst>
          </p:cNvPr>
          <p:cNvSpPr txBox="1"/>
          <p:nvPr/>
        </p:nvSpPr>
        <p:spPr>
          <a:xfrm>
            <a:off x="182940" y="-21598"/>
            <a:ext cx="384314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/>
              <a:t>Conclusions</a:t>
            </a:r>
            <a:endParaRPr lang="it-IT" sz="2000" b="1" dirty="0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A877EB06-EB0A-FEB3-1CB1-F2899AC699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921" y="184223"/>
            <a:ext cx="7625079" cy="5632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it-IT" altLang="it-IT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Emerging</a:t>
            </a:r>
            <a:r>
              <a:rPr kumimoji="0" lang="it-IT" altLang="it-IT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technique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 </a:t>
            </a:r>
            <a:r>
              <a:rPr kumimoji="0" lang="it-IT" altLang="it-IT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fluorescence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it-IT" altLang="it-IT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has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the </a:t>
            </a:r>
            <a:r>
              <a:rPr kumimoji="0" lang="it-IT" altLang="it-IT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potential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to </a:t>
            </a:r>
            <a:r>
              <a:rPr kumimoji="0" lang="it-IT" altLang="it-IT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revolutionize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the </a:t>
            </a:r>
            <a:r>
              <a:rPr kumimoji="0" lang="it-IT" altLang="it-IT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understanding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of </a:t>
            </a:r>
            <a:r>
              <a:rPr kumimoji="0" lang="it-IT" altLang="it-IT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atmospheric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it-IT" altLang="it-IT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processes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(</a:t>
            </a:r>
            <a:r>
              <a:rPr kumimoji="0" lang="it-IT" altLang="it-IT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as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it-IT" altLang="it-IT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shown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in the August 20 </a:t>
            </a:r>
            <a:r>
              <a:rPr kumimoji="0" lang="it-IT" altLang="it-IT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measurement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), </a:t>
            </a:r>
            <a:r>
              <a:rPr kumimoji="0" lang="it-IT" altLang="it-IT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providing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information </a:t>
            </a:r>
            <a:r>
              <a:rPr kumimoji="0" lang="it-IT" altLang="it-IT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not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it-IT" altLang="it-IT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accessible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with </a:t>
            </a:r>
            <a:r>
              <a:rPr kumimoji="0" lang="it-IT" altLang="it-IT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traditional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it-IT" altLang="it-IT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elastic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or Raman lidar.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it-IT" altLang="it-IT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ACTRIS </a:t>
            </a:r>
            <a:r>
              <a:rPr kumimoji="0" lang="it-IT" altLang="it-IT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relevance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 </a:t>
            </a:r>
            <a:r>
              <a:rPr kumimoji="0" lang="it-IT" altLang="it-IT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fluorescence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it-IT" altLang="it-IT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is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of high </a:t>
            </a:r>
            <a:r>
              <a:rPr kumimoji="0" lang="it-IT" altLang="it-IT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interest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it-IT" altLang="it-IT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within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ACTRIS- A </a:t>
            </a:r>
            <a:r>
              <a:rPr kumimoji="0" lang="it-IT" altLang="it-IT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dedicated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working group in the National Facility Forum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it-IT" altLang="it-IT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International </a:t>
            </a:r>
            <a:r>
              <a:rPr kumimoji="0" lang="it-IT" altLang="it-IT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interest</a:t>
            </a:r>
            <a:r>
              <a:rPr kumimoji="0" lang="it-IT" altLang="it-IT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for aerosol </a:t>
            </a:r>
            <a:r>
              <a:rPr kumimoji="0" lang="it-IT" altLang="it-IT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investigaton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with </a:t>
            </a:r>
            <a:r>
              <a:rPr kumimoji="0" lang="it-IT" altLang="it-IT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fluorescence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it-IT" altLang="it-IT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measurements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it-IT" altLang="it-IT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as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it-IT" altLang="it-IT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demonstrated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by a </a:t>
            </a:r>
            <a:r>
              <a:rPr kumimoji="0" lang="it-IT" altLang="it-IT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devoted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task in the COST Action </a:t>
            </a:r>
            <a:r>
              <a:rPr kumimoji="0" lang="it-IT" altLang="it-IT" sz="18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EARLIcost</a:t>
            </a:r>
            <a:r>
              <a:rPr kumimoji="0" lang="it-IT" altLang="it-IT" sz="1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CA24135 </a:t>
            </a:r>
            <a:r>
              <a:rPr kumimoji="0" lang="it-IT" altLang="it-IT" sz="18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European</a:t>
            </a:r>
            <a:r>
              <a:rPr kumimoji="0" lang="it-IT" altLang="it-IT" sz="1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it-IT" altLang="it-IT" sz="18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Atmospherc</a:t>
            </a:r>
            <a:r>
              <a:rPr kumimoji="0" lang="it-IT" altLang="it-IT" sz="1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it-IT" altLang="it-IT" sz="18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Research</a:t>
            </a:r>
            <a:r>
              <a:rPr kumimoji="0" lang="it-IT" altLang="it-IT" sz="1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it-IT" altLang="it-IT" sz="18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LIdar</a:t>
            </a:r>
            <a:r>
              <a:rPr kumimoji="0" lang="it-IT" altLang="it-IT" sz="1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altLang="it-IT" i="1" dirty="0" err="1">
                <a:latin typeface="Arial" panose="020B0604020202020204" pitchFamily="34" charset="0"/>
              </a:rPr>
              <a:t>COo</a:t>
            </a:r>
            <a:r>
              <a:rPr kumimoji="0" lang="it-IT" altLang="it-IT" sz="18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peration</a:t>
            </a:r>
            <a:r>
              <a:rPr kumimoji="0" lang="it-IT" altLang="it-IT" sz="1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on Science and Technology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it-IT" altLang="it-IT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CIAO </a:t>
            </a:r>
            <a:r>
              <a:rPr kumimoji="0" lang="it-IT" altLang="it-IT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uniqueness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 the </a:t>
            </a:r>
            <a:r>
              <a:rPr kumimoji="0" lang="it-IT" altLang="it-IT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only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it-IT" altLang="it-IT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observatory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it-IT" altLang="it-IT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currently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it-IT" altLang="it-IT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providing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it-IT" altLang="it-IT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both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it-IT" altLang="it-IT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calibrated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it-IT" altLang="it-IT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spectrometric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it-IT" altLang="it-IT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fluorescence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lidar and optical </a:t>
            </a:r>
            <a:r>
              <a:rPr kumimoji="0" lang="it-IT" altLang="it-IT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parameters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from Raman lidar </a:t>
            </a:r>
            <a:r>
              <a:rPr kumimoji="0" lang="it-IT" altLang="it-IT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at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355, 532, and 1064 nm (POLPO system).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it-IT" altLang="it-IT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Extraordinary</a:t>
            </a:r>
            <a:r>
              <a:rPr kumimoji="0" lang="it-IT" altLang="it-IT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it-IT" altLang="it-IT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potential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 </a:t>
            </a:r>
            <a:r>
              <a:rPr kumimoji="0" lang="it-IT" altLang="it-IT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this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it-IT" altLang="it-IT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unique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it-IT" altLang="it-IT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configuration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it-IT" altLang="it-IT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is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it-IT" altLang="it-IT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especially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it-IT" altLang="it-IT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powerful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for aerosol </a:t>
            </a:r>
            <a:r>
              <a:rPr kumimoji="0" lang="it-IT" altLang="it-IT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characterization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from </a:t>
            </a:r>
            <a:r>
              <a:rPr kumimoji="0" lang="it-IT" altLang="it-IT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wildfires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and </a:t>
            </a:r>
            <a:r>
              <a:rPr kumimoji="0" lang="it-IT" altLang="it-IT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Saharan</a:t>
            </a:r>
            <a:r>
              <a:rPr kumimoji="0" lang="it-IT" altLang="it-IT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it-IT" altLang="it-IT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dust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events </a:t>
            </a:r>
            <a:r>
              <a:rPr kumimoji="0" lang="it-IT" altLang="it-IT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at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it-IT" altLang="it-IT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our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site.</a:t>
            </a:r>
          </a:p>
        </p:txBody>
      </p:sp>
    </p:spTree>
    <p:extLst>
      <p:ext uri="{BB962C8B-B14F-4D97-AF65-F5344CB8AC3E}">
        <p14:creationId xmlns:p14="http://schemas.microsoft.com/office/powerpoint/2010/main" val="5613910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E9FDF1-C4B9-8060-951C-9A4ED830F1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ottotitolo 3">
            <a:extLst>
              <a:ext uri="{FF2B5EF4-FFF2-40B4-BE49-F238E27FC236}">
                <a16:creationId xmlns:a16="http://schemas.microsoft.com/office/drawing/2014/main" id="{EC308FF3-4DFA-0BB4-34D5-36CBAB5777C4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375921" y="6384022"/>
            <a:ext cx="4671208" cy="473977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4A09621-560C-082C-A656-130B548DD5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853" y="918599"/>
            <a:ext cx="6818396" cy="507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it-IT" altLang="it-IT" b="1" dirty="0">
                <a:latin typeface="Arial" panose="020B0604020202020204" pitchFamily="34" charset="0"/>
              </a:rPr>
              <a:t>1) </a:t>
            </a:r>
            <a:r>
              <a:rPr kumimoji="0" lang="it-IT" altLang="it-IT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Development of </a:t>
            </a:r>
            <a:r>
              <a:rPr kumimoji="0" lang="it-IT" altLang="it-IT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dedicated</a:t>
            </a:r>
            <a:r>
              <a:rPr kumimoji="0" lang="it-IT" altLang="it-IT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software for </a:t>
            </a:r>
            <a:r>
              <a:rPr kumimoji="0" lang="it-IT" altLang="it-IT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advanced</a:t>
            </a:r>
            <a:r>
              <a:rPr kumimoji="0" lang="it-IT" altLang="it-IT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data </a:t>
            </a:r>
            <a:r>
              <a:rPr kumimoji="0" lang="it-IT" altLang="it-IT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analysis</a:t>
            </a:r>
            <a:endParaRPr kumimoji="0" lang="it-IT" altLang="it-IT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it-IT" altLang="it-IT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it-IT" altLang="it-IT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2) </a:t>
            </a:r>
            <a:r>
              <a:rPr kumimoji="0" lang="it-IT" altLang="it-IT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Replace</a:t>
            </a:r>
            <a:r>
              <a:rPr kumimoji="0" lang="it-IT" altLang="it-IT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1200 </a:t>
            </a:r>
            <a:r>
              <a:rPr kumimoji="0" lang="it-IT" altLang="it-IT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grating</a:t>
            </a:r>
            <a:r>
              <a:rPr kumimoji="0" lang="it-IT" altLang="it-IT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with 150 </a:t>
            </a:r>
            <a:r>
              <a:rPr kumimoji="0" lang="it-IT" altLang="it-IT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grating</a:t>
            </a:r>
            <a:r>
              <a:rPr kumimoji="0" lang="it-IT" altLang="it-IT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→ full </a:t>
            </a:r>
            <a:r>
              <a:rPr kumimoji="0" lang="it-IT" altLang="it-IT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spectral</a:t>
            </a:r>
            <a:r>
              <a:rPr kumimoji="0" lang="it-IT" altLang="it-IT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coverage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it-IT" altLang="it-IT" b="1" dirty="0"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it-IT" altLang="it-IT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3) </a:t>
            </a:r>
            <a:r>
              <a:rPr kumimoji="0" lang="it-IT" altLang="it-IT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Characterization</a:t>
            </a:r>
            <a:r>
              <a:rPr kumimoji="0" lang="it-IT" altLang="it-IT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of </a:t>
            </a:r>
            <a:r>
              <a:rPr kumimoji="0" lang="it-IT" altLang="it-IT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dust</a:t>
            </a:r>
            <a:r>
              <a:rPr kumimoji="0" lang="it-IT" altLang="it-IT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it-IT" altLang="it-IT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fluorescence</a:t>
            </a:r>
            <a:r>
              <a:rPr kumimoji="0" lang="it-IT" altLang="it-IT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it-IT" altLang="it-IT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spectra</a:t>
            </a:r>
            <a:endParaRPr kumimoji="0" lang="it-IT" altLang="it-IT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it-IT" altLang="it-IT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Compare large dataset with 3 </a:t>
            </a:r>
            <a:r>
              <a:rPr kumimoji="0" lang="it-IT" altLang="it-IT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depolarization</a:t>
            </a:r>
            <a:r>
              <a:rPr kumimoji="0" lang="it-IT" altLang="it-IT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it-IT" altLang="it-IT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measurements</a:t>
            </a:r>
            <a:endParaRPr kumimoji="0" lang="it-IT" altLang="it-IT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it-IT" altLang="it-IT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Aim</a:t>
            </a:r>
            <a:r>
              <a:rPr kumimoji="0" lang="it-IT" altLang="it-IT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: correlate </a:t>
            </a:r>
            <a:r>
              <a:rPr kumimoji="0" lang="it-IT" altLang="it-IT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spectra</a:t>
            </a:r>
            <a:r>
              <a:rPr kumimoji="0" lang="it-IT" altLang="it-IT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with </a:t>
            </a:r>
            <a:r>
              <a:rPr kumimoji="0" lang="it-IT" altLang="it-IT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dust</a:t>
            </a:r>
            <a:r>
              <a:rPr kumimoji="0" lang="it-IT" altLang="it-IT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it-IT" altLang="it-IT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origin</a:t>
            </a:r>
            <a:r>
              <a:rPr kumimoji="0" lang="it-IT" altLang="it-IT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it-IT" altLang="it-IT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regions</a:t>
            </a:r>
            <a:endParaRPr kumimoji="0" lang="it-IT" altLang="it-IT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it-IT" altLang="it-IT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Study </a:t>
            </a:r>
            <a:r>
              <a:rPr kumimoji="0" lang="it-IT" altLang="it-IT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fluorescence</a:t>
            </a:r>
            <a:r>
              <a:rPr kumimoji="0" lang="it-IT" altLang="it-IT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it-IT" altLang="it-IT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spectra</a:t>
            </a:r>
            <a:r>
              <a:rPr kumimoji="0" lang="it-IT" altLang="it-IT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and </a:t>
            </a:r>
            <a:r>
              <a:rPr kumimoji="0" lang="it-IT" altLang="it-IT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depolarization</a:t>
            </a:r>
            <a:r>
              <a:rPr kumimoji="0" lang="it-IT" altLang="it-IT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(POLPO)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it-IT" altLang="it-IT" dirty="0" err="1">
                <a:solidFill>
                  <a:srgbClr val="FF0000"/>
                </a:solidFill>
                <a:latin typeface="Arial" panose="020B0604020202020204" pitchFamily="34" charset="0"/>
              </a:rPr>
              <a:t>Improve</a:t>
            </a:r>
            <a:r>
              <a:rPr lang="it-IT" altLang="it-IT" dirty="0">
                <a:solidFill>
                  <a:srgbClr val="FF0000"/>
                </a:solidFill>
                <a:latin typeface="Arial" panose="020B0604020202020204" pitchFamily="34" charset="0"/>
              </a:rPr>
              <a:t> aerosol </a:t>
            </a:r>
            <a:r>
              <a:rPr lang="it-IT" altLang="it-IT" dirty="0" err="1">
                <a:solidFill>
                  <a:srgbClr val="FF0000"/>
                </a:solidFill>
                <a:latin typeface="Arial" panose="020B0604020202020204" pitchFamily="34" charset="0"/>
              </a:rPr>
              <a:t>typing</a:t>
            </a:r>
            <a:r>
              <a:rPr lang="it-IT" altLang="it-IT" dirty="0">
                <a:solidFill>
                  <a:srgbClr val="FF0000"/>
                </a:solidFill>
                <a:latin typeface="Arial" panose="020B0604020202020204" pitchFamily="34" charset="0"/>
              </a:rPr>
              <a:t> (Case 20 August 2025)</a:t>
            </a:r>
            <a:endParaRPr kumimoji="0" lang="it-IT" altLang="it-IT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it-IT" altLang="it-IT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Focus on </a:t>
            </a:r>
            <a:r>
              <a:rPr kumimoji="0" lang="it-IT" altLang="it-IT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local</a:t>
            </a:r>
            <a:r>
              <a:rPr kumimoji="0" lang="it-IT" altLang="it-IT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vs. North American </a:t>
            </a:r>
            <a:r>
              <a:rPr kumimoji="0" lang="it-IT" altLang="it-IT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wildfire</a:t>
            </a:r>
            <a:r>
              <a:rPr kumimoji="0" lang="it-IT" altLang="it-IT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events </a:t>
            </a:r>
            <a:r>
              <a:rPr kumimoji="0" lang="it-IT" altLang="it-IT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spectrum</a:t>
            </a:r>
            <a:endParaRPr kumimoji="0" lang="it-IT" altLang="it-IT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it-IT" altLang="it-IT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Strengthen</a:t>
            </a:r>
            <a:r>
              <a:rPr kumimoji="0" lang="it-IT" altLang="it-IT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it-IT" altLang="it-IT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collaboration</a:t>
            </a:r>
            <a:r>
              <a:rPr kumimoji="0" lang="it-IT" altLang="it-IT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with </a:t>
            </a:r>
            <a:r>
              <a:rPr kumimoji="0" lang="it-IT" altLang="it-IT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Lindenberg</a:t>
            </a:r>
            <a:r>
              <a:rPr kumimoji="0" lang="it-IT" altLang="it-IT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it-IT" altLang="it-IT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Observatory</a:t>
            </a:r>
            <a:endParaRPr kumimoji="0" lang="it-IT" altLang="it-IT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it-IT" altLang="it-IT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4) MEDUSA </a:t>
            </a:r>
            <a:r>
              <a:rPr kumimoji="0" lang="it-IT" altLang="it-IT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at</a:t>
            </a:r>
            <a:r>
              <a:rPr kumimoji="0" lang="it-IT" altLang="it-IT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it-IT" altLang="it-IT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Lindenberg</a:t>
            </a:r>
            <a:r>
              <a:rPr kumimoji="0" lang="it-IT" altLang="it-IT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→ </a:t>
            </a:r>
            <a:r>
              <a:rPr kumimoji="0" lang="it-IT" altLang="it-IT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fluorescence</a:t>
            </a:r>
            <a:r>
              <a:rPr kumimoji="0" lang="it-IT" altLang="it-IT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+ 3 </a:t>
            </a:r>
            <a:r>
              <a:rPr kumimoji="0" lang="it-IT" altLang="it-IT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depolarizations</a:t>
            </a:r>
            <a:r>
              <a:rPr kumimoji="0" lang="it-IT" altLang="it-IT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for </a:t>
            </a:r>
            <a:r>
              <a:rPr kumimoji="0" lang="it-IT" altLang="it-IT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fire</a:t>
            </a:r>
            <a:r>
              <a:rPr kumimoji="0" lang="it-IT" altLang="it-IT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studies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it-IT" altLang="it-IT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Potenza site → </a:t>
            </a:r>
            <a:r>
              <a:rPr kumimoji="0" lang="it-IT" altLang="it-IT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dust-focused</a:t>
            </a:r>
            <a:r>
              <a:rPr kumimoji="0" lang="it-IT" altLang="it-IT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it-IT" altLang="it-IT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measurements</a:t>
            </a:r>
            <a:r>
              <a:rPr kumimoji="0" lang="it-IT" altLang="it-IT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with </a:t>
            </a:r>
            <a:r>
              <a:rPr kumimoji="0" lang="it-IT" altLang="it-IT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our</a:t>
            </a:r>
            <a:r>
              <a:rPr kumimoji="0" lang="it-IT" altLang="it-IT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system and POLPO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857353D4-3AAF-D1EF-6EA9-30F4E28C51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4252" y="0"/>
            <a:ext cx="5447895" cy="6858000"/>
          </a:xfrm>
          <a:prstGeom prst="rect">
            <a:avLst/>
          </a:prstGeom>
        </p:spPr>
      </p:pic>
      <p:sp>
        <p:nvSpPr>
          <p:cNvPr id="9" name="Figura a mano libera: forma 8">
            <a:extLst>
              <a:ext uri="{FF2B5EF4-FFF2-40B4-BE49-F238E27FC236}">
                <a16:creationId xmlns:a16="http://schemas.microsoft.com/office/drawing/2014/main" id="{44E888E1-C115-260A-2908-2082E6736243}"/>
              </a:ext>
            </a:extLst>
          </p:cNvPr>
          <p:cNvSpPr/>
          <p:nvPr/>
        </p:nvSpPr>
        <p:spPr>
          <a:xfrm>
            <a:off x="6742811" y="2800696"/>
            <a:ext cx="3998976" cy="1609344"/>
          </a:xfrm>
          <a:custGeom>
            <a:avLst/>
            <a:gdLst>
              <a:gd name="connsiteX0" fmla="*/ 0 w 3998976"/>
              <a:gd name="connsiteY0" fmla="*/ 0 h 1609344"/>
              <a:gd name="connsiteX1" fmla="*/ 256032 w 3998976"/>
              <a:gd name="connsiteY1" fmla="*/ 146304 h 1609344"/>
              <a:gd name="connsiteX2" fmla="*/ 1024128 w 3998976"/>
              <a:gd name="connsiteY2" fmla="*/ 304800 h 1609344"/>
              <a:gd name="connsiteX3" fmla="*/ 1767840 w 3998976"/>
              <a:gd name="connsiteY3" fmla="*/ 414528 h 1609344"/>
              <a:gd name="connsiteX4" fmla="*/ 2499360 w 3998976"/>
              <a:gd name="connsiteY4" fmla="*/ 451104 h 1609344"/>
              <a:gd name="connsiteX5" fmla="*/ 3084576 w 3998976"/>
              <a:gd name="connsiteY5" fmla="*/ 499872 h 1609344"/>
              <a:gd name="connsiteX6" fmla="*/ 3535680 w 3998976"/>
              <a:gd name="connsiteY6" fmla="*/ 524256 h 1609344"/>
              <a:gd name="connsiteX7" fmla="*/ 3852672 w 3998976"/>
              <a:gd name="connsiteY7" fmla="*/ 694944 h 1609344"/>
              <a:gd name="connsiteX8" fmla="*/ 3998976 w 3998976"/>
              <a:gd name="connsiteY8" fmla="*/ 1060704 h 1609344"/>
              <a:gd name="connsiteX9" fmla="*/ 3986784 w 3998976"/>
              <a:gd name="connsiteY9" fmla="*/ 1267968 h 1609344"/>
              <a:gd name="connsiteX10" fmla="*/ 3852672 w 3998976"/>
              <a:gd name="connsiteY10" fmla="*/ 1377696 h 1609344"/>
              <a:gd name="connsiteX11" fmla="*/ 3572256 w 3998976"/>
              <a:gd name="connsiteY11" fmla="*/ 1511808 h 1609344"/>
              <a:gd name="connsiteX12" fmla="*/ 2474976 w 3998976"/>
              <a:gd name="connsiteY12" fmla="*/ 1597152 h 1609344"/>
              <a:gd name="connsiteX13" fmla="*/ 1438656 w 3998976"/>
              <a:gd name="connsiteY13" fmla="*/ 1609344 h 1609344"/>
              <a:gd name="connsiteX14" fmla="*/ 0 w 3998976"/>
              <a:gd name="connsiteY14" fmla="*/ 1499616 h 1609344"/>
              <a:gd name="connsiteX15" fmla="*/ 0 w 3998976"/>
              <a:gd name="connsiteY15" fmla="*/ 0 h 1609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998976" h="1609344">
                <a:moveTo>
                  <a:pt x="0" y="0"/>
                </a:moveTo>
                <a:lnTo>
                  <a:pt x="256032" y="146304"/>
                </a:lnTo>
                <a:lnTo>
                  <a:pt x="1024128" y="304800"/>
                </a:lnTo>
                <a:lnTo>
                  <a:pt x="1767840" y="414528"/>
                </a:lnTo>
                <a:lnTo>
                  <a:pt x="2499360" y="451104"/>
                </a:lnTo>
                <a:lnTo>
                  <a:pt x="3084576" y="499872"/>
                </a:lnTo>
                <a:lnTo>
                  <a:pt x="3535680" y="524256"/>
                </a:lnTo>
                <a:lnTo>
                  <a:pt x="3852672" y="694944"/>
                </a:lnTo>
                <a:lnTo>
                  <a:pt x="3998976" y="1060704"/>
                </a:lnTo>
                <a:lnTo>
                  <a:pt x="3986784" y="1267968"/>
                </a:lnTo>
                <a:lnTo>
                  <a:pt x="3852672" y="1377696"/>
                </a:lnTo>
                <a:lnTo>
                  <a:pt x="3572256" y="1511808"/>
                </a:lnTo>
                <a:lnTo>
                  <a:pt x="2474976" y="1597152"/>
                </a:lnTo>
                <a:lnTo>
                  <a:pt x="1438656" y="1609344"/>
                </a:lnTo>
                <a:lnTo>
                  <a:pt x="0" y="1499616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0" name="Figura a mano libera: forma 9">
            <a:extLst>
              <a:ext uri="{FF2B5EF4-FFF2-40B4-BE49-F238E27FC236}">
                <a16:creationId xmlns:a16="http://schemas.microsoft.com/office/drawing/2014/main" id="{4C07E125-E04D-27E0-B8F5-9D50B17D889F}"/>
              </a:ext>
            </a:extLst>
          </p:cNvPr>
          <p:cNvSpPr/>
          <p:nvPr/>
        </p:nvSpPr>
        <p:spPr>
          <a:xfrm>
            <a:off x="7081315" y="5310083"/>
            <a:ext cx="4023360" cy="1499616"/>
          </a:xfrm>
          <a:custGeom>
            <a:avLst/>
            <a:gdLst>
              <a:gd name="connsiteX0" fmla="*/ 0 w 4023360"/>
              <a:gd name="connsiteY0" fmla="*/ 1487424 h 1499616"/>
              <a:gd name="connsiteX1" fmla="*/ 512064 w 4023360"/>
              <a:gd name="connsiteY1" fmla="*/ 1328928 h 1499616"/>
              <a:gd name="connsiteX2" fmla="*/ 1097280 w 4023360"/>
              <a:gd name="connsiteY2" fmla="*/ 1121664 h 1499616"/>
              <a:gd name="connsiteX3" fmla="*/ 1694688 w 4023360"/>
              <a:gd name="connsiteY3" fmla="*/ 816864 h 1499616"/>
              <a:gd name="connsiteX4" fmla="*/ 2170176 w 4023360"/>
              <a:gd name="connsiteY4" fmla="*/ 377952 h 1499616"/>
              <a:gd name="connsiteX5" fmla="*/ 2621280 w 4023360"/>
              <a:gd name="connsiteY5" fmla="*/ 97536 h 1499616"/>
              <a:gd name="connsiteX6" fmla="*/ 3060192 w 4023360"/>
              <a:gd name="connsiteY6" fmla="*/ 0 h 1499616"/>
              <a:gd name="connsiteX7" fmla="*/ 3523488 w 4023360"/>
              <a:gd name="connsiteY7" fmla="*/ 121920 h 1499616"/>
              <a:gd name="connsiteX8" fmla="*/ 3779520 w 4023360"/>
              <a:gd name="connsiteY8" fmla="*/ 280416 h 1499616"/>
              <a:gd name="connsiteX9" fmla="*/ 3986784 w 4023360"/>
              <a:gd name="connsiteY9" fmla="*/ 646176 h 1499616"/>
              <a:gd name="connsiteX10" fmla="*/ 4011168 w 4023360"/>
              <a:gd name="connsiteY10" fmla="*/ 792480 h 1499616"/>
              <a:gd name="connsiteX11" fmla="*/ 4023360 w 4023360"/>
              <a:gd name="connsiteY11" fmla="*/ 1048512 h 1499616"/>
              <a:gd name="connsiteX12" fmla="*/ 3913632 w 4023360"/>
              <a:gd name="connsiteY12" fmla="*/ 1207008 h 1499616"/>
              <a:gd name="connsiteX13" fmla="*/ 3803904 w 4023360"/>
              <a:gd name="connsiteY13" fmla="*/ 1402080 h 1499616"/>
              <a:gd name="connsiteX14" fmla="*/ 3694176 w 4023360"/>
              <a:gd name="connsiteY14" fmla="*/ 1499616 h 1499616"/>
              <a:gd name="connsiteX15" fmla="*/ 0 w 4023360"/>
              <a:gd name="connsiteY15" fmla="*/ 1487424 h 1499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023360" h="1499616">
                <a:moveTo>
                  <a:pt x="0" y="1487424"/>
                </a:moveTo>
                <a:lnTo>
                  <a:pt x="512064" y="1328928"/>
                </a:lnTo>
                <a:lnTo>
                  <a:pt x="1097280" y="1121664"/>
                </a:lnTo>
                <a:lnTo>
                  <a:pt x="1694688" y="816864"/>
                </a:lnTo>
                <a:lnTo>
                  <a:pt x="2170176" y="377952"/>
                </a:lnTo>
                <a:lnTo>
                  <a:pt x="2621280" y="97536"/>
                </a:lnTo>
                <a:lnTo>
                  <a:pt x="3060192" y="0"/>
                </a:lnTo>
                <a:lnTo>
                  <a:pt x="3523488" y="121920"/>
                </a:lnTo>
                <a:lnTo>
                  <a:pt x="3779520" y="280416"/>
                </a:lnTo>
                <a:lnTo>
                  <a:pt x="3986784" y="646176"/>
                </a:lnTo>
                <a:lnTo>
                  <a:pt x="4011168" y="792480"/>
                </a:lnTo>
                <a:lnTo>
                  <a:pt x="4023360" y="1048512"/>
                </a:lnTo>
                <a:lnTo>
                  <a:pt x="3913632" y="1207008"/>
                </a:lnTo>
                <a:lnTo>
                  <a:pt x="3803904" y="1402080"/>
                </a:lnTo>
                <a:lnTo>
                  <a:pt x="3694176" y="1499616"/>
                </a:lnTo>
                <a:lnTo>
                  <a:pt x="0" y="1487424"/>
                </a:lnTo>
                <a:close/>
              </a:path>
            </a:pathLst>
          </a:custGeom>
          <a:solidFill>
            <a:srgbClr val="FFC000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99F72731-D3DC-EAC4-2F46-317783DB4DF8}"/>
              </a:ext>
            </a:extLst>
          </p:cNvPr>
          <p:cNvCxnSpPr>
            <a:cxnSpLocks/>
          </p:cNvCxnSpPr>
          <p:nvPr/>
        </p:nvCxnSpPr>
        <p:spPr>
          <a:xfrm>
            <a:off x="6096000" y="5310083"/>
            <a:ext cx="3975813" cy="48677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7A40CDAE-4D04-3F05-E0A6-8BCCA063C70F}"/>
              </a:ext>
            </a:extLst>
          </p:cNvPr>
          <p:cNvCxnSpPr>
            <a:cxnSpLocks/>
          </p:cNvCxnSpPr>
          <p:nvPr/>
        </p:nvCxnSpPr>
        <p:spPr>
          <a:xfrm flipV="1">
            <a:off x="5449190" y="3664927"/>
            <a:ext cx="4459557" cy="104355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8D36A20-81BE-7D28-9F77-FF1B25BA8824}"/>
              </a:ext>
            </a:extLst>
          </p:cNvPr>
          <p:cNvSpPr txBox="1"/>
          <p:nvPr/>
        </p:nvSpPr>
        <p:spPr>
          <a:xfrm>
            <a:off x="7676985" y="3515026"/>
            <a:ext cx="46265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it-IT" altLang="it-IT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Biomass</a:t>
            </a:r>
            <a:r>
              <a:rPr kumimoji="0" lang="it-IT" altLang="it-IT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it-IT" altLang="it-IT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burning</a:t>
            </a:r>
            <a:endParaRPr lang="it-IT" dirty="0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FC1BF4F0-0715-B8E5-5728-B25337A13D66}"/>
              </a:ext>
            </a:extLst>
          </p:cNvPr>
          <p:cNvSpPr txBox="1"/>
          <p:nvPr/>
        </p:nvSpPr>
        <p:spPr>
          <a:xfrm>
            <a:off x="8428492" y="6161839"/>
            <a:ext cx="46265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it-IT" altLang="it-IT" sz="1800" b="1" i="0" u="none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</a:rPr>
              <a:t>Dust</a:t>
            </a:r>
            <a:endParaRPr lang="it-IT" b="1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5D1CD6B2-1659-5081-4D77-5BE3A5CB61A5}"/>
              </a:ext>
            </a:extLst>
          </p:cNvPr>
          <p:cNvSpPr txBox="1"/>
          <p:nvPr/>
        </p:nvSpPr>
        <p:spPr>
          <a:xfrm>
            <a:off x="182940" y="-21598"/>
            <a:ext cx="384314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/>
              <a:t>Future steps</a:t>
            </a:r>
            <a:endParaRPr lang="it-IT" sz="2000" b="1" dirty="0"/>
          </a:p>
        </p:txBody>
      </p:sp>
    </p:spTree>
    <p:extLst>
      <p:ext uri="{BB962C8B-B14F-4D97-AF65-F5344CB8AC3E}">
        <p14:creationId xmlns:p14="http://schemas.microsoft.com/office/powerpoint/2010/main" val="1092305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372987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KeywordTaxHTField xmlns="69a4a238-3fae-4083-92ca-3afaf1d37d5d">
      <Terms xmlns="http://schemas.microsoft.com/office/infopath/2007/PartnerControls"/>
    </TaxKeywordTaxHTField>
    <lcf76f155ced4ddcb4097134ff3c332f xmlns="9b08eee6-615d-4e63-9743-e8be40a74995">
      <Terms xmlns="http://schemas.microsoft.com/office/infopath/2007/PartnerControls"/>
    </lcf76f155ced4ddcb4097134ff3c332f>
    <TaxCatchAll xmlns="69a4a238-3fae-4083-92ca-3afaf1d37d5d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D39C7E3D57B7BE4CAF5A4E7BAF5811C6" ma:contentTypeVersion="17" ma:contentTypeDescription="Creare un nuovo documento." ma:contentTypeScope="" ma:versionID="addd2196dc0094b4796679e7e28cf2c8">
  <xsd:schema xmlns:xsd="http://www.w3.org/2001/XMLSchema" xmlns:xs="http://www.w3.org/2001/XMLSchema" xmlns:p="http://schemas.microsoft.com/office/2006/metadata/properties" xmlns:ns2="9b08eee6-615d-4e63-9743-e8be40a74995" xmlns:ns3="69a4a238-3fae-4083-92ca-3afaf1d37d5d" targetNamespace="http://schemas.microsoft.com/office/2006/metadata/properties" ma:root="true" ma:fieldsID="17f9697f3d5d54eecc1521b642b0f4a3" ns2:_="" ns3:_="">
    <xsd:import namespace="9b08eee6-615d-4e63-9743-e8be40a74995"/>
    <xsd:import namespace="69a4a238-3fae-4083-92ca-3afaf1d37d5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TaxKeywordTaxHTField" minOccurs="0"/>
                <xsd:element ref="ns2:MediaLengthInSecond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08eee6-615d-4e63-9743-e8be40a7499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Tag immagine" ma:readOnly="false" ma:fieldId="{5cf76f15-5ced-4ddc-b409-7134ff3c332f}" ma:taxonomyMulti="true" ma:sspId="e5505f8f-da62-40e5-a116-f08e7003152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4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9a4a238-3fae-4083-92ca-3afaf1d37d5d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  <xsd:element name="TaxCatchAll" ma:index="15" nillable="true" ma:displayName="Taxonomy Catch All Column" ma:hidden="true" ma:list="{bc9f3fc2-11c3-4583-890e-5ba4445d9ede}" ma:internalName="TaxCatchAll" ma:showField="CatchAllData" ma:web="69a4a238-3fae-4083-92ca-3afaf1d37d5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KeywordTaxHTField" ma:index="21" nillable="true" ma:taxonomy="true" ma:internalName="TaxKeywordTaxHTField" ma:taxonomyFieldName="TaxKeyword" ma:displayName="Parole chiave aziendali" ma:fieldId="{23f27201-bee3-471e-b2e7-b64fd8b7ca38}" ma:taxonomyMulti="true" ma:sspId="e5505f8f-da62-40e5-a116-f08e7003152c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0FED428-E7E2-4985-912B-D9735E821D71}">
  <ds:schemaRefs>
    <ds:schemaRef ds:uri="http://purl.org/dc/elements/1.1/"/>
    <ds:schemaRef ds:uri="http://www.w3.org/XML/1998/namespace"/>
    <ds:schemaRef ds:uri="http://purl.org/dc/dcmitype/"/>
    <ds:schemaRef ds:uri="http://purl.org/dc/terms/"/>
    <ds:schemaRef ds:uri="http://schemas.microsoft.com/office/2006/documentManagement/types"/>
    <ds:schemaRef ds:uri="69a4a238-3fae-4083-92ca-3afaf1d37d5d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9b08eee6-615d-4e63-9743-e8be40a74995"/>
  </ds:schemaRefs>
</ds:datastoreItem>
</file>

<file path=customXml/itemProps2.xml><?xml version="1.0" encoding="utf-8"?>
<ds:datastoreItem xmlns:ds="http://schemas.openxmlformats.org/officeDocument/2006/customXml" ds:itemID="{CF46D2AC-9AEB-4216-88BD-B5F748A1595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E5A0FAA-20AF-425A-A224-531D5444ABF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b08eee6-615d-4e63-9743-e8be40a74995"/>
    <ds:schemaRef ds:uri="69a4a238-3fae-4083-92ca-3afaf1d37d5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671</Words>
  <Application>Microsoft Office PowerPoint</Application>
  <PresentationFormat>Widescreen</PresentationFormat>
  <Paragraphs>72</Paragraphs>
  <Slides>7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7</vt:i4>
      </vt:variant>
    </vt:vector>
  </HeadingPairs>
  <TitlesOfParts>
    <vt:vector size="13" baseType="lpstr">
      <vt:lpstr>Aptos</vt:lpstr>
      <vt:lpstr>Arial</vt:lpstr>
      <vt:lpstr>Calibri</vt:lpstr>
      <vt:lpstr>Calibri Light</vt:lpstr>
      <vt:lpstr>Tema di Office</vt:lpstr>
      <vt:lpstr>1_Tema di Office</vt:lpstr>
      <vt:lpstr>Aerosol Characterization Through Combined Depolarization and Fluorescence Lidar Observations at CIAO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GIULIO PACENTE</dc:creator>
  <cp:lastModifiedBy>BENEDETTO DE ROSA</cp:lastModifiedBy>
  <cp:revision>23</cp:revision>
  <dcterms:created xsi:type="dcterms:W3CDTF">2024-06-13T13:49:20Z</dcterms:created>
  <dcterms:modified xsi:type="dcterms:W3CDTF">2025-09-23T11:45:32Z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0x010100D39C7E3D57B7BE4CAF5A4E7BAF5811C6</vt:lpwstr>
  </property>
  <property fmtid="{D5CDD505-2E9C-101B-9397-08002B2CF9AE}" pid="3" name="TaxKeyword">
    <vt:lpwstr/>
  </property>
  <property fmtid="{D5CDD505-2E9C-101B-9397-08002B2CF9AE}" pid="4" name="MediaServiceImageTags">
    <vt:lpwstr/>
  </property>
</Properties>
</file>