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69" r:id="rId6"/>
    <p:sldId id="273" r:id="rId7"/>
    <p:sldId id="275" r:id="rId8"/>
    <p:sldId id="268" r:id="rId9"/>
    <p:sldId id="274" r:id="rId10"/>
    <p:sldId id="276" r:id="rId11"/>
    <p:sldId id="271" r:id="rId12"/>
    <p:sldId id="272" r:id="rId13"/>
    <p:sldId id="26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5C1CF-CD0A-F1DD-AC9C-E5AAE045391E}" v="493" dt="2025-09-22T20:13:04.946"/>
    <p1510:client id="{A05548AB-E602-2337-8C1B-0DBE4B31CDFB}" v="620" dt="2025-09-23T09:24:29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perfetti@isac.cnr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84DB8895-FA01-A6DA-CA0D-07BC1D5A763D}"/>
              </a:ext>
            </a:extLst>
          </p:cNvPr>
          <p:cNvSpPr>
            <a:spLocks noGrp="1"/>
          </p:cNvSpPr>
          <p:nvPr/>
        </p:nvSpPr>
        <p:spPr>
          <a:xfrm>
            <a:off x="580768" y="4087508"/>
            <a:ext cx="11326204" cy="123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i="1">
                <a:latin typeface="Calibri Light"/>
                <a:cs typeface="Calibri Light"/>
              </a:rPr>
              <a:t>Camilla Perfetti</a:t>
            </a:r>
            <a:r>
              <a:rPr lang="it-IT" sz="2000" i="1" baseline="30000">
                <a:latin typeface="Calibri Light"/>
                <a:cs typeface="Calibri Light"/>
              </a:rPr>
              <a:t>1,2</a:t>
            </a:r>
            <a:r>
              <a:rPr lang="it-IT" sz="2000" i="1">
                <a:latin typeface="Calibri Light"/>
                <a:cs typeface="Calibri Light"/>
              </a:rPr>
              <a:t>, Annachiara Bellini</a:t>
            </a:r>
            <a:r>
              <a:rPr lang="it-IT" sz="2000" i="1" baseline="30000">
                <a:latin typeface="Calibri Light"/>
                <a:cs typeface="Calibri Light"/>
              </a:rPr>
              <a:t>3,4</a:t>
            </a:r>
            <a:r>
              <a:rPr lang="it-IT" sz="2000" i="1">
                <a:latin typeface="Calibri Light"/>
                <a:cs typeface="Calibri Light"/>
              </a:rPr>
              <a:t>, Laura Renzi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  <a:r>
              <a:rPr lang="it-IT" sz="2000" i="1">
                <a:latin typeface="Calibri Light"/>
                <a:cs typeface="Calibri Light"/>
              </a:rPr>
              <a:t>, Marco Zanatta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  <a:r>
              <a:rPr lang="it-IT" sz="2000" i="1">
                <a:latin typeface="Calibri Light"/>
                <a:cs typeface="Calibri Light"/>
              </a:rPr>
              <a:t>, Luca Di Liberto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  <a:r>
              <a:rPr lang="it-IT" sz="2000" i="1">
                <a:latin typeface="Calibri Light"/>
                <a:cs typeface="Calibri Light"/>
              </a:rPr>
              <a:t>, Ferdinando Pasqualini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  <a:r>
              <a:rPr lang="it-IT" sz="2000" i="1">
                <a:latin typeface="Calibri Light"/>
                <a:cs typeface="Calibri Light"/>
              </a:rPr>
              <a:t>,  Alessandro Bracci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  <a:r>
              <a:rPr lang="it-IT" sz="2000" i="1">
                <a:latin typeface="Calibri Light"/>
                <a:cs typeface="Calibri Light"/>
              </a:rPr>
              <a:t>, Francesca Barnaba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  <a:r>
              <a:rPr lang="it-IT" sz="2000" i="1">
                <a:latin typeface="Calibri Light"/>
                <a:cs typeface="Calibri Light"/>
              </a:rPr>
              <a:t> and Angela Marinoni</a:t>
            </a:r>
            <a:r>
              <a:rPr lang="it-IT" sz="2000" i="1" baseline="30000">
                <a:latin typeface="Calibri Light"/>
                <a:cs typeface="Calibri Light"/>
              </a:rPr>
              <a:t>1</a:t>
            </a:r>
          </a:p>
          <a:p>
            <a:pPr marL="0" indent="0">
              <a:buNone/>
            </a:pPr>
            <a:r>
              <a:rPr lang="it-IT" sz="1600" i="1">
                <a:latin typeface="Calibri Light"/>
                <a:cs typeface="Calibri Light"/>
              </a:rPr>
              <a:t>Contact: </a:t>
            </a:r>
            <a:r>
              <a:rPr lang="it-IT" sz="1600" i="1">
                <a:latin typeface="Calibri Light"/>
                <a:cs typeface="Calibri Light"/>
                <a:hlinkClick r:id="rId3"/>
              </a:rPr>
              <a:t>c.perfetti@isac.cnr.it</a:t>
            </a:r>
            <a:endParaRPr lang="it-IT" sz="1600" i="1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it-IT" sz="1000" i="1">
                <a:latin typeface="Calibri Light"/>
                <a:cs typeface="Calibri Light"/>
              </a:rPr>
              <a:t>1 ISAC-CNR, 2 UNIBO, 3 UNISAPIENZA, 4 ARPA VDA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8CD981E-04C8-5404-441F-5AD18A37FA23}"/>
              </a:ext>
            </a:extLst>
          </p:cNvPr>
          <p:cNvSpPr>
            <a:spLocks noGrp="1"/>
          </p:cNvSpPr>
          <p:nvPr/>
        </p:nvSpPr>
        <p:spPr>
          <a:xfrm>
            <a:off x="580768" y="1483359"/>
            <a:ext cx="11326204" cy="25196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it-IT" err="1">
                <a:latin typeface="Calibri Light"/>
                <a:ea typeface="Calibri Light"/>
                <a:cs typeface="Calibri Light"/>
              </a:rPr>
              <a:t>Integrating</a:t>
            </a:r>
            <a:r>
              <a:rPr lang="it-IT">
                <a:latin typeface="Calibri Light"/>
                <a:ea typeface="Calibri Light"/>
                <a:cs typeface="Calibri Light"/>
              </a:rPr>
              <a:t> remote sensing and in-situ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measurements</a:t>
            </a:r>
            <a:r>
              <a:rPr lang="it-IT">
                <a:latin typeface="Calibri Light"/>
                <a:ea typeface="Calibri Light"/>
                <a:cs typeface="Calibri Light"/>
              </a:rPr>
              <a:t> to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assess</a:t>
            </a:r>
            <a:r>
              <a:rPr lang="it-IT">
                <a:latin typeface="Calibri Light"/>
                <a:ea typeface="Calibri Light"/>
                <a:cs typeface="Calibri Light"/>
              </a:rPr>
              <a:t> the impact of PBL dynamics on air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pollution</a:t>
            </a:r>
            <a:r>
              <a:rPr lang="it-IT">
                <a:latin typeface="Calibri Light"/>
                <a:ea typeface="Calibri Light"/>
                <a:cs typeface="Calibri Light"/>
              </a:rPr>
              <a:t> in Milan, </a:t>
            </a:r>
            <a:br>
              <a:rPr lang="it-IT">
                <a:latin typeface="Calibri Light"/>
                <a:ea typeface="Calibri Light"/>
                <a:cs typeface="Calibri Light"/>
              </a:rPr>
            </a:br>
            <a:r>
              <a:rPr lang="it-IT">
                <a:latin typeface="Calibri Light"/>
                <a:ea typeface="Calibri Light"/>
                <a:cs typeface="Calibri Light"/>
              </a:rPr>
              <a:t>Po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valley</a:t>
            </a:r>
            <a:endParaRPr lang="it-IT">
              <a:latin typeface="Calibri Light"/>
              <a:ea typeface="Calibri Light"/>
              <a:cs typeface="Calibri Light"/>
            </a:endParaRPr>
          </a:p>
          <a:p>
            <a:endParaRPr lang="it-IT" sz="42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DBB4E-6FEC-6B9A-0727-46B1E650B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14FAB204-DD09-128D-C996-C729C5E5C6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FF2E52D-251A-CF37-4660-CCB897B63F39}"/>
              </a:ext>
            </a:extLst>
          </p:cNvPr>
          <p:cNvSpPr>
            <a:spLocks noGrp="1"/>
          </p:cNvSpPr>
          <p:nvPr/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it-IT">
                <a:latin typeface="Calibri Light"/>
                <a:cs typeface="Calibri Light"/>
              </a:rPr>
              <a:t>ITINERIS </a:t>
            </a:r>
            <a:r>
              <a:rPr lang="it-IT" err="1">
                <a:latin typeface="Calibri Light"/>
                <a:cs typeface="Calibri Light"/>
              </a:rPr>
              <a:t>campaign</a:t>
            </a:r>
            <a:r>
              <a:rPr lang="it-IT">
                <a:latin typeface="Calibri Light"/>
                <a:cs typeface="Calibri Light"/>
              </a:rPr>
              <a:t> in MILAN  - 2023* </a:t>
            </a:r>
            <a:endParaRPr 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5D0E56E-FB9B-E42F-5373-8B3AE1E0229D}"/>
              </a:ext>
            </a:extLst>
          </p:cNvPr>
          <p:cNvSpPr txBox="1"/>
          <p:nvPr/>
        </p:nvSpPr>
        <p:spPr>
          <a:xfrm>
            <a:off x="133168" y="6029779"/>
            <a:ext cx="55067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>
                <a:solidFill>
                  <a:srgbClr val="59A34D"/>
                </a:solidFill>
              </a:rPr>
              <a:t>*</a:t>
            </a:r>
            <a:r>
              <a:rPr lang="it-IT" sz="16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Conducted</a:t>
            </a:r>
            <a:r>
              <a:rPr lang="it-IT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it-IT" sz="16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sinergy</a:t>
            </a:r>
            <a:r>
              <a:rPr lang="it-IT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with the RI-URBANS EU H2020 project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E42E2A-B995-C335-A212-593E48D82B3A}"/>
              </a:ext>
            </a:extLst>
          </p:cNvPr>
          <p:cNvGrpSpPr/>
          <p:nvPr/>
        </p:nvGrpSpPr>
        <p:grpSpPr>
          <a:xfrm>
            <a:off x="379519" y="1545229"/>
            <a:ext cx="5652566" cy="2544757"/>
            <a:chOff x="5053119" y="2621282"/>
            <a:chExt cx="5652566" cy="2544757"/>
          </a:xfrm>
        </p:grpSpPr>
        <p:pic>
          <p:nvPicPr>
            <p:cNvPr id="18" name="Picture 17" descr="A map of europe with white lines&#10;&#10;AI-generated content may be incorrect.">
              <a:extLst>
                <a:ext uri="{FF2B5EF4-FFF2-40B4-BE49-F238E27FC236}">
                  <a16:creationId xmlns:a16="http://schemas.microsoft.com/office/drawing/2014/main" id="{041148C5-9B89-F453-C9A5-FFF14CC5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8" t="11430" b="-308"/>
            <a:stretch>
              <a:fillRect/>
            </a:stretch>
          </p:blipFill>
          <p:spPr>
            <a:xfrm>
              <a:off x="5053119" y="2632793"/>
              <a:ext cx="2786162" cy="2520837"/>
            </a:xfrm>
            <a:prstGeom prst="rect">
              <a:avLst/>
            </a:prstGeom>
          </p:spPr>
        </p:pic>
        <p:pic>
          <p:nvPicPr>
            <p:cNvPr id="19" name="Graphic 1055" descr="City with solid fill">
              <a:extLst>
                <a:ext uri="{FF2B5EF4-FFF2-40B4-BE49-F238E27FC236}">
                  <a16:creationId xmlns:a16="http://schemas.microsoft.com/office/drawing/2014/main" id="{88B44FBA-28BB-73E3-752F-ACE35EEB8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1095" y="3893180"/>
              <a:ext cx="228309" cy="24161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887F3F5-902B-70BE-DBAB-E3815456A0B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925" y="4087835"/>
              <a:ext cx="965187" cy="1070619"/>
            </a:xfrm>
            <a:prstGeom prst="straightConnector1">
              <a:avLst/>
            </a:prstGeom>
            <a:ln w="28575">
              <a:solidFill>
                <a:srgbClr val="164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 descr="A map of a city&#10;&#10;Description automatically generated">
              <a:extLst>
                <a:ext uri="{FF2B5EF4-FFF2-40B4-BE49-F238E27FC236}">
                  <a16:creationId xmlns:a16="http://schemas.microsoft.com/office/drawing/2014/main" id="{26B6593B-317F-DACD-8B59-93880ED9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3451" t="13421" r="8868" b="21684"/>
            <a:stretch>
              <a:fillRect/>
            </a:stretch>
          </p:blipFill>
          <p:spPr>
            <a:xfrm>
              <a:off x="7912991" y="2629144"/>
              <a:ext cx="2792694" cy="2523178"/>
            </a:xfrm>
            <a:prstGeom prst="rect">
              <a:avLst/>
            </a:prstGeom>
          </p:spPr>
        </p:pic>
        <p:pic>
          <p:nvPicPr>
            <p:cNvPr id="3" name="Graphic 126" descr="Marker with solid fill">
              <a:extLst>
                <a:ext uri="{FF2B5EF4-FFF2-40B4-BE49-F238E27FC236}">
                  <a16:creationId xmlns:a16="http://schemas.microsoft.com/office/drawing/2014/main" id="{FDD49D58-93D8-0A1C-5B37-472415690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1474" y="2834941"/>
              <a:ext cx="432307" cy="39878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DAA5DE-2392-D11D-1034-A566CE79B845}"/>
                </a:ext>
              </a:extLst>
            </p:cNvPr>
            <p:cNvSpPr/>
            <p:nvPr/>
          </p:nvSpPr>
          <p:spPr>
            <a:xfrm>
              <a:off x="7908873" y="2631821"/>
              <a:ext cx="2788233" cy="2524005"/>
            </a:xfrm>
            <a:prstGeom prst="rect">
              <a:avLst/>
            </a:prstGeom>
            <a:noFill/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54">
              <a:extLst>
                <a:ext uri="{FF2B5EF4-FFF2-40B4-BE49-F238E27FC236}">
                  <a16:creationId xmlns:a16="http://schemas.microsoft.com/office/drawing/2014/main" id="{E2C246A0-9208-257E-4CCE-A699960A5DFB}"/>
                </a:ext>
              </a:extLst>
            </p:cNvPr>
            <p:cNvSpPr/>
            <p:nvPr/>
          </p:nvSpPr>
          <p:spPr>
            <a:xfrm>
              <a:off x="9114130" y="3214378"/>
              <a:ext cx="865663" cy="208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164D78"/>
                  </a:solidFill>
                  <a:ea typeface="Calibri"/>
                  <a:cs typeface="Calibri"/>
                </a:rPr>
                <a:t>REMOTE </a:t>
              </a:r>
            </a:p>
          </p:txBody>
        </p:sp>
        <p:sp>
          <p:nvSpPr>
            <p:cNvPr id="24" name="Oval 54">
              <a:extLst>
                <a:ext uri="{FF2B5EF4-FFF2-40B4-BE49-F238E27FC236}">
                  <a16:creationId xmlns:a16="http://schemas.microsoft.com/office/drawing/2014/main" id="{3AAD7DC6-84A1-28FD-FEC2-E3EA0EE6A463}"/>
                </a:ext>
              </a:extLst>
            </p:cNvPr>
            <p:cNvSpPr/>
            <p:nvPr/>
          </p:nvSpPr>
          <p:spPr>
            <a:xfrm>
              <a:off x="9696031" y="4505135"/>
              <a:ext cx="814863" cy="228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164D78"/>
                  </a:solidFill>
                  <a:ea typeface="Calibri"/>
                  <a:cs typeface="Calibri"/>
                </a:rPr>
                <a:t>IN-SITU</a:t>
              </a:r>
            </a:p>
          </p:txBody>
        </p:sp>
        <p:pic>
          <p:nvPicPr>
            <p:cNvPr id="25" name="Graphic 162" descr="Marker with solid fill">
              <a:extLst>
                <a:ext uri="{FF2B5EF4-FFF2-40B4-BE49-F238E27FC236}">
                  <a16:creationId xmlns:a16="http://schemas.microsoft.com/office/drawing/2014/main" id="{882D6090-C667-CE95-81AF-48FC3F9F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2246" y="4074856"/>
              <a:ext cx="442467" cy="43942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1DB186-57D3-D861-0040-B4F0162766FB}"/>
                </a:ext>
              </a:extLst>
            </p:cNvPr>
            <p:cNvSpPr/>
            <p:nvPr/>
          </p:nvSpPr>
          <p:spPr>
            <a:xfrm>
              <a:off x="5056538" y="2637808"/>
              <a:ext cx="2801124" cy="2528231"/>
            </a:xfrm>
            <a:prstGeom prst="rect">
              <a:avLst/>
            </a:prstGeom>
            <a:noFill/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DB85503-6942-2C60-8C6F-47F6E1209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236" y="2621282"/>
              <a:ext cx="956883" cy="1319001"/>
            </a:xfrm>
            <a:prstGeom prst="straightConnector1">
              <a:avLst/>
            </a:prstGeom>
            <a:ln w="28575">
              <a:solidFill>
                <a:srgbClr val="164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8A19D84E-E5E3-86E9-8A36-F6B819C936C1}"/>
              </a:ext>
            </a:extLst>
          </p:cNvPr>
          <p:cNvSpPr txBox="1"/>
          <p:nvPr/>
        </p:nvSpPr>
        <p:spPr>
          <a:xfrm>
            <a:off x="6276697" y="1548565"/>
            <a:ext cx="5651409" cy="258532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rgbClr val="002060"/>
                </a:solidFill>
                <a:ea typeface="+mn-lt"/>
                <a:cs typeface="+mn-lt"/>
              </a:rPr>
              <a:t>Objective Milan 2023: </a:t>
            </a:r>
            <a:endParaRPr lang="en-US" sz="2100" err="1">
              <a:solidFill>
                <a:srgbClr val="002060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Integrate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remote sensing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and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in-situ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measurements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to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improve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the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understanding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of urban air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quality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Assess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how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vertical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atmospheric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dynamics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affect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ground-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level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pollutant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concentrations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Provide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insights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into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air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pollution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impacts on human health</a:t>
            </a:r>
          </a:p>
        </p:txBody>
      </p:sp>
      <p:pic>
        <p:nvPicPr>
          <p:cNvPr id="29" name="Graphic 1070" descr="Magnifying glass with solid fill">
            <a:extLst>
              <a:ext uri="{FF2B5EF4-FFF2-40B4-BE49-F238E27FC236}">
                <a16:creationId xmlns:a16="http://schemas.microsoft.com/office/drawing/2014/main" id="{97024976-E5BD-1283-ED83-B0E751B0D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2946" y="1317500"/>
            <a:ext cx="708890" cy="6765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CB594DD-CEE8-E791-9772-282EE640DACF}"/>
              </a:ext>
            </a:extLst>
          </p:cNvPr>
          <p:cNvSpPr txBox="1"/>
          <p:nvPr/>
        </p:nvSpPr>
        <p:spPr>
          <a:xfrm>
            <a:off x="294640" y="892629"/>
            <a:ext cx="11633200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r>
              <a:rPr lang="it-IT" sz="22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Milan </a:t>
            </a:r>
            <a:r>
              <a:rPr lang="it-IT" sz="22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is</a:t>
            </a:r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the</a:t>
            </a: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most populated and polluted metropolis in the Po valley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AA78D-F840-4880-3AE5-71392C7AE159}"/>
              </a:ext>
            </a:extLst>
          </p:cNvPr>
          <p:cNvGrpSpPr/>
          <p:nvPr/>
        </p:nvGrpSpPr>
        <p:grpSpPr>
          <a:xfrm>
            <a:off x="294799" y="4351733"/>
            <a:ext cx="12633165" cy="439081"/>
            <a:chOff x="294799" y="4250133"/>
            <a:chExt cx="12633165" cy="439081"/>
          </a:xfrm>
        </p:grpSpPr>
        <p:sp>
          <p:nvSpPr>
            <p:cNvPr id="62" name="CasellaDiTesto 53">
              <a:extLst>
                <a:ext uri="{FF2B5EF4-FFF2-40B4-BE49-F238E27FC236}">
                  <a16:creationId xmlns:a16="http://schemas.microsoft.com/office/drawing/2014/main" id="{320C8417-1F08-AF28-E15A-F50725AD447B}"/>
                </a:ext>
              </a:extLst>
            </p:cNvPr>
            <p:cNvSpPr txBox="1"/>
            <p:nvPr/>
          </p:nvSpPr>
          <p:spPr>
            <a:xfrm>
              <a:off x="294799" y="4250133"/>
              <a:ext cx="2157831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200" b="1" err="1">
                  <a:solidFill>
                    <a:srgbClr val="002060"/>
                  </a:solidFill>
                  <a:latin typeface="Aptos"/>
                  <a:ea typeface="Calibri"/>
                  <a:cs typeface="Calibri"/>
                </a:rPr>
                <a:t>Period</a:t>
              </a:r>
              <a:r>
                <a:rPr lang="it-IT" sz="2200" b="1">
                  <a:solidFill>
                    <a:srgbClr val="002060"/>
                  </a:solidFill>
                  <a:latin typeface="Aptos"/>
                  <a:ea typeface="Calibri"/>
                  <a:cs typeface="Calibri"/>
                </a:rPr>
                <a:t>:</a:t>
              </a:r>
            </a:p>
          </p:txBody>
        </p:sp>
        <p:sp>
          <p:nvSpPr>
            <p:cNvPr id="65" name="TextBox 31">
              <a:extLst>
                <a:ext uri="{FF2B5EF4-FFF2-40B4-BE49-F238E27FC236}">
                  <a16:creationId xmlns:a16="http://schemas.microsoft.com/office/drawing/2014/main" id="{C19E4CFF-AC7C-909C-B42D-F97E9728BCCD}"/>
                </a:ext>
              </a:extLst>
            </p:cNvPr>
            <p:cNvSpPr txBox="1"/>
            <p:nvPr/>
          </p:nvSpPr>
          <p:spPr>
            <a:xfrm>
              <a:off x="1294764" y="4289104"/>
              <a:ext cx="11633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rPr>
                <a:t>January-September 2023 at Linate airport (</a:t>
              </a:r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rPr>
                <a:t>hotspot site</a:t>
              </a: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563A9-13F4-EB79-E23A-BC6594CF08C9}"/>
              </a:ext>
            </a:extLst>
          </p:cNvPr>
          <p:cNvGrpSpPr/>
          <p:nvPr/>
        </p:nvGrpSpPr>
        <p:grpSpPr>
          <a:xfrm>
            <a:off x="295031" y="4962882"/>
            <a:ext cx="11324866" cy="730093"/>
            <a:chOff x="295031" y="4800957"/>
            <a:chExt cx="11324866" cy="730093"/>
          </a:xfrm>
        </p:grpSpPr>
        <p:sp>
          <p:nvSpPr>
            <p:cNvPr id="55" name="TextBox 115">
              <a:extLst>
                <a:ext uri="{FF2B5EF4-FFF2-40B4-BE49-F238E27FC236}">
                  <a16:creationId xmlns:a16="http://schemas.microsoft.com/office/drawing/2014/main" id="{45D507AB-74B7-CBDC-5CE8-CFDFFE1501E0}"/>
                </a:ext>
              </a:extLst>
            </p:cNvPr>
            <p:cNvSpPr txBox="1"/>
            <p:nvPr/>
          </p:nvSpPr>
          <p:spPr>
            <a:xfrm>
              <a:off x="2086667" y="4823164"/>
              <a:ext cx="9533230" cy="707886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/>
                <a:buChar char="•"/>
              </a:pPr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Remote</a:t>
              </a: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: for aerosol vertical profiles 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In-situ: </a:t>
              </a: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for aerosol physics and gas </a:t>
              </a:r>
            </a:p>
          </p:txBody>
        </p:sp>
        <p:sp>
          <p:nvSpPr>
            <p:cNvPr id="59" name="CasellaDiTesto 53">
              <a:extLst>
                <a:ext uri="{FF2B5EF4-FFF2-40B4-BE49-F238E27FC236}">
                  <a16:creationId xmlns:a16="http://schemas.microsoft.com/office/drawing/2014/main" id="{8B578A1A-4D4A-F339-E5BB-308C06F7CC96}"/>
                </a:ext>
              </a:extLst>
            </p:cNvPr>
            <p:cNvSpPr txBox="1"/>
            <p:nvPr/>
          </p:nvSpPr>
          <p:spPr>
            <a:xfrm>
              <a:off x="295031" y="4800957"/>
              <a:ext cx="2157831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200" b="1">
                  <a:solidFill>
                    <a:srgbClr val="002060"/>
                  </a:solidFill>
                  <a:latin typeface="Aptos"/>
                  <a:ea typeface="Calibri"/>
                  <a:cs typeface="Calibri"/>
                </a:rPr>
                <a:t>Instruments: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9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CC9C7-CB67-7E07-315D-310D38ED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4FA73373-499D-519A-C367-A8797078E41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496791-5A66-C878-EC34-A2B21CE8EBAA}"/>
              </a:ext>
            </a:extLst>
          </p:cNvPr>
          <p:cNvSpPr>
            <a:spLocks noGrp="1"/>
          </p:cNvSpPr>
          <p:nvPr/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it-IT">
                <a:latin typeface="Calibri Light"/>
                <a:cs typeface="Calibri Light"/>
              </a:rPr>
              <a:t>ITINERIS </a:t>
            </a:r>
            <a:r>
              <a:rPr lang="it-IT" err="1">
                <a:latin typeface="Calibri Light"/>
                <a:cs typeface="Calibri Light"/>
              </a:rPr>
              <a:t>campaign</a:t>
            </a:r>
            <a:r>
              <a:rPr lang="it-IT">
                <a:latin typeface="Calibri Light"/>
                <a:cs typeface="Calibri Light"/>
              </a:rPr>
              <a:t> in MILAN  - 2023* </a:t>
            </a:r>
            <a:endParaRPr 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4F98AA7-8643-A19C-3B27-E7C2356D68F7}"/>
              </a:ext>
            </a:extLst>
          </p:cNvPr>
          <p:cNvSpPr txBox="1"/>
          <p:nvPr/>
        </p:nvSpPr>
        <p:spPr>
          <a:xfrm>
            <a:off x="133168" y="6029779"/>
            <a:ext cx="55067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>
                <a:solidFill>
                  <a:srgbClr val="59A34D"/>
                </a:solidFill>
              </a:rPr>
              <a:t>*</a:t>
            </a:r>
            <a:r>
              <a:rPr lang="it-IT" sz="16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Conducted</a:t>
            </a:r>
            <a:r>
              <a:rPr lang="it-IT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it-IT" sz="16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sinergy</a:t>
            </a:r>
            <a:r>
              <a:rPr lang="it-IT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with the RI-URBANS EU H2020 project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5C975D-28AE-7B77-0E0C-C8E7A2A13F63}"/>
              </a:ext>
            </a:extLst>
          </p:cNvPr>
          <p:cNvGrpSpPr/>
          <p:nvPr/>
        </p:nvGrpSpPr>
        <p:grpSpPr>
          <a:xfrm>
            <a:off x="379519" y="1545229"/>
            <a:ext cx="5652566" cy="2544757"/>
            <a:chOff x="5053119" y="2621282"/>
            <a:chExt cx="5652566" cy="2544757"/>
          </a:xfrm>
        </p:grpSpPr>
        <p:pic>
          <p:nvPicPr>
            <p:cNvPr id="18" name="Picture 17" descr="A map of europe with white lines&#10;&#10;AI-generated content may be incorrect.">
              <a:extLst>
                <a:ext uri="{FF2B5EF4-FFF2-40B4-BE49-F238E27FC236}">
                  <a16:creationId xmlns:a16="http://schemas.microsoft.com/office/drawing/2014/main" id="{AD336DCC-CF00-5926-85B4-2033DE45F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8" t="11430" b="-308"/>
            <a:stretch>
              <a:fillRect/>
            </a:stretch>
          </p:blipFill>
          <p:spPr>
            <a:xfrm>
              <a:off x="5053119" y="2632793"/>
              <a:ext cx="2786162" cy="2520837"/>
            </a:xfrm>
            <a:prstGeom prst="rect">
              <a:avLst/>
            </a:prstGeom>
          </p:spPr>
        </p:pic>
        <p:pic>
          <p:nvPicPr>
            <p:cNvPr id="19" name="Graphic 1055" descr="City with solid fill">
              <a:extLst>
                <a:ext uri="{FF2B5EF4-FFF2-40B4-BE49-F238E27FC236}">
                  <a16:creationId xmlns:a16="http://schemas.microsoft.com/office/drawing/2014/main" id="{9B0D9383-09EF-08C4-FABB-502CC81CE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1095" y="3893180"/>
              <a:ext cx="228309" cy="24161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7D840AA-7AB5-53A7-1085-DEB998EF4A42}"/>
                </a:ext>
              </a:extLst>
            </p:cNvPr>
            <p:cNvCxnSpPr>
              <a:cxnSpLocks/>
            </p:cNvCxnSpPr>
            <p:nvPr/>
          </p:nvCxnSpPr>
          <p:spPr>
            <a:xfrm>
              <a:off x="6962925" y="4087835"/>
              <a:ext cx="965187" cy="1070619"/>
            </a:xfrm>
            <a:prstGeom prst="straightConnector1">
              <a:avLst/>
            </a:prstGeom>
            <a:ln w="28575">
              <a:solidFill>
                <a:srgbClr val="164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 descr="A map of a city&#10;&#10;Description automatically generated">
              <a:extLst>
                <a:ext uri="{FF2B5EF4-FFF2-40B4-BE49-F238E27FC236}">
                  <a16:creationId xmlns:a16="http://schemas.microsoft.com/office/drawing/2014/main" id="{E51E9313-DBE3-2790-2BB2-835B208E9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3451" t="13421" r="8868" b="21684"/>
            <a:stretch>
              <a:fillRect/>
            </a:stretch>
          </p:blipFill>
          <p:spPr>
            <a:xfrm>
              <a:off x="7912991" y="2629144"/>
              <a:ext cx="2792694" cy="2523178"/>
            </a:xfrm>
            <a:prstGeom prst="rect">
              <a:avLst/>
            </a:prstGeom>
          </p:spPr>
        </p:pic>
        <p:pic>
          <p:nvPicPr>
            <p:cNvPr id="3" name="Graphic 126" descr="Marker with solid fill">
              <a:extLst>
                <a:ext uri="{FF2B5EF4-FFF2-40B4-BE49-F238E27FC236}">
                  <a16:creationId xmlns:a16="http://schemas.microsoft.com/office/drawing/2014/main" id="{365BA3FB-C255-7C9C-1768-E01CF1239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1474" y="2834941"/>
              <a:ext cx="432307" cy="39878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892E37-2B0B-23CF-44B5-97B8D3FA2284}"/>
                </a:ext>
              </a:extLst>
            </p:cNvPr>
            <p:cNvSpPr/>
            <p:nvPr/>
          </p:nvSpPr>
          <p:spPr>
            <a:xfrm>
              <a:off x="7908873" y="2631821"/>
              <a:ext cx="2788233" cy="2524005"/>
            </a:xfrm>
            <a:prstGeom prst="rect">
              <a:avLst/>
            </a:prstGeom>
            <a:noFill/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54">
              <a:extLst>
                <a:ext uri="{FF2B5EF4-FFF2-40B4-BE49-F238E27FC236}">
                  <a16:creationId xmlns:a16="http://schemas.microsoft.com/office/drawing/2014/main" id="{4BBE9311-03CF-A953-9140-11783B2849CF}"/>
                </a:ext>
              </a:extLst>
            </p:cNvPr>
            <p:cNvSpPr/>
            <p:nvPr/>
          </p:nvSpPr>
          <p:spPr>
            <a:xfrm>
              <a:off x="9114130" y="3214378"/>
              <a:ext cx="865663" cy="208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164D78"/>
                  </a:solidFill>
                  <a:ea typeface="Calibri"/>
                  <a:cs typeface="Calibri"/>
                </a:rPr>
                <a:t>REMOTE </a:t>
              </a:r>
            </a:p>
          </p:txBody>
        </p:sp>
        <p:sp>
          <p:nvSpPr>
            <p:cNvPr id="24" name="Oval 54">
              <a:extLst>
                <a:ext uri="{FF2B5EF4-FFF2-40B4-BE49-F238E27FC236}">
                  <a16:creationId xmlns:a16="http://schemas.microsoft.com/office/drawing/2014/main" id="{6D706CDC-4F27-F1A3-334F-636D4C293119}"/>
                </a:ext>
              </a:extLst>
            </p:cNvPr>
            <p:cNvSpPr/>
            <p:nvPr/>
          </p:nvSpPr>
          <p:spPr>
            <a:xfrm>
              <a:off x="9696031" y="4505135"/>
              <a:ext cx="814863" cy="228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164D78"/>
                  </a:solidFill>
                  <a:ea typeface="Calibri"/>
                  <a:cs typeface="Calibri"/>
                </a:rPr>
                <a:t>IN-SITU</a:t>
              </a:r>
            </a:p>
          </p:txBody>
        </p:sp>
        <p:pic>
          <p:nvPicPr>
            <p:cNvPr id="25" name="Graphic 162" descr="Marker with solid fill">
              <a:extLst>
                <a:ext uri="{FF2B5EF4-FFF2-40B4-BE49-F238E27FC236}">
                  <a16:creationId xmlns:a16="http://schemas.microsoft.com/office/drawing/2014/main" id="{7DF8344C-18E1-3B3D-026A-046D02DC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2246" y="4074856"/>
              <a:ext cx="442467" cy="43942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A1F5FD-0166-A3DF-358A-E826DEB98A30}"/>
                </a:ext>
              </a:extLst>
            </p:cNvPr>
            <p:cNvSpPr/>
            <p:nvPr/>
          </p:nvSpPr>
          <p:spPr>
            <a:xfrm>
              <a:off x="5056538" y="2637808"/>
              <a:ext cx="2801124" cy="2528231"/>
            </a:xfrm>
            <a:prstGeom prst="rect">
              <a:avLst/>
            </a:prstGeom>
            <a:noFill/>
            <a:ln>
              <a:solidFill>
                <a:srgbClr val="164D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82E0463-04E4-E108-16C6-044E26815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236" y="2621282"/>
              <a:ext cx="956883" cy="1319001"/>
            </a:xfrm>
            <a:prstGeom prst="straightConnector1">
              <a:avLst/>
            </a:prstGeom>
            <a:ln w="28575">
              <a:solidFill>
                <a:srgbClr val="164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2D0F5878-25EB-7EAA-5D47-DC30A80A76DE}"/>
              </a:ext>
            </a:extLst>
          </p:cNvPr>
          <p:cNvSpPr txBox="1"/>
          <p:nvPr/>
        </p:nvSpPr>
        <p:spPr>
          <a:xfrm>
            <a:off x="6276697" y="1548565"/>
            <a:ext cx="5651409" cy="258532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rgbClr val="002060"/>
                </a:solidFill>
                <a:ea typeface="+mn-lt"/>
                <a:cs typeface="+mn-lt"/>
              </a:rPr>
              <a:t>Objective Milan 2023: </a:t>
            </a:r>
            <a:endParaRPr lang="en-US" sz="2100" err="1">
              <a:solidFill>
                <a:srgbClr val="002060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Integrate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remote sensing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and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in-situ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measurements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to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improve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the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understanding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of urban air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quality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Assess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how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vertical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atmospheric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dynamics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affect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ground-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level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pollutant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concentrations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Provide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insights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into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air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pollution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impacts on human health</a:t>
            </a:r>
          </a:p>
        </p:txBody>
      </p:sp>
      <p:pic>
        <p:nvPicPr>
          <p:cNvPr id="29" name="Graphic 1070" descr="Magnifying glass with solid fill">
            <a:extLst>
              <a:ext uri="{FF2B5EF4-FFF2-40B4-BE49-F238E27FC236}">
                <a16:creationId xmlns:a16="http://schemas.microsoft.com/office/drawing/2014/main" id="{57310F67-08DD-FF99-AB0C-77156A146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2946" y="1317500"/>
            <a:ext cx="708890" cy="6765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CA216F-DF1C-14BB-EE18-E8D7F5000448}"/>
              </a:ext>
            </a:extLst>
          </p:cNvPr>
          <p:cNvSpPr txBox="1"/>
          <p:nvPr/>
        </p:nvSpPr>
        <p:spPr>
          <a:xfrm>
            <a:off x="294640" y="892629"/>
            <a:ext cx="11633200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r>
              <a:rPr lang="it-IT" sz="22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Milan </a:t>
            </a:r>
            <a:r>
              <a:rPr lang="it-IT" sz="22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is</a:t>
            </a:r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the</a:t>
            </a: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most populated and polluted metropolis in the Po valley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2AD6EB-2ED5-5E55-F49B-74457B610F65}"/>
              </a:ext>
            </a:extLst>
          </p:cNvPr>
          <p:cNvGrpSpPr/>
          <p:nvPr/>
        </p:nvGrpSpPr>
        <p:grpSpPr>
          <a:xfrm>
            <a:off x="294799" y="4351733"/>
            <a:ext cx="12633165" cy="439081"/>
            <a:chOff x="294799" y="4250133"/>
            <a:chExt cx="12633165" cy="439081"/>
          </a:xfrm>
        </p:grpSpPr>
        <p:sp>
          <p:nvSpPr>
            <p:cNvPr id="62" name="CasellaDiTesto 53">
              <a:extLst>
                <a:ext uri="{FF2B5EF4-FFF2-40B4-BE49-F238E27FC236}">
                  <a16:creationId xmlns:a16="http://schemas.microsoft.com/office/drawing/2014/main" id="{1191DDC5-3400-8939-BB43-32C6E54B755C}"/>
                </a:ext>
              </a:extLst>
            </p:cNvPr>
            <p:cNvSpPr txBox="1"/>
            <p:nvPr/>
          </p:nvSpPr>
          <p:spPr>
            <a:xfrm>
              <a:off x="294799" y="4250133"/>
              <a:ext cx="2157831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200" b="1" err="1">
                  <a:solidFill>
                    <a:srgbClr val="002060"/>
                  </a:solidFill>
                  <a:latin typeface="Aptos"/>
                  <a:ea typeface="Calibri"/>
                  <a:cs typeface="Calibri"/>
                </a:rPr>
                <a:t>Period</a:t>
              </a:r>
              <a:r>
                <a:rPr lang="it-IT" sz="2200" b="1">
                  <a:solidFill>
                    <a:srgbClr val="002060"/>
                  </a:solidFill>
                  <a:latin typeface="Aptos"/>
                  <a:ea typeface="Calibri"/>
                  <a:cs typeface="Calibri"/>
                </a:rPr>
                <a:t>:</a:t>
              </a:r>
            </a:p>
          </p:txBody>
        </p:sp>
        <p:sp>
          <p:nvSpPr>
            <p:cNvPr id="65" name="TextBox 31">
              <a:extLst>
                <a:ext uri="{FF2B5EF4-FFF2-40B4-BE49-F238E27FC236}">
                  <a16:creationId xmlns:a16="http://schemas.microsoft.com/office/drawing/2014/main" id="{B5BC8A57-FBFE-67E9-0926-46A6256100B3}"/>
                </a:ext>
              </a:extLst>
            </p:cNvPr>
            <p:cNvSpPr txBox="1"/>
            <p:nvPr/>
          </p:nvSpPr>
          <p:spPr>
            <a:xfrm>
              <a:off x="1294764" y="4289104"/>
              <a:ext cx="11633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rPr>
                <a:t>January-September 2023 at Linate airport (</a:t>
              </a:r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rPr>
                <a:t>hotspot site</a:t>
              </a:r>
              <a:r>
                <a: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rPr>
                <a:t>)</a:t>
              </a:r>
            </a:p>
          </p:txBody>
        </p:sp>
      </p:grpSp>
      <p:sp>
        <p:nvSpPr>
          <p:cNvPr id="55" name="TextBox 115">
            <a:extLst>
              <a:ext uri="{FF2B5EF4-FFF2-40B4-BE49-F238E27FC236}">
                <a16:creationId xmlns:a16="http://schemas.microsoft.com/office/drawing/2014/main" id="{D8B48011-4CC3-2DD6-DE91-5AF3B3ABED67}"/>
              </a:ext>
            </a:extLst>
          </p:cNvPr>
          <p:cNvSpPr txBox="1"/>
          <p:nvPr/>
        </p:nvSpPr>
        <p:spPr>
          <a:xfrm>
            <a:off x="2086667" y="4985724"/>
            <a:ext cx="953323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Remote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: for aerosol vertical profiles (</a:t>
            </a:r>
            <a:r>
              <a:rPr lang="en-US" sz="2000" i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Ceilometer         MAL height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)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In-situ: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for aerosol physics and gas (</a:t>
            </a:r>
            <a:r>
              <a:rPr lang="en-US" sz="2000" i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AE33         </a:t>
            </a:r>
            <a:r>
              <a:rPr lang="en-US" sz="2000" i="1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eBC</a:t>
            </a:r>
            <a:r>
              <a:rPr lang="en-US" sz="2000" i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mass concentration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)</a:t>
            </a:r>
          </a:p>
        </p:txBody>
      </p:sp>
      <p:sp>
        <p:nvSpPr>
          <p:cNvPr id="59" name="CasellaDiTesto 53">
            <a:extLst>
              <a:ext uri="{FF2B5EF4-FFF2-40B4-BE49-F238E27FC236}">
                <a16:creationId xmlns:a16="http://schemas.microsoft.com/office/drawing/2014/main" id="{57A43A02-DFED-C20F-6525-6678D9139739}"/>
              </a:ext>
            </a:extLst>
          </p:cNvPr>
          <p:cNvSpPr txBox="1"/>
          <p:nvPr/>
        </p:nvSpPr>
        <p:spPr>
          <a:xfrm>
            <a:off x="295031" y="4963517"/>
            <a:ext cx="21578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>
                <a:solidFill>
                  <a:srgbClr val="002060"/>
                </a:solidFill>
                <a:latin typeface="Aptos"/>
                <a:ea typeface="Calibri"/>
                <a:cs typeface="Calibri"/>
              </a:rPr>
              <a:t>Instruments: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39863E-BB92-1FDF-C727-E836C00552FD}"/>
              </a:ext>
            </a:extLst>
          </p:cNvPr>
          <p:cNvCxnSpPr/>
          <p:nvPr/>
        </p:nvCxnSpPr>
        <p:spPr>
          <a:xfrm>
            <a:off x="7884160" y="5181599"/>
            <a:ext cx="31496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09BAE-12D5-4A8C-D936-8DD1C675D80B}"/>
              </a:ext>
            </a:extLst>
          </p:cNvPr>
          <p:cNvCxnSpPr>
            <a:cxnSpLocks/>
          </p:cNvCxnSpPr>
          <p:nvPr/>
        </p:nvCxnSpPr>
        <p:spPr>
          <a:xfrm>
            <a:off x="7101839" y="5496558"/>
            <a:ext cx="31496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5">
            <a:extLst>
              <a:ext uri="{FF2B5EF4-FFF2-40B4-BE49-F238E27FC236}">
                <a16:creationId xmlns:a16="http://schemas.microsoft.com/office/drawing/2014/main" id="{3B46C4C7-7A34-008D-1961-4FCFFF326618}"/>
              </a:ext>
            </a:extLst>
          </p:cNvPr>
          <p:cNvSpPr txBox="1"/>
          <p:nvPr/>
        </p:nvSpPr>
        <p:spPr>
          <a:xfrm>
            <a:off x="6889568" y="5684339"/>
            <a:ext cx="261112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it-IT" sz="2000" b="1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it-IT" sz="2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endParaRPr lang="it-IT" sz="2000" b="1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EDC3D93-2900-B6A7-274E-0EC07CF439EB}"/>
              </a:ext>
            </a:extLst>
          </p:cNvPr>
          <p:cNvSpPr>
            <a:spLocks noGrp="1"/>
          </p:cNvSpPr>
          <p:nvPr/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it-IT">
                <a:latin typeface="Calibri Light"/>
                <a:cs typeface="Calibri Light"/>
              </a:rPr>
              <a:t>In-situ &amp; </a:t>
            </a:r>
            <a:r>
              <a:rPr lang="it-IT" err="1">
                <a:latin typeface="Calibri Light"/>
                <a:cs typeface="Calibri Light"/>
              </a:rPr>
              <a:t>vertical</a:t>
            </a:r>
            <a:r>
              <a:rPr lang="it-IT">
                <a:latin typeface="Calibri Light"/>
                <a:cs typeface="Calibri Light"/>
              </a:rPr>
              <a:t> </a:t>
            </a:r>
            <a:r>
              <a:rPr lang="it-IT" err="1">
                <a:latin typeface="Calibri Light"/>
                <a:cs typeface="Calibri Light"/>
              </a:rPr>
              <a:t>measurements</a:t>
            </a:r>
            <a:r>
              <a:rPr lang="it-IT">
                <a:latin typeface="Calibri Light"/>
                <a:cs typeface="Calibri Light"/>
              </a:rPr>
              <a:t>: </a:t>
            </a:r>
            <a:endParaRPr lang="it-IT" sz="2800">
              <a:ea typeface="Calibri Light" panose="020F0302020204030204" pitchFamily="34" charset="0"/>
            </a:endParaRPr>
          </a:p>
          <a:p>
            <a:r>
              <a:rPr lang="it-IT" err="1">
                <a:latin typeface="Calibri Light"/>
                <a:cs typeface="Calibri Light"/>
              </a:rPr>
              <a:t>Seasonal</a:t>
            </a:r>
            <a:r>
              <a:rPr lang="it-IT">
                <a:latin typeface="Calibri Light"/>
                <a:cs typeface="Calibri Light"/>
              </a:rPr>
              <a:t> </a:t>
            </a:r>
            <a:r>
              <a:rPr lang="it-IT" err="1">
                <a:latin typeface="Calibri Light"/>
                <a:cs typeface="Calibri Light"/>
              </a:rPr>
              <a:t>variation</a:t>
            </a:r>
            <a:br>
              <a:rPr lang="en-US"/>
            </a:br>
            <a:endParaRPr lang="it-IT" sz="2800">
              <a:ea typeface="Calibri Light"/>
            </a:endParaRPr>
          </a:p>
        </p:txBody>
      </p:sp>
      <p:pic>
        <p:nvPicPr>
          <p:cNvPr id="8" name="Picture 7" descr="A graph of different types of aerosol layers&#10;&#10;AI-generated content may be incorrect.">
            <a:extLst>
              <a:ext uri="{FF2B5EF4-FFF2-40B4-BE49-F238E27FC236}">
                <a16:creationId xmlns:a16="http://schemas.microsoft.com/office/drawing/2014/main" id="{98BA9248-FE7E-5B8D-D198-C885589A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8" y="2765766"/>
            <a:ext cx="4962293" cy="2379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29C0D9-23E4-E128-FD05-2602DFFD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77" y="2763265"/>
            <a:ext cx="4901890" cy="2380553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FC34F18-8331-4827-6AB4-C96E2A8A371E}"/>
              </a:ext>
            </a:extLst>
          </p:cNvPr>
          <p:cNvSpPr txBox="1"/>
          <p:nvPr/>
        </p:nvSpPr>
        <p:spPr>
          <a:xfrm>
            <a:off x="3131634" y="5592088"/>
            <a:ext cx="5935051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Marked PBL and ground concentrations seasonality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99A1FF7-6D64-ECE4-DE6C-6DCA2D8149C8}"/>
              </a:ext>
            </a:extLst>
          </p:cNvPr>
          <p:cNvSpPr txBox="1"/>
          <p:nvPr/>
        </p:nvSpPr>
        <p:spPr>
          <a:xfrm>
            <a:off x="378274" y="1711960"/>
            <a:ext cx="1105569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Typical seasonal variation of mixed aerosol layer (MAL) and equivalent black carbon (</a:t>
            </a:r>
            <a:r>
              <a:rPr lang="en-US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eBC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) mass concentration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7B696A-7B3B-3F40-C256-779F8740A836}"/>
              </a:ext>
            </a:extLst>
          </p:cNvPr>
          <p:cNvCxnSpPr/>
          <p:nvPr/>
        </p:nvCxnSpPr>
        <p:spPr>
          <a:xfrm>
            <a:off x="2387600" y="5811519"/>
            <a:ext cx="55880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28634-AB5C-DF03-31F0-C9FB80378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E44D501B-0A50-6977-D911-FA696C55F8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6FD0237-BA35-6B7F-76ED-E3520511210E}"/>
              </a:ext>
            </a:extLst>
          </p:cNvPr>
          <p:cNvSpPr>
            <a:spLocks noGrp="1"/>
          </p:cNvSpPr>
          <p:nvPr/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err="1">
                <a:latin typeface="Calibri Light"/>
                <a:ea typeface="Calibri Light"/>
                <a:cs typeface="Calibri Light"/>
              </a:rPr>
              <a:t>Relationship</a:t>
            </a:r>
            <a:r>
              <a:rPr lang="it-IT">
                <a:latin typeface="Calibri Light"/>
                <a:ea typeface="Calibri Light"/>
                <a:cs typeface="Calibri Light"/>
              </a:rPr>
              <a:t>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between</a:t>
            </a:r>
            <a:r>
              <a:rPr lang="it-IT">
                <a:latin typeface="Calibri Light"/>
                <a:ea typeface="Calibri Light"/>
                <a:cs typeface="Calibri Light"/>
              </a:rPr>
              <a:t> MAL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Height</a:t>
            </a:r>
            <a:r>
              <a:rPr lang="it-IT">
                <a:latin typeface="Calibri Light"/>
                <a:ea typeface="Calibri Light"/>
                <a:cs typeface="Calibri Light"/>
              </a:rPr>
              <a:t> and in-situ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pollutants</a:t>
            </a:r>
            <a:r>
              <a:rPr lang="it-IT">
                <a:latin typeface="Calibri Light"/>
                <a:ea typeface="Calibri Light"/>
                <a:cs typeface="Calibri Light"/>
              </a:rPr>
              <a:t>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concentrations</a:t>
            </a:r>
            <a:endParaRPr lang="en-US"/>
          </a:p>
          <a:p>
            <a:r>
              <a:rPr lang="it-IT">
                <a:latin typeface="Calibri Light"/>
                <a:cs typeface="Calibri Light"/>
              </a:rPr>
              <a:t> </a:t>
            </a:r>
            <a:br>
              <a:rPr lang="en-US"/>
            </a:br>
            <a:endParaRPr lang="it-IT" sz="2800">
              <a:ea typeface="Calibri Ligh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2B6F0BB-EE30-405E-5F29-8B3031FB686F}"/>
              </a:ext>
            </a:extLst>
          </p:cNvPr>
          <p:cNvSpPr txBox="1"/>
          <p:nvPr/>
        </p:nvSpPr>
        <p:spPr>
          <a:xfrm>
            <a:off x="378274" y="1592765"/>
            <a:ext cx="4907899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eBC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primary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pollutant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Typical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diurnal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cycle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→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two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peaks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(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morning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and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evening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) </a:t>
            </a:r>
          </a:p>
          <a:p>
            <a:pPr marL="457200" indent="-4572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Mid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-day minimum →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dilution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due to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higher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MAL</a:t>
            </a:r>
          </a:p>
          <a:p>
            <a:pPr marL="457200" indent="-4572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Summer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deeper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MAL →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lower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concentrations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797E2D-A4F7-8B10-5130-D04728D8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0" y="1590357"/>
            <a:ext cx="3303782" cy="1905233"/>
          </a:xfrm>
          <a:prstGeom prst="rect">
            <a:avLst/>
          </a:prstGeom>
        </p:spPr>
      </p:pic>
      <p:pic>
        <p:nvPicPr>
          <p:cNvPr id="13" name="Picture 12" descr="A graph of a diurnal variation&#10;&#10;AI-generated content may be incorrect.">
            <a:extLst>
              <a:ext uri="{FF2B5EF4-FFF2-40B4-BE49-F238E27FC236}">
                <a16:creationId xmlns:a16="http://schemas.microsoft.com/office/drawing/2014/main" id="{B377C2E7-C07C-7715-0C64-BCA9B75C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587" y="1590357"/>
            <a:ext cx="3331660" cy="19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1B7F-89DD-2D32-97CD-491ACC57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D29A8281-84C8-3139-B599-1FAA31D7030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B8CD384-0882-1731-3046-04A858217AC9}"/>
              </a:ext>
            </a:extLst>
          </p:cNvPr>
          <p:cNvSpPr>
            <a:spLocks noGrp="1"/>
          </p:cNvSpPr>
          <p:nvPr/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err="1">
                <a:latin typeface="Calibri Light"/>
                <a:ea typeface="Calibri Light"/>
                <a:cs typeface="Calibri Light"/>
              </a:rPr>
              <a:t>Relationship</a:t>
            </a:r>
            <a:r>
              <a:rPr lang="it-IT">
                <a:latin typeface="Calibri Light"/>
                <a:ea typeface="Calibri Light"/>
                <a:cs typeface="Calibri Light"/>
              </a:rPr>
              <a:t>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between</a:t>
            </a:r>
            <a:r>
              <a:rPr lang="it-IT">
                <a:latin typeface="Calibri Light"/>
                <a:ea typeface="Calibri Light"/>
                <a:cs typeface="Calibri Light"/>
              </a:rPr>
              <a:t> MAL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Height</a:t>
            </a:r>
            <a:r>
              <a:rPr lang="it-IT">
                <a:latin typeface="Calibri Light"/>
                <a:ea typeface="Calibri Light"/>
                <a:cs typeface="Calibri Light"/>
              </a:rPr>
              <a:t> and in-situ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pollutants</a:t>
            </a:r>
            <a:r>
              <a:rPr lang="it-IT">
                <a:latin typeface="Calibri Light"/>
                <a:ea typeface="Calibri Light"/>
                <a:cs typeface="Calibri Light"/>
              </a:rPr>
              <a:t> </a:t>
            </a:r>
            <a:r>
              <a:rPr lang="it-IT" err="1">
                <a:latin typeface="Calibri Light"/>
                <a:ea typeface="Calibri Light"/>
                <a:cs typeface="Calibri Light"/>
              </a:rPr>
              <a:t>concentrations</a:t>
            </a:r>
            <a:endParaRPr lang="en-US"/>
          </a:p>
          <a:p>
            <a:r>
              <a:rPr lang="it-IT">
                <a:latin typeface="Calibri Light"/>
                <a:cs typeface="Calibri Light"/>
              </a:rPr>
              <a:t> </a:t>
            </a:r>
            <a:br>
              <a:rPr lang="en-US"/>
            </a:br>
            <a:endParaRPr lang="it-IT" sz="2800">
              <a:ea typeface="Calibri Ligh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39BEAEE-636A-10A4-8DDA-0BDF3064665A}"/>
              </a:ext>
            </a:extLst>
          </p:cNvPr>
          <p:cNvSpPr txBox="1"/>
          <p:nvPr/>
        </p:nvSpPr>
        <p:spPr>
          <a:xfrm>
            <a:off x="378274" y="1592765"/>
            <a:ext cx="4907899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eBC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primary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pollutant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Typical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diurnal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cycle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→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two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peaks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(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morning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and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evening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) </a:t>
            </a:r>
          </a:p>
          <a:p>
            <a:pPr marL="457200" indent="-4572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Mid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-day minimum →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dilution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due to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higher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MAL</a:t>
            </a:r>
          </a:p>
          <a:p>
            <a:pPr marL="457200" indent="-4572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Summer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deeper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MAL →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lower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concentrations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4ED7FA-67F7-ACBD-8DFD-B4958365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0" y="1590357"/>
            <a:ext cx="3303782" cy="1905233"/>
          </a:xfrm>
          <a:prstGeom prst="rect">
            <a:avLst/>
          </a:prstGeom>
        </p:spPr>
      </p:pic>
      <p:pic>
        <p:nvPicPr>
          <p:cNvPr id="13" name="Picture 12" descr="A graph of a diurnal variation&#10;&#10;AI-generated content may be incorrect.">
            <a:extLst>
              <a:ext uri="{FF2B5EF4-FFF2-40B4-BE49-F238E27FC236}">
                <a16:creationId xmlns:a16="http://schemas.microsoft.com/office/drawing/2014/main" id="{A5F798F5-4BA9-5AD0-C58A-1AEF9070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587" y="1590357"/>
            <a:ext cx="3331660" cy="1905233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24320B24-935A-BB82-5742-2F0F109AA1DB}"/>
              </a:ext>
            </a:extLst>
          </p:cNvPr>
          <p:cNvSpPr txBox="1"/>
          <p:nvPr/>
        </p:nvSpPr>
        <p:spPr>
          <a:xfrm>
            <a:off x="378274" y="4046035"/>
            <a:ext cx="4675583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Correlation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with MAL </a:t>
            </a:r>
            <a:r>
              <a:rPr lang="it-IT" sz="2000" b="1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height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Winter: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R² = 0.00* 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→ no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correlation</a:t>
            </a:r>
            <a:endParaRPr lang="en-US" sz="2000" err="1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Summer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 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R² = 0.81* 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→ strong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correlation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eBC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strongly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influenced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by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atmospheric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dilution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(</a:t>
            </a:r>
            <a:r>
              <a:rPr lang="it-IT" sz="20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Summer</a:t>
            </a: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)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F622E7-3D3E-39F9-7995-052E0DC31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86" y="3817186"/>
            <a:ext cx="3296580" cy="2397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006BEC-602A-9EA5-0E58-8EB95569B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221" y="3817186"/>
            <a:ext cx="3296580" cy="23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0D23-D0B9-8140-D54B-7C076A55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9651C6EF-695B-A3DC-594A-4C40EB5525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9334F4E-1E02-2D62-E80C-2BFD6075B017}"/>
              </a:ext>
            </a:extLst>
          </p:cNvPr>
          <p:cNvSpPr>
            <a:spLocks noGrp="1"/>
          </p:cNvSpPr>
          <p:nvPr/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it-IT" err="1">
                <a:latin typeface="Calibri Light"/>
                <a:cs typeface="Calibri Light"/>
              </a:rPr>
              <a:t>Ventilation</a:t>
            </a:r>
            <a:r>
              <a:rPr lang="it-IT">
                <a:latin typeface="Calibri Light"/>
                <a:cs typeface="Calibri Light"/>
              </a:rPr>
              <a:t> Index </a:t>
            </a:r>
            <a:br>
              <a:rPr lang="en-US"/>
            </a:br>
            <a:endParaRPr lang="it-IT" sz="28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31999B2-6C5A-1339-B0EC-AB5FF36B0EDF}"/>
              </a:ext>
            </a:extLst>
          </p:cNvPr>
          <p:cNvSpPr txBox="1"/>
          <p:nvPr/>
        </p:nvSpPr>
        <p:spPr>
          <a:xfrm>
            <a:off x="314960" y="1943038"/>
            <a:ext cx="5223851" cy="34778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To quantify the atmospheric dilution efficiency</a:t>
            </a:r>
          </a:p>
          <a:p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 typeface="Arial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Winter: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VI correlates well with pollutants → when MAL is low, </a:t>
            </a:r>
            <a:r>
              <a:rPr lang="en-US" sz="2000" i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wind becomes the key driver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of dilution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Font typeface="Arial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 typeface="Arial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Summer: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despite high MAL, VI shows no clear relation with pollutants → dispersion is already efficient and concentrations mainly reflect </a:t>
            </a:r>
            <a:r>
              <a:rPr lang="en-US" sz="2000" i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emissions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8" name="Picture 7" descr="A graph with red and green dots&#10;&#10;AI-generated content may be incorrect.">
            <a:extLst>
              <a:ext uri="{FF2B5EF4-FFF2-40B4-BE49-F238E27FC236}">
                <a16:creationId xmlns:a16="http://schemas.microsoft.com/office/drawing/2014/main" id="{F1FDB45F-34EB-6837-1F57-C7D0E6E47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68" y="1398434"/>
            <a:ext cx="4804549" cy="2026037"/>
          </a:xfrm>
          <a:prstGeom prst="rect">
            <a:avLst/>
          </a:prstGeom>
        </p:spPr>
      </p:pic>
      <p:pic>
        <p:nvPicPr>
          <p:cNvPr id="9" name="Picture 8" descr="A graph showing different colored dots&#10;&#10;AI-generated content may be incorrect.">
            <a:extLst>
              <a:ext uri="{FF2B5EF4-FFF2-40B4-BE49-F238E27FC236}">
                <a16:creationId xmlns:a16="http://schemas.microsoft.com/office/drawing/2014/main" id="{25C2B50B-65F1-8617-A62F-23CE0C88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08" y="3687902"/>
            <a:ext cx="5027575" cy="202603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E03F5329-14DC-B2CB-45EF-FF7CC431987A}"/>
              </a:ext>
            </a:extLst>
          </p:cNvPr>
          <p:cNvSpPr txBox="1"/>
          <p:nvPr/>
        </p:nvSpPr>
        <p:spPr>
          <a:xfrm>
            <a:off x="1448667" y="1192065"/>
            <a:ext cx="2575437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VI = MAL x WS [m/s</a:t>
            </a:r>
            <a:r>
              <a:rPr lang="it-IT" sz="2000" b="1" baseline="30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2</a:t>
            </a:r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]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CasellaDiTesto 53">
            <a:extLst>
              <a:ext uri="{FF2B5EF4-FFF2-40B4-BE49-F238E27FC236}">
                <a16:creationId xmlns:a16="http://schemas.microsoft.com/office/drawing/2014/main" id="{C2DC45FB-A4FF-D26B-25A2-91ECA20C0C90}"/>
              </a:ext>
            </a:extLst>
          </p:cNvPr>
          <p:cNvSpPr txBox="1"/>
          <p:nvPr/>
        </p:nvSpPr>
        <p:spPr>
          <a:xfrm>
            <a:off x="9409968" y="1545228"/>
            <a:ext cx="108594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err="1">
                <a:solidFill>
                  <a:srgbClr val="595959"/>
                </a:solidFill>
                <a:cs typeface="Calibri"/>
              </a:rPr>
              <a:t>February</a:t>
            </a:r>
            <a:endParaRPr lang="en-US" sz="1600" b="1" err="1">
              <a:solidFill>
                <a:srgbClr val="595959"/>
              </a:solidFill>
              <a:cs typeface="Calibri"/>
            </a:endParaRPr>
          </a:p>
        </p:txBody>
      </p:sp>
      <p:sp>
        <p:nvSpPr>
          <p:cNvPr id="10" name="CasellaDiTesto 53">
            <a:extLst>
              <a:ext uri="{FF2B5EF4-FFF2-40B4-BE49-F238E27FC236}">
                <a16:creationId xmlns:a16="http://schemas.microsoft.com/office/drawing/2014/main" id="{627C5E00-1F21-4EFB-A3D8-D08BE141E25C}"/>
              </a:ext>
            </a:extLst>
          </p:cNvPr>
          <p:cNvSpPr txBox="1"/>
          <p:nvPr/>
        </p:nvSpPr>
        <p:spPr>
          <a:xfrm>
            <a:off x="9633487" y="3851547"/>
            <a:ext cx="862420" cy="348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>
                <a:solidFill>
                  <a:srgbClr val="595959"/>
                </a:solidFill>
                <a:cs typeface="Calibri"/>
              </a:rPr>
              <a:t>August</a:t>
            </a:r>
          </a:p>
        </p:txBody>
      </p:sp>
      <p:sp>
        <p:nvSpPr>
          <p:cNvPr id="11" name="CasellaDiTesto 53">
            <a:extLst>
              <a:ext uri="{FF2B5EF4-FFF2-40B4-BE49-F238E27FC236}">
                <a16:creationId xmlns:a16="http://schemas.microsoft.com/office/drawing/2014/main" id="{F3C911FD-D192-4515-3931-9D22DE6199A8}"/>
              </a:ext>
            </a:extLst>
          </p:cNvPr>
          <p:cNvSpPr txBox="1"/>
          <p:nvPr/>
        </p:nvSpPr>
        <p:spPr>
          <a:xfrm>
            <a:off x="1477460" y="5580882"/>
            <a:ext cx="247237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>
                <a:solidFill>
                  <a:schemeClr val="tx1">
                    <a:lumMod val="65000"/>
                    <a:lumOff val="35000"/>
                  </a:schemeClr>
                </a:solidFill>
              </a:rPr>
              <a:t>(Work in progress..)</a:t>
            </a:r>
            <a:endParaRPr lang="it-IT" sz="2000" i="1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54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B86E-BFAB-FEF8-EB76-02197250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8345D86-5761-9D56-DF7F-C32A44C26E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EDC3D93-2900-B6A7-274E-0EC07CF439EB}"/>
              </a:ext>
            </a:extLst>
          </p:cNvPr>
          <p:cNvSpPr>
            <a:spLocks noGrp="1"/>
          </p:cNvSpPr>
          <p:nvPr/>
        </p:nvSpPr>
        <p:spPr>
          <a:xfrm>
            <a:off x="337202" y="294639"/>
            <a:ext cx="9680558" cy="5181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it-IT" err="1">
                <a:latin typeface="Calibri Light"/>
                <a:cs typeface="Calibri Light"/>
              </a:rPr>
              <a:t>Conclusions</a:t>
            </a:r>
            <a:endParaRPr lang="it-IT" err="1">
              <a:ea typeface="Calibri Light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CB38CDB-D373-42FE-E075-785FB297EB1A}"/>
              </a:ext>
            </a:extLst>
          </p:cNvPr>
          <p:cNvSpPr>
            <a:spLocks noGrp="1"/>
          </p:cNvSpPr>
          <p:nvPr/>
        </p:nvSpPr>
        <p:spPr>
          <a:xfrm>
            <a:off x="296562" y="1209040"/>
            <a:ext cx="11529678" cy="4685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600"/>
          </a:p>
          <a:p>
            <a:pPr marL="0" indent="0">
              <a:buNone/>
            </a:pPr>
            <a:endParaRPr lang="it-IT" sz="2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B3B6703-8EB0-BC7F-242E-4E61FE496BEB}"/>
              </a:ext>
            </a:extLst>
          </p:cNvPr>
          <p:cNvSpPr txBox="1"/>
          <p:nvPr/>
        </p:nvSpPr>
        <p:spPr>
          <a:xfrm>
            <a:off x="341971" y="1210774"/>
            <a:ext cx="11531600" cy="4431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Marked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PBL and ground concentrations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seasonality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457200" indent="-457200">
              <a:buFont typeface="Calibri,Sans-Serif"/>
              <a:buChar char="•"/>
            </a:pPr>
            <a:endParaRPr lang="en-US" sz="2200" b="1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Calibri,Sans-Serif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Correlations: 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Calibri,Sans-Serif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Winter: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no significant linear dependence between MAL and pollutants →  other factors dominate (thermal inversions, weak winds, and local emissions)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Calibri,Sans-Serif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Summer: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strong MAL–pollutant correlations for primary pollutants → vertical dilution processes play a key role </a:t>
            </a:r>
          </a:p>
          <a:p>
            <a:pPr marL="457200" indent="-457200">
              <a:buFont typeface="Calibri,Sans-Serif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 typeface="Courier New,monospace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  Ventilation Index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is site and season dependent:</a:t>
            </a:r>
          </a:p>
          <a:p>
            <a:pPr marL="685800" lvl="1" indent="-228600">
              <a:buFont typeface="Courier New,monospace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  Winter: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captures role of wind under shallow MAL</a:t>
            </a:r>
          </a:p>
          <a:p>
            <a:pPr marL="685800" lvl="1" indent="-228600">
              <a:buFont typeface="Courier New,monospace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  Summer: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predictive power weakens → dilution already efficient, emissions reduced</a:t>
            </a:r>
          </a:p>
          <a:p>
            <a:pPr marL="228600" indent="-228600">
              <a:buFont typeface="Arial,Sans-Serif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Implication: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vertical mixing and horizontal ventilation both contribute to explain seasonal variation of air pollution in Milan</a:t>
            </a:r>
          </a:p>
        </p:txBody>
      </p:sp>
    </p:spTree>
    <p:extLst>
      <p:ext uri="{BB962C8B-B14F-4D97-AF65-F5344CB8AC3E}">
        <p14:creationId xmlns:p14="http://schemas.microsoft.com/office/powerpoint/2010/main" val="167169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5A0FAA-20AF-425A-A224-531D5444ABF5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69a4a238-3fae-4083-92ca-3afaf1d37d5d"/>
    <ds:schemaRef ds:uri="9b08eee6-615d-4e63-9743-e8be40a74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revision>4</cp:revision>
  <dcterms:created xsi:type="dcterms:W3CDTF">2024-06-13T13:49:20Z</dcterms:created>
  <dcterms:modified xsi:type="dcterms:W3CDTF">2025-09-23T14:50:38Z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