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69" r:id="rId6"/>
    <p:sldId id="267" r:id="rId7"/>
    <p:sldId id="271" r:id="rId8"/>
    <p:sldId id="268" r:id="rId9"/>
    <p:sldId id="273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D6"/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/>
    <p:restoredTop sz="94716"/>
  </p:normalViewPr>
  <p:slideViewPr>
    <p:cSldViewPr snapToGrid="0">
      <p:cViewPr>
        <p:scale>
          <a:sx n="100" d="100"/>
          <a:sy n="100" d="100"/>
        </p:scale>
        <p:origin x="312" y="-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6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42" y="4154400"/>
            <a:ext cx="10640005" cy="1134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D. Cesari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E. Bloise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M. Conte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A. Dinoi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G. Deluca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A. Pennetta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P. Semeraro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D. Contini</a:t>
            </a:r>
            <a:r>
              <a:rPr lang="it-IT" sz="1800" b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800" i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Institute of Atmospheric Science and Climate, ISAC-CNR, Str. Prov. Lecce-Monteroni km1.2, 73100, Lecce, Italy</a:t>
            </a:r>
          </a:p>
          <a:p>
            <a:pPr marL="0" indent="0">
              <a:buNone/>
            </a:pPr>
            <a:r>
              <a:rPr lang="it-IT" sz="1800" i="1" baseline="30000" noProof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Institute of Atmospheric Science and Climate, ISAC-CNR,</a:t>
            </a:r>
            <a:r>
              <a:rPr lang="it-IT" sz="18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Via Fosso del Cavaliere, 100 - 00133 Roma, Italy</a:t>
            </a:r>
          </a:p>
          <a:p>
            <a:pPr marL="0" indent="0">
              <a:buNone/>
            </a:pPr>
            <a:endParaRPr lang="it-IT" sz="1800" b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42" y="1509074"/>
            <a:ext cx="7198422" cy="2519681"/>
          </a:xfrm>
        </p:spPr>
        <p:txBody>
          <a:bodyPr anchor="b"/>
          <a:lstStyle/>
          <a:p>
            <a:r>
              <a:rPr lang="en-GB" b="1" dirty="0"/>
              <a:t>High time resolution measurements of equivalent black carbon in an urban background site of 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/>
              <a:t>Introduction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63E554-CDD2-5A82-814C-47B1FCAE1DB5}"/>
              </a:ext>
            </a:extLst>
          </p:cNvPr>
          <p:cNvSpPr txBox="1"/>
          <p:nvPr/>
        </p:nvSpPr>
        <p:spPr>
          <a:xfrm>
            <a:off x="6090477" y="803149"/>
            <a:ext cx="5804962" cy="2062103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600" b="1" noProof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specific objectives of this study are:</a:t>
            </a:r>
          </a:p>
          <a:p>
            <a:pPr marL="400050" indent="-400050" algn="just">
              <a:buAutoNum type="romanLcParenBoth"/>
            </a:pP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combining daily and high-time-resolution measurements to provide an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in-depth characterization of carbonaceous aerosol and its sources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00050" indent="-400050" algn="just">
              <a:buAutoNum type="romanLcParenBoth"/>
            </a:pP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performing an intercomparison of different instruments measuring eBC and TC; </a:t>
            </a:r>
          </a:p>
          <a:p>
            <a:pPr marL="400050" indent="-400050" algn="just">
              <a:buAutoNum type="romanLcParenBoth"/>
            </a:pP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determining a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in situ MAC value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(an important parameter to describe the optical properties of EC) for the ECO site</a:t>
            </a:r>
            <a:endParaRPr lang="en-GB" sz="1600" b="1" noProof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BCE4DD-02C9-C00A-F62D-96417436CC87}"/>
              </a:ext>
            </a:extLst>
          </p:cNvPr>
          <p:cNvSpPr txBox="1"/>
          <p:nvPr/>
        </p:nvSpPr>
        <p:spPr>
          <a:xfrm>
            <a:off x="6090477" y="3004253"/>
            <a:ext cx="5804962" cy="3046988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Off-line: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period March - April 2023,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aerosol samples (57 PM</a:t>
            </a:r>
            <a:r>
              <a:rPr lang="en-GB" sz="1600" b="1" baseline="-25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29 PM2.5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were collected, using two low volume samplers: a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SWAM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FAI)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PM</a:t>
            </a:r>
            <a:r>
              <a:rPr lang="en-GB" sz="1600" b="1" baseline="-25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PM</a:t>
            </a:r>
            <a:r>
              <a:rPr lang="en-GB" sz="1600" b="1" baseline="-25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samples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Giano BC1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Dado Lab),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PM</a:t>
            </a:r>
            <a:r>
              <a:rPr lang="en-GB" sz="1600" b="1" baseline="-25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 and eBC online measurements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and OC determined with a 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Sunset OC/EC analyser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(EUSAAR2 protocol). </a:t>
            </a:r>
          </a:p>
          <a:p>
            <a:pPr algn="just"/>
            <a:endParaRPr lang="en-GB" sz="1600" noProof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On-line: eBC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with 3 instruments: a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MAAP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Thermo Scientific); an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AE33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Magee Scientific); the black carbon analyser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Giano BC1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Dadolab).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carbon 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with a </a:t>
            </a:r>
            <a:r>
              <a:rPr lang="en-GB" sz="16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TCA08</a:t>
            </a:r>
            <a:r>
              <a:rPr lang="en-GB" sz="16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(by Magee Scientific).</a:t>
            </a: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id="{B99BA0B4-778F-1E44-FA56-E79E16D46BBE}"/>
              </a:ext>
            </a:extLst>
          </p:cNvPr>
          <p:cNvSpPr txBox="1">
            <a:spLocks/>
          </p:cNvSpPr>
          <p:nvPr/>
        </p:nvSpPr>
        <p:spPr>
          <a:xfrm>
            <a:off x="273554" y="6384023"/>
            <a:ext cx="4671208" cy="47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ITINERIS 3rd general meeting – Rome, 25-26/09/2025</a:t>
            </a:r>
          </a:p>
        </p:txBody>
      </p:sp>
      <p:pic>
        <p:nvPicPr>
          <p:cNvPr id="10" name="Immagine 9" descr="Immagine che contiene testo, schermata, nuvola, mappa&#10;&#10;Il contenuto generato dall'IA potrebbe non essere corretto.">
            <a:extLst>
              <a:ext uri="{FF2B5EF4-FFF2-40B4-BE49-F238E27FC236}">
                <a16:creationId xmlns:a16="http://schemas.microsoft.com/office/drawing/2014/main" id="{58F43954-D6C6-FE69-32A2-797BDAD3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2" y="822960"/>
            <a:ext cx="5617775" cy="52450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C9717-FCBC-8FB6-9E82-118DEC579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392FC165-BE81-5C2A-736F-1E6460AD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8" y="2517924"/>
            <a:ext cx="6568803" cy="11743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9E6309E-8F32-406D-E56A-7807FE42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50" y="303715"/>
            <a:ext cx="9680558" cy="518161"/>
          </a:xfrm>
        </p:spPr>
        <p:txBody>
          <a:bodyPr/>
          <a:lstStyle/>
          <a:p>
            <a:r>
              <a:rPr lang="it-IT" b="1" dirty="0" err="1"/>
              <a:t>Results</a:t>
            </a:r>
            <a:r>
              <a:rPr lang="it-IT" b="1" dirty="0"/>
              <a:t> (1): Evaluation of In-Situ MAC and EC vs. eBC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3B1A10-6C34-AD9E-194B-67671D34712D}"/>
              </a:ext>
            </a:extLst>
          </p:cNvPr>
          <p:cNvSpPr txBox="1"/>
          <p:nvPr/>
        </p:nvSpPr>
        <p:spPr>
          <a:xfrm>
            <a:off x="1715156" y="933038"/>
            <a:ext cx="8761687" cy="646331"/>
          </a:xfrm>
          <a:prstGeom prst="rect">
            <a:avLst/>
          </a:prstGeom>
          <a:solidFill>
            <a:srgbClr val="F6F5D6"/>
          </a:solidFill>
          <a:ln w="25400" cmpd="thickThin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noProof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The average concentrations: 17.1 (</a:t>
            </a:r>
            <a:r>
              <a:rPr lang="en-GB" b="1" noProof="0">
                <a:solidFill>
                  <a:schemeClr val="accent6">
                    <a:lumMod val="50000"/>
                  </a:schemeClr>
                </a:solidFill>
                <a:effectLst/>
                <a:latin typeface="CMSY10"/>
              </a:rPr>
              <a:t>±</a:t>
            </a:r>
            <a:r>
              <a:rPr lang="en-GB" b="1" noProof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1.1) </a:t>
            </a:r>
            <a:r>
              <a:rPr lang="en-GB" b="1" noProof="0" dirty="0" err="1">
                <a:solidFill>
                  <a:schemeClr val="accent6">
                    <a:lumMod val="50000"/>
                  </a:schemeClr>
                </a:solidFill>
                <a:effectLst/>
                <a:latin typeface="EURM10"/>
              </a:rPr>
              <a:t>μ</a:t>
            </a:r>
            <a:r>
              <a:rPr lang="en-GB" b="1" noProof="0" dirty="0" err="1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g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/m</a:t>
            </a:r>
            <a:r>
              <a:rPr lang="en-GB" b="1" baseline="30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3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 for PM</a:t>
            </a:r>
            <a:r>
              <a:rPr lang="en-GB" b="1" baseline="-25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10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 and 10.4 (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CMSY10"/>
              </a:rPr>
              <a:t>±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1.0) </a:t>
            </a:r>
            <a:r>
              <a:rPr lang="en-GB" b="1" noProof="0" dirty="0" err="1">
                <a:solidFill>
                  <a:schemeClr val="accent6">
                    <a:lumMod val="50000"/>
                  </a:schemeClr>
                </a:solidFill>
                <a:effectLst/>
                <a:latin typeface="EURM10"/>
              </a:rPr>
              <a:t>μ</a:t>
            </a:r>
            <a:r>
              <a:rPr lang="en-GB" b="1" noProof="0" dirty="0" err="1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g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/m</a:t>
            </a:r>
            <a:r>
              <a:rPr lang="en-GB" b="1" baseline="30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3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 for PM</a:t>
            </a:r>
            <a:r>
              <a:rPr lang="en-GB" b="1" baseline="-25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2.5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. </a:t>
            </a:r>
          </a:p>
          <a:p>
            <a:pPr algn="ctr">
              <a:buNone/>
            </a:pP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OC and EC: 16.5% and 3.6% of PM</a:t>
            </a:r>
            <a:r>
              <a:rPr lang="en-GB" b="1" baseline="-25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10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 in mass, and 22.6% and 5.5% of PM</a:t>
            </a:r>
            <a:r>
              <a:rPr lang="en-GB" b="1" baseline="-250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2.5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. </a:t>
            </a:r>
            <a:endParaRPr lang="en-GB" b="1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0758C8-A0DF-9A16-C6D4-503AF5922F8F}"/>
              </a:ext>
            </a:extLst>
          </p:cNvPr>
          <p:cNvSpPr txBox="1"/>
          <p:nvPr/>
        </p:nvSpPr>
        <p:spPr>
          <a:xfrm>
            <a:off x="206850" y="3638237"/>
            <a:ext cx="6498792" cy="923330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situ MAC values in agreement with values found for other different typologies of sites in Europe: </a:t>
            </a:r>
            <a:r>
              <a:rPr lang="en-GB" b="1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spatial variability</a:t>
            </a:r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!!!</a:t>
            </a:r>
          </a:p>
          <a:p>
            <a:pPr algn="just"/>
            <a:r>
              <a:rPr lang="en-GB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e.g.: in Zanatta et al.[1]: 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8.9 (±1.7) m</a:t>
            </a:r>
            <a:r>
              <a:rPr lang="en-GB" b="1" baseline="30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 &lt; MAC &lt;17 (±1.7) m</a:t>
            </a:r>
            <a:r>
              <a:rPr lang="en-GB" b="1" baseline="30000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7DDDB1-2111-2619-C0E4-3EB21D57FC31}"/>
              </a:ext>
            </a:extLst>
          </p:cNvPr>
          <p:cNvSpPr txBox="1"/>
          <p:nvPr/>
        </p:nvSpPr>
        <p:spPr>
          <a:xfrm>
            <a:off x="1503926" y="5108536"/>
            <a:ext cx="5201716" cy="1200329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comparison between daily eBC (from MAAP, AE33 and Giano BC1) and EC (from Sunset) demonstrated good agreement (R</a:t>
            </a:r>
            <a:r>
              <a:rPr lang="en-GB" baseline="30000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0.97), especially after using in situ MAC values.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BC3195-AB1E-D21C-91FA-2B146BADDFD1}"/>
              </a:ext>
            </a:extLst>
          </p:cNvPr>
          <p:cNvSpPr txBox="1"/>
          <p:nvPr/>
        </p:nvSpPr>
        <p:spPr>
          <a:xfrm>
            <a:off x="501145" y="1797526"/>
            <a:ext cx="5191383" cy="646331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from MAAP, AE33, Giano BC1 and Sunset analyser used for re-calculating MAC.</a:t>
            </a:r>
          </a:p>
        </p:txBody>
      </p:sp>
      <p:pic>
        <p:nvPicPr>
          <p:cNvPr id="15" name="Elemento grafico 14" descr="Indietro con riempimento a tinta unita">
            <a:extLst>
              <a:ext uri="{FF2B5EF4-FFF2-40B4-BE49-F238E27FC236}">
                <a16:creationId xmlns:a16="http://schemas.microsoft.com/office/drawing/2014/main" id="{C69B3B92-BF3D-F8D2-F971-42FDC97BA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92331">
            <a:off x="5396875" y="1916638"/>
            <a:ext cx="914400" cy="914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917C19-214A-D269-65B5-2E5739EE5D1C}"/>
              </a:ext>
            </a:extLst>
          </p:cNvPr>
          <p:cNvSpPr txBox="1"/>
          <p:nvPr/>
        </p:nvSpPr>
        <p:spPr>
          <a:xfrm>
            <a:off x="125105" y="4527274"/>
            <a:ext cx="4194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Zanatta et al. </a:t>
            </a:r>
            <a:r>
              <a:rPr lang="en-GB" sz="1400" b="1" noProof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Atmos. Environ. 2016, 145, 346–364. </a:t>
            </a:r>
          </a:p>
        </p:txBody>
      </p:sp>
      <p:sp>
        <p:nvSpPr>
          <p:cNvPr id="10" name="Sottotitolo 3">
            <a:extLst>
              <a:ext uri="{FF2B5EF4-FFF2-40B4-BE49-F238E27FC236}">
                <a16:creationId xmlns:a16="http://schemas.microsoft.com/office/drawing/2014/main" id="{79104D0E-36E0-7026-2E0F-AAC468C1D6E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it-IT" dirty="0"/>
              <a:t>ITINERIS 3rd general meeting – Rome, 25-26/09/2025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3B4767-23EB-BC6A-DAA3-B8BC4A2534F1}"/>
              </a:ext>
            </a:extLst>
          </p:cNvPr>
          <p:cNvSpPr txBox="1"/>
          <p:nvPr/>
        </p:nvSpPr>
        <p:spPr>
          <a:xfrm>
            <a:off x="5995524" y="2828000"/>
            <a:ext cx="80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(6.6)*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BC7823-9AFB-775E-4EA8-E3FEB74EE05C}"/>
              </a:ext>
            </a:extLst>
          </p:cNvPr>
          <p:cNvSpPr txBox="1"/>
          <p:nvPr/>
        </p:nvSpPr>
        <p:spPr>
          <a:xfrm>
            <a:off x="5973180" y="3064800"/>
            <a:ext cx="80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(7.77)*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AB44D7-88B0-55CC-7803-81467CF5D4BB}"/>
              </a:ext>
            </a:extLst>
          </p:cNvPr>
          <p:cNvSpPr txBox="1"/>
          <p:nvPr/>
        </p:nvSpPr>
        <p:spPr>
          <a:xfrm>
            <a:off x="6020925" y="3291153"/>
            <a:ext cx="63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(10)*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9C38C8-820B-0FC2-35A8-AF03CBE93290}"/>
              </a:ext>
            </a:extLst>
          </p:cNvPr>
          <p:cNvSpPr txBox="1"/>
          <p:nvPr/>
        </p:nvSpPr>
        <p:spPr>
          <a:xfrm>
            <a:off x="125105" y="4820310"/>
            <a:ext cx="618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predefined constant MAC value  of the instrument</a:t>
            </a:r>
          </a:p>
        </p:txBody>
      </p:sp>
      <p:pic>
        <p:nvPicPr>
          <p:cNvPr id="16" name="Immagine 15" descr="Immagine che contiene linea, Diagramma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2CD437FD-E278-98A9-A25D-D63FC304B1B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68491" y="1623202"/>
            <a:ext cx="4734000" cy="2340000"/>
          </a:xfrm>
          <a:prstGeom prst="rect">
            <a:avLst/>
          </a:prstGeom>
        </p:spPr>
      </p:pic>
      <p:pic>
        <p:nvPicPr>
          <p:cNvPr id="17" name="Immagine 16" descr="Immagine che contiene testo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AD4CDB97-AC89-0D23-F5BB-641907BC8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492" y="3987601"/>
            <a:ext cx="473259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magine che contiene linea, testo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0D42A328-6B07-09A1-D882-AF26E3CC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87" y="2299900"/>
            <a:ext cx="4796838" cy="2376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50" y="221812"/>
            <a:ext cx="9680558" cy="518161"/>
          </a:xfrm>
        </p:spPr>
        <p:txBody>
          <a:bodyPr/>
          <a:lstStyle/>
          <a:p>
            <a:r>
              <a:rPr lang="en-GB" b="1" noProof="0"/>
              <a:t>Results (2): Daily Pattern of Carbonaceous Aerosol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3E939D-7EC2-12DA-AE75-B16E8ED273E9}"/>
              </a:ext>
            </a:extLst>
          </p:cNvPr>
          <p:cNvSpPr txBox="1"/>
          <p:nvPr/>
        </p:nvSpPr>
        <p:spPr>
          <a:xfrm>
            <a:off x="5047129" y="814686"/>
            <a:ext cx="6496797" cy="923330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800" noProof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The diurnal variations in eBC and POC concentrations highlighted the strong influence of local sources at ECO site, modulated by local meteorological dynamics. </a:t>
            </a:r>
            <a:endParaRPr lang="en-GB" noProof="0">
              <a:solidFill>
                <a:schemeClr val="accent6">
                  <a:lumMod val="50000"/>
                </a:schemeClr>
              </a:solidFill>
              <a:latin typeface="URWPalladio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A742AA-2D43-2B08-1F00-076D7521D8B5}"/>
              </a:ext>
            </a:extLst>
          </p:cNvPr>
          <p:cNvSpPr txBox="1"/>
          <p:nvPr/>
        </p:nvSpPr>
        <p:spPr>
          <a:xfrm>
            <a:off x="521129" y="3095034"/>
            <a:ext cx="6112932" cy="923330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noProof="0">
                <a:solidFill>
                  <a:schemeClr val="accent6">
                    <a:lumMod val="50000"/>
                  </a:schemeClr>
                </a:solidFill>
              </a:rPr>
              <a:t>SOC contributions, accounting for 36% of the measured OC, were more prominent during midday hours, reflecting the enhanced photochemical activity in this part of the day.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DB0949-52CE-D339-AC05-D0F4B0330450}"/>
              </a:ext>
            </a:extLst>
          </p:cNvPr>
          <p:cNvSpPr txBox="1"/>
          <p:nvPr/>
        </p:nvSpPr>
        <p:spPr>
          <a:xfrm>
            <a:off x="4950185" y="5130635"/>
            <a:ext cx="6496797" cy="1200329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noProof="0">
                <a:solidFill>
                  <a:schemeClr val="accent6">
                    <a:lumMod val="50000"/>
                  </a:schemeClr>
                </a:solidFill>
              </a:rPr>
              <a:t>The fossil fuel combustion was the dominant source of eBC at ECO site </a:t>
            </a:r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URWPalladioL"/>
              </a:rPr>
              <a:t>(contributing to the eBC for 64%) </a:t>
            </a:r>
            <a:r>
              <a:rPr lang="en-GB" noProof="0">
                <a:solidFill>
                  <a:schemeClr val="accent6">
                    <a:lumMod val="50000"/>
                  </a:schemeClr>
                </a:solidFill>
              </a:rPr>
              <a:t>, even if biomass burning also played a relevant role, especially during evening and early morning hours </a:t>
            </a:r>
            <a:r>
              <a:rPr lang="en-GB" noProof="0">
                <a:solidFill>
                  <a:schemeClr val="accent6">
                    <a:lumMod val="50000"/>
                  </a:schemeClr>
                </a:solidFill>
                <a:latin typeface="URWPalladioL"/>
              </a:rPr>
              <a:t>(contributing to the eBC for 36%).</a:t>
            </a:r>
            <a:endParaRPr lang="en-GB" noProof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Elemento grafico 7" descr="Indietro con riempimento a tinta unita">
            <a:extLst>
              <a:ext uri="{FF2B5EF4-FFF2-40B4-BE49-F238E27FC236}">
                <a16:creationId xmlns:a16="http://schemas.microsoft.com/office/drawing/2014/main" id="{A7E47C60-5556-A6BF-BC5F-668D6DA7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5383">
            <a:off x="4902932" y="4434014"/>
            <a:ext cx="914400" cy="914400"/>
          </a:xfrm>
          <a:prstGeom prst="rect">
            <a:avLst/>
          </a:prstGeom>
        </p:spPr>
      </p:pic>
      <p:pic>
        <p:nvPicPr>
          <p:cNvPr id="9" name="Elemento grafico 8" descr="Indietro con riempimento a tinta unita">
            <a:extLst>
              <a:ext uri="{FF2B5EF4-FFF2-40B4-BE49-F238E27FC236}">
                <a16:creationId xmlns:a16="http://schemas.microsoft.com/office/drawing/2014/main" id="{C389EFD4-08EA-F5C4-9796-95FF0281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16337">
            <a:off x="6120242" y="3695575"/>
            <a:ext cx="914400" cy="914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C65058-2153-811B-FEB2-DC35BDB4462D}"/>
              </a:ext>
            </a:extLst>
          </p:cNvPr>
          <p:cNvSpPr txBox="1"/>
          <p:nvPr/>
        </p:nvSpPr>
        <p:spPr>
          <a:xfrm>
            <a:off x="8405553" y="1807984"/>
            <a:ext cx="2769266" cy="30777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noProof="0">
                <a:solidFill>
                  <a:srgbClr val="00B0F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primary combustion emissions</a:t>
            </a:r>
            <a:r>
              <a:rPr lang="en-GB" sz="1400" b="1" noProof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b="1" noProof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17130E-AB7F-1A1D-2856-9E2D308A3CAB}"/>
              </a:ext>
            </a:extLst>
          </p:cNvPr>
          <p:cNvSpPr txBox="1"/>
          <p:nvPr/>
        </p:nvSpPr>
        <p:spPr>
          <a:xfrm>
            <a:off x="7762640" y="4790057"/>
            <a:ext cx="3848697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noProof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increased contributions from secondary organic aerosols</a:t>
            </a:r>
            <a:r>
              <a:rPr lang="en-GB" sz="1200" b="1" noProof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b="1" noProof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nettore diritto a freccia 22">
            <a:extLst>
              <a:ext uri="{FF2B5EF4-FFF2-40B4-BE49-F238E27FC236}">
                <a16:creationId xmlns:a16="http://schemas.microsoft.com/office/drawing/2014/main" id="{572018A4-C0DA-BD3C-3F9F-901A8CCF3BFC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9274185" y="3296093"/>
            <a:ext cx="412804" cy="1493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ottotitolo 3">
            <a:extLst>
              <a:ext uri="{FF2B5EF4-FFF2-40B4-BE49-F238E27FC236}">
                <a16:creationId xmlns:a16="http://schemas.microsoft.com/office/drawing/2014/main" id="{3E93BE67-A988-5ADE-35D9-8FCBA42CD8F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it-IT" dirty="0"/>
              <a:t>ITINERIS 3rd general meeting – Rome, 25-26/09/2025</a:t>
            </a:r>
          </a:p>
        </p:txBody>
      </p:sp>
      <p:cxnSp>
        <p:nvCxnSpPr>
          <p:cNvPr id="42" name="Connettore diritto a freccia 41">
            <a:extLst>
              <a:ext uri="{FF2B5EF4-FFF2-40B4-BE49-F238E27FC236}">
                <a16:creationId xmlns:a16="http://schemas.microsoft.com/office/drawing/2014/main" id="{E81F156C-1EC1-EDF3-C8F8-0FBC6F25031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506047" y="2115761"/>
            <a:ext cx="1284139" cy="62743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a freccia 43">
            <a:extLst>
              <a:ext uri="{FF2B5EF4-FFF2-40B4-BE49-F238E27FC236}">
                <a16:creationId xmlns:a16="http://schemas.microsoft.com/office/drawing/2014/main" id="{0B697AD1-70B4-EFD5-2AFC-13D06585564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790186" y="2115761"/>
            <a:ext cx="765435" cy="6699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AE5688F-83A5-689F-062E-B06C1CDE5B1E}"/>
              </a:ext>
            </a:extLst>
          </p:cNvPr>
          <p:cNvGrpSpPr/>
          <p:nvPr/>
        </p:nvGrpSpPr>
        <p:grpSpPr>
          <a:xfrm>
            <a:off x="451679" y="873349"/>
            <a:ext cx="4442506" cy="2149094"/>
            <a:chOff x="701885" y="3008652"/>
            <a:chExt cx="4442506" cy="2149094"/>
          </a:xfrm>
        </p:grpSpPr>
        <p:pic>
          <p:nvPicPr>
            <p:cNvPr id="3" name="Immagine 2" descr="Immagine che contiene testo, linea, schermat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416AC1C3-E62D-3C87-0F94-48AFB86D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85" y="3008652"/>
              <a:ext cx="4442506" cy="2149094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E4A9220F-3BFE-AAF5-2F44-1C9BC0E5F20E}"/>
                </a:ext>
              </a:extLst>
            </p:cNvPr>
            <p:cNvGrpSpPr/>
            <p:nvPr/>
          </p:nvGrpSpPr>
          <p:grpSpPr>
            <a:xfrm>
              <a:off x="1941290" y="3317231"/>
              <a:ext cx="2959417" cy="936054"/>
              <a:chOff x="1941290" y="3317231"/>
              <a:chExt cx="2959417" cy="936054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727664-4D13-14FA-40AC-D8D4B5DA8730}"/>
                  </a:ext>
                </a:extLst>
              </p:cNvPr>
              <p:cNvSpPr txBox="1"/>
              <p:nvPr/>
            </p:nvSpPr>
            <p:spPr>
              <a:xfrm>
                <a:off x="2279476" y="3699798"/>
                <a:ext cx="9715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traffic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00340E1-EA37-E6E3-6110-1470AB88C1FD}"/>
                  </a:ext>
                </a:extLst>
              </p:cNvPr>
              <p:cNvSpPr txBox="1"/>
              <p:nvPr/>
            </p:nvSpPr>
            <p:spPr>
              <a:xfrm>
                <a:off x="2765251" y="3317231"/>
                <a:ext cx="2135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noProof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biomass burning</a:t>
                </a:r>
              </a:p>
            </p:txBody>
          </p:sp>
          <p:cxnSp>
            <p:nvCxnSpPr>
              <p:cNvPr id="17" name="Connettore diritto a freccia 16">
                <a:extLst>
                  <a:ext uri="{FF2B5EF4-FFF2-40B4-BE49-F238E27FC236}">
                    <a16:creationId xmlns:a16="http://schemas.microsoft.com/office/drawing/2014/main" id="{6F62EE39-339C-918E-C4B6-E1AC1C39D160}"/>
                  </a:ext>
                </a:extLst>
              </p:cNvPr>
              <p:cNvCxnSpPr/>
              <p:nvPr/>
            </p:nvCxnSpPr>
            <p:spPr>
              <a:xfrm flipH="1">
                <a:off x="1941290" y="4007575"/>
                <a:ext cx="574160" cy="2457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a freccia 19">
                <a:extLst>
                  <a:ext uri="{FF2B5EF4-FFF2-40B4-BE49-F238E27FC236}">
                    <a16:creationId xmlns:a16="http://schemas.microsoft.com/office/drawing/2014/main" id="{CE79F320-9920-4CD5-B875-B7EAA6567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8006" y="3975696"/>
                <a:ext cx="1266425" cy="1161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a freccia 23">
                <a:extLst>
                  <a:ext uri="{FF2B5EF4-FFF2-40B4-BE49-F238E27FC236}">
                    <a16:creationId xmlns:a16="http://schemas.microsoft.com/office/drawing/2014/main" id="{1C9A3E38-5BA9-BE7C-572D-2717428A3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8291" y="3566577"/>
                <a:ext cx="1001872" cy="1948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Elemento grafico 6" descr="Indietro con riempimento a tinta unita">
            <a:extLst>
              <a:ext uri="{FF2B5EF4-FFF2-40B4-BE49-F238E27FC236}">
                <a16:creationId xmlns:a16="http://schemas.microsoft.com/office/drawing/2014/main" id="{A8AF6322-BCA8-0EA2-9D36-F5EA31E79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145943" flipH="1">
            <a:off x="4712528" y="1571785"/>
            <a:ext cx="836116" cy="9144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57DCE53-C94C-7A08-9A3B-8C99E2B93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56" y="4148460"/>
            <a:ext cx="4481768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BB22-1E23-5B8F-2E2E-4957EDFB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1A2D5-61FB-6855-2720-58D6164B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50" y="335795"/>
            <a:ext cx="9680558" cy="518161"/>
          </a:xfrm>
        </p:spPr>
        <p:txBody>
          <a:bodyPr/>
          <a:lstStyle/>
          <a:p>
            <a:r>
              <a:rPr lang="en-GB" noProof="0"/>
              <a:t>Results (3): Absorption by BrC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35C03512-4E11-B6E1-BC88-76D55907C0A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it-IT" dirty="0"/>
              <a:t>ITINERIS 3rd general meeting – Rome, 25-26/09/2025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DA512B-8B64-C911-E36B-110BD4121239}"/>
              </a:ext>
            </a:extLst>
          </p:cNvPr>
          <p:cNvSpPr txBox="1"/>
          <p:nvPr/>
        </p:nvSpPr>
        <p:spPr>
          <a:xfrm>
            <a:off x="575733" y="4335642"/>
            <a:ext cx="5229119" cy="1477328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8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The BrC</a:t>
            </a:r>
            <a:r>
              <a:rPr lang="en-GB" sz="14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abs </a:t>
            </a:r>
            <a:r>
              <a:rPr lang="en-GB" sz="18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</a:rPr>
              <a:t>diurnal pattern at 370 nm was higher during the nighttime and decreased in the diurnal hours, suggesting that this parameter was mainly influenced by the biomass-burning source (or domestic heating) at ECO site. </a:t>
            </a:r>
            <a:endParaRPr lang="en-GB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6DD050-C035-473C-5A52-C9AB0B9E4BDA}"/>
              </a:ext>
            </a:extLst>
          </p:cNvPr>
          <p:cNvSpPr txBox="1"/>
          <p:nvPr/>
        </p:nvSpPr>
        <p:spPr>
          <a:xfrm>
            <a:off x="5605040" y="1288051"/>
            <a:ext cx="6186668" cy="646331"/>
          </a:xfrm>
          <a:prstGeom prst="rect">
            <a:avLst/>
          </a:prstGeom>
          <a:solidFill>
            <a:srgbClr val="F6F5D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8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  <a:ea typeface="Aptos" panose="020B0004020202020204" pitchFamily="34" charset="0"/>
                <a:cs typeface="Times New Roman" panose="02020603050405020304" pitchFamily="18" charset="0"/>
              </a:rPr>
              <a:t>The average AAE for aerosols collected at the ECO site was </a:t>
            </a:r>
            <a:r>
              <a:rPr lang="en-GB" sz="1800" b="1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  <a:ea typeface="Aptos" panose="020B0004020202020204" pitchFamily="34" charset="0"/>
                <a:cs typeface="Times New Roman" panose="02020603050405020304" pitchFamily="18" charset="0"/>
              </a:rPr>
              <a:t>1.46, </a:t>
            </a:r>
            <a:r>
              <a:rPr lang="en-GB" sz="1800" noProof="0" dirty="0">
                <a:solidFill>
                  <a:schemeClr val="accent6">
                    <a:lumMod val="50000"/>
                  </a:schemeClr>
                </a:solidFill>
                <a:effectLst/>
                <a:latin typeface="URWPalladioL"/>
                <a:ea typeface="Aptos" panose="020B0004020202020204" pitchFamily="34" charset="0"/>
                <a:cs typeface="Times New Roman" panose="02020603050405020304" pitchFamily="18" charset="0"/>
              </a:rPr>
              <a:t>suggesting the presence of brown carbon (BrC). </a:t>
            </a:r>
            <a:endParaRPr lang="en-GB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46106D-5678-F6C5-12BF-EC015F562135}"/>
              </a:ext>
            </a:extLst>
          </p:cNvPr>
          <p:cNvSpPr txBox="1"/>
          <p:nvPr/>
        </p:nvSpPr>
        <p:spPr>
          <a:xfrm>
            <a:off x="8132792" y="4547123"/>
            <a:ext cx="3552160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ONLINE MEASUREMENTS ALLOWS FOR A BETTER SOURCE APPORTIONMENT OF CARBONACEOUS AEROSOL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4A3F27A-5B64-1171-50BA-0924639E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700" y="4500562"/>
            <a:ext cx="2191473" cy="173064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35A8DEA-8DED-3325-D2BC-5BA16CDC03E0}"/>
              </a:ext>
            </a:extLst>
          </p:cNvPr>
          <p:cNvSpPr/>
          <p:nvPr/>
        </p:nvSpPr>
        <p:spPr>
          <a:xfrm>
            <a:off x="6049700" y="4500562"/>
            <a:ext cx="5635252" cy="1730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199DD563-D56F-EAB0-B57B-8F9F3A2B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1170877"/>
            <a:ext cx="4866252" cy="2593713"/>
          </a:xfrm>
          <a:prstGeom prst="rect">
            <a:avLst/>
          </a:prstGeom>
        </p:spPr>
      </p:pic>
      <p:pic>
        <p:nvPicPr>
          <p:cNvPr id="11" name="Immagine 10" descr="Immagine che contiene linea, Diagramma, diagramma, numero&#10;&#10;Il contenuto generato dall'IA potrebbe non essere corretto.">
            <a:extLst>
              <a:ext uri="{FF2B5EF4-FFF2-40B4-BE49-F238E27FC236}">
                <a16:creationId xmlns:a16="http://schemas.microsoft.com/office/drawing/2014/main" id="{5595CE25-1511-1B5B-72A0-0895336C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852" y="2202316"/>
            <a:ext cx="6091233" cy="21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C4EB0E-1EBF-C5B7-3845-C8AAAA4B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67" y="1193800"/>
            <a:ext cx="5880099" cy="39200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1CB30EF-28FF-EAA1-9D9A-7DAFFFDD5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1406525"/>
            <a:ext cx="4976812" cy="16315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696</Words>
  <Application>Microsoft Macintosh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CMSY10</vt:lpstr>
      <vt:lpstr>EURM10</vt:lpstr>
      <vt:lpstr>Times New Roman</vt:lpstr>
      <vt:lpstr>URWPalladioL</vt:lpstr>
      <vt:lpstr>Tema di Office</vt:lpstr>
      <vt:lpstr>1_Tema di Office</vt:lpstr>
      <vt:lpstr>High time resolution measurements of equivalent black carbon in an urban background site of Italy</vt:lpstr>
      <vt:lpstr>Introduction</vt:lpstr>
      <vt:lpstr>Results (1): Evaluation of In-Situ MAC and EC vs. eBC </vt:lpstr>
      <vt:lpstr>Results (2): Daily Pattern of Carbonaceous Aerosol </vt:lpstr>
      <vt:lpstr>Results (3): Absorption by BrC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DANIELA CESARI</cp:lastModifiedBy>
  <cp:revision>64</cp:revision>
  <cp:lastPrinted>2025-09-22T15:11:42Z</cp:lastPrinted>
  <dcterms:created xsi:type="dcterms:W3CDTF">2024-06-13T13:49:20Z</dcterms:created>
  <dcterms:modified xsi:type="dcterms:W3CDTF">2025-09-22T15:11:45Z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