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  <p:sldMasterId id="2147483660" r:id="rId5"/>
  </p:sldMasterIdLst>
  <p:notesMasterIdLst>
    <p:notesMasterId r:id="rId11"/>
  </p:notesMasterIdLst>
  <p:sldIdLst>
    <p:sldId id="269" r:id="rId6"/>
    <p:sldId id="271" r:id="rId7"/>
    <p:sldId id="267" r:id="rId8"/>
    <p:sldId id="268" r:id="rId9"/>
    <p:sldId id="263" r:id="rId1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A34D"/>
    <a:srgbClr val="3EAA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F82E625-978D-B640-AAC4-39CA7A9FE760}" v="10" dt="2025-09-13T11:09:14.0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78"/>
    <p:restoredTop sz="94801"/>
  </p:normalViewPr>
  <p:slideViewPr>
    <p:cSldViewPr snapToGrid="0">
      <p:cViewPr varScale="1">
        <p:scale>
          <a:sx n="108" d="100"/>
          <a:sy n="108" d="100"/>
        </p:scale>
        <p:origin x="996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7A2048-3F04-FD4E-A848-3653A1ADDB6B}" type="datetimeFigureOut">
              <a:rPr lang="it-IT" smtClean="0"/>
              <a:t>22/09/2025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47F954-681B-7340-80E7-163F4502975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5364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47F954-681B-7340-80E7-163F45029753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4412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2C372EFD-DFA2-3DA0-BC65-F696574485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6000" y="-9000"/>
            <a:ext cx="12224000" cy="6876000"/>
          </a:xfrm>
          <a:prstGeom prst="rect">
            <a:avLst/>
          </a:prstGeom>
        </p:spPr>
      </p:pic>
      <p:sp>
        <p:nvSpPr>
          <p:cNvPr id="10" name="Titolo 1">
            <a:extLst>
              <a:ext uri="{FF2B5EF4-FFF2-40B4-BE49-F238E27FC236}">
                <a16:creationId xmlns:a16="http://schemas.microsoft.com/office/drawing/2014/main" id="{6FE22C99-576F-DC95-D9E5-3A2A77F7ED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6562" y="304799"/>
            <a:ext cx="9680558" cy="518161"/>
          </a:xfrm>
          <a:prstGeom prst="rect">
            <a:avLst/>
          </a:prstGeom>
        </p:spPr>
        <p:txBody>
          <a:bodyPr anchor="t"/>
          <a:lstStyle>
            <a:lvl1pPr>
              <a:defRPr sz="3200" b="0" i="0">
                <a:solidFill>
                  <a:srgbClr val="59A34D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it-IT" dirty="0"/>
          </a:p>
        </p:txBody>
      </p:sp>
      <p:sp>
        <p:nvSpPr>
          <p:cNvPr id="11" name="Segnaposto contenuto 2">
            <a:extLst>
              <a:ext uri="{FF2B5EF4-FFF2-40B4-BE49-F238E27FC236}">
                <a16:creationId xmlns:a16="http://schemas.microsoft.com/office/drawing/2014/main" id="{05F1D79E-7FE1-1833-5018-EAAC4CF9F1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562" y="1209040"/>
            <a:ext cx="11529678" cy="4685133"/>
          </a:xfrm>
        </p:spPr>
        <p:txBody>
          <a:bodyPr/>
          <a:lstStyle>
            <a:lvl1pPr marL="228600" indent="-228600">
              <a:buFontTx/>
              <a:buBlip>
                <a:blip r:embed="rId3"/>
              </a:buBlip>
              <a:defRPr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it-IT" dirty="0"/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ECA6C794-CC9B-1AB8-2744-0525C8A79161}"/>
              </a:ext>
            </a:extLst>
          </p:cNvPr>
          <p:cNvSpPr txBox="1"/>
          <p:nvPr userDrawn="1"/>
        </p:nvSpPr>
        <p:spPr>
          <a:xfrm>
            <a:off x="11421686" y="6481691"/>
            <a:ext cx="39439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8C5CA0F7-5B21-D445-A578-BDE69A6BF55F}" type="slidenum">
              <a:rPr lang="it-IT" sz="1200" b="0" i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pPr algn="r"/>
              <a:t>‹#›</a:t>
            </a:fld>
            <a:endParaRPr lang="it-IT" b="0" i="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Sottotitolo 2">
            <a:extLst>
              <a:ext uri="{FF2B5EF4-FFF2-40B4-BE49-F238E27FC236}">
                <a16:creationId xmlns:a16="http://schemas.microsoft.com/office/drawing/2014/main" id="{FC4F10D2-FAFB-4B8F-9D50-07A596D7DDAA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375921" y="6384022"/>
            <a:ext cx="3657236" cy="473977"/>
          </a:xfrm>
        </p:spPr>
        <p:txBody>
          <a:bodyPr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lang="it-IT" sz="1200" b="0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ITINERIS 3rd general meeting – Rome, 25-26/09/2025</a:t>
            </a:r>
          </a:p>
        </p:txBody>
      </p:sp>
    </p:spTree>
    <p:extLst>
      <p:ext uri="{BB962C8B-B14F-4D97-AF65-F5344CB8AC3E}">
        <p14:creationId xmlns:p14="http://schemas.microsoft.com/office/powerpoint/2010/main" val="713280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849F8C5-7691-74AD-B9BE-82AEE4AEC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F1459FF9-94AB-4408-448A-6278CCC685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A3B7D3A-CF6E-90CB-8F90-2637A2A344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D392CEB-B462-D679-FAD7-97C155F3A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8F4B5-99AC-FE42-ABEF-6D249824159C}" type="datetime1">
              <a:rPr lang="it-IT" smtClean="0"/>
              <a:t>22/09/2025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48086FF-4276-1AF7-38A8-649CCEB29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B46AB81-1F6F-F967-FBBC-E5EB423E3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A0F7-5B21-D445-A578-BDE69A6BF55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261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A54B62B1-1BC6-C195-3C13-4B926BD992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65C7FECB-0986-D139-3F58-50CE135210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41E27E1-7C84-DE9E-52E9-5A3B49B6D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294D8-D073-1D41-B46E-A1A098C57DDA}" type="datetime1">
              <a:rPr lang="it-IT" smtClean="0"/>
              <a:t>22/09/2025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75324F2-13F5-9E73-DF2B-1DAD21B6C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9CC9C80-FADA-D187-AE6C-0BFD8A0D7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A0F7-5B21-D445-A578-BDE69A6BF55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25733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1">
            <a:extLst>
              <a:ext uri="{FF2B5EF4-FFF2-40B4-BE49-F238E27FC236}">
                <a16:creationId xmlns:a16="http://schemas.microsoft.com/office/drawing/2014/main" id="{6FE22C99-576F-DC95-D9E5-3A2A77F7ED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6562" y="304799"/>
            <a:ext cx="9680558" cy="518161"/>
          </a:xfrm>
          <a:prstGeom prst="rect">
            <a:avLst/>
          </a:prstGeom>
        </p:spPr>
        <p:txBody>
          <a:bodyPr anchor="t"/>
          <a:lstStyle>
            <a:lvl1pPr>
              <a:defRPr sz="3200" b="0" i="0">
                <a:solidFill>
                  <a:srgbClr val="59A34D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it-IT" dirty="0"/>
          </a:p>
        </p:txBody>
      </p:sp>
      <p:sp>
        <p:nvSpPr>
          <p:cNvPr id="11" name="Segnaposto contenuto 2">
            <a:extLst>
              <a:ext uri="{FF2B5EF4-FFF2-40B4-BE49-F238E27FC236}">
                <a16:creationId xmlns:a16="http://schemas.microsoft.com/office/drawing/2014/main" id="{05F1D79E-7FE1-1833-5018-EAAC4CF9F1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562" y="1209040"/>
            <a:ext cx="11529678" cy="4685133"/>
          </a:xfrm>
        </p:spPr>
        <p:txBody>
          <a:bodyPr/>
          <a:lstStyle>
            <a:lvl1pPr marL="228600" indent="-228600">
              <a:buFontTx/>
              <a:buBlip>
                <a:blip r:embed="rId2"/>
              </a:buBlip>
              <a:defRPr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it-IT" dirty="0"/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ECA6C794-CC9B-1AB8-2744-0525C8A79161}"/>
              </a:ext>
            </a:extLst>
          </p:cNvPr>
          <p:cNvSpPr txBox="1"/>
          <p:nvPr userDrawn="1"/>
        </p:nvSpPr>
        <p:spPr>
          <a:xfrm>
            <a:off x="11421686" y="6481691"/>
            <a:ext cx="39439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8C5CA0F7-5B21-D445-A578-BDE69A6BF55F}" type="slidenum">
              <a:rPr lang="it-IT" sz="1200" b="0" i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pPr algn="r"/>
              <a:t>‹#›</a:t>
            </a:fld>
            <a:endParaRPr lang="it-IT" b="0" i="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F6737C0A-6920-8FCC-5384-0F1A2027F80C}"/>
              </a:ext>
            </a:extLst>
          </p:cNvPr>
          <p:cNvGrpSpPr/>
          <p:nvPr userDrawn="1"/>
        </p:nvGrpSpPr>
        <p:grpSpPr>
          <a:xfrm>
            <a:off x="9984216" y="316085"/>
            <a:ext cx="2021860" cy="445716"/>
            <a:chOff x="9984216" y="316085"/>
            <a:chExt cx="2021860" cy="445716"/>
          </a:xfrm>
        </p:grpSpPr>
        <p:sp>
          <p:nvSpPr>
            <p:cNvPr id="4" name="Rettangolo 3">
              <a:extLst>
                <a:ext uri="{FF2B5EF4-FFF2-40B4-BE49-F238E27FC236}">
                  <a16:creationId xmlns:a16="http://schemas.microsoft.com/office/drawing/2014/main" id="{4A57BDA0-1AE9-CF67-8571-09B2CCF200EE}"/>
                </a:ext>
              </a:extLst>
            </p:cNvPr>
            <p:cNvSpPr/>
            <p:nvPr userDrawn="1"/>
          </p:nvSpPr>
          <p:spPr>
            <a:xfrm>
              <a:off x="9984216" y="387626"/>
              <a:ext cx="2021860" cy="3741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3" name="Immagine 2" descr="Immagine che contiene Elementi grafici, Carattere, logo, grafica&#10;&#10;Descrizione generata automaticamente">
              <a:extLst>
                <a:ext uri="{FF2B5EF4-FFF2-40B4-BE49-F238E27FC236}">
                  <a16:creationId xmlns:a16="http://schemas.microsoft.com/office/drawing/2014/main" id="{6D351AD8-6770-EDF0-6E3B-EC7CA221275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0046693" y="316085"/>
              <a:ext cx="1959383" cy="4457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593406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498525AB-C830-3C79-87F2-71AE81AFA7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6000" y="-9000"/>
            <a:ext cx="12224000" cy="6876000"/>
          </a:xfrm>
          <a:prstGeom prst="rect">
            <a:avLst/>
          </a:prstGeom>
        </p:spPr>
      </p:pic>
      <p:sp>
        <p:nvSpPr>
          <p:cNvPr id="15" name="Titolo 1">
            <a:extLst>
              <a:ext uri="{FF2B5EF4-FFF2-40B4-BE49-F238E27FC236}">
                <a16:creationId xmlns:a16="http://schemas.microsoft.com/office/drawing/2014/main" id="{0BA9FA4A-0364-1F97-E830-4F6B8E0F9F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0768" y="1483359"/>
            <a:ext cx="6388444" cy="2519681"/>
          </a:xfrm>
          <a:prstGeom prst="rect">
            <a:avLst/>
          </a:prstGeom>
        </p:spPr>
        <p:txBody>
          <a:bodyPr anchor="b"/>
          <a:lstStyle>
            <a:lvl1pPr>
              <a:defRPr b="0" i="0">
                <a:solidFill>
                  <a:srgbClr val="59A34D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it-IT" dirty="0"/>
          </a:p>
        </p:txBody>
      </p:sp>
      <p:sp>
        <p:nvSpPr>
          <p:cNvPr id="16" name="Sottotitolo 2">
            <a:extLst>
              <a:ext uri="{FF2B5EF4-FFF2-40B4-BE49-F238E27FC236}">
                <a16:creationId xmlns:a16="http://schemas.microsoft.com/office/drawing/2014/main" id="{E78C18E8-8083-C600-54EB-39D378932D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0768" y="4156813"/>
            <a:ext cx="6388444" cy="1134196"/>
          </a:xfrm>
        </p:spPr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568395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2EF16809-40D3-ED78-F871-CFA0AA5177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224000" cy="6876000"/>
          </a:xfrm>
          <a:prstGeom prst="rect">
            <a:avLst/>
          </a:prstGeom>
        </p:spPr>
      </p:pic>
      <p:sp>
        <p:nvSpPr>
          <p:cNvPr id="11" name="Titolo 1">
            <a:extLst>
              <a:ext uri="{FF2B5EF4-FFF2-40B4-BE49-F238E27FC236}">
                <a16:creationId xmlns:a16="http://schemas.microsoft.com/office/drawing/2014/main" id="{11672629-8355-38A6-9063-2EF51CA39508}"/>
              </a:ext>
            </a:extLst>
          </p:cNvPr>
          <p:cNvSpPr txBox="1">
            <a:spLocks/>
          </p:cNvSpPr>
          <p:nvPr userDrawn="1"/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6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THANKS!</a:t>
            </a:r>
          </a:p>
        </p:txBody>
      </p:sp>
      <p:sp>
        <p:nvSpPr>
          <p:cNvPr id="12" name="Segnaposto testo 2">
            <a:extLst>
              <a:ext uri="{FF2B5EF4-FFF2-40B4-BE49-F238E27FC236}">
                <a16:creationId xmlns:a16="http://schemas.microsoft.com/office/drawing/2014/main" id="{1AF6289D-BD1A-1F28-57DE-AE2A339C2321}"/>
              </a:ext>
            </a:extLst>
          </p:cNvPr>
          <p:cNvSpPr txBox="1">
            <a:spLocks/>
          </p:cNvSpPr>
          <p:nvPr userDrawn="1"/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84380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3893B33-78F3-40F3-952D-D9F8E8720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1E92310-5929-CCCF-F30F-03C41C571C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8D49BD1-BC17-AE31-C5A7-0DC261DD2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22DBD-C304-4C42-BB6E-90D97B5BD5AC}" type="datetime1">
              <a:rPr lang="it-IT" smtClean="0"/>
              <a:t>22/09/2025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72F93EF-0885-16A8-DD7D-757F35B92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AE788AC-857C-7068-ED3C-0E92AAD10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A0F7-5B21-D445-A578-BDE69A6BF55F}" type="slidenum">
              <a:rPr lang="it-IT" smtClean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755566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3D733CC-26E8-37F7-A342-D2E89A7AF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07FFB86-9148-6D20-A9C9-9CD60B09B7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E68AD55-8A2C-0D0D-B5AD-5BEDCDC8B0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F9C8BF1-1EF2-0586-B1E8-D2041E71C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FC1AD-80BE-C948-8B24-05BF42E3BC30}" type="datetime1">
              <a:rPr lang="it-IT" smtClean="0"/>
              <a:t>22/09/2025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77C6C12-17EA-9F8F-B1EC-3EA1AC7B6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4428F34-20EE-395B-4C75-5EFA4391A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A0F7-5B21-D445-A578-BDE69A6BF55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01310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F056935-A4C6-286F-61D7-78AD83962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B5C61F6-6F19-2636-8BE9-DA1BCE7242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563CD4C-0A69-FEE3-886D-DEC8C28F73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C5725DF8-6616-F9DE-FF4C-8C0FD64E74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247A0AEA-3887-114F-6210-C1D849B102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BBE2D15-81B5-D20F-905B-0762EDAF6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57D8F-6F29-8C45-85C7-FF50875FBA20}" type="datetime1">
              <a:rPr lang="it-IT" smtClean="0"/>
              <a:t>22/09/2025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58DC9B83-105B-2CA8-A661-66D7878F2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7DB0CBEF-5552-6D22-3624-F19402FF4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A0F7-5B21-D445-A578-BDE69A6BF55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06476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DF11ACD-E4C3-FA8A-4902-1BED1266C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B7575053-6F7D-6FBD-5CCA-1DBF0AE30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8DBF2-BCD0-E249-83FA-277FEFB5AD31}" type="datetime1">
              <a:rPr lang="it-IT" smtClean="0"/>
              <a:t>22/09/2025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8B4A488-6DC5-A59E-E27D-3A167139F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76B7349-0449-DB8C-382C-9D5B20FAD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A0F7-5B21-D445-A578-BDE69A6BF55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0416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EC45E5ED-DF62-61CC-AEFE-F3DD80C08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9242C-EAEF-724F-A580-17C93D8BE1AE}" type="datetime1">
              <a:rPr lang="it-IT" smtClean="0"/>
              <a:t>22/09/2025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DE0F88A1-495A-A901-F205-567F46C88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A1B83AB-010F-485B-FEEB-373B46896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A0F7-5B21-D445-A578-BDE69A6BF55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2450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olo 1">
            <a:extLst>
              <a:ext uri="{FF2B5EF4-FFF2-40B4-BE49-F238E27FC236}">
                <a16:creationId xmlns:a16="http://schemas.microsoft.com/office/drawing/2014/main" id="{0BA9FA4A-0364-1F97-E830-4F6B8E0F9F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0768" y="1483359"/>
            <a:ext cx="6388444" cy="2519681"/>
          </a:xfrm>
          <a:prstGeom prst="rect">
            <a:avLst/>
          </a:prstGeom>
        </p:spPr>
        <p:txBody>
          <a:bodyPr anchor="b"/>
          <a:lstStyle>
            <a:lvl1pPr>
              <a:defRPr b="0" i="0">
                <a:solidFill>
                  <a:srgbClr val="59A34D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it-IT" dirty="0"/>
          </a:p>
        </p:txBody>
      </p:sp>
      <p:sp>
        <p:nvSpPr>
          <p:cNvPr id="16" name="Sottotitolo 2">
            <a:extLst>
              <a:ext uri="{FF2B5EF4-FFF2-40B4-BE49-F238E27FC236}">
                <a16:creationId xmlns:a16="http://schemas.microsoft.com/office/drawing/2014/main" id="{E78C18E8-8083-C600-54EB-39D378932D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0768" y="4156813"/>
            <a:ext cx="6388444" cy="1134196"/>
          </a:xfrm>
        </p:spPr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it-IT" dirty="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BEEBE497-0E72-67C8-887E-9B34471543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grpSp>
        <p:nvGrpSpPr>
          <p:cNvPr id="6" name="Gruppo 5">
            <a:extLst>
              <a:ext uri="{FF2B5EF4-FFF2-40B4-BE49-F238E27FC236}">
                <a16:creationId xmlns:a16="http://schemas.microsoft.com/office/drawing/2014/main" id="{66F08454-6EF6-0B5F-4EBC-32EDCDDC242E}"/>
              </a:ext>
            </a:extLst>
          </p:cNvPr>
          <p:cNvGrpSpPr/>
          <p:nvPr userDrawn="1"/>
        </p:nvGrpSpPr>
        <p:grpSpPr>
          <a:xfrm>
            <a:off x="22470" y="-882132"/>
            <a:ext cx="11775830" cy="9891377"/>
            <a:chOff x="-1" y="0"/>
            <a:chExt cx="11465170" cy="9369478"/>
          </a:xfrm>
        </p:grpSpPr>
        <p:pic>
          <p:nvPicPr>
            <p:cNvPr id="3" name="Immagine 2">
              <a:extLst>
                <a:ext uri="{FF2B5EF4-FFF2-40B4-BE49-F238E27FC236}">
                  <a16:creationId xmlns:a16="http://schemas.microsoft.com/office/drawing/2014/main" id="{6B992CC3-76BA-8559-5BB0-4EFB5B85856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rot="10800000">
              <a:off x="-1" y="0"/>
              <a:ext cx="11465169" cy="4668518"/>
            </a:xfrm>
            <a:prstGeom prst="rect">
              <a:avLst/>
            </a:prstGeom>
          </p:spPr>
        </p:pic>
        <p:pic>
          <p:nvPicPr>
            <p:cNvPr id="5" name="Immagine 4">
              <a:extLst>
                <a:ext uri="{FF2B5EF4-FFF2-40B4-BE49-F238E27FC236}">
                  <a16:creationId xmlns:a16="http://schemas.microsoft.com/office/drawing/2014/main" id="{BFD9C1C5-9996-9842-E0FF-1CB38CAB04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rot="10800000">
              <a:off x="0" y="4700960"/>
              <a:ext cx="11465169" cy="46685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898248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414A523-854E-7A75-89A1-9276FF4E0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3378CEC-EDCB-9F70-4651-E1C6B5F9A3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1BF2A91-3B62-5795-5512-635C3B80B7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775CFED-AD72-28D7-F310-2DEB1FD0A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DB2B-7060-104C-98D9-A75B8D27F06D}" type="datetime1">
              <a:rPr lang="it-IT" smtClean="0"/>
              <a:t>22/09/2025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E9732A2-CB4C-4A5C-00F1-30B4AEACF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A07920A-B0DA-79CD-A527-6FE550CBC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A0F7-5B21-D445-A578-BDE69A6BF55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27796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849F8C5-7691-74AD-B9BE-82AEE4AEC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F1459FF9-94AB-4408-448A-6278CCC685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A3B7D3A-CF6E-90CB-8F90-2637A2A344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D392CEB-B462-D679-FAD7-97C155F3A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8F4B5-99AC-FE42-ABEF-6D249824159C}" type="datetime1">
              <a:rPr lang="it-IT" smtClean="0"/>
              <a:t>22/09/2025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48086FF-4276-1AF7-38A8-649CCEB29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B46AB81-1F6F-F967-FBBC-E5EB423E3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A0F7-5B21-D445-A578-BDE69A6BF55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80599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A54B62B1-1BC6-C195-3C13-4B926BD992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65C7FECB-0986-D139-3F58-50CE135210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41E27E1-7C84-DE9E-52E9-5A3B49B6D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294D8-D073-1D41-B46E-A1A098C57DDA}" type="datetime1">
              <a:rPr lang="it-IT" smtClean="0"/>
              <a:t>22/09/2025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75324F2-13F5-9E73-DF2B-1DAD21B6C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9CC9C80-FADA-D187-AE6C-0BFD8A0D7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A0F7-5B21-D445-A578-BDE69A6BF55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2200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2EF16809-40D3-ED78-F871-CFA0AA5177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6000" y="-9000"/>
            <a:ext cx="12224000" cy="6876000"/>
          </a:xfrm>
          <a:prstGeom prst="rect">
            <a:avLst/>
          </a:prstGeom>
        </p:spPr>
      </p:pic>
      <p:sp>
        <p:nvSpPr>
          <p:cNvPr id="11" name="Titolo 1">
            <a:extLst>
              <a:ext uri="{FF2B5EF4-FFF2-40B4-BE49-F238E27FC236}">
                <a16:creationId xmlns:a16="http://schemas.microsoft.com/office/drawing/2014/main" id="{11672629-8355-38A6-9063-2EF51CA39508}"/>
              </a:ext>
            </a:extLst>
          </p:cNvPr>
          <p:cNvSpPr txBox="1">
            <a:spLocks/>
          </p:cNvSpPr>
          <p:nvPr userDrawn="1"/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6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THANKS!</a:t>
            </a:r>
          </a:p>
        </p:txBody>
      </p:sp>
      <p:sp>
        <p:nvSpPr>
          <p:cNvPr id="12" name="Segnaposto testo 2">
            <a:extLst>
              <a:ext uri="{FF2B5EF4-FFF2-40B4-BE49-F238E27FC236}">
                <a16:creationId xmlns:a16="http://schemas.microsoft.com/office/drawing/2014/main" id="{1AF6289D-BD1A-1F28-57DE-AE2A339C2321}"/>
              </a:ext>
            </a:extLst>
          </p:cNvPr>
          <p:cNvSpPr txBox="1">
            <a:spLocks/>
          </p:cNvSpPr>
          <p:nvPr userDrawn="1"/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0876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3893B33-78F3-40F3-952D-D9F8E8720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1E92310-5929-CCCF-F30F-03C41C571C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8D49BD1-BC17-AE31-C5A7-0DC261DD2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22DBD-C304-4C42-BB6E-90D97B5BD5AC}" type="datetime1">
              <a:rPr lang="it-IT" smtClean="0"/>
              <a:t>22/09/2025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72F93EF-0885-16A8-DD7D-757F35B92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AE788AC-857C-7068-ED3C-0E92AAD10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A0F7-5B21-D445-A578-BDE69A6BF55F}" type="slidenum">
              <a:rPr lang="it-IT" smtClean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20518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3D733CC-26E8-37F7-A342-D2E89A7AF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07FFB86-9148-6D20-A9C9-9CD60B09B7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E68AD55-8A2C-0D0D-B5AD-5BEDCDC8B0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F9C8BF1-1EF2-0586-B1E8-D2041E71C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FC1AD-80BE-C948-8B24-05BF42E3BC30}" type="datetime1">
              <a:rPr lang="it-IT" smtClean="0"/>
              <a:t>22/09/2025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77C6C12-17EA-9F8F-B1EC-3EA1AC7B6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4428F34-20EE-395B-4C75-5EFA4391A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A0F7-5B21-D445-A578-BDE69A6BF55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9382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F056935-A4C6-286F-61D7-78AD83962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B5C61F6-6F19-2636-8BE9-DA1BCE7242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563CD4C-0A69-FEE3-886D-DEC8C28F73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C5725DF8-6616-F9DE-FF4C-8C0FD64E74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247A0AEA-3887-114F-6210-C1D849B102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BBE2D15-81B5-D20F-905B-0762EDAF6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57D8F-6F29-8C45-85C7-FF50875FBA20}" type="datetime1">
              <a:rPr lang="it-IT" smtClean="0"/>
              <a:t>22/09/2025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58DC9B83-105B-2CA8-A661-66D7878F2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7DB0CBEF-5552-6D22-3624-F19402FF4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A0F7-5B21-D445-A578-BDE69A6BF55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0976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DF11ACD-E4C3-FA8A-4902-1BED1266C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B7575053-6F7D-6FBD-5CCA-1DBF0AE30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8DBF2-BCD0-E249-83FA-277FEFB5AD31}" type="datetime1">
              <a:rPr lang="it-IT" smtClean="0"/>
              <a:t>22/09/2025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8B4A488-6DC5-A59E-E27D-3A167139F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76B7349-0449-DB8C-382C-9D5B20FAD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A0F7-5B21-D445-A578-BDE69A6BF55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833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EC45E5ED-DF62-61CC-AEFE-F3DD80C08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9242C-EAEF-724F-A580-17C93D8BE1AE}" type="datetime1">
              <a:rPr lang="it-IT" smtClean="0"/>
              <a:t>22/09/2025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DE0F88A1-495A-A901-F205-567F46C88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A1B83AB-010F-485B-FEEB-373B46896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A0F7-5B21-D445-A578-BDE69A6BF55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2892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414A523-854E-7A75-89A1-9276FF4E0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3378CEC-EDCB-9F70-4651-E1C6B5F9A3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1BF2A91-3B62-5795-5512-635C3B80B7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775CFED-AD72-28D7-F310-2DEB1FD0A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DB2B-7060-104C-98D9-A75B8D27F06D}" type="datetime1">
              <a:rPr lang="it-IT" smtClean="0"/>
              <a:t>22/09/2025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E9732A2-CB4C-4A5C-00F1-30B4AEACF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A07920A-B0DA-79CD-A527-6FE550CBC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A0F7-5B21-D445-A578-BDE69A6BF55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5560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4CE11CF-9D1C-4C3A-D8B2-C7CF666967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0CCEC1C-B0FF-0362-C4FB-DC97367BC8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CCE4D37-E7BB-5A45-BA94-89BF24B35BD4}" type="datetime1">
              <a:rPr lang="it-IT" smtClean="0"/>
              <a:t>22/09/2025</a:t>
            </a:fld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9597471-CCE7-839E-F3AA-8ECDD299C8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C5CA0F7-5B21-D445-A578-BDE69A6BF55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1622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58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4CE11CF-9D1C-4C3A-D8B2-C7CF666967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0CCEC1C-B0FF-0362-C4FB-DC97367BC8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CCE4D37-E7BB-5A45-BA94-89BF24B35BD4}" type="datetime1">
              <a:rPr lang="it-IT" smtClean="0"/>
              <a:t>22/09/2025</a:t>
            </a:fld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9597471-CCE7-839E-F3AA-8ECDD299C8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C5CA0F7-5B21-D445-A578-BDE69A6BF55F}" type="slidenum">
              <a:rPr lang="it-IT" smtClean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28657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0.jpeg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12.png"/><Relationship Id="rId10" Type="http://schemas.openxmlformats.org/officeDocument/2006/relationships/image" Target="../media/image15.jpeg"/><Relationship Id="rId4" Type="http://schemas.openxmlformats.org/officeDocument/2006/relationships/image" Target="../media/image11.jp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8.png"/><Relationship Id="rId18" Type="http://schemas.openxmlformats.org/officeDocument/2006/relationships/image" Target="../media/image33.png"/><Relationship Id="rId3" Type="http://schemas.openxmlformats.org/officeDocument/2006/relationships/image" Target="../media/image20.png"/><Relationship Id="rId21" Type="http://schemas.microsoft.com/office/2007/relationships/hdphoto" Target="../media/hdphoto5.wdp"/><Relationship Id="rId7" Type="http://schemas.openxmlformats.org/officeDocument/2006/relationships/image" Target="../media/image23.pn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" Type="http://schemas.openxmlformats.org/officeDocument/2006/relationships/image" Target="../media/image19.png"/><Relationship Id="rId16" Type="http://schemas.openxmlformats.org/officeDocument/2006/relationships/image" Target="../media/image31.png"/><Relationship Id="rId20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11" Type="http://schemas.openxmlformats.org/officeDocument/2006/relationships/image" Target="../media/image26.png"/><Relationship Id="rId5" Type="http://schemas.openxmlformats.org/officeDocument/2006/relationships/image" Target="../media/image22.png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19" Type="http://schemas.openxmlformats.org/officeDocument/2006/relationships/image" Target="../media/image34.png"/><Relationship Id="rId4" Type="http://schemas.openxmlformats.org/officeDocument/2006/relationships/image" Target="../media/image21.png"/><Relationship Id="rId9" Type="http://schemas.microsoft.com/office/2007/relationships/hdphoto" Target="../media/hdphoto4.wdp"/><Relationship Id="rId14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1">
            <a:extLst>
              <a:ext uri="{FF2B5EF4-FFF2-40B4-BE49-F238E27FC236}">
                <a16:creationId xmlns:a16="http://schemas.microsoft.com/office/drawing/2014/main" id="{FA336283-4FDD-7277-A4AB-787FF8E742FD}"/>
              </a:ext>
            </a:extLst>
          </p:cNvPr>
          <p:cNvSpPr txBox="1">
            <a:spLocks/>
          </p:cNvSpPr>
          <p:nvPr/>
        </p:nvSpPr>
        <p:spPr>
          <a:xfrm>
            <a:off x="442242" y="2768915"/>
            <a:ext cx="7753487" cy="1325155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59A34D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800" b="0" i="0" u="none" strike="noStrike" kern="1200" cap="none" spc="0" normalizeH="0" baseline="0" noProof="0" dirty="0">
              <a:ln>
                <a:noFill/>
              </a:ln>
              <a:solidFill>
                <a:srgbClr val="59A34D"/>
              </a:solidFill>
              <a:effectLst/>
              <a:uLnTx/>
              <a:uFillTx/>
              <a:latin typeface="Calibri Light" panose="020F0302020204030204" pitchFamily="34" charset="0"/>
              <a:ea typeface="+mj-ea"/>
              <a:cs typeface="Calibri Light" panose="020F0302020204030204" pitchFamily="34" charset="0"/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FD17C5C-BF1D-FF8E-7913-9B48357AF4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9294" y="4414421"/>
            <a:ext cx="6388444" cy="1134196"/>
          </a:xfrm>
        </p:spPr>
        <p:txBody>
          <a:bodyPr/>
          <a:lstStyle/>
          <a:p>
            <a:pPr marL="0" indent="0">
              <a:buNone/>
            </a:pPr>
            <a:r>
              <a:rPr lang="en-US" i="1" dirty="0">
                <a:solidFill>
                  <a:srgbClr val="59A34D"/>
                </a:solidFill>
              </a:rPr>
              <a:t>Evidence from the CERN CLOUD Chamber</a:t>
            </a:r>
            <a:endParaRPr lang="it-IT" i="1" dirty="0">
              <a:solidFill>
                <a:srgbClr val="59A34D"/>
              </a:solidFill>
            </a:endParaRPr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E73D3379-766E-922F-0406-4AB0DBD68F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0768" y="1894740"/>
            <a:ext cx="6388444" cy="2519681"/>
          </a:xfrm>
        </p:spPr>
        <p:txBody>
          <a:bodyPr anchor="b"/>
          <a:lstStyle/>
          <a:p>
            <a:pPr algn="ctr"/>
            <a:r>
              <a:rPr lang="en-US" dirty="0"/>
              <a:t>Unraveling the Synergistic Impact of Anthropogenic and Biogenic Emissions on New Particle Formation:</a:t>
            </a:r>
            <a:endParaRPr lang="it-IT" dirty="0"/>
          </a:p>
        </p:txBody>
      </p:sp>
      <p:sp>
        <p:nvSpPr>
          <p:cNvPr id="2" name="Sottotitolo 2">
            <a:extLst>
              <a:ext uri="{FF2B5EF4-FFF2-40B4-BE49-F238E27FC236}">
                <a16:creationId xmlns:a16="http://schemas.microsoft.com/office/drawing/2014/main" id="{936E4BE1-0654-906C-3552-CED30E26978B}"/>
              </a:ext>
            </a:extLst>
          </p:cNvPr>
          <p:cNvSpPr txBox="1">
            <a:spLocks/>
          </p:cNvSpPr>
          <p:nvPr/>
        </p:nvSpPr>
        <p:spPr>
          <a:xfrm>
            <a:off x="5603492" y="4981519"/>
            <a:ext cx="6388444" cy="11341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i="1" dirty="0">
                <a:solidFill>
                  <a:srgbClr val="59A34D"/>
                </a:solidFill>
              </a:rPr>
              <a:t>Alessia Pignatelli, </a:t>
            </a:r>
            <a:r>
              <a:rPr lang="en-US" i="1" dirty="0" err="1">
                <a:solidFill>
                  <a:srgbClr val="59A34D"/>
                </a:solidFill>
              </a:rPr>
              <a:t>UniNa</a:t>
            </a:r>
            <a:endParaRPr lang="it-IT" i="1" dirty="0">
              <a:solidFill>
                <a:srgbClr val="59A34D"/>
              </a:solidFill>
            </a:endParaRPr>
          </a:p>
        </p:txBody>
      </p:sp>
      <p:pic>
        <p:nvPicPr>
          <p:cNvPr id="5" name="Espace réservé d’image 9">
            <a:extLst>
              <a:ext uri="{FF2B5EF4-FFF2-40B4-BE49-F238E27FC236}">
                <a16:creationId xmlns:a16="http://schemas.microsoft.com/office/drawing/2014/main" id="{71694931-ACCC-4D80-9D49-7C16881833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408904" y="492001"/>
            <a:ext cx="4340854" cy="4205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928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2F65E-596C-EE2F-C17F-81261FD738C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de-CH" sz="3600" dirty="0" err="1">
                <a:latin typeface="+mj-lt"/>
              </a:rPr>
              <a:t>Aim</a:t>
            </a:r>
            <a:r>
              <a:rPr lang="de-CH" sz="3600" dirty="0">
                <a:latin typeface="+mj-lt"/>
              </a:rPr>
              <a:t> </a:t>
            </a:r>
            <a:r>
              <a:rPr lang="de-CH" sz="3600" dirty="0" err="1">
                <a:latin typeface="+mj-lt"/>
              </a:rPr>
              <a:t>of</a:t>
            </a:r>
            <a:r>
              <a:rPr lang="de-CH" sz="3600" dirty="0">
                <a:latin typeface="+mj-lt"/>
              </a:rPr>
              <a:t> </a:t>
            </a:r>
            <a:r>
              <a:rPr lang="de-CH" sz="3600" dirty="0" err="1">
                <a:latin typeface="+mj-lt"/>
              </a:rPr>
              <a:t>the</a:t>
            </a:r>
            <a:r>
              <a:rPr lang="de-CH" sz="3600" dirty="0">
                <a:latin typeface="+mj-lt"/>
              </a:rPr>
              <a:t> </a:t>
            </a:r>
            <a:r>
              <a:rPr lang="de-CH" sz="3600" dirty="0" err="1">
                <a:latin typeface="+mj-lt"/>
              </a:rPr>
              <a:t>study</a:t>
            </a:r>
            <a:endParaRPr lang="de-CH" sz="3600" dirty="0">
              <a:latin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CFAF67-16DF-19CC-75CA-E844C41C25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73697" y="3148982"/>
            <a:ext cx="5036598" cy="3921158"/>
          </a:xfrm>
        </p:spPr>
        <p:txBody>
          <a:bodyPr>
            <a:normAutofit/>
          </a:bodyPr>
          <a:lstStyle/>
          <a:p>
            <a:pPr algn="just"/>
            <a:r>
              <a:rPr lang="de-CH" dirty="0">
                <a:latin typeface="Calibri Light" panose="020F0302020204030204" pitchFamily="34" charset="0"/>
                <a:cs typeface="Calibri Light" panose="020F0302020204030204" pitchFamily="34" charset="0"/>
              </a:rPr>
              <a:t>Understanding </a:t>
            </a:r>
            <a:r>
              <a:rPr lang="de-CH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the</a:t>
            </a:r>
            <a:r>
              <a:rPr lang="de-CH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CH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role</a:t>
            </a:r>
            <a:r>
              <a:rPr lang="de-CH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CH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of</a:t>
            </a:r>
            <a:r>
              <a:rPr lang="de-CH" dirty="0">
                <a:latin typeface="Calibri Light" panose="020F0302020204030204" pitchFamily="34" charset="0"/>
                <a:cs typeface="Calibri Light" panose="020F0302020204030204" pitchFamily="34" charset="0"/>
              </a:rPr>
              <a:t> RO</a:t>
            </a:r>
            <a:r>
              <a:rPr lang="de-CH" baseline="-25000" dirty="0">
                <a:latin typeface="Calibri Light" panose="020F0302020204030204" pitchFamily="34" charset="0"/>
                <a:cs typeface="Calibri Light" panose="020F0302020204030204" pitchFamily="34" charset="0"/>
              </a:rPr>
              <a:t>2</a:t>
            </a:r>
            <a:r>
              <a:rPr lang="de-CH" dirty="0">
                <a:latin typeface="Calibri Light" panose="020F0302020204030204" pitchFamily="34" charset="0"/>
                <a:cs typeface="Calibri Light" panose="020F0302020204030204" pitchFamily="34" charset="0"/>
              </a:rPr>
              <a:t> in </a:t>
            </a:r>
            <a:r>
              <a:rPr lang="de-CH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the</a:t>
            </a:r>
            <a:r>
              <a:rPr lang="de-CH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CH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atmosphere</a:t>
            </a:r>
            <a:r>
              <a:rPr lang="de-CH" dirty="0">
                <a:latin typeface="Calibri Light" panose="020F0302020204030204" pitchFamily="34" charset="0"/>
                <a:cs typeface="Calibri Light" panose="020F0302020204030204" pitchFamily="34" charset="0"/>
              </a:rPr>
              <a:t>; </a:t>
            </a:r>
          </a:p>
          <a:p>
            <a:pPr algn="just"/>
            <a:r>
              <a:rPr lang="de-CH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Evaluating</a:t>
            </a:r>
            <a:r>
              <a:rPr lang="de-CH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CH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if</a:t>
            </a:r>
            <a:r>
              <a:rPr lang="de-CH" dirty="0">
                <a:latin typeface="Calibri Light" panose="020F0302020204030204" pitchFamily="34" charset="0"/>
                <a:cs typeface="Calibri Light" panose="020F0302020204030204" pitchFamily="34" charset="0"/>
              </a:rPr>
              <a:t> RO</a:t>
            </a:r>
            <a:r>
              <a:rPr lang="de-CH" baseline="-25000" dirty="0">
                <a:latin typeface="Calibri Light" panose="020F0302020204030204" pitchFamily="34" charset="0"/>
                <a:cs typeface="Calibri Light" panose="020F0302020204030204" pitchFamily="34" charset="0"/>
              </a:rPr>
              <a:t>2</a:t>
            </a:r>
            <a:r>
              <a:rPr lang="de-CH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CH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from</a:t>
            </a:r>
            <a:r>
              <a:rPr lang="de-CH" dirty="0">
                <a:latin typeface="Calibri Light" panose="020F0302020204030204" pitchFamily="34" charset="0"/>
                <a:cs typeface="Calibri Light" panose="020F0302020204030204" pitchFamily="34" charset="0"/>
              </a:rPr>
              <a:t> different </a:t>
            </a:r>
            <a:r>
              <a:rPr lang="de-CH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precursors</a:t>
            </a:r>
            <a:r>
              <a:rPr lang="de-CH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CH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have</a:t>
            </a:r>
            <a:r>
              <a:rPr lang="de-CH" dirty="0">
                <a:latin typeface="Calibri Light" panose="020F0302020204030204" pitchFamily="34" charset="0"/>
                <a:cs typeface="Calibri Light" panose="020F0302020204030204" pitchFamily="34" charset="0"/>
              </a:rPr>
              <a:t> different </a:t>
            </a:r>
            <a:r>
              <a:rPr lang="de-CH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behaviour</a:t>
            </a:r>
            <a:r>
              <a:rPr lang="de-CH" dirty="0">
                <a:latin typeface="Calibri Light" panose="020F0302020204030204" pitchFamily="34" charset="0"/>
                <a:cs typeface="Calibri Light" panose="020F0302020204030204" pitchFamily="34" charset="0"/>
              </a:rPr>
              <a:t>;</a:t>
            </a:r>
          </a:p>
          <a:p>
            <a:pPr algn="just"/>
            <a:r>
              <a:rPr lang="de-CH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Investigating</a:t>
            </a:r>
            <a:r>
              <a:rPr lang="de-CH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CH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the</a:t>
            </a:r>
            <a:r>
              <a:rPr lang="de-CH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CH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main</a:t>
            </a:r>
            <a:r>
              <a:rPr lang="de-CH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CH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RO</a:t>
            </a:r>
            <a:r>
              <a:rPr lang="de-CH" b="1" baseline="-25000" dirty="0">
                <a:latin typeface="Calibri Light" panose="020F0302020204030204" pitchFamily="34" charset="0"/>
                <a:cs typeface="Calibri Light" panose="020F0302020204030204" pitchFamily="34" charset="0"/>
              </a:rPr>
              <a:t>2 </a:t>
            </a:r>
            <a:r>
              <a:rPr lang="de-CH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+ RO</a:t>
            </a:r>
            <a:r>
              <a:rPr lang="de-CH" b="1" baseline="-25000" dirty="0">
                <a:latin typeface="Calibri Light" panose="020F0302020204030204" pitchFamily="34" charset="0"/>
                <a:cs typeface="Calibri Light" panose="020F0302020204030204" pitchFamily="34" charset="0"/>
              </a:rPr>
              <a:t>2</a:t>
            </a:r>
            <a:r>
              <a:rPr lang="de-CH" baseline="-250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CH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CH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reaction</a:t>
            </a:r>
            <a:r>
              <a:rPr lang="de-CH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CH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mechanisms</a:t>
            </a:r>
            <a:r>
              <a:rPr lang="de-CH" dirty="0">
                <a:latin typeface="Calibri Light" panose="020F0302020204030204" pitchFamily="34" charset="0"/>
                <a:cs typeface="Calibri Light" panose="020F0302020204030204" pitchFamily="34" charset="0"/>
              </a:rPr>
              <a:t>.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874CC3-2576-E063-65BD-AA0C256BCFBF}"/>
              </a:ext>
            </a:extLst>
          </p:cNvPr>
          <p:cNvSpPr txBox="1"/>
          <p:nvPr/>
        </p:nvSpPr>
        <p:spPr>
          <a:xfrm>
            <a:off x="2432226" y="1709562"/>
            <a:ext cx="1561361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2400" b="0" i="0" u="none" strike="noStrike" kern="1200" cap="none" spc="0" normalizeH="0" baseline="0" noProof="0" dirty="0">
                <a:ln>
                  <a:noFill/>
                </a:ln>
                <a:solidFill>
                  <a:srgbClr val="32363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VOCs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B4CEF8A-D227-7EF3-BCE6-6E87F2F78F1C}"/>
              </a:ext>
            </a:extLst>
          </p:cNvPr>
          <p:cNvGrpSpPr/>
          <p:nvPr/>
        </p:nvGrpSpPr>
        <p:grpSpPr>
          <a:xfrm>
            <a:off x="-355762" y="2945344"/>
            <a:ext cx="6622337" cy="4124796"/>
            <a:chOff x="-355761" y="3894659"/>
            <a:chExt cx="5499905" cy="317548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A542DD9-78E5-79AC-7A7A-66151FFD60B8}"/>
                </a:ext>
              </a:extLst>
            </p:cNvPr>
            <p:cNvSpPr txBox="1"/>
            <p:nvPr/>
          </p:nvSpPr>
          <p:spPr>
            <a:xfrm>
              <a:off x="3695377" y="4843028"/>
              <a:ext cx="1376039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CH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6901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Biogenic</a:t>
              </a:r>
              <a:r>
                <a:rPr kumimoji="0" lang="de-CH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6901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 </a:t>
              </a:r>
              <a:r>
                <a:rPr kumimoji="0" lang="de-CH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6901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Emissions</a:t>
              </a:r>
              <a:endParaRPr kumimoji="0" lang="de-CH" sz="2400" b="0" i="0" u="none" strike="noStrike" kern="1200" cap="none" spc="0" normalizeH="0" baseline="0" noProof="0" dirty="0">
                <a:ln>
                  <a:noFill/>
                </a:ln>
                <a:solidFill>
                  <a:srgbClr val="006901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pic>
          <p:nvPicPr>
            <p:cNvPr id="7" name="Picture 8" descr="a-Pinene 98 80-56-8">
              <a:extLst>
                <a:ext uri="{FF2B5EF4-FFF2-40B4-BE49-F238E27FC236}">
                  <a16:creationId xmlns:a16="http://schemas.microsoft.com/office/drawing/2014/main" id="{85A52363-996D-A873-CCCE-8EE8359B2D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5135" y="4124763"/>
              <a:ext cx="725511" cy="8033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12" descr="Isoprene, gomma (poliisoprene) building block (monomero). formula  scheletrico Immagine e Vettoriale - Alamy">
              <a:extLst>
                <a:ext uri="{FF2B5EF4-FFF2-40B4-BE49-F238E27FC236}">
                  <a16:creationId xmlns:a16="http://schemas.microsoft.com/office/drawing/2014/main" id="{2AD8F629-0374-EF6A-A11A-3D055205DB9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34" t="15039" r="11113" b="30232"/>
            <a:stretch/>
          </p:blipFill>
          <p:spPr bwMode="auto">
            <a:xfrm>
              <a:off x="2796635" y="4740291"/>
              <a:ext cx="760799" cy="4902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Parallelogram 8">
              <a:extLst>
                <a:ext uri="{FF2B5EF4-FFF2-40B4-BE49-F238E27FC236}">
                  <a16:creationId xmlns:a16="http://schemas.microsoft.com/office/drawing/2014/main" id="{3439866C-322A-8808-7D6A-06087F675388}"/>
                </a:ext>
              </a:extLst>
            </p:cNvPr>
            <p:cNvSpPr/>
            <p:nvPr/>
          </p:nvSpPr>
          <p:spPr>
            <a:xfrm>
              <a:off x="-355761" y="5696204"/>
              <a:ext cx="5499905" cy="1373935"/>
            </a:xfrm>
            <a:prstGeom prst="parallelogram">
              <a:avLst>
                <a:gd name="adj" fmla="val 120563"/>
              </a:avLst>
            </a:prstGeom>
            <a:blipFill dpi="0" rotWithShape="1">
              <a:blip r:embed="rId4">
                <a:alphaModFix amt="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9EDF9E7-2CF4-D203-6B71-63AA53832C1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796" b="94694" l="2179" r="94336">
                          <a14:foregroundMark x1="8405" y1="68629" x2="9804" y2="67755"/>
                          <a14:foregroundMark x1="86710" y1="71837" x2="86710" y2="84308"/>
                          <a14:foregroundMark x1="90681" y1="83241" x2="90931" y2="85180"/>
                          <a14:foregroundMark x1="89107" y1="71020" x2="90670" y2="83152"/>
                          <a14:foregroundMark x1="94553" y1="82857" x2="90268" y2="84560"/>
                          <a14:foregroundMark x1="8259" y1="78217" x2="8715" y2="81633"/>
                          <a14:foregroundMark x1="8233" y1="78358" x2="10240" y2="87755"/>
                          <a14:foregroundMark x1="8540" y1="68711" x2="10675" y2="61633"/>
                          <a14:foregroundMark x1="10675" y1="61633" x2="10240" y2="61224"/>
                          <a14:backgroundMark x1="6318" y1="67347" x2="2614" y2="87755"/>
                          <a14:backgroundMark x1="84967" y1="93878" x2="88235" y2="95510"/>
                          <a14:backgroundMark x1="83007" y1="93061" x2="80610" y2="92653"/>
                          <a14:backgroundMark x1="90632" y1="92245" x2="88017" y2="90204"/>
                          <a14:backgroundMark x1="84749" y1="93061" x2="92593" y2="89796"/>
                          <a14:backgroundMark x1="92157" y1="93469" x2="90850" y2="93061"/>
                          <a14:backgroundMark x1="83224" y1="92653" x2="88889" y2="89388"/>
                          <a14:backgroundMark x1="2614" y1="85306" x2="1961" y2="95918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435724" y="5201783"/>
              <a:ext cx="1837823" cy="980973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9CD2959-4181-79E4-88E4-A3783CAF73C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4872" b="89231" l="2830" r="91274">
                          <a14:foregroundMark x1="49057" y1="4872" x2="46698" y2="30256"/>
                          <a14:foregroundMark x1="46698" y1="30256" x2="50943" y2="53846"/>
                          <a14:foregroundMark x1="50943" y1="53846" x2="52830" y2="53590"/>
                          <a14:foregroundMark x1="45519" y1="8462" x2="43160" y2="53333"/>
                          <a14:foregroundMark x1="44104" y1="31026" x2="44811" y2="18974"/>
                          <a14:foregroundMark x1="15802" y1="45385" x2="8255" y2="82564"/>
                          <a14:foregroundMark x1="8255" y1="82564" x2="48349" y2="83333"/>
                          <a14:foregroundMark x1="48349" y1="83333" x2="80425" y2="82821"/>
                          <a14:foregroundMark x1="7783" y1="64359" x2="24764" y2="83333"/>
                          <a14:foregroundMark x1="24764" y1="83333" x2="79009" y2="80513"/>
                          <a14:foregroundMark x1="5896" y1="71026" x2="28774" y2="87436"/>
                          <a14:foregroundMark x1="28774" y1="87436" x2="63443" y2="86923"/>
                          <a14:foregroundMark x1="63443" y1="86923" x2="73113" y2="89487"/>
                          <a14:foregroundMark x1="38915" y1="48974" x2="39151" y2="22564"/>
                          <a14:foregroundMark x1="39151" y1="22564" x2="41038" y2="33846"/>
                          <a14:foregroundMark x1="9198" y1="70769" x2="3066" y2="85128"/>
                          <a14:foregroundMark x1="3066" y1="85128" x2="12028" y2="78718"/>
                          <a14:foregroundMark x1="89151" y1="31026" x2="91274" y2="29744"/>
                        </a14:backgroundRemoval>
                      </a14:imgEffect>
                    </a14:imgLayer>
                  </a14:imgProps>
                </a:ext>
              </a:extLst>
            </a:blip>
            <a:srcRect b="7430"/>
            <a:stretch/>
          </p:blipFill>
          <p:spPr>
            <a:xfrm>
              <a:off x="737834" y="5264018"/>
              <a:ext cx="1460683" cy="1243721"/>
            </a:xfrm>
            <a:prstGeom prst="rect">
              <a:avLst/>
            </a:prstGeom>
          </p:spPr>
        </p:pic>
        <p:pic>
          <p:nvPicPr>
            <p:cNvPr id="12" name="Picture 2" descr="Trimethylbenzene - Wikipedia">
              <a:extLst>
                <a:ext uri="{FF2B5EF4-FFF2-40B4-BE49-F238E27FC236}">
                  <a16:creationId xmlns:a16="http://schemas.microsoft.com/office/drawing/2014/main" id="{61C21162-BB99-3E10-117A-826DC6DD7E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1868" y="4694068"/>
              <a:ext cx="1113062" cy="7570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Toluene, Technical, Fisher Chemical™">
              <a:extLst>
                <a:ext uri="{FF2B5EF4-FFF2-40B4-BE49-F238E27FC236}">
                  <a16:creationId xmlns:a16="http://schemas.microsoft.com/office/drawing/2014/main" id="{C525D22C-F234-B349-E302-15C5956C76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4353" y="3894659"/>
              <a:ext cx="783860" cy="7838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Arrow: Up 13">
            <a:extLst>
              <a:ext uri="{FF2B5EF4-FFF2-40B4-BE49-F238E27FC236}">
                <a16:creationId xmlns:a16="http://schemas.microsoft.com/office/drawing/2014/main" id="{E99A9EAF-02EF-B63A-9716-08A9AD3DFF02}"/>
              </a:ext>
            </a:extLst>
          </p:cNvPr>
          <p:cNvSpPr/>
          <p:nvPr/>
        </p:nvSpPr>
        <p:spPr>
          <a:xfrm>
            <a:off x="2877174" y="2319029"/>
            <a:ext cx="471540" cy="1473917"/>
          </a:xfrm>
          <a:prstGeom prst="upArrow">
            <a:avLst/>
          </a:prstGeom>
          <a:solidFill>
            <a:schemeClr val="bg2">
              <a:lumMod val="8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FFFE64B-029E-0172-08C1-2D2B70DC297E}"/>
              </a:ext>
            </a:extLst>
          </p:cNvPr>
          <p:cNvCxnSpPr>
            <a:cxnSpLocks/>
          </p:cNvCxnSpPr>
          <p:nvPr/>
        </p:nvCxnSpPr>
        <p:spPr>
          <a:xfrm flipV="1">
            <a:off x="3993587" y="1973015"/>
            <a:ext cx="2062960" cy="103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78BDBE09-AF12-90DE-A6FB-5B2A19E534D6}"/>
              </a:ext>
            </a:extLst>
          </p:cNvPr>
          <p:cNvSpPr txBox="1"/>
          <p:nvPr/>
        </p:nvSpPr>
        <p:spPr>
          <a:xfrm>
            <a:off x="4290691" y="1588051"/>
            <a:ext cx="132389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2100" b="0" i="0" u="none" strike="noStrike" kern="1200" cap="none" spc="0" normalizeH="0" baseline="0" noProof="0" dirty="0">
                <a:ln>
                  <a:noFill/>
                </a:ln>
                <a:solidFill>
                  <a:srgbClr val="32363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+</a:t>
            </a:r>
            <a:r>
              <a:rPr kumimoji="0" lang="de-CH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32363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Oxidants</a:t>
            </a:r>
            <a:endParaRPr kumimoji="0" lang="de-CH" sz="2100" b="0" i="0" u="none" strike="noStrike" kern="1200" cap="none" spc="0" normalizeH="0" baseline="0" noProof="0" dirty="0">
              <a:ln>
                <a:noFill/>
              </a:ln>
              <a:solidFill>
                <a:srgbClr val="32363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2100" b="0" i="0" u="none" strike="noStrike" kern="1200" cap="none" spc="0" normalizeH="0" baseline="0" noProof="0" dirty="0">
                <a:ln>
                  <a:noFill/>
                </a:ln>
                <a:solidFill>
                  <a:srgbClr val="32363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+O</a:t>
            </a:r>
            <a:r>
              <a:rPr kumimoji="0" lang="de-CH" sz="2100" b="0" i="0" u="none" strike="noStrike" kern="1200" cap="none" spc="0" normalizeH="0" baseline="-25000" noProof="0" dirty="0">
                <a:ln>
                  <a:noFill/>
                </a:ln>
                <a:solidFill>
                  <a:srgbClr val="32363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1E28A8E-1FD2-0E03-05D0-7E3EBDA506E2}"/>
              </a:ext>
            </a:extLst>
          </p:cNvPr>
          <p:cNvSpPr txBox="1"/>
          <p:nvPr/>
        </p:nvSpPr>
        <p:spPr>
          <a:xfrm>
            <a:off x="6137404" y="1654063"/>
            <a:ext cx="1729721" cy="649188"/>
          </a:xfrm>
          <a:prstGeom prst="ellipse">
            <a:avLst/>
          </a:prstGeom>
          <a:solidFill>
            <a:srgbClr val="FF9B9B">
              <a:alpha val="8470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2400" b="0" i="0" u="none" strike="noStrike" kern="1200" cap="none" spc="0" normalizeH="0" baseline="0" noProof="0" dirty="0">
                <a:ln>
                  <a:noFill/>
                </a:ln>
                <a:solidFill>
                  <a:srgbClr val="32363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RO</a:t>
            </a:r>
            <a:r>
              <a:rPr kumimoji="0" lang="de-CH" sz="2400" b="0" i="0" u="none" strike="noStrike" kern="1200" cap="none" spc="0" normalizeH="0" baseline="-25000" noProof="0" dirty="0">
                <a:ln>
                  <a:noFill/>
                </a:ln>
                <a:solidFill>
                  <a:srgbClr val="32363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440025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D778AC6-08C0-D63B-913E-506824555D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259" y="342787"/>
            <a:ext cx="9680558" cy="518161"/>
          </a:xfrm>
        </p:spPr>
        <p:txBody>
          <a:bodyPr/>
          <a:lstStyle/>
          <a:p>
            <a:pPr algn="ctr"/>
            <a:r>
              <a:rPr lang="de-CH" sz="3600" dirty="0">
                <a:latin typeface="Aptos" panose="020B0004020202020204" pitchFamily="34" charset="0"/>
              </a:rPr>
              <a:t>Experimental Setup</a:t>
            </a:r>
            <a:br>
              <a:rPr lang="de-CH" dirty="0">
                <a:latin typeface="Aptos" panose="020B0004020202020204" pitchFamily="34" charset="0"/>
              </a:rPr>
            </a:br>
            <a:endParaRPr lang="it-IT" dirty="0"/>
          </a:p>
        </p:txBody>
      </p:sp>
      <p:sp>
        <p:nvSpPr>
          <p:cNvPr id="4" name="Sottotitolo 3">
            <a:extLst>
              <a:ext uri="{FF2B5EF4-FFF2-40B4-BE49-F238E27FC236}">
                <a16:creationId xmlns:a16="http://schemas.microsoft.com/office/drawing/2014/main" id="{27F6F66E-69E1-2456-26FA-73FE1FCAA7E2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75921" y="6384022"/>
            <a:ext cx="4671208" cy="473977"/>
          </a:xfrm>
        </p:spPr>
        <p:txBody>
          <a:bodyPr/>
          <a:lstStyle/>
          <a:p>
            <a:endParaRPr lang="it-IT" dirty="0"/>
          </a:p>
        </p:txBody>
      </p:sp>
      <p:pic>
        <p:nvPicPr>
          <p:cNvPr id="6" name="Picture Placeholder 7">
            <a:extLst>
              <a:ext uri="{FF2B5EF4-FFF2-40B4-BE49-F238E27FC236}">
                <a16:creationId xmlns:a16="http://schemas.microsoft.com/office/drawing/2014/main" id="{41596189-4510-81A6-A513-500B683E4FD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985" b="8985"/>
          <a:stretch>
            <a:fillRect/>
          </a:stretch>
        </p:blipFill>
        <p:spPr>
          <a:xfrm>
            <a:off x="8991217" y="4893824"/>
            <a:ext cx="3078297" cy="2195150"/>
          </a:xfrm>
          <a:prstGeom prst="rect">
            <a:avLst/>
          </a:prstGeom>
        </p:spPr>
      </p:pic>
      <p:pic>
        <p:nvPicPr>
          <p:cNvPr id="7" name="Picture 2" descr="CERN CLOUD experiment pushes forward with new partners and imminent papers  within AR5 deadline | Tallbloke's Talkshop">
            <a:extLst>
              <a:ext uri="{FF2B5EF4-FFF2-40B4-BE49-F238E27FC236}">
                <a16:creationId xmlns:a16="http://schemas.microsoft.com/office/drawing/2014/main" id="{6816415F-80B9-C4C9-D875-5265ECC180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28"/>
          <a:stretch/>
        </p:blipFill>
        <p:spPr bwMode="auto">
          <a:xfrm>
            <a:off x="397935" y="1093947"/>
            <a:ext cx="6043709" cy="5181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2E9BBEE-F09A-D145-63E5-66EE4045D2EF}"/>
              </a:ext>
            </a:extLst>
          </p:cNvPr>
          <p:cNvSpPr txBox="1">
            <a:spLocks/>
          </p:cNvSpPr>
          <p:nvPr/>
        </p:nvSpPr>
        <p:spPr>
          <a:xfrm>
            <a:off x="6362329" y="1828960"/>
            <a:ext cx="5529632" cy="35974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4"/>
              </a:buBlip>
              <a:defRPr sz="2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de-CH" dirty="0">
                <a:latin typeface="Calibri Light" panose="020F0302020204030204" pitchFamily="34" charset="0"/>
                <a:cs typeface="Calibri Light" panose="020F0302020204030204" pitchFamily="34" charset="0"/>
              </a:rPr>
              <a:t>The </a:t>
            </a:r>
            <a:r>
              <a:rPr lang="de-CH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study</a:t>
            </a:r>
            <a:r>
              <a:rPr lang="de-CH" dirty="0">
                <a:latin typeface="Calibri Light" panose="020F0302020204030204" pitchFamily="34" charset="0"/>
                <a:cs typeface="Calibri Light" panose="020F0302020204030204" pitchFamily="34" charset="0"/>
              </a:rPr>
              <a:t> was </a:t>
            </a:r>
            <a:r>
              <a:rPr lang="de-CH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realized</a:t>
            </a:r>
            <a:r>
              <a:rPr lang="de-CH" dirty="0">
                <a:latin typeface="Calibri Light" panose="020F0302020204030204" pitchFamily="34" charset="0"/>
                <a:cs typeface="Calibri Light" panose="020F0302020204030204" pitchFamily="34" charset="0"/>
              </a:rPr>
              <a:t> at Cloud (</a:t>
            </a:r>
            <a:r>
              <a:rPr lang="de-CH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Cosmic</a:t>
            </a:r>
            <a:r>
              <a:rPr lang="de-CH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CH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Leaving</a:t>
            </a:r>
            <a:r>
              <a:rPr lang="de-CH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CH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OUtdoor</a:t>
            </a:r>
            <a:r>
              <a:rPr lang="de-CH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CH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Droplets</a:t>
            </a:r>
            <a:r>
              <a:rPr lang="de-CH" dirty="0">
                <a:latin typeface="Calibri Light" panose="020F0302020204030204" pitchFamily="34" charset="0"/>
                <a:cs typeface="Calibri Light" panose="020F0302020204030204" pitchFamily="34" charset="0"/>
              </a:rPr>
              <a:t>) Chamber at </a:t>
            </a:r>
            <a:r>
              <a:rPr lang="de-CH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Cern</a:t>
            </a:r>
            <a:r>
              <a:rPr lang="de-CH" dirty="0">
                <a:latin typeface="Calibri Light" panose="020F0302020204030204" pitchFamily="34" charset="0"/>
                <a:cs typeface="Calibri Light" panose="020F0302020204030204" pitchFamily="34" charset="0"/>
              </a:rPr>
              <a:t>, Geneva. </a:t>
            </a:r>
          </a:p>
          <a:p>
            <a:pPr algn="just"/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The chamber is a </a:t>
            </a:r>
            <a:r>
              <a:rPr lang="en-US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26.1 m</a:t>
            </a:r>
            <a:r>
              <a:rPr lang="en-US" b="1" baseline="30000" dirty="0">
                <a:latin typeface="Calibri Light" panose="020F0302020204030204" pitchFamily="34" charset="0"/>
                <a:cs typeface="Calibri Light" panose="020F0302020204030204" pitchFamily="34" charset="0"/>
              </a:rPr>
              <a:t>3</a:t>
            </a:r>
            <a:r>
              <a:rPr lang="en-US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, well-controlled, </a:t>
            </a:r>
            <a:r>
              <a:rPr lang="en-US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stainless-steel cylinder 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with electro-polished walls.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9EBF927-08FD-A4AE-00EA-E95F9D1F8F0B}"/>
              </a:ext>
            </a:extLst>
          </p:cNvPr>
          <p:cNvSpPr txBox="1">
            <a:spLocks/>
          </p:cNvSpPr>
          <p:nvPr/>
        </p:nvSpPr>
        <p:spPr>
          <a:xfrm>
            <a:off x="6619197" y="1296176"/>
            <a:ext cx="5272764" cy="1551573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rgbClr val="59A34D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defRPr>
            </a:lvl1pPr>
          </a:lstStyle>
          <a:p>
            <a:endParaRPr lang="de-CH" dirty="0">
              <a:latin typeface="Aptos" panose="020B00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6B5993A-90BC-79E1-F326-0FEB40B1F1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8081" y="4747575"/>
            <a:ext cx="2840404" cy="203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8894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D778AC6-08C0-D63B-913E-506824555DF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it-IT" sz="3600" dirty="0" err="1">
                <a:latin typeface="+mn-lt"/>
              </a:rPr>
              <a:t>Experimental</a:t>
            </a:r>
            <a:r>
              <a:rPr lang="it-IT" sz="3600" dirty="0">
                <a:latin typeface="+mn-lt"/>
              </a:rPr>
              <a:t> </a:t>
            </a:r>
            <a:r>
              <a:rPr lang="it-IT" sz="3600" dirty="0" err="1">
                <a:latin typeface="+mn-lt"/>
              </a:rPr>
              <a:t>Conditions</a:t>
            </a:r>
            <a:endParaRPr lang="it-IT" sz="3600" dirty="0">
              <a:latin typeface="+mn-lt"/>
            </a:endParaRPr>
          </a:p>
        </p:txBody>
      </p:sp>
      <p:sp>
        <p:nvSpPr>
          <p:cNvPr id="4" name="Sottotitolo 3">
            <a:extLst>
              <a:ext uri="{FF2B5EF4-FFF2-40B4-BE49-F238E27FC236}">
                <a16:creationId xmlns:a16="http://schemas.microsoft.com/office/drawing/2014/main" id="{27F6F66E-69E1-2456-26FA-73FE1FCAA7E2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75921" y="6384022"/>
            <a:ext cx="4671208" cy="473977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615F3AB-132D-EB3A-873F-12E0007BD890}"/>
              </a:ext>
            </a:extLst>
          </p:cNvPr>
          <p:cNvSpPr/>
          <p:nvPr/>
        </p:nvSpPr>
        <p:spPr>
          <a:xfrm>
            <a:off x="594722" y="2159720"/>
            <a:ext cx="3303856" cy="4110857"/>
          </a:xfrm>
          <a:prstGeom prst="rect">
            <a:avLst/>
          </a:prstGeom>
          <a:solidFill>
            <a:schemeClr val="bg1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D35E5C8-C707-1756-8A39-D345F4FE653A}"/>
              </a:ext>
            </a:extLst>
          </p:cNvPr>
          <p:cNvSpPr/>
          <p:nvPr/>
        </p:nvSpPr>
        <p:spPr>
          <a:xfrm>
            <a:off x="4480231" y="2159718"/>
            <a:ext cx="3303856" cy="4111200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1E0C947-652B-6B28-A1DD-F03D1D1BE608}"/>
              </a:ext>
            </a:extLst>
          </p:cNvPr>
          <p:cNvSpPr/>
          <p:nvPr/>
        </p:nvSpPr>
        <p:spPr>
          <a:xfrm>
            <a:off x="8365740" y="2159719"/>
            <a:ext cx="3303856" cy="4111200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0653D6E-88E9-D4D0-A339-C8A751B05317}"/>
              </a:ext>
            </a:extLst>
          </p:cNvPr>
          <p:cNvSpPr txBox="1"/>
          <p:nvPr/>
        </p:nvSpPr>
        <p:spPr>
          <a:xfrm>
            <a:off x="594721" y="1369021"/>
            <a:ext cx="3303855" cy="461665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2400" b="1" i="0" u="none" strike="noStrike" kern="1200" cap="none" spc="0" normalizeH="0" baseline="0" noProof="0" dirty="0">
                <a:ln>
                  <a:noFill/>
                </a:ln>
                <a:solidFill>
                  <a:srgbClr val="5E5CA2">
                    <a:lumMod val="75000"/>
                  </a:srgb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Pure BVOC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2C8EE0F-F63B-EA0F-6385-90D7C5E13FDA}"/>
              </a:ext>
            </a:extLst>
          </p:cNvPr>
          <p:cNvSpPr txBox="1"/>
          <p:nvPr/>
        </p:nvSpPr>
        <p:spPr>
          <a:xfrm>
            <a:off x="4480343" y="1369020"/>
            <a:ext cx="3303632" cy="461665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2400" b="1" i="0" u="none" strike="noStrike" kern="1200" cap="none" spc="0" normalizeH="0" baseline="0" noProof="0" dirty="0">
                <a:ln>
                  <a:noFill/>
                </a:ln>
                <a:solidFill>
                  <a:srgbClr val="5E5CA2">
                    <a:lumMod val="75000"/>
                  </a:srgb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AVOC/BVOC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52B7F9B-5FAD-B5EE-0CDE-278532DE2BFE}"/>
              </a:ext>
            </a:extLst>
          </p:cNvPr>
          <p:cNvSpPr txBox="1"/>
          <p:nvPr/>
        </p:nvSpPr>
        <p:spPr>
          <a:xfrm>
            <a:off x="8365740" y="1363377"/>
            <a:ext cx="3303632" cy="461665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2400" b="1" i="0" u="none" strike="noStrike" kern="1200" cap="none" spc="0" normalizeH="0" baseline="0" noProof="0" dirty="0">
                <a:ln>
                  <a:noFill/>
                </a:ln>
                <a:solidFill>
                  <a:srgbClr val="5E5CA2">
                    <a:lumMod val="75000"/>
                  </a:srgb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Pure AVOC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ADFFF3E-E1BA-686C-23EA-A9C68ED290FF}"/>
                  </a:ext>
                </a:extLst>
              </p:cNvPr>
              <p:cNvSpPr txBox="1"/>
              <p:nvPr/>
            </p:nvSpPr>
            <p:spPr>
              <a:xfrm>
                <a:off x="672668" y="3229214"/>
                <a:ext cx="3134617" cy="33239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l-GR" sz="2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2363F"/>
                    </a:solidFill>
                    <a:effectLst/>
                    <a:uLnTx/>
                    <a:uFillTx/>
                    <a:latin typeface="Calibri Light"/>
                    <a:ea typeface="+mn-ea"/>
                    <a:cs typeface="+mn-cs"/>
                  </a:rPr>
                  <a:t>α</a:t>
                </a:r>
                <a:r>
                  <a:rPr kumimoji="0" lang="de-CH" sz="21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2363F"/>
                    </a:solidFill>
                    <a:effectLst/>
                    <a:uLnTx/>
                    <a:uFillTx/>
                    <a:latin typeface="Calibri Light"/>
                    <a:ea typeface="+mn-ea"/>
                    <a:cs typeface="+mn-cs"/>
                  </a:rPr>
                  <a:t>pinene</a:t>
                </a:r>
                <a:r>
                  <a:rPr kumimoji="0" lang="de-CH" sz="2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2363F"/>
                    </a:solidFill>
                    <a:effectLst/>
                    <a:uLnTx/>
                    <a:uFillTx/>
                    <a:latin typeface="Calibri Light"/>
                    <a:ea typeface="+mn-ea"/>
                    <a:cs typeface="+mn-cs"/>
                  </a:rPr>
                  <a:t> (AP), </a:t>
                </a:r>
                <a:r>
                  <a:rPr kumimoji="0" lang="de-CH" sz="21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2363F"/>
                    </a:solidFill>
                    <a:effectLst/>
                    <a:uLnTx/>
                    <a:uFillTx/>
                    <a:latin typeface="Calibri Light"/>
                    <a:ea typeface="+mn-ea"/>
                    <a:cs typeface="+mn-cs"/>
                  </a:rPr>
                  <a:t>Isoprene</a:t>
                </a:r>
                <a:r>
                  <a:rPr kumimoji="0" lang="de-CH" sz="2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2363F"/>
                    </a:solidFill>
                    <a:effectLst/>
                    <a:uLnTx/>
                    <a:uFillTx/>
                    <a:latin typeface="Calibri Light"/>
                    <a:ea typeface="+mn-ea"/>
                    <a:cs typeface="+mn-cs"/>
                  </a:rPr>
                  <a:t> (IP)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2100" b="0" i="0" u="none" strike="noStrike" kern="1200" cap="none" spc="0" normalizeH="0" baseline="0" noProof="0" dirty="0">
                  <a:ln>
                    <a:noFill/>
                  </a:ln>
                  <a:solidFill>
                    <a:srgbClr val="32363F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2100" b="0" i="0" u="none" strike="noStrike" kern="1200" cap="none" spc="0" normalizeH="0" baseline="0" noProof="0" dirty="0">
                  <a:ln>
                    <a:noFill/>
                  </a:ln>
                  <a:solidFill>
                    <a:srgbClr val="32363F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CH" sz="2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2363F"/>
                    </a:solidFill>
                    <a:effectLst/>
                    <a:uLnTx/>
                    <a:uFillTx/>
                    <a:latin typeface="Calibri Light"/>
                    <a:ea typeface="+mn-ea"/>
                    <a:cs typeface="+mn-cs"/>
                  </a:rPr>
                  <a:t>AP:IP </a:t>
                </a:r>
                <a:r>
                  <a:rPr kumimoji="0" lang="de-CH" sz="21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2363F"/>
                    </a:solidFill>
                    <a:effectLst/>
                    <a:uLnTx/>
                    <a:uFillTx/>
                    <a:latin typeface="Calibri Light"/>
                    <a:ea typeface="+mn-ea"/>
                    <a:cs typeface="+mn-cs"/>
                  </a:rPr>
                  <a:t>ratios</a:t>
                </a:r>
                <a:r>
                  <a:rPr kumimoji="0" lang="de-CH" sz="2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2363F"/>
                    </a:solidFill>
                    <a:effectLst/>
                    <a:uLnTx/>
                    <a:uFillTx/>
                    <a:latin typeface="Calibri Light"/>
                    <a:ea typeface="+mn-ea"/>
                    <a:cs typeface="+mn-cs"/>
                  </a:rPr>
                  <a:t> 2:4 and 1.4:8</a:t>
                </a:r>
              </a:p>
              <a:p>
                <a:pPr marL="0" marR="0" lvl="0" indent="0" algn="ctr" defTabSz="914400" rtl="0" eaLnBrk="1" fontAlgn="t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CH" sz="2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2363F"/>
                    </a:solidFill>
                    <a:effectLst/>
                    <a:uLnTx/>
                    <a:uFillTx/>
                    <a:latin typeface="Calibri Light"/>
                    <a:ea typeface="+mn-ea"/>
                    <a:cs typeface="+mn-cs"/>
                  </a:rPr>
                  <a:t>OH =[1.6-4.9</a:t>
                </a:r>
                <a14:m>
                  <m:oMath xmlns:m="http://schemas.openxmlformats.org/officeDocument/2006/math">
                    <m:r>
                      <a:rPr kumimoji="0" lang="de-CH" sz="2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2363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] ∙</m:t>
                    </m:r>
                    <m:sSup>
                      <m:sSupPr>
                        <m:ctrlPr>
                          <a:rPr kumimoji="0" lang="de-CH" sz="21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2363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de-CH" sz="21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2363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10</m:t>
                        </m:r>
                      </m:e>
                      <m:sup>
                        <m:r>
                          <a:rPr kumimoji="0" lang="de-CH" sz="21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2363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6</m:t>
                        </m:r>
                      </m:sup>
                    </m:sSup>
                  </m:oMath>
                </a14:m>
                <a:r>
                  <a:rPr kumimoji="0" lang="de-CH" sz="2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2363F"/>
                    </a:solidFill>
                    <a:effectLst/>
                    <a:uLnTx/>
                    <a:uFillTx/>
                    <a:latin typeface="Calibri Light"/>
                    <a:ea typeface="+mn-ea"/>
                    <a:cs typeface="+mn-cs"/>
                  </a:rPr>
                  <a:t> [</a:t>
                </a:r>
                <a14:m>
                  <m:oMath xmlns:m="http://schemas.openxmlformats.org/officeDocument/2006/math">
                    <m:r>
                      <a:rPr kumimoji="0" lang="de-CH" sz="2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2363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𝑚𝑜𝑙</m:t>
                    </m:r>
                    <m:r>
                      <a:rPr kumimoji="0" lang="de-CH" sz="2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2363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/</m:t>
                    </m:r>
                    <m:sSup>
                      <m:sSupPr>
                        <m:ctrlPr>
                          <a:rPr kumimoji="0" lang="de-CH" sz="21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2363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de-CH" sz="21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2363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𝑐𝑚</m:t>
                        </m:r>
                      </m:e>
                      <m:sup>
                        <m:r>
                          <a:rPr kumimoji="0" lang="de-CH" sz="21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2363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sup>
                    </m:sSup>
                  </m:oMath>
                </a14:m>
                <a:r>
                  <a:rPr kumimoji="0" lang="de-CH" sz="2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2363F"/>
                    </a:solidFill>
                    <a:effectLst/>
                    <a:uLnTx/>
                    <a:uFillTx/>
                    <a:latin typeface="Calibri Light"/>
                    <a:ea typeface="+mn-ea"/>
                    <a:cs typeface="+mn-cs"/>
                  </a:rPr>
                  <a:t>]</a:t>
                </a:r>
              </a:p>
              <a:p>
                <a:pPr algn="ctr">
                  <a:defRPr/>
                </a:pPr>
                <a:r>
                  <a:rPr lang="de-CH" sz="2100" dirty="0">
                    <a:solidFill>
                      <a:srgbClr val="32363F"/>
                    </a:solidFill>
                    <a:latin typeface="Calibri Light"/>
                  </a:rPr>
                  <a:t>NO=0 </a:t>
                </a:r>
                <a:r>
                  <a:rPr lang="de-CH" sz="2100" dirty="0" err="1">
                    <a:solidFill>
                      <a:srgbClr val="32363F"/>
                    </a:solidFill>
                    <a:latin typeface="Calibri Light"/>
                  </a:rPr>
                  <a:t>to</a:t>
                </a:r>
                <a:r>
                  <a:rPr lang="de-CH" sz="2100" dirty="0">
                    <a:solidFill>
                      <a:srgbClr val="32363F"/>
                    </a:solidFill>
                    <a:latin typeface="Calibri Light"/>
                  </a:rPr>
                  <a:t> 0.8ppb</a:t>
                </a:r>
                <a:endParaRPr kumimoji="0" lang="de-CH" sz="2100" b="0" i="0" u="none" strike="noStrike" kern="1200" cap="none" spc="0" normalizeH="0" baseline="0" noProof="0" dirty="0">
                  <a:ln>
                    <a:noFill/>
                  </a:ln>
                  <a:solidFill>
                    <a:srgbClr val="5E5CA2">
                      <a:lumMod val="75000"/>
                    </a:srgbClr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2100" b="0" i="0" u="none" strike="noStrike" kern="1200" cap="none" spc="0" normalizeH="0" baseline="0" noProof="0" dirty="0">
                  <a:ln>
                    <a:noFill/>
                  </a:ln>
                  <a:solidFill>
                    <a:srgbClr val="32363F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CH" sz="21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2363F"/>
                    </a:solidFill>
                    <a:effectLst/>
                    <a:uLnTx/>
                    <a:uFillTx/>
                    <a:latin typeface="Calibri Light"/>
                    <a:ea typeface="+mn-ea"/>
                    <a:cs typeface="+mn-cs"/>
                  </a:rPr>
                  <a:t>Temperature</a:t>
                </a:r>
                <a:r>
                  <a:rPr kumimoji="0" lang="de-CH" sz="2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2363F"/>
                    </a:solidFill>
                    <a:effectLst/>
                    <a:uLnTx/>
                    <a:uFillTx/>
                    <a:latin typeface="Calibri Light"/>
                    <a:ea typeface="+mn-ea"/>
                    <a:cs typeface="+mn-cs"/>
                  </a:rPr>
                  <a:t>=25</a:t>
                </a:r>
                <a:r>
                  <a:rPr lang="de-CH" sz="2100" dirty="0">
                    <a:solidFill>
                      <a:srgbClr val="32363F"/>
                    </a:solidFill>
                    <a:latin typeface="Calibri Light"/>
                  </a:rPr>
                  <a:t>°C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2100" b="0" i="0" u="none" strike="noStrike" kern="1200" cap="none" spc="0" normalizeH="0" baseline="0" noProof="0" dirty="0">
                  <a:ln>
                    <a:noFill/>
                  </a:ln>
                  <a:solidFill>
                    <a:srgbClr val="32363F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ADFFF3E-E1BA-686C-23EA-A9C68ED290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668" y="3229214"/>
                <a:ext cx="3134617" cy="3323987"/>
              </a:xfrm>
              <a:prstGeom prst="rect">
                <a:avLst/>
              </a:prstGeom>
              <a:blipFill>
                <a:blip r:embed="rId2"/>
                <a:stretch>
                  <a:fillRect l="-1165" t="-1284" r="-2718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AC3E8A9-54CC-2B3D-373C-39082EAC75AF}"/>
                  </a:ext>
                </a:extLst>
              </p:cNvPr>
              <p:cNvSpPr txBox="1"/>
              <p:nvPr/>
            </p:nvSpPr>
            <p:spPr>
              <a:xfrm>
                <a:off x="4327566" y="3229214"/>
                <a:ext cx="3628506" cy="33239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l-GR" sz="2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2363F"/>
                    </a:solidFill>
                    <a:effectLst/>
                    <a:uLnTx/>
                    <a:uFillTx/>
                    <a:latin typeface="Calibri Light"/>
                    <a:ea typeface="+mn-ea"/>
                    <a:cs typeface="+mn-cs"/>
                  </a:rPr>
                  <a:t>α</a:t>
                </a:r>
                <a:r>
                  <a:rPr kumimoji="0" lang="de-CH" sz="21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2363F"/>
                    </a:solidFill>
                    <a:effectLst/>
                    <a:uLnTx/>
                    <a:uFillTx/>
                    <a:latin typeface="Calibri Light"/>
                    <a:ea typeface="+mn-ea"/>
                    <a:cs typeface="+mn-cs"/>
                  </a:rPr>
                  <a:t>pinene</a:t>
                </a:r>
                <a:r>
                  <a:rPr kumimoji="0" lang="de-CH" sz="2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2363F"/>
                    </a:solidFill>
                    <a:effectLst/>
                    <a:uLnTx/>
                    <a:uFillTx/>
                    <a:latin typeface="Calibri Light"/>
                    <a:ea typeface="+mn-ea"/>
                    <a:cs typeface="+mn-cs"/>
                  </a:rPr>
                  <a:t> (AP),</a:t>
                </a:r>
                <a:r>
                  <a:rPr kumimoji="0" lang="de-CH" sz="21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2363F"/>
                    </a:solidFill>
                    <a:effectLst/>
                    <a:uLnTx/>
                    <a:uFillTx/>
                    <a:latin typeface="Calibri Light"/>
                    <a:ea typeface="+mn-ea"/>
                    <a:cs typeface="+mn-cs"/>
                  </a:rPr>
                  <a:t>Isoprene</a:t>
                </a:r>
                <a:r>
                  <a:rPr kumimoji="0" lang="de-CH" sz="2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2363F"/>
                    </a:solidFill>
                    <a:effectLst/>
                    <a:uLnTx/>
                    <a:uFillTx/>
                    <a:latin typeface="Calibri Light"/>
                    <a:ea typeface="+mn-ea"/>
                    <a:cs typeface="+mn-cs"/>
                  </a:rPr>
                  <a:t> (IP) </a:t>
                </a:r>
                <a:br>
                  <a:rPr kumimoji="0" lang="de-CH" sz="2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2363F"/>
                    </a:solidFill>
                    <a:effectLst/>
                    <a:uLnTx/>
                    <a:uFillTx/>
                    <a:latin typeface="Calibri Light"/>
                    <a:ea typeface="+mn-ea"/>
                    <a:cs typeface="+mn-cs"/>
                  </a:rPr>
                </a:br>
                <a:r>
                  <a:rPr kumimoji="0" lang="de-CH" sz="2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2363F"/>
                    </a:solidFill>
                    <a:effectLst/>
                    <a:uLnTx/>
                    <a:uFillTx/>
                    <a:latin typeface="Calibri Light"/>
                    <a:ea typeface="+mn-ea"/>
                    <a:cs typeface="+mn-cs"/>
                  </a:rPr>
                  <a:t>and </a:t>
                </a:r>
                <a:r>
                  <a:rPr kumimoji="0" lang="de-CH" sz="21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2363F"/>
                    </a:solidFill>
                    <a:effectLst/>
                    <a:uLnTx/>
                    <a:uFillTx/>
                    <a:latin typeface="Calibri Light"/>
                    <a:ea typeface="+mn-ea"/>
                    <a:cs typeface="+mn-cs"/>
                  </a:rPr>
                  <a:t>Trimethylbenzene</a:t>
                </a:r>
                <a:r>
                  <a:rPr kumimoji="0" lang="de-CH" sz="2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2363F"/>
                    </a:solidFill>
                    <a:effectLst/>
                    <a:uLnTx/>
                    <a:uFillTx/>
                    <a:latin typeface="Calibri Light"/>
                    <a:ea typeface="+mn-ea"/>
                    <a:cs typeface="+mn-cs"/>
                  </a:rPr>
                  <a:t> (TMB)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2100" b="0" i="0" u="none" strike="noStrike" kern="1200" cap="none" spc="0" normalizeH="0" baseline="0" noProof="0" dirty="0">
                  <a:ln>
                    <a:noFill/>
                  </a:ln>
                  <a:solidFill>
                    <a:srgbClr val="32363F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CH" sz="2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2363F"/>
                    </a:solidFill>
                    <a:effectLst/>
                    <a:uLnTx/>
                    <a:uFillTx/>
                    <a:latin typeface="Calibri Light"/>
                    <a:ea typeface="+mn-ea"/>
                    <a:cs typeface="+mn-cs"/>
                  </a:rPr>
                  <a:t>AP:IP </a:t>
                </a:r>
                <a:r>
                  <a:rPr kumimoji="0" lang="de-CH" sz="21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2363F"/>
                    </a:solidFill>
                    <a:effectLst/>
                    <a:uLnTx/>
                    <a:uFillTx/>
                    <a:latin typeface="Calibri Light"/>
                    <a:ea typeface="+mn-ea"/>
                    <a:cs typeface="+mn-cs"/>
                  </a:rPr>
                  <a:t>ratios</a:t>
                </a:r>
                <a:r>
                  <a:rPr kumimoji="0" lang="de-CH" sz="2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2363F"/>
                    </a:solidFill>
                    <a:effectLst/>
                    <a:uLnTx/>
                    <a:uFillTx/>
                    <a:latin typeface="Calibri Light"/>
                    <a:ea typeface="+mn-ea"/>
                    <a:cs typeface="+mn-cs"/>
                  </a:rPr>
                  <a:t> 2:4 and 1.4:8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CH" sz="2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2363F"/>
                    </a:solidFill>
                    <a:effectLst/>
                    <a:uLnTx/>
                    <a:uFillTx/>
                    <a:latin typeface="Calibri Light"/>
                    <a:ea typeface="+mn-ea"/>
                    <a:cs typeface="+mn-cs"/>
                  </a:rPr>
                  <a:t>+5 </a:t>
                </a:r>
                <a:r>
                  <a:rPr kumimoji="0" lang="de-CH" sz="21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2363F"/>
                    </a:solidFill>
                    <a:effectLst/>
                    <a:uLnTx/>
                    <a:uFillTx/>
                    <a:latin typeface="Calibri Light"/>
                    <a:ea typeface="+mn-ea"/>
                    <a:cs typeface="+mn-cs"/>
                  </a:rPr>
                  <a:t>or</a:t>
                </a:r>
                <a:r>
                  <a:rPr kumimoji="0" lang="de-CH" sz="2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2363F"/>
                    </a:solidFill>
                    <a:effectLst/>
                    <a:uLnTx/>
                    <a:uFillTx/>
                    <a:latin typeface="Calibri Light"/>
                    <a:ea typeface="+mn-ea"/>
                    <a:cs typeface="+mn-cs"/>
                  </a:rPr>
                  <a:t> 10ppb TMB</a:t>
                </a:r>
                <a:br>
                  <a:rPr kumimoji="0" lang="de-CH" sz="2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2363F"/>
                    </a:solidFill>
                    <a:effectLst/>
                    <a:uLnTx/>
                    <a:uFillTx/>
                    <a:latin typeface="Calibri Light"/>
                    <a:ea typeface="+mn-ea"/>
                    <a:cs typeface="+mn-cs"/>
                  </a:rPr>
                </a:br>
                <a:r>
                  <a:rPr kumimoji="0" lang="de-CH" sz="2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2363F"/>
                    </a:solidFill>
                    <a:effectLst/>
                    <a:uLnTx/>
                    <a:uFillTx/>
                    <a:latin typeface="Calibri Light"/>
                    <a:ea typeface="+mn-ea"/>
                    <a:cs typeface="+mn-cs"/>
                  </a:rPr>
                  <a:t>OH =[1.6-4.9</a:t>
                </a:r>
                <a14:m>
                  <m:oMath xmlns:m="http://schemas.openxmlformats.org/officeDocument/2006/math">
                    <m:r>
                      <a:rPr kumimoji="0" lang="de-CH" sz="2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2363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] ∙</m:t>
                    </m:r>
                    <m:sSup>
                      <m:sSupPr>
                        <m:ctrlPr>
                          <a:rPr kumimoji="0" lang="de-CH" sz="21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2363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de-CH" sz="21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2363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10</m:t>
                        </m:r>
                      </m:e>
                      <m:sup>
                        <m:r>
                          <a:rPr kumimoji="0" lang="de-CH" sz="21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2363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6</m:t>
                        </m:r>
                      </m:sup>
                    </m:sSup>
                  </m:oMath>
                </a14:m>
                <a:r>
                  <a:rPr kumimoji="0" lang="de-CH" sz="2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2363F"/>
                    </a:solidFill>
                    <a:effectLst/>
                    <a:uLnTx/>
                    <a:uFillTx/>
                    <a:latin typeface="Calibri Light"/>
                    <a:ea typeface="+mn-ea"/>
                    <a:cs typeface="+mn-cs"/>
                  </a:rPr>
                  <a:t> </a:t>
                </a:r>
                <a:br>
                  <a:rPr kumimoji="0" lang="de-CH" sz="2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2363F"/>
                    </a:solidFill>
                    <a:effectLst/>
                    <a:uLnTx/>
                    <a:uFillTx/>
                    <a:latin typeface="Calibri Light"/>
                    <a:ea typeface="+mn-ea"/>
                    <a:cs typeface="+mn-cs"/>
                  </a:rPr>
                </a:br>
                <a:r>
                  <a:rPr kumimoji="0" lang="de-CH" sz="2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2363F"/>
                    </a:solidFill>
                    <a:effectLst/>
                    <a:uLnTx/>
                    <a:uFillTx/>
                    <a:latin typeface="Calibri Light"/>
                    <a:ea typeface="+mn-ea"/>
                    <a:cs typeface="+mn-cs"/>
                  </a:rPr>
                  <a:t>[</a:t>
                </a:r>
                <a14:m>
                  <m:oMath xmlns:m="http://schemas.openxmlformats.org/officeDocument/2006/math">
                    <m:r>
                      <a:rPr kumimoji="0" lang="de-CH" sz="2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2363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𝑚𝑜𝑙</m:t>
                    </m:r>
                    <m:r>
                      <a:rPr kumimoji="0" lang="de-CH" sz="2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2363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/</m:t>
                    </m:r>
                    <m:sSup>
                      <m:sSupPr>
                        <m:ctrlPr>
                          <a:rPr kumimoji="0" lang="de-CH" sz="21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2363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de-CH" sz="21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2363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𝑐𝑚</m:t>
                        </m:r>
                      </m:e>
                      <m:sup>
                        <m:r>
                          <a:rPr kumimoji="0" lang="de-CH" sz="21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2363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sup>
                    </m:sSup>
                  </m:oMath>
                </a14:m>
                <a:r>
                  <a:rPr kumimoji="0" lang="de-CH" sz="2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2363F"/>
                    </a:solidFill>
                    <a:effectLst/>
                    <a:uLnTx/>
                    <a:uFillTx/>
                    <a:latin typeface="Calibri Light"/>
                    <a:ea typeface="+mn-ea"/>
                    <a:cs typeface="+mn-cs"/>
                  </a:rPr>
                  <a:t>]</a:t>
                </a:r>
              </a:p>
              <a:p>
                <a:pPr algn="ctr">
                  <a:defRPr/>
                </a:pPr>
                <a:r>
                  <a:rPr lang="de-CH" sz="2100" dirty="0">
                    <a:solidFill>
                      <a:srgbClr val="32363F"/>
                    </a:solidFill>
                    <a:latin typeface="Calibri Light"/>
                  </a:rPr>
                  <a:t>NO=0 </a:t>
                </a:r>
                <a:r>
                  <a:rPr lang="de-CH" sz="2100" dirty="0" err="1">
                    <a:solidFill>
                      <a:srgbClr val="32363F"/>
                    </a:solidFill>
                    <a:latin typeface="Calibri Light"/>
                  </a:rPr>
                  <a:t>to</a:t>
                </a:r>
                <a:r>
                  <a:rPr lang="de-CH" sz="2100" dirty="0">
                    <a:solidFill>
                      <a:srgbClr val="32363F"/>
                    </a:solidFill>
                    <a:latin typeface="Calibri Light"/>
                  </a:rPr>
                  <a:t> 0.8ppb</a:t>
                </a:r>
                <a:endParaRPr kumimoji="0" lang="de-CH" sz="2100" b="0" i="0" u="none" strike="noStrike" kern="1200" cap="none" spc="0" normalizeH="0" baseline="0" noProof="0" dirty="0">
                  <a:ln>
                    <a:noFill/>
                  </a:ln>
                  <a:solidFill>
                    <a:srgbClr val="5E5CA2">
                      <a:lumMod val="75000"/>
                    </a:srgbClr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CH" sz="21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2363F"/>
                    </a:solidFill>
                    <a:effectLst/>
                    <a:uLnTx/>
                    <a:uFillTx/>
                    <a:latin typeface="Calibri Light"/>
                    <a:ea typeface="+mn-ea"/>
                    <a:cs typeface="+mn-cs"/>
                  </a:rPr>
                  <a:t>Temperature</a:t>
                </a:r>
                <a:r>
                  <a:rPr kumimoji="0" lang="de-CH" sz="2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2363F"/>
                    </a:solidFill>
                    <a:effectLst/>
                    <a:uLnTx/>
                    <a:uFillTx/>
                    <a:latin typeface="Calibri Light"/>
                    <a:ea typeface="+mn-ea"/>
                    <a:cs typeface="+mn-cs"/>
                  </a:rPr>
                  <a:t>=25</a:t>
                </a:r>
                <a:r>
                  <a:rPr lang="de-CH" sz="2100" dirty="0">
                    <a:solidFill>
                      <a:srgbClr val="32363F"/>
                    </a:solidFill>
                    <a:latin typeface="Calibri Light"/>
                  </a:rPr>
                  <a:t>°C</a:t>
                </a:r>
                <a:endParaRPr kumimoji="0" lang="de-CH" sz="2100" b="0" i="0" u="none" strike="noStrike" kern="1200" cap="none" spc="0" normalizeH="0" baseline="0" noProof="0" dirty="0">
                  <a:ln>
                    <a:noFill/>
                  </a:ln>
                  <a:solidFill>
                    <a:srgbClr val="32363F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2100" b="0" i="0" u="none" strike="noStrike" kern="1200" cap="none" spc="0" normalizeH="0" baseline="0" noProof="0" dirty="0">
                  <a:ln>
                    <a:noFill/>
                  </a:ln>
                  <a:solidFill>
                    <a:srgbClr val="32363F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AC3E8A9-54CC-2B3D-373C-39082EAC75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7566" y="3229214"/>
                <a:ext cx="3628506" cy="3323987"/>
              </a:xfrm>
              <a:prstGeom prst="rect">
                <a:avLst/>
              </a:prstGeom>
              <a:blipFill>
                <a:blip r:embed="rId3"/>
                <a:stretch>
                  <a:fillRect t="-1284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9E9D282-20BA-D8A9-5705-1B67034C9BA9}"/>
                  </a:ext>
                </a:extLst>
              </p:cNvPr>
              <p:cNvSpPr txBox="1"/>
              <p:nvPr/>
            </p:nvSpPr>
            <p:spPr>
              <a:xfrm>
                <a:off x="8437442" y="3229214"/>
                <a:ext cx="3231930" cy="33239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CH" sz="21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2363F"/>
                    </a:solidFill>
                    <a:effectLst/>
                    <a:uLnTx/>
                    <a:uFillTx/>
                    <a:latin typeface="Calibri Light"/>
                    <a:ea typeface="+mn-ea"/>
                    <a:cs typeface="+mn-cs"/>
                  </a:rPr>
                  <a:t>Trimethylbenzene</a:t>
                </a:r>
                <a:r>
                  <a:rPr kumimoji="0" lang="de-CH" sz="21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2363F"/>
                    </a:solidFill>
                    <a:effectLst/>
                    <a:uLnTx/>
                    <a:uFillTx/>
                    <a:latin typeface="Calibri Light"/>
                    <a:ea typeface="+mn-ea"/>
                    <a:cs typeface="+mn-cs"/>
                  </a:rPr>
                  <a:t> (TMB), </a:t>
                </a:r>
                <a:r>
                  <a:rPr kumimoji="0" lang="de-CH" sz="21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2363F"/>
                    </a:solidFill>
                    <a:effectLst/>
                    <a:uLnTx/>
                    <a:uFillTx/>
                    <a:latin typeface="Calibri Light"/>
                    <a:ea typeface="+mn-ea"/>
                    <a:cs typeface="+mn-cs"/>
                  </a:rPr>
                  <a:t>naphtalene</a:t>
                </a:r>
                <a:r>
                  <a:rPr kumimoji="0" lang="de-CH" sz="21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2363F"/>
                    </a:solidFill>
                    <a:effectLst/>
                    <a:uLnTx/>
                    <a:uFillTx/>
                    <a:latin typeface="Calibri Light"/>
                    <a:ea typeface="+mn-ea"/>
                    <a:cs typeface="+mn-cs"/>
                  </a:rPr>
                  <a:t> (NAFT) and </a:t>
                </a:r>
                <a:r>
                  <a:rPr kumimoji="0" lang="de-CH" sz="21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2363F"/>
                    </a:solidFill>
                    <a:effectLst/>
                    <a:uLnTx/>
                    <a:uFillTx/>
                    <a:latin typeface="Calibri Light"/>
                    <a:ea typeface="+mn-ea"/>
                    <a:cs typeface="+mn-cs"/>
                  </a:rPr>
                  <a:t>toluene</a:t>
                </a:r>
                <a:r>
                  <a:rPr kumimoji="0" lang="de-CH" sz="21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2363F"/>
                    </a:solidFill>
                    <a:effectLst/>
                    <a:uLnTx/>
                    <a:uFillTx/>
                    <a:latin typeface="Calibri Light"/>
                    <a:ea typeface="+mn-ea"/>
                    <a:cs typeface="+mn-cs"/>
                  </a:rPr>
                  <a:t> (TOL)</a:t>
                </a:r>
                <a:r>
                  <a:rPr kumimoji="0" lang="de-CH" sz="2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2363F"/>
                    </a:solidFill>
                    <a:effectLst/>
                    <a:uLnTx/>
                    <a:uFillTx/>
                    <a:latin typeface="Calibri Light"/>
                    <a:ea typeface="+mn-ea"/>
                    <a:cs typeface="+mn-cs"/>
                  </a:rPr>
                  <a:t>.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2100" b="0" i="0" u="none" strike="noStrike" kern="1200" cap="none" spc="0" normalizeH="0" baseline="0" noProof="0" dirty="0">
                  <a:ln>
                    <a:noFill/>
                  </a:ln>
                  <a:solidFill>
                    <a:srgbClr val="32363F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CH" sz="2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2363F"/>
                    </a:solidFill>
                    <a:effectLst/>
                    <a:uLnTx/>
                    <a:uFillTx/>
                    <a:latin typeface="Calibri Light"/>
                    <a:ea typeface="+mn-ea"/>
                    <a:cs typeface="+mn-cs"/>
                  </a:rPr>
                  <a:t>OH =[1.6-4.9</a:t>
                </a:r>
                <a14:m>
                  <m:oMath xmlns:m="http://schemas.openxmlformats.org/officeDocument/2006/math">
                    <m:r>
                      <a:rPr kumimoji="0" lang="de-CH" sz="2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2363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] ∙</m:t>
                    </m:r>
                    <m:sSup>
                      <m:sSupPr>
                        <m:ctrlPr>
                          <a:rPr kumimoji="0" lang="de-CH" sz="21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2363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de-CH" sz="21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2363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10</m:t>
                        </m:r>
                      </m:e>
                      <m:sup>
                        <m:r>
                          <a:rPr kumimoji="0" lang="de-CH" sz="21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2363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6</m:t>
                        </m:r>
                      </m:sup>
                    </m:sSup>
                  </m:oMath>
                </a14:m>
                <a:r>
                  <a:rPr kumimoji="0" lang="de-CH" sz="2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2363F"/>
                    </a:solidFill>
                    <a:effectLst/>
                    <a:uLnTx/>
                    <a:uFillTx/>
                    <a:latin typeface="Calibri Light"/>
                    <a:ea typeface="+mn-ea"/>
                    <a:cs typeface="+mn-cs"/>
                  </a:rPr>
                  <a:t> </a:t>
                </a:r>
                <a:br>
                  <a:rPr kumimoji="0" lang="de-CH" sz="2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2363F"/>
                    </a:solidFill>
                    <a:effectLst/>
                    <a:uLnTx/>
                    <a:uFillTx/>
                    <a:latin typeface="Calibri Light"/>
                    <a:ea typeface="+mn-ea"/>
                    <a:cs typeface="+mn-cs"/>
                  </a:rPr>
                </a:br>
                <a:r>
                  <a:rPr kumimoji="0" lang="de-CH" sz="2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2363F"/>
                    </a:solidFill>
                    <a:effectLst/>
                    <a:uLnTx/>
                    <a:uFillTx/>
                    <a:latin typeface="Calibri Light"/>
                    <a:ea typeface="+mn-ea"/>
                    <a:cs typeface="+mn-cs"/>
                  </a:rPr>
                  <a:t>[</a:t>
                </a:r>
                <a14:m>
                  <m:oMath xmlns:m="http://schemas.openxmlformats.org/officeDocument/2006/math">
                    <m:r>
                      <a:rPr kumimoji="0" lang="de-CH" sz="2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2363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𝑚𝑜𝑙</m:t>
                    </m:r>
                    <m:r>
                      <a:rPr kumimoji="0" lang="de-CH" sz="2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2363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/</m:t>
                    </m:r>
                    <m:sSup>
                      <m:sSupPr>
                        <m:ctrlPr>
                          <a:rPr kumimoji="0" lang="de-CH" sz="21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2363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de-CH" sz="21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2363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𝑐𝑚</m:t>
                        </m:r>
                      </m:e>
                      <m:sup>
                        <m:r>
                          <a:rPr kumimoji="0" lang="de-CH" sz="21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2363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sup>
                    </m:sSup>
                  </m:oMath>
                </a14:m>
                <a:r>
                  <a:rPr kumimoji="0" lang="de-CH" sz="2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2363F"/>
                    </a:solidFill>
                    <a:effectLst/>
                    <a:uLnTx/>
                    <a:uFillTx/>
                    <a:latin typeface="Calibri Light"/>
                    <a:ea typeface="+mn-ea"/>
                    <a:cs typeface="+mn-cs"/>
                  </a:rPr>
                  <a:t>]</a:t>
                </a:r>
              </a:p>
              <a:p>
                <a:pPr algn="ctr">
                  <a:defRPr/>
                </a:pPr>
                <a:r>
                  <a:rPr lang="de-CH" sz="2100" dirty="0">
                    <a:solidFill>
                      <a:srgbClr val="32363F"/>
                    </a:solidFill>
                    <a:latin typeface="Calibri Light"/>
                  </a:rPr>
                  <a:t>NO=0 </a:t>
                </a:r>
                <a:r>
                  <a:rPr lang="de-CH" sz="2100" dirty="0" err="1">
                    <a:solidFill>
                      <a:srgbClr val="32363F"/>
                    </a:solidFill>
                    <a:latin typeface="Calibri Light"/>
                  </a:rPr>
                  <a:t>to</a:t>
                </a:r>
                <a:r>
                  <a:rPr lang="de-CH" sz="2100" dirty="0">
                    <a:solidFill>
                      <a:srgbClr val="32363F"/>
                    </a:solidFill>
                    <a:latin typeface="Calibri Light"/>
                  </a:rPr>
                  <a:t> 0.8ppb</a:t>
                </a:r>
                <a:endParaRPr kumimoji="0" lang="de-CH" sz="2100" b="0" i="0" u="none" strike="noStrike" kern="1200" cap="none" spc="0" normalizeH="0" baseline="0" noProof="0" dirty="0">
                  <a:ln>
                    <a:noFill/>
                  </a:ln>
                  <a:solidFill>
                    <a:srgbClr val="5E5CA2">
                      <a:lumMod val="75000"/>
                    </a:srgbClr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2100" b="0" i="0" u="none" strike="noStrike" kern="1200" cap="none" spc="0" normalizeH="0" baseline="0" noProof="0" dirty="0">
                  <a:ln>
                    <a:noFill/>
                  </a:ln>
                  <a:solidFill>
                    <a:srgbClr val="32363F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CH" sz="21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2363F"/>
                    </a:solidFill>
                    <a:effectLst/>
                    <a:uLnTx/>
                    <a:uFillTx/>
                    <a:latin typeface="Calibri Light"/>
                    <a:ea typeface="+mn-ea"/>
                    <a:cs typeface="+mn-cs"/>
                  </a:rPr>
                  <a:t>Temperature</a:t>
                </a:r>
                <a:r>
                  <a:rPr kumimoji="0" lang="de-CH" sz="2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2363F"/>
                    </a:solidFill>
                    <a:effectLst/>
                    <a:uLnTx/>
                    <a:uFillTx/>
                    <a:latin typeface="Calibri Light"/>
                    <a:ea typeface="+mn-ea"/>
                    <a:cs typeface="+mn-cs"/>
                  </a:rPr>
                  <a:t>=20</a:t>
                </a:r>
                <a:r>
                  <a:rPr lang="de-CH" sz="2100" dirty="0">
                    <a:solidFill>
                      <a:srgbClr val="32363F"/>
                    </a:solidFill>
                    <a:latin typeface="Calibri Light"/>
                  </a:rPr>
                  <a:t>°C</a:t>
                </a:r>
                <a:endParaRPr kumimoji="0" lang="de-CH" sz="2100" b="0" i="0" u="none" strike="noStrike" kern="1200" cap="none" spc="0" normalizeH="0" baseline="0" noProof="0" dirty="0">
                  <a:ln>
                    <a:noFill/>
                  </a:ln>
                  <a:solidFill>
                    <a:srgbClr val="32363F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2100" b="0" i="0" u="none" strike="noStrike" kern="1200" cap="none" spc="0" normalizeH="0" baseline="0" noProof="0" dirty="0">
                  <a:ln>
                    <a:noFill/>
                  </a:ln>
                  <a:solidFill>
                    <a:srgbClr val="32363F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9E9D282-20BA-D8A9-5705-1B67034C9B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7442" y="3229214"/>
                <a:ext cx="3231930" cy="3323987"/>
              </a:xfrm>
              <a:prstGeom prst="rect">
                <a:avLst/>
              </a:prstGeom>
              <a:blipFill>
                <a:blip r:embed="rId4"/>
                <a:stretch>
                  <a:fillRect t="-1284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628032DD-BD82-83C6-EC1F-F2AA597C900C}"/>
              </a:ext>
            </a:extLst>
          </p:cNvPr>
          <p:cNvGrpSpPr/>
          <p:nvPr/>
        </p:nvGrpSpPr>
        <p:grpSpPr>
          <a:xfrm>
            <a:off x="686013" y="2424542"/>
            <a:ext cx="3121271" cy="758824"/>
            <a:chOff x="854690" y="2911158"/>
            <a:chExt cx="3121271" cy="758824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4457A738-9128-FAFA-2DB0-3A80DF62475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360" b="97537" l="1677" r="98084">
                          <a14:foregroundMark x1="16766" y1="61576" x2="47186" y2="92611"/>
                          <a14:foregroundMark x1="47186" y1="92611" x2="87545" y2="87192"/>
                          <a14:foregroundMark x1="87545" y1="87192" x2="83952" y2="79803"/>
                          <a14:foregroundMark x1="8982" y1="79803" x2="1677" y2="97537"/>
                          <a14:foregroundMark x1="92934" y1="85222" x2="98084" y2="97537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54690" y="2911158"/>
              <a:ext cx="3121271" cy="758824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A4ADBAC-224E-E9D3-92EE-9ECAFE6C607F}"/>
                </a:ext>
              </a:extLst>
            </p:cNvPr>
            <p:cNvSpPr/>
            <p:nvPr/>
          </p:nvSpPr>
          <p:spPr>
            <a:xfrm>
              <a:off x="3169443" y="3621880"/>
              <a:ext cx="142871" cy="45826"/>
            </a:xfrm>
            <a:prstGeom prst="rect">
              <a:avLst/>
            </a:prstGeom>
            <a:solidFill>
              <a:srgbClr val="3478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5C61F86-78CE-AA3B-66E1-726732137ED3}"/>
                </a:ext>
              </a:extLst>
            </p:cNvPr>
            <p:cNvSpPr/>
            <p:nvPr/>
          </p:nvSpPr>
          <p:spPr>
            <a:xfrm>
              <a:off x="1957388" y="3383281"/>
              <a:ext cx="80962" cy="45719"/>
            </a:xfrm>
            <a:prstGeom prst="rect">
              <a:avLst/>
            </a:prstGeom>
            <a:solidFill>
              <a:srgbClr val="3478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9D6DBCC-92B2-8F96-5E2F-CB75F8ADEB11}"/>
                </a:ext>
              </a:extLst>
            </p:cNvPr>
            <p:cNvSpPr/>
            <p:nvPr/>
          </p:nvSpPr>
          <p:spPr>
            <a:xfrm>
              <a:off x="1981200" y="3406140"/>
              <a:ext cx="57150" cy="45719"/>
            </a:xfrm>
            <a:prstGeom prst="rect">
              <a:avLst/>
            </a:prstGeom>
            <a:solidFill>
              <a:srgbClr val="3478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00774C7-6784-62B4-8767-6277A299F7DD}"/>
                </a:ext>
              </a:extLst>
            </p:cNvPr>
            <p:cNvSpPr/>
            <p:nvPr/>
          </p:nvSpPr>
          <p:spPr>
            <a:xfrm>
              <a:off x="2055421" y="3337562"/>
              <a:ext cx="57150" cy="45719"/>
            </a:xfrm>
            <a:prstGeom prst="rect">
              <a:avLst/>
            </a:prstGeom>
            <a:solidFill>
              <a:srgbClr val="3478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A31243E-7DF7-4034-597A-66D3B6666E68}"/>
                </a:ext>
              </a:extLst>
            </p:cNvPr>
            <p:cNvSpPr/>
            <p:nvPr/>
          </p:nvSpPr>
          <p:spPr>
            <a:xfrm>
              <a:off x="2055421" y="3383280"/>
              <a:ext cx="57150" cy="45719"/>
            </a:xfrm>
            <a:prstGeom prst="rect">
              <a:avLst/>
            </a:prstGeom>
            <a:solidFill>
              <a:srgbClr val="3478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C341E55-C366-B5A3-14A0-0845C8077748}"/>
                </a:ext>
              </a:extLst>
            </p:cNvPr>
            <p:cNvSpPr/>
            <p:nvPr/>
          </p:nvSpPr>
          <p:spPr>
            <a:xfrm>
              <a:off x="3312314" y="3508810"/>
              <a:ext cx="80962" cy="45825"/>
            </a:xfrm>
            <a:prstGeom prst="rect">
              <a:avLst/>
            </a:prstGeom>
            <a:solidFill>
              <a:srgbClr val="5FA13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E7E41D1-DEDB-ACDD-1EA8-6D222117B1A8}"/>
                </a:ext>
              </a:extLst>
            </p:cNvPr>
            <p:cNvSpPr/>
            <p:nvPr/>
          </p:nvSpPr>
          <p:spPr>
            <a:xfrm>
              <a:off x="3271832" y="3549872"/>
              <a:ext cx="121443" cy="64969"/>
            </a:xfrm>
            <a:prstGeom prst="rect">
              <a:avLst/>
            </a:prstGeom>
            <a:solidFill>
              <a:srgbClr val="48941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68BAADD-33C4-5CEF-5078-1673B5E77528}"/>
              </a:ext>
            </a:extLst>
          </p:cNvPr>
          <p:cNvGrpSpPr/>
          <p:nvPr/>
        </p:nvGrpSpPr>
        <p:grpSpPr>
          <a:xfrm>
            <a:off x="8556369" y="2200529"/>
            <a:ext cx="2922375" cy="991689"/>
            <a:chOff x="5935346" y="1276159"/>
            <a:chExt cx="4340849" cy="1676504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C367E78D-C59A-0408-6CF1-69516B375C3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429045" y="1861990"/>
              <a:ext cx="1626845" cy="387934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26B92A9E-0F92-0AC7-7980-E3D15BF9EAE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917" b="95208" l="949" r="95848">
                          <a14:foregroundMark x1="17438" y1="38658" x2="10913" y2="57827"/>
                          <a14:foregroundMark x1="10913" y1="57827" x2="23725" y2="76038"/>
                          <a14:foregroundMark x1="23725" y1="76038" x2="91815" y2="95527"/>
                          <a14:foregroundMark x1="4033" y1="59105" x2="949" y2="90735"/>
                          <a14:foregroundMark x1="49941" y1="11182" x2="53737" y2="2236"/>
                          <a14:foregroundMark x1="91340" y1="61342" x2="95848" y2="77955"/>
                          <a14:foregroundMark x1="95848" y1="77955" x2="95611" y2="9201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935346" y="1276159"/>
              <a:ext cx="4340849" cy="1676504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8CD7F3B5-85D4-F061-6FF6-63FF8CEE3B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860397" y="2127266"/>
              <a:ext cx="133515" cy="133174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8F201024-3803-7CB7-1793-898FABE4EC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9336539" y="1707687"/>
              <a:ext cx="185329" cy="181762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4599D8E9-5109-A154-904C-3C1CB06C798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 rot="16200000">
              <a:off x="7092230" y="2726951"/>
              <a:ext cx="224116" cy="93401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6F8666A6-2BFD-7C70-C9BB-BE40F0752A1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997923" y="2784365"/>
              <a:ext cx="152694" cy="97945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79D84279-711C-CD50-07B1-FABE076DBF2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7250989" y="1533673"/>
              <a:ext cx="218845" cy="133906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8E96AA6A-280F-20C7-923C-A2C9BBB8E5A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7248952" y="1643968"/>
              <a:ext cx="218845" cy="133906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5EBF513C-3667-909A-971F-59A4A47B453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 flipV="1">
              <a:off x="7114728" y="1784866"/>
              <a:ext cx="133881" cy="133906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A0099DD5-C2E2-5F4C-018C-5E0C35E67973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8960049" y="1929664"/>
              <a:ext cx="139557" cy="80958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53706424-46A1-4F1B-EAD5-E2FD346F59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 rot="1189975">
              <a:off x="8942101" y="1974288"/>
              <a:ext cx="139557" cy="80958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C53EE61B-861A-C9D8-E122-1B5AB186B80D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6818056" y="2096199"/>
              <a:ext cx="155075" cy="164241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3BA72C3F-2B61-770E-3A20-530445265FB7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6918681" y="1929664"/>
              <a:ext cx="234223" cy="114923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6B96EB5E-8A3F-7801-6B85-EE9B686001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9282416" y="1733738"/>
              <a:ext cx="51152" cy="74028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A13E5872-8148-8213-B39C-4756544C1C79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9282415" y="1807767"/>
              <a:ext cx="51152" cy="74028"/>
            </a:xfrm>
            <a:prstGeom prst="rect">
              <a:avLst/>
            </a:prstGeom>
          </p:spPr>
        </p:pic>
      </p:grpSp>
      <p:pic>
        <p:nvPicPr>
          <p:cNvPr id="39" name="Picture 38">
            <a:extLst>
              <a:ext uri="{FF2B5EF4-FFF2-40B4-BE49-F238E27FC236}">
                <a16:creationId xmlns:a16="http://schemas.microsoft.com/office/drawing/2014/main" id="{8B153A79-6826-2DEC-DDA6-389CA48F690F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10000" b="99500" l="3424" r="98229">
                        <a14:foregroundMark x1="16057" y1="63500" x2="5313" y2="84500"/>
                        <a14:foregroundMark x1="5313" y1="84500" x2="4841" y2="93500"/>
                        <a14:foregroundMark x1="3424" y1="85000" x2="23731" y2="92500"/>
                        <a14:foregroundMark x1="23731" y1="92500" x2="68359" y2="74000"/>
                        <a14:foregroundMark x1="58560" y1="74000" x2="65643" y2="88000"/>
                        <a14:foregroundMark x1="65643" y1="88000" x2="86305" y2="87000"/>
                        <a14:foregroundMark x1="86305" y1="87000" x2="93034" y2="87500"/>
                        <a14:foregroundMark x1="90437" y1="60000" x2="92916" y2="89500"/>
                        <a14:foregroundMark x1="92916" y1="89500" x2="92916" y2="89500"/>
                        <a14:foregroundMark x1="92916" y1="78500" x2="98229" y2="99500"/>
                        <a14:foregroundMark x1="56434" y1="86000" x2="51712" y2="96000"/>
                        <a14:foregroundMark x1="54900" y1="82000" x2="52184" y2="95000"/>
                        <a14:foregroundMark x1="55018" y1="84000" x2="55608" y2="82000"/>
                        <a14:foregroundMark x1="54191" y1="82000" x2="55490" y2="87000"/>
                        <a14:foregroundMark x1="53365" y1="93000" x2="59268" y2="97000"/>
                        <a14:foregroundMark x1="59268" y1="97000" x2="59858" y2="92500"/>
                        <a14:foregroundMark x1="19717" y1="97000" x2="49469" y2="915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40867" y="2428206"/>
            <a:ext cx="3182585" cy="751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511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ttotitolo 2">
            <a:extLst>
              <a:ext uri="{FF2B5EF4-FFF2-40B4-BE49-F238E27FC236}">
                <a16:creationId xmlns:a16="http://schemas.microsoft.com/office/drawing/2014/main" id="{60496CD9-B9EF-CB2D-579F-C3E7840CC81F}"/>
              </a:ext>
            </a:extLst>
          </p:cNvPr>
          <p:cNvSpPr txBox="1">
            <a:spLocks/>
          </p:cNvSpPr>
          <p:nvPr/>
        </p:nvSpPr>
        <p:spPr>
          <a:xfrm>
            <a:off x="5603492" y="4777333"/>
            <a:ext cx="6388444" cy="11341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i="1" dirty="0">
                <a:solidFill>
                  <a:schemeClr val="bg1"/>
                </a:solidFill>
              </a:rPr>
              <a:t>alessia.pignatelli@unina.it</a:t>
            </a:r>
            <a:endParaRPr lang="it-IT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72987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D39C7E3D57B7BE4CAF5A4E7BAF5811C6" ma:contentTypeVersion="17" ma:contentTypeDescription="Creare un nuovo documento." ma:contentTypeScope="" ma:versionID="addd2196dc0094b4796679e7e28cf2c8">
  <xsd:schema xmlns:xsd="http://www.w3.org/2001/XMLSchema" xmlns:xs="http://www.w3.org/2001/XMLSchema" xmlns:p="http://schemas.microsoft.com/office/2006/metadata/properties" xmlns:ns2="9b08eee6-615d-4e63-9743-e8be40a74995" xmlns:ns3="69a4a238-3fae-4083-92ca-3afaf1d37d5d" targetNamespace="http://schemas.microsoft.com/office/2006/metadata/properties" ma:root="true" ma:fieldsID="17f9697f3d5d54eecc1521b642b0f4a3" ns2:_="" ns3:_="">
    <xsd:import namespace="9b08eee6-615d-4e63-9743-e8be40a74995"/>
    <xsd:import namespace="69a4a238-3fae-4083-92ca-3afaf1d37d5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TaxKeywordTaxHTField" minOccurs="0"/>
                <xsd:element ref="ns2:MediaLengthInSecond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08eee6-615d-4e63-9743-e8be40a7499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Tag immagine" ma:readOnly="false" ma:fieldId="{5cf76f15-5ced-4ddc-b409-7134ff3c332f}" ma:taxonomyMulti="true" ma:sspId="e5505f8f-da62-40e5-a116-f08e7003152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4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a4a238-3fae-4083-92ca-3afaf1d37d5d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bc9f3fc2-11c3-4583-890e-5ba4445d9ede}" ma:internalName="TaxCatchAll" ma:showField="CatchAllData" ma:web="69a4a238-3fae-4083-92ca-3afaf1d37d5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21" nillable="true" ma:taxonomy="true" ma:internalName="TaxKeywordTaxHTField" ma:taxonomyFieldName="TaxKeyword" ma:displayName="Parole chiave aziendali" ma:fieldId="{23f27201-bee3-471e-b2e7-b64fd8b7ca38}" ma:taxonomyMulti="true" ma:sspId="e5505f8f-da62-40e5-a116-f08e7003152c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KeywordTaxHTField xmlns="69a4a238-3fae-4083-92ca-3afaf1d37d5d">
      <Terms xmlns="http://schemas.microsoft.com/office/infopath/2007/PartnerControls"/>
    </TaxKeywordTaxHTField>
    <lcf76f155ced4ddcb4097134ff3c332f xmlns="9b08eee6-615d-4e63-9743-e8be40a74995">
      <Terms xmlns="http://schemas.microsoft.com/office/infopath/2007/PartnerControls"/>
    </lcf76f155ced4ddcb4097134ff3c332f>
    <TaxCatchAll xmlns="69a4a238-3fae-4083-92ca-3afaf1d37d5d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E5A0FAA-20AF-425A-A224-531D5444ABF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b08eee6-615d-4e63-9743-e8be40a74995"/>
    <ds:schemaRef ds:uri="69a4a238-3fae-4083-92ca-3afaf1d37d5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0FED428-E7E2-4985-912B-D9735E821D71}">
  <ds:schemaRefs>
    <ds:schemaRef ds:uri="http://purl.org/dc/elements/1.1/"/>
    <ds:schemaRef ds:uri="http://www.w3.org/XML/1998/namespace"/>
    <ds:schemaRef ds:uri="http://purl.org/dc/dcmitype/"/>
    <ds:schemaRef ds:uri="http://purl.org/dc/terms/"/>
    <ds:schemaRef ds:uri="http://schemas.microsoft.com/office/2006/documentManagement/types"/>
    <ds:schemaRef ds:uri="69a4a238-3fae-4083-92ca-3afaf1d37d5d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9b08eee6-615d-4e63-9743-e8be40a74995"/>
  </ds:schemaRefs>
</ds:datastoreItem>
</file>

<file path=customXml/itemProps3.xml><?xml version="1.0" encoding="utf-8"?>
<ds:datastoreItem xmlns:ds="http://schemas.openxmlformats.org/officeDocument/2006/customXml" ds:itemID="{CF46D2AC-9AEB-4216-88BD-B5F748A1595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239</Words>
  <Application>Microsoft Office PowerPoint</Application>
  <PresentationFormat>Widescreen</PresentationFormat>
  <Paragraphs>41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Aptos</vt:lpstr>
      <vt:lpstr>Arial</vt:lpstr>
      <vt:lpstr>Calibri</vt:lpstr>
      <vt:lpstr>Calibri Light</vt:lpstr>
      <vt:lpstr>Cambria Math</vt:lpstr>
      <vt:lpstr>Tema di Office</vt:lpstr>
      <vt:lpstr>1_Tema di Office</vt:lpstr>
      <vt:lpstr>Unraveling the Synergistic Impact of Anthropogenic and Biogenic Emissions on New Particle Formation:</vt:lpstr>
      <vt:lpstr>Aim of the study</vt:lpstr>
      <vt:lpstr>Experimental Setup </vt:lpstr>
      <vt:lpstr>Experimental Conditions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GIULIO PACENTE</dc:creator>
  <cp:lastModifiedBy>Pignatelli Alessia</cp:lastModifiedBy>
  <cp:revision>7</cp:revision>
  <dcterms:created xsi:type="dcterms:W3CDTF">2024-06-13T13:49:20Z</dcterms:created>
  <dcterms:modified xsi:type="dcterms:W3CDTF">2025-09-22T09:58:16Z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0x010100D39C7E3D57B7BE4CAF5A4E7BAF5811C6</vt:lpwstr>
  </property>
  <property fmtid="{D5CDD505-2E9C-101B-9397-08002B2CF9AE}" pid="3" name="TaxKeyword">
    <vt:lpwstr/>
  </property>
  <property fmtid="{D5CDD505-2E9C-101B-9397-08002B2CF9AE}" pid="4" name="MediaServiceImageTags">
    <vt:lpwstr/>
  </property>
</Properties>
</file>