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it-IT" sz="4400" spc="-1" strike="noStrike">
                <a:latin typeface="Arial"/>
              </a:rPr>
              <a:t>Fai clic per spostare la diapositiva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it-IT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it-IT" sz="1400" spc="-1" strike="noStrike">
                <a:latin typeface="Times New Roman"/>
              </a:defRPr>
            </a:lvl1pPr>
          </a:lstStyle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it-IT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FB3D0C37-74C4-42A7-846B-3A2468692C19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it-IT" sz="1200" spc="-1" strike="noStrike">
                <a:solidFill>
                  <a:srgbClr val="000000"/>
                </a:solidFill>
                <a:latin typeface="Aptos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455B783-3651-4EB2-8B1C-3D2869A2353A}" type="slidenum">
              <a:rPr b="0" lang="it-IT" sz="1200" spc="-1" strike="noStrike">
                <a:solidFill>
                  <a:srgbClr val="000000"/>
                </a:solidFill>
                <a:latin typeface="Aptos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magine 3" descr=""/>
          <p:cNvPicPr/>
          <p:nvPr/>
        </p:nvPicPr>
        <p:blipFill>
          <a:blip r:embed="rId2"/>
          <a:stretch/>
        </p:blipFill>
        <p:spPr>
          <a:xfrm>
            <a:off x="-15840" y="-9000"/>
            <a:ext cx="12223080" cy="687492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it-IT" sz="4400" spc="-1" strike="noStrike">
                <a:latin typeface="Arial"/>
              </a:rPr>
              <a:t>Fai clic per </a:t>
            </a:r>
            <a:r>
              <a:rPr b="0" lang="it-IT" sz="4400" spc="-1" strike="noStrike">
                <a:latin typeface="Arial"/>
              </a:rPr>
              <a:t>modificare il </a:t>
            </a:r>
            <a:r>
              <a:rPr b="0" lang="it-IT" sz="4400" spc="-1" strike="noStrike">
                <a:latin typeface="Arial"/>
              </a:rPr>
              <a:t>formato del </a:t>
            </a:r>
            <a:r>
              <a:rPr b="0" lang="it-IT" sz="4400" spc="-1" strike="noStrike">
                <a:latin typeface="Arial"/>
              </a:rPr>
              <a:t>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magine 6" descr=""/>
          <p:cNvPicPr/>
          <p:nvPr/>
        </p:nvPicPr>
        <p:blipFill>
          <a:blip r:embed="rId2"/>
          <a:stretch/>
        </p:blipFill>
        <p:spPr>
          <a:xfrm>
            <a:off x="-15840" y="-9000"/>
            <a:ext cx="12223080" cy="6874920"/>
          </a:xfrm>
          <a:prstGeom prst="rect">
            <a:avLst/>
          </a:prstGeom>
          <a:ln w="0">
            <a:noFill/>
          </a:ln>
        </p:spPr>
      </p:pic>
      <p:sp>
        <p:nvSpPr>
          <p:cNvPr id="40" name="CasellaDiTesto 21"/>
          <p:cNvSpPr/>
          <p:nvPr/>
        </p:nvSpPr>
        <p:spPr>
          <a:xfrm>
            <a:off x="11421720" y="6481800"/>
            <a:ext cx="3934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76ABB26F-FC9A-459C-8A45-6DEB69357E8F}" type="slidenum">
              <a:rPr b="0" lang="it-IT" sz="1200" spc="-1" strike="noStrike">
                <a:solidFill>
                  <a:srgbClr val="ffffff"/>
                </a:solidFill>
                <a:latin typeface="Calibri Light"/>
                <a:ea typeface="DejaVu Sans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it-IT" sz="4400" spc="-1" strike="noStrike">
                <a:latin typeface="Arial"/>
              </a:rPr>
              <a:t>Fai clic per </a:t>
            </a:r>
            <a:r>
              <a:rPr b="0" lang="it-IT" sz="4400" spc="-1" strike="noStrike">
                <a:latin typeface="Arial"/>
              </a:rPr>
              <a:t>modificare il </a:t>
            </a:r>
            <a:r>
              <a:rPr b="0" lang="it-IT" sz="4400" spc="-1" strike="noStrike">
                <a:latin typeface="Arial"/>
              </a:rPr>
              <a:t>formato del testo </a:t>
            </a:r>
            <a:r>
              <a:rPr b="0" lang="it-IT" sz="4400" spc="-1" strike="noStrike">
                <a:latin typeface="Arial"/>
              </a:rPr>
              <a:t>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magine 7" descr=""/>
          <p:cNvPicPr/>
          <p:nvPr/>
        </p:nvPicPr>
        <p:blipFill>
          <a:blip r:embed="rId2"/>
          <a:stretch/>
        </p:blipFill>
        <p:spPr>
          <a:xfrm>
            <a:off x="-15840" y="-9000"/>
            <a:ext cx="12223080" cy="6874920"/>
          </a:xfrm>
          <a:prstGeom prst="rect">
            <a:avLst/>
          </a:prstGeom>
          <a:ln w="0">
            <a:noFill/>
          </a:ln>
        </p:spPr>
      </p:pic>
      <p:sp>
        <p:nvSpPr>
          <p:cNvPr id="80" name="Titolo 1"/>
          <p:cNvSpPr/>
          <p:nvPr/>
        </p:nvSpPr>
        <p:spPr>
          <a:xfrm>
            <a:off x="831960" y="1709640"/>
            <a:ext cx="10514520" cy="285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6000" spc="-1" strike="noStrike">
                <a:solidFill>
                  <a:srgbClr val="ffffff"/>
                </a:solidFill>
                <a:latin typeface="Calibri Light"/>
                <a:ea typeface="DejaVu Sans"/>
              </a:rPr>
              <a:t>THANKS!</a:t>
            </a:r>
            <a:endParaRPr b="0" lang="it-IT" sz="6000" spc="-1" strike="noStrike">
              <a:latin typeface="Arial"/>
            </a:endParaRPr>
          </a:p>
        </p:txBody>
      </p:sp>
      <p:sp>
        <p:nvSpPr>
          <p:cNvPr id="81" name="Segnaposto testo 2"/>
          <p:cNvSpPr/>
          <p:nvPr/>
        </p:nvSpPr>
        <p:spPr>
          <a:xfrm>
            <a:off x="831960" y="4589640"/>
            <a:ext cx="10514520" cy="149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hyperlink" Target="https://doi.org/10.24381/cds.adbb2d47" TargetMode="External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mailto:ilaria.gandolfi@cnr.it" TargetMode="External"/><Relationship Id="rId2" Type="http://schemas.openxmlformats.org/officeDocument/2006/relationships/hyperlink" Target="http://www.ciao.imaa.cnr.it/" TargetMode="External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olo 1"/>
          <p:cNvSpPr/>
          <p:nvPr/>
        </p:nvSpPr>
        <p:spPr>
          <a:xfrm>
            <a:off x="442080" y="2768760"/>
            <a:ext cx="7752240" cy="13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580680" y="3420000"/>
            <a:ext cx="1153908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Ilaria Gandolfi</a:t>
            </a:r>
            <a:r>
              <a:rPr b="1" lang="en-US" sz="16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,  Fabio Madonna</a:t>
            </a:r>
            <a:r>
              <a:rPr b="0" lang="en-US" sz="16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1,2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, Marco Rosoldi</a:t>
            </a:r>
            <a:r>
              <a:rPr b="0" lang="en-US" sz="16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, 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Donato Summa</a:t>
            </a:r>
            <a:r>
              <a:rPr b="0" lang="en-US" sz="16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, Simone Gagliardi</a:t>
            </a:r>
            <a:r>
              <a:rPr b="0" lang="en-US" sz="16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, and Benedetto De Rosa</a:t>
            </a:r>
            <a:r>
              <a:rPr b="0" lang="en-US" sz="16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endParaRPr b="0" lang="it-IT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r>
              <a:rPr b="0" i="1" lang="en-US" sz="1500" spc="-1" strike="noStrike">
                <a:solidFill>
                  <a:srgbClr val="000000"/>
                </a:solidFill>
                <a:latin typeface="Liberation Sans Narrow"/>
                <a:ea typeface="Calibri Light"/>
              </a:rPr>
              <a:t>1 CNR Institute of methodologies for environmental analysis (IMAA) Tito, Italy</a:t>
            </a:r>
            <a:endParaRPr b="0" lang="it-IT" sz="15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r>
              <a:rPr b="0" i="1" lang="en-US" sz="1500" spc="-1" strike="noStrike">
                <a:solidFill>
                  <a:srgbClr val="000000"/>
                </a:solidFill>
                <a:latin typeface="Liberation Sans Narrow"/>
                <a:ea typeface="Calibri Light"/>
              </a:rPr>
              <a:t>2 University of Salerno, Department of Physics "E.R. Caianiello" </a:t>
            </a:r>
            <a:endParaRPr b="0" lang="it-IT" sz="15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28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title"/>
          </p:nvPr>
        </p:nvSpPr>
        <p:spPr>
          <a:xfrm>
            <a:off x="10800" y="1800000"/>
            <a:ext cx="12228840" cy="14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buNone/>
            </a:pPr>
            <a:r>
              <a:rPr b="0" lang="it-IT" sz="4400" spc="-1" strike="noStrike">
                <a:solidFill>
                  <a:srgbClr val="4ea72e"/>
                </a:solidFill>
                <a:latin typeface="Calibri"/>
                <a:ea typeface="Source Sans Pro"/>
              </a:rPr>
              <a:t>Analysis And Characterization Of Wind Circulation In A Central Mediterranean Site During Heatwave event</a:t>
            </a:r>
            <a:endParaRPr b="0" lang="it-IT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296640" y="304920"/>
            <a:ext cx="9679320" cy="72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5400" spc="-1" strike="noStrike">
                <a:solidFill>
                  <a:srgbClr val="59a34d"/>
                </a:solidFill>
                <a:latin typeface="Calibri Light"/>
                <a:ea typeface="Calibri Light"/>
              </a:rPr>
              <a:t>MESSA-DIN CAMPAIGN</a:t>
            </a:r>
            <a:endParaRPr b="0" lang="it-IT" sz="5400" spc="-1" strike="noStrike">
              <a:latin typeface="Arial"/>
            </a:endParaRPr>
          </a:p>
        </p:txBody>
      </p:sp>
      <p:pic>
        <p:nvPicPr>
          <p:cNvPr id="130" name="Segnaposto contenuto 4" descr="Immagine che contiene cielo, edificio, aria aperta, terreno&#10;&#10;Il contenuto generato dall&amp;#39;IA potrebbe non essere corretto."/>
          <p:cNvPicPr/>
          <p:nvPr/>
        </p:nvPicPr>
        <p:blipFill>
          <a:blip r:embed="rId1"/>
          <a:stretch/>
        </p:blipFill>
        <p:spPr>
          <a:xfrm>
            <a:off x="593280" y="1024560"/>
            <a:ext cx="10566360" cy="3213000"/>
          </a:xfrm>
          <a:prstGeom prst="rect">
            <a:avLst/>
          </a:prstGeom>
          <a:ln w="0">
            <a:noFill/>
          </a:ln>
        </p:spPr>
      </p:pic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375840" y="6383880"/>
            <a:ext cx="4670280" cy="47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132" name="CasellaDiTesto 5"/>
          <p:cNvSpPr/>
          <p:nvPr/>
        </p:nvSpPr>
        <p:spPr>
          <a:xfrm>
            <a:off x="118800" y="4269960"/>
            <a:ext cx="12073320" cy="1958040"/>
          </a:xfrm>
          <a:prstGeom prst="rect">
            <a:avLst/>
          </a:pr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The campaign, organized by the CNR-IMAA Atmospheric Observatory (CIAO), part of the Italian component of the European research infrastructure ACTRIS (Aerosol Clouds Trace gases Research InfraStructure): Site: Soverato (25 m asl, 38.69° N, 16.54° E), South-Eastern coast of Italy, Central Mediterranean Period: June - November 2021. </a:t>
            </a:r>
            <a:endParaRPr b="0" lang="it-IT" sz="1600" spc="-1" strike="noStrike"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37"/>
              </a:spcBef>
              <a:spcAft>
                <a:spcPts val="638"/>
              </a:spcAft>
              <a:buClr>
                <a:srgbClr val="000000"/>
              </a:buClr>
              <a:buFont typeface="Arial,Sans-Serif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Ka-band Doppler Radar (Metek MIRA 36) , Ceilometer (Vaisala CL51), Microwave radiometer (Radiometrics MP3014), Polarization Raman lidar (Raymetrics LR111-D200), Sun photometer: (CIMEL CE 318) , Doppler lidar (Halo Photonics Stream LineXR)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7"/>
              </a:spcBef>
              <a:spcAft>
                <a:spcPts val="638"/>
              </a:spcAft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Horizontal wind speed and direction were obtained through the VAD (velocity-azimuth display) scanning technique: a conical scan operated by a laser beam every 5 minutes at constant elevation angle of 75° which moves in six different directions  every 60°. </a:t>
            </a: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296640" y="304920"/>
            <a:ext cx="9679320" cy="93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it-IT" sz="2400" spc="-1" strike="noStrike">
                <a:solidFill>
                  <a:srgbClr val="59a34d"/>
                </a:solidFill>
                <a:latin typeface="Calibri"/>
                <a:ea typeface="Calibri"/>
              </a:rPr>
              <a:t>Selected cases: Heatwave</a:t>
            </a:r>
            <a:br>
              <a:rPr sz="2400"/>
            </a:br>
            <a:r>
              <a:rPr b="0" lang="it-IT" sz="1500" spc="-1" strike="noStrike">
                <a:solidFill>
                  <a:srgbClr val="59a34d"/>
                </a:solidFill>
                <a:latin typeface="Arial"/>
                <a:ea typeface="Calibri"/>
              </a:rPr>
              <a:t>We indentify three different periods comparing the maximum daily temperatures recorded during the campaign with the Tx90</a:t>
            </a:r>
            <a:r>
              <a:rPr b="0" lang="it-IT" sz="1500" spc="-1" strike="noStrike">
                <a:solidFill>
                  <a:srgbClr val="c00000"/>
                </a:solidFill>
                <a:latin typeface="Arial"/>
                <a:ea typeface="Calibri"/>
              </a:rPr>
              <a:t>*</a:t>
            </a:r>
            <a:r>
              <a:rPr b="0" lang="it-IT" sz="1500" spc="-1" strike="noStrike">
                <a:solidFill>
                  <a:srgbClr val="59a34d"/>
                </a:solidFill>
                <a:latin typeface="Arial"/>
                <a:ea typeface="Calibri"/>
              </a:rPr>
              <a:t>  resulting from the reference period for the same day.</a:t>
            </a:r>
            <a:endParaRPr b="0" lang="it-IT" sz="15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375840" y="6383880"/>
            <a:ext cx="4670280" cy="47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pic>
        <p:nvPicPr>
          <p:cNvPr id="135" name="Picture 1" descr=""/>
          <p:cNvPicPr/>
          <p:nvPr/>
        </p:nvPicPr>
        <p:blipFill>
          <a:blip r:embed="rId1"/>
          <a:stretch/>
        </p:blipFill>
        <p:spPr>
          <a:xfrm>
            <a:off x="6627960" y="1230480"/>
            <a:ext cx="5424840" cy="252144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4" descr=""/>
          <p:cNvPicPr/>
          <p:nvPr/>
        </p:nvPicPr>
        <p:blipFill>
          <a:blip r:embed="rId2"/>
          <a:stretch/>
        </p:blipFill>
        <p:spPr>
          <a:xfrm>
            <a:off x="376920" y="1685880"/>
            <a:ext cx="5424840" cy="252144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5" descr=""/>
          <p:cNvPicPr/>
          <p:nvPr/>
        </p:nvPicPr>
        <p:blipFill>
          <a:blip r:embed="rId3"/>
          <a:stretch/>
        </p:blipFill>
        <p:spPr>
          <a:xfrm>
            <a:off x="6626520" y="3747960"/>
            <a:ext cx="5424840" cy="2521440"/>
          </a:xfrm>
          <a:prstGeom prst="rect">
            <a:avLst/>
          </a:prstGeom>
          <a:ln w="0">
            <a:noFill/>
          </a:ln>
        </p:spPr>
      </p:pic>
      <p:sp>
        <p:nvSpPr>
          <p:cNvPr id="138" name="Rectangle 11"/>
          <p:cNvSpPr/>
          <p:nvPr/>
        </p:nvSpPr>
        <p:spPr>
          <a:xfrm>
            <a:off x="158760" y="4244400"/>
            <a:ext cx="6262560" cy="107316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0800" indent="-28080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Clr>
                <a:srgbClr val="000000"/>
              </a:buClr>
              <a:buFont typeface="Arial"/>
              <a:buChar char="•"/>
              <a:tabLst>
                <a:tab algn="l" pos="281160"/>
                <a:tab algn="l" pos="728640"/>
                <a:tab algn="l" pos="1177920"/>
                <a:tab algn="l" pos="1627200"/>
                <a:tab algn="l" pos="2076480"/>
                <a:tab algn="l" pos="2525760"/>
                <a:tab algn="l" pos="2975040"/>
                <a:tab algn="l" pos="3424320"/>
                <a:tab algn="l" pos="3873600"/>
                <a:tab algn="l" pos="4322880"/>
                <a:tab algn="l" pos="4772160"/>
                <a:tab algn="l" pos="5221440"/>
                <a:tab algn="l" pos="5670720"/>
                <a:tab algn="l" pos="6119640"/>
                <a:tab algn="l" pos="6568920"/>
                <a:tab algn="l" pos="7018200"/>
                <a:tab algn="l" pos="7467480"/>
                <a:tab algn="l" pos="7916760"/>
                <a:tab algn="l" pos="8366040"/>
                <a:tab algn="l" pos="8815320"/>
                <a:tab algn="l" pos="926460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Calibri"/>
              </a:rPr>
              <a:t>In June and July  the synoptic circulation dominates over the land-sea breeze circulation.</a:t>
            </a:r>
            <a:endParaRPr b="0" lang="it-IT" sz="1600" spc="-1" strike="noStrike">
              <a:latin typeface="Arial"/>
            </a:endParaRPr>
          </a:p>
          <a:p>
            <a:pPr marL="280800" indent="-28080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Clr>
                <a:srgbClr val="000000"/>
              </a:buClr>
              <a:buFont typeface="Arial"/>
              <a:buChar char="•"/>
              <a:tabLst>
                <a:tab algn="l" pos="281160"/>
                <a:tab algn="l" pos="728640"/>
                <a:tab algn="l" pos="1177920"/>
                <a:tab algn="l" pos="1627200"/>
                <a:tab algn="l" pos="2076480"/>
                <a:tab algn="l" pos="2525760"/>
                <a:tab algn="l" pos="2975040"/>
                <a:tab algn="l" pos="3424320"/>
                <a:tab algn="l" pos="3873600"/>
                <a:tab algn="l" pos="4322880"/>
                <a:tab algn="l" pos="4772160"/>
                <a:tab algn="l" pos="5221440"/>
                <a:tab algn="l" pos="5670720"/>
                <a:tab algn="l" pos="6119640"/>
                <a:tab algn="l" pos="6568920"/>
                <a:tab algn="l" pos="7018200"/>
                <a:tab algn="l" pos="7467480"/>
                <a:tab algn="l" pos="7916760"/>
                <a:tab algn="l" pos="8366040"/>
                <a:tab algn="l" pos="8815320"/>
                <a:tab algn="l" pos="926460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Calibri"/>
              </a:rPr>
              <a:t>In September the land-sea breeze regime acts as an element that mitigates the effect of the heatwave.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39" name="CasellaDiTesto 2"/>
          <p:cNvSpPr/>
          <p:nvPr/>
        </p:nvSpPr>
        <p:spPr>
          <a:xfrm>
            <a:off x="134640" y="5577480"/>
            <a:ext cx="6698160" cy="759240"/>
          </a:xfrm>
          <a:prstGeom prst="rect">
            <a:avLst/>
          </a:prstGeom>
          <a:noFill/>
          <a:ln w="0">
            <a:solidFill>
              <a:srgbClr val="c00000"/>
            </a:solidFill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100" spc="-1" strike="noStrike">
                <a:solidFill>
                  <a:srgbClr val="c00000"/>
                </a:solidFill>
                <a:latin typeface="Arial"/>
                <a:ea typeface="Aptos"/>
              </a:rPr>
              <a:t>TX90 is a climate index representing the 90th percentile of daily maximum temperatures (TX) over a specific period, such as a year or a season, often calculated for a baseline climate period (e.g., 1961-1990). Heatwave is defined like a period during which the daily maximum temperature exceeds for more than five consecutive days the Tx90 by 5°C</a:t>
            </a:r>
            <a:endParaRPr b="0" lang="it-IT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375840" y="6383880"/>
            <a:ext cx="4670280" cy="47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141" name="Rectangle 5"/>
          <p:cNvSpPr/>
          <p:nvPr/>
        </p:nvSpPr>
        <p:spPr>
          <a:xfrm>
            <a:off x="7682040" y="2656080"/>
            <a:ext cx="4323240" cy="315396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1160" indent="-28116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Clr>
                <a:srgbClr val="000000"/>
              </a:buClr>
              <a:buFont typeface="Arial,Sans-Serif"/>
              <a:buChar char="•"/>
              <a:tabLst>
                <a:tab algn="l" pos="281160"/>
                <a:tab algn="l" pos="728640"/>
                <a:tab algn="l" pos="1177920"/>
                <a:tab algn="l" pos="1627200"/>
                <a:tab algn="l" pos="2076480"/>
                <a:tab algn="l" pos="2525760"/>
                <a:tab algn="l" pos="2975040"/>
                <a:tab algn="l" pos="3424320"/>
                <a:tab algn="l" pos="3873600"/>
                <a:tab algn="l" pos="4322880"/>
                <a:tab algn="l" pos="4772160"/>
                <a:tab algn="l" pos="5221440"/>
                <a:tab algn="l" pos="5670720"/>
                <a:tab algn="l" pos="6119640"/>
                <a:tab algn="l" pos="6568920"/>
                <a:tab algn="l" pos="7018200"/>
                <a:tab algn="l" pos="7467480"/>
                <a:tab algn="l" pos="7916760"/>
                <a:tab algn="l" pos="8366040"/>
                <a:tab algn="l" pos="8815320"/>
                <a:tab algn="l" pos="926460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During daytime the temperature extremes are distributed mainly from the NW and E-SE directions. </a:t>
            </a:r>
            <a:endParaRPr b="0" lang="it-IT" sz="1800" spc="-1" strike="noStrike">
              <a:latin typeface="Arial"/>
            </a:endParaRPr>
          </a:p>
          <a:p>
            <a:pPr marL="281160" indent="-28116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endParaRPr b="0" lang="it-IT" sz="1800" spc="-1" strike="noStrike">
              <a:latin typeface="Arial"/>
            </a:endParaRPr>
          </a:p>
          <a:p>
            <a:pPr marL="281160" indent="-28116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Clr>
                <a:srgbClr val="000000"/>
              </a:buClr>
              <a:buFont typeface="Arial,Sans-Serif"/>
              <a:buChar char="•"/>
              <a:tabLst>
                <a:tab algn="l" pos="281160"/>
                <a:tab algn="l" pos="728640"/>
                <a:tab algn="l" pos="1177920"/>
                <a:tab algn="l" pos="1627200"/>
                <a:tab algn="l" pos="2076480"/>
                <a:tab algn="l" pos="2525760"/>
                <a:tab algn="l" pos="2975040"/>
                <a:tab algn="l" pos="3424320"/>
                <a:tab algn="l" pos="3873600"/>
                <a:tab algn="l" pos="4322880"/>
                <a:tab algn="l" pos="4772160"/>
                <a:tab algn="l" pos="5221440"/>
                <a:tab algn="l" pos="5670720"/>
                <a:tab algn="l" pos="6119640"/>
                <a:tab algn="l" pos="6568920"/>
                <a:tab algn="l" pos="7018200"/>
                <a:tab algn="l" pos="7467480"/>
                <a:tab algn="l" pos="7916760"/>
                <a:tab algn="l" pos="8366040"/>
                <a:tab algn="l" pos="8815320"/>
                <a:tab algn="l" pos="926460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magnitude of temperature extremes shows no differences across the decades </a:t>
            </a:r>
            <a:endParaRPr b="0" lang="it-IT" sz="1800" spc="-1" strike="noStrike">
              <a:latin typeface="Arial"/>
            </a:endParaRPr>
          </a:p>
          <a:p>
            <a:pPr marL="282600" indent="-28116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endParaRPr b="0" lang="it-IT" sz="1800" spc="-1" strike="noStrike">
              <a:latin typeface="Arial"/>
            </a:endParaRPr>
          </a:p>
          <a:p>
            <a:pPr marL="281160" indent="-28116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Clr>
                <a:srgbClr val="000000"/>
              </a:buClr>
              <a:buFont typeface="Arial,Sans-Serif"/>
              <a:buChar char="•"/>
              <a:tabLst>
                <a:tab algn="l" pos="281160"/>
                <a:tab algn="l" pos="728640"/>
                <a:tab algn="l" pos="1177920"/>
                <a:tab algn="l" pos="1627200"/>
                <a:tab algn="l" pos="2076480"/>
                <a:tab algn="l" pos="2525760"/>
                <a:tab algn="l" pos="2975040"/>
                <a:tab algn="l" pos="3424320"/>
                <a:tab algn="l" pos="3873600"/>
                <a:tab algn="l" pos="4322880"/>
                <a:tab algn="l" pos="4772160"/>
                <a:tab algn="l" pos="5221440"/>
                <a:tab algn="l" pos="5670720"/>
                <a:tab algn="l" pos="6119640"/>
                <a:tab algn="l" pos="6568920"/>
                <a:tab algn="l" pos="7018200"/>
                <a:tab algn="l" pos="7467480"/>
                <a:tab algn="l" pos="7916760"/>
                <a:tab algn="l" pos="8366040"/>
                <a:tab algn="l" pos="8815320"/>
                <a:tab algn="l" pos="926460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highest values for wind from W-NW</a:t>
            </a:r>
            <a:endParaRPr b="0" lang="it-IT" sz="1800" spc="-1" strike="noStrike">
              <a:latin typeface="Arial"/>
            </a:endParaRPr>
          </a:p>
          <a:p>
            <a:pPr marL="281160" indent="-28116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endParaRPr b="0" lang="it-IT" sz="1800" spc="-1" strike="noStrike">
              <a:latin typeface="Arial"/>
            </a:endParaRPr>
          </a:p>
        </p:txBody>
      </p:sp>
      <p:pic>
        <p:nvPicPr>
          <p:cNvPr id="142" name="Immagine 5" descr="Immagine che contiene testo, schermata, diagramma, Policromia&#10;&#10;Il contenuto generato dall&amp;#39;IA potrebbe non essere corretto."/>
          <p:cNvPicPr/>
          <p:nvPr/>
        </p:nvPicPr>
        <p:blipFill>
          <a:blip r:embed="rId1"/>
          <a:stretch/>
        </p:blipFill>
        <p:spPr>
          <a:xfrm>
            <a:off x="0" y="268200"/>
            <a:ext cx="7586640" cy="5719320"/>
          </a:xfrm>
          <a:prstGeom prst="rect">
            <a:avLst/>
          </a:prstGeom>
          <a:ln w="0">
            <a:noFill/>
          </a:ln>
        </p:spPr>
      </p:pic>
      <p:sp>
        <p:nvSpPr>
          <p:cNvPr id="143" name="CasellaDiTesto 4"/>
          <p:cNvSpPr/>
          <p:nvPr/>
        </p:nvSpPr>
        <p:spPr>
          <a:xfrm>
            <a:off x="7677720" y="833760"/>
            <a:ext cx="4327920" cy="1735560"/>
          </a:xfrm>
          <a:prstGeom prst="rect">
            <a:avLst/>
          </a:prstGeom>
          <a:noFill/>
          <a:ln w="0">
            <a:solidFill>
              <a:srgbClr val="c00000"/>
            </a:solidFill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c00000"/>
                </a:solidFill>
                <a:latin typeface="Aptos"/>
                <a:ea typeface="Aptos"/>
              </a:rPr>
              <a:t>Temperature extremes: all days, including those not classified as heatwave periods, during which the temperature exceeds the 90th percentile threshold (Tx90) by more than 5 °C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375840" y="6383880"/>
            <a:ext cx="4670280" cy="47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pic>
        <p:nvPicPr>
          <p:cNvPr id="145" name="Immagine 7" descr="Immagine che contiene testo, schermata, diagramma, Policromia&#10;&#10;Il contenuto generato dall&amp;#39;IA potrebbe non essere corretto."/>
          <p:cNvPicPr/>
          <p:nvPr/>
        </p:nvPicPr>
        <p:blipFill>
          <a:blip r:embed="rId1"/>
          <a:stretch/>
        </p:blipFill>
        <p:spPr>
          <a:xfrm>
            <a:off x="-2520" y="316440"/>
            <a:ext cx="7686000" cy="5751360"/>
          </a:xfrm>
          <a:prstGeom prst="rect">
            <a:avLst/>
          </a:prstGeom>
          <a:ln w="0">
            <a:noFill/>
          </a:ln>
        </p:spPr>
      </p:pic>
      <p:sp>
        <p:nvSpPr>
          <p:cNvPr id="146" name="Rectangle 6"/>
          <p:cNvSpPr/>
          <p:nvPr/>
        </p:nvSpPr>
        <p:spPr>
          <a:xfrm>
            <a:off x="7692840" y="1533960"/>
            <a:ext cx="4056480" cy="396756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1160" indent="-28116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Clr>
                <a:srgbClr val="000000"/>
              </a:buClr>
              <a:buFont typeface="Arial"/>
              <a:buChar char="•"/>
              <a:tabLst>
                <a:tab algn="l" pos="281160"/>
                <a:tab algn="l" pos="728640"/>
                <a:tab algn="l" pos="1177920"/>
                <a:tab algn="l" pos="1627200"/>
                <a:tab algn="l" pos="2076480"/>
                <a:tab algn="l" pos="2525760"/>
                <a:tab algn="l" pos="2975040"/>
                <a:tab algn="l" pos="3424320"/>
                <a:tab algn="l" pos="3873600"/>
                <a:tab algn="l" pos="4322880"/>
                <a:tab algn="l" pos="4772160"/>
                <a:tab algn="l" pos="5221440"/>
                <a:tab algn="l" pos="5670720"/>
                <a:tab algn="l" pos="6119640"/>
                <a:tab algn="l" pos="6568920"/>
                <a:tab algn="l" pos="7018200"/>
                <a:tab algn="l" pos="7467480"/>
                <a:tab algn="l" pos="7916760"/>
                <a:tab algn="l" pos="8366040"/>
                <a:tab algn="l" pos="8815320"/>
                <a:tab algn="l" pos="926460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During nighttime the correlations with the NW direction is even more marked because in addition to the anticyclonic circulation,  the local dynamic of land -sea breeze is overlapping.</a:t>
            </a:r>
            <a:endParaRPr b="0" lang="it-IT" sz="1800" spc="-1" strike="noStrike">
              <a:latin typeface="Arial"/>
            </a:endParaRPr>
          </a:p>
          <a:p>
            <a:pPr marL="281160" indent="-28116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endParaRPr b="0" lang="it-IT" sz="1800" spc="-1" strike="noStrike">
              <a:latin typeface="Arial"/>
            </a:endParaRPr>
          </a:p>
          <a:p>
            <a:pPr marL="281160" indent="-28116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Clr>
                <a:srgbClr val="000000"/>
              </a:buClr>
              <a:buFont typeface="Arial"/>
              <a:buChar char="•"/>
              <a:tabLst>
                <a:tab algn="l" pos="281160"/>
                <a:tab algn="l" pos="728640"/>
                <a:tab algn="l" pos="1177920"/>
                <a:tab algn="l" pos="1627200"/>
                <a:tab algn="l" pos="2076480"/>
                <a:tab algn="l" pos="2525760"/>
                <a:tab algn="l" pos="2975040"/>
                <a:tab algn="l" pos="3424320"/>
                <a:tab algn="l" pos="3873600"/>
                <a:tab algn="l" pos="4322880"/>
                <a:tab algn="l" pos="4772160"/>
                <a:tab algn="l" pos="5221440"/>
                <a:tab algn="l" pos="5670720"/>
                <a:tab algn="l" pos="6119640"/>
                <a:tab algn="l" pos="6568920"/>
                <a:tab algn="l" pos="7018200"/>
                <a:tab algn="l" pos="7467480"/>
                <a:tab algn="l" pos="7916760"/>
                <a:tab algn="l" pos="8366040"/>
                <a:tab algn="l" pos="8815320"/>
                <a:tab algn="l" pos="926460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Winds from SE-SW are related to less marked and less frequent temperature extremes.</a:t>
            </a:r>
            <a:endParaRPr b="0" lang="it-IT" sz="1800" spc="-1" strike="noStrike">
              <a:latin typeface="Arial"/>
            </a:endParaRPr>
          </a:p>
          <a:p>
            <a:pPr marL="281160" indent="-28116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endParaRPr b="0" lang="it-IT" sz="1800" spc="-1" strike="noStrike">
              <a:latin typeface="Arial"/>
            </a:endParaRPr>
          </a:p>
          <a:p>
            <a:pPr marL="281160" indent="-28116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296640" y="304920"/>
            <a:ext cx="9679320" cy="51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0" lang="it-IT" sz="3200" spc="-1" strike="noStrike">
                <a:solidFill>
                  <a:srgbClr val="59a34d"/>
                </a:solidFill>
                <a:latin typeface="Calibri Light"/>
                <a:ea typeface="Calibri Light"/>
              </a:rPr>
              <a:t>Soverato's Climatological study 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375840" y="6383880"/>
            <a:ext cx="4670280" cy="47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200" spc="-1" strike="noStrike">
                <a:solidFill>
                  <a:srgbClr val="ffffff"/>
                </a:solidFill>
                <a:latin typeface="Calibri Light"/>
              </a:rPr>
              <a:t> 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49" name="Rectangle 5"/>
          <p:cNvSpPr/>
          <p:nvPr/>
        </p:nvSpPr>
        <p:spPr>
          <a:xfrm>
            <a:off x="7854840" y="3514320"/>
            <a:ext cx="3128040" cy="178236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1960-1970 n° cases = 57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1970-1980 n° cases = 17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1980-1990 n° cases = 40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1990-2000 n° cases = 40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2000-2010 n° cases = 25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2010-2020 n° cases = 97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0" name="Rectangle 6"/>
          <p:cNvSpPr/>
          <p:nvPr/>
        </p:nvSpPr>
        <p:spPr>
          <a:xfrm>
            <a:off x="7786440" y="559080"/>
            <a:ext cx="3878280" cy="286092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Marked increase in the frequency of extremes in the decade 2010-2020, especially during July and August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This is in agreement to the increase of general  temperature in the last decade on the Mediterranean basin.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(IPCC, 2021)</a:t>
            </a:r>
            <a:endParaRPr b="0" lang="it-IT" sz="1800" spc="-1" strike="noStrike">
              <a:latin typeface="Arial"/>
            </a:endParaRPr>
          </a:p>
        </p:txBody>
      </p:sp>
      <p:grpSp>
        <p:nvGrpSpPr>
          <p:cNvPr id="151" name="Group 7"/>
          <p:cNvGrpSpPr/>
          <p:nvPr/>
        </p:nvGrpSpPr>
        <p:grpSpPr>
          <a:xfrm>
            <a:off x="460440" y="1054080"/>
            <a:ext cx="7325280" cy="4440600"/>
            <a:chOff x="460440" y="1054080"/>
            <a:chExt cx="7325280" cy="4440600"/>
          </a:xfrm>
        </p:grpSpPr>
        <p:pic>
          <p:nvPicPr>
            <p:cNvPr id="152" name="Picture 8" descr=""/>
            <p:cNvPicPr/>
            <p:nvPr/>
          </p:nvPicPr>
          <p:blipFill>
            <a:blip r:embed="rId1"/>
            <a:stretch/>
          </p:blipFill>
          <p:spPr>
            <a:xfrm>
              <a:off x="460440" y="1054080"/>
              <a:ext cx="7325280" cy="4440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3" name="Rectangle 9"/>
            <p:cNvSpPr/>
            <p:nvPr/>
          </p:nvSpPr>
          <p:spPr>
            <a:xfrm>
              <a:off x="1224000" y="1368360"/>
              <a:ext cx="5969520" cy="4975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93000"/>
                </a:lnSpc>
                <a:spcBef>
                  <a:spcPts val="37"/>
                </a:spcBef>
                <a:spcAft>
                  <a:spcPts val="37"/>
                </a:spcAft>
                <a:buNone/>
                <a:tabLst>
                  <a:tab algn="l" pos="0"/>
                  <a:tab algn="l" pos="447840"/>
                  <a:tab algn="l" pos="896760"/>
                  <a:tab algn="l" pos="1346040"/>
                  <a:tab algn="l" pos="1795320"/>
                  <a:tab algn="l" pos="2244600"/>
                  <a:tab algn="l" pos="2693880"/>
                  <a:tab algn="l" pos="3143160"/>
                  <a:tab algn="l" pos="3592440"/>
                  <a:tab algn="l" pos="4041720"/>
                  <a:tab algn="l" pos="4491000"/>
                  <a:tab algn="l" pos="4940280"/>
                  <a:tab algn="l" pos="5389560"/>
                  <a:tab algn="l" pos="5838840"/>
                  <a:tab algn="l" pos="6288120"/>
                  <a:tab algn="l" pos="6737400"/>
                  <a:tab algn="l" pos="7186680"/>
                  <a:tab algn="l" pos="7635960"/>
                  <a:tab algn="l" pos="8085240"/>
                  <a:tab algn="l" pos="8534520"/>
                  <a:tab algn="l" pos="8983800"/>
                  <a:tab algn="l" pos="8985240"/>
                  <a:tab algn="l" pos="9434520"/>
                  <a:tab algn="l" pos="9883800"/>
                  <a:tab algn="l" pos="10333080"/>
                  <a:tab algn="l" pos="1078236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Temperature extremes monthly occurrence per decades</a:t>
              </a:r>
              <a:endParaRPr b="0" lang="it-IT" sz="1800" spc="-1" strike="noStrike">
                <a:latin typeface="Arial"/>
              </a:endParaRPr>
            </a:p>
          </p:txBody>
        </p:sp>
      </p:grpSp>
      <p:sp>
        <p:nvSpPr>
          <p:cNvPr id="154" name="CasellaDiTesto 2"/>
          <p:cNvSpPr/>
          <p:nvPr/>
        </p:nvSpPr>
        <p:spPr>
          <a:xfrm>
            <a:off x="461520" y="5419800"/>
            <a:ext cx="1051668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400" spc="-1" strike="noStrike">
                <a:solidFill>
                  <a:srgbClr val="c00000"/>
                </a:solidFill>
                <a:latin typeface="Aptos"/>
                <a:ea typeface="DejaVu Sans"/>
              </a:rPr>
              <a:t>All the temperature extremes,TX90 and wind direction at 100m are calculated from ERA5 reanalysis.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400" spc="-1" strike="noStrike">
                <a:solidFill>
                  <a:srgbClr val="c00000"/>
                </a:solidFill>
                <a:latin typeface="Aptos"/>
                <a:ea typeface="Aptos"/>
              </a:rPr>
              <a:t>Copernicus Climate Change Service, Climate Data Store, (2023): ERA5 hourly data on single levels from 1940 to present. 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400" spc="-1" strike="noStrike">
                <a:solidFill>
                  <a:srgbClr val="c00000"/>
                </a:solidFill>
                <a:latin typeface="Aptos"/>
                <a:ea typeface="Aptos"/>
              </a:rPr>
              <a:t>Copernicus Climate Change Service (C3S) Climate Data Store (CDS). DOI: </a:t>
            </a:r>
            <a:r>
              <a:rPr b="1" lang="it-IT" sz="1400" spc="-1" strike="noStrike" u="sng">
                <a:solidFill>
                  <a:srgbClr val="467886"/>
                </a:solidFill>
                <a:uFillTx/>
                <a:latin typeface="Aptos"/>
                <a:ea typeface="Aptos"/>
                <a:hlinkClick r:id="rId2"/>
              </a:rPr>
              <a:t>10.24381/cds.adbb2d47</a:t>
            </a:r>
            <a:endParaRPr b="0" lang="it-IT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296640" y="304920"/>
            <a:ext cx="9679320" cy="51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0" lang="it-IT" sz="3200" spc="-1" strike="noStrike">
                <a:solidFill>
                  <a:srgbClr val="59a34d"/>
                </a:solidFill>
                <a:latin typeface="Calibri Light"/>
                <a:ea typeface="Calibri Light"/>
              </a:rPr>
              <a:t>Conclusions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296640" y="1208880"/>
            <a:ext cx="11528640" cy="468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SzPct val="100112"/>
              <a:buBlip>
                <a:blip r:embed="rId1"/>
              </a:buBlip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Calibri"/>
              </a:rPr>
              <a:t>More marked and frequent extremes when wind direction came from NW </a:t>
            </a:r>
            <a:endParaRPr b="0" lang="it-IT" sz="18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SzPct val="100112"/>
              <a:buBlip>
                <a:blip r:embed="rId2"/>
              </a:buBlip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Calibri"/>
              </a:rPr>
              <a:t>Highest extremes in 1980 and 1990 with NW wind</a:t>
            </a:r>
            <a:endParaRPr b="0" lang="it-IT" sz="18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SzPct val="100112"/>
              <a:buBlip>
                <a:blip r:embed="rId3"/>
              </a:buBlip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Increase in heatwave frequency over the last 10 years (2010-2020)</a:t>
            </a:r>
            <a:endParaRPr b="0" lang="it-IT" sz="18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SzPct val="100112"/>
              <a:buBlip>
                <a:blip r:embed="rId4"/>
              </a:buBlip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In September the African ridge is less intense and so the strength of the local land-sea breeze act as a mitigation in extreme temperatures.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    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Next step </a:t>
            </a:r>
            <a:endParaRPr b="0" lang="it-IT" sz="1800" spc="-1" strike="noStrike">
              <a:latin typeface="Arial"/>
            </a:endParaRPr>
          </a:p>
          <a:p>
            <a:pPr marL="685800" indent="-22860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SzPct val="100112"/>
              <a:buBlip>
                <a:blip r:embed="rId5"/>
              </a:buBlip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Extend the period of the study of the local land-sea breeze </a:t>
            </a:r>
            <a:endParaRPr b="0" lang="it-IT" sz="1800" spc="-1" strike="noStrike">
              <a:latin typeface="Arial"/>
            </a:endParaRPr>
          </a:p>
          <a:p>
            <a:pPr marL="685800" indent="-22860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SzPct val="100112"/>
              <a:buBlip>
                <a:blip r:embed="rId6"/>
              </a:buBlip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Extend this type of study to the CIAO Observatory, where all this instrumentation is always present and operational</a:t>
            </a:r>
            <a:endParaRPr b="0" lang="it-IT" sz="1800" spc="-1" strike="noStrike">
              <a:latin typeface="Arial"/>
            </a:endParaRPr>
          </a:p>
          <a:p>
            <a:pPr marL="685800" indent="-22860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SzPct val="100112"/>
              <a:buBlip>
                <a:blip r:embed="rId7"/>
              </a:buBlip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Extend the analysis to the Italian sites that have a wind lidar (e.g. Lampedusa and L'Aquila)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endParaRPr b="0" lang="it-IT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In addition, the availability of mobile instruments makes it possible to perform the same type of study and analysis at different sites across the Italian territory, which is increasingly affected by heatwaves.</a:t>
            </a:r>
            <a:endParaRPr b="0" lang="it-IT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endParaRPr b="0" lang="it-IT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subTitle"/>
          </p:nvPr>
        </p:nvSpPr>
        <p:spPr>
          <a:xfrm>
            <a:off x="375840" y="6383880"/>
            <a:ext cx="4670280" cy="47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asellaDiTesto 2"/>
          <p:cNvSpPr/>
          <p:nvPr/>
        </p:nvSpPr>
        <p:spPr>
          <a:xfrm>
            <a:off x="4713840" y="3822840"/>
            <a:ext cx="6659280" cy="12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>
              <a:lnSpc>
                <a:spcPts val="2999"/>
              </a:lnSpc>
              <a:buNone/>
            </a:pPr>
            <a:r>
              <a:rPr b="0" lang="it-IT" sz="2800" spc="-1" strike="noStrike" u="sng">
                <a:solidFill>
                  <a:srgbClr val="215fa1"/>
                </a:solidFill>
                <a:uFillTx/>
                <a:latin typeface="Calibri"/>
                <a:ea typeface="DejaVu Sans"/>
                <a:hlinkClick r:id="rId1"/>
              </a:rPr>
              <a:t>ilaria.gandolfi@cnr.it</a:t>
            </a:r>
            <a:r>
              <a:rPr b="0" lang="en-US" sz="2800" spc="-1" strike="noStrike">
                <a:solidFill>
                  <a:srgbClr val="215fa1"/>
                </a:solidFill>
                <a:latin typeface="Calibri"/>
                <a:ea typeface="DejaVu Sans"/>
              </a:rPr>
              <a:t>​</a:t>
            </a:r>
            <a:endParaRPr b="0" lang="it-IT" sz="2800" spc="-1" strike="noStrike">
              <a:latin typeface="Arial"/>
            </a:endParaRPr>
          </a:p>
          <a:p>
            <a:pPr>
              <a:lnSpc>
                <a:spcPts val="2999"/>
              </a:lnSpc>
              <a:buNone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​</a:t>
            </a:r>
            <a:endParaRPr b="0" lang="it-IT" sz="2800" spc="-1" strike="noStrike">
              <a:latin typeface="Arial"/>
            </a:endParaRPr>
          </a:p>
          <a:p>
            <a:pPr>
              <a:lnSpc>
                <a:spcPts val="2999"/>
              </a:lnSpc>
              <a:buNone/>
            </a:pPr>
            <a:r>
              <a:rPr b="0" lang="it-IT" sz="2800" spc="-1" strike="noStrike" u="sng">
                <a:solidFill>
                  <a:srgbClr val="215fa1"/>
                </a:solidFill>
                <a:uFillTx/>
                <a:latin typeface="Calibri"/>
                <a:ea typeface="DejaVu Sans"/>
                <a:hlinkClick r:id="rId2"/>
              </a:rPr>
              <a:t>www.ciao.imaa.cnr.it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7" ma:contentTypeDescription="Creare un nuovo documento." ma:contentTypeScope="" ma:versionID="addd2196dc0094b4796679e7e28cf2c8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17f9697f3d5d54eecc1521b642b0f4a3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Props1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5A0FAA-20AF-425A-A224-531D5444ABF5}">
  <ds:schemaRefs>
    <ds:schemaRef ds:uri="69a4a238-3fae-4083-92ca-3afaf1d37d5d"/>
    <ds:schemaRef ds:uri="9b08eee6-615d-4e63-9743-e8be40a749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0FED428-E7E2-4985-912B-D9735E821D71}">
  <ds:schemaRefs>
    <ds:schemaRef ds:uri="69a4a238-3fae-4083-92ca-3afaf1d37d5d"/>
    <ds:schemaRef ds:uri="9b08eee6-615d-4e63-9743-e8be40a749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2024-06-13T13:49:20Z</dcterms:created>
  <dc:creator>GIULIO PACENTE</dc:creator>
  <dc:description/>
  <dc:language>it-IT</dc:language>
  <cp:lastModifiedBy/>
  <dcterms:modified xsi:type="dcterms:W3CDTF">2025-09-23T16:07:27Z</dcterms:modified>
  <cp:revision>117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MediaServiceImageTags">
    <vt:lpwstr/>
  </property>
  <property fmtid="{D5CDD505-2E9C-101B-9397-08002B2CF9AE}" pid="4" name="Notes">
    <vt:i4>1</vt:i4>
  </property>
  <property fmtid="{D5CDD505-2E9C-101B-9397-08002B2CF9AE}" pid="5" name="PresentationFormat">
    <vt:lpwstr>Widescreen</vt:lpwstr>
  </property>
  <property fmtid="{D5CDD505-2E9C-101B-9397-08002B2CF9AE}" pid="6" name="Slides">
    <vt:i4>8</vt:i4>
  </property>
  <property fmtid="{D5CDD505-2E9C-101B-9397-08002B2CF9AE}" pid="7" name="TaxKeyword">
    <vt:lpwstr/>
  </property>
</Properties>
</file>