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FB3414-7E41-46F0-C452-AA0DCAFCBD38}" name="ISABELLA ZACCARDO" initials="IZ" userId="S::isabellazaccardo@cnr.it::90086f9f-73c4-425a-9810-ed043868ab25" providerId="AD"/>
  <p188:author id="{2EB92459-A0AC-EE56-1A2D-FF6C2A0DB69C}" name="isabella zaccardo" initials="iz" userId="b29f0cb53d92e827" providerId="Windows Live"/>
  <p188:author id="{0BA1C58B-151D-3EEF-E083-372B5C57BEE5}" name="LUCIA MONA" initials="LM" userId="S::lucia.mona@cnr.it::74368f98-c685-4adf-9852-3db85f4551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4D"/>
    <a:srgbClr val="3EAA4A"/>
    <a:srgbClr val="DCD7E7"/>
    <a:srgbClr val="E3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11CF6-091D-6BA9-1A75-B74623A663F0}" v="43" dt="2025-09-21T14:55:42.685"/>
    <p1510:client id="{576EA16A-61C9-28E4-A9EE-242EFFD6EF16}" v="145" dt="2025-09-23T08:14:41.826"/>
    <p1510:client id="{58FC7D8F-B7CD-6D76-E035-29090C67DAF0}" v="105" dt="2025-09-22T07:40:13.773"/>
    <p1510:client id="{59A1CA61-CCC6-B681-420E-ABC4AF98D777}" v="1494" dt="2025-09-22T12:51:03.708"/>
    <p1510:client id="{7DFE8680-72C5-4631-6C15-C94D5CD3FCE9}" v="59" dt="2025-09-21T19:41:09.024"/>
    <p1510:client id="{87CE4447-8006-4B6F-DD5E-E1DCFB40F52D}" v="1169" dt="2025-09-21T22:20:35.907"/>
    <p1510:client id="{A7FF30C5-705C-AFEC-6F79-0DCE0696ACD4}" v="196" dt="2025-09-22T22:07:32.384"/>
    <p1510:client id="{DA4328F8-22B7-2636-1E36-83240971F3E9}" v="9" dt="2025-09-21T14:40:19.340"/>
    <p1510:client id="{DE802A9E-3168-054C-CD74-959C44E0AC8C}" v="48" dt="2025-09-22T07:28:29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2"/>
    <p:restoredTop sz="94658"/>
  </p:normalViewPr>
  <p:slideViewPr>
    <p:cSldViewPr snapToGrid="0">
      <p:cViewPr varScale="1">
        <p:scale>
          <a:sx n="105" d="100"/>
          <a:sy n="105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76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70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65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99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53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23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73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035441-631C-92FC-DBA3-376B0F24DEA1}"/>
              </a:ext>
            </a:extLst>
          </p:cNvPr>
          <p:cNvSpPr txBox="1"/>
          <p:nvPr userDrawn="1"/>
        </p:nvSpPr>
        <p:spPr>
          <a:xfrm>
            <a:off x="375920" y="6481692"/>
            <a:ext cx="286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Annual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meeting – Rome – 9-10/07/2024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8318D-583F-5654-6A87-DA9699E4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626" y="381985"/>
            <a:ext cx="10957277" cy="2834160"/>
          </a:xfrm>
        </p:spPr>
        <p:txBody>
          <a:bodyPr/>
          <a:lstStyle/>
          <a:p>
            <a:pPr algn="ctr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Tracing Carbon in the Sky: CO₂ and CH₄ Isotope Signatures under Dust and Fire Events at the POT Station, </a:t>
            </a:r>
            <a:b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of the CIAO Observatory (CNR-IMAA)</a:t>
            </a:r>
            <a:b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7C9F0B21-94EC-20C8-61C9-ACE06723E38F}"/>
              </a:ext>
            </a:extLst>
          </p:cNvPr>
          <p:cNvSpPr>
            <a:spLocks noChangeAspect="1"/>
          </p:cNvSpPr>
          <p:nvPr/>
        </p:nvSpPr>
        <p:spPr>
          <a:xfrm>
            <a:off x="8287717" y="164720"/>
            <a:ext cx="3438241" cy="432000"/>
          </a:xfrm>
          <a:custGeom>
            <a:avLst/>
            <a:gdLst/>
            <a:ahLst/>
            <a:cxnLst/>
            <a:rect l="l" t="t" r="r" b="b"/>
            <a:pathLst>
              <a:path w="4626687" h="641953">
                <a:moveTo>
                  <a:pt x="0" y="0"/>
                </a:moveTo>
                <a:lnTo>
                  <a:pt x="4626687" y="0"/>
                </a:lnTo>
                <a:lnTo>
                  <a:pt x="4626687" y="641953"/>
                </a:lnTo>
                <a:lnTo>
                  <a:pt x="0" y="641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570A9B1E-A008-0C42-3577-2F8384B8D315}"/>
              </a:ext>
            </a:extLst>
          </p:cNvPr>
          <p:cNvSpPr/>
          <p:nvPr/>
        </p:nvSpPr>
        <p:spPr>
          <a:xfrm>
            <a:off x="6674872" y="114166"/>
            <a:ext cx="1106284" cy="510853"/>
          </a:xfrm>
          <a:custGeom>
            <a:avLst/>
            <a:gdLst/>
            <a:ahLst/>
            <a:cxnLst/>
            <a:rect l="l" t="t" r="r" b="b"/>
            <a:pathLst>
              <a:path w="2599720" h="1107376">
                <a:moveTo>
                  <a:pt x="0" y="0"/>
                </a:moveTo>
                <a:lnTo>
                  <a:pt x="2599720" y="0"/>
                </a:lnTo>
                <a:lnTo>
                  <a:pt x="2599720" y="1107377"/>
                </a:lnTo>
                <a:lnTo>
                  <a:pt x="0" y="1107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56F4A4-F733-1C42-FC9E-3DF2FE644A4F}"/>
              </a:ext>
            </a:extLst>
          </p:cNvPr>
          <p:cNvSpPr txBox="1"/>
          <p:nvPr/>
        </p:nvSpPr>
        <p:spPr>
          <a:xfrm>
            <a:off x="751463" y="3101546"/>
            <a:ext cx="112656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I.Zaccardo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Buono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Lapenna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Cardellicchio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Laurita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Amodio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Colangelo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Di Fiore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Trippetta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Masiello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Mona</a:t>
            </a:r>
            <a:r>
              <a:rPr lang="it-IT" sz="1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it-I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683F01-1792-2046-B385-8F7A3A6DB418}"/>
              </a:ext>
            </a:extLst>
          </p:cNvPr>
          <p:cNvSpPr txBox="1"/>
          <p:nvPr/>
        </p:nvSpPr>
        <p:spPr>
          <a:xfrm>
            <a:off x="820993" y="3796624"/>
            <a:ext cx="105500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14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National Research Council – Institute of Methodologies for Environmental Analysis (CNR-IMAA), Contrada S. Loja, I-85050, Tito Scalo, Potenza, Italy, </a:t>
            </a:r>
          </a:p>
          <a:p>
            <a:pPr>
              <a:spcAft>
                <a:spcPts val="600"/>
              </a:spcAft>
              <a:buNone/>
            </a:pPr>
            <a:r>
              <a:rPr lang="en-GB" sz="14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Department of Engineering, University of Basilicata, Via dell’ Ateneo Lucano, 10, I-85100 Potenza, Italy</a:t>
            </a:r>
          </a:p>
          <a:p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1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EA4F2DCD-0CF9-5EE5-D066-29306399BBF3}"/>
              </a:ext>
            </a:extLst>
          </p:cNvPr>
          <p:cNvSpPr/>
          <p:nvPr/>
        </p:nvSpPr>
        <p:spPr>
          <a:xfrm>
            <a:off x="420158" y="4487016"/>
            <a:ext cx="1491817" cy="1130159"/>
          </a:xfrm>
          <a:custGeom>
            <a:avLst/>
            <a:gdLst/>
            <a:ahLst/>
            <a:cxnLst/>
            <a:rect l="l" t="t" r="r" b="b"/>
            <a:pathLst>
              <a:path w="2768249" h="2173076">
                <a:moveTo>
                  <a:pt x="0" y="0"/>
                </a:moveTo>
                <a:lnTo>
                  <a:pt x="2768249" y="0"/>
                </a:lnTo>
                <a:lnTo>
                  <a:pt x="2768249" y="2173076"/>
                </a:lnTo>
                <a:lnTo>
                  <a:pt x="0" y="2173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36A8306-465A-2D98-7A68-9A037E3B1CA9}"/>
              </a:ext>
            </a:extLst>
          </p:cNvPr>
          <p:cNvSpPr/>
          <p:nvPr/>
        </p:nvSpPr>
        <p:spPr>
          <a:xfrm>
            <a:off x="1919790" y="4487016"/>
            <a:ext cx="1106789" cy="1130159"/>
          </a:xfrm>
          <a:custGeom>
            <a:avLst/>
            <a:gdLst/>
            <a:ahLst/>
            <a:cxnLst/>
            <a:rect l="l" t="t" r="r" b="b"/>
            <a:pathLst>
              <a:path w="2437506" h="2181049">
                <a:moveTo>
                  <a:pt x="0" y="0"/>
                </a:moveTo>
                <a:lnTo>
                  <a:pt x="2437506" y="0"/>
                </a:lnTo>
                <a:lnTo>
                  <a:pt x="2437506" y="2181050"/>
                </a:lnTo>
                <a:lnTo>
                  <a:pt x="0" y="2181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230" b="-6230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AA4232-870B-B38B-C364-1A7B4CAA17A4}"/>
              </a:ext>
            </a:extLst>
          </p:cNvPr>
          <p:cNvSpPr txBox="1"/>
          <p:nvPr/>
        </p:nvSpPr>
        <p:spPr>
          <a:xfrm>
            <a:off x="345554" y="6461985"/>
            <a:ext cx="5726900" cy="276999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ITINERIS 3rd general meeting-Rome, 25-26/09/2025</a:t>
            </a:r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92A1F958-E13A-FA37-E413-6C9018AC4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186" y="515799"/>
            <a:ext cx="5182856" cy="525595"/>
          </a:xfrm>
        </p:spPr>
        <p:txBody>
          <a:bodyPr/>
          <a:lstStyle/>
          <a:p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ISOTOPIC CARBON MONITORING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B72C82-A7CC-8530-BF80-06FCFB1C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589" y="1167137"/>
            <a:ext cx="2702034" cy="3605716"/>
          </a:xfrm>
          <a:prstGeom prst="rect">
            <a:avLst/>
          </a:prstGeom>
        </p:spPr>
      </p:pic>
      <p:pic>
        <p:nvPicPr>
          <p:cNvPr id="5" name="Immagine 4" descr="Immagine che contiene cielo, aria aperta, Pubblica utilità, Stazione trasmittente&#10;&#10;Il contenuto generato dall'IA potrebbe non essere corretto.">
            <a:extLst>
              <a:ext uri="{FF2B5EF4-FFF2-40B4-BE49-F238E27FC236}">
                <a16:creationId xmlns:a16="http://schemas.microsoft.com/office/drawing/2014/main" id="{55B6E98E-AA3F-9870-5571-98D09F12E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73" y="557423"/>
            <a:ext cx="2595876" cy="3931467"/>
          </a:xfrm>
          <a:prstGeom prst="rect">
            <a:avLst/>
          </a:prstGeom>
        </p:spPr>
      </p:pic>
      <p:sp>
        <p:nvSpPr>
          <p:cNvPr id="11" name="Freeform 12">
            <a:extLst>
              <a:ext uri="{FF2B5EF4-FFF2-40B4-BE49-F238E27FC236}">
                <a16:creationId xmlns:a16="http://schemas.microsoft.com/office/drawing/2014/main" id="{BCBD4A5B-73EB-74A7-A6AA-0B493DD713A4}"/>
              </a:ext>
            </a:extLst>
          </p:cNvPr>
          <p:cNvSpPr/>
          <p:nvPr/>
        </p:nvSpPr>
        <p:spPr>
          <a:xfrm>
            <a:off x="2033054" y="547406"/>
            <a:ext cx="992160" cy="309202"/>
          </a:xfrm>
          <a:custGeom>
            <a:avLst/>
            <a:gdLst/>
            <a:ahLst/>
            <a:cxnLst/>
            <a:rect l="l" t="t" r="r" b="b"/>
            <a:pathLst>
              <a:path w="2340079" h="630509">
                <a:moveTo>
                  <a:pt x="0" y="0"/>
                </a:moveTo>
                <a:lnTo>
                  <a:pt x="2340078" y="0"/>
                </a:lnTo>
                <a:lnTo>
                  <a:pt x="2340078" y="630510"/>
                </a:lnTo>
                <a:lnTo>
                  <a:pt x="0" y="630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046DBC-84A8-E9FB-2C1D-11D6BD6EB541}"/>
              </a:ext>
            </a:extLst>
          </p:cNvPr>
          <p:cNvSpPr txBox="1"/>
          <p:nvPr/>
        </p:nvSpPr>
        <p:spPr>
          <a:xfrm>
            <a:off x="350044" y="5711979"/>
            <a:ext cx="2721115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dirty="0">
                <a:solidFill>
                  <a:srgbClr val="262626"/>
                </a:solidFill>
                <a:latin typeface="Poppins"/>
                <a:cs typeface="Poppins"/>
              </a:rPr>
              <a:t>Lapenna, E. et al. </a:t>
            </a:r>
            <a:r>
              <a:rPr lang="en-US" sz="1100" dirty="0">
                <a:solidFill>
                  <a:srgbClr val="262626"/>
                </a:solidFill>
                <a:latin typeface="Poppins"/>
                <a:cs typeface="Poppins"/>
              </a:rPr>
              <a:t> </a:t>
            </a:r>
            <a:r>
              <a:rPr lang="it-IT" sz="1100" i="1" err="1">
                <a:solidFill>
                  <a:srgbClr val="262626"/>
                </a:solidFill>
                <a:latin typeface="Poppins"/>
                <a:cs typeface="Poppins"/>
              </a:rPr>
              <a:t>Atmosphere</a:t>
            </a:r>
            <a:r>
              <a:rPr lang="it-IT" sz="1100" i="1" dirty="0">
                <a:solidFill>
                  <a:srgbClr val="262626"/>
                </a:solidFill>
                <a:latin typeface="Poppins"/>
                <a:cs typeface="Poppins"/>
              </a:rPr>
              <a:t>,</a:t>
            </a:r>
            <a:r>
              <a:rPr lang="it-IT" sz="1100" dirty="0">
                <a:solidFill>
                  <a:srgbClr val="262626"/>
                </a:solidFill>
                <a:latin typeface="Poppins"/>
                <a:cs typeface="Poppins"/>
              </a:rPr>
              <a:t> </a:t>
            </a:r>
            <a:r>
              <a:rPr lang="it-IT" sz="1100" b="1" dirty="0">
                <a:solidFill>
                  <a:srgbClr val="262626"/>
                </a:solidFill>
                <a:latin typeface="Poppins"/>
                <a:cs typeface="Poppins"/>
              </a:rPr>
              <a:t>2025</a:t>
            </a:r>
            <a:endParaRPr lang="it-IT" sz="1100" dirty="0">
              <a:solidFill>
                <a:srgbClr val="262626"/>
              </a:solidFill>
              <a:latin typeface="Poppins"/>
              <a:cs typeface="Poppin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31DF82-9F2E-FCBC-2CFB-D9F5879698B8}"/>
              </a:ext>
            </a:extLst>
          </p:cNvPr>
          <p:cNvSpPr txBox="1"/>
          <p:nvPr/>
        </p:nvSpPr>
        <p:spPr>
          <a:xfrm>
            <a:off x="8732044" y="4894762"/>
            <a:ext cx="3295375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dirty="0">
                <a:solidFill>
                  <a:srgbClr val="262626"/>
                </a:solidFill>
                <a:latin typeface="Poppins"/>
                <a:cs typeface="Poppins"/>
              </a:rPr>
              <a:t>Buono, A. et al. (2025). Dataset. ITINERIS HUB</a:t>
            </a:r>
            <a:endParaRPr lang="it-IT" sz="1100" b="1" dirty="0">
              <a:solidFill>
                <a:srgbClr val="262626"/>
              </a:solidFill>
              <a:latin typeface="Poppins"/>
              <a:cs typeface="Poppin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AE18B-7CA3-4FBF-C54A-D6E253C9E22A}"/>
              </a:ext>
            </a:extLst>
          </p:cNvPr>
          <p:cNvSpPr txBox="1"/>
          <p:nvPr/>
        </p:nvSpPr>
        <p:spPr>
          <a:xfrm>
            <a:off x="8732043" y="5292326"/>
            <a:ext cx="2721115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dirty="0">
                <a:solidFill>
                  <a:srgbClr val="262626"/>
                </a:solidFill>
                <a:latin typeface="Poppins"/>
                <a:cs typeface="Poppins"/>
              </a:rPr>
              <a:t>Buono, A. et al. </a:t>
            </a:r>
            <a:r>
              <a:rPr lang="en-US" sz="1100" dirty="0">
                <a:solidFill>
                  <a:srgbClr val="262626"/>
                </a:solidFill>
                <a:latin typeface="Poppins"/>
                <a:cs typeface="Poppins"/>
              </a:rPr>
              <a:t> </a:t>
            </a:r>
            <a:r>
              <a:rPr lang="it-IT" sz="1100" i="1" dirty="0" err="1">
                <a:solidFill>
                  <a:srgbClr val="262626"/>
                </a:solidFill>
                <a:latin typeface="Poppins"/>
                <a:cs typeface="Poppins"/>
              </a:rPr>
              <a:t>Atmosphere</a:t>
            </a:r>
            <a:r>
              <a:rPr lang="it-IT" sz="1100" i="1" dirty="0">
                <a:solidFill>
                  <a:srgbClr val="262626"/>
                </a:solidFill>
                <a:latin typeface="Poppins"/>
                <a:cs typeface="Poppins"/>
              </a:rPr>
              <a:t>,</a:t>
            </a:r>
            <a:r>
              <a:rPr lang="it-IT" sz="1100" dirty="0">
                <a:solidFill>
                  <a:srgbClr val="262626"/>
                </a:solidFill>
                <a:latin typeface="Poppins"/>
                <a:cs typeface="Poppins"/>
              </a:rPr>
              <a:t> </a:t>
            </a:r>
            <a:r>
              <a:rPr lang="it-IT" sz="1100" b="1" dirty="0">
                <a:solidFill>
                  <a:srgbClr val="262626"/>
                </a:solidFill>
                <a:latin typeface="Poppins"/>
                <a:cs typeface="Poppins"/>
              </a:rPr>
              <a:t>2025</a:t>
            </a:r>
            <a:endParaRPr lang="it-IT" sz="1100" dirty="0">
              <a:solidFill>
                <a:srgbClr val="262626"/>
              </a:solidFill>
              <a:latin typeface="Poppins"/>
              <a:cs typeface="Poppin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965367-0394-0E91-0E02-B8660C442F1F}"/>
              </a:ext>
            </a:extLst>
          </p:cNvPr>
          <p:cNvSpPr txBox="1"/>
          <p:nvPr/>
        </p:nvSpPr>
        <p:spPr>
          <a:xfrm>
            <a:off x="3432426" y="1066364"/>
            <a:ext cx="518285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carbon isotope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CO₂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CH₄,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purchased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ITINERIS</a:t>
            </a:r>
          </a:p>
          <a:p>
            <a:pPr marL="171450" indent="-171450">
              <a:buFont typeface="Arial"/>
              <a:buChar char="•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ICOS tower and lines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ITINERIS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TNAs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gaining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expertise on isotope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high-resolution isotopic dataset 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papers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3A5AF8-7051-64BC-3322-9E51D334FA6C}"/>
              </a:ext>
            </a:extLst>
          </p:cNvPr>
          <p:cNvSpPr txBox="1"/>
          <p:nvPr/>
        </p:nvSpPr>
        <p:spPr>
          <a:xfrm>
            <a:off x="8732042" y="5711979"/>
            <a:ext cx="2721115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dirty="0">
                <a:solidFill>
                  <a:srgbClr val="262626"/>
                </a:solidFill>
                <a:latin typeface="Poppins"/>
                <a:cs typeface="Poppins"/>
              </a:rPr>
              <a:t>Zaccardo, I. et al. </a:t>
            </a:r>
            <a:r>
              <a:rPr lang="en-US" sz="1100" dirty="0">
                <a:solidFill>
                  <a:srgbClr val="262626"/>
                </a:solidFill>
                <a:latin typeface="Poppins"/>
                <a:cs typeface="Poppins"/>
              </a:rPr>
              <a:t> </a:t>
            </a:r>
            <a:r>
              <a:rPr lang="it-IT" sz="1100" i="1" dirty="0">
                <a:solidFill>
                  <a:srgbClr val="262626"/>
                </a:solidFill>
                <a:latin typeface="Poppins"/>
                <a:cs typeface="Poppins"/>
              </a:rPr>
              <a:t>In </a:t>
            </a:r>
            <a:r>
              <a:rPr lang="it-IT" sz="1100" i="1" dirty="0" err="1">
                <a:solidFill>
                  <a:srgbClr val="262626"/>
                </a:solidFill>
                <a:latin typeface="Poppins"/>
                <a:cs typeface="Poppins"/>
              </a:rPr>
              <a:t>preparation</a:t>
            </a:r>
            <a:endParaRPr lang="it-IT" sz="1100" dirty="0">
              <a:solidFill>
                <a:srgbClr val="262626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9179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B537-AABD-1FF4-EC57-852D53E2E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19130A-FB96-2DB0-A30B-EC2274AC1B5F}"/>
              </a:ext>
            </a:extLst>
          </p:cNvPr>
          <p:cNvSpPr txBox="1"/>
          <p:nvPr/>
        </p:nvSpPr>
        <p:spPr>
          <a:xfrm>
            <a:off x="373572" y="6489195"/>
            <a:ext cx="5570279" cy="276999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ITINERIS 3rd general meeting-Rome, 25-26/09/2025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66816E91-C977-BAE4-88DF-19A4CAF699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1772" y="59680"/>
            <a:ext cx="5713714" cy="633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Which Are Stable Carbon Isotopes?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37E0D18B-704F-0E37-2362-74ED4A5021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3572" y="858184"/>
            <a:ext cx="599645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Carbon atoms with different neutron numbers but the same atomic number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Non-radioactive and do not decay over time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Useful for source apportionment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D8DE6ED-6123-B3AA-35F6-3C33A69A794F}"/>
              </a:ext>
            </a:extLst>
          </p:cNvPr>
          <p:cNvGrpSpPr/>
          <p:nvPr/>
        </p:nvGrpSpPr>
        <p:grpSpPr>
          <a:xfrm>
            <a:off x="6939104" y="980934"/>
            <a:ext cx="5345284" cy="4857548"/>
            <a:chOff x="6515908" y="1395282"/>
            <a:chExt cx="5345284" cy="4857548"/>
          </a:xfrm>
        </p:grpSpPr>
        <p:sp>
          <p:nvSpPr>
            <p:cNvPr id="7" name="TextBox 24">
              <a:extLst>
                <a:ext uri="{FF2B5EF4-FFF2-40B4-BE49-F238E27FC236}">
                  <a16:creationId xmlns:a16="http://schemas.microsoft.com/office/drawing/2014/main" id="{AA81208D-ACF6-C031-22A4-22BE9839A283}"/>
                </a:ext>
              </a:extLst>
            </p:cNvPr>
            <p:cNvSpPr txBox="1"/>
            <p:nvPr/>
          </p:nvSpPr>
          <p:spPr>
            <a:xfrm>
              <a:off x="6515908" y="1395282"/>
              <a:ext cx="5345284" cy="407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Open Sans Bold"/>
                </a:rPr>
                <a:t>The Role of Isotopic Analysis in Atmospheric Research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79DB1D00-8603-D6DA-33AC-39EEB042BB66}"/>
                </a:ext>
              </a:extLst>
            </p:cNvPr>
            <p:cNvSpPr/>
            <p:nvPr/>
          </p:nvSpPr>
          <p:spPr>
            <a:xfrm>
              <a:off x="7010895" y="2166363"/>
              <a:ext cx="4355310" cy="1199006"/>
            </a:xfrm>
            <a:prstGeom prst="roundRect">
              <a:avLst/>
            </a:prstGeom>
            <a:solidFill>
              <a:srgbClr val="E3ED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5146F973-74DB-9B57-1BD7-470A21300BD3}"/>
                </a:ext>
              </a:extLst>
            </p:cNvPr>
            <p:cNvSpPr/>
            <p:nvPr/>
          </p:nvSpPr>
          <p:spPr>
            <a:xfrm>
              <a:off x="7010895" y="3605908"/>
              <a:ext cx="4355310" cy="1199006"/>
            </a:xfrm>
            <a:prstGeom prst="roundRect">
              <a:avLst/>
            </a:prstGeom>
            <a:solidFill>
              <a:srgbClr val="E3ED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195333E8-5355-9646-3429-C7FF26B998FF}"/>
                </a:ext>
              </a:extLst>
            </p:cNvPr>
            <p:cNvSpPr/>
            <p:nvPr/>
          </p:nvSpPr>
          <p:spPr>
            <a:xfrm>
              <a:off x="7010895" y="5053824"/>
              <a:ext cx="4355310" cy="1199006"/>
            </a:xfrm>
            <a:prstGeom prst="roundRect">
              <a:avLst/>
            </a:prstGeom>
            <a:solidFill>
              <a:srgbClr val="E3ED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8B95AF66-41EE-D9C7-1B12-E85FD6F5D9F0}"/>
                </a:ext>
              </a:extLst>
            </p:cNvPr>
            <p:cNvSpPr/>
            <p:nvPr/>
          </p:nvSpPr>
          <p:spPr>
            <a:xfrm>
              <a:off x="7199909" y="2393471"/>
              <a:ext cx="810120" cy="663245"/>
            </a:xfrm>
            <a:custGeom>
              <a:avLst/>
              <a:gdLst/>
              <a:ahLst/>
              <a:cxnLst/>
              <a:rect l="l" t="t" r="r" b="b"/>
              <a:pathLst>
                <a:path w="1582826" h="1047459">
                  <a:moveTo>
                    <a:pt x="0" y="0"/>
                  </a:moveTo>
                  <a:lnTo>
                    <a:pt x="1582827" y="0"/>
                  </a:lnTo>
                  <a:lnTo>
                    <a:pt x="1582827" y="1047459"/>
                  </a:lnTo>
                  <a:lnTo>
                    <a:pt x="0" y="1047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8F205CF4-6319-4FB6-CEA7-79AD79BD71EF}"/>
                </a:ext>
              </a:extLst>
            </p:cNvPr>
            <p:cNvSpPr/>
            <p:nvPr/>
          </p:nvSpPr>
          <p:spPr>
            <a:xfrm>
              <a:off x="7110661" y="3808153"/>
              <a:ext cx="849730" cy="677975"/>
            </a:xfrm>
            <a:custGeom>
              <a:avLst/>
              <a:gdLst/>
              <a:ahLst/>
              <a:cxnLst/>
              <a:rect l="l" t="t" r="r" b="b"/>
              <a:pathLst>
                <a:path w="1693719" h="1270289">
                  <a:moveTo>
                    <a:pt x="0" y="0"/>
                  </a:moveTo>
                  <a:lnTo>
                    <a:pt x="1693720" y="0"/>
                  </a:lnTo>
                  <a:lnTo>
                    <a:pt x="1693720" y="1270289"/>
                  </a:lnTo>
                  <a:lnTo>
                    <a:pt x="0" y="1270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0C239EC3-F3AA-7257-3151-4D1EACA4510E}"/>
                </a:ext>
              </a:extLst>
            </p:cNvPr>
            <p:cNvSpPr/>
            <p:nvPr/>
          </p:nvSpPr>
          <p:spPr>
            <a:xfrm>
              <a:off x="7161786" y="5294363"/>
              <a:ext cx="798604" cy="717927"/>
            </a:xfrm>
            <a:custGeom>
              <a:avLst/>
              <a:gdLst/>
              <a:ahLst/>
              <a:cxnLst/>
              <a:rect l="l" t="t" r="r" b="b"/>
              <a:pathLst>
                <a:path w="1247620" h="1202394">
                  <a:moveTo>
                    <a:pt x="0" y="0"/>
                  </a:moveTo>
                  <a:lnTo>
                    <a:pt x="1247620" y="0"/>
                  </a:lnTo>
                  <a:lnTo>
                    <a:pt x="1247620" y="1202393"/>
                  </a:lnTo>
                  <a:lnTo>
                    <a:pt x="0" y="1202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D6459FD5-7236-81DF-B6BF-48E05E02DB62}"/>
                </a:ext>
              </a:extLst>
            </p:cNvPr>
            <p:cNvCxnSpPr/>
            <p:nvPr/>
          </p:nvCxnSpPr>
          <p:spPr>
            <a:xfrm>
              <a:off x="8114347" y="2393471"/>
              <a:ext cx="0" cy="6632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A680279-3A32-BB3A-F325-CCF72621CA11}"/>
                </a:ext>
              </a:extLst>
            </p:cNvPr>
            <p:cNvCxnSpPr/>
            <p:nvPr/>
          </p:nvCxnSpPr>
          <p:spPr>
            <a:xfrm>
              <a:off x="8111281" y="3808153"/>
              <a:ext cx="0" cy="6632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EF5DB9C4-EEE0-558D-6398-F975D2E04FF0}"/>
                </a:ext>
              </a:extLst>
            </p:cNvPr>
            <p:cNvCxnSpPr/>
            <p:nvPr/>
          </p:nvCxnSpPr>
          <p:spPr>
            <a:xfrm>
              <a:off x="8111281" y="5322382"/>
              <a:ext cx="0" cy="6632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16958B95-B9F3-9C64-FB76-BE839E4752B0}"/>
                </a:ext>
              </a:extLst>
            </p:cNvPr>
            <p:cNvSpPr txBox="1"/>
            <p:nvPr/>
          </p:nvSpPr>
          <p:spPr>
            <a:xfrm>
              <a:off x="8449172" y="2549574"/>
              <a:ext cx="2445985" cy="3138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Open Sans Bold"/>
                </a:rPr>
                <a:t>Identifying Emission Sources</a:t>
              </a:r>
            </a:p>
          </p:txBody>
        </p: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ECB67FF6-A029-79F1-5FBC-5917EDBFC082}"/>
                </a:ext>
              </a:extLst>
            </p:cNvPr>
            <p:cNvSpPr txBox="1"/>
            <p:nvPr/>
          </p:nvSpPr>
          <p:spPr>
            <a:xfrm>
              <a:off x="8211045" y="3786124"/>
              <a:ext cx="3155160" cy="6600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Open Sans Bold"/>
                </a:rPr>
                <a:t>Studyng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Open Sans Bold"/>
                </a:rPr>
                <a:t> Carbon Exchange between Atmosphere, Biosphere and Oceans </a:t>
              </a: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1B8CE3E0-0395-CFC1-79A7-B8962F01C1FE}"/>
                </a:ext>
              </a:extLst>
            </p:cNvPr>
            <p:cNvSpPr txBox="1"/>
            <p:nvPr/>
          </p:nvSpPr>
          <p:spPr>
            <a:xfrm>
              <a:off x="8211045" y="5117806"/>
              <a:ext cx="3307063" cy="10063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Open Sans Bold"/>
                </a:rPr>
                <a:t>Improving Climate Models for Source Apportionment and Greenhouse Gas Inventories</a:t>
              </a:r>
            </a:p>
          </p:txBody>
        </p:sp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id="{E7B6685C-D04C-EBBC-D0BD-B4AF55DAD941}"/>
              </a:ext>
            </a:extLst>
          </p:cNvPr>
          <p:cNvSpPr txBox="1"/>
          <p:nvPr/>
        </p:nvSpPr>
        <p:spPr>
          <a:xfrm>
            <a:off x="295459" y="2947947"/>
            <a:ext cx="2233613" cy="834844"/>
          </a:xfrm>
          <a:prstGeom prst="rect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525717" lvl="1" indent="-262859">
              <a:lnSpc>
                <a:spcPts val="340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¹²C (about 98.9%)</a:t>
            </a:r>
          </a:p>
          <a:p>
            <a:pPr marL="525717" lvl="1" indent="-262859">
              <a:lnSpc>
                <a:spcPts val="340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¹³C (about 1.1%)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F0FC8F5-F801-D4D9-AABF-CA1A134F8D1B}"/>
              </a:ext>
            </a:extLst>
          </p:cNvPr>
          <p:cNvSpPr txBox="1"/>
          <p:nvPr/>
        </p:nvSpPr>
        <p:spPr>
          <a:xfrm>
            <a:off x="3052760" y="2645357"/>
            <a:ext cx="3872471" cy="1477328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 of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¹³C to ¹²C (¹³C/ ¹²C)in a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Vienna Pee Dee Belemnite (VPDB) Reference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Delta values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δ¹³C–CH₄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δ¹³C–CO₂ (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‰)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5BE2030-F251-7953-A65A-DC4092D1002E}"/>
              </a:ext>
            </a:extLst>
          </p:cNvPr>
          <p:cNvCxnSpPr>
            <a:cxnSpLocks/>
          </p:cNvCxnSpPr>
          <p:nvPr/>
        </p:nvCxnSpPr>
        <p:spPr>
          <a:xfrm>
            <a:off x="2571751" y="3395460"/>
            <a:ext cx="3571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0D47B3FF-A97B-07F7-E0F6-00F9E2B63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797" y="4886590"/>
            <a:ext cx="2857748" cy="891617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23DF58FC-B9A0-8228-8D3D-FA8083CB1D1F}"/>
              </a:ext>
            </a:extLst>
          </p:cNvPr>
          <p:cNvCxnSpPr>
            <a:cxnSpLocks/>
          </p:cNvCxnSpPr>
          <p:nvPr/>
        </p:nvCxnSpPr>
        <p:spPr>
          <a:xfrm>
            <a:off x="4815593" y="4175602"/>
            <a:ext cx="0" cy="704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2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61B25-45FF-2C8C-DAE1-F68E8599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DB4A9E5-3C4C-6252-8CDD-B9480799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pPr marL="0" indent="0">
              <a:buNone/>
            </a:pPr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5ED4C82-9A4D-91E3-A4A9-9BC56820C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121" y="343171"/>
            <a:ext cx="9307770" cy="462132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Isotopic Fingerprints of Natural and Anthropogenic Emissions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028CB9F-43D0-6B2F-CC6A-563F7F88815A}"/>
              </a:ext>
            </a:extLst>
          </p:cNvPr>
          <p:cNvSpPr txBox="1"/>
          <p:nvPr/>
        </p:nvSpPr>
        <p:spPr>
          <a:xfrm>
            <a:off x="808311" y="1147797"/>
            <a:ext cx="4389864" cy="450636"/>
          </a:xfrm>
          <a:prstGeom prst="rect">
            <a:avLst/>
          </a:prstGeom>
          <a:solidFill>
            <a:srgbClr val="ED7D3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2800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δ¹³C–CH₄</a:t>
            </a:r>
            <a:endParaRPr lang="en-US" sz="2800" b="1" spc="-7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B381206-F441-4359-D7C8-46F4DDD8C308}"/>
              </a:ext>
            </a:extLst>
          </p:cNvPr>
          <p:cNvSpPr txBox="1"/>
          <p:nvPr/>
        </p:nvSpPr>
        <p:spPr>
          <a:xfrm>
            <a:off x="-168030" y="2219790"/>
            <a:ext cx="6660462" cy="3580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Atmospheric background: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~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–47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‰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Biogenic sources: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  wetlands, rice paddies, ruminants →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–65‰ to –55‰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</a:t>
            </a:r>
            <a:endParaRPr lang="en-US" b="1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Fossil fuel sources: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  fugitive emission→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–55‰ to –25‰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  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incomplete combustion (natural gas, coal, oil)→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–29‰ to –13‰</a:t>
            </a:r>
          </a:p>
          <a:p>
            <a:pPr lvl="1"/>
            <a:endParaRPr lang="en-US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burning (CH₄):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     Variable depending on vegetation type →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–30‰ to –20‰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6715" lvl="1" indent="-171450">
              <a:lnSpc>
                <a:spcPts val="1998"/>
              </a:lnSpc>
              <a:buFont typeface="Arial" panose="020B0604020202020204" pitchFamily="34" charset="0"/>
              <a:buChar char="•"/>
            </a:pPr>
            <a:endParaRPr lang="en-US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58D65D4-5DB7-8250-AAE5-CEF0F03657D0}"/>
              </a:ext>
            </a:extLst>
          </p:cNvPr>
          <p:cNvSpPr txBox="1"/>
          <p:nvPr/>
        </p:nvSpPr>
        <p:spPr>
          <a:xfrm>
            <a:off x="6180462" y="2232221"/>
            <a:ext cx="6418724" cy="2472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1" indent="-285750" algn="just">
              <a:buFont typeface="Arial"/>
              <a:buChar char="•"/>
            </a:pP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Atmospheric background: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~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–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7.5‰</a:t>
            </a:r>
            <a:endParaRPr lang="en-US" b="1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b="1" spc="-3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Fossil fuel combustion: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pc="-3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     Coal, gasoline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, natural gas →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–30‰ to –28‰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oppins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Biomass burning: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  -C</a:t>
            </a:r>
            <a:r>
              <a:rPr lang="en-US" b="1" spc="-39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3 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vegetation </a:t>
            </a:r>
            <a:r>
              <a:rPr lang="en-US" spc="-3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e</a:t>
            </a:r>
            <a:r>
              <a:rPr lang="en-US" spc="-3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.g., trees, shrubs) → </a:t>
            </a:r>
            <a:r>
              <a:rPr lang="en-US" b="1" spc="-3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35‰ to –25‰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  -C</a:t>
            </a:r>
            <a:r>
              <a:rPr lang="en-US" b="1" spc="-39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4</a:t>
            </a:r>
            <a:r>
              <a:rPr lang="en-US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vegetation (e.g., savanna grasses)  → </a:t>
            </a:r>
            <a:r>
              <a:rPr lang="en-US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–16‰ to –12‰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1165" lvl="1" indent="-215265" algn="just">
              <a:lnSpc>
                <a:spcPts val="1998"/>
              </a:lnSpc>
              <a:buFont typeface="Arial"/>
              <a:buChar char="•"/>
            </a:pPr>
            <a:endParaRPr lang="en-US" spc="-3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76926F-9B12-8CD1-ABE4-B94FDF412DF6}"/>
              </a:ext>
            </a:extLst>
          </p:cNvPr>
          <p:cNvSpPr txBox="1"/>
          <p:nvPr/>
        </p:nvSpPr>
        <p:spPr>
          <a:xfrm>
            <a:off x="345554" y="6461985"/>
            <a:ext cx="5726900" cy="276999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ITINERIS 3rd general meeting-Rome, 25-26/09/2025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C6A7AAE-D760-1168-C872-4CD0A90EC2FB}"/>
              </a:ext>
            </a:extLst>
          </p:cNvPr>
          <p:cNvSpPr txBox="1"/>
          <p:nvPr/>
        </p:nvSpPr>
        <p:spPr>
          <a:xfrm>
            <a:off x="7119438" y="1147797"/>
            <a:ext cx="4367778" cy="450636"/>
          </a:xfrm>
          <a:prstGeom prst="rect">
            <a:avLst/>
          </a:prstGeom>
          <a:solidFill>
            <a:srgbClr val="ED7D3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2800" b="1" spc="-3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δ¹³C–CO₂</a:t>
            </a:r>
            <a:endParaRPr lang="en-US" sz="2800" b="1" spc="-7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D3BF68C-187B-D0FE-E819-AA9034251C34}"/>
              </a:ext>
            </a:extLst>
          </p:cNvPr>
          <p:cNvCxnSpPr/>
          <p:nvPr/>
        </p:nvCxnSpPr>
        <p:spPr>
          <a:xfrm>
            <a:off x="6457929" y="1634916"/>
            <a:ext cx="69006" cy="454060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3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ECB8-86F9-86EA-F6E0-B2B1FE3A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9779C4D-A2B2-8BDB-B412-F4F73B64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7" y="3812215"/>
            <a:ext cx="3744938" cy="2496626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1174BFE3-4BD1-24F4-BC38-B56AB5736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659"/>
            <a:ext cx="10120393" cy="574190"/>
          </a:xfrm>
        </p:spPr>
        <p:txBody>
          <a:bodyPr lIns="91440" tIns="45720" rIns="91440" bIns="45720" anchor="t"/>
          <a:lstStyle/>
          <a:p>
            <a:pPr algn="ctr"/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Saharan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Dust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Intrusions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Alter the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Isotopic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CH₄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CO₂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magine 22" descr="Immagine che contiene testo, disegno, diagramma, schizzo&#10;&#10;Il contenuto generato dall'IA potrebbe non essere corretto.">
            <a:extLst>
              <a:ext uri="{FF2B5EF4-FFF2-40B4-BE49-F238E27FC236}">
                <a16:creationId xmlns:a16="http://schemas.microsoft.com/office/drawing/2014/main" id="{6C8B6CFA-C291-9752-D286-BC21AF4F2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996639"/>
            <a:ext cx="3600450" cy="2595563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9015293E-E1CF-F0B4-FF6A-4B9FCF94A05A}"/>
              </a:ext>
            </a:extLst>
          </p:cNvPr>
          <p:cNvSpPr txBox="1"/>
          <p:nvPr/>
        </p:nvSpPr>
        <p:spPr>
          <a:xfrm>
            <a:off x="7690037" y="915153"/>
            <a:ext cx="4324348" cy="5420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1160" lvl="1" indent="-195580" algn="just">
              <a:lnSpc>
                <a:spcPts val="2537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CH₄ ↓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 → Decrease in mole fractions suggests isotopic fractionation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1160" lvl="1" indent="-195580" algn="just">
              <a:lnSpc>
                <a:spcPts val="2537"/>
              </a:lnSpc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1160" lvl="1" indent="-195580" algn="just">
              <a:lnSpc>
                <a:spcPts val="2537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δ¹³C–CH₄ ↑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Enrichment indicates enhanced oxidation linked to mineral aerosols.</a:t>
            </a:r>
          </a:p>
          <a:p>
            <a:pPr marL="195580" lvl="1" algn="ctr">
              <a:lnSpc>
                <a:spcPts val="2537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MDSA mechanism by Marten et al. (2023)</a:t>
            </a:r>
          </a:p>
          <a:p>
            <a:pPr marL="195580" lvl="1" algn="ctr">
              <a:lnSpc>
                <a:spcPts val="2537"/>
              </a:lnSpc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Light"/>
            </a:endParaRPr>
          </a:p>
          <a:p>
            <a:pPr marL="195580" lvl="1" algn="ctr">
              <a:lnSpc>
                <a:spcPts val="2537"/>
              </a:lnSpc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5580" lvl="1" algn="ctr">
              <a:lnSpc>
                <a:spcPts val="2537"/>
              </a:lnSpc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1160" lvl="1" indent="-195580" algn="just">
              <a:lnSpc>
                <a:spcPts val="2537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CO₂ ↑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 → Increased concentrations due to reduced photosynthesis (radiative suppression).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1160" lvl="1" indent="-195580" algn="just">
              <a:lnSpc>
                <a:spcPts val="2537"/>
              </a:lnSpc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Light"/>
            </a:endParaRPr>
          </a:p>
          <a:p>
            <a:pPr marL="391160" lvl="1" indent="-195580" algn="just">
              <a:lnSpc>
                <a:spcPts val="2537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δ¹³C–CO₂ ↓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Light"/>
              </a:rPr>
              <a:t> → Decline reflects lower ¹²CO₂ uptake during dust events.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2780" lvl="1" algn="ctr">
              <a:lnSpc>
                <a:spcPts val="2537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Kinetic Isotopic Effect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2780" lvl="1" algn="ctr">
              <a:lnSpc>
                <a:spcPts val="2537"/>
              </a:lnSpc>
            </a:pPr>
            <a:r>
              <a:rPr lang="en-US" b="1" u="sng" dirty="0">
                <a:solidFill>
                  <a:srgbClr val="3EA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 under review</a:t>
            </a:r>
            <a:endParaRPr lang="en-US" b="1" dirty="0">
              <a:solidFill>
                <a:srgbClr val="3EAA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2780" lvl="1" algn="ctr">
              <a:lnSpc>
                <a:spcPts val="2537"/>
              </a:lnSpc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&#10;&#10;Il contenuto generato dall'IA potrebbe non essere corretto.">
            <a:extLst>
              <a:ext uri="{FF2B5EF4-FFF2-40B4-BE49-F238E27FC236}">
                <a16:creationId xmlns:a16="http://schemas.microsoft.com/office/drawing/2014/main" id="{8E4F8180-16C4-E739-D55E-37DAE214F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930" y="3823928"/>
            <a:ext cx="3744941" cy="2496627"/>
          </a:xfrm>
          <a:prstGeom prst="rect">
            <a:avLst/>
          </a:prstGeom>
        </p:spPr>
      </p:pic>
      <p:pic>
        <p:nvPicPr>
          <p:cNvPr id="8" name="Immagine 7" descr="Immagine che contiene disegno, schizzo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F7B71868-6817-E8CF-2335-5C28F1AF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930" y="1000185"/>
            <a:ext cx="3708818" cy="247254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E020C19-B1F8-7F4D-C824-BE6F9FDF2C38}"/>
              </a:ext>
            </a:extLst>
          </p:cNvPr>
          <p:cNvCxnSpPr>
            <a:cxnSpLocks/>
          </p:cNvCxnSpPr>
          <p:nvPr/>
        </p:nvCxnSpPr>
        <p:spPr>
          <a:xfrm>
            <a:off x="1422229" y="1090664"/>
            <a:ext cx="0" cy="2109735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C8127C6-6248-5F8B-DDEB-1E8E4B4AED17}"/>
              </a:ext>
            </a:extLst>
          </p:cNvPr>
          <p:cNvCxnSpPr>
            <a:cxnSpLocks/>
          </p:cNvCxnSpPr>
          <p:nvPr/>
        </p:nvCxnSpPr>
        <p:spPr>
          <a:xfrm>
            <a:off x="2481845" y="1101873"/>
            <a:ext cx="0" cy="213690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68212E7-5882-7C9A-D2AC-CEA692119B68}"/>
              </a:ext>
            </a:extLst>
          </p:cNvPr>
          <p:cNvCxnSpPr>
            <a:cxnSpLocks/>
          </p:cNvCxnSpPr>
          <p:nvPr/>
        </p:nvCxnSpPr>
        <p:spPr>
          <a:xfrm>
            <a:off x="5209104" y="1090664"/>
            <a:ext cx="0" cy="2038621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8A66FDD-A734-6410-0F00-D80FF067560C}"/>
              </a:ext>
            </a:extLst>
          </p:cNvPr>
          <p:cNvCxnSpPr>
            <a:cxnSpLocks/>
          </p:cNvCxnSpPr>
          <p:nvPr/>
        </p:nvCxnSpPr>
        <p:spPr>
          <a:xfrm>
            <a:off x="6192929" y="1137798"/>
            <a:ext cx="0" cy="2015466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FABFC8A-0D40-3662-C9B5-A854818291BF}"/>
              </a:ext>
            </a:extLst>
          </p:cNvPr>
          <p:cNvCxnSpPr>
            <a:cxnSpLocks/>
          </p:cNvCxnSpPr>
          <p:nvPr/>
        </p:nvCxnSpPr>
        <p:spPr>
          <a:xfrm>
            <a:off x="1444780" y="3916549"/>
            <a:ext cx="0" cy="2026048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0354B36B-6F2C-23CA-3D82-9883409974BD}"/>
              </a:ext>
            </a:extLst>
          </p:cNvPr>
          <p:cNvCxnSpPr>
            <a:cxnSpLocks/>
          </p:cNvCxnSpPr>
          <p:nvPr/>
        </p:nvCxnSpPr>
        <p:spPr>
          <a:xfrm>
            <a:off x="1930265" y="3916549"/>
            <a:ext cx="0" cy="2012872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C8DED51-1727-8442-3D33-841C8C4C9335}"/>
              </a:ext>
            </a:extLst>
          </p:cNvPr>
          <p:cNvCxnSpPr>
            <a:cxnSpLocks/>
          </p:cNvCxnSpPr>
          <p:nvPr/>
        </p:nvCxnSpPr>
        <p:spPr>
          <a:xfrm>
            <a:off x="6161041" y="3916549"/>
            <a:ext cx="0" cy="199969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1E6526A0-1913-F2A6-6D18-35F5178FAEBC}"/>
              </a:ext>
            </a:extLst>
          </p:cNvPr>
          <p:cNvCxnSpPr>
            <a:cxnSpLocks/>
          </p:cNvCxnSpPr>
          <p:nvPr/>
        </p:nvCxnSpPr>
        <p:spPr>
          <a:xfrm>
            <a:off x="5232095" y="3942900"/>
            <a:ext cx="0" cy="199969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6591FC-3317-6FD6-F501-295A5F6AC0D6}"/>
              </a:ext>
            </a:extLst>
          </p:cNvPr>
          <p:cNvSpPr txBox="1"/>
          <p:nvPr/>
        </p:nvSpPr>
        <p:spPr>
          <a:xfrm>
            <a:off x="345554" y="6461985"/>
            <a:ext cx="5726900" cy="276999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ITINERIS 3rd general meeting-Rome, 25-26/09/2025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500431F-9D01-314A-0B23-0E7121835536}"/>
              </a:ext>
            </a:extLst>
          </p:cNvPr>
          <p:cNvCxnSpPr>
            <a:cxnSpLocks/>
          </p:cNvCxnSpPr>
          <p:nvPr/>
        </p:nvCxnSpPr>
        <p:spPr>
          <a:xfrm>
            <a:off x="1612672" y="1101872"/>
            <a:ext cx="0" cy="2109734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25C37DA-244E-DCD2-EF3F-DAB7A32860D3}"/>
              </a:ext>
            </a:extLst>
          </p:cNvPr>
          <p:cNvCxnSpPr>
            <a:cxnSpLocks/>
          </p:cNvCxnSpPr>
          <p:nvPr/>
        </p:nvCxnSpPr>
        <p:spPr>
          <a:xfrm>
            <a:off x="1728234" y="1101872"/>
            <a:ext cx="0" cy="2120942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F0BBA11-7CE6-DE7D-6991-5CAD1E55B06E}"/>
              </a:ext>
            </a:extLst>
          </p:cNvPr>
          <p:cNvCxnSpPr>
            <a:cxnSpLocks/>
          </p:cNvCxnSpPr>
          <p:nvPr/>
        </p:nvCxnSpPr>
        <p:spPr>
          <a:xfrm>
            <a:off x="1930265" y="1090664"/>
            <a:ext cx="0" cy="2109734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40B5E32-49B8-2C83-38F0-4BD7A566780B}"/>
              </a:ext>
            </a:extLst>
          </p:cNvPr>
          <p:cNvCxnSpPr>
            <a:cxnSpLocks/>
          </p:cNvCxnSpPr>
          <p:nvPr/>
        </p:nvCxnSpPr>
        <p:spPr>
          <a:xfrm>
            <a:off x="2192699" y="1101872"/>
            <a:ext cx="0" cy="2136909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996995-4101-9F2C-C332-82AB6AE2F072}"/>
              </a:ext>
            </a:extLst>
          </p:cNvPr>
          <p:cNvSpPr txBox="1"/>
          <p:nvPr/>
        </p:nvSpPr>
        <p:spPr>
          <a:xfrm>
            <a:off x="1379176" y="1200989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FCE9A6-729B-444F-6C22-E4FF35DFBE5F}"/>
              </a:ext>
            </a:extLst>
          </p:cNvPr>
          <p:cNvSpPr txBox="1"/>
          <p:nvPr/>
        </p:nvSpPr>
        <p:spPr>
          <a:xfrm>
            <a:off x="1679107" y="1198295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7E51BA-626D-B0E8-EA80-199BE8DF0D2B}"/>
              </a:ext>
            </a:extLst>
          </p:cNvPr>
          <p:cNvSpPr txBox="1"/>
          <p:nvPr/>
        </p:nvSpPr>
        <p:spPr>
          <a:xfrm>
            <a:off x="2229957" y="1198295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3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03A870-D90F-821E-EDA6-DD0CE413F99F}"/>
              </a:ext>
            </a:extLst>
          </p:cNvPr>
          <p:cNvCxnSpPr>
            <a:cxnSpLocks/>
          </p:cNvCxnSpPr>
          <p:nvPr/>
        </p:nvCxnSpPr>
        <p:spPr>
          <a:xfrm>
            <a:off x="5378390" y="1090664"/>
            <a:ext cx="0" cy="2015466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5EF41D0-DE54-777C-AECB-23219BE8017B}"/>
              </a:ext>
            </a:extLst>
          </p:cNvPr>
          <p:cNvCxnSpPr>
            <a:cxnSpLocks/>
          </p:cNvCxnSpPr>
          <p:nvPr/>
        </p:nvCxnSpPr>
        <p:spPr>
          <a:xfrm>
            <a:off x="5480400" y="1090664"/>
            <a:ext cx="0" cy="2015466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9D6D9F1-19F5-C1BE-ACF9-A93CF3331896}"/>
              </a:ext>
            </a:extLst>
          </p:cNvPr>
          <p:cNvCxnSpPr>
            <a:cxnSpLocks/>
          </p:cNvCxnSpPr>
          <p:nvPr/>
        </p:nvCxnSpPr>
        <p:spPr>
          <a:xfrm>
            <a:off x="5661670" y="1108926"/>
            <a:ext cx="0" cy="2015466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76308AC-6BA5-5748-D604-8E546FFFBB21}"/>
              </a:ext>
            </a:extLst>
          </p:cNvPr>
          <p:cNvSpPr txBox="1"/>
          <p:nvPr/>
        </p:nvSpPr>
        <p:spPr>
          <a:xfrm>
            <a:off x="5150177" y="1255195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74D3F59-D051-2803-E06C-908C3F13C917}"/>
              </a:ext>
            </a:extLst>
          </p:cNvPr>
          <p:cNvSpPr txBox="1"/>
          <p:nvPr/>
        </p:nvSpPr>
        <p:spPr>
          <a:xfrm>
            <a:off x="5415648" y="1255195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7C992A6-400E-C565-90B9-21B7D6A6A5F2}"/>
              </a:ext>
            </a:extLst>
          </p:cNvPr>
          <p:cNvSpPr txBox="1"/>
          <p:nvPr/>
        </p:nvSpPr>
        <p:spPr>
          <a:xfrm>
            <a:off x="5868213" y="1255195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3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F1162615-1F53-6F16-4AC8-30D5FC507324}"/>
              </a:ext>
            </a:extLst>
          </p:cNvPr>
          <p:cNvCxnSpPr>
            <a:cxnSpLocks/>
          </p:cNvCxnSpPr>
          <p:nvPr/>
        </p:nvCxnSpPr>
        <p:spPr>
          <a:xfrm>
            <a:off x="1627320" y="3929724"/>
            <a:ext cx="0" cy="2026048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7AD31FD-0472-D113-952D-1F44A8B6ED2F}"/>
              </a:ext>
            </a:extLst>
          </p:cNvPr>
          <p:cNvCxnSpPr>
            <a:cxnSpLocks/>
          </p:cNvCxnSpPr>
          <p:nvPr/>
        </p:nvCxnSpPr>
        <p:spPr>
          <a:xfrm>
            <a:off x="1702863" y="3916549"/>
            <a:ext cx="0" cy="2026048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D0F2153-A8A1-12A5-FBCA-73A9DE08FEFC}"/>
              </a:ext>
            </a:extLst>
          </p:cNvPr>
          <p:cNvCxnSpPr>
            <a:cxnSpLocks/>
          </p:cNvCxnSpPr>
          <p:nvPr/>
        </p:nvCxnSpPr>
        <p:spPr>
          <a:xfrm>
            <a:off x="5874917" y="1104033"/>
            <a:ext cx="0" cy="2025252"/>
          </a:xfrm>
          <a:prstGeom prst="line">
            <a:avLst/>
          </a:prstGeom>
          <a:ln>
            <a:solidFill>
              <a:srgbClr val="3EAA4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D7AE9E7-5E80-B680-0FD5-E64F24039BFE}"/>
              </a:ext>
            </a:extLst>
          </p:cNvPr>
          <p:cNvCxnSpPr>
            <a:cxnSpLocks/>
          </p:cNvCxnSpPr>
          <p:nvPr/>
        </p:nvCxnSpPr>
        <p:spPr>
          <a:xfrm>
            <a:off x="2192699" y="3908518"/>
            <a:ext cx="0" cy="2047254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29DAFB93-9B61-D9B6-8F8B-B83992DB5C8B}"/>
              </a:ext>
            </a:extLst>
          </p:cNvPr>
          <p:cNvCxnSpPr>
            <a:cxnSpLocks/>
          </p:cNvCxnSpPr>
          <p:nvPr/>
        </p:nvCxnSpPr>
        <p:spPr>
          <a:xfrm>
            <a:off x="2481845" y="3916549"/>
            <a:ext cx="0" cy="2047254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3821B3C-0974-1B09-BF44-85D224B9DDB8}"/>
              </a:ext>
            </a:extLst>
          </p:cNvPr>
          <p:cNvSpPr txBox="1"/>
          <p:nvPr/>
        </p:nvSpPr>
        <p:spPr>
          <a:xfrm>
            <a:off x="1399395" y="4067135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79144BAC-521D-8E5F-AA56-BC818DD203E3}"/>
              </a:ext>
            </a:extLst>
          </p:cNvPr>
          <p:cNvSpPr txBox="1"/>
          <p:nvPr/>
        </p:nvSpPr>
        <p:spPr>
          <a:xfrm>
            <a:off x="5139888" y="4163970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AF561FBF-B2A8-E3C4-028E-33C0EB373374}"/>
              </a:ext>
            </a:extLst>
          </p:cNvPr>
          <p:cNvSpPr txBox="1"/>
          <p:nvPr/>
        </p:nvSpPr>
        <p:spPr>
          <a:xfrm>
            <a:off x="1671539" y="4067134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03AA1DB-67B4-0E00-8A5D-1A9F186AE471}"/>
              </a:ext>
            </a:extLst>
          </p:cNvPr>
          <p:cNvSpPr txBox="1"/>
          <p:nvPr/>
        </p:nvSpPr>
        <p:spPr>
          <a:xfrm>
            <a:off x="5472546" y="4163970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2904A26-D671-1624-32A4-C1267C706BB6}"/>
              </a:ext>
            </a:extLst>
          </p:cNvPr>
          <p:cNvSpPr txBox="1"/>
          <p:nvPr/>
        </p:nvSpPr>
        <p:spPr>
          <a:xfrm>
            <a:off x="2185240" y="4067134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3</a:t>
            </a:r>
          </a:p>
        </p:txBody>
      </p: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93E885DA-CCC7-E353-3182-9656C466A152}"/>
              </a:ext>
            </a:extLst>
          </p:cNvPr>
          <p:cNvCxnSpPr>
            <a:cxnSpLocks/>
          </p:cNvCxnSpPr>
          <p:nvPr/>
        </p:nvCxnSpPr>
        <p:spPr>
          <a:xfrm>
            <a:off x="5393660" y="3964106"/>
            <a:ext cx="0" cy="199969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152C2CC-1EA8-90CA-954E-73522ABAC8B0}"/>
              </a:ext>
            </a:extLst>
          </p:cNvPr>
          <p:cNvCxnSpPr>
            <a:cxnSpLocks/>
          </p:cNvCxnSpPr>
          <p:nvPr/>
        </p:nvCxnSpPr>
        <p:spPr>
          <a:xfrm>
            <a:off x="5520115" y="3956075"/>
            <a:ext cx="0" cy="199969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5123630D-DA65-794D-6D4C-B3C7D82AA849}"/>
              </a:ext>
            </a:extLst>
          </p:cNvPr>
          <p:cNvCxnSpPr>
            <a:cxnSpLocks/>
          </p:cNvCxnSpPr>
          <p:nvPr/>
        </p:nvCxnSpPr>
        <p:spPr>
          <a:xfrm>
            <a:off x="5669910" y="3956074"/>
            <a:ext cx="0" cy="199969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A71F6CAD-9FCE-F7CA-BB36-97FF4EE00A47}"/>
              </a:ext>
            </a:extLst>
          </p:cNvPr>
          <p:cNvCxnSpPr>
            <a:cxnSpLocks/>
          </p:cNvCxnSpPr>
          <p:nvPr/>
        </p:nvCxnSpPr>
        <p:spPr>
          <a:xfrm>
            <a:off x="5874917" y="3940327"/>
            <a:ext cx="0" cy="199969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30BD9932-19AE-EFD9-1266-3F23EED3FA16}"/>
              </a:ext>
            </a:extLst>
          </p:cNvPr>
          <p:cNvSpPr txBox="1"/>
          <p:nvPr/>
        </p:nvSpPr>
        <p:spPr>
          <a:xfrm>
            <a:off x="5868213" y="4163970"/>
            <a:ext cx="36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696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9FF5A-12ED-A0C4-4E88-7A335C5E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5E6EC35-68DD-493F-4E59-167A50662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42" y="738899"/>
            <a:ext cx="11221653" cy="464654"/>
          </a:xfrm>
        </p:spPr>
        <p:txBody>
          <a:bodyPr lIns="91440" tIns="45720" rIns="91440" bIns="45720" anchor="t"/>
          <a:lstStyle/>
          <a:p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Wildfires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Isotopic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Tracers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 Source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Apportionment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7799D85-DCB1-45AB-E634-D2817FDC3A79}"/>
              </a:ext>
            </a:extLst>
          </p:cNvPr>
          <p:cNvSpPr>
            <a:spLocks noChangeAspect="1"/>
          </p:cNvSpPr>
          <p:nvPr/>
        </p:nvSpPr>
        <p:spPr>
          <a:xfrm>
            <a:off x="449694" y="2847956"/>
            <a:ext cx="4851759" cy="3004817"/>
          </a:xfrm>
          <a:custGeom>
            <a:avLst/>
            <a:gdLst/>
            <a:ahLst/>
            <a:cxnLst/>
            <a:rect l="l" t="t" r="r" b="b"/>
            <a:pathLst>
              <a:path w="4675016" h="3003698">
                <a:moveTo>
                  <a:pt x="0" y="0"/>
                </a:moveTo>
                <a:lnTo>
                  <a:pt x="4675015" y="0"/>
                </a:lnTo>
                <a:lnTo>
                  <a:pt x="4675015" y="3003698"/>
                </a:lnTo>
                <a:lnTo>
                  <a:pt x="0" y="3003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99294F5-90F7-6921-E9D8-634488DDC3C5}"/>
              </a:ext>
            </a:extLst>
          </p:cNvPr>
          <p:cNvSpPr>
            <a:spLocks noChangeAspect="1"/>
          </p:cNvSpPr>
          <p:nvPr/>
        </p:nvSpPr>
        <p:spPr>
          <a:xfrm>
            <a:off x="6269910" y="2696754"/>
            <a:ext cx="4963870" cy="3154375"/>
          </a:xfrm>
          <a:custGeom>
            <a:avLst/>
            <a:gdLst/>
            <a:ahLst/>
            <a:cxnLst/>
            <a:rect l="l" t="t" r="r" b="b"/>
            <a:pathLst>
              <a:path w="4753426" h="2739162">
                <a:moveTo>
                  <a:pt x="0" y="0"/>
                </a:moveTo>
                <a:lnTo>
                  <a:pt x="4753426" y="0"/>
                </a:lnTo>
                <a:lnTo>
                  <a:pt x="4753426" y="2739162"/>
                </a:lnTo>
                <a:lnTo>
                  <a:pt x="0" y="27391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E8828E-1937-BD0C-EA37-B0F13F91FBDF}"/>
              </a:ext>
            </a:extLst>
          </p:cNvPr>
          <p:cNvSpPr txBox="1"/>
          <p:nvPr/>
        </p:nvSpPr>
        <p:spPr>
          <a:xfrm>
            <a:off x="1022783" y="2849752"/>
            <a:ext cx="138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Canadian Fire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664E25-43E7-058C-1D8E-B8C3523CCBA0}"/>
              </a:ext>
            </a:extLst>
          </p:cNvPr>
          <p:cNvSpPr txBox="1"/>
          <p:nvPr/>
        </p:nvSpPr>
        <p:spPr>
          <a:xfrm>
            <a:off x="6873077" y="2847956"/>
            <a:ext cx="1291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Canadian Fire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ED74521-1193-9ED2-78FA-A3666095B38A}"/>
              </a:ext>
            </a:extLst>
          </p:cNvPr>
          <p:cNvSpPr txBox="1"/>
          <p:nvPr/>
        </p:nvSpPr>
        <p:spPr>
          <a:xfrm>
            <a:off x="767878" y="2190759"/>
            <a:ext cx="3270679" cy="380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CO Peak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2DB764-C02C-D286-B5B1-59E7E5856646}"/>
              </a:ext>
            </a:extLst>
          </p:cNvPr>
          <p:cNvSpPr txBox="1"/>
          <p:nvPr/>
        </p:nvSpPr>
        <p:spPr>
          <a:xfrm>
            <a:off x="345554" y="6461985"/>
            <a:ext cx="5726900" cy="276999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ITINERIS 3rd general meeting-Rome, 25-26/09/2025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01F9BB-C003-7414-9C45-DACF9421BF1C}"/>
              </a:ext>
            </a:extLst>
          </p:cNvPr>
          <p:cNvSpPr txBox="1"/>
          <p:nvPr/>
        </p:nvSpPr>
        <p:spPr>
          <a:xfrm>
            <a:off x="6396625" y="2190759"/>
            <a:ext cx="4521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Peaks in scattering coefficients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FDC113-3ECC-37E9-FAD8-01A5B0AE4894}"/>
              </a:ext>
            </a:extLst>
          </p:cNvPr>
          <p:cNvSpPr txBox="1"/>
          <p:nvPr/>
        </p:nvSpPr>
        <p:spPr>
          <a:xfrm>
            <a:off x="4773210" y="1279154"/>
            <a:ext cx="2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3EA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800" b="1" dirty="0" err="1">
                <a:solidFill>
                  <a:srgbClr val="3EA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r>
              <a:rPr lang="it-IT" sz="2800" b="1" dirty="0">
                <a:solidFill>
                  <a:srgbClr val="3EA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7733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DFD24-BAB0-2EF6-D7A9-E3F17D189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0FF9F3-7771-76AE-6E1F-EDB61F89447B}"/>
              </a:ext>
            </a:extLst>
          </p:cNvPr>
          <p:cNvSpPr txBox="1"/>
          <p:nvPr/>
        </p:nvSpPr>
        <p:spPr>
          <a:xfrm>
            <a:off x="382286" y="6368535"/>
            <a:ext cx="5937831" cy="369332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ITINERIS 3rd general meeting-Rome, 25-26/09/2025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66C21B-4E31-158E-31C7-28F1F8815212}"/>
              </a:ext>
            </a:extLst>
          </p:cNvPr>
          <p:cNvSpPr txBox="1"/>
          <p:nvPr/>
        </p:nvSpPr>
        <p:spPr>
          <a:xfrm>
            <a:off x="2814585" y="223082"/>
            <a:ext cx="548328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High-Frequency Isotopic Monitoring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B261D66-BF99-9EE1-12B6-2ECBD89436F5}"/>
              </a:ext>
            </a:extLst>
          </p:cNvPr>
          <p:cNvSpPr txBox="1"/>
          <p:nvPr/>
        </p:nvSpPr>
        <p:spPr>
          <a:xfrm>
            <a:off x="1072370" y="3493088"/>
            <a:ext cx="455745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 Keeling Plot Construction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72F1DCF-E8B8-1AEE-4341-5FA55DBB3C57}"/>
              </a:ext>
            </a:extLst>
          </p:cNvPr>
          <p:cNvSpPr/>
          <p:nvPr/>
        </p:nvSpPr>
        <p:spPr>
          <a:xfrm>
            <a:off x="11554690" y="4255078"/>
            <a:ext cx="161059" cy="98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2CB15477-09F8-1A41-5240-D955EAB2D877}"/>
              </a:ext>
            </a:extLst>
          </p:cNvPr>
          <p:cNvSpPr/>
          <p:nvPr/>
        </p:nvSpPr>
        <p:spPr>
          <a:xfrm>
            <a:off x="772886" y="3885747"/>
            <a:ext cx="3883167" cy="2455291"/>
          </a:xfrm>
          <a:custGeom>
            <a:avLst/>
            <a:gdLst/>
            <a:ahLst/>
            <a:cxnLst/>
            <a:rect l="l" t="t" r="r" b="b"/>
            <a:pathLst>
              <a:path w="4490049" h="2998289">
                <a:moveTo>
                  <a:pt x="0" y="0"/>
                </a:moveTo>
                <a:lnTo>
                  <a:pt x="4490049" y="0"/>
                </a:lnTo>
                <a:lnTo>
                  <a:pt x="4490049" y="2998289"/>
                </a:lnTo>
                <a:lnTo>
                  <a:pt x="0" y="2998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079647D3-4AAE-6AF3-C3CB-80D4D50C2917}"/>
              </a:ext>
            </a:extLst>
          </p:cNvPr>
          <p:cNvSpPr/>
          <p:nvPr/>
        </p:nvSpPr>
        <p:spPr>
          <a:xfrm>
            <a:off x="6094261" y="3915739"/>
            <a:ext cx="3666708" cy="2452797"/>
          </a:xfrm>
          <a:custGeom>
            <a:avLst/>
            <a:gdLst/>
            <a:ahLst/>
            <a:cxnLst/>
            <a:rect l="l" t="t" r="r" b="b"/>
            <a:pathLst>
              <a:path w="3821741" h="3821741">
                <a:moveTo>
                  <a:pt x="0" y="0"/>
                </a:moveTo>
                <a:lnTo>
                  <a:pt x="3821741" y="0"/>
                </a:lnTo>
                <a:lnTo>
                  <a:pt x="3821741" y="3821741"/>
                </a:lnTo>
                <a:lnTo>
                  <a:pt x="0" y="3821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7770772-7C2D-37BA-6EA3-E3D7A1A2400D}"/>
              </a:ext>
            </a:extLst>
          </p:cNvPr>
          <p:cNvSpPr txBox="1"/>
          <p:nvPr/>
        </p:nvSpPr>
        <p:spPr>
          <a:xfrm>
            <a:off x="6216993" y="3487827"/>
            <a:ext cx="385932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 Bayesian Mixing Model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MixSIAR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2582017-2534-2DDC-4D23-7202EF53C4E0}"/>
              </a:ext>
            </a:extLst>
          </p:cNvPr>
          <p:cNvSpPr/>
          <p:nvPr/>
        </p:nvSpPr>
        <p:spPr>
          <a:xfrm>
            <a:off x="8146654" y="6261446"/>
            <a:ext cx="294563" cy="7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AD3A7D8-9408-3CFC-DB85-80B1D4B5DBCE}"/>
              </a:ext>
            </a:extLst>
          </p:cNvPr>
          <p:cNvSpPr/>
          <p:nvPr/>
        </p:nvSpPr>
        <p:spPr>
          <a:xfrm>
            <a:off x="4508104" y="3918296"/>
            <a:ext cx="294563" cy="2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5AF8C2B-0A4F-8B62-3BCC-5E0C8FBC8CC1}"/>
              </a:ext>
            </a:extLst>
          </p:cNvPr>
          <p:cNvSpPr/>
          <p:nvPr/>
        </p:nvSpPr>
        <p:spPr>
          <a:xfrm flipH="1">
            <a:off x="7025167" y="3918296"/>
            <a:ext cx="200737" cy="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schermata&#10;&#10;Il contenuto generato dall&amp;#39;IA potrebbe non essere corretto.">
            <a:extLst>
              <a:ext uri="{FF2B5EF4-FFF2-40B4-BE49-F238E27FC236}">
                <a16:creationId xmlns:a16="http://schemas.microsoft.com/office/drawing/2014/main" id="{2E99ABA4-51B3-BA3F-8E24-34507E580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859" y="603437"/>
            <a:ext cx="4119284" cy="27488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5A25559-6409-43A0-91DC-C02D5AEE4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94" y="596993"/>
            <a:ext cx="3895167" cy="27504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9C9DD1A-3E87-79FA-6E43-82B68CEB396A}"/>
              </a:ext>
            </a:extLst>
          </p:cNvPr>
          <p:cNvSpPr/>
          <p:nvPr/>
        </p:nvSpPr>
        <p:spPr>
          <a:xfrm>
            <a:off x="1186249" y="3858250"/>
            <a:ext cx="3469804" cy="2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58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CDA44-484B-7F43-AB1B-B9368003B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299F5A4-8ED9-8FD8-EA18-43E211ACF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688" y="509489"/>
            <a:ext cx="3129684" cy="518161"/>
          </a:xfrm>
        </p:spPr>
        <p:txBody>
          <a:bodyPr/>
          <a:lstStyle/>
          <a:p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Perspectives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3CC028-979B-CB2A-B29F-016EFDB1E7DF}"/>
              </a:ext>
            </a:extLst>
          </p:cNvPr>
          <p:cNvSpPr txBox="1"/>
          <p:nvPr/>
        </p:nvSpPr>
        <p:spPr>
          <a:xfrm>
            <a:off x="725142" y="1482660"/>
            <a:ext cx="1069462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Temporal Coverage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Extend isotopic monitoring across multiple seasons to capture long-term trends and variability.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Coupling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Combine isotopic data with atmospheric transport models to improve spatial resolution of source apportionment.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Relevance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Translate findings into actionable insights for climate mitigation strategies and emission inventories.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Cross-Station Collaboration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Enhancing collaborative efforts within the emerging national consortium for isotope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5C00E3-283B-FF9B-5656-FC2BCE6420E5}"/>
              </a:ext>
            </a:extLst>
          </p:cNvPr>
          <p:cNvSpPr txBox="1"/>
          <p:nvPr/>
        </p:nvSpPr>
        <p:spPr>
          <a:xfrm>
            <a:off x="345554" y="6461985"/>
            <a:ext cx="5726900" cy="276999"/>
          </a:xfrm>
          <a:prstGeom prst="rect">
            <a:avLst/>
          </a:prstGeom>
          <a:solidFill>
            <a:srgbClr val="DCD7E7"/>
          </a:solidFill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ITINERIS 3rd general meeting-Rome,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370798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6" ma:contentTypeDescription="Creare un nuovo documento." ma:contentTypeScope="" ma:versionID="2747abbdee4ee6d5fae7012673b409e9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0cc93c3190d56d91b256a1d311ed501f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D428-E7E2-4985-912B-D9735E821D71}">
  <ds:schemaRefs>
    <ds:schemaRef ds:uri="69a4a238-3fae-4083-92ca-3afaf1d37d5d"/>
    <ds:schemaRef ds:uri="9b08eee6-615d-4e63-9743-e8be40a74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C5662-B6FC-4107-A146-88D5F5C2F3B1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736</Words>
  <Application>Microsoft Office PowerPoint</Application>
  <PresentationFormat>Widescreen</PresentationFormat>
  <Paragraphs>111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Poppins</vt:lpstr>
      <vt:lpstr>Tema di Office</vt:lpstr>
      <vt:lpstr>Tracing Carbon in the Sky: CO₂ and CH₄ Isotope Signatures under Dust and Fire Events at the POT Station,  Part of the CIAO Observatory (CNR-IMAA) </vt:lpstr>
      <vt:lpstr> ISOTOPIC CARBON MONITORING</vt:lpstr>
      <vt:lpstr> Which Are Stable Carbon Isotopes?</vt:lpstr>
      <vt:lpstr> Isotopic Fingerprints of Natural and Anthropogenic Emissions</vt:lpstr>
      <vt:lpstr>Can Saharan Dust Intrusions Alter the Isotopic Composition of CH₄ and CO₂? </vt:lpstr>
      <vt:lpstr>Wildfires Observations, Isotopic Tracers and  Source Apportionment</vt:lpstr>
      <vt:lpstr>Presentazione standard di PowerPoint</vt:lpstr>
      <vt:lpstr>Perspectives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isabella zaccardo</cp:lastModifiedBy>
  <cp:revision>362</cp:revision>
  <dcterms:created xsi:type="dcterms:W3CDTF">2024-06-13T13:49:20Z</dcterms:created>
  <dcterms:modified xsi:type="dcterms:W3CDTF">2025-09-23T10:05:32Z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