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 id="2147483660" r:id="rId5"/>
  </p:sldMasterIdLst>
  <p:notesMasterIdLst>
    <p:notesMasterId r:id="rId14"/>
  </p:notesMasterIdLst>
  <p:sldIdLst>
    <p:sldId id="269" r:id="rId6"/>
    <p:sldId id="275" r:id="rId7"/>
    <p:sldId id="272" r:id="rId8"/>
    <p:sldId id="274" r:id="rId9"/>
    <p:sldId id="270" r:id="rId10"/>
    <p:sldId id="271" r:id="rId11"/>
    <p:sldId id="273" r:id="rId12"/>
    <p:sldId id="263"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34D"/>
    <a:srgbClr val="3EA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8"/>
    <p:restoredTop sz="94801"/>
  </p:normalViewPr>
  <p:slideViewPr>
    <p:cSldViewPr snapToGrid="0">
      <p:cViewPr varScale="1">
        <p:scale>
          <a:sx n="89" d="100"/>
          <a:sy n="89" d="100"/>
        </p:scale>
        <p:origin x="617" y="4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A2048-3F04-FD4E-A848-3653A1ADDB6B}" type="datetimeFigureOut">
              <a:rPr lang="it-IT" smtClean="0"/>
              <a:t>23/09/2025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7F954-681B-7340-80E7-163F45029753}" type="slidenum">
              <a:rPr lang="it-IT" smtClean="0"/>
              <a:t>‹N›</a:t>
            </a:fld>
            <a:endParaRPr lang="it-IT"/>
          </a:p>
        </p:txBody>
      </p:sp>
    </p:spTree>
    <p:extLst>
      <p:ext uri="{BB962C8B-B14F-4D97-AF65-F5344CB8AC3E}">
        <p14:creationId xmlns:p14="http://schemas.microsoft.com/office/powerpoint/2010/main" val="321536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F954-681B-7340-80E7-163F45029753}"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41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47F954-681B-7340-80E7-163F45029753}" type="slidenum">
              <a:rPr lang="it-IT" smtClean="0"/>
              <a:t>2</a:t>
            </a:fld>
            <a:endParaRPr lang="it-IT"/>
          </a:p>
        </p:txBody>
      </p:sp>
    </p:spTree>
    <p:extLst>
      <p:ext uri="{BB962C8B-B14F-4D97-AF65-F5344CB8AC3E}">
        <p14:creationId xmlns:p14="http://schemas.microsoft.com/office/powerpoint/2010/main" val="42969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372EFD-DFA2-3DA0-BC65-F69657448554}"/>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0" name="Titolo 1">
            <a:extLst>
              <a:ext uri="{FF2B5EF4-FFF2-40B4-BE49-F238E27FC236}">
                <a16:creationId xmlns:a16="http://schemas.microsoft.com/office/drawing/2014/main" id="{6FE22C99-576F-DC95-D9E5-3A2A77F7EDB3}"/>
              </a:ext>
            </a:extLst>
          </p:cNvPr>
          <p:cNvSpPr>
            <a:spLocks noGrp="1"/>
          </p:cNvSpPr>
          <p:nvPr>
            <p:ph type="ctrTitle"/>
          </p:nvPr>
        </p:nvSpPr>
        <p:spPr>
          <a:xfrm>
            <a:off x="296562" y="304799"/>
            <a:ext cx="9680558" cy="518161"/>
          </a:xfrm>
          <a:prstGeom prst="rect">
            <a:avLst/>
          </a:prstGeom>
        </p:spPr>
        <p:txBody>
          <a:bodyPr anchor="t"/>
          <a:lstStyle>
            <a:lvl1pPr>
              <a:defRPr sz="3200"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1" name="Segnaposto contenuto 2">
            <a:extLst>
              <a:ext uri="{FF2B5EF4-FFF2-40B4-BE49-F238E27FC236}">
                <a16:creationId xmlns:a16="http://schemas.microsoft.com/office/drawing/2014/main" id="{05F1D79E-7FE1-1833-5018-EAAC4CF9F1CC}"/>
              </a:ext>
            </a:extLst>
          </p:cNvPr>
          <p:cNvSpPr>
            <a:spLocks noGrp="1"/>
          </p:cNvSpPr>
          <p:nvPr>
            <p:ph idx="1"/>
          </p:nvPr>
        </p:nvSpPr>
        <p:spPr>
          <a:xfrm>
            <a:off x="296562" y="1209040"/>
            <a:ext cx="11529678" cy="4685133"/>
          </a:xfrm>
        </p:spPr>
        <p:txBody>
          <a:bodyPr/>
          <a:lstStyle>
            <a:lvl1pPr marL="228600" indent="-228600">
              <a:buFontTx/>
              <a:buBlip>
                <a:blip r:embed="rId3"/>
              </a:buBlip>
              <a:defRPr b="0" i="0">
                <a:latin typeface="Calibri" panose="020F0502020204030204" pitchFamily="34" charset="0"/>
                <a:cs typeface="Calibri" panose="020F0502020204030204" pitchFamily="34" charset="0"/>
              </a:defRPr>
            </a:lvl1pPr>
          </a:lstStyle>
          <a:p>
            <a:endParaRPr lang="it-IT" dirty="0"/>
          </a:p>
        </p:txBody>
      </p:sp>
      <p:sp>
        <p:nvSpPr>
          <p:cNvPr id="22" name="CasellaDiTesto 21">
            <a:extLst>
              <a:ext uri="{FF2B5EF4-FFF2-40B4-BE49-F238E27FC236}">
                <a16:creationId xmlns:a16="http://schemas.microsoft.com/office/drawing/2014/main" id="{ECA6C794-CC9B-1AB8-2744-0525C8A79161}"/>
              </a:ext>
            </a:extLst>
          </p:cNvPr>
          <p:cNvSpPr txBox="1"/>
          <p:nvPr userDrawn="1"/>
        </p:nvSpPr>
        <p:spPr>
          <a:xfrm>
            <a:off x="11421686" y="6481691"/>
            <a:ext cx="394393" cy="276999"/>
          </a:xfrm>
          <a:prstGeom prst="rect">
            <a:avLst/>
          </a:prstGeom>
          <a:noFill/>
        </p:spPr>
        <p:txBody>
          <a:bodyPr wrap="square">
            <a:spAutoFit/>
          </a:bodyPr>
          <a:lstStyle/>
          <a:p>
            <a:pPr algn="r"/>
            <a:fld id="{8C5CA0F7-5B21-D445-A578-BDE69A6BF55F}" type="slidenum">
              <a:rPr lang="it-IT" sz="1200" b="0" i="0" smtClean="0">
                <a:solidFill>
                  <a:schemeClr val="bg1"/>
                </a:solidFill>
                <a:latin typeface="Calibri Light" panose="020F0302020204030204" pitchFamily="34" charset="0"/>
                <a:cs typeface="Calibri Light" panose="020F0302020204030204" pitchFamily="34" charset="0"/>
              </a:rPr>
              <a:pPr algn="r"/>
              <a:t>‹N›</a:t>
            </a:fld>
            <a:endParaRPr lang="it-IT" b="0" i="0" dirty="0">
              <a:solidFill>
                <a:schemeClr val="bg1"/>
              </a:solidFill>
              <a:latin typeface="Calibri Light" panose="020F0302020204030204" pitchFamily="34" charset="0"/>
              <a:cs typeface="Calibri Light" panose="020F0302020204030204" pitchFamily="34" charset="0"/>
            </a:endParaRPr>
          </a:p>
        </p:txBody>
      </p:sp>
      <p:sp>
        <p:nvSpPr>
          <p:cNvPr id="4" name="Sottotitolo 2">
            <a:extLst>
              <a:ext uri="{FF2B5EF4-FFF2-40B4-BE49-F238E27FC236}">
                <a16:creationId xmlns:a16="http://schemas.microsoft.com/office/drawing/2014/main" id="{FC4F10D2-FAFB-4B8F-9D50-07A596D7DDAA}"/>
              </a:ext>
            </a:extLst>
          </p:cNvPr>
          <p:cNvSpPr>
            <a:spLocks noGrp="1"/>
          </p:cNvSpPr>
          <p:nvPr>
            <p:ph type="subTitle" idx="10" hasCustomPrompt="1"/>
          </p:nvPr>
        </p:nvSpPr>
        <p:spPr>
          <a:xfrm>
            <a:off x="375921" y="6384022"/>
            <a:ext cx="3657236" cy="47397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it-IT" sz="1200" b="0" i="0" u="none" strike="noStrike" kern="1200" cap="none" spc="0" normalizeH="0" baseline="0" dirty="0">
                <a:ln>
                  <a:noFill/>
                </a:ln>
                <a:solidFill>
                  <a:schemeClr val="bg1"/>
                </a:solidFill>
                <a:effectLst/>
                <a:uLnTx/>
                <a:uFillTx/>
                <a:latin typeface="Calibri Light" panose="020F0302020204030204" pitchFamily="34" charset="0"/>
                <a:ea typeface="+mn-ea"/>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ITINERIS 3rd general meeting – Rome, 25-26/09/2025</a:t>
            </a:r>
          </a:p>
        </p:txBody>
      </p:sp>
    </p:spTree>
    <p:extLst>
      <p:ext uri="{BB962C8B-B14F-4D97-AF65-F5344CB8AC3E}">
        <p14:creationId xmlns:p14="http://schemas.microsoft.com/office/powerpoint/2010/main" val="71328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49F8C5-7691-74AD-B9BE-82AEE4AEC7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459FF9-94AB-4408-448A-6278CCC68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3B7D3A-CF6E-90CB-8F90-2637A2A3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392CEB-B462-D679-FAD7-97C155F3A839}"/>
              </a:ext>
            </a:extLst>
          </p:cNvPr>
          <p:cNvSpPr>
            <a:spLocks noGrp="1"/>
          </p:cNvSpPr>
          <p:nvPr>
            <p:ph type="dt" sz="half" idx="10"/>
          </p:nvPr>
        </p:nvSpPr>
        <p:spPr/>
        <p:txBody>
          <a:bodyPr/>
          <a:lstStyle/>
          <a:p>
            <a:fld id="{AD28F4B5-99AC-FE42-ABEF-6D249824159C}" type="datetime1">
              <a:rPr lang="it-IT" smtClean="0"/>
              <a:t>23/09/2025</a:t>
            </a:fld>
            <a:endParaRPr lang="it-IT"/>
          </a:p>
        </p:txBody>
      </p:sp>
      <p:sp>
        <p:nvSpPr>
          <p:cNvPr id="6" name="Segnaposto piè di pagina 5">
            <a:extLst>
              <a:ext uri="{FF2B5EF4-FFF2-40B4-BE49-F238E27FC236}">
                <a16:creationId xmlns:a16="http://schemas.microsoft.com/office/drawing/2014/main" id="{D48086FF-4276-1AF7-38A8-649CCEB290CC}"/>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7" name="Segnaposto numero diapositiva 6">
            <a:extLst>
              <a:ext uri="{FF2B5EF4-FFF2-40B4-BE49-F238E27FC236}">
                <a16:creationId xmlns:a16="http://schemas.microsoft.com/office/drawing/2014/main" id="{DB46AB81-1F6F-F967-FBBC-E5EB423E3E0D}"/>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4426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4B62B1-1BC6-C195-3C13-4B926BD99210}"/>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C7FECB-0986-D139-3F58-50CE1352100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1E27E1-7C84-DE9E-52E9-5A3B49B6DB58}"/>
              </a:ext>
            </a:extLst>
          </p:cNvPr>
          <p:cNvSpPr>
            <a:spLocks noGrp="1"/>
          </p:cNvSpPr>
          <p:nvPr>
            <p:ph type="dt" sz="half" idx="10"/>
          </p:nvPr>
        </p:nvSpPr>
        <p:spPr/>
        <p:txBody>
          <a:bodyPr/>
          <a:lstStyle/>
          <a:p>
            <a:fld id="{541294D8-D073-1D41-B46E-A1A098C57DDA}" type="datetime1">
              <a:rPr lang="it-IT" smtClean="0"/>
              <a:t>23/09/2025</a:t>
            </a:fld>
            <a:endParaRPr lang="it-IT"/>
          </a:p>
        </p:txBody>
      </p:sp>
      <p:sp>
        <p:nvSpPr>
          <p:cNvPr id="5" name="Segnaposto piè di pagina 4">
            <a:extLst>
              <a:ext uri="{FF2B5EF4-FFF2-40B4-BE49-F238E27FC236}">
                <a16:creationId xmlns:a16="http://schemas.microsoft.com/office/drawing/2014/main" id="{B75324F2-13F5-9E73-DF2B-1DAD21B6CA0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9CC9C80-FADA-D187-AE6C-0BFD8A0D74A6}"/>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38257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6FE22C99-576F-DC95-D9E5-3A2A77F7EDB3}"/>
              </a:ext>
            </a:extLst>
          </p:cNvPr>
          <p:cNvSpPr>
            <a:spLocks noGrp="1"/>
          </p:cNvSpPr>
          <p:nvPr>
            <p:ph type="ctrTitle"/>
          </p:nvPr>
        </p:nvSpPr>
        <p:spPr>
          <a:xfrm>
            <a:off x="296562" y="304799"/>
            <a:ext cx="9680558" cy="518161"/>
          </a:xfrm>
          <a:prstGeom prst="rect">
            <a:avLst/>
          </a:prstGeom>
        </p:spPr>
        <p:txBody>
          <a:bodyPr anchor="t"/>
          <a:lstStyle>
            <a:lvl1pPr>
              <a:defRPr sz="3200"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1" name="Segnaposto contenuto 2">
            <a:extLst>
              <a:ext uri="{FF2B5EF4-FFF2-40B4-BE49-F238E27FC236}">
                <a16:creationId xmlns:a16="http://schemas.microsoft.com/office/drawing/2014/main" id="{05F1D79E-7FE1-1833-5018-EAAC4CF9F1CC}"/>
              </a:ext>
            </a:extLst>
          </p:cNvPr>
          <p:cNvSpPr>
            <a:spLocks noGrp="1"/>
          </p:cNvSpPr>
          <p:nvPr>
            <p:ph idx="1"/>
          </p:nvPr>
        </p:nvSpPr>
        <p:spPr>
          <a:xfrm>
            <a:off x="296562" y="1209040"/>
            <a:ext cx="11529678" cy="4685133"/>
          </a:xfrm>
        </p:spPr>
        <p:txBody>
          <a:bodyPr/>
          <a:lstStyle>
            <a:lvl1pPr marL="228600" indent="-228600">
              <a:buFontTx/>
              <a:buBlip>
                <a:blip r:embed="rId2"/>
              </a:buBlip>
              <a:defRPr b="0" i="0">
                <a:latin typeface="Calibri" panose="020F0502020204030204" pitchFamily="34" charset="0"/>
                <a:cs typeface="Calibri" panose="020F0502020204030204" pitchFamily="34" charset="0"/>
              </a:defRPr>
            </a:lvl1pPr>
          </a:lstStyle>
          <a:p>
            <a:endParaRPr lang="it-IT" dirty="0"/>
          </a:p>
        </p:txBody>
      </p:sp>
      <p:sp>
        <p:nvSpPr>
          <p:cNvPr id="22" name="CasellaDiTesto 21">
            <a:extLst>
              <a:ext uri="{FF2B5EF4-FFF2-40B4-BE49-F238E27FC236}">
                <a16:creationId xmlns:a16="http://schemas.microsoft.com/office/drawing/2014/main" id="{ECA6C794-CC9B-1AB8-2744-0525C8A79161}"/>
              </a:ext>
            </a:extLst>
          </p:cNvPr>
          <p:cNvSpPr txBox="1"/>
          <p:nvPr userDrawn="1"/>
        </p:nvSpPr>
        <p:spPr>
          <a:xfrm>
            <a:off x="11421686" y="6481691"/>
            <a:ext cx="394393" cy="276999"/>
          </a:xfrm>
          <a:prstGeom prst="rect">
            <a:avLst/>
          </a:prstGeom>
          <a:noFill/>
        </p:spPr>
        <p:txBody>
          <a:bodyPr wrap="square">
            <a:spAutoFit/>
          </a:bodyPr>
          <a:lstStyle/>
          <a:p>
            <a:pPr algn="r"/>
            <a:fld id="{8C5CA0F7-5B21-D445-A578-BDE69A6BF55F}" type="slidenum">
              <a:rPr lang="it-IT" sz="1200" b="0" i="0" smtClean="0">
                <a:solidFill>
                  <a:schemeClr val="bg1"/>
                </a:solidFill>
                <a:latin typeface="Calibri Light" panose="020F0302020204030204" pitchFamily="34" charset="0"/>
                <a:cs typeface="Calibri Light" panose="020F0302020204030204" pitchFamily="34" charset="0"/>
              </a:rPr>
              <a:pPr algn="r"/>
              <a:t>‹N›</a:t>
            </a:fld>
            <a:endParaRPr lang="it-IT" b="0" i="0" dirty="0">
              <a:solidFill>
                <a:schemeClr val="bg1"/>
              </a:solidFill>
              <a:latin typeface="Calibri Light" panose="020F0302020204030204" pitchFamily="34" charset="0"/>
              <a:cs typeface="Calibri Light" panose="020F0302020204030204" pitchFamily="34" charset="0"/>
            </a:endParaRPr>
          </a:p>
        </p:txBody>
      </p:sp>
      <p:grpSp>
        <p:nvGrpSpPr>
          <p:cNvPr id="5" name="Gruppo 4">
            <a:extLst>
              <a:ext uri="{FF2B5EF4-FFF2-40B4-BE49-F238E27FC236}">
                <a16:creationId xmlns:a16="http://schemas.microsoft.com/office/drawing/2014/main" id="{F6737C0A-6920-8FCC-5384-0F1A2027F80C}"/>
              </a:ext>
            </a:extLst>
          </p:cNvPr>
          <p:cNvGrpSpPr/>
          <p:nvPr userDrawn="1"/>
        </p:nvGrpSpPr>
        <p:grpSpPr>
          <a:xfrm>
            <a:off x="9984216" y="316085"/>
            <a:ext cx="2021860" cy="445716"/>
            <a:chOff x="9984216" y="316085"/>
            <a:chExt cx="2021860" cy="445716"/>
          </a:xfrm>
        </p:grpSpPr>
        <p:sp>
          <p:nvSpPr>
            <p:cNvPr id="4" name="Rettangolo 3">
              <a:extLst>
                <a:ext uri="{FF2B5EF4-FFF2-40B4-BE49-F238E27FC236}">
                  <a16:creationId xmlns:a16="http://schemas.microsoft.com/office/drawing/2014/main" id="{4A57BDA0-1AE9-CF67-8571-09B2CCF200EE}"/>
                </a:ext>
              </a:extLst>
            </p:cNvPr>
            <p:cNvSpPr/>
            <p:nvPr userDrawn="1"/>
          </p:nvSpPr>
          <p:spPr>
            <a:xfrm>
              <a:off x="9984216" y="387626"/>
              <a:ext cx="2021860" cy="374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Elementi grafici, Carattere, logo, grafica&#10;&#10;Descrizione generata automaticamente">
              <a:extLst>
                <a:ext uri="{FF2B5EF4-FFF2-40B4-BE49-F238E27FC236}">
                  <a16:creationId xmlns:a16="http://schemas.microsoft.com/office/drawing/2014/main" id="{6D351AD8-6770-EDF0-6E3B-EC7CA2212757}"/>
                </a:ext>
              </a:extLst>
            </p:cNvPr>
            <p:cNvPicPr>
              <a:picLocks noChangeAspect="1"/>
            </p:cNvPicPr>
            <p:nvPr userDrawn="1"/>
          </p:nvPicPr>
          <p:blipFill>
            <a:blip r:embed="rId3"/>
            <a:stretch>
              <a:fillRect/>
            </a:stretch>
          </p:blipFill>
          <p:spPr>
            <a:xfrm>
              <a:off x="10046693" y="316085"/>
              <a:ext cx="1959383" cy="445716"/>
            </a:xfrm>
            <a:prstGeom prst="rect">
              <a:avLst/>
            </a:prstGeom>
          </p:spPr>
        </p:pic>
      </p:grpSp>
    </p:spTree>
    <p:extLst>
      <p:ext uri="{BB962C8B-B14F-4D97-AF65-F5344CB8AC3E}">
        <p14:creationId xmlns:p14="http://schemas.microsoft.com/office/powerpoint/2010/main" val="385934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98525AB-C830-3C79-87F2-71AE81AFA760}"/>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5" name="Titolo 1">
            <a:extLst>
              <a:ext uri="{FF2B5EF4-FFF2-40B4-BE49-F238E27FC236}">
                <a16:creationId xmlns:a16="http://schemas.microsoft.com/office/drawing/2014/main" id="{0BA9FA4A-0364-1F97-E830-4F6B8E0F9F32}"/>
              </a:ext>
            </a:extLst>
          </p:cNvPr>
          <p:cNvSpPr>
            <a:spLocks noGrp="1"/>
          </p:cNvSpPr>
          <p:nvPr>
            <p:ph type="ctrTitle"/>
          </p:nvPr>
        </p:nvSpPr>
        <p:spPr>
          <a:xfrm>
            <a:off x="580768" y="1483359"/>
            <a:ext cx="6388444" cy="2519681"/>
          </a:xfrm>
          <a:prstGeom prst="rect">
            <a:avLst/>
          </a:prstGeom>
        </p:spPr>
        <p:txBody>
          <a:bodyPr anchor="b"/>
          <a:lstStyle>
            <a:lvl1pPr>
              <a:defRPr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6" name="Sottotitolo 2">
            <a:extLst>
              <a:ext uri="{FF2B5EF4-FFF2-40B4-BE49-F238E27FC236}">
                <a16:creationId xmlns:a16="http://schemas.microsoft.com/office/drawing/2014/main" id="{E78C18E8-8083-C600-54EB-39D378932D71}"/>
              </a:ext>
            </a:extLst>
          </p:cNvPr>
          <p:cNvSpPr>
            <a:spLocks noGrp="1"/>
          </p:cNvSpPr>
          <p:nvPr>
            <p:ph type="subTitle" idx="1"/>
          </p:nvPr>
        </p:nvSpPr>
        <p:spPr>
          <a:xfrm>
            <a:off x="580768" y="4156813"/>
            <a:ext cx="6388444" cy="1134196"/>
          </a:xfrm>
        </p:spPr>
        <p:txBody>
          <a:bodyPr/>
          <a:lstStyle>
            <a:lvl1pPr>
              <a:defRPr b="0" i="0">
                <a:latin typeface="Calibri Light" panose="020F0302020204030204" pitchFamily="34" charset="0"/>
                <a:cs typeface="Calibri Light" panose="020F0302020204030204" pitchFamily="34" charset="0"/>
              </a:defRPr>
            </a:lvl1pPr>
          </a:lstStyle>
          <a:p>
            <a:endParaRPr lang="it-IT" dirty="0"/>
          </a:p>
        </p:txBody>
      </p:sp>
    </p:spTree>
    <p:extLst>
      <p:ext uri="{BB962C8B-B14F-4D97-AF65-F5344CB8AC3E}">
        <p14:creationId xmlns:p14="http://schemas.microsoft.com/office/powerpoint/2010/main" val="65683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EF16809-40D3-ED78-F871-CFA0AA5177FC}"/>
              </a:ext>
            </a:extLst>
          </p:cNvPr>
          <p:cNvPicPr>
            <a:picLocks noChangeAspect="1"/>
          </p:cNvPicPr>
          <p:nvPr userDrawn="1"/>
        </p:nvPicPr>
        <p:blipFill>
          <a:blip r:embed="rId2"/>
          <a:stretch>
            <a:fillRect/>
          </a:stretch>
        </p:blipFill>
        <p:spPr>
          <a:xfrm>
            <a:off x="0" y="0"/>
            <a:ext cx="12224000" cy="6876000"/>
          </a:xfrm>
          <a:prstGeom prst="rect">
            <a:avLst/>
          </a:prstGeom>
        </p:spPr>
      </p:pic>
      <p:sp>
        <p:nvSpPr>
          <p:cNvPr id="11" name="Titolo 1">
            <a:extLst>
              <a:ext uri="{FF2B5EF4-FFF2-40B4-BE49-F238E27FC236}">
                <a16:creationId xmlns:a16="http://schemas.microsoft.com/office/drawing/2014/main" id="{11672629-8355-38A6-9063-2EF51CA39508}"/>
              </a:ext>
            </a:extLst>
          </p:cNvPr>
          <p:cNvSpPr txBox="1">
            <a:spLocks/>
          </p:cNvSpPr>
          <p:nvPr userDrawn="1"/>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6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THANKS!</a:t>
            </a:r>
          </a:p>
        </p:txBody>
      </p:sp>
      <p:sp>
        <p:nvSpPr>
          <p:cNvPr id="12" name="Segnaposto testo 2">
            <a:extLst>
              <a:ext uri="{FF2B5EF4-FFF2-40B4-BE49-F238E27FC236}">
                <a16:creationId xmlns:a16="http://schemas.microsoft.com/office/drawing/2014/main" id="{1AF6289D-BD1A-1F28-57DE-AE2A339C2321}"/>
              </a:ext>
            </a:extLst>
          </p:cNvPr>
          <p:cNvSpPr txBox="1">
            <a:spLocks/>
          </p:cNvSpPr>
          <p:nvPr userDrawn="1"/>
        </p:nvSpPr>
        <p:spPr>
          <a:xfrm>
            <a:off x="831850" y="458946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it-IT" sz="24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43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93B33-78F3-40F3-952D-D9F8E87203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E92310-5929-CCCF-F30F-03C41C571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D49BD1-BC17-AE31-C5A7-0DC261DD24D8}"/>
              </a:ext>
            </a:extLst>
          </p:cNvPr>
          <p:cNvSpPr>
            <a:spLocks noGrp="1"/>
          </p:cNvSpPr>
          <p:nvPr>
            <p:ph type="dt" sz="half" idx="10"/>
          </p:nvPr>
        </p:nvSpPr>
        <p:spPr/>
        <p:txBody>
          <a:bodyPr/>
          <a:lstStyle/>
          <a:p>
            <a:fld id="{BA122DBD-C304-4C42-BB6E-90D97B5BD5AC}" type="datetime1">
              <a:rPr lang="it-IT" smtClean="0"/>
              <a:t>23/09/2025</a:t>
            </a:fld>
            <a:endParaRPr lang="it-IT"/>
          </a:p>
        </p:txBody>
      </p:sp>
      <p:sp>
        <p:nvSpPr>
          <p:cNvPr id="5" name="Segnaposto piè di pagina 4">
            <a:extLst>
              <a:ext uri="{FF2B5EF4-FFF2-40B4-BE49-F238E27FC236}">
                <a16:creationId xmlns:a16="http://schemas.microsoft.com/office/drawing/2014/main" id="{572F93EF-0885-16A8-DD7D-757F35B92DB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AE788AC-857C-7068-ED3C-0E92AAD1029C}"/>
              </a:ext>
            </a:extLst>
          </p:cNvPr>
          <p:cNvSpPr>
            <a:spLocks noGrp="1"/>
          </p:cNvSpPr>
          <p:nvPr>
            <p:ph type="sldNum" sz="quarter" idx="12"/>
          </p:nvPr>
        </p:nvSpPr>
        <p:spPr/>
        <p:txBody>
          <a:bodyPr/>
          <a:lstStyle/>
          <a:p>
            <a:fld id="{8C5CA0F7-5B21-D445-A578-BDE69A6BF55F}" type="slidenum">
              <a:rPr lang="it-IT" smtClean="0"/>
              <a:t>‹N›</a:t>
            </a:fld>
            <a:endParaRPr lang="it-IT" dirty="0"/>
          </a:p>
        </p:txBody>
      </p:sp>
    </p:spTree>
    <p:extLst>
      <p:ext uri="{BB962C8B-B14F-4D97-AF65-F5344CB8AC3E}">
        <p14:creationId xmlns:p14="http://schemas.microsoft.com/office/powerpoint/2010/main" val="307555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733CC-26E8-37F7-A342-D2E89A7AF87C}"/>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7FFB86-9148-6D20-A9C9-9CD60B09B7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E68AD55-8A2C-0D0D-B5AD-5BEDCDC8B0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9C8BF1-1EF2-0586-B1E8-D2041E71C25E}"/>
              </a:ext>
            </a:extLst>
          </p:cNvPr>
          <p:cNvSpPr>
            <a:spLocks noGrp="1"/>
          </p:cNvSpPr>
          <p:nvPr>
            <p:ph type="dt" sz="half" idx="10"/>
          </p:nvPr>
        </p:nvSpPr>
        <p:spPr/>
        <p:txBody>
          <a:bodyPr/>
          <a:lstStyle/>
          <a:p>
            <a:fld id="{8A5FC1AD-80BE-C948-8B24-05BF42E3BC30}" type="datetime1">
              <a:rPr lang="it-IT" smtClean="0"/>
              <a:t>23/09/2025</a:t>
            </a:fld>
            <a:endParaRPr lang="it-IT"/>
          </a:p>
        </p:txBody>
      </p:sp>
      <p:sp>
        <p:nvSpPr>
          <p:cNvPr id="6" name="Segnaposto piè di pagina 5">
            <a:extLst>
              <a:ext uri="{FF2B5EF4-FFF2-40B4-BE49-F238E27FC236}">
                <a16:creationId xmlns:a16="http://schemas.microsoft.com/office/drawing/2014/main" id="{177C6C12-17EA-9F8F-B1EC-3EA1AC7B612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04428F34-20EE-395B-4C75-5EFA4391AF2A}"/>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08013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56935-A4C6-286F-61D7-78AD83962B1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5C61F6-6F19-2636-8BE9-DA1BCE724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63CD4C-0A69-FEE3-886D-DEC8C28F73A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725DF8-6616-F9DE-FF4C-8C0FD64E7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47A0AEA-3887-114F-6210-C1D849B1024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BE2D15-81B5-D20F-905B-0762EDAF66B3}"/>
              </a:ext>
            </a:extLst>
          </p:cNvPr>
          <p:cNvSpPr>
            <a:spLocks noGrp="1"/>
          </p:cNvSpPr>
          <p:nvPr>
            <p:ph type="dt" sz="half" idx="10"/>
          </p:nvPr>
        </p:nvSpPr>
        <p:spPr/>
        <p:txBody>
          <a:bodyPr/>
          <a:lstStyle/>
          <a:p>
            <a:fld id="{E2057D8F-6F29-8C45-85C7-FF50875FBA20}" type="datetime1">
              <a:rPr lang="it-IT" smtClean="0"/>
              <a:t>23/09/2025</a:t>
            </a:fld>
            <a:endParaRPr lang="it-IT"/>
          </a:p>
        </p:txBody>
      </p:sp>
      <p:sp>
        <p:nvSpPr>
          <p:cNvPr id="8" name="Segnaposto piè di pagina 7">
            <a:extLst>
              <a:ext uri="{FF2B5EF4-FFF2-40B4-BE49-F238E27FC236}">
                <a16:creationId xmlns:a16="http://schemas.microsoft.com/office/drawing/2014/main" id="{58DC9B83-105B-2CA8-A661-66D7878F28A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7DB0CBEF-5552-6D22-3624-F19402FF41F7}"/>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93064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11ACD-E4C3-FA8A-4902-1BED1266CBBA}"/>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575053-6F7D-6FBD-5CCA-1DBF0AE30D58}"/>
              </a:ext>
            </a:extLst>
          </p:cNvPr>
          <p:cNvSpPr>
            <a:spLocks noGrp="1"/>
          </p:cNvSpPr>
          <p:nvPr>
            <p:ph type="dt" sz="half" idx="10"/>
          </p:nvPr>
        </p:nvSpPr>
        <p:spPr/>
        <p:txBody>
          <a:bodyPr/>
          <a:lstStyle/>
          <a:p>
            <a:fld id="{28B8DBF2-BCD0-E249-83FA-277FEFB5AD31}" type="datetime1">
              <a:rPr lang="it-IT" smtClean="0"/>
              <a:t>23/09/2025</a:t>
            </a:fld>
            <a:endParaRPr lang="it-IT"/>
          </a:p>
        </p:txBody>
      </p:sp>
      <p:sp>
        <p:nvSpPr>
          <p:cNvPr id="4" name="Segnaposto piè di pagina 3">
            <a:extLst>
              <a:ext uri="{FF2B5EF4-FFF2-40B4-BE49-F238E27FC236}">
                <a16:creationId xmlns:a16="http://schemas.microsoft.com/office/drawing/2014/main" id="{58B4A488-6DC5-A59E-E27D-3A167139F33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76B7349-0449-DB8C-382C-9D5B20FADCDC}"/>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159041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45E5ED-DF62-61CC-AEFE-F3DD80C08A14}"/>
              </a:ext>
            </a:extLst>
          </p:cNvPr>
          <p:cNvSpPr>
            <a:spLocks noGrp="1"/>
          </p:cNvSpPr>
          <p:nvPr>
            <p:ph type="dt" sz="half" idx="10"/>
          </p:nvPr>
        </p:nvSpPr>
        <p:spPr/>
        <p:txBody>
          <a:bodyPr/>
          <a:lstStyle/>
          <a:p>
            <a:fld id="{2A29242C-EAEF-724F-A580-17C93D8BE1AE}" type="datetime1">
              <a:rPr lang="it-IT" smtClean="0"/>
              <a:t>23/09/2025</a:t>
            </a:fld>
            <a:endParaRPr lang="it-IT"/>
          </a:p>
        </p:txBody>
      </p:sp>
      <p:sp>
        <p:nvSpPr>
          <p:cNvPr id="3" name="Segnaposto piè di pagina 2">
            <a:extLst>
              <a:ext uri="{FF2B5EF4-FFF2-40B4-BE49-F238E27FC236}">
                <a16:creationId xmlns:a16="http://schemas.microsoft.com/office/drawing/2014/main" id="{DE0F88A1-495A-A901-F205-567F46C8886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FA1B83AB-010F-485B-FEEB-373B46896F58}"/>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30245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0BA9FA4A-0364-1F97-E830-4F6B8E0F9F32}"/>
              </a:ext>
            </a:extLst>
          </p:cNvPr>
          <p:cNvSpPr>
            <a:spLocks noGrp="1"/>
          </p:cNvSpPr>
          <p:nvPr>
            <p:ph type="ctrTitle"/>
          </p:nvPr>
        </p:nvSpPr>
        <p:spPr>
          <a:xfrm>
            <a:off x="580768" y="1483359"/>
            <a:ext cx="6388444" cy="2519681"/>
          </a:xfrm>
          <a:prstGeom prst="rect">
            <a:avLst/>
          </a:prstGeom>
        </p:spPr>
        <p:txBody>
          <a:bodyPr anchor="b"/>
          <a:lstStyle>
            <a:lvl1pPr>
              <a:defRPr b="0" i="0">
                <a:solidFill>
                  <a:srgbClr val="59A34D"/>
                </a:solidFill>
                <a:latin typeface="Calibri Light" panose="020F0302020204030204" pitchFamily="34" charset="0"/>
                <a:cs typeface="Calibri Light" panose="020F0302020204030204" pitchFamily="34" charset="0"/>
              </a:defRPr>
            </a:lvl1pPr>
          </a:lstStyle>
          <a:p>
            <a:endParaRPr lang="it-IT" dirty="0"/>
          </a:p>
        </p:txBody>
      </p:sp>
      <p:sp>
        <p:nvSpPr>
          <p:cNvPr id="16" name="Sottotitolo 2">
            <a:extLst>
              <a:ext uri="{FF2B5EF4-FFF2-40B4-BE49-F238E27FC236}">
                <a16:creationId xmlns:a16="http://schemas.microsoft.com/office/drawing/2014/main" id="{E78C18E8-8083-C600-54EB-39D378932D71}"/>
              </a:ext>
            </a:extLst>
          </p:cNvPr>
          <p:cNvSpPr>
            <a:spLocks noGrp="1"/>
          </p:cNvSpPr>
          <p:nvPr>
            <p:ph type="subTitle" idx="1"/>
          </p:nvPr>
        </p:nvSpPr>
        <p:spPr>
          <a:xfrm>
            <a:off x="580768" y="4156813"/>
            <a:ext cx="6388444" cy="1134196"/>
          </a:xfrm>
        </p:spPr>
        <p:txBody>
          <a:bodyPr/>
          <a:lstStyle>
            <a:lvl1pPr>
              <a:defRPr b="0" i="0">
                <a:latin typeface="Calibri Light" panose="020F0302020204030204" pitchFamily="34" charset="0"/>
                <a:cs typeface="Calibri Light" panose="020F0302020204030204" pitchFamily="34" charset="0"/>
              </a:defRPr>
            </a:lvl1pPr>
          </a:lstStyle>
          <a:p>
            <a:endParaRPr lang="it-IT" dirty="0"/>
          </a:p>
        </p:txBody>
      </p:sp>
      <p:pic>
        <p:nvPicPr>
          <p:cNvPr id="2" name="Immagine 1">
            <a:extLst>
              <a:ext uri="{FF2B5EF4-FFF2-40B4-BE49-F238E27FC236}">
                <a16:creationId xmlns:a16="http://schemas.microsoft.com/office/drawing/2014/main" id="{BEEBE497-0E72-67C8-887E-9B34471543BC}"/>
              </a:ext>
            </a:extLst>
          </p:cNvPr>
          <p:cNvPicPr>
            <a:picLocks noChangeAspect="1"/>
          </p:cNvPicPr>
          <p:nvPr userDrawn="1"/>
        </p:nvPicPr>
        <p:blipFill>
          <a:blip r:embed="rId2"/>
          <a:stretch>
            <a:fillRect/>
          </a:stretch>
        </p:blipFill>
        <p:spPr>
          <a:xfrm>
            <a:off x="-1" y="0"/>
            <a:ext cx="12192001" cy="6858000"/>
          </a:xfrm>
          <a:prstGeom prst="rect">
            <a:avLst/>
          </a:prstGeom>
        </p:spPr>
      </p:pic>
      <p:grpSp>
        <p:nvGrpSpPr>
          <p:cNvPr id="6" name="Gruppo 5">
            <a:extLst>
              <a:ext uri="{FF2B5EF4-FFF2-40B4-BE49-F238E27FC236}">
                <a16:creationId xmlns:a16="http://schemas.microsoft.com/office/drawing/2014/main" id="{66F08454-6EF6-0B5F-4EBC-32EDCDDC242E}"/>
              </a:ext>
            </a:extLst>
          </p:cNvPr>
          <p:cNvGrpSpPr/>
          <p:nvPr userDrawn="1"/>
        </p:nvGrpSpPr>
        <p:grpSpPr>
          <a:xfrm>
            <a:off x="22470" y="-882132"/>
            <a:ext cx="11775830" cy="9891377"/>
            <a:chOff x="-1" y="0"/>
            <a:chExt cx="11465170" cy="9369478"/>
          </a:xfrm>
        </p:grpSpPr>
        <p:pic>
          <p:nvPicPr>
            <p:cNvPr id="3" name="Immagine 2">
              <a:extLst>
                <a:ext uri="{FF2B5EF4-FFF2-40B4-BE49-F238E27FC236}">
                  <a16:creationId xmlns:a16="http://schemas.microsoft.com/office/drawing/2014/main" id="{6B992CC3-76BA-8559-5BB0-4EFB5B858568}"/>
                </a:ext>
              </a:extLst>
            </p:cNvPr>
            <p:cNvPicPr>
              <a:picLocks noChangeAspect="1"/>
            </p:cNvPicPr>
            <p:nvPr userDrawn="1"/>
          </p:nvPicPr>
          <p:blipFill>
            <a:blip r:embed="rId3"/>
            <a:stretch>
              <a:fillRect/>
            </a:stretch>
          </p:blipFill>
          <p:spPr>
            <a:xfrm rot="10800000">
              <a:off x="-1" y="0"/>
              <a:ext cx="11465169" cy="4668518"/>
            </a:xfrm>
            <a:prstGeom prst="rect">
              <a:avLst/>
            </a:prstGeom>
          </p:spPr>
        </p:pic>
        <p:pic>
          <p:nvPicPr>
            <p:cNvPr id="5" name="Immagine 4">
              <a:extLst>
                <a:ext uri="{FF2B5EF4-FFF2-40B4-BE49-F238E27FC236}">
                  <a16:creationId xmlns:a16="http://schemas.microsoft.com/office/drawing/2014/main" id="{BFD9C1C5-9996-9842-E0FF-1CB38CAB04F6}"/>
                </a:ext>
              </a:extLst>
            </p:cNvPr>
            <p:cNvPicPr>
              <a:picLocks noChangeAspect="1"/>
            </p:cNvPicPr>
            <p:nvPr userDrawn="1"/>
          </p:nvPicPr>
          <p:blipFill>
            <a:blip r:embed="rId3"/>
            <a:stretch>
              <a:fillRect/>
            </a:stretch>
          </p:blipFill>
          <p:spPr>
            <a:xfrm rot="10800000">
              <a:off x="0" y="4700960"/>
              <a:ext cx="11465169" cy="4668518"/>
            </a:xfrm>
            <a:prstGeom prst="rect">
              <a:avLst/>
            </a:prstGeom>
          </p:spPr>
        </p:pic>
      </p:grpSp>
    </p:spTree>
    <p:extLst>
      <p:ext uri="{BB962C8B-B14F-4D97-AF65-F5344CB8AC3E}">
        <p14:creationId xmlns:p14="http://schemas.microsoft.com/office/powerpoint/2010/main" val="2289824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4A523-854E-7A75-89A1-9276FF4E06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378CEC-EDCB-9F70-4651-E1C6B5F9A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BF2A91-3B62-5795-5512-635C3B80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5CFED-AD72-28D7-F310-2DEB1FD0A0EF}"/>
              </a:ext>
            </a:extLst>
          </p:cNvPr>
          <p:cNvSpPr>
            <a:spLocks noGrp="1"/>
          </p:cNvSpPr>
          <p:nvPr>
            <p:ph type="dt" sz="half" idx="10"/>
          </p:nvPr>
        </p:nvSpPr>
        <p:spPr/>
        <p:txBody>
          <a:bodyPr/>
          <a:lstStyle/>
          <a:p>
            <a:fld id="{EB68DB2B-7060-104C-98D9-A75B8D27F06D}" type="datetime1">
              <a:rPr lang="it-IT" smtClean="0"/>
              <a:t>23/09/2025</a:t>
            </a:fld>
            <a:endParaRPr lang="it-IT"/>
          </a:p>
        </p:txBody>
      </p:sp>
      <p:sp>
        <p:nvSpPr>
          <p:cNvPr id="6" name="Segnaposto piè di pagina 5">
            <a:extLst>
              <a:ext uri="{FF2B5EF4-FFF2-40B4-BE49-F238E27FC236}">
                <a16:creationId xmlns:a16="http://schemas.microsoft.com/office/drawing/2014/main" id="{EE9732A2-CB4C-4A5C-00F1-30B4AEACF0F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A07920A-B0DA-79CD-A527-6FE550CBC2D3}"/>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28277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49F8C5-7691-74AD-B9BE-82AEE4AEC7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459FF9-94AB-4408-448A-6278CCC68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3B7D3A-CF6E-90CB-8F90-2637A2A3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392CEB-B462-D679-FAD7-97C155F3A839}"/>
              </a:ext>
            </a:extLst>
          </p:cNvPr>
          <p:cNvSpPr>
            <a:spLocks noGrp="1"/>
          </p:cNvSpPr>
          <p:nvPr>
            <p:ph type="dt" sz="half" idx="10"/>
          </p:nvPr>
        </p:nvSpPr>
        <p:spPr/>
        <p:txBody>
          <a:bodyPr/>
          <a:lstStyle/>
          <a:p>
            <a:fld id="{AD28F4B5-99AC-FE42-ABEF-6D249824159C}" type="datetime1">
              <a:rPr lang="it-IT" smtClean="0"/>
              <a:t>23/09/2025</a:t>
            </a:fld>
            <a:endParaRPr lang="it-IT"/>
          </a:p>
        </p:txBody>
      </p:sp>
      <p:sp>
        <p:nvSpPr>
          <p:cNvPr id="6" name="Segnaposto piè di pagina 5">
            <a:extLst>
              <a:ext uri="{FF2B5EF4-FFF2-40B4-BE49-F238E27FC236}">
                <a16:creationId xmlns:a16="http://schemas.microsoft.com/office/drawing/2014/main" id="{D48086FF-4276-1AF7-38A8-649CCEB290C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B46AB81-1F6F-F967-FBBC-E5EB423E3E0D}"/>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82805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4B62B1-1BC6-C195-3C13-4B926BD99210}"/>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C7FECB-0986-D139-3F58-50CE1352100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1E27E1-7C84-DE9E-52E9-5A3B49B6DB58}"/>
              </a:ext>
            </a:extLst>
          </p:cNvPr>
          <p:cNvSpPr>
            <a:spLocks noGrp="1"/>
          </p:cNvSpPr>
          <p:nvPr>
            <p:ph type="dt" sz="half" idx="10"/>
          </p:nvPr>
        </p:nvSpPr>
        <p:spPr/>
        <p:txBody>
          <a:bodyPr/>
          <a:lstStyle/>
          <a:p>
            <a:fld id="{541294D8-D073-1D41-B46E-A1A098C57DDA}" type="datetime1">
              <a:rPr lang="it-IT" smtClean="0"/>
              <a:t>23/09/2025</a:t>
            </a:fld>
            <a:endParaRPr lang="it-IT"/>
          </a:p>
        </p:txBody>
      </p:sp>
      <p:sp>
        <p:nvSpPr>
          <p:cNvPr id="5" name="Segnaposto piè di pagina 4">
            <a:extLst>
              <a:ext uri="{FF2B5EF4-FFF2-40B4-BE49-F238E27FC236}">
                <a16:creationId xmlns:a16="http://schemas.microsoft.com/office/drawing/2014/main" id="{B75324F2-13F5-9E73-DF2B-1DAD21B6CA0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9CC9C80-FADA-D187-AE6C-0BFD8A0D74A6}"/>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11220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EF16809-40D3-ED78-F871-CFA0AA5177FC}"/>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11" name="Titolo 1">
            <a:extLst>
              <a:ext uri="{FF2B5EF4-FFF2-40B4-BE49-F238E27FC236}">
                <a16:creationId xmlns:a16="http://schemas.microsoft.com/office/drawing/2014/main" id="{11672629-8355-38A6-9063-2EF51CA39508}"/>
              </a:ext>
            </a:extLst>
          </p:cNvPr>
          <p:cNvSpPr txBox="1">
            <a:spLocks/>
          </p:cNvSpPr>
          <p:nvPr userDrawn="1"/>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6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THANKS!</a:t>
            </a:r>
          </a:p>
        </p:txBody>
      </p:sp>
      <p:sp>
        <p:nvSpPr>
          <p:cNvPr id="12" name="Segnaposto testo 2">
            <a:extLst>
              <a:ext uri="{FF2B5EF4-FFF2-40B4-BE49-F238E27FC236}">
                <a16:creationId xmlns:a16="http://schemas.microsoft.com/office/drawing/2014/main" id="{1AF6289D-BD1A-1F28-57DE-AE2A339C2321}"/>
              </a:ext>
            </a:extLst>
          </p:cNvPr>
          <p:cNvSpPr txBox="1">
            <a:spLocks/>
          </p:cNvSpPr>
          <p:nvPr userDrawn="1"/>
        </p:nvSpPr>
        <p:spPr>
          <a:xfrm>
            <a:off x="831850" y="458946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it-IT" sz="24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87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93B33-78F3-40F3-952D-D9F8E87203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E92310-5929-CCCF-F30F-03C41C571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D49BD1-BC17-AE31-C5A7-0DC261DD24D8}"/>
              </a:ext>
            </a:extLst>
          </p:cNvPr>
          <p:cNvSpPr>
            <a:spLocks noGrp="1"/>
          </p:cNvSpPr>
          <p:nvPr>
            <p:ph type="dt" sz="half" idx="10"/>
          </p:nvPr>
        </p:nvSpPr>
        <p:spPr/>
        <p:txBody>
          <a:bodyPr/>
          <a:lstStyle/>
          <a:p>
            <a:fld id="{BA122DBD-C304-4C42-BB6E-90D97B5BD5AC}" type="datetime1">
              <a:rPr lang="it-IT" smtClean="0"/>
              <a:t>23/09/2025</a:t>
            </a:fld>
            <a:endParaRPr lang="it-IT"/>
          </a:p>
        </p:txBody>
      </p:sp>
      <p:sp>
        <p:nvSpPr>
          <p:cNvPr id="5" name="Segnaposto piè di pagina 4">
            <a:extLst>
              <a:ext uri="{FF2B5EF4-FFF2-40B4-BE49-F238E27FC236}">
                <a16:creationId xmlns:a16="http://schemas.microsoft.com/office/drawing/2014/main" id="{572F93EF-0885-16A8-DD7D-757F35B92DB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AE788AC-857C-7068-ED3C-0E92AAD1029C}"/>
              </a:ext>
            </a:extLst>
          </p:cNvPr>
          <p:cNvSpPr>
            <a:spLocks noGrp="1"/>
          </p:cNvSpPr>
          <p:nvPr>
            <p:ph type="sldNum" sz="quarter" idx="12"/>
          </p:nvPr>
        </p:nvSpPr>
        <p:spPr/>
        <p:txBody>
          <a:bodyPr/>
          <a:lstStyle/>
          <a:p>
            <a:fld id="{8C5CA0F7-5B21-D445-A578-BDE69A6BF55F}" type="slidenum">
              <a:rPr lang="it-IT" smtClean="0"/>
              <a:t>‹N›</a:t>
            </a:fld>
            <a:endParaRPr lang="it-IT" dirty="0"/>
          </a:p>
        </p:txBody>
      </p:sp>
    </p:spTree>
    <p:extLst>
      <p:ext uri="{BB962C8B-B14F-4D97-AF65-F5344CB8AC3E}">
        <p14:creationId xmlns:p14="http://schemas.microsoft.com/office/powerpoint/2010/main" val="52051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733CC-26E8-37F7-A342-D2E89A7AF87C}"/>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7FFB86-9148-6D20-A9C9-9CD60B09B7E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E68AD55-8A2C-0D0D-B5AD-5BEDCDC8B0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9C8BF1-1EF2-0586-B1E8-D2041E71C25E}"/>
              </a:ext>
            </a:extLst>
          </p:cNvPr>
          <p:cNvSpPr>
            <a:spLocks noGrp="1"/>
          </p:cNvSpPr>
          <p:nvPr>
            <p:ph type="dt" sz="half" idx="10"/>
          </p:nvPr>
        </p:nvSpPr>
        <p:spPr/>
        <p:txBody>
          <a:bodyPr/>
          <a:lstStyle/>
          <a:p>
            <a:fld id="{8A5FC1AD-80BE-C948-8B24-05BF42E3BC30}" type="datetime1">
              <a:rPr lang="it-IT" smtClean="0"/>
              <a:t>23/09/2025</a:t>
            </a:fld>
            <a:endParaRPr lang="it-IT"/>
          </a:p>
        </p:txBody>
      </p:sp>
      <p:sp>
        <p:nvSpPr>
          <p:cNvPr id="6" name="Segnaposto piè di pagina 5">
            <a:extLst>
              <a:ext uri="{FF2B5EF4-FFF2-40B4-BE49-F238E27FC236}">
                <a16:creationId xmlns:a16="http://schemas.microsoft.com/office/drawing/2014/main" id="{177C6C12-17EA-9F8F-B1EC-3EA1AC7B612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04428F34-20EE-395B-4C75-5EFA4391AF2A}"/>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152938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56935-A4C6-286F-61D7-78AD83962B1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5C61F6-6F19-2636-8BE9-DA1BCE724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63CD4C-0A69-FEE3-886D-DEC8C28F73A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725DF8-6616-F9DE-FF4C-8C0FD64E7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47A0AEA-3887-114F-6210-C1D849B1024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BE2D15-81B5-D20F-905B-0762EDAF66B3}"/>
              </a:ext>
            </a:extLst>
          </p:cNvPr>
          <p:cNvSpPr>
            <a:spLocks noGrp="1"/>
          </p:cNvSpPr>
          <p:nvPr>
            <p:ph type="dt" sz="half" idx="10"/>
          </p:nvPr>
        </p:nvSpPr>
        <p:spPr/>
        <p:txBody>
          <a:bodyPr/>
          <a:lstStyle/>
          <a:p>
            <a:fld id="{E2057D8F-6F29-8C45-85C7-FF50875FBA20}" type="datetime1">
              <a:rPr lang="it-IT" smtClean="0"/>
              <a:t>23/09/2025</a:t>
            </a:fld>
            <a:endParaRPr lang="it-IT"/>
          </a:p>
        </p:txBody>
      </p:sp>
      <p:sp>
        <p:nvSpPr>
          <p:cNvPr id="8" name="Segnaposto piè di pagina 7">
            <a:extLst>
              <a:ext uri="{FF2B5EF4-FFF2-40B4-BE49-F238E27FC236}">
                <a16:creationId xmlns:a16="http://schemas.microsoft.com/office/drawing/2014/main" id="{58DC9B83-105B-2CA8-A661-66D7878F28A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7DB0CBEF-5552-6D22-3624-F19402FF41F7}"/>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08097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11ACD-E4C3-FA8A-4902-1BED1266CBBA}"/>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575053-6F7D-6FBD-5CCA-1DBF0AE30D58}"/>
              </a:ext>
            </a:extLst>
          </p:cNvPr>
          <p:cNvSpPr>
            <a:spLocks noGrp="1"/>
          </p:cNvSpPr>
          <p:nvPr>
            <p:ph type="dt" sz="half" idx="10"/>
          </p:nvPr>
        </p:nvSpPr>
        <p:spPr/>
        <p:txBody>
          <a:bodyPr/>
          <a:lstStyle/>
          <a:p>
            <a:fld id="{28B8DBF2-BCD0-E249-83FA-277FEFB5AD31}" type="datetime1">
              <a:rPr lang="it-IT" smtClean="0"/>
              <a:t>23/09/2025</a:t>
            </a:fld>
            <a:endParaRPr lang="it-IT"/>
          </a:p>
        </p:txBody>
      </p:sp>
      <p:sp>
        <p:nvSpPr>
          <p:cNvPr id="4" name="Segnaposto piè di pagina 3">
            <a:extLst>
              <a:ext uri="{FF2B5EF4-FFF2-40B4-BE49-F238E27FC236}">
                <a16:creationId xmlns:a16="http://schemas.microsoft.com/office/drawing/2014/main" id="{58B4A488-6DC5-A59E-E27D-3A167139F33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76B7349-0449-DB8C-382C-9D5B20FADCDC}"/>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26883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45E5ED-DF62-61CC-AEFE-F3DD80C08A14}"/>
              </a:ext>
            </a:extLst>
          </p:cNvPr>
          <p:cNvSpPr>
            <a:spLocks noGrp="1"/>
          </p:cNvSpPr>
          <p:nvPr>
            <p:ph type="dt" sz="half" idx="10"/>
          </p:nvPr>
        </p:nvSpPr>
        <p:spPr/>
        <p:txBody>
          <a:bodyPr/>
          <a:lstStyle/>
          <a:p>
            <a:fld id="{2A29242C-EAEF-724F-A580-17C93D8BE1AE}" type="datetime1">
              <a:rPr lang="it-IT" smtClean="0"/>
              <a:t>23/09/2025</a:t>
            </a:fld>
            <a:endParaRPr lang="it-IT"/>
          </a:p>
        </p:txBody>
      </p:sp>
      <p:sp>
        <p:nvSpPr>
          <p:cNvPr id="3" name="Segnaposto piè di pagina 2">
            <a:extLst>
              <a:ext uri="{FF2B5EF4-FFF2-40B4-BE49-F238E27FC236}">
                <a16:creationId xmlns:a16="http://schemas.microsoft.com/office/drawing/2014/main" id="{DE0F88A1-495A-A901-F205-567F46C88860}"/>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4" name="Segnaposto numero diapositiva 3">
            <a:extLst>
              <a:ext uri="{FF2B5EF4-FFF2-40B4-BE49-F238E27FC236}">
                <a16:creationId xmlns:a16="http://schemas.microsoft.com/office/drawing/2014/main" id="{FA1B83AB-010F-485B-FEEB-373B46896F58}"/>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49289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4A523-854E-7A75-89A1-9276FF4E06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378CEC-EDCB-9F70-4651-E1C6B5F9A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BF2A91-3B62-5795-5512-635C3B80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5CFED-AD72-28D7-F310-2DEB1FD0A0EF}"/>
              </a:ext>
            </a:extLst>
          </p:cNvPr>
          <p:cNvSpPr>
            <a:spLocks noGrp="1"/>
          </p:cNvSpPr>
          <p:nvPr>
            <p:ph type="dt" sz="half" idx="10"/>
          </p:nvPr>
        </p:nvSpPr>
        <p:spPr/>
        <p:txBody>
          <a:bodyPr/>
          <a:lstStyle/>
          <a:p>
            <a:fld id="{EB68DB2B-7060-104C-98D9-A75B8D27F06D}" type="datetime1">
              <a:rPr lang="it-IT" smtClean="0"/>
              <a:t>23/09/2025</a:t>
            </a:fld>
            <a:endParaRPr lang="it-IT"/>
          </a:p>
        </p:txBody>
      </p:sp>
      <p:sp>
        <p:nvSpPr>
          <p:cNvPr id="6" name="Segnaposto piè di pagina 5">
            <a:extLst>
              <a:ext uri="{FF2B5EF4-FFF2-40B4-BE49-F238E27FC236}">
                <a16:creationId xmlns:a16="http://schemas.microsoft.com/office/drawing/2014/main" id="{EE9732A2-CB4C-4A5C-00F1-30B4AEACF0F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A07920A-B0DA-79CD-A527-6FE550CBC2D3}"/>
              </a:ext>
            </a:extLst>
          </p:cNvPr>
          <p:cNvSpPr>
            <a:spLocks noGrp="1"/>
          </p:cNvSpPr>
          <p:nvPr>
            <p:ph type="sldNum" sz="quarter" idx="12"/>
          </p:nvPr>
        </p:nvSpPr>
        <p:spPr/>
        <p:txBody>
          <a:bodyPr/>
          <a:lstStyle/>
          <a:p>
            <a:fld id="{8C5CA0F7-5B21-D445-A578-BDE69A6BF55F}" type="slidenum">
              <a:rPr lang="it-IT" smtClean="0"/>
              <a:t>‹N›</a:t>
            </a:fld>
            <a:endParaRPr lang="it-IT"/>
          </a:p>
        </p:txBody>
      </p:sp>
    </p:spTree>
    <p:extLst>
      <p:ext uri="{BB962C8B-B14F-4D97-AF65-F5344CB8AC3E}">
        <p14:creationId xmlns:p14="http://schemas.microsoft.com/office/powerpoint/2010/main" val="383556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4CE11CF-9D1C-4C3A-D8B2-C7CF66696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CEC1C-B0FF-0362-C4FB-DC97367BC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E4D37-E7BB-5A45-BA94-89BF24B35BD4}" type="datetime1">
              <a:rPr lang="it-IT" smtClean="0"/>
              <a:t>23/09/2025</a:t>
            </a:fld>
            <a:endParaRPr lang="it-IT"/>
          </a:p>
        </p:txBody>
      </p:sp>
      <p:sp>
        <p:nvSpPr>
          <p:cNvPr id="6" name="Segnaposto numero diapositiva 5">
            <a:extLst>
              <a:ext uri="{FF2B5EF4-FFF2-40B4-BE49-F238E27FC236}">
                <a16:creationId xmlns:a16="http://schemas.microsoft.com/office/drawing/2014/main" id="{E9597471-CCE7-839E-F3AA-8ECDD299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CA0F7-5B21-D445-A578-BDE69A6BF55F}" type="slidenum">
              <a:rPr lang="it-IT" smtClean="0"/>
              <a:t>‹N›</a:t>
            </a:fld>
            <a:endParaRPr lang="it-IT"/>
          </a:p>
        </p:txBody>
      </p:sp>
    </p:spTree>
    <p:extLst>
      <p:ext uri="{BB962C8B-B14F-4D97-AF65-F5344CB8AC3E}">
        <p14:creationId xmlns:p14="http://schemas.microsoft.com/office/powerpoint/2010/main" val="191162271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4CE11CF-9D1C-4C3A-D8B2-C7CF66696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CEC1C-B0FF-0362-C4FB-DC97367BC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E4D37-E7BB-5A45-BA94-89BF24B35BD4}" type="datetime1">
              <a:rPr lang="it-IT" smtClean="0"/>
              <a:t>23/09/2025</a:t>
            </a:fld>
            <a:endParaRPr lang="it-IT"/>
          </a:p>
        </p:txBody>
      </p:sp>
      <p:sp>
        <p:nvSpPr>
          <p:cNvPr id="6" name="Segnaposto numero diapositiva 5">
            <a:extLst>
              <a:ext uri="{FF2B5EF4-FFF2-40B4-BE49-F238E27FC236}">
                <a16:creationId xmlns:a16="http://schemas.microsoft.com/office/drawing/2014/main" id="{E9597471-CCE7-839E-F3AA-8ECDD299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CA0F7-5B21-D445-A578-BDE69A6BF55F}" type="slidenum">
              <a:rPr lang="it-IT" smtClean="0"/>
              <a:t>‹N›</a:t>
            </a:fld>
            <a:endParaRPr lang="it-IT" dirty="0"/>
          </a:p>
        </p:txBody>
      </p:sp>
    </p:spTree>
    <p:extLst>
      <p:ext uri="{BB962C8B-B14F-4D97-AF65-F5344CB8AC3E}">
        <p14:creationId xmlns:p14="http://schemas.microsoft.com/office/powerpoint/2010/main" val="422865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gistrazioneeventi.cnr.it/event/124/contributions/1673/author/562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FA336283-4FDD-7277-A4AB-787FF8E742FD}"/>
              </a:ext>
            </a:extLst>
          </p:cNvPr>
          <p:cNvSpPr txBox="1">
            <a:spLocks/>
          </p:cNvSpPr>
          <p:nvPr/>
        </p:nvSpPr>
        <p:spPr>
          <a:xfrm>
            <a:off x="442242" y="2768915"/>
            <a:ext cx="7753487" cy="1325155"/>
          </a:xfrm>
          <a:prstGeom prst="rect">
            <a:avLst/>
          </a:prstGeom>
        </p:spPr>
        <p:txBody>
          <a:bodyPr anchor="b"/>
          <a:lstStyle>
            <a:lvl1pPr algn="l" defTabSz="914400" rtl="0" eaLnBrk="1" latinLnBrk="0" hangingPunct="1">
              <a:lnSpc>
                <a:spcPct val="90000"/>
              </a:lnSpc>
              <a:spcBef>
                <a:spcPct val="0"/>
              </a:spcBef>
              <a:buNone/>
              <a:defRPr sz="4400" b="0" i="0" kern="1200">
                <a:solidFill>
                  <a:srgbClr val="59A34D"/>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0" i="0" u="none" strike="noStrike" kern="1200" cap="none" spc="0" normalizeH="0" baseline="0" noProof="0" dirty="0">
              <a:ln>
                <a:noFill/>
              </a:ln>
              <a:solidFill>
                <a:srgbClr val="59A34D"/>
              </a:solidFill>
              <a:effectLst/>
              <a:uLnTx/>
              <a:uFillTx/>
              <a:latin typeface="Calibri Light" panose="020F0302020204030204" pitchFamily="34" charset="0"/>
              <a:ea typeface="+mj-ea"/>
              <a:cs typeface="Calibri Light" panose="020F0302020204030204" pitchFamily="34" charset="0"/>
            </a:endParaRPr>
          </a:p>
        </p:txBody>
      </p:sp>
      <p:sp>
        <p:nvSpPr>
          <p:cNvPr id="3" name="Sottotitolo 2">
            <a:extLst>
              <a:ext uri="{FF2B5EF4-FFF2-40B4-BE49-F238E27FC236}">
                <a16:creationId xmlns:a16="http://schemas.microsoft.com/office/drawing/2014/main" id="{3FD17C5C-BF1D-FF8E-7913-9B48357AF406}"/>
              </a:ext>
            </a:extLst>
          </p:cNvPr>
          <p:cNvSpPr>
            <a:spLocks noGrp="1"/>
          </p:cNvSpPr>
          <p:nvPr>
            <p:ph type="subTitle" idx="1"/>
          </p:nvPr>
        </p:nvSpPr>
        <p:spPr>
          <a:xfrm>
            <a:off x="580768" y="4050713"/>
            <a:ext cx="6262207" cy="916239"/>
          </a:xfrm>
        </p:spPr>
        <p:txBody>
          <a:bodyPr>
            <a:normAutofit fontScale="55000" lnSpcReduction="20000"/>
          </a:bodyPr>
          <a:lstStyle/>
          <a:p>
            <a:pPr marL="0" indent="0">
              <a:buNone/>
            </a:pPr>
            <a:r>
              <a:rPr lang="it-IT" sz="3300" b="1" i="1" dirty="0">
                <a:solidFill>
                  <a:srgbClr val="002060"/>
                </a:solidFill>
              </a:rPr>
              <a:t>F. Cairo, F. Pasqualini, M. Zanatta, S. Pignatti, A. Marinoni, </a:t>
            </a:r>
          </a:p>
          <a:p>
            <a:pPr marL="0" indent="0">
              <a:buNone/>
            </a:pPr>
            <a:r>
              <a:rPr lang="it-IT" sz="3300" b="1" i="1" dirty="0">
                <a:solidFill>
                  <a:srgbClr val="002060"/>
                </a:solidFill>
                <a:hlinkClick r:id="rId3">
                  <a:extLst>
                    <a:ext uri="{A12FA001-AC4F-418D-AE19-62706E023703}">
                      <ahyp:hlinkClr xmlns:ahyp="http://schemas.microsoft.com/office/drawing/2018/hyperlinkcolor" val="tx"/>
                    </a:ext>
                  </a:extLst>
                </a:hlinkClick>
              </a:rPr>
              <a:t>L</a:t>
            </a:r>
            <a:r>
              <a:rPr lang="it-IT" sz="3300" b="1" i="1" dirty="0">
                <a:solidFill>
                  <a:srgbClr val="002060"/>
                </a:solidFill>
              </a:rPr>
              <a:t>.</a:t>
            </a:r>
            <a:r>
              <a:rPr lang="it-IT" sz="3300" b="1" i="1" dirty="0">
                <a:solidFill>
                  <a:srgbClr val="002060"/>
                </a:solidFill>
                <a:hlinkClick r:id="rId3">
                  <a:extLst>
                    <a:ext uri="{A12FA001-AC4F-418D-AE19-62706E023703}">
                      <ahyp:hlinkClr xmlns:ahyp="http://schemas.microsoft.com/office/drawing/2018/hyperlinkcolor" val="tx"/>
                    </a:ext>
                  </a:extLst>
                </a:hlinkClick>
              </a:rPr>
              <a:t> Di Liberto,</a:t>
            </a:r>
            <a:r>
              <a:rPr lang="it-IT" sz="3300" b="1" i="1" dirty="0">
                <a:solidFill>
                  <a:srgbClr val="002060"/>
                </a:solidFill>
              </a:rPr>
              <a:t> </a:t>
            </a:r>
            <a:r>
              <a:rPr lang="it-IT" sz="3300" b="1" i="1" dirty="0">
                <a:solidFill>
                  <a:schemeClr val="tx2">
                    <a:lumMod val="50000"/>
                    <a:lumOff val="50000"/>
                  </a:schemeClr>
                </a:solidFill>
              </a:rPr>
              <a:t>F. </a:t>
            </a:r>
            <a:r>
              <a:rPr lang="it-IT" sz="3300" b="1" i="1" dirty="0" err="1">
                <a:solidFill>
                  <a:schemeClr val="tx2">
                    <a:lumMod val="50000"/>
                    <a:lumOff val="50000"/>
                  </a:schemeClr>
                </a:solidFill>
              </a:rPr>
              <a:t>Ferraccioli</a:t>
            </a:r>
            <a:r>
              <a:rPr lang="it-IT" sz="3300" b="1" i="1" dirty="0">
                <a:solidFill>
                  <a:schemeClr val="tx2">
                    <a:lumMod val="50000"/>
                    <a:lumOff val="50000"/>
                  </a:schemeClr>
                </a:solidFill>
              </a:rPr>
              <a:t> </a:t>
            </a:r>
            <a:r>
              <a:rPr lang="it-IT" b="1" i="1" dirty="0">
                <a:solidFill>
                  <a:schemeClr val="tx2">
                    <a:lumMod val="50000"/>
                    <a:lumOff val="50000"/>
                  </a:schemeClr>
                </a:solidFill>
              </a:rPr>
              <a:t>				</a:t>
            </a:r>
          </a:p>
          <a:p>
            <a:pPr marL="0" indent="0">
              <a:buNone/>
            </a:pPr>
            <a:r>
              <a:rPr lang="it-IT" b="1" i="1" dirty="0">
                <a:solidFill>
                  <a:srgbClr val="002060"/>
                </a:solidFill>
              </a:rPr>
              <a:t>					CNR</a:t>
            </a:r>
            <a:r>
              <a:rPr lang="it-IT" b="1" i="1" dirty="0">
                <a:solidFill>
                  <a:schemeClr val="tx2">
                    <a:lumMod val="50000"/>
                    <a:lumOff val="50000"/>
                  </a:schemeClr>
                </a:solidFill>
              </a:rPr>
              <a:t> OGS</a:t>
            </a:r>
          </a:p>
        </p:txBody>
      </p:sp>
      <p:sp>
        <p:nvSpPr>
          <p:cNvPr id="4" name="Titolo 1">
            <a:extLst>
              <a:ext uri="{FF2B5EF4-FFF2-40B4-BE49-F238E27FC236}">
                <a16:creationId xmlns:a16="http://schemas.microsoft.com/office/drawing/2014/main" id="{E73D3379-766E-922F-0406-4AB0DBD68FA5}"/>
              </a:ext>
            </a:extLst>
          </p:cNvPr>
          <p:cNvSpPr>
            <a:spLocks noGrp="1"/>
          </p:cNvSpPr>
          <p:nvPr>
            <p:ph type="ctrTitle"/>
          </p:nvPr>
        </p:nvSpPr>
        <p:spPr>
          <a:xfrm>
            <a:off x="580768" y="909319"/>
            <a:ext cx="6388444" cy="2519681"/>
          </a:xfrm>
        </p:spPr>
        <p:txBody>
          <a:bodyPr anchor="b"/>
          <a:lstStyle/>
          <a:p>
            <a:r>
              <a:rPr lang="en-US" b="1" dirty="0"/>
              <a:t>Enhanced atmospheric observation capacity of the Seneca III airborne platform</a:t>
            </a:r>
            <a:endParaRPr lang="it-IT" dirty="0"/>
          </a:p>
        </p:txBody>
      </p:sp>
    </p:spTree>
    <p:extLst>
      <p:ext uri="{BB962C8B-B14F-4D97-AF65-F5344CB8AC3E}">
        <p14:creationId xmlns:p14="http://schemas.microsoft.com/office/powerpoint/2010/main" val="193192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F3A7-8154-9DA5-8966-C6EB5BE4397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79EEDA3-0060-806D-27D2-7C15B182CD82}"/>
              </a:ext>
            </a:extLst>
          </p:cNvPr>
          <p:cNvSpPr>
            <a:spLocks noGrp="1"/>
          </p:cNvSpPr>
          <p:nvPr>
            <p:ph type="ctrTitle"/>
          </p:nvPr>
        </p:nvSpPr>
        <p:spPr>
          <a:xfrm>
            <a:off x="296562" y="304799"/>
            <a:ext cx="9680558" cy="904241"/>
          </a:xfrm>
        </p:spPr>
        <p:txBody>
          <a:bodyPr/>
          <a:lstStyle/>
          <a:p>
            <a:r>
              <a:rPr lang="it-IT" b="1" dirty="0">
                <a:latin typeface="Calibri" panose="020F0502020204030204" pitchFamily="34" charset="0"/>
                <a:ea typeface="Calibri" panose="020F0502020204030204" pitchFamily="34" charset="0"/>
                <a:cs typeface="Calibri" panose="020F0502020204030204" pitchFamily="34" charset="0"/>
              </a:rPr>
              <a:t>Scientific </a:t>
            </a:r>
            <a:r>
              <a:rPr lang="it-IT" b="1" dirty="0" err="1">
                <a:latin typeface="Calibri" panose="020F0502020204030204" pitchFamily="34" charset="0"/>
                <a:ea typeface="Calibri" panose="020F0502020204030204" pitchFamily="34" charset="0"/>
                <a:cs typeface="Calibri" panose="020F0502020204030204" pitchFamily="34" charset="0"/>
              </a:rPr>
              <a:t>relevance</a:t>
            </a:r>
            <a:r>
              <a:rPr lang="it-IT" b="1" dirty="0">
                <a:latin typeface="Calibri" panose="020F0502020204030204" pitchFamily="34" charset="0"/>
                <a:ea typeface="Calibri" panose="020F0502020204030204" pitchFamily="34" charset="0"/>
                <a:cs typeface="Calibri" panose="020F0502020204030204" pitchFamily="34" charset="0"/>
              </a:rPr>
              <a:t> of </a:t>
            </a:r>
            <a:r>
              <a:rPr lang="it-IT" b="1" dirty="0" err="1">
                <a:latin typeface="Calibri" panose="020F0502020204030204" pitchFamily="34" charset="0"/>
                <a:ea typeface="Calibri" panose="020F0502020204030204" pitchFamily="34" charset="0"/>
                <a:cs typeface="Calibri" panose="020F0502020204030204" pitchFamily="34" charset="0"/>
              </a:rPr>
              <a:t>airborne</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observations</a:t>
            </a:r>
            <a:r>
              <a:rPr lang="it-IT" b="1" dirty="0">
                <a:latin typeface="Calibri" panose="020F0502020204030204" pitchFamily="34" charset="0"/>
                <a:ea typeface="Calibri" panose="020F0502020204030204" pitchFamily="34" charset="0"/>
                <a:cs typeface="Calibri" panose="020F0502020204030204" pitchFamily="34" charset="0"/>
              </a:rPr>
              <a:t> in the </a:t>
            </a:r>
            <a:r>
              <a:rPr lang="it-IT" b="1" dirty="0" err="1">
                <a:latin typeface="Calibri" panose="020F0502020204030204" pitchFamily="34" charset="0"/>
                <a:ea typeface="Calibri" panose="020F0502020204030204" pitchFamily="34" charset="0"/>
                <a:cs typeface="Calibri" panose="020F0502020204030204" pitchFamily="34" charset="0"/>
              </a:rPr>
              <a:t>Mediterranean</a:t>
            </a:r>
            <a:br>
              <a:rPr lang="it-IT" dirty="0">
                <a:latin typeface="Calibri" panose="020F0502020204030204" pitchFamily="34" charset="0"/>
                <a:ea typeface="Calibri" panose="020F0502020204030204" pitchFamily="34" charset="0"/>
                <a:cs typeface="Calibri" panose="020F0502020204030204" pitchFamily="34" charset="0"/>
              </a:rPr>
            </a:b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4" name="Sottotitolo 3">
            <a:extLst>
              <a:ext uri="{FF2B5EF4-FFF2-40B4-BE49-F238E27FC236}">
                <a16:creationId xmlns:a16="http://schemas.microsoft.com/office/drawing/2014/main" id="{D538B320-A48A-8369-0583-50E2EDE18A9B}"/>
              </a:ext>
            </a:extLst>
          </p:cNvPr>
          <p:cNvSpPr>
            <a:spLocks noGrp="1"/>
          </p:cNvSpPr>
          <p:nvPr>
            <p:ph type="subTitle" idx="10"/>
          </p:nvPr>
        </p:nvSpPr>
        <p:spPr>
          <a:xfrm>
            <a:off x="375921" y="6384022"/>
            <a:ext cx="4671208" cy="473977"/>
          </a:xfrm>
        </p:spPr>
        <p:txBody>
          <a:bodyPr/>
          <a:lstStyle/>
          <a:p>
            <a:endParaRPr lang="it-IT" dirty="0"/>
          </a:p>
        </p:txBody>
      </p:sp>
      <p:sp>
        <p:nvSpPr>
          <p:cNvPr id="8" name="Segnaposto contenuto 2">
            <a:extLst>
              <a:ext uri="{FF2B5EF4-FFF2-40B4-BE49-F238E27FC236}">
                <a16:creationId xmlns:a16="http://schemas.microsoft.com/office/drawing/2014/main" id="{029F4FCF-497F-C89E-B79A-AC4ECEE0FFE0}"/>
              </a:ext>
            </a:extLst>
          </p:cNvPr>
          <p:cNvSpPr>
            <a:spLocks noGrp="1"/>
          </p:cNvSpPr>
          <p:nvPr>
            <p:ph idx="1"/>
          </p:nvPr>
        </p:nvSpPr>
        <p:spPr>
          <a:xfrm>
            <a:off x="481332" y="1547543"/>
            <a:ext cx="11529678" cy="4685133"/>
          </a:xfrm>
        </p:spPr>
        <p:txBody>
          <a:bodyPr>
            <a:normAutofit fontScale="92500" lnSpcReduction="20000"/>
          </a:bodyPr>
          <a:lstStyle/>
          <a:p>
            <a:r>
              <a:rPr lang="it-IT" sz="2100" b="1" dirty="0" err="1">
                <a:ea typeface="Calibri" panose="020F0502020204030204" pitchFamily="34" charset="0"/>
              </a:rPr>
              <a:t>Mediterranean</a:t>
            </a:r>
            <a:r>
              <a:rPr lang="it-IT" sz="2100" b="1" dirty="0">
                <a:ea typeface="Calibri" panose="020F0502020204030204" pitchFamily="34" charset="0"/>
              </a:rPr>
              <a:t> Basin = </a:t>
            </a:r>
            <a:r>
              <a:rPr lang="it-IT" sz="2100" b="1" dirty="0" err="1">
                <a:ea typeface="Calibri" panose="020F0502020204030204" pitchFamily="34" charset="0"/>
              </a:rPr>
              <a:t>climate-change</a:t>
            </a:r>
            <a:r>
              <a:rPr lang="it-IT" sz="2100" b="1" dirty="0">
                <a:ea typeface="Calibri" panose="020F0502020204030204" pitchFamily="34" charset="0"/>
              </a:rPr>
              <a:t> hotspot</a:t>
            </a:r>
            <a:endParaRPr lang="it-IT" sz="2100" dirty="0">
              <a:ea typeface="Calibri" panose="020F0502020204030204" pitchFamily="34" charset="0"/>
            </a:endParaRPr>
          </a:p>
          <a:p>
            <a:pPr lvl="1"/>
            <a:r>
              <a:rPr lang="it-IT" sz="2100" dirty="0">
                <a:latin typeface="Calibri" panose="020F0502020204030204" pitchFamily="34" charset="0"/>
                <a:ea typeface="Calibri" panose="020F0502020204030204" pitchFamily="34" charset="0"/>
                <a:cs typeface="Calibri" panose="020F0502020204030204" pitchFamily="34" charset="0"/>
              </a:rPr>
              <a:t>+1.5 °C vs. </a:t>
            </a:r>
            <a:r>
              <a:rPr lang="it-IT" sz="2100" dirty="0" err="1">
                <a:latin typeface="Calibri" panose="020F0502020204030204" pitchFamily="34" charset="0"/>
                <a:ea typeface="Calibri" panose="020F0502020204030204" pitchFamily="34" charset="0"/>
                <a:cs typeface="Calibri" panose="020F0502020204030204" pitchFamily="34" charset="0"/>
              </a:rPr>
              <a:t>pre</a:t>
            </a:r>
            <a:r>
              <a:rPr lang="it-IT" sz="2100" dirty="0">
                <a:latin typeface="Calibri" panose="020F0502020204030204" pitchFamily="34" charset="0"/>
                <a:ea typeface="Calibri" panose="020F0502020204030204" pitchFamily="34" charset="0"/>
                <a:cs typeface="Calibri" panose="020F0502020204030204" pitchFamily="34" charset="0"/>
              </a:rPr>
              <a:t>-industrial (≈ +35 % </a:t>
            </a:r>
            <a:r>
              <a:rPr lang="it-IT" sz="2100" dirty="0" err="1">
                <a:latin typeface="Calibri" panose="020F0502020204030204" pitchFamily="34" charset="0"/>
                <a:ea typeface="Calibri" panose="020F0502020204030204" pitchFamily="34" charset="0"/>
                <a:cs typeface="Calibri" panose="020F0502020204030204" pitchFamily="34" charset="0"/>
              </a:rPr>
              <a:t>above</a:t>
            </a:r>
            <a:r>
              <a:rPr lang="it-IT" sz="2100" dirty="0">
                <a:latin typeface="Calibri" panose="020F0502020204030204" pitchFamily="34" charset="0"/>
                <a:ea typeface="Calibri" panose="020F0502020204030204" pitchFamily="34" charset="0"/>
                <a:cs typeface="Calibri" panose="020F0502020204030204" pitchFamily="34" charset="0"/>
              </a:rPr>
              <a:t> global </a:t>
            </a:r>
            <a:r>
              <a:rPr lang="it-IT" sz="2100" dirty="0" err="1">
                <a:latin typeface="Calibri" panose="020F0502020204030204" pitchFamily="34" charset="0"/>
                <a:ea typeface="Calibri" panose="020F0502020204030204" pitchFamily="34" charset="0"/>
                <a:cs typeface="Calibri" panose="020F0502020204030204" pitchFamily="34" charset="0"/>
              </a:rPr>
              <a:t>mean</a:t>
            </a:r>
            <a:r>
              <a:rPr lang="it-IT" sz="2100" dirty="0">
                <a:latin typeface="Calibri" panose="020F0502020204030204" pitchFamily="34" charset="0"/>
                <a:ea typeface="Calibri" panose="020F0502020204030204" pitchFamily="34" charset="0"/>
                <a:cs typeface="Calibri" panose="020F0502020204030204" pitchFamily="34" charset="0"/>
              </a:rPr>
              <a:t> rise)</a:t>
            </a:r>
            <a:endParaRPr lang="it-IT" sz="2100" b="1" dirty="0">
              <a:latin typeface="Calibri" panose="020F0502020204030204" pitchFamily="34" charset="0"/>
              <a:ea typeface="Calibri" panose="020F0502020204030204" pitchFamily="34" charset="0"/>
              <a:cs typeface="Calibri" panose="020F0502020204030204" pitchFamily="34" charset="0"/>
            </a:endParaRPr>
          </a:p>
          <a:p>
            <a:r>
              <a:rPr lang="it-IT" sz="2100" b="1" dirty="0">
                <a:ea typeface="Calibri" panose="020F0502020204030204" pitchFamily="34" charset="0"/>
              </a:rPr>
              <a:t>Key aerosol classes </a:t>
            </a:r>
            <a:r>
              <a:rPr lang="it-IT" sz="2100" b="1" dirty="0" err="1">
                <a:ea typeface="Calibri" panose="020F0502020204030204" pitchFamily="34" charset="0"/>
              </a:rPr>
              <a:t>influencing</a:t>
            </a:r>
            <a:r>
              <a:rPr lang="it-IT" sz="2100" b="1" dirty="0">
                <a:ea typeface="Calibri" panose="020F0502020204030204" pitchFamily="34" charset="0"/>
              </a:rPr>
              <a:t> radiative budget</a:t>
            </a:r>
          </a:p>
          <a:p>
            <a:pPr lvl="1"/>
            <a:r>
              <a:rPr lang="it-IT" sz="2100" dirty="0" err="1">
                <a:latin typeface="Calibri" panose="020F0502020204030204" pitchFamily="34" charset="0"/>
                <a:ea typeface="Calibri" panose="020F0502020204030204" pitchFamily="34" charset="0"/>
                <a:cs typeface="Calibri" panose="020F0502020204030204" pitchFamily="34" charset="0"/>
              </a:rPr>
              <a:t>Mineral</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dust</a:t>
            </a:r>
            <a:r>
              <a:rPr lang="it-IT" sz="2100" dirty="0">
                <a:latin typeface="Calibri" panose="020F0502020204030204" pitchFamily="34" charset="0"/>
                <a:ea typeface="Calibri" panose="020F0502020204030204" pitchFamily="34" charset="0"/>
                <a:cs typeface="Calibri" panose="020F0502020204030204" pitchFamily="34" charset="0"/>
              </a:rPr>
              <a:t> - </a:t>
            </a:r>
            <a:r>
              <a:rPr lang="it-IT" sz="2100" dirty="0" err="1">
                <a:latin typeface="Calibri" panose="020F0502020204030204" pitchFamily="34" charset="0"/>
                <a:ea typeface="Calibri" panose="020F0502020204030204" pitchFamily="34" charset="0"/>
                <a:cs typeface="Calibri" panose="020F0502020204030204" pitchFamily="34" charset="0"/>
              </a:rPr>
              <a:t>Biomass-burning</a:t>
            </a:r>
            <a:r>
              <a:rPr lang="it-IT" sz="2100" dirty="0">
                <a:latin typeface="Calibri" panose="020F0502020204030204" pitchFamily="34" charset="0"/>
                <a:ea typeface="Calibri" panose="020F0502020204030204" pitchFamily="34" charset="0"/>
                <a:cs typeface="Calibri" panose="020F0502020204030204" pitchFamily="34" charset="0"/>
              </a:rPr>
              <a:t> smoke – Marine and </a:t>
            </a:r>
            <a:r>
              <a:rPr lang="it-IT" sz="2100" dirty="0" err="1">
                <a:latin typeface="Calibri" panose="020F0502020204030204" pitchFamily="34" charset="0"/>
                <a:ea typeface="Calibri" panose="020F0502020204030204" pitchFamily="34" charset="0"/>
                <a:cs typeface="Calibri" panose="020F0502020204030204" pitchFamily="34" charset="0"/>
              </a:rPr>
              <a:t>biogenic</a:t>
            </a:r>
            <a:r>
              <a:rPr lang="it-IT" sz="2100" dirty="0">
                <a:latin typeface="Calibri" panose="020F0502020204030204" pitchFamily="34" charset="0"/>
                <a:ea typeface="Calibri" panose="020F0502020204030204" pitchFamily="34" charset="0"/>
                <a:cs typeface="Calibri" panose="020F0502020204030204" pitchFamily="34" charset="0"/>
              </a:rPr>
              <a:t> aerosol - Urban/industrial</a:t>
            </a:r>
          </a:p>
          <a:p>
            <a:pPr marL="457200" lvl="1" indent="0">
              <a:buNone/>
            </a:pPr>
            <a:endParaRPr lang="it-IT" sz="2100" b="1"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it-IT" sz="2100" b="1" dirty="0">
              <a:latin typeface="Calibri" panose="020F0502020204030204" pitchFamily="34" charset="0"/>
              <a:ea typeface="Calibri" panose="020F0502020204030204" pitchFamily="34" charset="0"/>
              <a:cs typeface="Calibri" panose="020F0502020204030204" pitchFamily="34" charset="0"/>
            </a:endParaRPr>
          </a:p>
          <a:p>
            <a:r>
              <a:rPr lang="it-IT" sz="2100" b="1" dirty="0">
                <a:ea typeface="Calibri" panose="020F0502020204030204" pitchFamily="34" charset="0"/>
              </a:rPr>
              <a:t>Goal</a:t>
            </a:r>
          </a:p>
          <a:p>
            <a:pPr lvl="1"/>
            <a:r>
              <a:rPr lang="it-IT" sz="2100" dirty="0" err="1">
                <a:latin typeface="Calibri" panose="020F0502020204030204" pitchFamily="34" charset="0"/>
                <a:ea typeface="Calibri" panose="020F0502020204030204" pitchFamily="34" charset="0"/>
                <a:cs typeface="Calibri" panose="020F0502020204030204" pitchFamily="34" charset="0"/>
              </a:rPr>
              <a:t>Understand</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quantify</a:t>
            </a:r>
            <a:r>
              <a:rPr lang="it-IT" sz="2100" dirty="0">
                <a:latin typeface="Calibri" panose="020F0502020204030204" pitchFamily="34" charset="0"/>
                <a:ea typeface="Calibri" panose="020F0502020204030204" pitchFamily="34" charset="0"/>
                <a:cs typeface="Calibri" panose="020F0502020204030204" pitchFamily="34" charset="0"/>
              </a:rPr>
              <a:t>, and </a:t>
            </a:r>
            <a:r>
              <a:rPr lang="it-IT" sz="2100" dirty="0" err="1">
                <a:latin typeface="Calibri" panose="020F0502020204030204" pitchFamily="34" charset="0"/>
                <a:ea typeface="Calibri" panose="020F0502020204030204" pitchFamily="34" charset="0"/>
                <a:cs typeface="Calibri" panose="020F0502020204030204" pitchFamily="34" charset="0"/>
              </a:rPr>
              <a:t>predict</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climate</a:t>
            </a:r>
            <a:r>
              <a:rPr lang="it-IT" sz="2100" dirty="0">
                <a:latin typeface="Calibri" panose="020F0502020204030204" pitchFamily="34" charset="0"/>
                <a:ea typeface="Calibri" panose="020F0502020204030204" pitchFamily="34" charset="0"/>
                <a:cs typeface="Calibri" panose="020F0502020204030204" pitchFamily="34" charset="0"/>
              </a:rPr>
              <a:t> impacts of </a:t>
            </a:r>
            <a:r>
              <a:rPr lang="it-IT" sz="2100" dirty="0" err="1">
                <a:latin typeface="Calibri" panose="020F0502020204030204" pitchFamily="34" charset="0"/>
                <a:ea typeface="Calibri" panose="020F0502020204030204" pitchFamily="34" charset="0"/>
                <a:cs typeface="Calibri" panose="020F0502020204030204" pitchFamily="34" charset="0"/>
              </a:rPr>
              <a:t>Mediterranean</a:t>
            </a:r>
            <a:r>
              <a:rPr lang="it-IT" sz="2100" dirty="0">
                <a:latin typeface="Calibri" panose="020F0502020204030204" pitchFamily="34" charset="0"/>
                <a:ea typeface="Calibri" panose="020F0502020204030204" pitchFamily="34" charset="0"/>
                <a:cs typeface="Calibri" panose="020F0502020204030204" pitchFamily="34" charset="0"/>
              </a:rPr>
              <a:t> aerosol </a:t>
            </a:r>
            <a:r>
              <a:rPr lang="it-IT" sz="2100" dirty="0" err="1">
                <a:latin typeface="Calibri" panose="020F0502020204030204" pitchFamily="34" charset="0"/>
                <a:ea typeface="Calibri" panose="020F0502020204030204" pitchFamily="34" charset="0"/>
                <a:cs typeface="Calibri" panose="020F0502020204030204" pitchFamily="34" charset="0"/>
              </a:rPr>
              <a:t>anomalies</a:t>
            </a:r>
            <a:endParaRPr lang="it-IT" sz="2100" dirty="0">
              <a:latin typeface="Calibri" panose="020F0502020204030204" pitchFamily="34" charset="0"/>
              <a:ea typeface="Calibri" panose="020F0502020204030204" pitchFamily="34" charset="0"/>
              <a:cs typeface="Calibri" panose="020F0502020204030204" pitchFamily="34" charset="0"/>
            </a:endParaRPr>
          </a:p>
          <a:p>
            <a:r>
              <a:rPr lang="it-IT" sz="2100" b="1" dirty="0">
                <a:ea typeface="Calibri" panose="020F0502020204030204" pitchFamily="34" charset="0"/>
              </a:rPr>
              <a:t>Platform</a:t>
            </a:r>
          </a:p>
          <a:p>
            <a:pPr lvl="1"/>
            <a:r>
              <a:rPr lang="it-IT" sz="2100" dirty="0">
                <a:latin typeface="Calibri" panose="020F0502020204030204" pitchFamily="34" charset="0"/>
                <a:ea typeface="Calibri" panose="020F0502020204030204" pitchFamily="34" charset="0"/>
                <a:cs typeface="Calibri" panose="020F0502020204030204" pitchFamily="34" charset="0"/>
              </a:rPr>
              <a:t>Piper Seneca 3 with </a:t>
            </a:r>
            <a:r>
              <a:rPr lang="it-IT" sz="2100" dirty="0" err="1">
                <a:latin typeface="Calibri" panose="020F0502020204030204" pitchFamily="34" charset="0"/>
                <a:ea typeface="Calibri" panose="020F0502020204030204" pitchFamily="34" charset="0"/>
                <a:cs typeface="Calibri" panose="020F0502020204030204" pitchFamily="34" charset="0"/>
              </a:rPr>
              <a:t>advanced</a:t>
            </a:r>
            <a:r>
              <a:rPr lang="it-IT" sz="2100" dirty="0">
                <a:latin typeface="Calibri" panose="020F0502020204030204" pitchFamily="34" charset="0"/>
                <a:ea typeface="Calibri" panose="020F0502020204030204" pitchFamily="34" charset="0"/>
                <a:cs typeface="Calibri" panose="020F0502020204030204" pitchFamily="34" charset="0"/>
              </a:rPr>
              <a:t> aerosol </a:t>
            </a:r>
            <a:r>
              <a:rPr lang="it-IT" sz="2100" dirty="0" err="1">
                <a:latin typeface="Calibri" panose="020F0502020204030204" pitchFamily="34" charset="0"/>
                <a:ea typeface="Calibri" panose="020F0502020204030204" pitchFamily="34" charset="0"/>
                <a:cs typeface="Calibri" panose="020F0502020204030204" pitchFamily="34" charset="0"/>
              </a:rPr>
              <a:t>instruments</a:t>
            </a:r>
            <a:endParaRPr lang="it-IT" sz="2100" dirty="0">
              <a:latin typeface="Calibri" panose="020F0502020204030204" pitchFamily="34" charset="0"/>
              <a:ea typeface="Calibri" panose="020F0502020204030204" pitchFamily="34" charset="0"/>
              <a:cs typeface="Calibri" panose="020F0502020204030204" pitchFamily="34" charset="0"/>
            </a:endParaRPr>
          </a:p>
          <a:p>
            <a:pPr lvl="1"/>
            <a:r>
              <a:rPr lang="it-IT" sz="2100" dirty="0">
                <a:latin typeface="Calibri" panose="020F0502020204030204" pitchFamily="34" charset="0"/>
                <a:ea typeface="Calibri" panose="020F0502020204030204" pitchFamily="34" charset="0"/>
                <a:cs typeface="Calibri" panose="020F0502020204030204" pitchFamily="34" charset="0"/>
              </a:rPr>
              <a:t>Prior </a:t>
            </a:r>
            <a:r>
              <a:rPr lang="it-IT" sz="2100" dirty="0" err="1">
                <a:latin typeface="Calibri" panose="020F0502020204030204" pitchFamily="34" charset="0"/>
                <a:ea typeface="Calibri" panose="020F0502020204030204" pitchFamily="34" charset="0"/>
                <a:cs typeface="Calibri" panose="020F0502020204030204" pitchFamily="34" charset="0"/>
              </a:rPr>
              <a:t>Italian</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campaigns</a:t>
            </a:r>
            <a:r>
              <a:rPr lang="it-IT" sz="2100" dirty="0">
                <a:latin typeface="Calibri" panose="020F0502020204030204" pitchFamily="34" charset="0"/>
                <a:ea typeface="Calibri" panose="020F0502020204030204" pitchFamily="34" charset="0"/>
                <a:cs typeface="Calibri" panose="020F0502020204030204" pitchFamily="34" charset="0"/>
              </a:rPr>
              <a:t>: limited (balloons, </a:t>
            </a:r>
            <a:r>
              <a:rPr lang="it-IT" sz="2100" dirty="0" err="1">
                <a:latin typeface="Calibri" panose="020F0502020204030204" pitchFamily="34" charset="0"/>
                <a:ea typeface="Calibri" panose="020F0502020204030204" pitchFamily="34" charset="0"/>
                <a:cs typeface="Calibri" panose="020F0502020204030204" pitchFamily="34" charset="0"/>
              </a:rPr>
              <a:t>zeppelins</a:t>
            </a:r>
            <a:r>
              <a:rPr lang="it-IT" sz="2100" dirty="0">
                <a:latin typeface="Calibri" panose="020F0502020204030204" pitchFamily="34" charset="0"/>
                <a:ea typeface="Calibri" panose="020F0502020204030204" pitchFamily="34" charset="0"/>
                <a:cs typeface="Calibri" panose="020F0502020204030204" pitchFamily="34" charset="0"/>
              </a:rPr>
              <a:t>, IAGOS </a:t>
            </a:r>
            <a:r>
              <a:rPr lang="it-IT" sz="2100" dirty="0" err="1">
                <a:latin typeface="Calibri" panose="020F0502020204030204" pitchFamily="34" charset="0"/>
                <a:ea typeface="Calibri" panose="020F0502020204030204" pitchFamily="34" charset="0"/>
                <a:cs typeface="Calibri" panose="020F0502020204030204" pitchFamily="34" charset="0"/>
              </a:rPr>
              <a:t>transits</a:t>
            </a:r>
            <a:r>
              <a:rPr lang="it-IT" sz="2100" dirty="0">
                <a:latin typeface="Calibri" panose="020F0502020204030204" pitchFamily="34" charset="0"/>
                <a:ea typeface="Calibri" panose="020F0502020204030204" pitchFamily="34" charset="0"/>
                <a:cs typeface="Calibri" panose="020F0502020204030204" pitchFamily="34" charset="0"/>
              </a:rPr>
              <a:t>) → </a:t>
            </a:r>
            <a:r>
              <a:rPr lang="it-IT" sz="2100" dirty="0" err="1">
                <a:latin typeface="Calibri" panose="020F0502020204030204" pitchFamily="34" charset="0"/>
                <a:ea typeface="Calibri" panose="020F0502020204030204" pitchFamily="34" charset="0"/>
                <a:cs typeface="Calibri" panose="020F0502020204030204" pitchFamily="34" charset="0"/>
              </a:rPr>
              <a:t>poor</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temporal</a:t>
            </a:r>
            <a:r>
              <a:rPr lang="it-IT" sz="2100" dirty="0">
                <a:latin typeface="Calibri" panose="020F0502020204030204" pitchFamily="34" charset="0"/>
                <a:ea typeface="Calibri" panose="020F0502020204030204" pitchFamily="34" charset="0"/>
                <a:cs typeface="Calibri" panose="020F0502020204030204" pitchFamily="34" charset="0"/>
              </a:rPr>
              <a:t> coverage</a:t>
            </a:r>
            <a:endParaRPr lang="it-IT" sz="2100" b="1" dirty="0">
              <a:latin typeface="Calibri" panose="020F0502020204030204" pitchFamily="34" charset="0"/>
              <a:ea typeface="Calibri" panose="020F0502020204030204" pitchFamily="34" charset="0"/>
              <a:cs typeface="Calibri" panose="020F0502020204030204" pitchFamily="34" charset="0"/>
            </a:endParaRPr>
          </a:p>
          <a:p>
            <a:r>
              <a:rPr lang="it-IT" sz="2100" b="1" dirty="0">
                <a:ea typeface="Calibri" panose="020F0502020204030204" pitchFamily="34" charset="0"/>
              </a:rPr>
              <a:t>Benefits</a:t>
            </a:r>
          </a:p>
          <a:p>
            <a:pPr marL="742950" lvl="1" indent="-285750"/>
            <a:r>
              <a:rPr lang="it-IT" sz="2100" dirty="0">
                <a:latin typeface="Calibri" panose="020F0502020204030204" pitchFamily="34" charset="0"/>
                <a:ea typeface="Calibri" panose="020F0502020204030204" pitchFamily="34" charset="0"/>
                <a:cs typeface="Calibri" panose="020F0502020204030204" pitchFamily="34" charset="0"/>
              </a:rPr>
              <a:t>High-</a:t>
            </a:r>
            <a:r>
              <a:rPr lang="it-IT" sz="2100" dirty="0" err="1">
                <a:latin typeface="Calibri" panose="020F0502020204030204" pitchFamily="34" charset="0"/>
                <a:ea typeface="Calibri" panose="020F0502020204030204" pitchFamily="34" charset="0"/>
                <a:cs typeface="Calibri" panose="020F0502020204030204" pitchFamily="34" charset="0"/>
              </a:rPr>
              <a:t>precision</a:t>
            </a:r>
            <a:r>
              <a:rPr lang="it-IT" sz="2100" dirty="0">
                <a:latin typeface="Calibri" panose="020F0502020204030204" pitchFamily="34" charset="0"/>
                <a:ea typeface="Calibri" panose="020F0502020204030204" pitchFamily="34" charset="0"/>
                <a:cs typeface="Calibri" panose="020F0502020204030204" pitchFamily="34" charset="0"/>
              </a:rPr>
              <a:t> in-situ </a:t>
            </a:r>
            <a:r>
              <a:rPr lang="it-IT" sz="2100" dirty="0" err="1">
                <a:latin typeface="Calibri" panose="020F0502020204030204" pitchFamily="34" charset="0"/>
                <a:ea typeface="Calibri" panose="020F0502020204030204" pitchFamily="34" charset="0"/>
                <a:cs typeface="Calibri" panose="020F0502020204030204" pitchFamily="34" charset="0"/>
              </a:rPr>
              <a:t>measurements</a:t>
            </a:r>
            <a:r>
              <a:rPr lang="it-IT" sz="2100" dirty="0">
                <a:latin typeface="Calibri" panose="020F0502020204030204" pitchFamily="34" charset="0"/>
                <a:ea typeface="Calibri" panose="020F0502020204030204" pitchFamily="34" charset="0"/>
                <a:cs typeface="Calibri" panose="020F0502020204030204" pitchFamily="34" charset="0"/>
              </a:rPr>
              <a:t> (3D </a:t>
            </a:r>
            <a:r>
              <a:rPr lang="it-IT" sz="2100" dirty="0" err="1">
                <a:latin typeface="Calibri" panose="020F0502020204030204" pitchFamily="34" charset="0"/>
                <a:ea typeface="Calibri" panose="020F0502020204030204" pitchFamily="34" charset="0"/>
                <a:cs typeface="Calibri" panose="020F0502020204030204" pitchFamily="34" charset="0"/>
              </a:rPr>
              <a:t>observations</a:t>
            </a:r>
            <a:r>
              <a:rPr lang="it-IT" sz="2100" dirty="0">
                <a:latin typeface="Calibri" panose="020F0502020204030204" pitchFamily="34" charset="0"/>
                <a:ea typeface="Calibri" panose="020F0502020204030204" pitchFamily="34" charset="0"/>
                <a:cs typeface="Calibri" panose="020F0502020204030204" pitchFamily="34" charset="0"/>
              </a:rPr>
              <a:t>)</a:t>
            </a:r>
          </a:p>
          <a:p>
            <a:pPr marL="742950" lvl="1" indent="-285750"/>
            <a:r>
              <a:rPr lang="it-IT" sz="2100" dirty="0">
                <a:latin typeface="Calibri" panose="020F0502020204030204" pitchFamily="34" charset="0"/>
                <a:ea typeface="Calibri" panose="020F0502020204030204" pitchFamily="34" charset="0"/>
                <a:cs typeface="Calibri" panose="020F0502020204030204" pitchFamily="34" charset="0"/>
              </a:rPr>
              <a:t>Better knowledge of aerosol </a:t>
            </a:r>
            <a:r>
              <a:rPr lang="it-IT" sz="2100" dirty="0" err="1">
                <a:latin typeface="Calibri" panose="020F0502020204030204" pitchFamily="34" charset="0"/>
                <a:ea typeface="Calibri" panose="020F0502020204030204" pitchFamily="34" charset="0"/>
                <a:cs typeface="Calibri" panose="020F0502020204030204" pitchFamily="34" charset="0"/>
              </a:rPr>
              <a:t>properties</a:t>
            </a:r>
            <a:r>
              <a:rPr lang="it-IT" sz="2100" dirty="0">
                <a:latin typeface="Calibri" panose="020F0502020204030204" pitchFamily="34" charset="0"/>
                <a:ea typeface="Calibri" panose="020F0502020204030204" pitchFamily="34" charset="0"/>
                <a:cs typeface="Calibri" panose="020F0502020204030204" pitchFamily="34" charset="0"/>
              </a:rPr>
              <a:t> and </a:t>
            </a:r>
            <a:r>
              <a:rPr lang="it-IT" sz="2100" dirty="0" err="1">
                <a:latin typeface="Calibri" panose="020F0502020204030204" pitchFamily="34" charset="0"/>
                <a:ea typeface="Calibri" panose="020F0502020204030204" pitchFamily="34" charset="0"/>
                <a:cs typeface="Calibri" panose="020F0502020204030204" pitchFamily="34" charset="0"/>
              </a:rPr>
              <a:t>their</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effect</a:t>
            </a:r>
            <a:r>
              <a:rPr lang="it-IT" sz="2100" dirty="0">
                <a:latin typeface="Calibri" panose="020F0502020204030204" pitchFamily="34" charset="0"/>
                <a:ea typeface="Calibri" panose="020F0502020204030204" pitchFamily="34" charset="0"/>
                <a:cs typeface="Calibri" panose="020F0502020204030204" pitchFamily="34" charset="0"/>
              </a:rPr>
              <a:t> on </a:t>
            </a:r>
            <a:r>
              <a:rPr lang="it-IT" sz="2100" dirty="0" err="1">
                <a:latin typeface="Calibri" panose="020F0502020204030204" pitchFamily="34" charset="0"/>
                <a:ea typeface="Calibri" panose="020F0502020204030204" pitchFamily="34" charset="0"/>
                <a:cs typeface="Calibri" panose="020F0502020204030204" pitchFamily="34" charset="0"/>
              </a:rPr>
              <a:t>Mediterranean</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climate</a:t>
            </a:r>
            <a:endParaRPr lang="it-IT" sz="2100" b="1" dirty="0">
              <a:latin typeface="Calibri" panose="020F0502020204030204" pitchFamily="34" charset="0"/>
              <a:ea typeface="Calibri" panose="020F0502020204030204" pitchFamily="34" charset="0"/>
              <a:cs typeface="Calibri" panose="020F0502020204030204" pitchFamily="34" charset="0"/>
            </a:endParaRPr>
          </a:p>
          <a:p>
            <a:r>
              <a:rPr lang="it-IT" sz="2100" b="1" dirty="0">
                <a:ea typeface="Calibri" panose="020F0502020204030204" pitchFamily="34" charset="0"/>
              </a:rPr>
              <a:t>Focus</a:t>
            </a:r>
          </a:p>
          <a:p>
            <a:pPr lvl="1"/>
            <a:r>
              <a:rPr lang="it-IT" sz="2100" dirty="0" err="1">
                <a:latin typeface="Calibri" panose="020F0502020204030204" pitchFamily="34" charset="0"/>
                <a:ea typeface="Calibri" panose="020F0502020204030204" pitchFamily="34" charset="0"/>
                <a:cs typeface="Calibri" panose="020F0502020204030204" pitchFamily="34" charset="0"/>
              </a:rPr>
              <a:t>Mid</a:t>
            </a:r>
            <a:r>
              <a:rPr lang="it-IT" sz="2100" dirty="0">
                <a:latin typeface="Calibri" panose="020F0502020204030204" pitchFamily="34" charset="0"/>
                <a:ea typeface="Calibri" panose="020F0502020204030204" pitchFamily="34" charset="0"/>
                <a:cs typeface="Calibri" panose="020F0502020204030204" pitchFamily="34" charset="0"/>
              </a:rPr>
              <a:t> and upper </a:t>
            </a:r>
            <a:r>
              <a:rPr lang="it-IT" sz="2100" dirty="0" err="1">
                <a:latin typeface="Calibri" panose="020F0502020204030204" pitchFamily="34" charset="0"/>
                <a:ea typeface="Calibri" panose="020F0502020204030204" pitchFamily="34" charset="0"/>
                <a:cs typeface="Calibri" panose="020F0502020204030204" pitchFamily="34" charset="0"/>
              </a:rPr>
              <a:t>troposphere</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processes</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poorly</a:t>
            </a:r>
            <a:r>
              <a:rPr lang="it-IT" sz="2100" dirty="0">
                <a:latin typeface="Calibri" panose="020F0502020204030204" pitchFamily="34" charset="0"/>
                <a:ea typeface="Calibri" panose="020F0502020204030204" pitchFamily="34" charset="0"/>
                <a:cs typeface="Calibri" panose="020F0502020204030204" pitchFamily="34" charset="0"/>
              </a:rPr>
              <a:t> </a:t>
            </a:r>
            <a:r>
              <a:rPr lang="it-IT" sz="2100" dirty="0" err="1">
                <a:latin typeface="Calibri" panose="020F0502020204030204" pitchFamily="34" charset="0"/>
                <a:ea typeface="Calibri" panose="020F0502020204030204" pitchFamily="34" charset="0"/>
                <a:cs typeface="Calibri" panose="020F0502020204030204" pitchFamily="34" charset="0"/>
              </a:rPr>
              <a:t>known</a:t>
            </a:r>
            <a:r>
              <a:rPr lang="it-IT" sz="2100" dirty="0">
                <a:latin typeface="Calibri" panose="020F0502020204030204" pitchFamily="34" charset="0"/>
                <a:ea typeface="Calibri" panose="020F0502020204030204" pitchFamily="34" charset="0"/>
                <a:cs typeface="Calibri" panose="020F0502020204030204" pitchFamily="34" charset="0"/>
              </a:rPr>
              <a:t> and </a:t>
            </a:r>
            <a:r>
              <a:rPr lang="it-IT" sz="2100" dirty="0" err="1">
                <a:latin typeface="Calibri" panose="020F0502020204030204" pitchFamily="34" charset="0"/>
                <a:ea typeface="Calibri" panose="020F0502020204030204" pitchFamily="34" charset="0"/>
                <a:cs typeface="Calibri" panose="020F0502020204030204" pitchFamily="34" charset="0"/>
              </a:rPr>
              <a:t>misrepresented</a:t>
            </a:r>
            <a:r>
              <a:rPr lang="it-IT" sz="2100" dirty="0">
                <a:latin typeface="Calibri" panose="020F0502020204030204" pitchFamily="34" charset="0"/>
                <a:ea typeface="Calibri" panose="020F0502020204030204" pitchFamily="34" charset="0"/>
                <a:cs typeface="Calibri" panose="020F0502020204030204" pitchFamily="34" charset="0"/>
              </a:rPr>
              <a:t> in </a:t>
            </a:r>
            <a:r>
              <a:rPr lang="it-IT" sz="2100" dirty="0" err="1">
                <a:latin typeface="Calibri" panose="020F0502020204030204" pitchFamily="34" charset="0"/>
                <a:ea typeface="Calibri" panose="020F0502020204030204" pitchFamily="34" charset="0"/>
                <a:cs typeface="Calibri" panose="020F0502020204030204" pitchFamily="34" charset="0"/>
              </a:rPr>
              <a:t>climate</a:t>
            </a:r>
            <a:r>
              <a:rPr lang="it-IT" sz="2100" dirty="0">
                <a:latin typeface="Calibri" panose="020F0502020204030204" pitchFamily="34" charset="0"/>
                <a:ea typeface="Calibri" panose="020F0502020204030204" pitchFamily="34" charset="0"/>
                <a:cs typeface="Calibri" panose="020F0502020204030204" pitchFamily="34" charset="0"/>
              </a:rPr>
              <a:t> models</a:t>
            </a:r>
            <a:endParaRPr lang="it-IT" sz="21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b="1" dirty="0">
              <a:ea typeface="Calibri" panose="020F0502020204030204" pitchFamily="34" charset="0"/>
            </a:endParaRPr>
          </a:p>
          <a:p>
            <a:pPr lvl="1"/>
            <a:endParaRPr lang="it-IT" sz="1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b="1" dirty="0">
              <a:ea typeface="Calibri" panose="020F0502020204030204" pitchFamily="34" charset="0"/>
            </a:endParaRPr>
          </a:p>
          <a:p>
            <a:endParaRPr lang="it-IT" sz="1800" b="1" dirty="0">
              <a:ea typeface="Calibri" panose="020F0502020204030204" pitchFamily="34" charset="0"/>
            </a:endParaRPr>
          </a:p>
          <a:p>
            <a:endParaRPr lang="it-IT" sz="1800" b="1" dirty="0">
              <a:ea typeface="Calibri" panose="020F0502020204030204" pitchFamily="34" charset="0"/>
            </a:endParaRPr>
          </a:p>
          <a:p>
            <a:pPr marL="0" indent="0">
              <a:buNone/>
            </a:pPr>
            <a:endParaRPr lang="it-IT" dirty="0">
              <a:ea typeface="Calibri" panose="020F0502020204030204" pitchFamily="34" charset="0"/>
            </a:endParaRPr>
          </a:p>
        </p:txBody>
      </p:sp>
    </p:spTree>
    <p:extLst>
      <p:ext uri="{BB962C8B-B14F-4D97-AF65-F5344CB8AC3E}">
        <p14:creationId xmlns:p14="http://schemas.microsoft.com/office/powerpoint/2010/main" val="414538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53D1-CABC-F41C-D37A-3F0303E2519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E92A75-5142-FA6A-A85C-67E6E76DA66D}"/>
              </a:ext>
            </a:extLst>
          </p:cNvPr>
          <p:cNvSpPr>
            <a:spLocks noGrp="1"/>
          </p:cNvSpPr>
          <p:nvPr>
            <p:ph type="ctrTitle"/>
          </p:nvPr>
        </p:nvSpPr>
        <p:spPr/>
        <p:txBody>
          <a:bodyPr/>
          <a:lstStyle/>
          <a:p>
            <a:r>
              <a:rPr lang="it-IT" b="1" i="1" dirty="0">
                <a:latin typeface="Calibri" panose="020F0502020204030204" pitchFamily="34" charset="0"/>
                <a:ea typeface="Calibri" panose="020F0502020204030204" pitchFamily="34" charset="0"/>
                <a:cs typeface="Calibri" panose="020F0502020204030204" pitchFamily="34" charset="0"/>
              </a:rPr>
              <a:t>AIRBORNE </a:t>
            </a:r>
            <a:r>
              <a:rPr lang="it-IT" b="1" i="1" dirty="0" err="1">
                <a:latin typeface="Calibri" panose="020F0502020204030204" pitchFamily="34" charset="0"/>
                <a:ea typeface="Calibri" panose="020F0502020204030204" pitchFamily="34" charset="0"/>
                <a:cs typeface="Calibri" panose="020F0502020204030204" pitchFamily="34" charset="0"/>
              </a:rPr>
              <a:t>measurements</a:t>
            </a:r>
            <a:r>
              <a:rPr lang="it-IT" b="1" i="1" dirty="0">
                <a:latin typeface="Calibri" panose="020F0502020204030204" pitchFamily="34" charset="0"/>
                <a:ea typeface="Calibri" panose="020F0502020204030204" pitchFamily="34" charset="0"/>
                <a:cs typeface="Calibri" panose="020F0502020204030204" pitchFamily="34" charset="0"/>
              </a:rPr>
              <a:t> </a:t>
            </a:r>
            <a:r>
              <a:rPr lang="it-IT" b="1" i="1" dirty="0" err="1">
                <a:latin typeface="Calibri" panose="020F0502020204030204" pitchFamily="34" charset="0"/>
                <a:ea typeface="Calibri" panose="020F0502020204030204" pitchFamily="34" charset="0"/>
                <a:cs typeface="Calibri" panose="020F0502020204030204" pitchFamily="34" charset="0"/>
              </a:rPr>
              <a:t>within</a:t>
            </a:r>
            <a:r>
              <a:rPr lang="it-IT" b="1" i="1" dirty="0">
                <a:latin typeface="Calibri" panose="020F0502020204030204" pitchFamily="34" charset="0"/>
                <a:ea typeface="Calibri" panose="020F0502020204030204" pitchFamily="34" charset="0"/>
                <a:cs typeface="Calibri" panose="020F0502020204030204" pitchFamily="34" charset="0"/>
              </a:rPr>
              <a:t> ITINERIS</a:t>
            </a:r>
          </a:p>
        </p:txBody>
      </p:sp>
      <p:sp>
        <p:nvSpPr>
          <p:cNvPr id="4" name="Sottotitolo 3">
            <a:extLst>
              <a:ext uri="{FF2B5EF4-FFF2-40B4-BE49-F238E27FC236}">
                <a16:creationId xmlns:a16="http://schemas.microsoft.com/office/drawing/2014/main" id="{BDD6E082-1F8C-57F5-F4AE-8E6D2B6862EA}"/>
              </a:ext>
            </a:extLst>
          </p:cNvPr>
          <p:cNvSpPr>
            <a:spLocks noGrp="1"/>
          </p:cNvSpPr>
          <p:nvPr>
            <p:ph type="subTitle" idx="10"/>
          </p:nvPr>
        </p:nvSpPr>
        <p:spPr>
          <a:xfrm>
            <a:off x="375921" y="6384022"/>
            <a:ext cx="4671208" cy="473977"/>
          </a:xfrm>
        </p:spPr>
        <p:txBody>
          <a:bodyPr/>
          <a:lstStyle/>
          <a:p>
            <a:endParaRPr lang="it-IT" dirty="0"/>
          </a:p>
        </p:txBody>
      </p:sp>
      <p:pic>
        <p:nvPicPr>
          <p:cNvPr id="3" name="Picture 2" descr="Immagine che contiene testo, schermata&#10;&#10;Descrizione generata automaticamente">
            <a:extLst>
              <a:ext uri="{FF2B5EF4-FFF2-40B4-BE49-F238E27FC236}">
                <a16:creationId xmlns:a16="http://schemas.microsoft.com/office/drawing/2014/main" id="{D655AC59-1CE8-083F-7FD3-94476FAC3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99" y="1641952"/>
            <a:ext cx="10120632" cy="445584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04634F59-8CB4-DADF-C385-6B4461CBC6CF}"/>
              </a:ext>
            </a:extLst>
          </p:cNvPr>
          <p:cNvSpPr/>
          <p:nvPr/>
        </p:nvSpPr>
        <p:spPr>
          <a:xfrm>
            <a:off x="10182896" y="1798749"/>
            <a:ext cx="489397" cy="218941"/>
          </a:xfrm>
          <a:prstGeom prst="rect">
            <a:avLst/>
          </a:prstGeom>
          <a:solidFill>
            <a:srgbClr val="00B0F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sz="1200" dirty="0"/>
              <a:t>WP5</a:t>
            </a:r>
          </a:p>
        </p:txBody>
      </p:sp>
    </p:spTree>
    <p:extLst>
      <p:ext uri="{BB962C8B-B14F-4D97-AF65-F5344CB8AC3E}">
        <p14:creationId xmlns:p14="http://schemas.microsoft.com/office/powerpoint/2010/main" val="353184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7C285-D159-D930-D2C1-2F92F20E16A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2A74EF4-5E58-1B89-468E-F6A3D8EF3691}"/>
              </a:ext>
            </a:extLst>
          </p:cNvPr>
          <p:cNvSpPr>
            <a:spLocks noGrp="1"/>
          </p:cNvSpPr>
          <p:nvPr>
            <p:ph type="ctrTitle"/>
          </p:nvPr>
        </p:nvSpPr>
        <p:spPr/>
        <p:txBody>
          <a:bodyPr/>
          <a:lstStyle/>
          <a:p>
            <a:r>
              <a:rPr lang="it-IT" b="1" i="1" dirty="0">
                <a:latin typeface="Calibri" panose="020F0502020204030204" pitchFamily="34" charset="0"/>
                <a:ea typeface="Calibri" panose="020F0502020204030204" pitchFamily="34" charset="0"/>
                <a:cs typeface="Calibri" panose="020F0502020204030204" pitchFamily="34" charset="0"/>
              </a:rPr>
              <a:t>PIPER SENECA III</a:t>
            </a:r>
          </a:p>
        </p:txBody>
      </p:sp>
      <p:sp>
        <p:nvSpPr>
          <p:cNvPr id="4" name="Sottotitolo 3">
            <a:extLst>
              <a:ext uri="{FF2B5EF4-FFF2-40B4-BE49-F238E27FC236}">
                <a16:creationId xmlns:a16="http://schemas.microsoft.com/office/drawing/2014/main" id="{C515E14A-242B-54FF-E1D9-4048F6C5B583}"/>
              </a:ext>
            </a:extLst>
          </p:cNvPr>
          <p:cNvSpPr>
            <a:spLocks noGrp="1"/>
          </p:cNvSpPr>
          <p:nvPr>
            <p:ph type="subTitle" idx="10"/>
          </p:nvPr>
        </p:nvSpPr>
        <p:spPr>
          <a:xfrm>
            <a:off x="375921" y="6384022"/>
            <a:ext cx="4671208" cy="473977"/>
          </a:xfrm>
        </p:spPr>
        <p:txBody>
          <a:bodyPr/>
          <a:lstStyle/>
          <a:p>
            <a:endParaRPr lang="it-IT" dirty="0"/>
          </a:p>
        </p:txBody>
      </p:sp>
      <p:sp>
        <p:nvSpPr>
          <p:cNvPr id="5" name="Rettangolo 4">
            <a:extLst>
              <a:ext uri="{FF2B5EF4-FFF2-40B4-BE49-F238E27FC236}">
                <a16:creationId xmlns:a16="http://schemas.microsoft.com/office/drawing/2014/main" id="{183A3683-D69E-47A9-F3F9-087D302BC4F1}"/>
              </a:ext>
            </a:extLst>
          </p:cNvPr>
          <p:cNvSpPr/>
          <p:nvPr/>
        </p:nvSpPr>
        <p:spPr>
          <a:xfrm>
            <a:off x="7599161" y="3862848"/>
            <a:ext cx="4074017" cy="2031325"/>
          </a:xfrm>
          <a:prstGeom prst="rect">
            <a:avLst/>
          </a:prstGeom>
        </p:spPr>
        <p:txBody>
          <a:bodyPr wrap="square">
            <a:spAutoFit/>
          </a:bodyPr>
          <a:lstStyle/>
          <a:p>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Cruise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Speed</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188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kts</a:t>
            </a:r>
            <a:endPar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r>
              <a:rPr lang="en-US"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Stall Speed (dirty)	61 </a:t>
            </a:r>
            <a:r>
              <a:rPr lang="en-US"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kts</a:t>
            </a:r>
            <a:endParaRPr lang="en-US"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Gross</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Weight</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2165 kg</a:t>
            </a:r>
          </a:p>
          <a:p>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Empty</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Weight</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1457 kg</a:t>
            </a:r>
          </a:p>
          <a:p>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Range</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870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nmi</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(1611 Km)</a:t>
            </a:r>
          </a:p>
          <a:p>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Service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Ceiling</a:t>
            </a:r>
            <a:r>
              <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25000 </a:t>
            </a:r>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ft</a:t>
            </a:r>
            <a:endParaRPr lang="it-IT"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r>
              <a:rPr lang="it-IT" b="1" i="1"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Seats</a:t>
            </a:r>
            <a:r>
              <a:rPr lang="it-IT" b="1" i="1" dirty="0">
                <a:solidFill>
                  <a:srgbClr val="262699"/>
                </a:solidFill>
                <a:latin typeface="Calibri" panose="020F0502020204030204" pitchFamily="34" charset="0"/>
                <a:ea typeface="Calibri" panose="020F0502020204030204" pitchFamily="34" charset="0"/>
                <a:cs typeface="Calibri" panose="020F0502020204030204" pitchFamily="34" charset="0"/>
              </a:rPr>
              <a:t>		6</a:t>
            </a:r>
          </a:p>
        </p:txBody>
      </p:sp>
      <p:pic>
        <p:nvPicPr>
          <p:cNvPr id="6" name="Immagine 5">
            <a:extLst>
              <a:ext uri="{FF2B5EF4-FFF2-40B4-BE49-F238E27FC236}">
                <a16:creationId xmlns:a16="http://schemas.microsoft.com/office/drawing/2014/main" id="{C6EBB9F5-96E0-412C-7629-7BFCFBE9D914}"/>
              </a:ext>
            </a:extLst>
          </p:cNvPr>
          <p:cNvPicPr>
            <a:picLocks noChangeAspect="1"/>
          </p:cNvPicPr>
          <p:nvPr/>
        </p:nvPicPr>
        <p:blipFill>
          <a:blip r:embed="rId2"/>
          <a:stretch>
            <a:fillRect/>
          </a:stretch>
        </p:blipFill>
        <p:spPr>
          <a:xfrm>
            <a:off x="209773" y="1768699"/>
            <a:ext cx="7236327" cy="4082602"/>
          </a:xfrm>
          <a:prstGeom prst="rect">
            <a:avLst/>
          </a:prstGeom>
        </p:spPr>
      </p:pic>
      <p:sp>
        <p:nvSpPr>
          <p:cNvPr id="7" name="Text Box 11">
            <a:extLst>
              <a:ext uri="{FF2B5EF4-FFF2-40B4-BE49-F238E27FC236}">
                <a16:creationId xmlns:a16="http://schemas.microsoft.com/office/drawing/2014/main" id="{5F04A20E-CB16-5109-ADD0-08EF574657C3}"/>
              </a:ext>
            </a:extLst>
          </p:cNvPr>
          <p:cNvSpPr txBox="1">
            <a:spLocks noChangeArrowheads="1"/>
          </p:cNvSpPr>
          <p:nvPr/>
        </p:nvSpPr>
        <p:spPr bwMode="auto">
          <a:xfrm>
            <a:off x="3339533" y="5411072"/>
            <a:ext cx="4392613" cy="461665"/>
          </a:xfrm>
          <a:prstGeom prst="rect">
            <a:avLst/>
          </a:prstGeom>
          <a:noFill/>
          <a:ln w="9525">
            <a:noFill/>
            <a:miter lim="800000"/>
            <a:headEnd/>
            <a:tailEnd/>
          </a:ln>
          <a:effectLst/>
        </p:spPr>
        <p:txBody>
          <a:bodyPr>
            <a:spAutoFit/>
          </a:bodyPr>
          <a:lstStyle/>
          <a:p>
            <a:r>
              <a:rPr lang="it-IT" sz="2400" b="1" i="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PIPER SENECA III – PA 34-220T</a:t>
            </a:r>
            <a:endParaRPr lang="it-IT" sz="2400" b="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OGS logos | OGS | Istituto Nazionale di Oceanografia e di ...">
            <a:extLst>
              <a:ext uri="{FF2B5EF4-FFF2-40B4-BE49-F238E27FC236}">
                <a16:creationId xmlns:a16="http://schemas.microsoft.com/office/drawing/2014/main" id="{153FE665-B4AC-4AFE-B86E-4C4D6A252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09" b="35740"/>
          <a:stretch>
            <a:fillRect/>
          </a:stretch>
        </p:blipFill>
        <p:spPr bwMode="auto">
          <a:xfrm>
            <a:off x="7532889" y="1768699"/>
            <a:ext cx="3632390" cy="79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taset Collection Record: EUFAR: Airborne in-situ ...">
            <a:extLst>
              <a:ext uri="{FF2B5EF4-FFF2-40B4-BE49-F238E27FC236}">
                <a16:creationId xmlns:a16="http://schemas.microsoft.com/office/drawing/2014/main" id="{3DEC0539-A690-6926-B2E6-31B3F803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16" y="1803043"/>
            <a:ext cx="1891317" cy="122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4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D297D-A79D-165B-D7E8-A7E5AD3A64DB}"/>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239C920C-7749-9568-D4FD-FDA93A850EDF}"/>
              </a:ext>
            </a:extLst>
          </p:cNvPr>
          <p:cNvPicPr>
            <a:picLocks noChangeAspect="1"/>
          </p:cNvPicPr>
          <p:nvPr/>
        </p:nvPicPr>
        <p:blipFill>
          <a:blip r:embed="rId2"/>
          <a:stretch>
            <a:fillRect/>
          </a:stretch>
        </p:blipFill>
        <p:spPr>
          <a:xfrm>
            <a:off x="112793" y="1220895"/>
            <a:ext cx="6055507" cy="3938216"/>
          </a:xfrm>
          <a:prstGeom prst="rect">
            <a:avLst/>
          </a:prstGeom>
        </p:spPr>
      </p:pic>
      <p:sp>
        <p:nvSpPr>
          <p:cNvPr id="2" name="Titolo 1">
            <a:extLst>
              <a:ext uri="{FF2B5EF4-FFF2-40B4-BE49-F238E27FC236}">
                <a16:creationId xmlns:a16="http://schemas.microsoft.com/office/drawing/2014/main" id="{033A76E7-7F7B-6F37-6DE8-08642C3BD932}"/>
              </a:ext>
            </a:extLst>
          </p:cNvPr>
          <p:cNvSpPr>
            <a:spLocks noGrp="1"/>
          </p:cNvSpPr>
          <p:nvPr>
            <p:ph type="ctrTitle"/>
          </p:nvPr>
        </p:nvSpPr>
        <p:spPr/>
        <p:txBody>
          <a:bodyPr/>
          <a:lstStyle/>
          <a:p>
            <a:r>
              <a:rPr lang="it-IT" b="1" i="1" dirty="0">
                <a:latin typeface="Calibri" panose="020F0502020204030204" pitchFamily="34" charset="0"/>
                <a:ea typeface="Calibri" panose="020F0502020204030204" pitchFamily="34" charset="0"/>
                <a:cs typeface="Calibri" panose="020F0502020204030204" pitchFamily="34" charset="0"/>
              </a:rPr>
              <a:t>Sampling System </a:t>
            </a:r>
          </a:p>
        </p:txBody>
      </p:sp>
      <p:sp>
        <p:nvSpPr>
          <p:cNvPr id="4" name="Sottotitolo 3">
            <a:extLst>
              <a:ext uri="{FF2B5EF4-FFF2-40B4-BE49-F238E27FC236}">
                <a16:creationId xmlns:a16="http://schemas.microsoft.com/office/drawing/2014/main" id="{A66321E8-1D0A-B5FA-3F62-ACF4DE8ECB97}"/>
              </a:ext>
            </a:extLst>
          </p:cNvPr>
          <p:cNvSpPr>
            <a:spLocks noGrp="1"/>
          </p:cNvSpPr>
          <p:nvPr>
            <p:ph type="subTitle" idx="10"/>
          </p:nvPr>
        </p:nvSpPr>
        <p:spPr>
          <a:xfrm>
            <a:off x="375921" y="6384022"/>
            <a:ext cx="4671208" cy="473977"/>
          </a:xfrm>
        </p:spPr>
        <p:txBody>
          <a:bodyPr/>
          <a:lstStyle/>
          <a:p>
            <a:endParaRPr lang="it-IT" dirty="0"/>
          </a:p>
        </p:txBody>
      </p:sp>
      <p:pic>
        <p:nvPicPr>
          <p:cNvPr id="8" name="Immagine 7">
            <a:extLst>
              <a:ext uri="{FF2B5EF4-FFF2-40B4-BE49-F238E27FC236}">
                <a16:creationId xmlns:a16="http://schemas.microsoft.com/office/drawing/2014/main" id="{42E1ED25-E218-4059-18DD-F12BB2E69718}"/>
              </a:ext>
            </a:extLst>
          </p:cNvPr>
          <p:cNvPicPr>
            <a:picLocks noChangeAspect="1"/>
          </p:cNvPicPr>
          <p:nvPr/>
        </p:nvPicPr>
        <p:blipFill>
          <a:blip r:embed="rId3"/>
          <a:stretch>
            <a:fillRect/>
          </a:stretch>
        </p:blipFill>
        <p:spPr>
          <a:xfrm>
            <a:off x="6096000" y="1053174"/>
            <a:ext cx="5618651" cy="4105937"/>
          </a:xfrm>
          <a:prstGeom prst="rect">
            <a:avLst/>
          </a:prstGeom>
        </p:spPr>
      </p:pic>
      <p:pic>
        <p:nvPicPr>
          <p:cNvPr id="10" name="Immagine 9">
            <a:extLst>
              <a:ext uri="{FF2B5EF4-FFF2-40B4-BE49-F238E27FC236}">
                <a16:creationId xmlns:a16="http://schemas.microsoft.com/office/drawing/2014/main" id="{0E05D85B-A12C-6FAD-4524-6B1886CD1CE5}"/>
              </a:ext>
            </a:extLst>
          </p:cNvPr>
          <p:cNvPicPr>
            <a:picLocks noChangeAspect="1"/>
          </p:cNvPicPr>
          <p:nvPr/>
        </p:nvPicPr>
        <p:blipFill>
          <a:blip r:embed="rId4"/>
          <a:stretch>
            <a:fillRect/>
          </a:stretch>
        </p:blipFill>
        <p:spPr>
          <a:xfrm>
            <a:off x="342657" y="5059314"/>
            <a:ext cx="4452578" cy="589645"/>
          </a:xfrm>
          <a:prstGeom prst="rect">
            <a:avLst/>
          </a:prstGeom>
        </p:spPr>
      </p:pic>
      <p:sp>
        <p:nvSpPr>
          <p:cNvPr id="12" name="CasellaDiTesto 11">
            <a:extLst>
              <a:ext uri="{FF2B5EF4-FFF2-40B4-BE49-F238E27FC236}">
                <a16:creationId xmlns:a16="http://schemas.microsoft.com/office/drawing/2014/main" id="{73FDA5D9-7848-FA89-AB8B-E589F39EAEC3}"/>
              </a:ext>
            </a:extLst>
          </p:cNvPr>
          <p:cNvSpPr txBox="1"/>
          <p:nvPr/>
        </p:nvSpPr>
        <p:spPr>
          <a:xfrm>
            <a:off x="510860" y="5648960"/>
            <a:ext cx="11238963" cy="646331"/>
          </a:xfrm>
          <a:prstGeom prst="rect">
            <a:avLst/>
          </a:prstGeom>
          <a:noFill/>
        </p:spPr>
        <p:txBody>
          <a:bodyPr wrap="square">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en-GB"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Brechtel ISO‑1200 isokinetic inlet (delivery due Q4 2024) guarantees representative transmission from &lt; 10 nm to 4 µm across 40–90 m s⁻¹ true‑air‑speed. An ISO‑90 bend and SP025 splitter distribute flow to cabin racks.</a:t>
            </a:r>
            <a:endParaRPr kumimoji="0" lang="it-IT" altLang="it-IT"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112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E71C-CBA1-2BD7-DCAB-A04CC0721D76}"/>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D281623-B46C-566F-FFD2-6AAC9815B657}"/>
              </a:ext>
            </a:extLst>
          </p:cNvPr>
          <p:cNvSpPr>
            <a:spLocks noGrp="1"/>
          </p:cNvSpPr>
          <p:nvPr>
            <p:ph idx="1"/>
          </p:nvPr>
        </p:nvSpPr>
        <p:spPr/>
        <p:txBody>
          <a:bodyPr/>
          <a:lstStyle/>
          <a:p>
            <a:r>
              <a:rPr lang="it-IT" dirty="0"/>
              <a:t> </a:t>
            </a:r>
          </a:p>
        </p:txBody>
      </p:sp>
      <p:sp>
        <p:nvSpPr>
          <p:cNvPr id="4" name="Sottotitolo 3">
            <a:extLst>
              <a:ext uri="{FF2B5EF4-FFF2-40B4-BE49-F238E27FC236}">
                <a16:creationId xmlns:a16="http://schemas.microsoft.com/office/drawing/2014/main" id="{7C7ED2F5-0E63-969A-E230-B35787C1437B}"/>
              </a:ext>
            </a:extLst>
          </p:cNvPr>
          <p:cNvSpPr>
            <a:spLocks noGrp="1"/>
          </p:cNvSpPr>
          <p:nvPr>
            <p:ph type="subTitle" idx="10"/>
          </p:nvPr>
        </p:nvSpPr>
        <p:spPr>
          <a:xfrm>
            <a:off x="375921" y="6384022"/>
            <a:ext cx="4671208" cy="473977"/>
          </a:xfrm>
        </p:spPr>
        <p:txBody>
          <a:bodyPr/>
          <a:lstStyle/>
          <a:p>
            <a:endParaRPr lang="it-IT" dirty="0"/>
          </a:p>
        </p:txBody>
      </p:sp>
      <p:pic>
        <p:nvPicPr>
          <p:cNvPr id="6" name="Immagine 5">
            <a:extLst>
              <a:ext uri="{FF2B5EF4-FFF2-40B4-BE49-F238E27FC236}">
                <a16:creationId xmlns:a16="http://schemas.microsoft.com/office/drawing/2014/main" id="{95121AE3-14F3-BAE3-4CCD-61248DD09C13}"/>
              </a:ext>
            </a:extLst>
          </p:cNvPr>
          <p:cNvPicPr>
            <a:picLocks noChangeAspect="1"/>
          </p:cNvPicPr>
          <p:nvPr/>
        </p:nvPicPr>
        <p:blipFill>
          <a:blip r:embed="rId2"/>
          <a:srcRect l="29574" t="16018" r="28660" b="3275"/>
          <a:stretch>
            <a:fillRect/>
          </a:stretch>
        </p:blipFill>
        <p:spPr>
          <a:xfrm>
            <a:off x="707797" y="764248"/>
            <a:ext cx="3841839" cy="4340079"/>
          </a:xfrm>
          <a:prstGeom prst="rect">
            <a:avLst/>
          </a:prstGeom>
        </p:spPr>
      </p:pic>
      <p:graphicFrame>
        <p:nvGraphicFramePr>
          <p:cNvPr id="7" name="Tabella 6">
            <a:extLst>
              <a:ext uri="{FF2B5EF4-FFF2-40B4-BE49-F238E27FC236}">
                <a16:creationId xmlns:a16="http://schemas.microsoft.com/office/drawing/2014/main" id="{1707C5F4-B2C6-A1F5-BE98-8670782DE5BC}"/>
              </a:ext>
            </a:extLst>
          </p:cNvPr>
          <p:cNvGraphicFramePr>
            <a:graphicFrameLocks noGrp="1"/>
          </p:cNvGraphicFramePr>
          <p:nvPr>
            <p:extLst>
              <p:ext uri="{D42A27DB-BD31-4B8C-83A1-F6EECF244321}">
                <p14:modId xmlns:p14="http://schemas.microsoft.com/office/powerpoint/2010/main" val="3395307317"/>
              </p:ext>
            </p:extLst>
          </p:nvPr>
        </p:nvGraphicFramePr>
        <p:xfrm>
          <a:off x="4731261" y="3309303"/>
          <a:ext cx="6564468" cy="1466850"/>
        </p:xfrm>
        <a:graphic>
          <a:graphicData uri="http://schemas.openxmlformats.org/drawingml/2006/table">
            <a:tbl>
              <a:tblPr firstRow="1" firstCol="1" bandRow="1">
                <a:tableStyleId>{5C22544A-7EE6-4342-B048-85BDC9FD1C3A}</a:tableStyleId>
              </a:tblPr>
              <a:tblGrid>
                <a:gridCol w="2188156">
                  <a:extLst>
                    <a:ext uri="{9D8B030D-6E8A-4147-A177-3AD203B41FA5}">
                      <a16:colId xmlns:a16="http://schemas.microsoft.com/office/drawing/2014/main" val="1916740862"/>
                    </a:ext>
                  </a:extLst>
                </a:gridCol>
                <a:gridCol w="1312980">
                  <a:extLst>
                    <a:ext uri="{9D8B030D-6E8A-4147-A177-3AD203B41FA5}">
                      <a16:colId xmlns:a16="http://schemas.microsoft.com/office/drawing/2014/main" val="1759327177"/>
                    </a:ext>
                  </a:extLst>
                </a:gridCol>
                <a:gridCol w="3063332">
                  <a:extLst>
                    <a:ext uri="{9D8B030D-6E8A-4147-A177-3AD203B41FA5}">
                      <a16:colId xmlns:a16="http://schemas.microsoft.com/office/drawing/2014/main" val="3713873051"/>
                    </a:ext>
                  </a:extLst>
                </a:gridCol>
              </a:tblGrid>
              <a:tr h="275215">
                <a:tc>
                  <a:txBody>
                    <a:bodyPr/>
                    <a:lstStyle/>
                    <a:p>
                      <a:pPr algn="just">
                        <a:spcAft>
                          <a:spcPts val="800"/>
                        </a:spcAft>
                        <a:buNone/>
                      </a:pPr>
                      <a:r>
                        <a:rPr lang="it-IT" sz="1800" dirty="0" err="1">
                          <a:effectLst/>
                          <a:latin typeface="Calibri" panose="020F0502020204030204" pitchFamily="34" charset="0"/>
                          <a:ea typeface="Calibri" panose="020F0502020204030204" pitchFamily="34" charset="0"/>
                          <a:cs typeface="Calibri" panose="020F0502020204030204" pitchFamily="34" charset="0"/>
                        </a:rPr>
                        <a:t>Instrument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Size/Range</a:t>
                      </a: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Output</a:t>
                      </a:r>
                    </a:p>
                  </a:txBody>
                  <a:tcPr marL="9525" marR="9525" marT="9525" marB="9525" anchor="ctr"/>
                </a:tc>
                <a:extLst>
                  <a:ext uri="{0D108BD9-81ED-4DB2-BD59-A6C34878D82A}">
                    <a16:rowId xmlns:a16="http://schemas.microsoft.com/office/drawing/2014/main" val="1337899816"/>
                  </a:ext>
                </a:extLst>
              </a:tr>
              <a:tr h="275215">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TSI WCPC 3789</a:t>
                      </a:r>
                    </a:p>
                  </a:txBody>
                  <a:tcPr marL="9525" marR="9525" marT="9525" marB="9525" anchor="ctr"/>
                </a:tc>
                <a:tc>
                  <a:txBody>
                    <a:bodyPr/>
                    <a:lstStyle/>
                    <a:p>
                      <a:pPr algn="just">
                        <a:spcAft>
                          <a:spcPts val="800"/>
                        </a:spcAft>
                        <a:buNone/>
                      </a:pPr>
                      <a:r>
                        <a:rPr lang="it-IT" sz="1800">
                          <a:effectLst/>
                          <a:latin typeface="Calibri" panose="020F0502020204030204" pitchFamily="34" charset="0"/>
                          <a:ea typeface="Calibri" panose="020F0502020204030204" pitchFamily="34" charset="0"/>
                          <a:cs typeface="Calibri" panose="020F0502020204030204" pitchFamily="34" charset="0"/>
                        </a:rPr>
                        <a:t>2 nm – 3 µm</a:t>
                      </a:r>
                    </a:p>
                  </a:txBody>
                  <a:tcPr marL="9525" marR="9525" marT="9525" marB="9525" anchor="ctr"/>
                </a:tc>
                <a:tc>
                  <a:txBody>
                    <a:bodyPr/>
                    <a:lstStyle/>
                    <a:p>
                      <a:pPr algn="just">
                        <a:spcAft>
                          <a:spcPts val="800"/>
                        </a:spcAft>
                        <a:buNone/>
                      </a:pPr>
                      <a:r>
                        <a:rPr lang="it-IT" sz="1800">
                          <a:effectLst/>
                          <a:latin typeface="Calibri" panose="020F0502020204030204" pitchFamily="34" charset="0"/>
                          <a:ea typeface="Calibri" panose="020F0502020204030204" pitchFamily="34" charset="0"/>
                          <a:cs typeface="Calibri" panose="020F0502020204030204" pitchFamily="34" charset="0"/>
                        </a:rPr>
                        <a:t>CN concentration</a:t>
                      </a:r>
                    </a:p>
                  </a:txBody>
                  <a:tcPr marL="9525" marR="9525" marT="9525" marB="9525" anchor="ctr"/>
                </a:tc>
                <a:extLst>
                  <a:ext uri="{0D108BD9-81ED-4DB2-BD59-A6C34878D82A}">
                    <a16:rowId xmlns:a16="http://schemas.microsoft.com/office/drawing/2014/main" val="1761699595"/>
                  </a:ext>
                </a:extLst>
              </a:tr>
              <a:tr h="275215">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TSI FMPS 3091</a:t>
                      </a: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5.6 – 560 nm</a:t>
                      </a: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1 Hz size dist. (32 </a:t>
                      </a:r>
                      <a:r>
                        <a:rPr lang="it-IT" sz="1800" dirty="0" err="1">
                          <a:effectLst/>
                          <a:latin typeface="Calibri" panose="020F0502020204030204" pitchFamily="34" charset="0"/>
                          <a:ea typeface="Calibri" panose="020F0502020204030204" pitchFamily="34" charset="0"/>
                          <a:cs typeface="Calibri" panose="020F0502020204030204" pitchFamily="34" charset="0"/>
                        </a:rPr>
                        <a:t>bins</a:t>
                      </a:r>
                      <a:r>
                        <a:rPr lang="it-IT" sz="1800" dirty="0">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9525" anchor="ctr"/>
                </a:tc>
                <a:extLst>
                  <a:ext uri="{0D108BD9-81ED-4DB2-BD59-A6C34878D82A}">
                    <a16:rowId xmlns:a16="http://schemas.microsoft.com/office/drawing/2014/main" val="3775517614"/>
                  </a:ext>
                </a:extLst>
              </a:tr>
              <a:tr h="275215">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TSI APS 3321 </a:t>
                      </a:r>
                    </a:p>
                  </a:txBody>
                  <a:tcPr marL="9525" marR="9525" marT="9525" marB="9525" anchor="ctr"/>
                </a:tc>
                <a:tc>
                  <a:txBody>
                    <a:bodyPr/>
                    <a:lstStyle/>
                    <a:p>
                      <a:pPr algn="just">
                        <a:spcAft>
                          <a:spcPts val="800"/>
                        </a:spcAft>
                        <a:buNone/>
                      </a:pPr>
                      <a:r>
                        <a:rPr lang="it-IT" sz="1800">
                          <a:effectLst/>
                          <a:latin typeface="Calibri" panose="020F0502020204030204" pitchFamily="34" charset="0"/>
                          <a:ea typeface="Calibri" panose="020F0502020204030204" pitchFamily="34" charset="0"/>
                          <a:cs typeface="Calibri" panose="020F0502020204030204" pitchFamily="34" charset="0"/>
                        </a:rPr>
                        <a:t>0.5 – 20 µm</a:t>
                      </a:r>
                    </a:p>
                  </a:txBody>
                  <a:tcPr marL="9525" marR="9525" marT="9525" marB="9525" anchor="ctr"/>
                </a:tc>
                <a:tc>
                  <a:txBody>
                    <a:bodyPr/>
                    <a:lstStyle/>
                    <a:p>
                      <a:pPr algn="just">
                        <a:spcAft>
                          <a:spcPts val="800"/>
                        </a:spcAft>
                        <a:buNone/>
                      </a:pPr>
                      <a:r>
                        <a:rPr lang="it-IT" sz="1800">
                          <a:effectLst/>
                          <a:latin typeface="Calibri" panose="020F0502020204030204" pitchFamily="34" charset="0"/>
                          <a:ea typeface="Calibri" panose="020F0502020204030204" pitchFamily="34" charset="0"/>
                          <a:cs typeface="Calibri" panose="020F0502020204030204" pitchFamily="34" charset="0"/>
                        </a:rPr>
                        <a:t>PM mass &amp; counts</a:t>
                      </a:r>
                    </a:p>
                  </a:txBody>
                  <a:tcPr marL="9525" marR="9525" marT="9525" marB="9525" anchor="ctr"/>
                </a:tc>
                <a:extLst>
                  <a:ext uri="{0D108BD9-81ED-4DB2-BD59-A6C34878D82A}">
                    <a16:rowId xmlns:a16="http://schemas.microsoft.com/office/drawing/2014/main" val="294830708"/>
                  </a:ext>
                </a:extLst>
              </a:tr>
              <a:tr h="275215">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TOPAS OPC LAP‑323</a:t>
                      </a: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0.25 – 32 µm</a:t>
                      </a:r>
                    </a:p>
                  </a:txBody>
                  <a:tcPr marL="9525" marR="9525" marT="9525" marB="9525" anchor="ctr"/>
                </a:tc>
                <a:tc>
                  <a:txBody>
                    <a:bodyPr/>
                    <a:lstStyle/>
                    <a:p>
                      <a:pPr algn="just">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Optical size dist.</a:t>
                      </a:r>
                    </a:p>
                  </a:txBody>
                  <a:tcPr marL="9525" marR="9525" marT="9525" marB="9525" anchor="ctr"/>
                </a:tc>
                <a:extLst>
                  <a:ext uri="{0D108BD9-81ED-4DB2-BD59-A6C34878D82A}">
                    <a16:rowId xmlns:a16="http://schemas.microsoft.com/office/drawing/2014/main" val="1219347113"/>
                  </a:ext>
                </a:extLst>
              </a:tr>
            </a:tbl>
          </a:graphicData>
        </a:graphic>
      </p:graphicFrame>
      <p:sp>
        <p:nvSpPr>
          <p:cNvPr id="12" name="CasellaDiTesto 11">
            <a:extLst>
              <a:ext uri="{FF2B5EF4-FFF2-40B4-BE49-F238E27FC236}">
                <a16:creationId xmlns:a16="http://schemas.microsoft.com/office/drawing/2014/main" id="{461F1BC8-6900-C4CF-48CF-2CEC15B87022}"/>
              </a:ext>
            </a:extLst>
          </p:cNvPr>
          <p:cNvSpPr txBox="1"/>
          <p:nvPr/>
        </p:nvSpPr>
        <p:spPr>
          <a:xfrm>
            <a:off x="4144291" y="2882988"/>
            <a:ext cx="9913326" cy="369332"/>
          </a:xfrm>
          <a:prstGeom prst="rect">
            <a:avLst/>
          </a:prstGeom>
          <a:noFill/>
        </p:spPr>
        <p:txBody>
          <a:bodyPr wrap="square">
            <a:spAutoFit/>
          </a:body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en-US" altLang="it-IT"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Microphysics package</a:t>
            </a:r>
            <a:endParaRPr kumimoji="0" lang="it-IT" altLang="it-IT"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CasellaDiTesto 17">
            <a:extLst>
              <a:ext uri="{FF2B5EF4-FFF2-40B4-BE49-F238E27FC236}">
                <a16:creationId xmlns:a16="http://schemas.microsoft.com/office/drawing/2014/main" id="{3556D6F3-0AF2-9196-270B-5F341DE643FA}"/>
              </a:ext>
            </a:extLst>
          </p:cNvPr>
          <p:cNvSpPr txBox="1"/>
          <p:nvPr/>
        </p:nvSpPr>
        <p:spPr>
          <a:xfrm>
            <a:off x="4213029" y="1643869"/>
            <a:ext cx="7812943" cy="215444"/>
          </a:xfrm>
          <a:prstGeom prst="rect">
            <a:avLst/>
          </a:prstGeom>
          <a:noFill/>
        </p:spPr>
        <p:txBody>
          <a:bodyPr wrap="square">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dirty="0">
              <a:ln>
                <a:noFill/>
              </a:ln>
              <a:solidFill>
                <a:schemeClr val="tx1"/>
              </a:solidFill>
              <a:effectLst/>
            </a:endParaRPr>
          </a:p>
        </p:txBody>
      </p:sp>
      <p:sp>
        <p:nvSpPr>
          <p:cNvPr id="19" name="Titolo 1">
            <a:extLst>
              <a:ext uri="{FF2B5EF4-FFF2-40B4-BE49-F238E27FC236}">
                <a16:creationId xmlns:a16="http://schemas.microsoft.com/office/drawing/2014/main" id="{D88D7591-569D-8097-A8F2-10ED2ACD13D8}"/>
              </a:ext>
            </a:extLst>
          </p:cNvPr>
          <p:cNvSpPr>
            <a:spLocks noGrp="1"/>
          </p:cNvSpPr>
          <p:nvPr>
            <p:ph type="ctrTitle"/>
          </p:nvPr>
        </p:nvSpPr>
        <p:spPr>
          <a:xfrm>
            <a:off x="296562" y="230705"/>
            <a:ext cx="9680575" cy="517525"/>
          </a:xfrm>
        </p:spPr>
        <p:txBody>
          <a:bodyPr/>
          <a:lstStyle/>
          <a:p>
            <a:r>
              <a:rPr lang="it-IT" b="1" i="1" dirty="0">
                <a:latin typeface="Calibri" panose="020F0502020204030204" pitchFamily="34" charset="0"/>
                <a:ea typeface="Calibri" panose="020F0502020204030204" pitchFamily="34" charset="0"/>
                <a:cs typeface="Calibri" panose="020F0502020204030204" pitchFamily="34" charset="0"/>
              </a:rPr>
              <a:t>Instruments</a:t>
            </a:r>
          </a:p>
        </p:txBody>
      </p:sp>
      <p:sp>
        <p:nvSpPr>
          <p:cNvPr id="21" name="CasellaDiTesto 20">
            <a:extLst>
              <a:ext uri="{FF2B5EF4-FFF2-40B4-BE49-F238E27FC236}">
                <a16:creationId xmlns:a16="http://schemas.microsoft.com/office/drawing/2014/main" id="{FAD3C0ED-EEED-D80C-A40C-EFCF96868E94}"/>
              </a:ext>
            </a:extLst>
          </p:cNvPr>
          <p:cNvSpPr txBox="1"/>
          <p:nvPr/>
        </p:nvSpPr>
        <p:spPr>
          <a:xfrm>
            <a:off x="4659238" y="825569"/>
            <a:ext cx="5639049"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Three aluminum racks, certified for airborne operations, have been installed to host the scientific instrumentation</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9CCF9CE7-C0D1-A853-E8AD-356B707EF9EE}"/>
              </a:ext>
            </a:extLst>
          </p:cNvPr>
          <p:cNvSpPr txBox="1"/>
          <p:nvPr/>
        </p:nvSpPr>
        <p:spPr>
          <a:xfrm>
            <a:off x="573566" y="4833136"/>
            <a:ext cx="11529678" cy="2031325"/>
          </a:xfrm>
          <a:prstGeom prst="rect">
            <a:avLst/>
          </a:prstGeom>
          <a:noFill/>
        </p:spPr>
        <p:txBody>
          <a:bodyPr wrap="square" rtlCol="0">
            <a:spAutoFit/>
          </a:bodyPr>
          <a:lstStyle/>
          <a:p>
            <a:r>
              <a:rPr lang="it-IT" b="1" dirty="0">
                <a:latin typeface="Calibri" panose="020F0502020204030204" pitchFamily="34" charset="0"/>
                <a:ea typeface="Calibri" panose="020F0502020204030204" pitchFamily="34" charset="0"/>
                <a:cs typeface="Calibri" panose="020F0502020204030204" pitchFamily="34" charset="0"/>
              </a:rPr>
              <a:t>				          Optical package</a:t>
            </a:r>
          </a:p>
          <a:p>
            <a:pPr marL="285750" indent="-285750">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Magee </a:t>
            </a:r>
            <a:r>
              <a:rPr lang="en-GB" altLang="it-IT" dirty="0">
                <a:latin typeface="Calibri" panose="020F0502020204030204" pitchFamily="34" charset="0"/>
                <a:ea typeface="Calibri" panose="020F0502020204030204" pitchFamily="34" charset="0"/>
                <a:cs typeface="Calibri" panose="020F0502020204030204" pitchFamily="34" charset="0"/>
              </a:rPr>
              <a:t>AE33 aethalometer  provides black carbon concentration and wavelength‑dependent aerosol absorption coefficient</a:t>
            </a:r>
          </a:p>
          <a:p>
            <a:pPr marL="285750" indent="-285750">
              <a:buFont typeface="Arial" panose="020B0604020202020204" pitchFamily="34" charset="0"/>
              <a:buChar char="•"/>
            </a:pPr>
            <a:r>
              <a:rPr lang="en-GB" altLang="it-IT" dirty="0" err="1">
                <a:latin typeface="Calibri" panose="020F0502020204030204" pitchFamily="34" charset="0"/>
                <a:ea typeface="Calibri" panose="020F0502020204030204" pitchFamily="34" charset="0"/>
                <a:cs typeface="Calibri" panose="020F0502020204030204" pitchFamily="34" charset="0"/>
              </a:rPr>
              <a:t>Ecotech</a:t>
            </a:r>
            <a:r>
              <a:rPr lang="en-GB" altLang="it-IT" dirty="0">
                <a:latin typeface="Calibri" panose="020F0502020204030204" pitchFamily="34" charset="0"/>
                <a:ea typeface="Calibri" panose="020F0502020204030204" pitchFamily="34" charset="0"/>
                <a:cs typeface="Calibri" panose="020F0502020204030204" pitchFamily="34" charset="0"/>
              </a:rPr>
              <a:t> Aurora 3000 nephelometer obtains the aerosol scattering coefficient at 450/525/635 nm</a:t>
            </a:r>
          </a:p>
          <a:p>
            <a:r>
              <a:rPr lang="en-GB" altLang="it-IT" dirty="0">
                <a:latin typeface="Calibri" panose="020F0502020204030204" pitchFamily="34" charset="0"/>
                <a:ea typeface="Calibri" panose="020F0502020204030204" pitchFamily="34" charset="0"/>
                <a:cs typeface="Calibri" panose="020F0502020204030204" pitchFamily="34" charset="0"/>
              </a:rPr>
              <a:t>	Combining these two instruments the single‑scattering albedo will be calculated.</a:t>
            </a:r>
            <a:endParaRPr lang="it-IT" altLang="it-IT" sz="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tLang="it-IT" dirty="0">
              <a:latin typeface="Calibri" panose="020F0502020204030204" pitchFamily="34" charset="0"/>
              <a:ea typeface="Calibri" panose="020F0502020204030204" pitchFamily="34" charset="0"/>
              <a:cs typeface="Calibri" panose="020F0502020204030204" pitchFamily="34" charset="0"/>
            </a:endParaRPr>
          </a:p>
          <a:p>
            <a:r>
              <a:rPr lang="en-GB" altLang="it-IT" dirty="0">
                <a:latin typeface="Calibri" panose="020F0502020204030204" pitchFamily="34" charset="0"/>
                <a:ea typeface="Calibri" panose="020F0502020204030204" pitchFamily="34" charset="0"/>
                <a:cs typeface="Calibri" panose="020F0502020204030204" pitchFamily="34" charset="0"/>
              </a:rPr>
              <a:t> </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B257D81C-615D-2AD2-74AF-3FE2502F700E}"/>
              </a:ext>
            </a:extLst>
          </p:cNvPr>
          <p:cNvSpPr txBox="1"/>
          <p:nvPr/>
        </p:nvSpPr>
        <p:spPr>
          <a:xfrm>
            <a:off x="4659238" y="1787689"/>
            <a:ext cx="7154723" cy="923330"/>
          </a:xfrm>
          <a:prstGeom prst="rect">
            <a:avLst/>
          </a:prstGeom>
          <a:noFill/>
        </p:spPr>
        <p:txBody>
          <a:bodyPr wrap="square" rtlCol="0">
            <a:spAutoFit/>
          </a:bodyPr>
          <a:lstStyle/>
          <a:p>
            <a:r>
              <a:rPr lang="en-US" altLang="it-IT" b="1" dirty="0">
                <a:latin typeface="Calibri" panose="020F0502020204030204" pitchFamily="34" charset="0"/>
                <a:ea typeface="Calibri" panose="020F0502020204030204" pitchFamily="34" charset="0"/>
                <a:cs typeface="Calibri" panose="020F0502020204030204" pitchFamily="34" charset="0"/>
              </a:rPr>
              <a:t>Meteorological package</a:t>
            </a:r>
          </a:p>
          <a:p>
            <a:r>
              <a:rPr lang="it-IT" dirty="0">
                <a:latin typeface="Calibri" panose="020F0502020204030204" pitchFamily="34" charset="0"/>
                <a:ea typeface="Calibri" panose="020F0502020204030204" pitchFamily="34" charset="0"/>
                <a:cs typeface="Calibri" panose="020F0502020204030204" pitchFamily="34" charset="0"/>
              </a:rPr>
              <a:t>A</a:t>
            </a:r>
            <a:r>
              <a:rPr lang="en-GB" altLang="it-IT" dirty="0" err="1">
                <a:latin typeface="Calibri" panose="020F0502020204030204" pitchFamily="34" charset="0"/>
                <a:ea typeface="Calibri" panose="020F0502020204030204" pitchFamily="34" charset="0"/>
                <a:cs typeface="Calibri" panose="020F0502020204030204" pitchFamily="34" charset="0"/>
              </a:rPr>
              <a:t>ventech</a:t>
            </a:r>
            <a:r>
              <a:rPr lang="en-GB" altLang="it-IT" dirty="0">
                <a:latin typeface="Calibri" panose="020F0502020204030204" pitchFamily="34" charset="0"/>
                <a:ea typeface="Calibri" panose="020F0502020204030204" pitchFamily="34" charset="0"/>
                <a:cs typeface="Calibri" panose="020F0502020204030204" pitchFamily="34" charset="0"/>
              </a:rPr>
              <a:t> AIMMS‑30 probe delivers 50 Hz wind vectors, turbulence, T, P, RH and true air speed, enabling eddy‑covariance aerosol flux calculations.</a:t>
            </a:r>
          </a:p>
        </p:txBody>
      </p:sp>
    </p:spTree>
    <p:extLst>
      <p:ext uri="{BB962C8B-B14F-4D97-AF65-F5344CB8AC3E}">
        <p14:creationId xmlns:p14="http://schemas.microsoft.com/office/powerpoint/2010/main" val="145211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2B54-CDE7-9BCC-5B2F-2C401BCE0A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37892BD-F5F6-8BD6-6A79-BAD3BA928A2B}"/>
              </a:ext>
            </a:extLst>
          </p:cNvPr>
          <p:cNvSpPr>
            <a:spLocks noGrp="1"/>
          </p:cNvSpPr>
          <p:nvPr>
            <p:ph type="ctrTitle"/>
          </p:nvPr>
        </p:nvSpPr>
        <p:spPr/>
        <p:txBody>
          <a:bodyPr/>
          <a:lstStyle/>
          <a:p>
            <a:r>
              <a:rPr lang="it-IT" b="1" i="1" dirty="0" err="1">
                <a:latin typeface="Calibri" panose="020F0502020204030204" pitchFamily="34" charset="0"/>
                <a:ea typeface="Calibri" panose="020F0502020204030204" pitchFamily="34" charset="0"/>
                <a:cs typeface="Calibri" panose="020F0502020204030204" pitchFamily="34" charset="0"/>
              </a:rPr>
              <a:t>Ongoing</a:t>
            </a:r>
            <a:r>
              <a:rPr lang="it-IT" b="1" i="1" dirty="0">
                <a:latin typeface="Calibri" panose="020F0502020204030204" pitchFamily="34" charset="0"/>
                <a:ea typeface="Calibri" panose="020F0502020204030204" pitchFamily="34" charset="0"/>
                <a:cs typeface="Calibri" panose="020F0502020204030204" pitchFamily="34" charset="0"/>
              </a:rPr>
              <a:t> Activities</a:t>
            </a:r>
          </a:p>
        </p:txBody>
      </p:sp>
      <p:sp>
        <p:nvSpPr>
          <p:cNvPr id="3" name="Segnaposto contenuto 2">
            <a:extLst>
              <a:ext uri="{FF2B5EF4-FFF2-40B4-BE49-F238E27FC236}">
                <a16:creationId xmlns:a16="http://schemas.microsoft.com/office/drawing/2014/main" id="{DE03977B-C28B-71FA-51B6-9EAB9610B0FB}"/>
              </a:ext>
            </a:extLst>
          </p:cNvPr>
          <p:cNvSpPr>
            <a:spLocks noGrp="1"/>
          </p:cNvSpPr>
          <p:nvPr>
            <p:ph idx="1"/>
          </p:nvPr>
        </p:nvSpPr>
        <p:spPr>
          <a:xfrm>
            <a:off x="296562" y="1315351"/>
            <a:ext cx="11529678" cy="4685133"/>
          </a:xfrm>
        </p:spPr>
        <p:txBody>
          <a:bodyPr/>
          <a:lstStyle/>
          <a:p>
            <a:r>
              <a:rPr lang="it-IT" sz="1800" b="1" dirty="0">
                <a:ea typeface="Calibri" panose="020F0502020204030204" pitchFamily="34" charset="0"/>
              </a:rPr>
              <a:t>DELIVERY AND COMMISSIONING TESTS</a:t>
            </a:r>
          </a:p>
          <a:p>
            <a:endParaRPr lang="it-IT" sz="1800" b="1" dirty="0">
              <a:ea typeface="Calibri" panose="020F0502020204030204" pitchFamily="34" charset="0"/>
            </a:endParaRPr>
          </a:p>
          <a:p>
            <a:pPr marL="0" indent="0">
              <a:buNone/>
            </a:pPr>
            <a:endParaRPr lang="it-IT" sz="1800" b="1" dirty="0">
              <a:ea typeface="Calibri" panose="020F0502020204030204" pitchFamily="34" charset="0"/>
            </a:endParaRPr>
          </a:p>
          <a:p>
            <a:r>
              <a:rPr lang="it-IT" sz="1800" b="1" dirty="0">
                <a:ea typeface="Calibri" panose="020F0502020204030204" pitchFamily="34" charset="0"/>
              </a:rPr>
              <a:t>CERTIFICATION</a:t>
            </a:r>
          </a:p>
          <a:p>
            <a:endParaRPr lang="it-IT" sz="1800" b="1" dirty="0">
              <a:ea typeface="Calibri" panose="020F0502020204030204" pitchFamily="34" charset="0"/>
            </a:endParaRPr>
          </a:p>
          <a:p>
            <a:endParaRPr lang="it-IT" sz="1800" b="1" dirty="0">
              <a:ea typeface="Calibri" panose="020F0502020204030204" pitchFamily="34" charset="0"/>
            </a:endParaRPr>
          </a:p>
          <a:p>
            <a:endParaRPr lang="it-IT" sz="1800" b="1" dirty="0">
              <a:ea typeface="Calibri" panose="020F0502020204030204" pitchFamily="34" charset="0"/>
            </a:endParaRPr>
          </a:p>
          <a:p>
            <a:r>
              <a:rPr lang="it-IT" sz="1800" b="1" dirty="0">
                <a:ea typeface="Calibri" panose="020F0502020204030204" pitchFamily="34" charset="0"/>
              </a:rPr>
              <a:t>EN</a:t>
            </a:r>
            <a:r>
              <a:rPr lang="en-US" sz="1800" b="1" dirty="0">
                <a:ea typeface="Calibri" panose="020F0502020204030204" pitchFamily="34" charset="0"/>
              </a:rPr>
              <a:t>HANCING ITALY’S AIRBORNE RESEARCH CAPACITY</a:t>
            </a:r>
          </a:p>
          <a:p>
            <a:endParaRPr lang="it-IT" sz="1800" b="1" dirty="0">
              <a:ea typeface="Calibri" panose="020F0502020204030204" pitchFamily="34" charset="0"/>
            </a:endParaRPr>
          </a:p>
          <a:p>
            <a:endParaRPr lang="it-IT" sz="1800" b="1" dirty="0">
              <a:ea typeface="Calibri" panose="020F0502020204030204" pitchFamily="34" charset="0"/>
            </a:endParaRPr>
          </a:p>
          <a:p>
            <a:pPr marL="0" indent="0">
              <a:buNone/>
            </a:pPr>
            <a:endParaRPr lang="it-IT" dirty="0">
              <a:ea typeface="Calibri" panose="020F0502020204030204" pitchFamily="34" charset="0"/>
            </a:endParaRPr>
          </a:p>
        </p:txBody>
      </p:sp>
      <p:sp>
        <p:nvSpPr>
          <p:cNvPr id="4" name="Sottotitolo 3">
            <a:extLst>
              <a:ext uri="{FF2B5EF4-FFF2-40B4-BE49-F238E27FC236}">
                <a16:creationId xmlns:a16="http://schemas.microsoft.com/office/drawing/2014/main" id="{4361FC50-A89B-7647-C2EA-92C5BDA6DCF0}"/>
              </a:ext>
            </a:extLst>
          </p:cNvPr>
          <p:cNvSpPr>
            <a:spLocks noGrp="1"/>
          </p:cNvSpPr>
          <p:nvPr>
            <p:ph type="subTitle" idx="10"/>
          </p:nvPr>
        </p:nvSpPr>
        <p:spPr>
          <a:xfrm>
            <a:off x="375921" y="6384022"/>
            <a:ext cx="4671208" cy="473977"/>
          </a:xfrm>
        </p:spPr>
        <p:txBody>
          <a:bodyPr/>
          <a:lstStyle/>
          <a:p>
            <a:endParaRPr lang="it-IT" dirty="0"/>
          </a:p>
        </p:txBody>
      </p:sp>
      <p:sp>
        <p:nvSpPr>
          <p:cNvPr id="8" name="CasellaDiTesto 7">
            <a:extLst>
              <a:ext uri="{FF2B5EF4-FFF2-40B4-BE49-F238E27FC236}">
                <a16:creationId xmlns:a16="http://schemas.microsoft.com/office/drawing/2014/main" id="{91318904-4DC9-D1F1-10AD-F454B38DDE64}"/>
              </a:ext>
            </a:extLst>
          </p:cNvPr>
          <p:cNvSpPr txBox="1"/>
          <p:nvPr/>
        </p:nvSpPr>
        <p:spPr>
          <a:xfrm>
            <a:off x="391650" y="2910370"/>
            <a:ext cx="11339501"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certification pathway has been defined, and an application for Major Change was submitted to EASA in May 2025, paving the way for full approval and flight testing beyond the project’s timeframe. </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1C17B972-82F5-B13F-D99F-11FCBD711E40}"/>
              </a:ext>
            </a:extLst>
          </p:cNvPr>
          <p:cNvSpPr txBox="1"/>
          <p:nvPr/>
        </p:nvSpPr>
        <p:spPr>
          <a:xfrm>
            <a:off x="365760" y="4523156"/>
            <a:ext cx="11339501"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work represents a substantial step forward in reinforcing Italy’s capacity to contribute high-resolution, vertically resolved aerosol observations to the European airborne research infrastructure.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observation capacity could be extended to gas and cloud components in the future.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collaboration between CNR-ISAC and OGS ensures continuity towards operational deployment and scientific exploitation in international campaigns.</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960A5AFB-BA69-8F70-0547-357A5543B35D}"/>
              </a:ext>
            </a:extLst>
          </p:cNvPr>
          <p:cNvSpPr txBox="1"/>
          <p:nvPr/>
        </p:nvSpPr>
        <p:spPr>
          <a:xfrm>
            <a:off x="365760" y="1821603"/>
            <a:ext cx="11339501"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All tenders have been finalized, all the equipment has been delivered and tested.</a:t>
            </a:r>
          </a:p>
        </p:txBody>
      </p:sp>
    </p:spTree>
    <p:extLst>
      <p:ext uri="{BB962C8B-B14F-4D97-AF65-F5344CB8AC3E}">
        <p14:creationId xmlns:p14="http://schemas.microsoft.com/office/powerpoint/2010/main" val="368599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298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39C7E3D57B7BE4CAF5A4E7BAF5811C6" ma:contentTypeVersion="17" ma:contentTypeDescription="Creare un nuovo documento." ma:contentTypeScope="" ma:versionID="addd2196dc0094b4796679e7e28cf2c8">
  <xsd:schema xmlns:xsd="http://www.w3.org/2001/XMLSchema" xmlns:xs="http://www.w3.org/2001/XMLSchema" xmlns:p="http://schemas.microsoft.com/office/2006/metadata/properties" xmlns:ns2="9b08eee6-615d-4e63-9743-e8be40a74995" xmlns:ns3="69a4a238-3fae-4083-92ca-3afaf1d37d5d" targetNamespace="http://schemas.microsoft.com/office/2006/metadata/properties" ma:root="true" ma:fieldsID="17f9697f3d5d54eecc1521b642b0f4a3" ns2:_="" ns3:_="">
    <xsd:import namespace="9b08eee6-615d-4e63-9743-e8be40a74995"/>
    <xsd:import namespace="69a4a238-3fae-4083-92ca-3afaf1d37d5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TaxKeywordTaxHTField"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8eee6-615d-4e63-9743-e8be40a74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e5505f8f-da62-40e5-a116-f08e7003152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a4a238-3fae-4083-92ca-3afaf1d37d5d"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Taxonomy Catch All Column" ma:hidden="true" ma:list="{bc9f3fc2-11c3-4583-890e-5ba4445d9ede}" ma:internalName="TaxCatchAll" ma:showField="CatchAllData" ma:web="69a4a238-3fae-4083-92ca-3afaf1d37d5d">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Parole chiave aziendali" ma:fieldId="{23f27201-bee3-471e-b2e7-b64fd8b7ca38}" ma:taxonomyMulti="true" ma:sspId="e5505f8f-da62-40e5-a116-f08e7003152c"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69a4a238-3fae-4083-92ca-3afaf1d37d5d">
      <Terms xmlns="http://schemas.microsoft.com/office/infopath/2007/PartnerControls"/>
    </TaxKeywordTaxHTField>
    <lcf76f155ced4ddcb4097134ff3c332f xmlns="9b08eee6-615d-4e63-9743-e8be40a74995">
      <Terms xmlns="http://schemas.microsoft.com/office/infopath/2007/PartnerControls"/>
    </lcf76f155ced4ddcb4097134ff3c332f>
    <TaxCatchAll xmlns="69a4a238-3fae-4083-92ca-3afaf1d37d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A0FAA-20AF-425A-A224-531D5444A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8eee6-615d-4e63-9743-e8be40a74995"/>
    <ds:schemaRef ds:uri="69a4a238-3fae-4083-92ca-3afaf1d37d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FED428-E7E2-4985-912B-D9735E821D71}">
  <ds:schemaRefs>
    <ds:schemaRef ds:uri="69a4a238-3fae-4083-92ca-3afaf1d37d5d"/>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9b08eee6-615d-4e63-9743-e8be40a74995"/>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F46D2AC-9AEB-4216-88BD-B5F748A15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TotalTime>
  <Words>541</Words>
  <Application>Microsoft Office PowerPoint</Application>
  <PresentationFormat>Widescreen</PresentationFormat>
  <Paragraphs>82</Paragraphs>
  <Slides>8</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8</vt:i4>
      </vt:variant>
    </vt:vector>
  </HeadingPairs>
  <TitlesOfParts>
    <vt:vector size="14" baseType="lpstr">
      <vt:lpstr>Aptos</vt:lpstr>
      <vt:lpstr>Arial</vt:lpstr>
      <vt:lpstr>Calibri</vt:lpstr>
      <vt:lpstr>Calibri Light</vt:lpstr>
      <vt:lpstr>Tema di Office</vt:lpstr>
      <vt:lpstr>1_Tema di Office</vt:lpstr>
      <vt:lpstr>Enhanced atmospheric observation capacity of the Seneca III airborne platform</vt:lpstr>
      <vt:lpstr>Scientific relevance of airborne observations in the Mediterranean </vt:lpstr>
      <vt:lpstr>AIRBORNE measurements within ITINERIS</vt:lpstr>
      <vt:lpstr>PIPER SENECA III</vt:lpstr>
      <vt:lpstr>Sampling System </vt:lpstr>
      <vt:lpstr>Instruments</vt:lpstr>
      <vt:lpstr>Ongoing Activities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GIULIO PACENTE</dc:creator>
  <cp:lastModifiedBy>LUCA DI LIBERTO</cp:lastModifiedBy>
  <cp:revision>23</cp:revision>
  <dcterms:created xsi:type="dcterms:W3CDTF">2024-06-13T13:49:20Z</dcterms:created>
  <dcterms:modified xsi:type="dcterms:W3CDTF">2025-09-23T17:16:52Z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0x010100D39C7E3D57B7BE4CAF5A4E7BAF5811C6</vt:lpwstr>
  </property>
  <property fmtid="{D5CDD505-2E9C-101B-9397-08002B2CF9AE}" pid="3" name="TaxKeyword">
    <vt:lpwstr/>
  </property>
  <property fmtid="{D5CDD505-2E9C-101B-9397-08002B2CF9AE}" pid="4" name="MediaServiceImageTags">
    <vt:lpwstr/>
  </property>
</Properties>
</file>