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0" r:id="rId5"/>
  </p:sldMasterIdLst>
  <p:notesMasterIdLst>
    <p:notesMasterId r:id="rId13"/>
  </p:notesMasterIdLst>
  <p:sldIdLst>
    <p:sldId id="269" r:id="rId6"/>
    <p:sldId id="272" r:id="rId7"/>
    <p:sldId id="267" r:id="rId8"/>
    <p:sldId id="268" r:id="rId9"/>
    <p:sldId id="274" r:id="rId10"/>
    <p:sldId id="273" r:id="rId11"/>
    <p:sldId id="26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B3B"/>
    <a:srgbClr val="59A34D"/>
    <a:srgbClr val="3EA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7" autoAdjust="0"/>
    <p:restoredTop sz="94801"/>
  </p:normalViewPr>
  <p:slideViewPr>
    <p:cSldViewPr snapToGrid="0">
      <p:cViewPr varScale="1">
        <p:scale>
          <a:sx n="69" d="100"/>
          <a:sy n="69" d="100"/>
        </p:scale>
        <p:origin x="924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A2048-3F04-FD4E-A848-3653A1ADDB6B}" type="datetimeFigureOut">
              <a:rPr lang="it-IT" smtClean="0"/>
              <a:t>23/09/2025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7F954-681B-7340-80E7-163F4502975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364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47F954-681B-7340-80E7-163F45029753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412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7F954-681B-7340-80E7-163F45029753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5693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71328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61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573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2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F6737C0A-6920-8FCC-5384-0F1A2027F80C}"/>
              </a:ext>
            </a:extLst>
          </p:cNvPr>
          <p:cNvGrpSpPr/>
          <p:nvPr userDrawn="1"/>
        </p:nvGrpSpPr>
        <p:grpSpPr>
          <a:xfrm>
            <a:off x="9984216" y="316085"/>
            <a:ext cx="2021860" cy="445716"/>
            <a:chOff x="9984216" y="316085"/>
            <a:chExt cx="2021860" cy="445716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4A57BDA0-1AE9-CF67-8571-09B2CCF200EE}"/>
                </a:ext>
              </a:extLst>
            </p:cNvPr>
            <p:cNvSpPr/>
            <p:nvPr userDrawn="1"/>
          </p:nvSpPr>
          <p:spPr>
            <a:xfrm>
              <a:off x="9984216" y="387626"/>
              <a:ext cx="2021860" cy="3741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" name="Immagine 2" descr="Immagine che contiene Elementi grafici, Carattere, logo, grafica&#10;&#10;Descrizione generata automaticamente">
              <a:extLst>
                <a:ext uri="{FF2B5EF4-FFF2-40B4-BE49-F238E27FC236}">
                  <a16:creationId xmlns:a16="http://schemas.microsoft.com/office/drawing/2014/main" id="{6D351AD8-6770-EDF0-6E3B-EC7CA22127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46693" y="316085"/>
              <a:ext cx="1959383" cy="4457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9340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98525AB-C830-3C79-87F2-71AE81AFA7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839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43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5556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131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647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0416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45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olo 1">
            <a:extLst>
              <a:ext uri="{FF2B5EF4-FFF2-40B4-BE49-F238E27FC236}">
                <a16:creationId xmlns:a16="http://schemas.microsoft.com/office/drawing/2014/main" id="{0BA9FA4A-0364-1F97-E830-4F6B8E0F9F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768" y="1483359"/>
            <a:ext cx="6388444" cy="2519681"/>
          </a:xfrm>
          <a:prstGeom prst="rect">
            <a:avLst/>
          </a:prstGeom>
        </p:spPr>
        <p:txBody>
          <a:bodyPr anchor="b"/>
          <a:lstStyle>
            <a:lvl1pPr>
              <a:defRPr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E78C18E8-8083-C600-54EB-39D378932D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0768" y="4156813"/>
            <a:ext cx="6388444" cy="1134196"/>
          </a:xfrm>
        </p:spPr>
        <p:txBody>
          <a:bodyPr/>
          <a:lstStyle>
            <a:lvl1pPr>
              <a:defRPr b="0" i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EEBE497-0E72-67C8-887E-9B34471543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6" name="Gruppo 5">
            <a:extLst>
              <a:ext uri="{FF2B5EF4-FFF2-40B4-BE49-F238E27FC236}">
                <a16:creationId xmlns:a16="http://schemas.microsoft.com/office/drawing/2014/main" id="{66F08454-6EF6-0B5F-4EBC-32EDCDDC242E}"/>
              </a:ext>
            </a:extLst>
          </p:cNvPr>
          <p:cNvGrpSpPr/>
          <p:nvPr userDrawn="1"/>
        </p:nvGrpSpPr>
        <p:grpSpPr>
          <a:xfrm>
            <a:off x="22470" y="-882132"/>
            <a:ext cx="11775830" cy="9891377"/>
            <a:chOff x="-1" y="0"/>
            <a:chExt cx="11465170" cy="9369478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6B992CC3-76BA-8559-5BB0-4EFB5B8585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-1" y="0"/>
              <a:ext cx="11465169" cy="466851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FD9C1C5-9996-9842-E0FF-1CB38CAB04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 rot="10800000">
              <a:off x="0" y="4700960"/>
              <a:ext cx="11465169" cy="46685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9824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779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49F8C5-7691-74AD-B9BE-82AEE4AEC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1459FF9-94AB-4408-448A-6278CCC68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A3B7D3A-CF6E-90CB-8F90-2637A2A344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D392CEB-B462-D679-FAD7-97C155F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8F4B5-99AC-FE42-ABEF-6D249824159C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48086FF-4276-1AF7-38A8-649CCEB29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46AB81-1F6F-F967-FBBC-E5EB423E3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059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54B62B1-1BC6-C195-3C13-4B926BD992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5C7FECB-0986-D139-3F58-50CE135210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1E27E1-7C84-DE9E-52E9-5A3B49B6D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294D8-D073-1D41-B46E-A1A098C57DDA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75324F2-13F5-9E73-DF2B-1DAD21B6C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CC9C80-FADA-D187-AE6C-0BFD8A0D7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2200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2C372EFD-DFA2-3DA0-BC65-F696574485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FE22C99-576F-DC95-D9E5-3A2A77F7ED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6562" y="304799"/>
            <a:ext cx="9680558" cy="518161"/>
          </a:xfrm>
          <a:prstGeom prst="rect">
            <a:avLst/>
          </a:prstGeom>
        </p:spPr>
        <p:txBody>
          <a:bodyPr anchor="t"/>
          <a:lstStyle>
            <a:lvl1pPr>
              <a:defRPr sz="3200" b="0" i="0">
                <a:solidFill>
                  <a:srgbClr val="59A34D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5F1D79E-7FE1-1833-5018-EAAC4CF9F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6562" y="1209040"/>
            <a:ext cx="11529678" cy="4685133"/>
          </a:xfrm>
        </p:spPr>
        <p:txBody>
          <a:bodyPr/>
          <a:lstStyle>
            <a:lvl1pPr marL="228600" indent="-228600">
              <a:buFontTx/>
              <a:buBlip>
                <a:blip r:embed="rId3"/>
              </a:buBlip>
              <a:defRPr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CA6C794-CC9B-1AB8-2744-0525C8A79161}"/>
              </a:ext>
            </a:extLst>
          </p:cNvPr>
          <p:cNvSpPr txBox="1"/>
          <p:nvPr userDrawn="1"/>
        </p:nvSpPr>
        <p:spPr>
          <a:xfrm>
            <a:off x="11421686" y="6481691"/>
            <a:ext cx="394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fld id="{8C5CA0F7-5B21-D445-A578-BDE69A6BF55F}" type="slidenum">
              <a:rPr lang="it-IT" sz="1200" b="0" i="0" smtClean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pPr algn="r"/>
              <a:t>‹#›</a:t>
            </a:fld>
            <a:endParaRPr lang="it-IT" b="0" i="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ottotitolo 2">
            <a:extLst>
              <a:ext uri="{FF2B5EF4-FFF2-40B4-BE49-F238E27FC236}">
                <a16:creationId xmlns:a16="http://schemas.microsoft.com/office/drawing/2014/main" id="{FC4F10D2-FAFB-4B8F-9D50-07A596D7DDAA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375921" y="6384022"/>
            <a:ext cx="3657236" cy="473977"/>
          </a:xfrm>
        </p:spPr>
        <p:txBody>
          <a:bodyPr anchor="ctr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it-IT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ITINERIS 3rd general meeting – Rome, 25-26/09/2025</a:t>
            </a:r>
          </a:p>
        </p:txBody>
      </p:sp>
    </p:spTree>
    <p:extLst>
      <p:ext uri="{BB962C8B-B14F-4D97-AF65-F5344CB8AC3E}">
        <p14:creationId xmlns:p14="http://schemas.microsoft.com/office/powerpoint/2010/main" val="2282697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EF16809-40D3-ED78-F871-CFA0AA5177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6000" y="-9000"/>
            <a:ext cx="12224000" cy="6876000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11672629-8355-38A6-9063-2EF51CA39508}"/>
              </a:ext>
            </a:extLst>
          </p:cNvPr>
          <p:cNvSpPr txBox="1">
            <a:spLocks/>
          </p:cNvSpPr>
          <p:nvPr userDrawn="1"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THANKS!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1AF6289D-BD1A-1F28-57DE-AE2A339C2321}"/>
              </a:ext>
            </a:extLst>
          </p:cNvPr>
          <p:cNvSpPr txBox="1">
            <a:spLocks/>
          </p:cNvSpPr>
          <p:nvPr userDrawn="1"/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8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893B33-78F3-40F3-952D-D9F8E872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1E92310-5929-CCCF-F30F-03C41C571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D49BD1-BC17-AE31-C5A7-0DC261DD2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22DBD-C304-4C42-BB6E-90D97B5BD5AC}" type="datetime1">
              <a:rPr lang="it-IT" smtClean="0"/>
              <a:t>23/09/2025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2F93EF-0885-16A8-DD7D-757F35B92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AE788AC-857C-7068-ED3C-0E92AAD10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2051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3D733CC-26E8-37F7-A342-D2E89A7AF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7FFB86-9148-6D20-A9C9-9CD60B09B7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E68AD55-8A2C-0D0D-B5AD-5BEDCDC8B0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F9C8BF1-1EF2-0586-B1E8-D2041E71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C1AD-80BE-C948-8B24-05BF42E3BC30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77C6C12-17EA-9F8F-B1EC-3EA1AC7B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4428F34-20EE-395B-4C75-5EFA4391A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9382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056935-A4C6-286F-61D7-78AD83962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B5C61F6-6F19-2636-8BE9-DA1BCE7242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563CD4C-0A69-FEE3-886D-DEC8C28F7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5725DF8-6616-F9DE-FF4C-8C0FD64E7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47A0AEA-3887-114F-6210-C1D849B10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BBE2D15-81B5-D20F-905B-0762EDAF6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7D8F-6F29-8C45-85C7-FF50875FBA20}" type="datetime1">
              <a:rPr lang="it-IT" smtClean="0"/>
              <a:t>23/09/2025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8DC9B83-105B-2CA8-A661-66D7878F2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DB0CBEF-5552-6D22-3624-F19402FF4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9763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F11ACD-E4C3-FA8A-4902-1BED1266C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7575053-6F7D-6FBD-5CCA-1DBF0AE30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8DBF2-BCD0-E249-83FA-277FEFB5AD31}" type="datetime1">
              <a:rPr lang="it-IT" smtClean="0"/>
              <a:t>23/09/2025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8B4A488-6DC5-A59E-E27D-3A167139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76B7349-0449-DB8C-382C-9D5B20FA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3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C45E5ED-DF62-61CC-AEFE-F3DD80C08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242C-EAEF-724F-A580-17C93D8BE1AE}" type="datetime1">
              <a:rPr lang="it-IT" smtClean="0"/>
              <a:t>23/09/2025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E0F88A1-495A-A901-F205-567F46C8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A1B83AB-010F-485B-FEEB-373B46896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4A523-854E-7A75-89A1-9276FF4E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378CEC-EDCB-9F70-4651-E1C6B5F9A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BF2A91-3B62-5795-5512-635C3B80B7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775CFED-AD72-28D7-F310-2DEB1FD0A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8DB2B-7060-104C-98D9-A75B8D27F06D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9732A2-CB4C-4A5C-00F1-30B4AEAC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A07920A-B0DA-79CD-A527-6FE550CBC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560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1622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8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4CE11CF-9D1C-4C3A-D8B2-C7CF66696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0CCEC1C-B0FF-0362-C4FB-DC97367BC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CE4D37-E7BB-5A45-BA94-89BF24B35BD4}" type="datetime1">
              <a:rPr lang="it-IT" smtClean="0"/>
              <a:t>23/09/2025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9597471-CCE7-839E-F3AA-8ECDD299C8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5CA0F7-5B21-D445-A578-BDE69A6BF55F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28657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FA336283-4FDD-7277-A4AB-787FF8E742FD}"/>
              </a:ext>
            </a:extLst>
          </p:cNvPr>
          <p:cNvSpPr txBox="1">
            <a:spLocks/>
          </p:cNvSpPr>
          <p:nvPr/>
        </p:nvSpPr>
        <p:spPr>
          <a:xfrm>
            <a:off x="442242" y="2768915"/>
            <a:ext cx="7753487" cy="1325155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srgbClr val="59A34D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FD17C5C-BF1D-FF8E-7913-9B48357AF4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604" y="1931187"/>
            <a:ext cx="11278723" cy="11614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Emissions of climate-altering species from open vegetation fires in the Mediterranean region -A review on methods and data</a:t>
            </a:r>
            <a:endParaRPr lang="it-IT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23">
            <a:extLst>
              <a:ext uri="{FF2B5EF4-FFF2-40B4-BE49-F238E27FC236}">
                <a16:creationId xmlns:a16="http://schemas.microsoft.com/office/drawing/2014/main" id="{9A418EBD-9DD0-12BD-9499-84A08D006099}"/>
              </a:ext>
            </a:extLst>
          </p:cNvPr>
          <p:cNvSpPr txBox="1">
            <a:spLocks/>
          </p:cNvSpPr>
          <p:nvPr/>
        </p:nvSpPr>
        <p:spPr>
          <a:xfrm>
            <a:off x="1509584" y="2982122"/>
            <a:ext cx="9144000" cy="99617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Rabia</a:t>
            </a: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Ali Hundal</a:t>
            </a:r>
            <a:r>
              <a:rPr lang="en-US" sz="1800" b="1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Saurabh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Annadate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1,2,3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Rita Cesari,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Alessio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Collalti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5,6 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Michela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Maione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</a:t>
            </a:r>
            <a:r>
              <a: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Paolo Cristofanelli</a:t>
            </a:r>
            <a:r>
              <a:rPr lang="en-US" sz="18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 algn="ctr">
              <a:buNone/>
            </a:pPr>
            <a:r>
              <a:rPr lang="en-US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Contact: rabia.hundal@iusspavia.it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840" y="4094070"/>
            <a:ext cx="8811491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b="1" dirty="0">
                <a:latin typeface="Calibri" panose="020F0502020204030204" pitchFamily="34" charset="0"/>
              </a:rPr>
              <a:t>1 Institute of Atmospheric Sciences and Climate (ISAC), National Research Council, 73100, I-40129 Bologna, Italy</a:t>
            </a:r>
          </a:p>
          <a:p>
            <a:r>
              <a:rPr lang="en-US" sz="1050" b="1" dirty="0">
                <a:latin typeface="Calibri" panose="020F0502020204030204" pitchFamily="34" charset="0"/>
              </a:rPr>
              <a:t>2 University of </a:t>
            </a:r>
            <a:r>
              <a:rPr lang="en-US" sz="1050" b="1" dirty="0" err="1">
                <a:latin typeface="Calibri" panose="020F0502020204030204" pitchFamily="34" charset="0"/>
              </a:rPr>
              <a:t>Urbino</a:t>
            </a:r>
            <a:r>
              <a:rPr lang="en-US" sz="1050" b="1" dirty="0">
                <a:latin typeface="Calibri" panose="020F0502020204030204" pitchFamily="34" charset="0"/>
              </a:rPr>
              <a:t> - Department of Pure and Applied Sciences, I-61029, </a:t>
            </a:r>
            <a:r>
              <a:rPr lang="en-US" sz="1050" b="1" dirty="0" err="1">
                <a:latin typeface="Calibri" panose="020F0502020204030204" pitchFamily="34" charset="0"/>
              </a:rPr>
              <a:t>Urbino</a:t>
            </a:r>
            <a:r>
              <a:rPr lang="en-US" sz="1050" b="1" dirty="0">
                <a:latin typeface="Calibri" panose="020F0502020204030204" pitchFamily="34" charset="0"/>
              </a:rPr>
              <a:t>, Italy</a:t>
            </a:r>
          </a:p>
          <a:p>
            <a:r>
              <a:rPr lang="en-US" sz="1050" b="1" dirty="0">
                <a:latin typeface="Calibri" panose="020F0502020204030204" pitchFamily="34" charset="0"/>
              </a:rPr>
              <a:t>3 </a:t>
            </a:r>
            <a:r>
              <a:rPr lang="en-US" sz="1050" b="1" dirty="0" err="1">
                <a:latin typeface="Calibri" panose="020F0502020204030204" pitchFamily="34" charset="0"/>
              </a:rPr>
              <a:t>Scuola</a:t>
            </a:r>
            <a:r>
              <a:rPr lang="en-US" sz="1050" b="1" dirty="0">
                <a:latin typeface="Calibri" panose="020F0502020204030204" pitchFamily="34" charset="0"/>
              </a:rPr>
              <a:t> </a:t>
            </a:r>
            <a:r>
              <a:rPr lang="en-US" sz="1050" b="1" dirty="0" err="1">
                <a:latin typeface="Calibri" panose="020F0502020204030204" pitchFamily="34" charset="0"/>
              </a:rPr>
              <a:t>Universitaria</a:t>
            </a:r>
            <a:r>
              <a:rPr lang="en-US" sz="1050" b="1" dirty="0">
                <a:latin typeface="Calibri" panose="020F0502020204030204" pitchFamily="34" charset="0"/>
              </a:rPr>
              <a:t> </a:t>
            </a:r>
            <a:r>
              <a:rPr lang="en-US" sz="1050" b="1" dirty="0" err="1">
                <a:latin typeface="Calibri" panose="020F0502020204030204" pitchFamily="34" charset="0"/>
              </a:rPr>
              <a:t>Superiore</a:t>
            </a:r>
            <a:r>
              <a:rPr lang="en-US" sz="1050" b="1" dirty="0">
                <a:latin typeface="Calibri" panose="020F0502020204030204" pitchFamily="34" charset="0"/>
              </a:rPr>
              <a:t> Pavia (IUSS), I-27100, Pavia, Italy</a:t>
            </a:r>
          </a:p>
          <a:p>
            <a:r>
              <a:rPr lang="en-US" sz="1050" b="1" dirty="0">
                <a:latin typeface="Calibri" panose="020F0502020204030204" pitchFamily="34" charset="0"/>
              </a:rPr>
              <a:t>4 Institute of Atmospheric Sciences and Climate (ISAC), National Research Council, 73100, Lecce, Italy</a:t>
            </a:r>
          </a:p>
          <a:p>
            <a:r>
              <a:rPr lang="en-US" sz="1050" b="1" dirty="0">
                <a:latin typeface="Calibri" panose="020F0502020204030204" pitchFamily="34" charset="0"/>
              </a:rPr>
              <a:t>5 Forest Modelling Lab., Institute for Agriculture and Forestry Systems in the Mediterranean (ISAFOM), National Research Council of Italy, 06128, Perugia, Italy</a:t>
            </a:r>
          </a:p>
          <a:p>
            <a:r>
              <a:rPr lang="en-US" sz="1050" b="1" dirty="0">
                <a:latin typeface="Calibri" panose="020F0502020204030204" pitchFamily="34" charset="0"/>
              </a:rPr>
              <a:t>6 National Biodiversity Future Center (NBFC), 90133, Palermo, Italy</a:t>
            </a:r>
          </a:p>
        </p:txBody>
      </p:sp>
      <p:pic>
        <p:nvPicPr>
          <p:cNvPr id="8" name="Immagine 207">
            <a:extLst>
              <a:ext uri="{FF2B5EF4-FFF2-40B4-BE49-F238E27FC236}">
                <a16:creationId xmlns:a16="http://schemas.microsoft.com/office/drawing/2014/main" id="{75C3EBA7-09BB-4E23-DE86-E81BA97DB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0516" y="1"/>
            <a:ext cx="1171484" cy="929762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AB832DE-45BA-4135-408D-844514EE2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96" y="0"/>
            <a:ext cx="939120" cy="92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Identità e Logo, Brand identity - UniUrb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2989" y="1507"/>
            <a:ext cx="1004412" cy="108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927" y="0"/>
            <a:ext cx="1707341" cy="10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28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 txBox="1">
            <a:spLocks/>
          </p:cNvSpPr>
          <p:nvPr/>
        </p:nvSpPr>
        <p:spPr>
          <a:xfrm>
            <a:off x="299685" y="1005655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 sz="3600" b="1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10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299685" y="1893946"/>
            <a:ext cx="11317315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Since the 19th century, GHG emissions have risen sharply, driving climate change.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Wildfires are a relevant source (~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17.5%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of the main GHGs (CO₂, CH₄, N₂O) and contribute ~30–40 % of global BC. 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Mediterranean is a climate hotspot: rising aridity, heatwaves, extreme fire years (2007, 2012, 2017).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Despite global progress, few studies target the Mediterranean; fire emissions here remain poorly quantified.</a:t>
            </a:r>
          </a:p>
          <a:p>
            <a:pPr lvl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This work fills the gap by reviewing methods &amp; inventories (2003–2020) for GHG &amp; BC emissions in the region.</a:t>
            </a:r>
          </a:p>
        </p:txBody>
      </p:sp>
    </p:spTree>
    <p:extLst>
      <p:ext uri="{BB962C8B-B14F-4D97-AF65-F5344CB8AC3E}">
        <p14:creationId xmlns:p14="http://schemas.microsoft.com/office/powerpoint/2010/main" val="1545990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 txBox="1">
            <a:spLocks/>
          </p:cNvSpPr>
          <p:nvPr/>
        </p:nvSpPr>
        <p:spPr>
          <a:xfrm>
            <a:off x="152400" y="557106"/>
            <a:ext cx="9874522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 b="1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6" r="3131" b="16767"/>
          <a:stretch/>
        </p:blipFill>
        <p:spPr>
          <a:xfrm>
            <a:off x="5417127" y="2283076"/>
            <a:ext cx="6774873" cy="4100946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54998" y="1117836"/>
            <a:ext cx="11529678" cy="1708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Emission estimates from four inventories (GFED, GFAS, FINN, EDGAR) were aggregated for the Mediterranean region (2003–2020), analyzing multi-annual and inter-annual variability, identifying major country contributors, and assessing discrepancies across datasets. GFED, GFAS, and FINN include all open vegetation fires (natural + anthropogenic), whereas EDGAR accounts only for anthropogenic emissions. 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 txBox="1">
            <a:spLocks/>
          </p:cNvSpPr>
          <p:nvPr/>
        </p:nvSpPr>
        <p:spPr>
          <a:xfrm>
            <a:off x="254998" y="2819361"/>
            <a:ext cx="6262255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Study Region – Mediterranean Basin</a:t>
            </a:r>
            <a:endParaRPr lang="it-IT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998" y="3173912"/>
            <a:ext cx="558338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Defined using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HydroSHEDS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catchments draining into the Mediterranean Sea (+ lower Nile).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Represents ~1.5% of global land surface.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Western/northern Iberian Peninsula not fully included in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HydroSHEDS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Mediterranean domain. Including it increases relative emission</a:t>
            </a:r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Contributes ~0.2–0.4% of global wildfire CO₂ emissions (2003–2020).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889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Results 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1" y="750898"/>
            <a:ext cx="5866034" cy="3071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05" y="750898"/>
            <a:ext cx="6051686" cy="3052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" y="3735876"/>
            <a:ext cx="5866034" cy="27347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04" y="3735876"/>
            <a:ext cx="6051687" cy="273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11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 txBox="1">
            <a:spLocks/>
          </p:cNvSpPr>
          <p:nvPr/>
        </p:nvSpPr>
        <p:spPr>
          <a:xfrm>
            <a:off x="0" y="1009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 b="1" dirty="0"/>
              <a:t>Possible Role of La NinA </a:t>
            </a:r>
            <a:r>
              <a:rPr lang="en-US" b="1" dirty="0"/>
              <a:t>in Peak Emissions</a:t>
            </a:r>
            <a:r>
              <a:rPr lang="it-IT" b="1" dirty="0"/>
              <a:t> </a:t>
            </a: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112684" y="4075698"/>
            <a:ext cx="11497423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Emission peaks in 2007, 2012, 2017 coincided with La Niña events.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ERA5 anomalies (May–Aug):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2012 → hot &amp; dry summer (positive T, negative P)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2017 → severe drought, driest spring in 60 years</a:t>
            </a:r>
          </a:p>
          <a:p>
            <a:pPr marL="742950" lvl="1" indent="-28575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kumimoji="0" lang="en-US" altLang="en-US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2007 → no clear basin-scale anomalies; peaks driven by local extreme fires in Italy &amp; Greece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Niña may enhance droughts via teleconnections, but antecedent droughts &amp; human management also critical.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Role of La Niña is possible but not conclusive → further studies needed.</a:t>
            </a:r>
          </a:p>
        </p:txBody>
      </p:sp>
      <p:pic>
        <p:nvPicPr>
          <p:cNvPr id="24" name="image4.png"/>
          <p:cNvPicPr/>
          <p:nvPr/>
        </p:nvPicPr>
        <p:blipFill>
          <a:blip r:embed="rId2"/>
          <a:srcRect t="9389"/>
          <a:stretch>
            <a:fillRect/>
          </a:stretch>
        </p:blipFill>
        <p:spPr>
          <a:xfrm>
            <a:off x="5761703" y="739052"/>
            <a:ext cx="6499123" cy="3336646"/>
          </a:xfrm>
          <a:prstGeom prst="rect">
            <a:avLst/>
          </a:prstGeom>
          <a:ln/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B80E190A-98D0-F217-0D49-898AF6372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9" y="739052"/>
            <a:ext cx="5866034" cy="3071571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D8E07B0-25C6-4687-6796-ACEC15C6077E}"/>
              </a:ext>
            </a:extLst>
          </p:cNvPr>
          <p:cNvSpPr/>
          <p:nvPr/>
        </p:nvSpPr>
        <p:spPr>
          <a:xfrm>
            <a:off x="8062452" y="829438"/>
            <a:ext cx="304800" cy="2538109"/>
          </a:xfrm>
          <a:prstGeom prst="rect">
            <a:avLst/>
          </a:prstGeom>
          <a:solidFill>
            <a:srgbClr val="EDFB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F5FD364-F419-BCC3-8C7A-2D7E1E1378F8}"/>
              </a:ext>
            </a:extLst>
          </p:cNvPr>
          <p:cNvSpPr/>
          <p:nvPr/>
        </p:nvSpPr>
        <p:spPr>
          <a:xfrm>
            <a:off x="9483212" y="839270"/>
            <a:ext cx="304800" cy="2492915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A6495D7-6822-5FBE-4420-B7F2F70AB84B}"/>
              </a:ext>
            </a:extLst>
          </p:cNvPr>
          <p:cNvSpPr/>
          <p:nvPr/>
        </p:nvSpPr>
        <p:spPr>
          <a:xfrm>
            <a:off x="10923639" y="834353"/>
            <a:ext cx="304800" cy="2492915"/>
          </a:xfrm>
          <a:prstGeom prst="rect">
            <a:avLst/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F9951C2C-D27C-387E-1C0C-38D036A71FE9}"/>
              </a:ext>
            </a:extLst>
          </p:cNvPr>
          <p:cNvSpPr/>
          <p:nvPr/>
        </p:nvSpPr>
        <p:spPr>
          <a:xfrm>
            <a:off x="1704160" y="839270"/>
            <a:ext cx="304800" cy="2503698"/>
          </a:xfrm>
          <a:prstGeom prst="rect">
            <a:avLst/>
          </a:prstGeom>
          <a:solidFill>
            <a:srgbClr val="EDFB3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16C58CB1-3E02-692A-0716-0C33B2E13715}"/>
              </a:ext>
            </a:extLst>
          </p:cNvPr>
          <p:cNvSpPr/>
          <p:nvPr/>
        </p:nvSpPr>
        <p:spPr>
          <a:xfrm>
            <a:off x="3097161" y="834353"/>
            <a:ext cx="304800" cy="2492915"/>
          </a:xfrm>
          <a:prstGeom prst="rect">
            <a:avLst/>
          </a:prstGeom>
          <a:solidFill>
            <a:srgbClr val="0070C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FBC096A-7E3F-6450-001D-1BB990F32606}"/>
              </a:ext>
            </a:extLst>
          </p:cNvPr>
          <p:cNvSpPr/>
          <p:nvPr/>
        </p:nvSpPr>
        <p:spPr>
          <a:xfrm>
            <a:off x="4526018" y="829438"/>
            <a:ext cx="304800" cy="2492915"/>
          </a:xfrm>
          <a:prstGeom prst="rect">
            <a:avLst/>
          </a:prstGeom>
          <a:solidFill>
            <a:schemeClr val="accent2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9DC24D34-8CE6-9257-1CB9-2064586CB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868" y="3687647"/>
            <a:ext cx="2238688" cy="319132"/>
          </a:xfrm>
          <a:prstGeom prst="rect">
            <a:avLst/>
          </a:prstGeom>
        </p:spPr>
      </p:pic>
      <p:pic>
        <p:nvPicPr>
          <p:cNvPr id="14" name="image4.png">
            <a:extLst>
              <a:ext uri="{FF2B5EF4-FFF2-40B4-BE49-F238E27FC236}">
                <a16:creationId xmlns:a16="http://schemas.microsoft.com/office/drawing/2014/main" id="{863FC68B-6C0E-BA2C-6D3F-46CE8796D1FA}"/>
              </a:ext>
            </a:extLst>
          </p:cNvPr>
          <p:cNvPicPr/>
          <p:nvPr/>
        </p:nvPicPr>
        <p:blipFill>
          <a:blip r:embed="rId2"/>
          <a:srcRect l="28972" r="27860" b="94749"/>
          <a:stretch>
            <a:fillRect/>
          </a:stretch>
        </p:blipFill>
        <p:spPr>
          <a:xfrm>
            <a:off x="6842975" y="576989"/>
            <a:ext cx="2805575" cy="193362"/>
          </a:xfrm>
          <a:prstGeom prst="rect">
            <a:avLst/>
          </a:prstGeom>
          <a:ln/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0C7AC8E-111E-4E6F-B0C6-7491B13CAE20}"/>
              </a:ext>
            </a:extLst>
          </p:cNvPr>
          <p:cNvSpPr txBox="1"/>
          <p:nvPr/>
        </p:nvSpPr>
        <p:spPr>
          <a:xfrm>
            <a:off x="7118555" y="953729"/>
            <a:ext cx="814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ERA5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74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3">
            <a:extLst>
              <a:ext uri="{FF2B5EF4-FFF2-40B4-BE49-F238E27FC236}">
                <a16:creationId xmlns:a16="http://schemas.microsoft.com/office/drawing/2014/main" id="{27F6F66E-69E1-2456-26FA-73FE1FCAA7E2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375921" y="6384022"/>
            <a:ext cx="4671208" cy="473977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AD778AC6-08C0-D63B-913E-506824555DFE}"/>
              </a:ext>
            </a:extLst>
          </p:cNvPr>
          <p:cNvSpPr txBox="1">
            <a:spLocks/>
          </p:cNvSpPr>
          <p:nvPr/>
        </p:nvSpPr>
        <p:spPr>
          <a:xfrm>
            <a:off x="237375" y="335271"/>
            <a:ext cx="9680558" cy="51816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>
                <a:solidFill>
                  <a:srgbClr val="59A34D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</a:lstStyle>
          <a:p>
            <a:r>
              <a:rPr lang="it-IT" b="1" dirty="0"/>
              <a:t>Conclusion 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37375" y="987810"/>
            <a:ext cx="11659911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Wildfire emissions in the Mediterranean peaked in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2007, 2012, </a:t>
            </a: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and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2017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</a:t>
            </a:r>
            <a:r>
              <a:rPr kumimoji="0" lang="en-US" altLang="en-US" sz="20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possibly linked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to La Niña.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lang="en-US" altLang="en-US" sz="2000" dirty="0">
                <a:latin typeface="Arial" panose="020B0604020202020204" pitchFamily="34" charset="0"/>
              </a:rPr>
              <a:t>Other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factors (e.g., weather conditions preceding actual fire seasons, human management, fuel availability and type/condition) can affect the occurrence of the emission peaks.</a:t>
            </a:r>
          </a:p>
          <a:p>
            <a:pPr mar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FontTx/>
              <a:buChar char="•"/>
            </a:pPr>
            <a:r>
              <a:rPr lang="en-US" altLang="en-US" sz="2000" b="1" dirty="0">
                <a:latin typeface="Arial" panose="020B0604020202020204" pitchFamily="34" charset="0"/>
              </a:rPr>
              <a:t>More studies are needed</a:t>
            </a:r>
            <a:r>
              <a:rPr lang="en-US" altLang="en-US" sz="2000" dirty="0">
                <a:latin typeface="Arial" panose="020B0604020202020204" pitchFamily="34" charset="0"/>
              </a:rPr>
              <a:t> to better understand the role of climate variability (e.g. La Niña) in peak fire years.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The four inventories agree on peak years but differ in magnitude: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FINN gives the highest estimates, GFED the lowest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EDGAR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only includes agriculture and waste burning. Sometimes its CO₂ values are higher than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GFED.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Anthropogenic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emissions are declining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CO₂ decreases by −0.09 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Tg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/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CH₄ by −0.16 Gg/</a:t>
            </a:r>
            <a:r>
              <a:rPr kumimoji="0" lang="en-US" altLang="en-US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yr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and N₂O by −4.2 Mg/yr. Turkey shows the largest decrease.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Current reliance on bottom-up inventories creates uncertainties. </a:t>
            </a: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Top-down methods with observation data from environmental RIs are essential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improve estimates.</a:t>
            </a:r>
          </a:p>
        </p:txBody>
      </p:sp>
    </p:spTree>
    <p:extLst>
      <p:ext uri="{BB962C8B-B14F-4D97-AF65-F5344CB8AC3E}">
        <p14:creationId xmlns:p14="http://schemas.microsoft.com/office/powerpoint/2010/main" val="27690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72987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9C7E3D57B7BE4CAF5A4E7BAF5811C6" ma:contentTypeVersion="17" ma:contentTypeDescription="Creare un nuovo documento." ma:contentTypeScope="" ma:versionID="addd2196dc0094b4796679e7e28cf2c8">
  <xsd:schema xmlns:xsd="http://www.w3.org/2001/XMLSchema" xmlns:xs="http://www.w3.org/2001/XMLSchema" xmlns:p="http://schemas.microsoft.com/office/2006/metadata/properties" xmlns:ns2="9b08eee6-615d-4e63-9743-e8be40a74995" xmlns:ns3="69a4a238-3fae-4083-92ca-3afaf1d37d5d" targetNamespace="http://schemas.microsoft.com/office/2006/metadata/properties" ma:root="true" ma:fieldsID="17f9697f3d5d54eecc1521b642b0f4a3" ns2:_="" ns3:_="">
    <xsd:import namespace="9b08eee6-615d-4e63-9743-e8be40a74995"/>
    <xsd:import namespace="69a4a238-3fae-4083-92ca-3afaf1d37d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KeywordTaxHTField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08eee6-615d-4e63-9743-e8be40a749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e5505f8f-da62-40e5-a116-f08e70031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4a238-3fae-4083-92ca-3afaf1d37d5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c9f3fc2-11c3-4583-890e-5ba4445d9ede}" ma:internalName="TaxCatchAll" ma:showField="CatchAllData" ma:web="69a4a238-3fae-4083-92ca-3afaf1d37d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1" nillable="true" ma:taxonomy="true" ma:internalName="TaxKeywordTaxHTField" ma:taxonomyFieldName="TaxKeyword" ma:displayName="Parole chiave aziendali" ma:fieldId="{23f27201-bee3-471e-b2e7-b64fd8b7ca38}" ma:taxonomyMulti="true" ma:sspId="e5505f8f-da62-40e5-a116-f08e7003152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9a4a238-3fae-4083-92ca-3afaf1d37d5d">
      <Terms xmlns="http://schemas.microsoft.com/office/infopath/2007/PartnerControls"/>
    </TaxKeywordTaxHTField>
    <lcf76f155ced4ddcb4097134ff3c332f xmlns="9b08eee6-615d-4e63-9743-e8be40a74995">
      <Terms xmlns="http://schemas.microsoft.com/office/infopath/2007/PartnerControls"/>
    </lcf76f155ced4ddcb4097134ff3c332f>
    <TaxCatchAll xmlns="69a4a238-3fae-4083-92ca-3afaf1d37d5d" xsi:nil="true"/>
  </documentManagement>
</p:properties>
</file>

<file path=customXml/itemProps1.xml><?xml version="1.0" encoding="utf-8"?>
<ds:datastoreItem xmlns:ds="http://schemas.openxmlformats.org/officeDocument/2006/customXml" ds:itemID="{FE5A0FAA-20AF-425A-A224-531D5444AB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08eee6-615d-4e63-9743-e8be40a74995"/>
    <ds:schemaRef ds:uri="69a4a238-3fae-4083-92ca-3afaf1d37d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F46D2AC-9AEB-4216-88BD-B5F748A159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ED428-E7E2-4985-912B-D9735E821D71}">
  <ds:schemaRefs>
    <ds:schemaRef ds:uri="http://purl.org/dc/terms/"/>
    <ds:schemaRef ds:uri="http://www.w3.org/XML/1998/namespace"/>
    <ds:schemaRef ds:uri="9b08eee6-615d-4e63-9743-e8be40a74995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69a4a238-3fae-4083-92ca-3afaf1d37d5d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654</Words>
  <Application>Microsoft Office PowerPoint</Application>
  <PresentationFormat>Widescreen</PresentationFormat>
  <Paragraphs>41</Paragraphs>
  <Slides>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Times New Roman</vt:lpstr>
      <vt:lpstr>Wingdings</vt:lpstr>
      <vt:lpstr>Tema di Office</vt:lpstr>
      <vt:lpstr>1_Tema di Office</vt:lpstr>
      <vt:lpstr>PowerPoint Presentation</vt:lpstr>
      <vt:lpstr>PowerPoint Presentation</vt:lpstr>
      <vt:lpstr>PowerPoint Presentation</vt:lpstr>
      <vt:lpstr>Results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GIULIO PACENTE</dc:creator>
  <cp:lastModifiedBy>user</cp:lastModifiedBy>
  <cp:revision>32</cp:revision>
  <dcterms:created xsi:type="dcterms:W3CDTF">2024-06-13T13:49:20Z</dcterms:created>
  <dcterms:modified xsi:type="dcterms:W3CDTF">2025-09-23T15:19:55Z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0x010100D39C7E3D57B7BE4CAF5A4E7BAF5811C6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