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6"/>
  </p:notesMasterIdLst>
  <p:sldIdLst>
    <p:sldId id="269" r:id="rId6"/>
    <p:sldId id="267" r:id="rId7"/>
    <p:sldId id="270" r:id="rId8"/>
    <p:sldId id="271" r:id="rId9"/>
    <p:sldId id="277" r:id="rId10"/>
    <p:sldId id="281" r:id="rId11"/>
    <p:sldId id="282" r:id="rId12"/>
    <p:sldId id="280" r:id="rId13"/>
    <p:sldId id="273" r:id="rId14"/>
    <p:sldId id="26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2E625-978D-B640-AAC4-39CA7A9FE760}" v="10" dt="2025-09-13T11:09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8"/>
    <p:restoredTop sz="94801"/>
  </p:normalViewPr>
  <p:slideViewPr>
    <p:cSldViewPr snapToGrid="0">
      <p:cViewPr>
        <p:scale>
          <a:sx n="80" d="100"/>
          <a:sy n="80" d="100"/>
        </p:scale>
        <p:origin x="35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17/09/2025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17/09/2025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17/09/2025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17/09/2025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17/09/2025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17/09/2025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17/09/2025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17/09/2025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17/09/2025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17/09/2025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17/09/2025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17/09/2025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ottotitolo 2">
                <a:extLst>
                  <a:ext uri="{FF2B5EF4-FFF2-40B4-BE49-F238E27FC236}">
                    <a16:creationId xmlns:a16="http://schemas.microsoft.com/office/drawing/2014/main" id="{3FD17C5C-BF1D-FF8E-7913-9B48357AF406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80768" y="3400426"/>
                <a:ext cx="10887332" cy="219075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𝐿𝑎𝑢𝑟𝑎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𝑅𝑢𝑏𝑟𝑖𝑎𝑛𝑡𝑒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1,2∗</m:t>
                        </m:r>
                      </m:sup>
                    </m:sSup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𝐷𝑎𝑚𝑖𝑎𝑛𝑜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𝐺𝑖𝑎𝑛𝑒𝑙𝑙𝑒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𝐷𝑎𝑟𝑖𝑜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𝑃𝑎𝑝𝑎𝑙𝑒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𝐷𝑎𝑣𝑖𝑑𝑒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𝐴𝑛𝑑𝑟𝑒𝑎𝑡𝑡𝑎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𝐿𝑢𝑐𝑎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𝐵𝑒𝑙𝑒𝑙𝑙𝑖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𝑀𝑎𝑟𝑐h𝑒𝑠𝑖𝑛𝑖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 smtClean="0"/>
                  <a:t> </a:t>
                </a:r>
                <a:endParaRPr lang="it-IT" dirty="0" smtClean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700" i="1" dirty="0" smtClean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1400" dirty="0"/>
                          <m:t>Forest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Ecology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Unit</m:t>
                        </m:r>
                        <m:r>
                          <m:rPr>
                            <m:nor/>
                          </m:rPr>
                          <a:rPr lang="en-US" sz="1400" dirty="0"/>
                          <m:t>, </m:t>
                        </m:r>
                        <m:r>
                          <m:rPr>
                            <m:nor/>
                          </m:rPr>
                          <a:rPr lang="en-US" sz="1400" dirty="0"/>
                          <m:t>Research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and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Innovation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Centre</m:t>
                        </m:r>
                        <m:r>
                          <m:rPr>
                            <m:nor/>
                          </m:rPr>
                          <a:rPr lang="en-US" sz="1400" dirty="0"/>
                          <m:t>, </m:t>
                        </m:r>
                        <m:r>
                          <m:rPr>
                            <m:nor/>
                          </m:rPr>
                          <a:rPr lang="en-US" sz="1400" dirty="0"/>
                          <m:t>Edmund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Mach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Foundation</m:t>
                        </m:r>
                        <m:r>
                          <m:rPr>
                            <m:nor/>
                          </m:rPr>
                          <a:rPr lang="en-US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dirty="0"/>
                          <m:t>FEM</m:t>
                        </m:r>
                        <m:r>
                          <m:rPr>
                            <m:nor/>
                          </m:rPr>
                          <a:rPr lang="en-US" sz="1400" dirty="0"/>
                          <m:t>), </m:t>
                        </m:r>
                        <m:r>
                          <m:rPr>
                            <m:nor/>
                          </m:rPr>
                          <a:rPr lang="en-US" sz="1400" dirty="0"/>
                          <m:t>San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Michele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  <m:r>
                          <m:rPr>
                            <m:nor/>
                          </m:rPr>
                          <a:rPr lang="en-US" sz="1400" dirty="0"/>
                          <m:t>all</m:t>
                        </m:r>
                        <m:r>
                          <m:rPr>
                            <m:nor/>
                          </m:rPr>
                          <a:rPr lang="en-US" sz="1400" dirty="0"/>
                          <m:t>’</m:t>
                        </m:r>
                        <m:r>
                          <m:rPr>
                            <m:nor/>
                          </m:rPr>
                          <a:rPr lang="en-US" sz="1400" dirty="0"/>
                          <m:t>Adige</m:t>
                        </m:r>
                        <m:r>
                          <m:rPr>
                            <m:nor/>
                          </m:rPr>
                          <a:rPr lang="en-US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dirty="0"/>
                          <m:t>Italy</m:t>
                        </m:r>
                        <m:r>
                          <m:rPr>
                            <m:nor/>
                          </m:rPr>
                          <a:rPr lang="en-US" sz="1400" dirty="0"/>
                          <m:t>)</m:t>
                        </m:r>
                        <m:r>
                          <m:rPr>
                            <m:nor/>
                          </m:rPr>
                          <a:rPr lang="it-IT" sz="1400" dirty="0"/>
                          <m:t>  </m:t>
                        </m:r>
                      </m:e>
                    </m:sPre>
                  </m:oMath>
                </a14:m>
                <a:endParaRPr lang="it-IT" sz="1400" i="1" dirty="0" smtClean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1400"/>
                          <m:t>Department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of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Innovation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in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Biological</m:t>
                        </m:r>
                        <m:r>
                          <m:rPr>
                            <m:nor/>
                          </m:rPr>
                          <a:rPr lang="en-US" sz="1400"/>
                          <m:t>, </m:t>
                        </m:r>
                        <m:r>
                          <m:rPr>
                            <m:nor/>
                          </m:rPr>
                          <a:rPr lang="en-US" sz="1400"/>
                          <m:t>Agri</m:t>
                        </m:r>
                        <m:r>
                          <m:rPr>
                            <m:nor/>
                          </m:rPr>
                          <a:rPr lang="it-IT" sz="1400" b="0" i="0" smtClean="0"/>
                          <m:t>-</m:t>
                        </m:r>
                        <m:r>
                          <m:rPr>
                            <m:nor/>
                          </m:rPr>
                          <a:rPr lang="en-US" sz="1400"/>
                          <m:t>Food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and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Forestry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Systems</m:t>
                        </m:r>
                        <m:r>
                          <m:rPr>
                            <m:nor/>
                          </m:rPr>
                          <a:rPr lang="en-US" sz="1400"/>
                          <m:t> (</m:t>
                        </m:r>
                        <m:r>
                          <m:rPr>
                            <m:nor/>
                          </m:rPr>
                          <a:rPr lang="en-US" sz="1400"/>
                          <m:t>DIBAF</m:t>
                        </m:r>
                        <m:r>
                          <m:rPr>
                            <m:nor/>
                          </m:rPr>
                          <a:rPr lang="en-US" sz="1400"/>
                          <m:t>), </m:t>
                        </m:r>
                        <m:r>
                          <m:rPr>
                            <m:nor/>
                          </m:rPr>
                          <a:rPr lang="en-US" sz="1400"/>
                          <m:t>University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of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it-IT" sz="1400" b="0" i="0" smtClean="0"/>
                          <m:t>Study</m:t>
                        </m:r>
                        <m:r>
                          <m:rPr>
                            <m:nor/>
                          </m:rPr>
                          <a:rPr lang="it-IT" sz="1400" b="0" i="0" smtClean="0"/>
                          <m:t> </m:t>
                        </m:r>
                        <m:r>
                          <m:rPr>
                            <m:nor/>
                          </m:rPr>
                          <a:rPr lang="it-IT" sz="1400" b="0" i="0" smtClean="0"/>
                          <m:t>of</m:t>
                        </m:r>
                        <m:r>
                          <m:rPr>
                            <m:nor/>
                          </m:rPr>
                          <a:rPr lang="it-IT" sz="1400" b="0" i="0" smtClean="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Tuscia</m:t>
                        </m:r>
                        <m:r>
                          <m:rPr>
                            <m:nor/>
                          </m:rPr>
                          <a:rPr lang="en-US" sz="1400"/>
                          <m:t>, </m:t>
                        </m:r>
                        <m:r>
                          <m:rPr>
                            <m:nor/>
                          </m:rPr>
                          <a:rPr lang="en-US" sz="1400"/>
                          <m:t>Viterbo</m:t>
                        </m:r>
                        <m:r>
                          <m:rPr>
                            <m:nor/>
                          </m:rPr>
                          <a:rPr lang="en-US" sz="1400"/>
                          <m:t> (</m:t>
                        </m:r>
                        <m:r>
                          <m:rPr>
                            <m:nor/>
                          </m:rPr>
                          <a:rPr lang="en-US" sz="1400"/>
                          <m:t>Italy</m:t>
                        </m:r>
                        <m:r>
                          <m:rPr>
                            <m:nor/>
                          </m:rPr>
                          <a:rPr lang="en-US" sz="1400"/>
                          <m:t>)</m:t>
                        </m:r>
                      </m:e>
                    </m:sPre>
                  </m:oMath>
                </a14:m>
                <a:endParaRPr lang="it-IT" sz="1400" i="1" dirty="0" smtClean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1400"/>
                          <m:t>Iret</m:t>
                        </m:r>
                        <m:r>
                          <m:rPr>
                            <m:nor/>
                          </m:rPr>
                          <a:rPr lang="en-US" sz="1400"/>
                          <m:t>−</m:t>
                        </m:r>
                        <m:r>
                          <m:rPr>
                            <m:nor/>
                          </m:rPr>
                          <a:rPr lang="en-US" sz="1400"/>
                          <m:t>Cnr</m:t>
                        </m:r>
                        <m:r>
                          <m:rPr>
                            <m:nor/>
                          </m:rPr>
                          <a:rPr lang="en-US" sz="1400"/>
                          <m:t> (</m:t>
                        </m:r>
                        <m:r>
                          <m:rPr>
                            <m:nor/>
                          </m:rPr>
                          <a:rPr lang="en-US" sz="1400"/>
                          <m:t>Institute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of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Research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on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Terrestrial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Ecosystems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of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the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National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Research</m:t>
                        </m:r>
                        <m:r>
                          <m:rPr>
                            <m:nor/>
                          </m:rPr>
                          <a:rPr lang="en-US" sz="1400"/>
                          <m:t> </m:t>
                        </m:r>
                        <m:r>
                          <m:rPr>
                            <m:nor/>
                          </m:rPr>
                          <a:rPr lang="en-US" sz="1400"/>
                          <m:t>Council</m:t>
                        </m:r>
                        <m:r>
                          <m:rPr>
                            <m:nor/>
                          </m:rPr>
                          <a:rPr lang="en-US" sz="1400"/>
                          <m:t>), </m:t>
                        </m:r>
                        <m:r>
                          <m:rPr>
                            <m:nor/>
                          </m:rPr>
                          <a:rPr lang="en-US" sz="1400"/>
                          <m:t>Montelibretti</m:t>
                        </m:r>
                        <m:r>
                          <m:rPr>
                            <m:nor/>
                          </m:rPr>
                          <a:rPr lang="en-US" sz="1400"/>
                          <m:t> (</m:t>
                        </m:r>
                        <m:r>
                          <m:rPr>
                            <m:nor/>
                          </m:rPr>
                          <a:rPr lang="en-US" sz="1400"/>
                          <m:t>Italy</m:t>
                        </m:r>
                        <m:r>
                          <m:rPr>
                            <m:nor/>
                          </m:rPr>
                          <a:rPr lang="en-US" sz="1400"/>
                          <m:t>)</m:t>
                        </m:r>
                      </m:e>
                    </m:sPre>
                  </m:oMath>
                </a14:m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it-IT" sz="1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/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sPre>
                  </m:oMath>
                </a14:m>
                <a:r>
                  <a:rPr lang="it-IT" sz="1400" dirty="0" smtClean="0"/>
                  <a:t>laura.rubriante@fmach.it</a:t>
                </a:r>
                <a:endParaRPr lang="it-IT" sz="1400" dirty="0" smtClean="0"/>
              </a:p>
            </p:txBody>
          </p:sp>
        </mc:Choice>
        <mc:Fallback>
          <p:sp>
            <p:nvSpPr>
              <p:cNvPr id="3" name="Sottotitolo 2">
                <a:extLst>
                  <a:ext uri="{FF2B5EF4-FFF2-40B4-BE49-F238E27FC236}">
                    <a16:creationId xmlns:a16="http://schemas.microsoft.com/office/drawing/2014/main" id="{3FD17C5C-BF1D-FF8E-7913-9B48357AF4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80768" y="3400426"/>
                <a:ext cx="10887332" cy="2190750"/>
              </a:xfrm>
              <a:blipFill>
                <a:blip r:embed="rId3"/>
                <a:stretch>
                  <a:fillRect l="-56" t="-19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190624"/>
            <a:ext cx="10887332" cy="2143125"/>
          </a:xfrm>
        </p:spPr>
        <p:txBody>
          <a:bodyPr anchor="ctr" anchorCtr="0"/>
          <a:lstStyle/>
          <a:p>
            <a:pPr algn="just"/>
            <a:r>
              <a:rPr lang="en-US" sz="4000" dirty="0"/>
              <a:t>Monitoring of </a:t>
            </a:r>
            <a:r>
              <a:rPr lang="en-US" sz="4000" dirty="0" smtClean="0"/>
              <a:t>GHG </a:t>
            </a:r>
            <a:r>
              <a:rPr lang="en-US" sz="4000" dirty="0"/>
              <a:t>fluxes at "Le </a:t>
            </a:r>
            <a:r>
              <a:rPr lang="en-US" sz="4000" dirty="0" err="1"/>
              <a:t>Viote</a:t>
            </a:r>
            <a:r>
              <a:rPr lang="en-US" sz="4000" dirty="0"/>
              <a:t>" alpine peatland (Italy) by smart chamber system in a climate change context.</a:t>
            </a:r>
            <a:endParaRPr lang="it-IT" sz="40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9286874" y="4762500"/>
            <a:ext cx="2647951" cy="562815"/>
            <a:chOff x="7505699" y="3419475"/>
            <a:chExt cx="2647951" cy="562815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/>
            <a:srcRect t="-255" r="8656"/>
            <a:stretch/>
          </p:blipFill>
          <p:spPr>
            <a:xfrm>
              <a:off x="8334255" y="3429000"/>
              <a:ext cx="1819395" cy="55329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5"/>
            <a:srcRect l="9223" t="-1721"/>
            <a:stretch/>
          </p:blipFill>
          <p:spPr>
            <a:xfrm>
              <a:off x="7505699" y="3419475"/>
              <a:ext cx="1125043" cy="562815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9878" y="4094070"/>
            <a:ext cx="564947" cy="5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742" y="1230071"/>
            <a:ext cx="5772528" cy="339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805" y="4755236"/>
            <a:ext cx="265199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Introduction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727" y="1297738"/>
            <a:ext cx="4200843" cy="4611503"/>
          </a:xfrm>
        </p:spPr>
        <p:txBody>
          <a:bodyPr>
            <a:noAutofit/>
          </a:bodyPr>
          <a:lstStyle/>
          <a:p>
            <a:pPr algn="just"/>
            <a:r>
              <a:rPr lang="en-US" sz="1800" dirty="0" smtClean="0"/>
              <a:t>“Le </a:t>
            </a:r>
            <a:r>
              <a:rPr lang="en-US" sz="1800" dirty="0" err="1" smtClean="0"/>
              <a:t>Viote</a:t>
            </a:r>
            <a:r>
              <a:rPr lang="en-US" sz="1800" dirty="0" smtClean="0"/>
              <a:t>” alpine peatland (</a:t>
            </a:r>
            <a:r>
              <a:rPr lang="it-IT" sz="1800" dirty="0" smtClean="0"/>
              <a:t>46°01′07</a:t>
            </a:r>
            <a:r>
              <a:rPr lang="it-IT" sz="1800" dirty="0"/>
              <a:t>” N, 11°02′34″ </a:t>
            </a:r>
            <a:r>
              <a:rPr lang="it-IT" sz="1800" dirty="0" smtClean="0"/>
              <a:t>E</a:t>
            </a:r>
            <a:r>
              <a:rPr lang="en-US" sz="1800" dirty="0" smtClean="0"/>
              <a:t>) is located </a:t>
            </a:r>
            <a:r>
              <a:rPr lang="en-US" sz="1800" dirty="0"/>
              <a:t>in </a:t>
            </a:r>
            <a:r>
              <a:rPr lang="en-US" sz="1800" dirty="0" smtClean="0"/>
              <a:t>the middle of a </a:t>
            </a:r>
            <a:r>
              <a:rPr lang="en-US" sz="1800" b="1" dirty="0"/>
              <a:t>plateau</a:t>
            </a:r>
            <a:r>
              <a:rPr lang="en-US" sz="1800" dirty="0"/>
              <a:t> in the </a:t>
            </a:r>
            <a:r>
              <a:rPr lang="en-US" sz="1800" b="1" dirty="0"/>
              <a:t>Mt. </a:t>
            </a:r>
            <a:r>
              <a:rPr lang="en-US" sz="1800" b="1" dirty="0" err="1"/>
              <a:t>Bondone</a:t>
            </a:r>
            <a:r>
              <a:rPr lang="en-US" sz="1800" b="1" dirty="0"/>
              <a:t> </a:t>
            </a:r>
            <a:r>
              <a:rPr lang="en-US" sz="1800" dirty="0" smtClean="0"/>
              <a:t>area (eastern Alps, Italy), </a:t>
            </a:r>
            <a:r>
              <a:rPr lang="en-US" sz="1800" dirty="0"/>
              <a:t>at a mean altitude of </a:t>
            </a:r>
            <a:r>
              <a:rPr lang="en-US" sz="1800" b="1" dirty="0"/>
              <a:t>1560 m </a:t>
            </a:r>
            <a:r>
              <a:rPr lang="en-US" sz="1800" b="1" dirty="0" err="1"/>
              <a:t>a.s.l</a:t>
            </a:r>
            <a:r>
              <a:rPr lang="en-US" sz="1800" b="1" dirty="0"/>
              <a:t>.</a:t>
            </a:r>
            <a:r>
              <a:rPr lang="en-US" sz="1800" dirty="0"/>
              <a:t>.</a:t>
            </a:r>
            <a:r>
              <a:rPr lang="en-US" sz="1800" dirty="0" smtClean="0"/>
              <a:t> </a:t>
            </a:r>
          </a:p>
          <a:p>
            <a:pPr algn="just"/>
            <a:r>
              <a:rPr lang="en-US" sz="1800" dirty="0" smtClean="0"/>
              <a:t>The </a:t>
            </a:r>
            <a:r>
              <a:rPr lang="en-US" sz="1800" dirty="0"/>
              <a:t>aim of the study is to analyze the response </a:t>
            </a:r>
            <a:r>
              <a:rPr lang="en-US" sz="1800" dirty="0" smtClean="0"/>
              <a:t>of “Le </a:t>
            </a:r>
            <a:r>
              <a:rPr lang="en-US" sz="1800" dirty="0" err="1" smtClean="0"/>
              <a:t>Viote</a:t>
            </a:r>
            <a:r>
              <a:rPr lang="en-US" sz="1800" dirty="0" smtClean="0"/>
              <a:t>” alpine peatland to </a:t>
            </a:r>
            <a:r>
              <a:rPr lang="en-US" sz="1800" dirty="0"/>
              <a:t>ongoing </a:t>
            </a:r>
            <a:r>
              <a:rPr lang="en-US" sz="1800" b="1" dirty="0"/>
              <a:t>climate change</a:t>
            </a:r>
            <a:r>
              <a:rPr lang="en-US" sz="1800" dirty="0"/>
              <a:t>, in relation to the main </a:t>
            </a:r>
            <a:r>
              <a:rPr lang="en-US" sz="1800" b="1" dirty="0" smtClean="0"/>
              <a:t>climatic and ecological </a:t>
            </a:r>
            <a:r>
              <a:rPr lang="en-US" sz="1800" b="1" dirty="0"/>
              <a:t>drivers </a:t>
            </a:r>
            <a:r>
              <a:rPr lang="en-US" sz="1800" dirty="0" smtClean="0"/>
              <a:t>of greenhouse gases </a:t>
            </a:r>
            <a:r>
              <a:rPr lang="en-US" sz="1800" b="1" dirty="0"/>
              <a:t>(</a:t>
            </a:r>
            <a:r>
              <a:rPr lang="en-US" sz="1800" b="1" dirty="0" smtClean="0"/>
              <a:t>GHG) fluxes </a:t>
            </a:r>
            <a:r>
              <a:rPr lang="en-US" sz="1800" dirty="0" smtClean="0"/>
              <a:t>and their </a:t>
            </a:r>
            <a:r>
              <a:rPr lang="en-US" sz="1800" b="1" dirty="0" smtClean="0"/>
              <a:t>variability </a:t>
            </a:r>
            <a:r>
              <a:rPr lang="en-US" sz="1800" dirty="0" smtClean="0"/>
              <a:t>in </a:t>
            </a:r>
            <a:r>
              <a:rPr lang="en-US" sz="1800" b="1" dirty="0" smtClean="0"/>
              <a:t>space</a:t>
            </a:r>
            <a:r>
              <a:rPr lang="en-US" sz="1800" dirty="0" smtClean="0"/>
              <a:t> and </a:t>
            </a:r>
            <a:r>
              <a:rPr lang="en-US" sz="1800" b="1" dirty="0" smtClean="0"/>
              <a:t>time</a:t>
            </a:r>
            <a:r>
              <a:rPr lang="en-US" sz="1800" dirty="0" smtClean="0"/>
              <a:t>. </a:t>
            </a:r>
          </a:p>
          <a:p>
            <a:pPr algn="just"/>
            <a:r>
              <a:rPr lang="en-US" sz="1800" dirty="0" smtClean="0"/>
              <a:t>“Le </a:t>
            </a:r>
            <a:r>
              <a:rPr lang="en-US" sz="1800" dirty="0" err="1" smtClean="0"/>
              <a:t>Viote</a:t>
            </a:r>
            <a:r>
              <a:rPr lang="en-US" sz="1800" dirty="0" smtClean="0"/>
              <a:t>” peatland is </a:t>
            </a:r>
            <a:r>
              <a:rPr lang="en-US" sz="1800" dirty="0"/>
              <a:t>characterized </a:t>
            </a:r>
            <a:r>
              <a:rPr lang="en-US" sz="1800" dirty="0" smtClean="0"/>
              <a:t>by </a:t>
            </a:r>
            <a:r>
              <a:rPr lang="en-US" sz="1800" b="1" dirty="0" smtClean="0"/>
              <a:t>various</a:t>
            </a:r>
            <a:r>
              <a:rPr lang="en-US" sz="1800" dirty="0" smtClean="0"/>
              <a:t> </a:t>
            </a:r>
            <a:r>
              <a:rPr lang="en-US" sz="1800" b="1" dirty="0" smtClean="0"/>
              <a:t>micro-topographic</a:t>
            </a:r>
            <a:r>
              <a:rPr lang="en-US" sz="1800" dirty="0" smtClean="0"/>
              <a:t> and </a:t>
            </a:r>
            <a:r>
              <a:rPr lang="en-US" sz="1800" b="1" dirty="0" smtClean="0"/>
              <a:t>soil moisture levels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b="1" dirty="0" smtClean="0"/>
              <a:t>high biodiversity </a:t>
            </a:r>
            <a:r>
              <a:rPr lang="en-US" sz="1800" dirty="0" smtClean="0"/>
              <a:t>in </a:t>
            </a:r>
            <a:r>
              <a:rPr lang="en-US" sz="1800" b="1" dirty="0"/>
              <a:t>vegetation </a:t>
            </a:r>
            <a:r>
              <a:rPr lang="en-US" sz="1800" b="1" dirty="0" smtClean="0"/>
              <a:t>coverages </a:t>
            </a:r>
            <a:r>
              <a:rPr lang="en-US" sz="1800" dirty="0"/>
              <a:t>(from the alpine grassland </a:t>
            </a:r>
            <a:r>
              <a:rPr lang="en-US" sz="1800" dirty="0" smtClean="0"/>
              <a:t>to sedges in </a:t>
            </a:r>
            <a:r>
              <a:rPr lang="en-US" sz="1800" dirty="0"/>
              <a:t>the wettest areas). </a:t>
            </a:r>
            <a:endParaRPr lang="it-IT" sz="18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34" name="Gruppo 33"/>
          <p:cNvGrpSpPr/>
          <p:nvPr/>
        </p:nvGrpSpPr>
        <p:grpSpPr>
          <a:xfrm>
            <a:off x="182074" y="899619"/>
            <a:ext cx="7647158" cy="5407743"/>
            <a:chOff x="277324" y="899619"/>
            <a:chExt cx="7647158" cy="540774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24" y="899619"/>
              <a:ext cx="7647158" cy="5407743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/>
            <a:srcRect l="1772" r="7802"/>
            <a:stretch/>
          </p:blipFill>
          <p:spPr>
            <a:xfrm>
              <a:off x="5414331" y="1236315"/>
              <a:ext cx="1071474" cy="1047754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/>
            <a:srcRect l="8626" r="8193"/>
            <a:stretch/>
          </p:blipFill>
          <p:spPr>
            <a:xfrm>
              <a:off x="5950068" y="2620765"/>
              <a:ext cx="1104916" cy="1047459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5130" y="4905375"/>
              <a:ext cx="1271546" cy="1047754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654" y="4463368"/>
              <a:ext cx="1214506" cy="1047754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2489" y="1448565"/>
              <a:ext cx="1274640" cy="1047754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922" y="976878"/>
              <a:ext cx="1064607" cy="1050781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cxnSp>
          <p:nvCxnSpPr>
            <p:cNvPr id="16" name="Connettore diritto 15"/>
            <p:cNvCxnSpPr>
              <a:endCxn id="8" idx="1"/>
            </p:cNvCxnSpPr>
            <p:nvPr/>
          </p:nvCxnSpPr>
          <p:spPr>
            <a:xfrm flipV="1">
              <a:off x="4972050" y="3144495"/>
              <a:ext cx="978018" cy="32260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>
              <a:endCxn id="7" idx="2"/>
            </p:cNvCxnSpPr>
            <p:nvPr/>
          </p:nvCxnSpPr>
          <p:spPr>
            <a:xfrm flipV="1">
              <a:off x="3465130" y="2284069"/>
              <a:ext cx="2484938" cy="82402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 flipV="1">
              <a:off x="2967483" y="2496320"/>
              <a:ext cx="805006" cy="97078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 flipH="1" flipV="1">
              <a:off x="1104900" y="2027659"/>
              <a:ext cx="214313" cy="71554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/>
            <p:cNvCxnSpPr/>
            <p:nvPr/>
          </p:nvCxnSpPr>
          <p:spPr>
            <a:xfrm flipH="1">
              <a:off x="1736657" y="4038600"/>
              <a:ext cx="177868" cy="42476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/>
            <p:cNvCxnSpPr>
              <a:endCxn id="10" idx="0"/>
            </p:cNvCxnSpPr>
            <p:nvPr/>
          </p:nvCxnSpPr>
          <p:spPr>
            <a:xfrm>
              <a:off x="3167063" y="3895725"/>
              <a:ext cx="933840" cy="10096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magin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9734" y="168286"/>
            <a:ext cx="869498" cy="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3" y="1765394"/>
            <a:ext cx="3510772" cy="248193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Material</a:t>
            </a:r>
            <a:r>
              <a:rPr lang="it-IT" b="1" dirty="0" err="1" smtClean="0"/>
              <a:t>s</a:t>
            </a:r>
            <a:r>
              <a:rPr lang="it-IT" b="1" dirty="0" smtClean="0"/>
              <a:t> and </a:t>
            </a:r>
            <a:r>
              <a:rPr lang="it-IT" b="1" dirty="0" err="1" smtClean="0"/>
              <a:t>Methods</a:t>
            </a:r>
            <a:r>
              <a:rPr lang="it-IT" b="1" dirty="0" smtClean="0"/>
              <a:t> </a:t>
            </a:r>
            <a:endParaRPr lang="it-IT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38308" y="896152"/>
                <a:ext cx="5305682" cy="5083592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it-IT" sz="1800" dirty="0" smtClean="0"/>
                  <a:t>Sensors </a:t>
                </a:r>
                <a:r>
                  <a:rPr lang="it-IT" sz="1800" dirty="0" err="1" smtClean="0"/>
                  <a:t>used</a:t>
                </a:r>
                <a:r>
                  <a:rPr lang="it-IT" sz="1800" dirty="0" smtClean="0"/>
                  <a:t>: a </a:t>
                </a:r>
                <a:r>
                  <a:rPr lang="it-IT" sz="1800" dirty="0" err="1" smtClean="0"/>
                  <a:t>portable</a:t>
                </a:r>
                <a:r>
                  <a:rPr lang="it-IT" sz="1800" dirty="0"/>
                  <a:t> </a:t>
                </a:r>
                <a:r>
                  <a:rPr lang="it-IT" sz="1800" b="1" dirty="0" err="1"/>
                  <a:t>LiCor</a:t>
                </a:r>
                <a:r>
                  <a:rPr lang="it-IT" sz="1800" dirty="0"/>
                  <a:t> </a:t>
                </a:r>
                <a:r>
                  <a:rPr lang="it-IT" sz="1800" b="1" dirty="0"/>
                  <a:t>Smart </a:t>
                </a:r>
                <a:r>
                  <a:rPr lang="it-IT" sz="1800" b="1" dirty="0" err="1"/>
                  <a:t>Chamber</a:t>
                </a:r>
                <a:r>
                  <a:rPr lang="it-IT" sz="1800" dirty="0"/>
                  <a:t>, </a:t>
                </a:r>
                <a:r>
                  <a:rPr lang="it-IT" sz="1800" dirty="0" smtClean="0"/>
                  <a:t>a </a:t>
                </a:r>
                <a:r>
                  <a:rPr lang="pt-BR" sz="1800" b="1" dirty="0" smtClean="0"/>
                  <a:t>LiCor </a:t>
                </a:r>
                <a:r>
                  <a:rPr lang="pt-BR" sz="1800" b="1" dirty="0"/>
                  <a:t>7810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𝑪𝑯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pt-BR" sz="1800" b="1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dirty="0" smtClean="0">
                            <a:latin typeface="Cambria Math" panose="02040503050406030204" pitchFamily="18" charset="0"/>
                          </a:rPr>
                          <m:t>𝑪𝑶</m:t>
                        </m:r>
                      </m:e>
                      <m:sub>
                        <m:r>
                          <a:rPr lang="it-IT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BR" sz="1800" b="1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it-IT" sz="1800" b="1" i="1" dirty="0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1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1800" b="1" dirty="0" smtClean="0"/>
                  <a:t>Trace </a:t>
                </a:r>
                <a:r>
                  <a:rPr lang="pt-BR" sz="1800" b="1" dirty="0"/>
                  <a:t>Gas </a:t>
                </a:r>
                <a:r>
                  <a:rPr lang="pt-BR" sz="1800" b="1" dirty="0" smtClean="0"/>
                  <a:t>Analyzer</a:t>
                </a:r>
                <a:r>
                  <a:rPr lang="pt-BR" sz="1800" dirty="0" smtClean="0"/>
                  <a:t>, a 6000-09TC </a:t>
                </a:r>
                <a:r>
                  <a:rPr lang="pt-BR" sz="1800" b="1" dirty="0" smtClean="0">
                    <a:solidFill>
                      <a:srgbClr val="C00000"/>
                    </a:solidFill>
                  </a:rPr>
                  <a:t>Soil Thermocouple Probe</a:t>
                </a:r>
                <a:r>
                  <a:rPr lang="pt-BR" sz="1800" dirty="0" smtClean="0"/>
                  <a:t>, </a:t>
                </a:r>
                <a:r>
                  <a:rPr lang="pt-BR" sz="1800" dirty="0"/>
                  <a:t>a </a:t>
                </a:r>
                <a:r>
                  <a:rPr lang="pt-BR" sz="1800" b="1" dirty="0">
                    <a:solidFill>
                      <a:srgbClr val="00B0F0"/>
                    </a:solidFill>
                  </a:rPr>
                  <a:t>ML2 Theta S</a:t>
                </a:r>
                <a:r>
                  <a:rPr lang="pt-BR" sz="1800" b="1" dirty="0" smtClean="0">
                    <a:solidFill>
                      <a:srgbClr val="00B0F0"/>
                    </a:solidFill>
                  </a:rPr>
                  <a:t>oil Moisture Probe </a:t>
                </a:r>
                <a:r>
                  <a:rPr lang="pt-BR" sz="1800" dirty="0" smtClean="0"/>
                  <a:t>(Soil Moisture % </a:t>
                </a:r>
                <a:r>
                  <a:rPr lang="pt-BR" sz="1800" b="1" dirty="0" smtClean="0"/>
                  <a:t>manually</a:t>
                </a:r>
                <a:r>
                  <a:rPr lang="pt-BR" sz="1800" dirty="0" smtClean="0"/>
                  <a:t> </a:t>
                </a:r>
                <a:r>
                  <a:rPr lang="en-US" sz="1800" dirty="0" smtClean="0"/>
                  <a:t>measured </a:t>
                </a:r>
                <a:r>
                  <a:rPr lang="en-US" sz="1800" dirty="0"/>
                  <a:t>at </a:t>
                </a:r>
                <a:r>
                  <a:rPr lang="en-US" sz="1800" b="1" dirty="0"/>
                  <a:t>four points </a:t>
                </a:r>
                <a:r>
                  <a:rPr lang="en-US" sz="1800" dirty="0" smtClean="0"/>
                  <a:t>near </a:t>
                </a:r>
                <a:r>
                  <a:rPr lang="en-US" sz="1800" dirty="0"/>
                  <a:t>each </a:t>
                </a:r>
                <a:r>
                  <a:rPr lang="en-US" sz="1800" dirty="0" smtClean="0"/>
                  <a:t>collar</a:t>
                </a:r>
                <a:r>
                  <a:rPr lang="pt-BR" sz="1800" dirty="0" smtClean="0"/>
                  <a:t>).</a:t>
                </a:r>
              </a:p>
              <a:p>
                <a:pPr algn="just"/>
                <a:r>
                  <a:rPr lang="it-IT" sz="1800" b="1" dirty="0" smtClean="0"/>
                  <a:t>24 </a:t>
                </a:r>
                <a:r>
                  <a:rPr lang="it-IT" sz="1800" b="1" dirty="0" err="1" smtClean="0"/>
                  <a:t>collars</a:t>
                </a:r>
                <a:r>
                  <a:rPr lang="it-IT" sz="1800" b="1" dirty="0" smtClean="0"/>
                  <a:t> </a:t>
                </a:r>
                <a:r>
                  <a:rPr lang="it-IT" sz="1800" dirty="0" smtClean="0"/>
                  <a:t>(plots) </a:t>
                </a:r>
                <a:r>
                  <a:rPr lang="it-IT" sz="1800" dirty="0" err="1" smtClean="0"/>
                  <a:t>fixed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into</a:t>
                </a:r>
                <a:r>
                  <a:rPr lang="it-IT" sz="1800" dirty="0" smtClean="0"/>
                  <a:t> the soil to create a </a:t>
                </a:r>
                <a:r>
                  <a:rPr lang="it-IT" sz="1800" b="1" dirty="0" err="1" smtClean="0"/>
                  <a:t>gradient</a:t>
                </a:r>
                <a:r>
                  <a:rPr lang="it-IT" sz="1800" dirty="0" smtClean="0"/>
                  <a:t> from the </a:t>
                </a:r>
                <a:r>
                  <a:rPr lang="it-IT" sz="1800" b="1" dirty="0" smtClean="0"/>
                  <a:t>dry</a:t>
                </a:r>
                <a:r>
                  <a:rPr lang="it-IT" sz="1800" dirty="0" smtClean="0"/>
                  <a:t> soil (</a:t>
                </a:r>
                <a:r>
                  <a:rPr lang="it-IT" sz="1800" dirty="0" err="1" smtClean="0"/>
                  <a:t>grassland</a:t>
                </a:r>
                <a:r>
                  <a:rPr lang="it-IT" sz="1800" dirty="0" smtClean="0"/>
                  <a:t>) to the </a:t>
                </a:r>
                <a:r>
                  <a:rPr lang="it-IT" sz="1800" b="1" dirty="0" err="1" smtClean="0"/>
                  <a:t>wet</a:t>
                </a:r>
                <a:r>
                  <a:rPr lang="it-IT" sz="1800" dirty="0" smtClean="0"/>
                  <a:t> soil (</a:t>
                </a:r>
                <a:r>
                  <a:rPr lang="it-IT" sz="1800" dirty="0" err="1" smtClean="0"/>
                  <a:t>sedges</a:t>
                </a:r>
                <a:r>
                  <a:rPr lang="it-IT" sz="1800" dirty="0" smtClean="0"/>
                  <a:t>). </a:t>
                </a:r>
              </a:p>
              <a:p>
                <a:pPr algn="just"/>
                <a:r>
                  <a:rPr lang="it-IT" sz="1800" b="1" dirty="0" smtClean="0"/>
                  <a:t>8 </a:t>
                </a:r>
                <a:r>
                  <a:rPr lang="it-IT" sz="1800" b="1" dirty="0"/>
                  <a:t>transects </a:t>
                </a:r>
                <a:r>
                  <a:rPr lang="it-IT" sz="1800" dirty="0"/>
                  <a:t>with </a:t>
                </a:r>
                <a:r>
                  <a:rPr lang="it-IT" sz="1800" b="1" dirty="0" smtClean="0"/>
                  <a:t>3 </a:t>
                </a:r>
                <a:r>
                  <a:rPr lang="it-IT" sz="1800" b="1" dirty="0" err="1"/>
                  <a:t>collars</a:t>
                </a:r>
                <a:r>
                  <a:rPr lang="it-IT" sz="1800" b="1" dirty="0"/>
                  <a:t> </a:t>
                </a:r>
                <a:r>
                  <a:rPr lang="it-IT" sz="1800" dirty="0" err="1" smtClean="0"/>
                  <a:t>each</a:t>
                </a:r>
                <a:r>
                  <a:rPr lang="it-IT" sz="1800" dirty="0" smtClean="0"/>
                  <a:t>.</a:t>
                </a:r>
              </a:p>
              <a:p>
                <a:pPr algn="just"/>
                <a:r>
                  <a:rPr lang="it-IT" sz="1800" dirty="0" smtClean="0"/>
                  <a:t>GHG </a:t>
                </a:r>
                <a:r>
                  <a:rPr lang="it-IT" sz="1800" dirty="0" err="1" smtClean="0"/>
                  <a:t>fluxes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measures</a:t>
                </a:r>
                <a:r>
                  <a:rPr lang="it-IT" sz="1800" dirty="0" smtClean="0"/>
                  <a:t> from </a:t>
                </a:r>
                <a:r>
                  <a:rPr lang="it-IT" sz="1800" b="1" dirty="0" err="1" smtClean="0"/>
                  <a:t>May</a:t>
                </a:r>
                <a:r>
                  <a:rPr lang="it-IT" sz="1800" b="1" dirty="0" smtClean="0"/>
                  <a:t> 2025</a:t>
                </a:r>
                <a:r>
                  <a:rPr lang="it-IT" sz="1800" dirty="0" smtClean="0"/>
                  <a:t>, </a:t>
                </a:r>
                <a:r>
                  <a:rPr lang="it-IT" sz="1800" dirty="0" err="1" smtClean="0"/>
                  <a:t>at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least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four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times</a:t>
                </a:r>
                <a:r>
                  <a:rPr lang="it-IT" sz="1800" dirty="0" smtClean="0"/>
                  <a:t> per </a:t>
                </a:r>
                <a:r>
                  <a:rPr lang="it-IT" sz="1800" dirty="0" err="1" smtClean="0"/>
                  <a:t>month</a:t>
                </a:r>
                <a:r>
                  <a:rPr lang="it-IT" sz="1800" dirty="0" smtClean="0"/>
                  <a:t> (</a:t>
                </a:r>
                <a:r>
                  <a:rPr lang="it-IT" sz="1800" b="1" dirty="0" smtClean="0"/>
                  <a:t>2025 </a:t>
                </a:r>
                <a:r>
                  <a:rPr lang="it-IT" sz="1800" b="1" dirty="0" err="1" smtClean="0"/>
                  <a:t>measurement</a:t>
                </a:r>
                <a:r>
                  <a:rPr lang="it-IT" sz="1800" b="1" dirty="0" smtClean="0"/>
                  <a:t> </a:t>
                </a:r>
                <a:r>
                  <a:rPr lang="it-IT" sz="1800" b="1" dirty="0" err="1" smtClean="0"/>
                  <a:t>campaign</a:t>
                </a:r>
                <a:r>
                  <a:rPr lang="it-IT" sz="1800" dirty="0" smtClean="0"/>
                  <a:t>).  </a:t>
                </a:r>
              </a:p>
              <a:p>
                <a:pPr algn="just"/>
                <a:r>
                  <a:rPr lang="it-IT" sz="1800" dirty="0" err="1" smtClean="0"/>
                  <a:t>Only</a:t>
                </a:r>
                <a:r>
                  <a:rPr lang="it-IT" sz="1800" dirty="0" smtClean="0"/>
                  <a:t> </a:t>
                </a:r>
                <a:r>
                  <a:rPr lang="it-IT" sz="1800" b="1" dirty="0" err="1" smtClean="0"/>
                  <a:t>good</a:t>
                </a:r>
                <a:r>
                  <a:rPr lang="it-IT" sz="1800" b="1" dirty="0" smtClean="0"/>
                  <a:t> data </a:t>
                </a:r>
                <a:r>
                  <a:rPr lang="it-IT" sz="1800" dirty="0" err="1" smtClean="0"/>
                  <a:t>selected</a:t>
                </a:r>
                <a:r>
                  <a:rPr lang="it-IT" sz="1800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800" b="1" dirty="0" smtClean="0"/>
                  <a:t>≥0.8 </a:t>
                </a:r>
                <a:r>
                  <a:rPr lang="it-IT" sz="1800" dirty="0" smtClean="0"/>
                  <a:t>--&gt;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800" dirty="0" smtClean="0"/>
                  <a:t>&gt;0.98 = 89% of data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sz="1800" dirty="0" smtClean="0"/>
                  <a:t>, 95%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1800" dirty="0" smtClean="0"/>
                  <a:t>) for </a:t>
                </a:r>
                <a:r>
                  <a:rPr lang="it-IT" sz="1800" b="1" dirty="0" smtClean="0"/>
                  <a:t>GHG </a:t>
                </a:r>
                <a:r>
                  <a:rPr lang="it-IT" sz="1800" b="1" dirty="0" err="1" smtClean="0"/>
                  <a:t>fluxes</a:t>
                </a:r>
                <a:r>
                  <a:rPr lang="it-IT" sz="1800" dirty="0" smtClean="0"/>
                  <a:t>.</a:t>
                </a:r>
              </a:p>
              <a:p>
                <a:pPr algn="just"/>
                <a:r>
                  <a:rPr lang="it-IT" sz="1800" dirty="0" smtClean="0"/>
                  <a:t>GHG </a:t>
                </a:r>
                <a:r>
                  <a:rPr lang="it-IT" sz="1800" dirty="0" err="1" smtClean="0"/>
                  <a:t>fluxes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divided</a:t>
                </a:r>
                <a:r>
                  <a:rPr lang="it-IT" sz="1800" dirty="0" smtClean="0"/>
                  <a:t> per </a:t>
                </a:r>
                <a:r>
                  <a:rPr lang="it-IT" sz="1800" b="1" dirty="0" err="1" smtClean="0"/>
                  <a:t>vegetation</a:t>
                </a:r>
                <a:r>
                  <a:rPr lang="it-IT" sz="1800" b="1" dirty="0" smtClean="0"/>
                  <a:t> </a:t>
                </a:r>
                <a:r>
                  <a:rPr lang="it-IT" sz="1800" b="1" dirty="0" err="1" smtClean="0"/>
                  <a:t>type</a:t>
                </a:r>
                <a:r>
                  <a:rPr lang="it-IT" sz="1800" dirty="0" smtClean="0"/>
                  <a:t>. </a:t>
                </a:r>
                <a:endParaRPr lang="it-IT" sz="1800" dirty="0" smtClean="0"/>
              </a:p>
              <a:p>
                <a:pPr algn="just"/>
                <a:r>
                  <a:rPr lang="it-IT" sz="1800" dirty="0" err="1" smtClean="0"/>
                  <a:t>Only</a:t>
                </a:r>
                <a:r>
                  <a:rPr lang="it-IT" sz="1800" dirty="0" smtClean="0"/>
                  <a:t> </a:t>
                </a:r>
                <a:r>
                  <a:rPr lang="it-IT" sz="1800" b="1" dirty="0" err="1" smtClean="0"/>
                  <a:t>good</a:t>
                </a:r>
                <a:r>
                  <a:rPr lang="it-IT" sz="1800" b="1" dirty="0" smtClean="0"/>
                  <a:t> </a:t>
                </a:r>
                <a:r>
                  <a:rPr lang="it-IT" sz="1800" b="1" dirty="0" err="1" smtClean="0"/>
                  <a:t>daily</a:t>
                </a:r>
                <a:r>
                  <a:rPr lang="it-IT" sz="1800" b="1" dirty="0" smtClean="0"/>
                  <a:t> data </a:t>
                </a:r>
                <a:r>
                  <a:rPr lang="it-IT" sz="1800" dirty="0" err="1" smtClean="0"/>
                  <a:t>selected</a:t>
                </a:r>
                <a:r>
                  <a:rPr lang="it-IT" sz="1800" dirty="0" smtClean="0"/>
                  <a:t> and </a:t>
                </a:r>
                <a:r>
                  <a:rPr lang="it-IT" sz="1800" b="1" dirty="0" err="1" smtClean="0"/>
                  <a:t>gapless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months</a:t>
                </a:r>
                <a:r>
                  <a:rPr lang="it-IT" sz="1800" dirty="0" smtClean="0"/>
                  <a:t>, </a:t>
                </a:r>
                <a:r>
                  <a:rPr lang="it-IT" sz="1800" dirty="0" err="1" smtClean="0"/>
                  <a:t>seasons</a:t>
                </a:r>
                <a:r>
                  <a:rPr lang="it-IT" sz="1800" dirty="0" smtClean="0"/>
                  <a:t> and </a:t>
                </a:r>
                <a:r>
                  <a:rPr lang="it-IT" sz="1800" dirty="0" err="1" smtClean="0"/>
                  <a:t>years</a:t>
                </a:r>
                <a:r>
                  <a:rPr lang="it-IT" sz="1800" dirty="0" smtClean="0"/>
                  <a:t> </a:t>
                </a:r>
                <a:r>
                  <a:rPr lang="it-IT" sz="1800" dirty="0" err="1" smtClean="0"/>
                  <a:t>analyzed</a:t>
                </a:r>
                <a:r>
                  <a:rPr lang="it-IT" sz="1800" dirty="0" smtClean="0"/>
                  <a:t> for </a:t>
                </a:r>
                <a:r>
                  <a:rPr lang="it-IT" sz="1800" b="1" dirty="0" err="1" smtClean="0"/>
                  <a:t>climatic</a:t>
                </a:r>
                <a:r>
                  <a:rPr lang="it-IT" sz="1800" b="1" dirty="0" smtClean="0"/>
                  <a:t> </a:t>
                </a:r>
                <a:r>
                  <a:rPr lang="it-IT" sz="1800" b="1" dirty="0" err="1" smtClean="0"/>
                  <a:t>variables</a:t>
                </a:r>
                <a:r>
                  <a:rPr lang="it-IT" sz="1800" dirty="0" smtClean="0"/>
                  <a:t> (</a:t>
                </a:r>
                <a:r>
                  <a:rPr lang="it-IT" sz="1800" b="1" dirty="0" err="1" smtClean="0"/>
                  <a:t>Meteotrentino</a:t>
                </a:r>
                <a:r>
                  <a:rPr lang="it-IT" sz="1800" dirty="0" smtClean="0"/>
                  <a:t> database).  </a:t>
                </a:r>
                <a:endParaRPr lang="it-IT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8308" y="896152"/>
                <a:ext cx="5305682" cy="5083592"/>
              </a:xfrm>
              <a:blipFill>
                <a:blip r:embed="rId3"/>
                <a:stretch>
                  <a:fillRect t="-1079" r="-918" b="-1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33033" y="534557"/>
            <a:ext cx="1276367" cy="199955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37" y="2759944"/>
            <a:ext cx="1999559" cy="148738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0" y="5473859"/>
            <a:ext cx="6402865" cy="87973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04" y="4409605"/>
            <a:ext cx="1247959" cy="1085182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129" y="4409605"/>
            <a:ext cx="1310754" cy="108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83" y="4414412"/>
            <a:ext cx="1310755" cy="108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ttore diritto 15"/>
          <p:cNvCxnSpPr>
            <a:endCxn id="8" idx="0"/>
          </p:cNvCxnSpPr>
          <p:nvPr/>
        </p:nvCxnSpPr>
        <p:spPr>
          <a:xfrm flipV="1">
            <a:off x="4289191" y="1534336"/>
            <a:ext cx="382247" cy="14682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>
            <a:endCxn id="9" idx="1"/>
          </p:cNvCxnSpPr>
          <p:nvPr/>
        </p:nvCxnSpPr>
        <p:spPr>
          <a:xfrm>
            <a:off x="4289191" y="3002558"/>
            <a:ext cx="382246" cy="50107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70810" y="5984261"/>
            <a:ext cx="6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DRY</a:t>
            </a:r>
            <a:endParaRPr lang="it-IT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800310" y="5984261"/>
            <a:ext cx="6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</a:t>
            </a:r>
            <a:endParaRPr lang="it-IT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0"/>
          <a:srcRect r="1553"/>
          <a:stretch/>
        </p:blipFill>
        <p:spPr>
          <a:xfrm>
            <a:off x="296562" y="896152"/>
            <a:ext cx="2308004" cy="1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Meteo Data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166" y="1441972"/>
            <a:ext cx="4165784" cy="11773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b="1" dirty="0" err="1" smtClean="0">
                <a:solidFill>
                  <a:srgbClr val="59A34D"/>
                </a:solidFill>
              </a:rPr>
              <a:t>Mean</a:t>
            </a:r>
            <a:r>
              <a:rPr lang="it-IT" sz="2000" b="1" dirty="0" smtClean="0">
                <a:solidFill>
                  <a:srgbClr val="59A34D"/>
                </a:solidFill>
              </a:rPr>
              <a:t> </a:t>
            </a:r>
            <a:r>
              <a:rPr lang="it-IT" sz="2000" b="1" dirty="0" err="1" smtClean="0">
                <a:solidFill>
                  <a:srgbClr val="59A34D"/>
                </a:solidFill>
              </a:rPr>
              <a:t>Annual</a:t>
            </a:r>
            <a:r>
              <a:rPr lang="it-IT" sz="2000" b="1" dirty="0" smtClean="0">
                <a:solidFill>
                  <a:srgbClr val="59A34D"/>
                </a:solidFill>
              </a:rPr>
              <a:t> Temperature (MAT)</a:t>
            </a:r>
          </a:p>
          <a:p>
            <a:pPr algn="just"/>
            <a:r>
              <a:rPr lang="it-IT" sz="1800" b="1" dirty="0" smtClean="0"/>
              <a:t>MAT </a:t>
            </a:r>
            <a:r>
              <a:rPr lang="it-IT" sz="1800" dirty="0"/>
              <a:t>--&gt; 6.16 </a:t>
            </a:r>
            <a:r>
              <a:rPr lang="it-IT" sz="1800" dirty="0" smtClean="0"/>
              <a:t>°</a:t>
            </a:r>
            <a:r>
              <a:rPr lang="it-IT" sz="1800" dirty="0"/>
              <a:t>C ± </a:t>
            </a:r>
            <a:r>
              <a:rPr lang="it-IT" sz="1800" dirty="0" smtClean="0"/>
              <a:t>0.72.</a:t>
            </a:r>
          </a:p>
          <a:p>
            <a:pPr algn="just"/>
            <a:r>
              <a:rPr lang="it-IT" sz="1800" b="1" dirty="0" smtClean="0"/>
              <a:t>MAT </a:t>
            </a:r>
            <a:r>
              <a:rPr lang="it-IT" sz="1800" b="1" dirty="0" err="1" smtClean="0"/>
              <a:t>increasing</a:t>
            </a:r>
            <a:r>
              <a:rPr lang="it-IT" sz="1800" b="1" dirty="0" smtClean="0"/>
              <a:t> </a:t>
            </a:r>
            <a:r>
              <a:rPr lang="it-IT" sz="1800" b="1" dirty="0"/>
              <a:t>trend </a:t>
            </a:r>
            <a:r>
              <a:rPr lang="it-IT" sz="1800" dirty="0"/>
              <a:t>--&gt; 0.06 °</a:t>
            </a:r>
            <a:r>
              <a:rPr lang="it-IT" sz="1800" dirty="0" smtClean="0"/>
              <a:t>C/</a:t>
            </a:r>
            <a:r>
              <a:rPr lang="it-IT" sz="1800" dirty="0" err="1" smtClean="0"/>
              <a:t>year</a:t>
            </a:r>
            <a:r>
              <a:rPr lang="it-IT" sz="1800" dirty="0" smtClean="0"/>
              <a:t>. </a:t>
            </a:r>
            <a:endParaRPr lang="it-IT" sz="18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 txBox="1">
            <a:spLocks/>
          </p:cNvSpPr>
          <p:nvPr/>
        </p:nvSpPr>
        <p:spPr>
          <a:xfrm>
            <a:off x="375921" y="4081701"/>
            <a:ext cx="4217962" cy="1819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it-IT" sz="2000" b="1" dirty="0" err="1" smtClean="0">
                <a:solidFill>
                  <a:srgbClr val="59A34D"/>
                </a:solidFill>
              </a:rPr>
              <a:t>Mean</a:t>
            </a:r>
            <a:r>
              <a:rPr lang="it-IT" sz="2000" b="1" dirty="0" smtClean="0">
                <a:solidFill>
                  <a:srgbClr val="59A34D"/>
                </a:solidFill>
              </a:rPr>
              <a:t> </a:t>
            </a:r>
            <a:r>
              <a:rPr lang="it-IT" sz="2000" b="1" dirty="0" err="1" smtClean="0">
                <a:solidFill>
                  <a:srgbClr val="59A34D"/>
                </a:solidFill>
              </a:rPr>
              <a:t>Annual</a:t>
            </a:r>
            <a:r>
              <a:rPr lang="it-IT" sz="2000" b="1" dirty="0" smtClean="0">
                <a:solidFill>
                  <a:srgbClr val="59A34D"/>
                </a:solidFill>
              </a:rPr>
              <a:t> </a:t>
            </a:r>
            <a:r>
              <a:rPr lang="it-IT" sz="2000" b="1" dirty="0" err="1" smtClean="0">
                <a:solidFill>
                  <a:srgbClr val="59A34D"/>
                </a:solidFill>
              </a:rPr>
              <a:t>Precipitation</a:t>
            </a:r>
            <a:r>
              <a:rPr lang="it-IT" sz="2000" b="1" dirty="0" smtClean="0">
                <a:solidFill>
                  <a:srgbClr val="59A34D"/>
                </a:solidFill>
              </a:rPr>
              <a:t> (MAP)</a:t>
            </a:r>
          </a:p>
          <a:p>
            <a:pPr algn="just"/>
            <a:r>
              <a:rPr lang="it-IT" sz="1800" b="1" dirty="0" smtClean="0"/>
              <a:t>MAP </a:t>
            </a:r>
            <a:r>
              <a:rPr lang="it-IT" sz="1800" dirty="0"/>
              <a:t>--&gt; </a:t>
            </a:r>
            <a:r>
              <a:rPr lang="it-IT" sz="1800" dirty="0" smtClean="0"/>
              <a:t>1473.13 </a:t>
            </a:r>
            <a:r>
              <a:rPr lang="it-IT" sz="1800" dirty="0"/>
              <a:t>mm ± </a:t>
            </a:r>
            <a:r>
              <a:rPr lang="it-IT" sz="1800" dirty="0" smtClean="0"/>
              <a:t>395.96</a:t>
            </a:r>
          </a:p>
          <a:p>
            <a:pPr algn="just"/>
            <a:r>
              <a:rPr lang="it-IT" sz="1800" b="1" dirty="0" smtClean="0"/>
              <a:t>MAP </a:t>
            </a:r>
            <a:r>
              <a:rPr lang="it-IT" sz="1800" b="1" dirty="0" err="1" smtClean="0"/>
              <a:t>increasing</a:t>
            </a:r>
            <a:r>
              <a:rPr lang="it-IT" sz="1800" b="1" dirty="0" smtClean="0"/>
              <a:t> trend </a:t>
            </a:r>
            <a:r>
              <a:rPr lang="it-IT" sz="1800" dirty="0" smtClean="0"/>
              <a:t>--&gt; 9.68 mm/</a:t>
            </a:r>
            <a:r>
              <a:rPr lang="it-IT" sz="1800" dirty="0" err="1" smtClean="0"/>
              <a:t>year</a:t>
            </a:r>
            <a:r>
              <a:rPr lang="it-IT" sz="1800" dirty="0" smtClean="0"/>
              <a:t>. </a:t>
            </a:r>
          </a:p>
          <a:p>
            <a:pPr algn="just"/>
            <a:r>
              <a:rPr lang="it-IT" sz="1800" b="1" dirty="0" smtClean="0"/>
              <a:t>High </a:t>
            </a:r>
            <a:r>
              <a:rPr lang="it-IT" sz="1800" b="1" dirty="0" err="1" smtClean="0"/>
              <a:t>variability</a:t>
            </a:r>
            <a:r>
              <a:rPr lang="it-IT" sz="1800" b="1" dirty="0" smtClean="0"/>
              <a:t> </a:t>
            </a:r>
            <a:r>
              <a:rPr lang="it-IT" sz="1800" dirty="0" err="1" smtClean="0"/>
              <a:t>through</a:t>
            </a:r>
            <a:r>
              <a:rPr lang="it-IT" sz="1800" dirty="0" smtClean="0"/>
              <a:t> </a:t>
            </a:r>
            <a:r>
              <a:rPr lang="it-IT" sz="1800" dirty="0" err="1" smtClean="0"/>
              <a:t>years</a:t>
            </a:r>
            <a:r>
              <a:rPr lang="it-IT" sz="1800" dirty="0" smtClean="0"/>
              <a:t>, </a:t>
            </a:r>
            <a:r>
              <a:rPr lang="it-IT" sz="1800" b="1" dirty="0" err="1" smtClean="0"/>
              <a:t>annual</a:t>
            </a:r>
            <a:r>
              <a:rPr lang="it-IT" sz="1800" dirty="0" smtClean="0"/>
              <a:t> trend </a:t>
            </a:r>
            <a:r>
              <a:rPr lang="it-IT" sz="1800" b="1" dirty="0" err="1" smtClean="0"/>
              <a:t>not</a:t>
            </a:r>
            <a:r>
              <a:rPr lang="it-IT" sz="1800" dirty="0" smtClean="0"/>
              <a:t> significative.</a:t>
            </a:r>
            <a:endParaRPr lang="it-IT" sz="18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21" y="4408321"/>
            <a:ext cx="1132533" cy="87452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892" y="1583444"/>
            <a:ext cx="1057749" cy="89442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51" y="822960"/>
            <a:ext cx="5936516" cy="30672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042" y="3238348"/>
            <a:ext cx="5936516" cy="3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Results</a:t>
            </a:r>
            <a:r>
              <a:rPr lang="it-IT" b="1" dirty="0" smtClean="0"/>
              <a:t> – GHG </a:t>
            </a:r>
            <a:r>
              <a:rPr lang="it-IT" b="1" dirty="0" err="1" smtClean="0"/>
              <a:t>Fluxes</a:t>
            </a:r>
            <a:endParaRPr lang="it-IT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</p:spPr>
            <p:txBody>
              <a:bodyPr/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fluxes</a:t>
                </a:r>
                <a:r>
                  <a:rPr lang="it-IT" dirty="0" smtClean="0"/>
                  <a:t> – Time </a:t>
                </a:r>
                <a:r>
                  <a:rPr lang="it-IT" dirty="0" err="1" smtClean="0"/>
                  <a:t>series</a:t>
                </a:r>
                <a:endParaRPr lang="it-IT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  <a:blipFill>
                <a:blip r:embed="rId2"/>
                <a:stretch>
                  <a:fillRect t="-140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1" y="1266825"/>
            <a:ext cx="97548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Results</a:t>
            </a:r>
            <a:r>
              <a:rPr lang="it-IT" b="1" dirty="0" smtClean="0"/>
              <a:t> – GHG </a:t>
            </a:r>
            <a:r>
              <a:rPr lang="it-IT" b="1" dirty="0" err="1" smtClean="0"/>
              <a:t>Fluxes</a:t>
            </a:r>
            <a:endParaRPr lang="it-IT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</p:spPr>
            <p:txBody>
              <a:bodyPr/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fluxes</a:t>
                </a:r>
                <a:r>
                  <a:rPr lang="it-IT" dirty="0" smtClean="0"/>
                  <a:t> – Time </a:t>
                </a:r>
                <a:r>
                  <a:rPr lang="it-IT" dirty="0" err="1" smtClean="0"/>
                  <a:t>series</a:t>
                </a:r>
                <a:endParaRPr lang="it-IT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  <a:blipFill>
                <a:blip r:embed="rId2"/>
                <a:stretch>
                  <a:fillRect t="-140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6" y="1256665"/>
            <a:ext cx="97548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1" y="1251585"/>
            <a:ext cx="9754839" cy="504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Results</a:t>
            </a:r>
            <a:r>
              <a:rPr lang="it-IT" b="1" dirty="0" smtClean="0"/>
              <a:t> – GHG </a:t>
            </a:r>
            <a:r>
              <a:rPr lang="it-IT" b="1" dirty="0" err="1" smtClean="0"/>
              <a:t>Fluxes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1" y="822960"/>
            <a:ext cx="10047589" cy="695960"/>
          </a:xfrm>
        </p:spPr>
        <p:txBody>
          <a:bodyPr/>
          <a:lstStyle/>
          <a:p>
            <a:r>
              <a:rPr lang="it-IT" dirty="0" smtClean="0"/>
              <a:t> Tot GHG </a:t>
            </a:r>
            <a:r>
              <a:rPr lang="it-IT" dirty="0" err="1" smtClean="0"/>
              <a:t>fluxes</a:t>
            </a:r>
            <a:r>
              <a:rPr lang="it-IT" dirty="0" smtClean="0"/>
              <a:t> – Soil Temperature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/>
              <p:cNvSpPr txBox="1"/>
              <p:nvPr/>
            </p:nvSpPr>
            <p:spPr>
              <a:xfrm>
                <a:off x="2163837" y="1688610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&lt;0.001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=0.246</a:t>
                </a:r>
              </a:p>
            </p:txBody>
          </p:sp>
        </mc:Choice>
        <mc:Fallback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837" y="1688610"/>
                <a:ext cx="1095376" cy="528030"/>
              </a:xfrm>
              <a:prstGeom prst="rect">
                <a:avLst/>
              </a:prstGeom>
              <a:blipFill>
                <a:blip r:embed="rId3"/>
                <a:stretch>
                  <a:fillRect l="-1667" t="-229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/>
              <p:cNvSpPr txBox="1"/>
              <p:nvPr/>
            </p:nvSpPr>
            <p:spPr>
              <a:xfrm>
                <a:off x="5921073" y="1688610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&lt;0.001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=0.223</a:t>
                </a:r>
              </a:p>
            </p:txBody>
          </p:sp>
        </mc:Choice>
        <mc:Fallback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073" y="1688610"/>
                <a:ext cx="1095376" cy="528030"/>
              </a:xfrm>
              <a:prstGeom prst="rect">
                <a:avLst/>
              </a:prstGeom>
              <a:blipFill>
                <a:blip r:embed="rId4"/>
                <a:stretch>
                  <a:fillRect l="-1667" t="-229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/>
              <p:cNvSpPr txBox="1"/>
              <p:nvPr/>
            </p:nvSpPr>
            <p:spPr>
              <a:xfrm>
                <a:off x="2163837" y="3115747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=0.113</a:t>
                </a:r>
              </a:p>
            </p:txBody>
          </p:sp>
        </mc:Choice>
        <mc:Fallback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837" y="3115747"/>
                <a:ext cx="1095376" cy="528030"/>
              </a:xfrm>
              <a:prstGeom prst="rect">
                <a:avLst/>
              </a:prstGeom>
              <a:blipFill>
                <a:blip r:embed="rId5"/>
                <a:stretch>
                  <a:fillRect l="-1667" t="-229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/>
              <p:cNvSpPr txBox="1"/>
              <p:nvPr/>
            </p:nvSpPr>
            <p:spPr>
              <a:xfrm>
                <a:off x="5921073" y="3115747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&lt;0.001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=0.790</a:t>
                </a:r>
              </a:p>
            </p:txBody>
          </p:sp>
        </mc:Choice>
        <mc:Fallback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073" y="3115747"/>
                <a:ext cx="1095376" cy="528030"/>
              </a:xfrm>
              <a:prstGeom prst="rect">
                <a:avLst/>
              </a:prstGeom>
              <a:blipFill>
                <a:blip r:embed="rId6"/>
                <a:stretch>
                  <a:fillRect l="-1667" t="-229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/>
              <p:cNvSpPr txBox="1"/>
              <p:nvPr/>
            </p:nvSpPr>
            <p:spPr>
              <a:xfrm>
                <a:off x="2169243" y="4542884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&lt;0.001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=0.370</a:t>
                </a:r>
              </a:p>
            </p:txBody>
          </p:sp>
        </mc:Choice>
        <mc:Fallback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243" y="4542884"/>
                <a:ext cx="1095376" cy="528030"/>
              </a:xfrm>
              <a:prstGeom prst="rect">
                <a:avLst/>
              </a:prstGeom>
              <a:blipFill>
                <a:blip r:embed="rId7"/>
                <a:stretch>
                  <a:fillRect l="-1667" t="-229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/>
              <p:cNvSpPr txBox="1"/>
              <p:nvPr/>
            </p:nvSpPr>
            <p:spPr>
              <a:xfrm>
                <a:off x="5921073" y="4544165"/>
                <a:ext cx="109537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&lt;0.05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=0.049</a:t>
                </a:r>
              </a:p>
            </p:txBody>
          </p:sp>
        </mc:Choice>
        <mc:Fallback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073" y="4544165"/>
                <a:ext cx="1095376" cy="528030"/>
              </a:xfrm>
              <a:prstGeom prst="rect">
                <a:avLst/>
              </a:prstGeom>
              <a:blipFill>
                <a:blip r:embed="rId8"/>
                <a:stretch>
                  <a:fillRect l="-1667" t="-1149" b="-114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47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Results</a:t>
            </a:r>
            <a:r>
              <a:rPr lang="it-IT" b="1" dirty="0" smtClean="0"/>
              <a:t> – GHG </a:t>
            </a:r>
            <a:r>
              <a:rPr lang="it-IT" b="1" dirty="0" err="1" smtClean="0"/>
              <a:t>Fluxes</a:t>
            </a:r>
            <a:endParaRPr lang="it-IT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</p:spPr>
            <p:txBody>
              <a:bodyPr/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fluxes</a:t>
                </a:r>
                <a:r>
                  <a:rPr lang="it-IT" dirty="0" smtClean="0"/>
                  <a:t>/Tot GHG </a:t>
                </a:r>
                <a:r>
                  <a:rPr lang="it-IT" dirty="0" err="1" smtClean="0"/>
                  <a:t>fluxes</a:t>
                </a:r>
                <a:r>
                  <a:rPr lang="it-IT" dirty="0" smtClean="0"/>
                  <a:t> – Soil </a:t>
                </a:r>
                <a:r>
                  <a:rPr lang="it-IT" dirty="0" err="1" smtClean="0"/>
                  <a:t>Moisture</a:t>
                </a:r>
                <a:endParaRPr lang="it-IT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61" y="822960"/>
                <a:ext cx="10047589" cy="695960"/>
              </a:xfrm>
              <a:blipFill>
                <a:blip r:embed="rId2"/>
                <a:stretch>
                  <a:fillRect t="-140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6" y="1274446"/>
            <a:ext cx="97548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 smtClean="0"/>
              <a:t>Conclusions</a:t>
            </a:r>
            <a:endParaRPr lang="it-IT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algn="just"/>
                <a:r>
                  <a:rPr lang="it-IT" sz="2400" b="1" dirty="0" smtClean="0"/>
                  <a:t>Air temperature </a:t>
                </a:r>
                <a:r>
                  <a:rPr lang="it-IT" sz="2400" dirty="0" smtClean="0"/>
                  <a:t>and </a:t>
                </a:r>
                <a:r>
                  <a:rPr lang="it-IT" sz="2400" b="1" dirty="0" err="1"/>
                  <a:t>p</a:t>
                </a:r>
                <a:r>
                  <a:rPr lang="it-IT" sz="2400" b="1" dirty="0" err="1" smtClean="0"/>
                  <a:t>recipitation</a:t>
                </a:r>
                <a:r>
                  <a:rPr lang="it-IT" sz="2400" dirty="0" smtClean="0"/>
                  <a:t> show </a:t>
                </a:r>
                <a:r>
                  <a:rPr lang="it-IT" sz="2400" b="1" dirty="0" err="1" smtClean="0"/>
                  <a:t>increasing</a:t>
                </a:r>
                <a:r>
                  <a:rPr lang="it-IT" sz="2400" b="1" dirty="0" smtClean="0"/>
                  <a:t> trends </a:t>
                </a:r>
                <a:r>
                  <a:rPr lang="it-IT" sz="2400" dirty="0" smtClean="0"/>
                  <a:t>in </a:t>
                </a:r>
                <a:r>
                  <a:rPr lang="it-IT" sz="2400" b="1" dirty="0" err="1" smtClean="0"/>
                  <a:t>specific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months</a:t>
                </a:r>
                <a:r>
                  <a:rPr lang="it-IT" sz="2400" dirty="0" smtClean="0"/>
                  <a:t> (</a:t>
                </a:r>
                <a:r>
                  <a:rPr lang="it-IT" sz="2400" dirty="0" err="1" smtClean="0"/>
                  <a:t>generally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during</a:t>
                </a:r>
                <a:r>
                  <a:rPr lang="it-IT" sz="2400" dirty="0" smtClean="0"/>
                  <a:t> </a:t>
                </a:r>
                <a:r>
                  <a:rPr lang="it-IT" sz="2400" b="1" dirty="0" err="1" smtClean="0"/>
                  <a:t>summer</a:t>
                </a:r>
                <a:r>
                  <a:rPr lang="it-IT" sz="2400" dirty="0" smtClean="0"/>
                  <a:t> season), </a:t>
                </a:r>
                <a:r>
                  <a:rPr lang="it-IT" sz="2400" dirty="0" err="1" smtClean="0"/>
                  <a:t>but</a:t>
                </a:r>
                <a:r>
                  <a:rPr lang="it-IT" sz="2400" dirty="0"/>
                  <a:t> </a:t>
                </a:r>
                <a:r>
                  <a:rPr lang="it-IT" sz="2400" b="1" dirty="0" smtClean="0"/>
                  <a:t>p</a:t>
                </a:r>
                <a:r>
                  <a:rPr lang="en-US" sz="2400" b="1" dirty="0" err="1" smtClean="0"/>
                  <a:t>recipitation</a:t>
                </a:r>
                <a:r>
                  <a:rPr lang="en-US" sz="2400" dirty="0" smtClean="0"/>
                  <a:t> has </a:t>
                </a:r>
                <a:r>
                  <a:rPr lang="en-US" sz="2400" b="1" dirty="0" smtClean="0"/>
                  <a:t>significative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values </a:t>
                </a:r>
                <a:r>
                  <a:rPr lang="en-US" sz="2400" dirty="0" smtClean="0"/>
                  <a:t>only on </a:t>
                </a:r>
                <a:r>
                  <a:rPr lang="en-US" sz="2400" dirty="0"/>
                  <a:t>a </a:t>
                </a:r>
                <a:r>
                  <a:rPr lang="en-US" sz="2400" b="1" dirty="0"/>
                  <a:t>monthly</a:t>
                </a:r>
                <a:r>
                  <a:rPr lang="en-US" sz="2400" dirty="0"/>
                  <a:t> scale (May and July), </a:t>
                </a:r>
                <a:r>
                  <a:rPr lang="en-US" sz="2400" b="1" dirty="0" smtClean="0"/>
                  <a:t>not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on an annual </a:t>
                </a:r>
                <a:r>
                  <a:rPr lang="en-US" sz="2400" dirty="0" smtClean="0"/>
                  <a:t>scale.</a:t>
                </a:r>
                <a:endParaRPr lang="it-IT" sz="2400" dirty="0" smtClean="0"/>
              </a:p>
              <a:p>
                <a:pPr algn="just"/>
                <a:r>
                  <a:rPr lang="it-IT" sz="2400" dirty="0" err="1" smtClean="0"/>
                  <a:t>Both</a:t>
                </a:r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𝑪𝑯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 smtClean="0"/>
                  <a:t>a</a:t>
                </a:r>
                <a:r>
                  <a:rPr lang="it-IT" sz="2400" dirty="0" smtClean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𝑪𝑶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b="1" dirty="0" err="1" smtClean="0"/>
                  <a:t>fluxes</a:t>
                </a:r>
                <a:r>
                  <a:rPr lang="it-IT" sz="2400" b="1" dirty="0" smtClean="0"/>
                  <a:t> </a:t>
                </a:r>
                <a:r>
                  <a:rPr lang="it-IT" sz="2400" dirty="0" err="1" smtClean="0"/>
                  <a:t>have</a:t>
                </a:r>
                <a:r>
                  <a:rPr lang="it-IT" sz="2400" dirty="0" smtClean="0"/>
                  <a:t> </a:t>
                </a:r>
                <a:r>
                  <a:rPr lang="it-IT" sz="2400" b="1" dirty="0" smtClean="0"/>
                  <a:t>high </a:t>
                </a:r>
                <a:r>
                  <a:rPr lang="it-IT" sz="2400" b="1" dirty="0" err="1" smtClean="0"/>
                  <a:t>variability</a:t>
                </a:r>
                <a:r>
                  <a:rPr lang="it-IT" sz="2400" b="1" dirty="0" smtClean="0"/>
                  <a:t> </a:t>
                </a:r>
                <a:r>
                  <a:rPr lang="it-IT" sz="2400" dirty="0" smtClean="0"/>
                  <a:t>in </a:t>
                </a:r>
                <a:r>
                  <a:rPr lang="it-IT" sz="2400" b="1" dirty="0" err="1" smtClean="0"/>
                  <a:t>space</a:t>
                </a:r>
                <a:r>
                  <a:rPr lang="it-IT" sz="2400" dirty="0" smtClean="0"/>
                  <a:t> and </a:t>
                </a:r>
                <a:r>
                  <a:rPr lang="it-IT" sz="2400" b="1" dirty="0" smtClean="0"/>
                  <a:t>time </a:t>
                </a:r>
                <a:r>
                  <a:rPr lang="it-IT" sz="24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𝑪𝑯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err="1" smtClean="0"/>
                  <a:t>fluxes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have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both</a:t>
                </a:r>
                <a:r>
                  <a:rPr lang="it-IT" sz="2400" dirty="0" smtClean="0"/>
                  <a:t> </a:t>
                </a:r>
                <a:r>
                  <a:rPr lang="it-IT" sz="2400" b="1" dirty="0" err="1" smtClean="0"/>
                  <a:t>sink</a:t>
                </a:r>
                <a:r>
                  <a:rPr lang="it-IT" sz="2400" dirty="0" smtClean="0"/>
                  <a:t> and </a:t>
                </a:r>
                <a:r>
                  <a:rPr lang="it-IT" sz="2400" b="1" dirty="0" smtClean="0"/>
                  <a:t>source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direction</a:t>
                </a:r>
                <a:r>
                  <a:rPr lang="it-IT" sz="2400" dirty="0" smtClean="0"/>
                  <a:t>).</a:t>
                </a:r>
              </a:p>
              <a:p>
                <a:pPr algn="just"/>
                <a:r>
                  <a:rPr lang="en-US" sz="2400" dirty="0" smtClean="0"/>
                  <a:t>GHG fluxes </a:t>
                </a:r>
                <a:r>
                  <a:rPr lang="en-US" sz="2400" b="1" dirty="0" smtClean="0"/>
                  <a:t>different </a:t>
                </a:r>
                <a:r>
                  <a:rPr lang="en-US" sz="2400" dirty="0" smtClean="0"/>
                  <a:t>across</a:t>
                </a:r>
                <a:r>
                  <a:rPr lang="en-US" sz="2400" b="1" dirty="0" smtClean="0"/>
                  <a:t> vegetation types</a:t>
                </a:r>
                <a:r>
                  <a:rPr lang="en-US" sz="2400" dirty="0" smtClean="0"/>
                  <a:t>, despite </a:t>
                </a:r>
                <a:r>
                  <a:rPr lang="en-US" sz="2400" b="1" dirty="0" smtClean="0"/>
                  <a:t>variability </a:t>
                </a:r>
                <a:r>
                  <a:rPr lang="en-US" sz="2400" dirty="0" smtClean="0"/>
                  <a:t>observed </a:t>
                </a:r>
                <a:r>
                  <a:rPr lang="en-US" sz="2400" b="1" dirty="0" smtClean="0"/>
                  <a:t>within</a:t>
                </a:r>
                <a:r>
                  <a:rPr lang="en-US" sz="2400" dirty="0" smtClean="0"/>
                  <a:t> each type.</a:t>
                </a:r>
                <a:endParaRPr lang="en-US" sz="2400" dirty="0"/>
              </a:p>
              <a:p>
                <a:pPr algn="just"/>
                <a:r>
                  <a:rPr lang="en-US" sz="2400" dirty="0" smtClean="0"/>
                  <a:t>Total </a:t>
                </a:r>
                <a:r>
                  <a:rPr lang="en-US" sz="2400" b="1" dirty="0" smtClean="0"/>
                  <a:t>GHG fluxes </a:t>
                </a:r>
                <a:r>
                  <a:rPr lang="en-US" sz="2400" dirty="0" smtClean="0"/>
                  <a:t>show a </a:t>
                </a:r>
                <a:r>
                  <a:rPr lang="en-US" sz="2400" b="1" dirty="0" smtClean="0"/>
                  <a:t>positive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response </a:t>
                </a:r>
                <a:r>
                  <a:rPr lang="en-US" sz="2400" dirty="0" smtClean="0"/>
                  <a:t>to increasing </a:t>
                </a:r>
                <a:r>
                  <a:rPr lang="en-US" sz="2400" b="1" dirty="0" smtClean="0"/>
                  <a:t>soil temperature</a:t>
                </a:r>
                <a:r>
                  <a:rPr lang="en-US" sz="2400" dirty="0" smtClean="0"/>
                  <a:t>. </a:t>
                </a:r>
              </a:p>
              <a:p>
                <a:pPr algn="just"/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𝑪𝑯</m:t>
                        </m:r>
                      </m:e>
                      <m:sub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it-IT" sz="2400" dirty="0"/>
                  <a:t> contribution</a:t>
                </a:r>
                <a:r>
                  <a:rPr lang="it-IT" sz="2400" dirty="0"/>
                  <a:t> to </a:t>
                </a:r>
                <a:r>
                  <a:rPr lang="it-IT" sz="2400" dirty="0" err="1" smtClean="0"/>
                  <a:t>total</a:t>
                </a:r>
                <a:r>
                  <a:rPr lang="it-IT" sz="2400" dirty="0" smtClean="0"/>
                  <a:t> GHG </a:t>
                </a:r>
                <a:r>
                  <a:rPr lang="it-IT" sz="2400" dirty="0" err="1"/>
                  <a:t>fluxes</a:t>
                </a:r>
                <a:r>
                  <a:rPr lang="it-IT" sz="2400" dirty="0"/>
                  <a:t> </a:t>
                </a:r>
                <a:r>
                  <a:rPr lang="en-US" sz="2400" dirty="0"/>
                  <a:t>is extremely </a:t>
                </a:r>
                <a:r>
                  <a:rPr lang="en-US" sz="2400" b="1" dirty="0"/>
                  <a:t>soil moisture dependent</a:t>
                </a:r>
                <a:r>
                  <a:rPr lang="en-US" sz="2400" dirty="0"/>
                  <a:t>.</a:t>
                </a:r>
              </a:p>
              <a:p>
                <a:pPr algn="just"/>
                <a:endParaRPr lang="it-IT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606A397-8731-52B4-260F-A9F664224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821" r="-7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43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b08eee6-615d-4e63-9743-e8be40a74995"/>
    <ds:schemaRef ds:uri="69a4a238-3fae-4083-92ca-3afaf1d37d5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8894</TotalTime>
  <Words>290</Words>
  <Application>Microsoft Office PowerPoint</Application>
  <PresentationFormat>Widescreen</PresentationFormat>
  <Paragraphs>57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Cambria Math</vt:lpstr>
      <vt:lpstr>Tema di Office</vt:lpstr>
      <vt:lpstr>1_Tema di Office</vt:lpstr>
      <vt:lpstr>Monitoring of GHG fluxes at "Le Viote" alpine peatland (Italy) by smart chamber system in a climate change context.</vt:lpstr>
      <vt:lpstr>Introduction</vt:lpstr>
      <vt:lpstr>Materials and Methods </vt:lpstr>
      <vt:lpstr>Meteo Data</vt:lpstr>
      <vt:lpstr>Results – GHG Fluxes</vt:lpstr>
      <vt:lpstr>Results – GHG Fluxes</vt:lpstr>
      <vt:lpstr>Results – GHG Fluxes</vt:lpstr>
      <vt:lpstr>Results – GHG Fluxes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Laura</cp:lastModifiedBy>
  <cp:revision>153</cp:revision>
  <dcterms:created xsi:type="dcterms:W3CDTF">2024-06-13T13:49:20Z</dcterms:created>
  <dcterms:modified xsi:type="dcterms:W3CDTF">2025-09-23T17:38:21Z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