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  <p:sldMasterId id="2147483660" r:id="rId5"/>
  </p:sldMasterIdLst>
  <p:notesMasterIdLst>
    <p:notesMasterId r:id="rId15"/>
  </p:notesMasterIdLst>
  <p:sldIdLst>
    <p:sldId id="269" r:id="rId6"/>
    <p:sldId id="267" r:id="rId7"/>
    <p:sldId id="268" r:id="rId8"/>
    <p:sldId id="278" r:id="rId9"/>
    <p:sldId id="279" r:id="rId10"/>
    <p:sldId id="276" r:id="rId11"/>
    <p:sldId id="273" r:id="rId12"/>
    <p:sldId id="275" r:id="rId13"/>
    <p:sldId id="263" r:id="rId14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EAA4A"/>
    <a:srgbClr val="59A34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D9A5CD6-B6E9-4925-93D7-12076FB442AD}" v="3" dt="2025-09-23T17:05:03.311"/>
    <p1510:client id="{2A991C4F-F644-4658-9B37-84BDC13CEB88}" v="6" dt="2025-09-22T21:46:15.365"/>
    <p1510:client id="{E6D4B891-2138-4A5A-BF2A-1B5143C3F62C}" v="6" dt="2025-09-23T15:57:47.59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078"/>
    <p:restoredTop sz="87320" autoAdjust="0"/>
  </p:normalViewPr>
  <p:slideViewPr>
    <p:cSldViewPr snapToGrid="0">
      <p:cViewPr varScale="1">
        <p:scale>
          <a:sx n="57" d="100"/>
          <a:sy n="57" d="100"/>
        </p:scale>
        <p:origin x="1829" y="27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microsoft.com/office/2015/10/relationships/revisionInfo" Target="revisionInfo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2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oor Zaher" userId="969b3ac19bc0a16c" providerId="LiveId" clId="{FBDF7078-63B8-4718-AD99-50A19B50D2FD}"/>
    <pc:docChg chg="undo custSel modSld">
      <pc:chgData name="Noor Zaher" userId="969b3ac19bc0a16c" providerId="LiveId" clId="{FBDF7078-63B8-4718-AD99-50A19B50D2FD}" dt="2025-09-23T17:06:23.942" v="214" actId="14100"/>
      <pc:docMkLst>
        <pc:docMk/>
      </pc:docMkLst>
      <pc:sldChg chg="addSp modSp mod">
        <pc:chgData name="Noor Zaher" userId="969b3ac19bc0a16c" providerId="LiveId" clId="{FBDF7078-63B8-4718-AD99-50A19B50D2FD}" dt="2025-09-23T17:02:42.147" v="188" actId="1076"/>
        <pc:sldMkLst>
          <pc:docMk/>
          <pc:sldMk cId="813729879" sldId="263"/>
        </pc:sldMkLst>
        <pc:spChg chg="mod">
          <ac:chgData name="Noor Zaher" userId="969b3ac19bc0a16c" providerId="LiveId" clId="{FBDF7078-63B8-4718-AD99-50A19B50D2FD}" dt="2025-09-23T17:02:42.147" v="188" actId="1076"/>
          <ac:spMkLst>
            <pc:docMk/>
            <pc:sldMk cId="813729879" sldId="263"/>
            <ac:spMk id="5" creationId="{11D71F5F-9FC4-A382-10B8-6D37AE61820D}"/>
          </ac:spMkLst>
        </pc:spChg>
        <pc:picChg chg="add mod">
          <ac:chgData name="Noor Zaher" userId="969b3ac19bc0a16c" providerId="LiveId" clId="{FBDF7078-63B8-4718-AD99-50A19B50D2FD}" dt="2025-09-23T17:01:44.539" v="175" actId="1076"/>
          <ac:picMkLst>
            <pc:docMk/>
            <pc:sldMk cId="813729879" sldId="263"/>
            <ac:picMk id="3" creationId="{5B24CA41-6AB9-9507-C494-89525EA2F0A2}"/>
          </ac:picMkLst>
        </pc:picChg>
      </pc:sldChg>
      <pc:sldChg chg="modSp mod">
        <pc:chgData name="Noor Zaher" userId="969b3ac19bc0a16c" providerId="LiveId" clId="{FBDF7078-63B8-4718-AD99-50A19B50D2FD}" dt="2025-09-23T16:04:51.068" v="104" actId="20577"/>
        <pc:sldMkLst>
          <pc:docMk/>
          <pc:sldMk cId="1931928124" sldId="269"/>
        </pc:sldMkLst>
        <pc:spChg chg="mod">
          <ac:chgData name="Noor Zaher" userId="969b3ac19bc0a16c" providerId="LiveId" clId="{FBDF7078-63B8-4718-AD99-50A19B50D2FD}" dt="2025-09-23T16:04:51.068" v="104" actId="20577"/>
          <ac:spMkLst>
            <pc:docMk/>
            <pc:sldMk cId="1931928124" sldId="269"/>
            <ac:spMk id="3" creationId="{3FD17C5C-BF1D-FF8E-7913-9B48357AF406}"/>
          </ac:spMkLst>
        </pc:spChg>
        <pc:spChg chg="mod">
          <ac:chgData name="Noor Zaher" userId="969b3ac19bc0a16c" providerId="LiveId" clId="{FBDF7078-63B8-4718-AD99-50A19B50D2FD}" dt="2025-09-23T15:45:41.300" v="7" actId="20577"/>
          <ac:spMkLst>
            <pc:docMk/>
            <pc:sldMk cId="1931928124" sldId="269"/>
            <ac:spMk id="9" creationId="{F6956C75-0B22-50C0-ACF4-B71F08FD0BB6}"/>
          </ac:spMkLst>
        </pc:spChg>
      </pc:sldChg>
      <pc:sldChg chg="modSp mod">
        <pc:chgData name="Noor Zaher" userId="969b3ac19bc0a16c" providerId="LiveId" clId="{FBDF7078-63B8-4718-AD99-50A19B50D2FD}" dt="2025-09-23T15:47:22.119" v="11" actId="20577"/>
        <pc:sldMkLst>
          <pc:docMk/>
          <pc:sldMk cId="3946808890" sldId="273"/>
        </pc:sldMkLst>
        <pc:spChg chg="mod">
          <ac:chgData name="Noor Zaher" userId="969b3ac19bc0a16c" providerId="LiveId" clId="{FBDF7078-63B8-4718-AD99-50A19B50D2FD}" dt="2025-09-23T15:47:22.119" v="11" actId="20577"/>
          <ac:spMkLst>
            <pc:docMk/>
            <pc:sldMk cId="3946808890" sldId="273"/>
            <ac:spMk id="3" creationId="{209D9998-4B45-85CE-ED03-A9370CA8D116}"/>
          </ac:spMkLst>
        </pc:spChg>
      </pc:sldChg>
      <pc:sldChg chg="modSp mod">
        <pc:chgData name="Noor Zaher" userId="969b3ac19bc0a16c" providerId="LiveId" clId="{FBDF7078-63B8-4718-AD99-50A19B50D2FD}" dt="2025-09-23T16:07:26.124" v="105" actId="20577"/>
        <pc:sldMkLst>
          <pc:docMk/>
          <pc:sldMk cId="3849684655" sldId="276"/>
        </pc:sldMkLst>
        <pc:spChg chg="mod">
          <ac:chgData name="Noor Zaher" userId="969b3ac19bc0a16c" providerId="LiveId" clId="{FBDF7078-63B8-4718-AD99-50A19B50D2FD}" dt="2025-09-23T16:07:26.124" v="105" actId="20577"/>
          <ac:spMkLst>
            <pc:docMk/>
            <pc:sldMk cId="3849684655" sldId="276"/>
            <ac:spMk id="3" creationId="{EDD9EA13-62D5-9B96-3652-829E6973D34B}"/>
          </ac:spMkLst>
        </pc:spChg>
      </pc:sldChg>
      <pc:sldChg chg="addSp delSp modSp mod">
        <pc:chgData name="Noor Zaher" userId="969b3ac19bc0a16c" providerId="LiveId" clId="{FBDF7078-63B8-4718-AD99-50A19B50D2FD}" dt="2025-09-23T17:06:23.942" v="214" actId="14100"/>
        <pc:sldMkLst>
          <pc:docMk/>
          <pc:sldMk cId="2941031089" sldId="279"/>
        </pc:sldMkLst>
        <pc:spChg chg="del mod">
          <ac:chgData name="Noor Zaher" userId="969b3ac19bc0a16c" providerId="LiveId" clId="{FBDF7078-63B8-4718-AD99-50A19B50D2FD}" dt="2025-09-23T17:05:08.613" v="199" actId="21"/>
          <ac:spMkLst>
            <pc:docMk/>
            <pc:sldMk cId="2941031089" sldId="279"/>
            <ac:spMk id="2" creationId="{ABFF1C40-53E5-70D8-5892-622EA87B8402}"/>
          </ac:spMkLst>
        </pc:spChg>
        <pc:spChg chg="add del">
          <ac:chgData name="Noor Zaher" userId="969b3ac19bc0a16c" providerId="LiveId" clId="{FBDF7078-63B8-4718-AD99-50A19B50D2FD}" dt="2025-09-23T15:53:12.274" v="58" actId="22"/>
          <ac:spMkLst>
            <pc:docMk/>
            <pc:sldMk cId="2941031089" sldId="279"/>
            <ac:spMk id="5" creationId="{212F42D7-C09A-7572-EE7D-B8D98AE8DA51}"/>
          </ac:spMkLst>
        </pc:spChg>
        <pc:spChg chg="add del">
          <ac:chgData name="Noor Zaher" userId="969b3ac19bc0a16c" providerId="LiveId" clId="{FBDF7078-63B8-4718-AD99-50A19B50D2FD}" dt="2025-09-23T17:04:54.750" v="194" actId="22"/>
          <ac:spMkLst>
            <pc:docMk/>
            <pc:sldMk cId="2941031089" sldId="279"/>
            <ac:spMk id="5" creationId="{E6E38910-7920-4A1D-3747-A6BD3AC205FA}"/>
          </ac:spMkLst>
        </pc:spChg>
        <pc:spChg chg="add del mod">
          <ac:chgData name="Noor Zaher" userId="969b3ac19bc0a16c" providerId="LiveId" clId="{FBDF7078-63B8-4718-AD99-50A19B50D2FD}" dt="2025-09-23T17:06:11.696" v="211" actId="1076"/>
          <ac:spMkLst>
            <pc:docMk/>
            <pc:sldMk cId="2941031089" sldId="279"/>
            <ac:spMk id="6" creationId="{83638818-83C4-BA69-67DC-B2E9DC868FDB}"/>
          </ac:spMkLst>
        </pc:spChg>
        <pc:picChg chg="mod">
          <ac:chgData name="Noor Zaher" userId="969b3ac19bc0a16c" providerId="LiveId" clId="{FBDF7078-63B8-4718-AD99-50A19B50D2FD}" dt="2025-09-23T17:06:17.263" v="212" actId="14100"/>
          <ac:picMkLst>
            <pc:docMk/>
            <pc:sldMk cId="2941031089" sldId="279"/>
            <ac:picMk id="9" creationId="{B354E92F-0E5C-83E1-188C-134FF25286AF}"/>
          </ac:picMkLst>
        </pc:picChg>
        <pc:picChg chg="mod">
          <ac:chgData name="Noor Zaher" userId="969b3ac19bc0a16c" providerId="LiveId" clId="{FBDF7078-63B8-4718-AD99-50A19B50D2FD}" dt="2025-09-23T17:06:20.231" v="213" actId="14100"/>
          <ac:picMkLst>
            <pc:docMk/>
            <pc:sldMk cId="2941031089" sldId="279"/>
            <ac:picMk id="12" creationId="{A84DA5BE-9BD4-AB2A-CA54-4B87ADE01B13}"/>
          </ac:picMkLst>
        </pc:picChg>
        <pc:picChg chg="mod">
          <ac:chgData name="Noor Zaher" userId="969b3ac19bc0a16c" providerId="LiveId" clId="{FBDF7078-63B8-4718-AD99-50A19B50D2FD}" dt="2025-09-23T17:06:23.942" v="214" actId="14100"/>
          <ac:picMkLst>
            <pc:docMk/>
            <pc:sldMk cId="2941031089" sldId="279"/>
            <ac:picMk id="16" creationId="{FAA6D9C5-D971-3398-B09D-1EC38F943071}"/>
          </ac:picMkLst>
        </pc:picChg>
      </pc:sldChg>
    </pc:docChg>
  </pc:docChgLst>
</pc:chgInfo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svg"/><Relationship Id="rId1" Type="http://schemas.openxmlformats.org/officeDocument/2006/relationships/image" Target="../media/image22.png"/><Relationship Id="rId4" Type="http://schemas.openxmlformats.org/officeDocument/2006/relationships/image" Target="../media/image25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svg"/><Relationship Id="rId1" Type="http://schemas.openxmlformats.org/officeDocument/2006/relationships/image" Target="../media/image22.png"/><Relationship Id="rId4" Type="http://schemas.openxmlformats.org/officeDocument/2006/relationships/image" Target="../media/image25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CEE3036-0284-4071-8232-493CEAD75350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3_2" csCatId="accent3" phldr="1"/>
      <dgm:spPr/>
      <dgm:t>
        <a:bodyPr/>
        <a:lstStyle/>
        <a:p>
          <a:endParaRPr lang="en-US"/>
        </a:p>
      </dgm:t>
    </dgm:pt>
    <dgm:pt modelId="{774C320A-21E8-4F09-8E2E-B48BE75316FD}">
      <dgm:prSet custT="1"/>
      <dgm:spPr/>
      <dgm:t>
        <a:bodyPr/>
        <a:lstStyle/>
        <a:p>
          <a:pPr algn="just"/>
          <a:r>
            <a:rPr lang="en-GB" sz="2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This integrated approach, combining biotechnological techniques, Eco-physiological measurement and radiation dynamics monitoring, aims to provide guidelines for assisted regeneration in Castelporziano (Roma, Italy).</a:t>
          </a:r>
          <a:endParaRPr lang="en-US" sz="2800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FCB53D4D-AC51-4388-89F3-26C771101DD1}" type="parTrans" cxnId="{CC7C0692-ADF9-40FC-BA11-8608234AF121}">
      <dgm:prSet/>
      <dgm:spPr/>
      <dgm:t>
        <a:bodyPr/>
        <a:lstStyle/>
        <a:p>
          <a:endParaRPr lang="en-US"/>
        </a:p>
      </dgm:t>
    </dgm:pt>
    <dgm:pt modelId="{7FCFC11D-80F5-4E5B-9B29-C598BF5C70DB}" type="sibTrans" cxnId="{CC7C0692-ADF9-40FC-BA11-8608234AF121}">
      <dgm:prSet/>
      <dgm:spPr/>
      <dgm:t>
        <a:bodyPr/>
        <a:lstStyle/>
        <a:p>
          <a:endParaRPr lang="en-US"/>
        </a:p>
      </dgm:t>
    </dgm:pt>
    <dgm:pt modelId="{72FD8783-A276-4333-AE8A-03968D2496D8}">
      <dgm:prSet custT="1"/>
      <dgm:spPr/>
      <dgm:t>
        <a:bodyPr/>
        <a:lstStyle/>
        <a:p>
          <a:pPr algn="just"/>
          <a:r>
            <a:rPr lang="en-GB" sz="2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Our findings will contribute to adaptive forest management, conservation, and reforestation strategies, enhance resilience of Mediterranean oak ecosystems, and support regeneration efforts at Castelporziano under climate change.</a:t>
          </a:r>
          <a:endParaRPr lang="en-US" sz="2800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4D7993A9-63EC-438B-A03F-F515B157B163}" type="parTrans" cxnId="{FE69AF54-5D5B-4EBE-BF7E-EAE3E620ADA5}">
      <dgm:prSet/>
      <dgm:spPr/>
      <dgm:t>
        <a:bodyPr/>
        <a:lstStyle/>
        <a:p>
          <a:endParaRPr lang="en-US"/>
        </a:p>
      </dgm:t>
    </dgm:pt>
    <dgm:pt modelId="{D637559C-8564-4170-A32A-C5866CC6F070}" type="sibTrans" cxnId="{FE69AF54-5D5B-4EBE-BF7E-EAE3E620ADA5}">
      <dgm:prSet/>
      <dgm:spPr/>
      <dgm:t>
        <a:bodyPr/>
        <a:lstStyle/>
        <a:p>
          <a:endParaRPr lang="en-US"/>
        </a:p>
      </dgm:t>
    </dgm:pt>
    <dgm:pt modelId="{CA6F8D45-5EA8-42F8-A168-CDF565BF0137}" type="pres">
      <dgm:prSet presAssocID="{FCEE3036-0284-4071-8232-493CEAD75350}" presName="root" presStyleCnt="0">
        <dgm:presLayoutVars>
          <dgm:dir/>
          <dgm:resizeHandles val="exact"/>
        </dgm:presLayoutVars>
      </dgm:prSet>
      <dgm:spPr/>
    </dgm:pt>
    <dgm:pt modelId="{BF5732F1-1649-46A9-B876-6A1EBFEC328D}" type="pres">
      <dgm:prSet presAssocID="{774C320A-21E8-4F09-8E2E-B48BE75316FD}" presName="compNode" presStyleCnt="0"/>
      <dgm:spPr/>
    </dgm:pt>
    <dgm:pt modelId="{13C07F65-4AC6-483E-922E-D2C9B4E13637}" type="pres">
      <dgm:prSet presAssocID="{774C320A-21E8-4F09-8E2E-B48BE75316FD}" presName="bgRect" presStyleLbl="bgShp" presStyleIdx="0" presStyleCnt="2"/>
      <dgm:spPr/>
    </dgm:pt>
    <dgm:pt modelId="{2076F5D2-E32C-4D7F-BB64-A4ED9B401E2F}" type="pres">
      <dgm:prSet presAssocID="{774C320A-21E8-4F09-8E2E-B48BE75316FD}" presName="iconRect" presStyleLbl="nod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Radioactive Sign"/>
        </a:ext>
      </dgm:extLst>
    </dgm:pt>
    <dgm:pt modelId="{A21F6CD3-A534-4494-89D6-C7C663093477}" type="pres">
      <dgm:prSet presAssocID="{774C320A-21E8-4F09-8E2E-B48BE75316FD}" presName="spaceRect" presStyleCnt="0"/>
      <dgm:spPr/>
    </dgm:pt>
    <dgm:pt modelId="{07D3544D-AB9E-4C5B-B993-D22DA5FCED9D}" type="pres">
      <dgm:prSet presAssocID="{774C320A-21E8-4F09-8E2E-B48BE75316FD}" presName="parTx" presStyleLbl="revTx" presStyleIdx="0" presStyleCnt="2">
        <dgm:presLayoutVars>
          <dgm:chMax val="0"/>
          <dgm:chPref val="0"/>
        </dgm:presLayoutVars>
      </dgm:prSet>
      <dgm:spPr/>
    </dgm:pt>
    <dgm:pt modelId="{66CEA7D1-8831-4F93-AB95-4AA373FD6960}" type="pres">
      <dgm:prSet presAssocID="{7FCFC11D-80F5-4E5B-9B29-C598BF5C70DB}" presName="sibTrans" presStyleCnt="0"/>
      <dgm:spPr/>
    </dgm:pt>
    <dgm:pt modelId="{55804250-CCA6-4E83-AF54-9E551D1AB7FD}" type="pres">
      <dgm:prSet presAssocID="{72FD8783-A276-4333-AE8A-03968D2496D8}" presName="compNode" presStyleCnt="0"/>
      <dgm:spPr/>
    </dgm:pt>
    <dgm:pt modelId="{92F39D84-71A9-4347-BE1C-2BD126F6EABF}" type="pres">
      <dgm:prSet presAssocID="{72FD8783-A276-4333-AE8A-03968D2496D8}" presName="bgRect" presStyleLbl="bgShp" presStyleIdx="1" presStyleCnt="2"/>
      <dgm:spPr/>
    </dgm:pt>
    <dgm:pt modelId="{49DB648F-C4D1-4AA5-B5DB-DB69389FF005}" type="pres">
      <dgm:prSet presAssocID="{72FD8783-A276-4333-AE8A-03968D2496D8}" presName="iconRect" presStyleLbl="node1" presStyleIdx="1" presStyleCnt="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Forest scene"/>
        </a:ext>
      </dgm:extLst>
    </dgm:pt>
    <dgm:pt modelId="{773FE191-E76F-463A-A9EE-9EEFFBA1E5F5}" type="pres">
      <dgm:prSet presAssocID="{72FD8783-A276-4333-AE8A-03968D2496D8}" presName="spaceRect" presStyleCnt="0"/>
      <dgm:spPr/>
    </dgm:pt>
    <dgm:pt modelId="{ECDA1D30-C61E-4DD3-83A3-8359AC23F8D9}" type="pres">
      <dgm:prSet presAssocID="{72FD8783-A276-4333-AE8A-03968D2496D8}" presName="parTx" presStyleLbl="revTx" presStyleIdx="1" presStyleCnt="2">
        <dgm:presLayoutVars>
          <dgm:chMax val="0"/>
          <dgm:chPref val="0"/>
        </dgm:presLayoutVars>
      </dgm:prSet>
      <dgm:spPr/>
    </dgm:pt>
  </dgm:ptLst>
  <dgm:cxnLst>
    <dgm:cxn modelId="{FE69AF54-5D5B-4EBE-BF7E-EAE3E620ADA5}" srcId="{FCEE3036-0284-4071-8232-493CEAD75350}" destId="{72FD8783-A276-4333-AE8A-03968D2496D8}" srcOrd="1" destOrd="0" parTransId="{4D7993A9-63EC-438B-A03F-F515B157B163}" sibTransId="{D637559C-8564-4170-A32A-C5866CC6F070}"/>
    <dgm:cxn modelId="{7AEFF95A-1BB8-481A-9E84-C959C12E9434}" type="presOf" srcId="{72FD8783-A276-4333-AE8A-03968D2496D8}" destId="{ECDA1D30-C61E-4DD3-83A3-8359AC23F8D9}" srcOrd="0" destOrd="0" presId="urn:microsoft.com/office/officeart/2018/2/layout/IconVerticalSolidList"/>
    <dgm:cxn modelId="{CC7C0692-ADF9-40FC-BA11-8608234AF121}" srcId="{FCEE3036-0284-4071-8232-493CEAD75350}" destId="{774C320A-21E8-4F09-8E2E-B48BE75316FD}" srcOrd="0" destOrd="0" parTransId="{FCB53D4D-AC51-4388-89F3-26C771101DD1}" sibTransId="{7FCFC11D-80F5-4E5B-9B29-C598BF5C70DB}"/>
    <dgm:cxn modelId="{4BED0FAB-C2C1-4EE6-AEF5-D8FCC3BEB29F}" type="presOf" srcId="{774C320A-21E8-4F09-8E2E-B48BE75316FD}" destId="{07D3544D-AB9E-4C5B-B993-D22DA5FCED9D}" srcOrd="0" destOrd="0" presId="urn:microsoft.com/office/officeart/2018/2/layout/IconVerticalSolidList"/>
    <dgm:cxn modelId="{028E24D7-111A-45E5-BAE0-28C5C47B1CA5}" type="presOf" srcId="{FCEE3036-0284-4071-8232-493CEAD75350}" destId="{CA6F8D45-5EA8-42F8-A168-CDF565BF0137}" srcOrd="0" destOrd="0" presId="urn:microsoft.com/office/officeart/2018/2/layout/IconVerticalSolidList"/>
    <dgm:cxn modelId="{0590077F-4E92-4E30-A6FB-2D7A54569756}" type="presParOf" srcId="{CA6F8D45-5EA8-42F8-A168-CDF565BF0137}" destId="{BF5732F1-1649-46A9-B876-6A1EBFEC328D}" srcOrd="0" destOrd="0" presId="urn:microsoft.com/office/officeart/2018/2/layout/IconVerticalSolidList"/>
    <dgm:cxn modelId="{8147227D-5FF8-40C3-95EE-DEE4A90F0846}" type="presParOf" srcId="{BF5732F1-1649-46A9-B876-6A1EBFEC328D}" destId="{13C07F65-4AC6-483E-922E-D2C9B4E13637}" srcOrd="0" destOrd="0" presId="urn:microsoft.com/office/officeart/2018/2/layout/IconVerticalSolidList"/>
    <dgm:cxn modelId="{14252ABA-A132-4073-92AC-0ACDC9EDC887}" type="presParOf" srcId="{BF5732F1-1649-46A9-B876-6A1EBFEC328D}" destId="{2076F5D2-E32C-4D7F-BB64-A4ED9B401E2F}" srcOrd="1" destOrd="0" presId="urn:microsoft.com/office/officeart/2018/2/layout/IconVerticalSolidList"/>
    <dgm:cxn modelId="{283BB9B7-F8DE-4BA2-89A7-CCCA20F87D14}" type="presParOf" srcId="{BF5732F1-1649-46A9-B876-6A1EBFEC328D}" destId="{A21F6CD3-A534-4494-89D6-C7C663093477}" srcOrd="2" destOrd="0" presId="urn:microsoft.com/office/officeart/2018/2/layout/IconVerticalSolidList"/>
    <dgm:cxn modelId="{EBFFBA77-CFDC-43A7-A51D-39565DC3C54B}" type="presParOf" srcId="{BF5732F1-1649-46A9-B876-6A1EBFEC328D}" destId="{07D3544D-AB9E-4C5B-B993-D22DA5FCED9D}" srcOrd="3" destOrd="0" presId="urn:microsoft.com/office/officeart/2018/2/layout/IconVerticalSolidList"/>
    <dgm:cxn modelId="{3E37EE82-FF2D-4E11-B102-D442562DB1CD}" type="presParOf" srcId="{CA6F8D45-5EA8-42F8-A168-CDF565BF0137}" destId="{66CEA7D1-8831-4F93-AB95-4AA373FD6960}" srcOrd="1" destOrd="0" presId="urn:microsoft.com/office/officeart/2018/2/layout/IconVerticalSolidList"/>
    <dgm:cxn modelId="{0018E14B-3287-4D03-8756-5C2EC2F09D77}" type="presParOf" srcId="{CA6F8D45-5EA8-42F8-A168-CDF565BF0137}" destId="{55804250-CCA6-4E83-AF54-9E551D1AB7FD}" srcOrd="2" destOrd="0" presId="urn:microsoft.com/office/officeart/2018/2/layout/IconVerticalSolidList"/>
    <dgm:cxn modelId="{F4AE3E9E-1CDB-445A-A305-5628D0507DF4}" type="presParOf" srcId="{55804250-CCA6-4E83-AF54-9E551D1AB7FD}" destId="{92F39D84-71A9-4347-BE1C-2BD126F6EABF}" srcOrd="0" destOrd="0" presId="urn:microsoft.com/office/officeart/2018/2/layout/IconVerticalSolidList"/>
    <dgm:cxn modelId="{CC3108F5-1BBA-4A88-AFBA-18E6E04DED48}" type="presParOf" srcId="{55804250-CCA6-4E83-AF54-9E551D1AB7FD}" destId="{49DB648F-C4D1-4AA5-B5DB-DB69389FF005}" srcOrd="1" destOrd="0" presId="urn:microsoft.com/office/officeart/2018/2/layout/IconVerticalSolidList"/>
    <dgm:cxn modelId="{02F7270A-48E7-4A3F-B0DD-85DB4C14ACC8}" type="presParOf" srcId="{55804250-CCA6-4E83-AF54-9E551D1AB7FD}" destId="{773FE191-E76F-463A-A9EE-9EEFFBA1E5F5}" srcOrd="2" destOrd="0" presId="urn:microsoft.com/office/officeart/2018/2/layout/IconVerticalSolidList"/>
    <dgm:cxn modelId="{3788117B-A789-48F9-851F-9781FF787E27}" type="presParOf" srcId="{55804250-CCA6-4E83-AF54-9E551D1AB7FD}" destId="{ECDA1D30-C61E-4DD3-83A3-8359AC23F8D9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3C07F65-4AC6-483E-922E-D2C9B4E13637}">
      <dsp:nvSpPr>
        <dsp:cNvPr id="0" name=""/>
        <dsp:cNvSpPr/>
      </dsp:nvSpPr>
      <dsp:spPr>
        <a:xfrm>
          <a:off x="0" y="146410"/>
          <a:ext cx="11529678" cy="2020463"/>
        </a:xfrm>
        <a:prstGeom prst="roundRect">
          <a:avLst>
            <a:gd name="adj" fmla="val 10000"/>
          </a:avLst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076F5D2-E32C-4D7F-BB64-A4ED9B401E2F}">
      <dsp:nvSpPr>
        <dsp:cNvPr id="0" name=""/>
        <dsp:cNvSpPr/>
      </dsp:nvSpPr>
      <dsp:spPr>
        <a:xfrm>
          <a:off x="611190" y="601014"/>
          <a:ext cx="1111254" cy="1111254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7D3544D-AB9E-4C5B-B993-D22DA5FCED9D}">
      <dsp:nvSpPr>
        <dsp:cNvPr id="0" name=""/>
        <dsp:cNvSpPr/>
      </dsp:nvSpPr>
      <dsp:spPr>
        <a:xfrm>
          <a:off x="2333635" y="146410"/>
          <a:ext cx="9196042" cy="202046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3832" tIns="213832" rIns="213832" bIns="213832" numCol="1" spcCol="1270" anchor="ctr" anchorCtr="0">
          <a:noAutofit/>
        </a:bodyPr>
        <a:lstStyle/>
        <a:p>
          <a:pPr marL="0" lvl="0" indent="0" algn="just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80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This integrated approach, combining biotechnological techniques, Eco-physiological measurement and radiation dynamics monitoring, aims to provide guidelines for assisted regeneration in Castelporziano (Roma, Italy).</a:t>
          </a:r>
          <a:endParaRPr lang="en-US" sz="2800" kern="1200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sp:txBody>
      <dsp:txXfrm>
        <a:off x="2333635" y="146410"/>
        <a:ext cx="9196042" cy="2020463"/>
      </dsp:txXfrm>
    </dsp:sp>
    <dsp:sp modelId="{92F39D84-71A9-4347-BE1C-2BD126F6EABF}">
      <dsp:nvSpPr>
        <dsp:cNvPr id="0" name=""/>
        <dsp:cNvSpPr/>
      </dsp:nvSpPr>
      <dsp:spPr>
        <a:xfrm>
          <a:off x="0" y="2518258"/>
          <a:ext cx="11529678" cy="2020463"/>
        </a:xfrm>
        <a:prstGeom prst="roundRect">
          <a:avLst>
            <a:gd name="adj" fmla="val 10000"/>
          </a:avLst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9DB648F-C4D1-4AA5-B5DB-DB69389FF005}">
      <dsp:nvSpPr>
        <dsp:cNvPr id="0" name=""/>
        <dsp:cNvSpPr/>
      </dsp:nvSpPr>
      <dsp:spPr>
        <a:xfrm>
          <a:off x="611190" y="2972863"/>
          <a:ext cx="1111254" cy="1111254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CDA1D30-C61E-4DD3-83A3-8359AC23F8D9}">
      <dsp:nvSpPr>
        <dsp:cNvPr id="0" name=""/>
        <dsp:cNvSpPr/>
      </dsp:nvSpPr>
      <dsp:spPr>
        <a:xfrm>
          <a:off x="2333635" y="2518258"/>
          <a:ext cx="9196042" cy="202046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3832" tIns="213832" rIns="213832" bIns="213832" numCol="1" spcCol="1270" anchor="ctr" anchorCtr="0">
          <a:noAutofit/>
        </a:bodyPr>
        <a:lstStyle/>
        <a:p>
          <a:pPr marL="0" lvl="0" indent="0" algn="just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80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Our findings will contribute to adaptive forest management, conservation, and reforestation strategies, enhance resilience of Mediterranean oak ecosystems, and support regeneration efforts at Castelporziano under climate change.</a:t>
          </a:r>
          <a:endParaRPr lang="en-US" sz="2800" kern="1200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sp:txBody>
      <dsp:txXfrm>
        <a:off x="2333635" y="2518258"/>
        <a:ext cx="9196042" cy="202046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7A2048-3F04-FD4E-A848-3653A1ADDB6B}" type="datetimeFigureOut">
              <a:rPr lang="it-IT" smtClean="0"/>
              <a:t>23/09/2025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347F954-681B-7340-80E7-163F45029753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153640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47F954-681B-7340-80E7-163F45029753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44128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47F954-681B-7340-80E7-163F45029753}" type="slidenum">
              <a:rPr lang="it-IT" smtClean="0"/>
              <a:t>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024790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47F954-681B-7340-80E7-163F45029753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06078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6734B6-FF1D-EB84-78F1-554539031B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0952CA3-0B61-42D3-419D-D9B8F1EC51C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C858370-BDFC-A2DB-E5C3-64532C222D0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7E0EC73-D71E-5210-8DB8-FED45AA3888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47F954-681B-7340-80E7-163F45029753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75605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47F954-681B-7340-80E7-163F45029753}" type="slidenum">
              <a:rPr lang="it-IT" smtClean="0"/>
              <a:t>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555054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47F954-681B-7340-80E7-163F45029753}" type="slidenum">
              <a:rPr lang="it-IT" smtClean="0"/>
              <a:t>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404004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>
            <a:extLst>
              <a:ext uri="{FF2B5EF4-FFF2-40B4-BE49-F238E27FC236}">
                <a16:creationId xmlns:a16="http://schemas.microsoft.com/office/drawing/2014/main" id="{2C372EFD-DFA2-3DA0-BC65-F6965744855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6000" y="-9000"/>
            <a:ext cx="12224000" cy="6876000"/>
          </a:xfrm>
          <a:prstGeom prst="rect">
            <a:avLst/>
          </a:prstGeom>
        </p:spPr>
      </p:pic>
      <p:sp>
        <p:nvSpPr>
          <p:cNvPr id="10" name="Titolo 1">
            <a:extLst>
              <a:ext uri="{FF2B5EF4-FFF2-40B4-BE49-F238E27FC236}">
                <a16:creationId xmlns:a16="http://schemas.microsoft.com/office/drawing/2014/main" id="{6FE22C99-576F-DC95-D9E5-3A2A77F7ED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96562" y="304799"/>
            <a:ext cx="9680558" cy="518161"/>
          </a:xfrm>
          <a:prstGeom prst="rect">
            <a:avLst/>
          </a:prstGeom>
        </p:spPr>
        <p:txBody>
          <a:bodyPr anchor="t"/>
          <a:lstStyle>
            <a:lvl1pPr>
              <a:defRPr sz="3200" b="0" i="0">
                <a:solidFill>
                  <a:srgbClr val="59A34D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endParaRPr lang="it-IT" dirty="0"/>
          </a:p>
        </p:txBody>
      </p:sp>
      <p:sp>
        <p:nvSpPr>
          <p:cNvPr id="11" name="Segnaposto contenuto 2">
            <a:extLst>
              <a:ext uri="{FF2B5EF4-FFF2-40B4-BE49-F238E27FC236}">
                <a16:creationId xmlns:a16="http://schemas.microsoft.com/office/drawing/2014/main" id="{05F1D79E-7FE1-1833-5018-EAAC4CF9F1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6562" y="1209040"/>
            <a:ext cx="11529678" cy="4685133"/>
          </a:xfrm>
        </p:spPr>
        <p:txBody>
          <a:bodyPr/>
          <a:lstStyle>
            <a:lvl1pPr marL="228600" indent="-228600">
              <a:buFontTx/>
              <a:buBlip>
                <a:blip r:embed="rId3"/>
              </a:buBlip>
              <a:defRPr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it-IT" dirty="0"/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ECA6C794-CC9B-1AB8-2744-0525C8A79161}"/>
              </a:ext>
            </a:extLst>
          </p:cNvPr>
          <p:cNvSpPr txBox="1"/>
          <p:nvPr userDrawn="1"/>
        </p:nvSpPr>
        <p:spPr>
          <a:xfrm>
            <a:off x="11421686" y="6481691"/>
            <a:ext cx="39439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fld id="{8C5CA0F7-5B21-D445-A578-BDE69A6BF55F}" type="slidenum">
              <a:rPr lang="it-IT" sz="1200" b="0" i="0" smtClean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pPr algn="r"/>
              <a:t>‹#›</a:t>
            </a:fld>
            <a:endParaRPr lang="it-IT" b="0" i="0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4" name="Sottotitolo 2">
            <a:extLst>
              <a:ext uri="{FF2B5EF4-FFF2-40B4-BE49-F238E27FC236}">
                <a16:creationId xmlns:a16="http://schemas.microsoft.com/office/drawing/2014/main" id="{FC4F10D2-FAFB-4B8F-9D50-07A596D7DDAA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375921" y="6384022"/>
            <a:ext cx="3657236" cy="473977"/>
          </a:xfrm>
        </p:spPr>
        <p:txBody>
          <a:bodyPr anchor="ctr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kumimoji="0" lang="it-IT" sz="12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it-IT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ITINERIS 3rd general meeting – Rome, 25-26/09/2025</a:t>
            </a:r>
          </a:p>
        </p:txBody>
      </p:sp>
    </p:spTree>
    <p:extLst>
      <p:ext uri="{BB962C8B-B14F-4D97-AF65-F5344CB8AC3E}">
        <p14:creationId xmlns:p14="http://schemas.microsoft.com/office/powerpoint/2010/main" val="7132802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849F8C5-7691-74AD-B9BE-82AEE4AEC7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F1459FF9-94AB-4408-448A-6278CCC685C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5A3B7D3A-CF6E-90CB-8F90-2637A2A344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2D392CEB-B462-D679-FAD7-97C155F3A8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8F4B5-99AC-FE42-ABEF-6D249824159C}" type="datetime1">
              <a:rPr lang="it-IT" smtClean="0"/>
              <a:t>23/09/2025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D48086FF-4276-1AF7-38A8-649CCEB290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t-IT" dirty="0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DB46AB81-1F6F-F967-FBBC-E5EB423E3E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CA0F7-5B21-D445-A578-BDE69A6BF55F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42612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A54B62B1-1BC6-C195-3C13-4B926BD9921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65C7FECB-0986-D139-3F58-50CE1352100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41E27E1-7C84-DE9E-52E9-5A3B49B6DB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1294D8-D073-1D41-B46E-A1A098C57DDA}" type="datetime1">
              <a:rPr lang="it-IT" smtClean="0"/>
              <a:t>23/09/2025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75324F2-13F5-9E73-DF2B-1DAD21B6CA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9CC9C80-FADA-D187-AE6C-0BFD8A0D74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CA0F7-5B21-D445-A578-BDE69A6BF55F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825733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olo 1">
            <a:extLst>
              <a:ext uri="{FF2B5EF4-FFF2-40B4-BE49-F238E27FC236}">
                <a16:creationId xmlns:a16="http://schemas.microsoft.com/office/drawing/2014/main" id="{6FE22C99-576F-DC95-D9E5-3A2A77F7ED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96562" y="304799"/>
            <a:ext cx="9680558" cy="518161"/>
          </a:xfrm>
          <a:prstGeom prst="rect">
            <a:avLst/>
          </a:prstGeom>
        </p:spPr>
        <p:txBody>
          <a:bodyPr anchor="t"/>
          <a:lstStyle>
            <a:lvl1pPr>
              <a:defRPr sz="3200" b="0" i="0">
                <a:solidFill>
                  <a:srgbClr val="59A34D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endParaRPr lang="it-IT" dirty="0"/>
          </a:p>
        </p:txBody>
      </p:sp>
      <p:sp>
        <p:nvSpPr>
          <p:cNvPr id="11" name="Segnaposto contenuto 2">
            <a:extLst>
              <a:ext uri="{FF2B5EF4-FFF2-40B4-BE49-F238E27FC236}">
                <a16:creationId xmlns:a16="http://schemas.microsoft.com/office/drawing/2014/main" id="{05F1D79E-7FE1-1833-5018-EAAC4CF9F1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6562" y="1209040"/>
            <a:ext cx="11529678" cy="4685133"/>
          </a:xfrm>
        </p:spPr>
        <p:txBody>
          <a:bodyPr/>
          <a:lstStyle>
            <a:lvl1pPr marL="228600" indent="-228600">
              <a:buFontTx/>
              <a:buBlip>
                <a:blip r:embed="rId2"/>
              </a:buBlip>
              <a:defRPr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it-IT" dirty="0"/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ECA6C794-CC9B-1AB8-2744-0525C8A79161}"/>
              </a:ext>
            </a:extLst>
          </p:cNvPr>
          <p:cNvSpPr txBox="1"/>
          <p:nvPr userDrawn="1"/>
        </p:nvSpPr>
        <p:spPr>
          <a:xfrm>
            <a:off x="11421686" y="6481691"/>
            <a:ext cx="39439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fld id="{8C5CA0F7-5B21-D445-A578-BDE69A6BF55F}" type="slidenum">
              <a:rPr lang="it-IT" sz="1200" b="0" i="0" smtClean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pPr algn="r"/>
              <a:t>‹#›</a:t>
            </a:fld>
            <a:endParaRPr lang="it-IT" b="0" i="0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grpSp>
        <p:nvGrpSpPr>
          <p:cNvPr id="5" name="Gruppo 4">
            <a:extLst>
              <a:ext uri="{FF2B5EF4-FFF2-40B4-BE49-F238E27FC236}">
                <a16:creationId xmlns:a16="http://schemas.microsoft.com/office/drawing/2014/main" id="{F6737C0A-6920-8FCC-5384-0F1A2027F80C}"/>
              </a:ext>
            </a:extLst>
          </p:cNvPr>
          <p:cNvGrpSpPr/>
          <p:nvPr userDrawn="1"/>
        </p:nvGrpSpPr>
        <p:grpSpPr>
          <a:xfrm>
            <a:off x="9984216" y="316085"/>
            <a:ext cx="2021860" cy="445716"/>
            <a:chOff x="9984216" y="316085"/>
            <a:chExt cx="2021860" cy="445716"/>
          </a:xfrm>
        </p:grpSpPr>
        <p:sp>
          <p:nvSpPr>
            <p:cNvPr id="4" name="Rettangolo 3">
              <a:extLst>
                <a:ext uri="{FF2B5EF4-FFF2-40B4-BE49-F238E27FC236}">
                  <a16:creationId xmlns:a16="http://schemas.microsoft.com/office/drawing/2014/main" id="{4A57BDA0-1AE9-CF67-8571-09B2CCF200EE}"/>
                </a:ext>
              </a:extLst>
            </p:cNvPr>
            <p:cNvSpPr/>
            <p:nvPr userDrawn="1"/>
          </p:nvSpPr>
          <p:spPr>
            <a:xfrm>
              <a:off x="9984216" y="387626"/>
              <a:ext cx="2021860" cy="37417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3" name="Immagine 2" descr="Immagine che contiene Elementi grafici, Carattere, logo, grafica&#10;&#10;Descrizione generata automaticamente">
              <a:extLst>
                <a:ext uri="{FF2B5EF4-FFF2-40B4-BE49-F238E27FC236}">
                  <a16:creationId xmlns:a16="http://schemas.microsoft.com/office/drawing/2014/main" id="{6D351AD8-6770-EDF0-6E3B-EC7CA221275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10046693" y="316085"/>
              <a:ext cx="1959383" cy="44571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593406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498525AB-C830-3C79-87F2-71AE81AFA76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6000" y="-9000"/>
            <a:ext cx="12224000" cy="6876000"/>
          </a:xfrm>
          <a:prstGeom prst="rect">
            <a:avLst/>
          </a:prstGeom>
        </p:spPr>
      </p:pic>
      <p:sp>
        <p:nvSpPr>
          <p:cNvPr id="15" name="Titolo 1">
            <a:extLst>
              <a:ext uri="{FF2B5EF4-FFF2-40B4-BE49-F238E27FC236}">
                <a16:creationId xmlns:a16="http://schemas.microsoft.com/office/drawing/2014/main" id="{0BA9FA4A-0364-1F97-E830-4F6B8E0F9F3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0768" y="1483359"/>
            <a:ext cx="6388444" cy="2519681"/>
          </a:xfrm>
          <a:prstGeom prst="rect">
            <a:avLst/>
          </a:prstGeom>
        </p:spPr>
        <p:txBody>
          <a:bodyPr anchor="b"/>
          <a:lstStyle>
            <a:lvl1pPr>
              <a:defRPr b="0" i="0">
                <a:solidFill>
                  <a:srgbClr val="59A34D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endParaRPr lang="it-IT" dirty="0"/>
          </a:p>
        </p:txBody>
      </p:sp>
      <p:sp>
        <p:nvSpPr>
          <p:cNvPr id="16" name="Sottotitolo 2">
            <a:extLst>
              <a:ext uri="{FF2B5EF4-FFF2-40B4-BE49-F238E27FC236}">
                <a16:creationId xmlns:a16="http://schemas.microsoft.com/office/drawing/2014/main" id="{E78C18E8-8083-C600-54EB-39D378932D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80768" y="4156813"/>
            <a:ext cx="6388444" cy="1134196"/>
          </a:xfrm>
        </p:spPr>
        <p:txBody>
          <a:bodyPr/>
          <a:lstStyle>
            <a:lvl1pPr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6568395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>
            <a:extLst>
              <a:ext uri="{FF2B5EF4-FFF2-40B4-BE49-F238E27FC236}">
                <a16:creationId xmlns:a16="http://schemas.microsoft.com/office/drawing/2014/main" id="{2EF16809-40D3-ED78-F871-CFA0AA5177F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224000" cy="6876000"/>
          </a:xfrm>
          <a:prstGeom prst="rect">
            <a:avLst/>
          </a:prstGeom>
        </p:spPr>
      </p:pic>
      <p:sp>
        <p:nvSpPr>
          <p:cNvPr id="11" name="Titolo 1">
            <a:extLst>
              <a:ext uri="{FF2B5EF4-FFF2-40B4-BE49-F238E27FC236}">
                <a16:creationId xmlns:a16="http://schemas.microsoft.com/office/drawing/2014/main" id="{11672629-8355-38A6-9063-2EF51CA39508}"/>
              </a:ext>
            </a:extLst>
          </p:cNvPr>
          <p:cNvSpPr txBox="1">
            <a:spLocks/>
          </p:cNvSpPr>
          <p:nvPr userDrawn="1"/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60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THANKS!</a:t>
            </a:r>
          </a:p>
        </p:txBody>
      </p:sp>
      <p:sp>
        <p:nvSpPr>
          <p:cNvPr id="12" name="Segnaposto testo 2">
            <a:extLst>
              <a:ext uri="{FF2B5EF4-FFF2-40B4-BE49-F238E27FC236}">
                <a16:creationId xmlns:a16="http://schemas.microsoft.com/office/drawing/2014/main" id="{1AF6289D-BD1A-1F28-57DE-AE2A339C2321}"/>
              </a:ext>
            </a:extLst>
          </p:cNvPr>
          <p:cNvSpPr txBox="1">
            <a:spLocks/>
          </p:cNvSpPr>
          <p:nvPr userDrawn="1"/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2400" b="0" i="0" u="none" strike="noStrike" kern="1200" cap="none" spc="0" normalizeH="0" baseline="0" noProof="0">
              <a:ln>
                <a:noFill/>
              </a:ln>
              <a:solidFill>
                <a:srgbClr val="E7E6E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843804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3893B33-78F3-40F3-952D-D9F8E87203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B1E92310-5929-CCCF-F30F-03C41C571C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68D49BD1-BC17-AE31-C5A7-0DC261DD24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22DBD-C304-4C42-BB6E-90D97B5BD5AC}" type="datetime1">
              <a:rPr lang="it-IT" smtClean="0"/>
              <a:t>23/09/2025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72F93EF-0885-16A8-DD7D-757F35B92D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AE788AC-857C-7068-ED3C-0E92AAD102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CA0F7-5B21-D445-A578-BDE69A6BF55F}" type="slidenum">
              <a:rPr lang="it-IT" smtClean="0"/>
              <a:t>‹#›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07555661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3D733CC-26E8-37F7-A342-D2E89A7AF8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07FFB86-9148-6D20-A9C9-9CD60B09B7E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FE68AD55-8A2C-0D0D-B5AD-5BEDCDC8B0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DF9C8BF1-1EF2-0586-B1E8-D2041E71C2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FC1AD-80BE-C948-8B24-05BF42E3BC30}" type="datetime1">
              <a:rPr lang="it-IT" smtClean="0"/>
              <a:t>23/09/2025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177C6C12-17EA-9F8F-B1EC-3EA1AC7B61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04428F34-20EE-395B-4C75-5EFA4391AF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CA0F7-5B21-D445-A578-BDE69A6BF55F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8013105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F056935-A4C6-286F-61D7-78AD83962B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AB5C61F6-6F19-2636-8BE9-DA1BCE7242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5563CD4C-0A69-FEE3-886D-DEC8C28F73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C5725DF8-6616-F9DE-FF4C-8C0FD64E746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247A0AEA-3887-114F-6210-C1D849B1024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7BBE2D15-81B5-D20F-905B-0762EDAF66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057D8F-6F29-8C45-85C7-FF50875FBA20}" type="datetime1">
              <a:rPr lang="it-IT" smtClean="0"/>
              <a:t>23/09/2025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58DC9B83-105B-2CA8-A661-66D7878F28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7DB0CBEF-5552-6D22-3624-F19402FF41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CA0F7-5B21-D445-A578-BDE69A6BF55F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3064761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DF11ACD-E4C3-FA8A-4902-1BED1266CB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B7575053-6F7D-6FBD-5CCA-1DBF0AE30D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B8DBF2-BCD0-E249-83FA-277FEFB5AD31}" type="datetime1">
              <a:rPr lang="it-IT" smtClean="0"/>
              <a:t>23/09/2025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58B4A488-6DC5-A59E-E27D-3A167139F3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C76B7349-0449-DB8C-382C-9D5B20FADC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CA0F7-5B21-D445-A578-BDE69A6BF55F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904160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EC45E5ED-DF62-61CC-AEFE-F3DD80C08A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29242C-EAEF-724F-A580-17C93D8BE1AE}" type="datetime1">
              <a:rPr lang="it-IT" smtClean="0"/>
              <a:t>23/09/2025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DE0F88A1-495A-A901-F205-567F46C888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FA1B83AB-010F-485B-FEEB-373B46896F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CA0F7-5B21-D445-A578-BDE69A6BF55F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024501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olo 1">
            <a:extLst>
              <a:ext uri="{FF2B5EF4-FFF2-40B4-BE49-F238E27FC236}">
                <a16:creationId xmlns:a16="http://schemas.microsoft.com/office/drawing/2014/main" id="{0BA9FA4A-0364-1F97-E830-4F6B8E0F9F3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0768" y="1483359"/>
            <a:ext cx="6388444" cy="2519681"/>
          </a:xfrm>
          <a:prstGeom prst="rect">
            <a:avLst/>
          </a:prstGeom>
        </p:spPr>
        <p:txBody>
          <a:bodyPr anchor="b"/>
          <a:lstStyle>
            <a:lvl1pPr>
              <a:defRPr b="0" i="0">
                <a:solidFill>
                  <a:srgbClr val="59A34D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endParaRPr lang="it-IT" dirty="0"/>
          </a:p>
        </p:txBody>
      </p:sp>
      <p:sp>
        <p:nvSpPr>
          <p:cNvPr id="16" name="Sottotitolo 2">
            <a:extLst>
              <a:ext uri="{FF2B5EF4-FFF2-40B4-BE49-F238E27FC236}">
                <a16:creationId xmlns:a16="http://schemas.microsoft.com/office/drawing/2014/main" id="{E78C18E8-8083-C600-54EB-39D378932D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80768" y="4156813"/>
            <a:ext cx="6388444" cy="1134196"/>
          </a:xfrm>
        </p:spPr>
        <p:txBody>
          <a:bodyPr/>
          <a:lstStyle>
            <a:lvl1pPr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endParaRPr lang="it-IT" dirty="0"/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BEEBE497-0E72-67C8-887E-9B34471543B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grpSp>
        <p:nvGrpSpPr>
          <p:cNvPr id="6" name="Gruppo 5">
            <a:extLst>
              <a:ext uri="{FF2B5EF4-FFF2-40B4-BE49-F238E27FC236}">
                <a16:creationId xmlns:a16="http://schemas.microsoft.com/office/drawing/2014/main" id="{66F08454-6EF6-0B5F-4EBC-32EDCDDC242E}"/>
              </a:ext>
            </a:extLst>
          </p:cNvPr>
          <p:cNvGrpSpPr/>
          <p:nvPr userDrawn="1"/>
        </p:nvGrpSpPr>
        <p:grpSpPr>
          <a:xfrm>
            <a:off x="22470" y="-882132"/>
            <a:ext cx="11775830" cy="9891377"/>
            <a:chOff x="-1" y="0"/>
            <a:chExt cx="11465170" cy="9369478"/>
          </a:xfrm>
        </p:grpSpPr>
        <p:pic>
          <p:nvPicPr>
            <p:cNvPr id="3" name="Immagine 2">
              <a:extLst>
                <a:ext uri="{FF2B5EF4-FFF2-40B4-BE49-F238E27FC236}">
                  <a16:creationId xmlns:a16="http://schemas.microsoft.com/office/drawing/2014/main" id="{6B992CC3-76BA-8559-5BB0-4EFB5B85856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 rot="10800000">
              <a:off x="-1" y="0"/>
              <a:ext cx="11465169" cy="4668518"/>
            </a:xfrm>
            <a:prstGeom prst="rect">
              <a:avLst/>
            </a:prstGeom>
          </p:spPr>
        </p:pic>
        <p:pic>
          <p:nvPicPr>
            <p:cNvPr id="5" name="Immagine 4">
              <a:extLst>
                <a:ext uri="{FF2B5EF4-FFF2-40B4-BE49-F238E27FC236}">
                  <a16:creationId xmlns:a16="http://schemas.microsoft.com/office/drawing/2014/main" id="{BFD9C1C5-9996-9842-E0FF-1CB38CAB04F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 rot="10800000">
              <a:off x="0" y="4700960"/>
              <a:ext cx="11465169" cy="466851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8982487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414A523-854E-7A75-89A1-9276FF4E06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3378CEC-EDCB-9F70-4651-E1C6B5F9A3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E1BF2A91-3B62-5795-5512-635C3B80B7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9775CFED-AD72-28D7-F310-2DEB1FD0A0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68DB2B-7060-104C-98D9-A75B8D27F06D}" type="datetime1">
              <a:rPr lang="it-IT" smtClean="0"/>
              <a:t>23/09/2025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EE9732A2-CB4C-4A5C-00F1-30B4AEACF0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EA07920A-B0DA-79CD-A527-6FE550CBC2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CA0F7-5B21-D445-A578-BDE69A6BF55F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8277969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849F8C5-7691-74AD-B9BE-82AEE4AEC7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F1459FF9-94AB-4408-448A-6278CCC685C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5A3B7D3A-CF6E-90CB-8F90-2637A2A344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2D392CEB-B462-D679-FAD7-97C155F3A8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8F4B5-99AC-FE42-ABEF-6D249824159C}" type="datetime1">
              <a:rPr lang="it-IT" smtClean="0"/>
              <a:t>23/09/2025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D48086FF-4276-1AF7-38A8-649CCEB290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DB46AB81-1F6F-F967-FBBC-E5EB423E3E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CA0F7-5B21-D445-A578-BDE69A6BF55F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2805991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A54B62B1-1BC6-C195-3C13-4B926BD9921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65C7FECB-0986-D139-3F58-50CE1352100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41E27E1-7C84-DE9E-52E9-5A3B49B6DB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1294D8-D073-1D41-B46E-A1A098C57DDA}" type="datetime1">
              <a:rPr lang="it-IT" smtClean="0"/>
              <a:t>23/09/2025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75324F2-13F5-9E73-DF2B-1DAD21B6CA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9CC9C80-FADA-D187-AE6C-0BFD8A0D74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CA0F7-5B21-D445-A578-BDE69A6BF55F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122006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>
            <a:extLst>
              <a:ext uri="{FF2B5EF4-FFF2-40B4-BE49-F238E27FC236}">
                <a16:creationId xmlns:a16="http://schemas.microsoft.com/office/drawing/2014/main" id="{2EF16809-40D3-ED78-F871-CFA0AA5177F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6000" y="-9000"/>
            <a:ext cx="12224000" cy="6876000"/>
          </a:xfrm>
          <a:prstGeom prst="rect">
            <a:avLst/>
          </a:prstGeom>
        </p:spPr>
      </p:pic>
      <p:sp>
        <p:nvSpPr>
          <p:cNvPr id="11" name="Titolo 1">
            <a:extLst>
              <a:ext uri="{FF2B5EF4-FFF2-40B4-BE49-F238E27FC236}">
                <a16:creationId xmlns:a16="http://schemas.microsoft.com/office/drawing/2014/main" id="{11672629-8355-38A6-9063-2EF51CA39508}"/>
              </a:ext>
            </a:extLst>
          </p:cNvPr>
          <p:cNvSpPr txBox="1">
            <a:spLocks/>
          </p:cNvSpPr>
          <p:nvPr userDrawn="1"/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60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THANKS!</a:t>
            </a:r>
          </a:p>
        </p:txBody>
      </p:sp>
      <p:sp>
        <p:nvSpPr>
          <p:cNvPr id="12" name="Segnaposto testo 2">
            <a:extLst>
              <a:ext uri="{FF2B5EF4-FFF2-40B4-BE49-F238E27FC236}">
                <a16:creationId xmlns:a16="http://schemas.microsoft.com/office/drawing/2014/main" id="{1AF6289D-BD1A-1F28-57DE-AE2A339C2321}"/>
              </a:ext>
            </a:extLst>
          </p:cNvPr>
          <p:cNvSpPr txBox="1">
            <a:spLocks/>
          </p:cNvSpPr>
          <p:nvPr userDrawn="1"/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2400" b="0" i="0" u="none" strike="noStrike" kern="1200" cap="none" spc="0" normalizeH="0" baseline="0" noProof="0">
              <a:ln>
                <a:noFill/>
              </a:ln>
              <a:solidFill>
                <a:srgbClr val="E7E6E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08762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3893B33-78F3-40F3-952D-D9F8E87203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B1E92310-5929-CCCF-F30F-03C41C571C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68D49BD1-BC17-AE31-C5A7-0DC261DD24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22DBD-C304-4C42-BB6E-90D97B5BD5AC}" type="datetime1">
              <a:rPr lang="it-IT" smtClean="0"/>
              <a:t>23/09/2025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72F93EF-0885-16A8-DD7D-757F35B92D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AE788AC-857C-7068-ED3C-0E92AAD102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CA0F7-5B21-D445-A578-BDE69A6BF55F}" type="slidenum">
              <a:rPr lang="it-IT" smtClean="0"/>
              <a:t>‹#›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5205184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3D733CC-26E8-37F7-A342-D2E89A7AF8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07FFB86-9148-6D20-A9C9-9CD60B09B7E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FE68AD55-8A2C-0D0D-B5AD-5BEDCDC8B0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DF9C8BF1-1EF2-0586-B1E8-D2041E71C2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FC1AD-80BE-C948-8B24-05BF42E3BC30}" type="datetime1">
              <a:rPr lang="it-IT" smtClean="0"/>
              <a:t>23/09/2025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177C6C12-17EA-9F8F-B1EC-3EA1AC7B61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04428F34-20EE-395B-4C75-5EFA4391AF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CA0F7-5B21-D445-A578-BDE69A6BF55F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293829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F056935-A4C6-286F-61D7-78AD83962B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AB5C61F6-6F19-2636-8BE9-DA1BCE7242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5563CD4C-0A69-FEE3-886D-DEC8C28F73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C5725DF8-6616-F9DE-FF4C-8C0FD64E746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247A0AEA-3887-114F-6210-C1D849B1024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7BBE2D15-81B5-D20F-905B-0762EDAF66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057D8F-6F29-8C45-85C7-FF50875FBA20}" type="datetime1">
              <a:rPr lang="it-IT" smtClean="0"/>
              <a:t>23/09/2025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58DC9B83-105B-2CA8-A661-66D7878F28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7DB0CBEF-5552-6D22-3624-F19402FF41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CA0F7-5B21-D445-A578-BDE69A6BF55F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809763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DF11ACD-E4C3-FA8A-4902-1BED1266CB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B7575053-6F7D-6FBD-5CCA-1DBF0AE30D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B8DBF2-BCD0-E249-83FA-277FEFB5AD31}" type="datetime1">
              <a:rPr lang="it-IT" smtClean="0"/>
              <a:t>23/09/2025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58B4A488-6DC5-A59E-E27D-3A167139F3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C76B7349-0449-DB8C-382C-9D5B20FADC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CA0F7-5B21-D445-A578-BDE69A6BF55F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88339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EC45E5ED-DF62-61CC-AEFE-F3DD80C08A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29242C-EAEF-724F-A580-17C93D8BE1AE}" type="datetime1">
              <a:rPr lang="it-IT" smtClean="0"/>
              <a:t>23/09/2025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DE0F88A1-495A-A901-F205-567F46C888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FA1B83AB-010F-485B-FEEB-373B46896F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CA0F7-5B21-D445-A578-BDE69A6BF55F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928920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414A523-854E-7A75-89A1-9276FF4E06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3378CEC-EDCB-9F70-4651-E1C6B5F9A3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E1BF2A91-3B62-5795-5512-635C3B80B7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9775CFED-AD72-28D7-F310-2DEB1FD0A0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68DB2B-7060-104C-98D9-A75B8D27F06D}" type="datetime1">
              <a:rPr lang="it-IT" smtClean="0"/>
              <a:t>23/09/2025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EE9732A2-CB4C-4A5C-00F1-30B4AEACF0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EA07920A-B0DA-79CD-A527-6FE550CBC2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CA0F7-5B21-D445-A578-BDE69A6BF55F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355600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64CE11CF-9D1C-4C3A-D8B2-C7CF666967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0CCEC1C-B0FF-0362-C4FB-DC97367BC8A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CCE4D37-E7BB-5A45-BA94-89BF24B35BD4}" type="datetime1">
              <a:rPr lang="it-IT" smtClean="0"/>
              <a:t>23/09/2025</a:t>
            </a:fld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E9597471-CCE7-839E-F3AA-8ECDD299C8C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C5CA0F7-5B21-D445-A578-BDE69A6BF55F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116227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49" r:id="rId2"/>
    <p:sldLayoutId id="2147483658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9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64CE11CF-9D1C-4C3A-D8B2-C7CF666967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0CCEC1C-B0FF-0362-C4FB-DC97367BC8A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CCE4D37-E7BB-5A45-BA94-89BF24B35BD4}" type="datetime1">
              <a:rPr lang="it-IT" smtClean="0"/>
              <a:t>23/09/2025</a:t>
            </a:fld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E9597471-CCE7-839E-F3AA-8ECDD299C8C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C5CA0F7-5B21-D445-A578-BDE69A6BF55F}" type="slidenum">
              <a:rPr lang="it-IT" smtClean="0"/>
              <a:t>‹#›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2286579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2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1">
            <a:extLst>
              <a:ext uri="{FF2B5EF4-FFF2-40B4-BE49-F238E27FC236}">
                <a16:creationId xmlns:a16="http://schemas.microsoft.com/office/drawing/2014/main" id="{FA336283-4FDD-7277-A4AB-787FF8E742FD}"/>
              </a:ext>
            </a:extLst>
          </p:cNvPr>
          <p:cNvSpPr txBox="1">
            <a:spLocks/>
          </p:cNvSpPr>
          <p:nvPr/>
        </p:nvSpPr>
        <p:spPr>
          <a:xfrm>
            <a:off x="442242" y="2768915"/>
            <a:ext cx="7753487" cy="1325155"/>
          </a:xfrm>
          <a:prstGeom prst="rect">
            <a:avLst/>
          </a:prstGeom>
        </p:spPr>
        <p:txBody>
          <a:bodyPr anchor="b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rgbClr val="59A34D"/>
                </a:solidFill>
                <a:latin typeface="Calibri Light" panose="020F0302020204030204" pitchFamily="34" charset="0"/>
                <a:ea typeface="+mj-ea"/>
                <a:cs typeface="Calibri Light" panose="020F030202020403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2800" b="0" i="0" u="none" strike="noStrike" kern="1200" cap="none" spc="0" normalizeH="0" baseline="0" noProof="0" dirty="0">
              <a:ln>
                <a:noFill/>
              </a:ln>
              <a:solidFill>
                <a:srgbClr val="59A34D"/>
              </a:solidFill>
              <a:effectLst/>
              <a:uLnTx/>
              <a:uFillTx/>
              <a:latin typeface="Calibri Light" panose="020F0302020204030204" pitchFamily="34" charset="0"/>
              <a:ea typeface="+mj-ea"/>
              <a:cs typeface="Calibri Light" panose="020F0302020204030204" pitchFamily="34" charset="0"/>
            </a:endParaRP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3FD17C5C-BF1D-FF8E-7913-9B48357AF40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5197" y="2897227"/>
            <a:ext cx="11565158" cy="2223282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GB" sz="3000" b="1" dirty="0"/>
              <a:t>PhD student: Nour Zaher</a:t>
            </a:r>
            <a:r>
              <a:rPr lang="en-GB" baseline="30000" dirty="0"/>
              <a:t> </a:t>
            </a:r>
            <a:r>
              <a:rPr lang="en-GB" b="1" baseline="30000" dirty="0"/>
              <a:t>1</a:t>
            </a:r>
            <a:r>
              <a:rPr lang="en-GB" sz="3000" b="1" dirty="0"/>
              <a:t> (nour.zaher@unitus.it)</a:t>
            </a:r>
          </a:p>
          <a:p>
            <a:pPr marL="0" indent="0">
              <a:buNone/>
            </a:pPr>
            <a:endParaRPr lang="en-GB" sz="3000" dirty="0">
              <a:solidFill>
                <a:srgbClr val="000000"/>
              </a:solidFill>
              <a:ea typeface="Calibri Light" panose="020F0302020204030204" pitchFamily="34" charset="0"/>
            </a:endParaRPr>
          </a:p>
          <a:p>
            <a:pPr marL="0" indent="0">
              <a:buNone/>
            </a:pPr>
            <a:r>
              <a:rPr lang="en-GB" sz="3000" dirty="0">
                <a:ea typeface="Calibri Light" panose="020F0302020204030204" pitchFamily="34" charset="0"/>
              </a:rPr>
              <a:t>Tutors: Paolo De Angelis</a:t>
            </a:r>
            <a:r>
              <a:rPr lang="en-GB" baseline="30000" dirty="0"/>
              <a:t> 1</a:t>
            </a:r>
            <a:r>
              <a:rPr lang="en-GB" sz="3000" dirty="0">
                <a:solidFill>
                  <a:prstClr val="black"/>
                </a:solidFill>
                <a:ea typeface="Calibri Light" panose="020F0302020204030204" pitchFamily="34" charset="0"/>
              </a:rPr>
              <a:t>, Dario Papale</a:t>
            </a:r>
            <a:r>
              <a:rPr lang="en-GB" baseline="30000" dirty="0"/>
              <a:t> 1</a:t>
            </a:r>
            <a:r>
              <a:rPr lang="en-GB" sz="3000" dirty="0">
                <a:solidFill>
                  <a:prstClr val="black"/>
                </a:solidFill>
                <a:ea typeface="Calibri Light" panose="020F0302020204030204" pitchFamily="34" charset="0"/>
              </a:rPr>
              <a:t>, Elena Kuzminsky</a:t>
            </a:r>
            <a:r>
              <a:rPr lang="en-GB" baseline="30000" dirty="0"/>
              <a:t> 1</a:t>
            </a:r>
            <a:r>
              <a:rPr lang="en-GB" sz="3000" dirty="0">
                <a:solidFill>
                  <a:prstClr val="black"/>
                </a:solidFill>
                <a:ea typeface="Calibri Light" panose="020F0302020204030204" pitchFamily="34" charset="0"/>
              </a:rPr>
              <a:t>.</a:t>
            </a:r>
          </a:p>
          <a:p>
            <a:pPr marL="0" indent="0">
              <a:buNone/>
            </a:pPr>
            <a:endParaRPr lang="en-GB" sz="3000" dirty="0">
              <a:solidFill>
                <a:prstClr val="black"/>
              </a:solidFill>
              <a:ea typeface="Calibri Light" panose="020F0302020204030204" pitchFamily="34" charset="0"/>
            </a:endParaRPr>
          </a:p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sz="2800" baseline="30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 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University of Tuscia, Viterbo, Italy.</a:t>
            </a:r>
            <a:endParaRPr lang="en-GB" sz="2600" dirty="0">
              <a:solidFill>
                <a:srgbClr val="000000"/>
              </a:solidFill>
              <a:ea typeface="Calibri Light" panose="020F0302020204030204" pitchFamily="34" charset="0"/>
            </a:endParaRPr>
          </a:p>
          <a:p>
            <a:pPr marL="0" indent="0">
              <a:buNone/>
            </a:pPr>
            <a:endParaRPr lang="en-GB" dirty="0">
              <a:ea typeface="Calibri Light" panose="020F0302020204030204" pitchFamily="34" charset="0"/>
            </a:endParaRPr>
          </a:p>
          <a:p>
            <a:pPr marL="0" indent="0">
              <a:buNone/>
            </a:pPr>
            <a:endParaRPr lang="en-GB" b="1" dirty="0"/>
          </a:p>
          <a:p>
            <a:pPr marL="0" indent="0">
              <a:buNone/>
            </a:pPr>
            <a:endParaRPr lang="it-IT" sz="1800" b="1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3FFBA95-19EE-4472-05DA-6A34F4F71A2D}"/>
              </a:ext>
            </a:extLst>
          </p:cNvPr>
          <p:cNvSpPr txBox="1"/>
          <p:nvPr/>
        </p:nvSpPr>
        <p:spPr>
          <a:xfrm>
            <a:off x="385197" y="5094932"/>
            <a:ext cx="518916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dirty="0">
                <a:solidFill>
                  <a:srgbClr val="1F1F1F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ITINERIS 3rd general meeting- Roma, 25-26/09/2025.</a:t>
            </a:r>
            <a:endParaRPr lang="en-GB" sz="1400" dirty="0"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9" name="Titolo 1">
            <a:extLst>
              <a:ext uri="{FF2B5EF4-FFF2-40B4-BE49-F238E27FC236}">
                <a16:creationId xmlns:a16="http://schemas.microsoft.com/office/drawing/2014/main" id="{F6956C75-0B22-50C0-ACF4-B71F08FD0BB6}"/>
              </a:ext>
            </a:extLst>
          </p:cNvPr>
          <p:cNvSpPr txBox="1">
            <a:spLocks/>
          </p:cNvSpPr>
          <p:nvPr/>
        </p:nvSpPr>
        <p:spPr>
          <a:xfrm>
            <a:off x="323395" y="1289539"/>
            <a:ext cx="11688762" cy="1758358"/>
          </a:xfrm>
          <a:prstGeom prst="rect">
            <a:avLst/>
          </a:prstGeom>
        </p:spPr>
        <p:txBody>
          <a:bodyPr anchor="b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rgbClr val="59A34D"/>
                </a:solidFill>
                <a:latin typeface="Calibri Light" panose="020F0302020204030204" pitchFamily="34" charset="0"/>
                <a:ea typeface="+mj-ea"/>
                <a:cs typeface="Calibri Light" panose="020F0302020204030204" pitchFamily="34" charset="0"/>
              </a:defRPr>
            </a:lvl1pPr>
          </a:lstStyle>
          <a:p>
            <a:pPr algn="just">
              <a:lnSpc>
                <a:spcPct val="100000"/>
              </a:lnSpc>
            </a:pPr>
            <a:r>
              <a:rPr lang="en-GB" sz="3600" b="1" dirty="0">
                <a:solidFill>
                  <a:srgbClr val="3EAA4A"/>
                </a:solidFill>
                <a:ea typeface="Calibri Light" panose="020F0302020204030204" pitchFamily="34" charset="0"/>
              </a:rPr>
              <a:t>Assisted Regeneration of </a:t>
            </a:r>
            <a:r>
              <a:rPr lang="en-GB" sz="3600" b="1" i="1" dirty="0">
                <a:solidFill>
                  <a:srgbClr val="3EAA4A"/>
                </a:solidFill>
                <a:ea typeface="Calibri Light" panose="020F0302020204030204" pitchFamily="34" charset="0"/>
              </a:rPr>
              <a:t>Quercus </a:t>
            </a:r>
            <a:r>
              <a:rPr lang="en-GB" sz="3600" b="1" i="1" dirty="0" err="1">
                <a:solidFill>
                  <a:srgbClr val="3EAA4A"/>
                </a:solidFill>
                <a:ea typeface="Calibri Light" panose="020F0302020204030204" pitchFamily="34" charset="0"/>
              </a:rPr>
              <a:t>robur</a:t>
            </a:r>
            <a:r>
              <a:rPr lang="en-GB" sz="3600" b="1" i="1" dirty="0">
                <a:solidFill>
                  <a:srgbClr val="3EAA4A"/>
                </a:solidFill>
                <a:ea typeface="Calibri Light" panose="020F0302020204030204" pitchFamily="34" charset="0"/>
              </a:rPr>
              <a:t> </a:t>
            </a:r>
            <a:r>
              <a:rPr lang="en-GB" sz="3600" b="1" dirty="0">
                <a:solidFill>
                  <a:srgbClr val="3EAA4A"/>
                </a:solidFill>
                <a:ea typeface="Calibri Light" panose="020F0302020204030204" pitchFamily="34" charset="0"/>
              </a:rPr>
              <a:t>(L.) From Laboratory to the Field in the Castelporziano Presidential Estate (Roma, Italy). </a:t>
            </a:r>
            <a:br>
              <a:rPr lang="en-GB" sz="3600" b="1" dirty="0">
                <a:solidFill>
                  <a:srgbClr val="3EAA4A"/>
                </a:solidFill>
                <a:ea typeface="Calibri Light" panose="020F0302020204030204" pitchFamily="34" charset="0"/>
              </a:rPr>
            </a:br>
            <a:endParaRPr lang="it-IT" sz="3600" b="1" dirty="0">
              <a:solidFill>
                <a:srgbClr val="3EAA4A"/>
              </a:solidFill>
              <a:ea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19281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D778AC6-08C0-D63B-913E-506824555DF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b="1" dirty="0">
                <a:ea typeface="Calibri Light" panose="020F0302020204030204" pitchFamily="34" charset="0"/>
              </a:rPr>
              <a:t>Introduction</a:t>
            </a:r>
            <a:endParaRPr lang="it-IT" b="1" dirty="0">
              <a:ea typeface="Calibri Light" panose="020F0302020204030204" pitchFamily="34" charset="0"/>
            </a:endParaRP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606A397-8731-52B4-260F-A9F664224D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7591" y="1209040"/>
            <a:ext cx="11972260" cy="4685133"/>
          </a:xfrm>
        </p:spPr>
        <p:txBody>
          <a:bodyPr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Blip>
                <a:blip r:embed="rId2"/>
              </a:buBlip>
              <a:tabLst/>
              <a:defRPr/>
            </a:pPr>
            <a:r>
              <a:rPr lang="ar-SY" b="1" dirty="0">
                <a:ea typeface="Calibri" panose="020F0502020204030204" pitchFamily="34" charset="0"/>
              </a:rPr>
              <a:t> </a:t>
            </a:r>
            <a:r>
              <a:rPr lang="en-GB" b="1" dirty="0">
                <a:ea typeface="Calibri" panose="020F0502020204030204" pitchFamily="34" charset="0"/>
              </a:rPr>
              <a:t>Mediterranean Oak Forests are Declining</a:t>
            </a:r>
          </a:p>
          <a:p>
            <a:pPr lvl="1">
              <a:spcBef>
                <a:spcPts val="1000"/>
              </a:spcBef>
              <a:defRPr/>
            </a:pPr>
            <a:r>
              <a:rPr lang="en-GB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Climate change </a:t>
            </a:r>
          </a:p>
          <a:p>
            <a:pPr lvl="1">
              <a:spcBef>
                <a:spcPts val="1000"/>
              </a:spcBef>
              <a:defRPr/>
            </a:pPr>
            <a:r>
              <a:rPr lang="en-GB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Oak dieback </a:t>
            </a:r>
          </a:p>
          <a:p>
            <a:pPr lvl="1">
              <a:spcBef>
                <a:spcPts val="1000"/>
              </a:spcBef>
              <a:defRPr/>
            </a:pPr>
            <a:r>
              <a:rPr lang="en-GB" sz="28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Challenges and l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ow natural regeneration rates </a:t>
            </a:r>
            <a:endParaRPr kumimoji="0" lang="ar-SY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GB" dirty="0">
              <a:ea typeface="Calibri" panose="020F0502020204030204" pitchFamily="34" charset="0"/>
            </a:endParaRPr>
          </a:p>
          <a:p>
            <a:r>
              <a:rPr lang="ar-SY" b="1" dirty="0">
                <a:ea typeface="Calibri" panose="020F0502020204030204" pitchFamily="34" charset="0"/>
              </a:rPr>
              <a:t> </a:t>
            </a:r>
            <a:r>
              <a:rPr lang="en-GB" b="1" dirty="0">
                <a:ea typeface="Calibri" panose="020F0502020204030204" pitchFamily="34" charset="0"/>
              </a:rPr>
              <a:t>Restoring </a:t>
            </a:r>
            <a:r>
              <a:rPr kumimoji="0" lang="en-GB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Calibri" panose="020F0502020204030204" pitchFamily="34" charset="0"/>
              </a:rPr>
              <a:t>Mediterranean</a:t>
            </a:r>
            <a:r>
              <a:rPr lang="en-GB" b="1" dirty="0">
                <a:ea typeface="Calibri" panose="020F0502020204030204" pitchFamily="34" charset="0"/>
              </a:rPr>
              <a:t> Ecosystems is Crucial</a:t>
            </a:r>
          </a:p>
          <a:p>
            <a:pPr lvl="1"/>
            <a:r>
              <a:rPr lang="en-GB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Biodiversity </a:t>
            </a:r>
          </a:p>
          <a:p>
            <a:pPr lvl="1"/>
            <a:r>
              <a:rPr lang="en-GB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Resilience, Conservation and Regeneration</a:t>
            </a:r>
          </a:p>
          <a:p>
            <a:pPr lvl="1"/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Ecological stability, Sustainability </a:t>
            </a:r>
            <a:endParaRPr lang="en-GB" sz="2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GB" dirty="0">
              <a:ea typeface="Calibri" panose="020F0502020204030204" pitchFamily="34" charset="0"/>
            </a:endParaRPr>
          </a:p>
          <a:p>
            <a:pPr marL="0" indent="0">
              <a:buNone/>
            </a:pPr>
            <a:endParaRPr lang="en-GB" dirty="0">
              <a:ea typeface="Calibri" panose="020F0502020204030204" pitchFamily="34" charset="0"/>
            </a:endParaRPr>
          </a:p>
        </p:txBody>
      </p:sp>
      <p:sp>
        <p:nvSpPr>
          <p:cNvPr id="4" name="Sottotitolo 3">
            <a:extLst>
              <a:ext uri="{FF2B5EF4-FFF2-40B4-BE49-F238E27FC236}">
                <a16:creationId xmlns:a16="http://schemas.microsoft.com/office/drawing/2014/main" id="{27F6F66E-69E1-2456-26FA-73FE1FCAA7E2}"/>
              </a:ext>
            </a:extLst>
          </p:cNvPr>
          <p:cNvSpPr>
            <a:spLocks noGrp="1"/>
          </p:cNvSpPr>
          <p:nvPr>
            <p:ph type="subTitle" idx="10"/>
          </p:nvPr>
        </p:nvSpPr>
        <p:spPr>
          <a:xfrm>
            <a:off x="375921" y="6384022"/>
            <a:ext cx="4671208" cy="473977"/>
          </a:xfrm>
        </p:spPr>
        <p:txBody>
          <a:bodyPr/>
          <a:lstStyle/>
          <a:p>
            <a:endParaRPr lang="it-IT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A357F57-88CB-895B-ABB5-03A4114AF7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63382" y="3657600"/>
            <a:ext cx="4101027" cy="262265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B7AF6D8-3880-C0E5-E455-635B9EA1B6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63382" y="822960"/>
            <a:ext cx="4063457" cy="2587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68894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D778AC6-08C0-D63B-913E-506824555DF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b="1" dirty="0"/>
              <a:t>Objectives</a:t>
            </a:r>
            <a:endParaRPr lang="it-IT" b="1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606A397-8731-52B4-260F-A9F664224D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1511" y="1086433"/>
            <a:ext cx="11748977" cy="5140747"/>
          </a:xfrm>
        </p:spPr>
        <p:txBody>
          <a:bodyPr>
            <a:normAutofit fontScale="55000" lnSpcReduction="20000"/>
          </a:bodyPr>
          <a:lstStyle/>
          <a:p>
            <a:pPr marL="228600" marR="0" lvl="0" indent="-228600" algn="just" defTabSz="91440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r>
              <a:rPr kumimoji="0" lang="en-GB" sz="5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Calibri" panose="020F0502020204030204" pitchFamily="34" charset="0"/>
              </a:rPr>
              <a:t> </a:t>
            </a:r>
            <a:r>
              <a:rPr kumimoji="0" lang="en-GB" sz="5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Calibri" panose="020F0502020204030204" pitchFamily="34" charset="0"/>
              </a:rPr>
              <a:t>Vegetative </a:t>
            </a:r>
            <a:r>
              <a:rPr lang="en-GB" sz="5100" b="1" dirty="0">
                <a:solidFill>
                  <a:prstClr val="black"/>
                </a:solidFill>
                <a:ea typeface="Calibri" panose="020F0502020204030204" pitchFamily="34" charset="0"/>
              </a:rPr>
              <a:t>P</a:t>
            </a:r>
            <a:r>
              <a:rPr kumimoji="0" lang="en-GB" sz="5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Calibri" panose="020F0502020204030204" pitchFamily="34" charset="0"/>
              </a:rPr>
              <a:t>ropagation</a:t>
            </a:r>
            <a:r>
              <a:rPr kumimoji="0" lang="en-GB" sz="5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Calibri" panose="020F0502020204030204" pitchFamily="34" charset="0"/>
              </a:rPr>
              <a:t> </a:t>
            </a:r>
            <a:r>
              <a:rPr lang="en-GB" sz="5100" b="1" dirty="0">
                <a:solidFill>
                  <a:prstClr val="black"/>
                </a:solidFill>
                <a:ea typeface="Calibri" panose="020F0502020204030204" pitchFamily="34" charset="0"/>
              </a:rPr>
              <a:t>T</a:t>
            </a:r>
            <a:r>
              <a:rPr kumimoji="0" lang="en-GB" sz="5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Calibri" panose="020F0502020204030204" pitchFamily="34" charset="0"/>
              </a:rPr>
              <a:t>echniques</a:t>
            </a:r>
            <a:r>
              <a:rPr kumimoji="0" lang="en-GB" sz="5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Calibri" panose="020F0502020204030204" pitchFamily="34" charset="0"/>
              </a:rPr>
              <a:t> </a:t>
            </a:r>
            <a:r>
              <a:rPr kumimoji="0" lang="en-GB" sz="5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Calibri" panose="020F0502020204030204" pitchFamily="34" charset="0"/>
              </a:rPr>
              <a:t>through epicormic shoot induction from </a:t>
            </a:r>
            <a:r>
              <a:rPr kumimoji="0" lang="en-GB" sz="5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Calibri" panose="020F0502020204030204" pitchFamily="34" charset="0"/>
              </a:rPr>
              <a:t>Quercus </a:t>
            </a:r>
            <a:r>
              <a:rPr kumimoji="0" lang="en-GB" sz="5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Calibri" panose="020F0502020204030204" pitchFamily="34" charset="0"/>
              </a:rPr>
              <a:t>robur</a:t>
            </a:r>
            <a:r>
              <a:rPr kumimoji="0" lang="en-GB" sz="5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Calibri" panose="020F0502020204030204" pitchFamily="34" charset="0"/>
              </a:rPr>
              <a:t> </a:t>
            </a:r>
            <a:r>
              <a:rPr kumimoji="0" lang="en-GB" sz="5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Calibri" panose="020F0502020204030204" pitchFamily="34" charset="0"/>
              </a:rPr>
              <a:t>branches. </a:t>
            </a:r>
          </a:p>
          <a:p>
            <a:pPr marL="0" indent="0">
              <a:buNone/>
            </a:pPr>
            <a:endParaRPr lang="en-GB" sz="5100" dirty="0">
              <a:ea typeface="Calibri" panose="020F0502020204030204" pitchFamily="34" charset="0"/>
            </a:endParaRPr>
          </a:p>
          <a:p>
            <a:pPr algn="just">
              <a:lnSpc>
                <a:spcPct val="110000"/>
              </a:lnSpc>
            </a:pPr>
            <a:r>
              <a:rPr lang="en-GB" sz="5100" dirty="0">
                <a:ea typeface="Calibri" panose="020F0502020204030204" pitchFamily="34" charset="0"/>
              </a:rPr>
              <a:t> </a:t>
            </a:r>
            <a:r>
              <a:rPr lang="en-GB" sz="5100" b="1" dirty="0">
                <a:ea typeface="Calibri" panose="020F0502020204030204" pitchFamily="34" charset="0"/>
              </a:rPr>
              <a:t>Eco-physiological Monitoring </a:t>
            </a:r>
            <a:r>
              <a:rPr lang="en-GB" sz="5100" dirty="0">
                <a:ea typeface="Calibri" panose="020F0502020204030204" pitchFamily="34" charset="0"/>
              </a:rPr>
              <a:t>and responses to the dynamic light regime </a:t>
            </a:r>
            <a:r>
              <a:rPr lang="en-GB" sz="5100" b="1" dirty="0">
                <a:ea typeface="Calibri" panose="020F0502020204030204" pitchFamily="34" charset="0"/>
              </a:rPr>
              <a:t>(</a:t>
            </a:r>
            <a:r>
              <a:rPr lang="en-GB" sz="5100" b="1" dirty="0" err="1">
                <a:ea typeface="Calibri" panose="020F0502020204030204" pitchFamily="34" charset="0"/>
              </a:rPr>
              <a:t>sunflecks</a:t>
            </a:r>
            <a:r>
              <a:rPr lang="en-GB" sz="5100" b="1" dirty="0">
                <a:ea typeface="Calibri" panose="020F0502020204030204" pitchFamily="34" charset="0"/>
              </a:rPr>
              <a:t>) </a:t>
            </a:r>
            <a:r>
              <a:rPr lang="en-GB" sz="5100" dirty="0">
                <a:ea typeface="Calibri" panose="020F0502020204030204" pitchFamily="34" charset="0"/>
              </a:rPr>
              <a:t>on </a:t>
            </a:r>
            <a:r>
              <a:rPr lang="en-GB" sz="5100" i="1" dirty="0">
                <a:ea typeface="Calibri" panose="020F0502020204030204" pitchFamily="34" charset="0"/>
              </a:rPr>
              <a:t>Quercus </a:t>
            </a:r>
            <a:r>
              <a:rPr lang="en-GB" sz="5100" i="1" dirty="0" err="1">
                <a:ea typeface="Calibri" panose="020F0502020204030204" pitchFamily="34" charset="0"/>
              </a:rPr>
              <a:t>robur</a:t>
            </a:r>
            <a:r>
              <a:rPr lang="en-GB" sz="5100" i="1" dirty="0">
                <a:ea typeface="Calibri" panose="020F0502020204030204" pitchFamily="34" charset="0"/>
              </a:rPr>
              <a:t> </a:t>
            </a:r>
            <a:r>
              <a:rPr lang="en-GB" sz="5100" dirty="0">
                <a:ea typeface="Calibri" panose="020F0502020204030204" pitchFamily="34" charset="0"/>
              </a:rPr>
              <a:t>regeneration in Castelporziano (Roma, Italy).</a:t>
            </a:r>
          </a:p>
          <a:p>
            <a:pPr marL="0" indent="0">
              <a:lnSpc>
                <a:spcPct val="110000"/>
              </a:lnSpc>
              <a:buNone/>
            </a:pPr>
            <a:endParaRPr lang="en-GB" sz="4000" dirty="0">
              <a:ea typeface="Calibri" panose="020F0502020204030204" pitchFamily="34" charset="0"/>
            </a:endParaRPr>
          </a:p>
          <a:p>
            <a:pPr>
              <a:lnSpc>
                <a:spcPct val="110000"/>
              </a:lnSpc>
            </a:pPr>
            <a:r>
              <a:rPr lang="en-GB" sz="5100" b="1" dirty="0">
                <a:ea typeface="Calibri" panose="020F0502020204030204" pitchFamily="34" charset="0"/>
              </a:rPr>
              <a:t> Monitoring Radiation Dynamics</a:t>
            </a:r>
          </a:p>
          <a:p>
            <a:pPr marL="0" indent="0">
              <a:lnSpc>
                <a:spcPct val="100000"/>
              </a:lnSpc>
              <a:buNone/>
            </a:pPr>
            <a:endParaRPr lang="en-GB" sz="3000" b="1" dirty="0">
              <a:ea typeface="Calibri" panose="020F0502020204030204" pitchFamily="34" charset="0"/>
            </a:endParaRPr>
          </a:p>
          <a:p>
            <a:pPr marL="0" indent="0">
              <a:lnSpc>
                <a:spcPct val="100000"/>
              </a:lnSpc>
              <a:buNone/>
            </a:pPr>
            <a:endParaRPr lang="en-GB" sz="4400" b="1" dirty="0">
              <a:ea typeface="Calibri" panose="020F0502020204030204" pitchFamily="34" charset="0"/>
            </a:endParaRPr>
          </a:p>
          <a:p>
            <a:pPr lvl="1">
              <a:lnSpc>
                <a:spcPct val="100000"/>
              </a:lnSpc>
            </a:pPr>
            <a:r>
              <a:rPr lang="en-GB" sz="4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One of the most important meteorological variables measured in terrestrial ecosystems.</a:t>
            </a:r>
          </a:p>
          <a:p>
            <a:pPr lvl="1">
              <a:lnSpc>
                <a:spcPct val="100000"/>
              </a:lnSpc>
            </a:pPr>
            <a:r>
              <a:rPr lang="en-GB" sz="4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Photosynthetically active radiation </a:t>
            </a:r>
            <a:r>
              <a:rPr lang="en-GB" sz="4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(PAR), </a:t>
            </a:r>
            <a:r>
              <a:rPr lang="en-GB" sz="4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400 to 700 nm.</a:t>
            </a:r>
            <a:endParaRPr lang="en-GB" dirty="0"/>
          </a:p>
          <a:p>
            <a:pPr>
              <a:buFont typeface="Arial" panose="020B0604020202020204" pitchFamily="34" charset="0"/>
              <a:buChar char="•"/>
            </a:pPr>
            <a:endParaRPr lang="en-GB" sz="2600" dirty="0"/>
          </a:p>
        </p:txBody>
      </p:sp>
      <p:sp>
        <p:nvSpPr>
          <p:cNvPr id="4" name="Sottotitolo 3">
            <a:extLst>
              <a:ext uri="{FF2B5EF4-FFF2-40B4-BE49-F238E27FC236}">
                <a16:creationId xmlns:a16="http://schemas.microsoft.com/office/drawing/2014/main" id="{27F6F66E-69E1-2456-26FA-73FE1FCAA7E2}"/>
              </a:ext>
            </a:extLst>
          </p:cNvPr>
          <p:cNvSpPr>
            <a:spLocks noGrp="1"/>
          </p:cNvSpPr>
          <p:nvPr>
            <p:ph type="subTitle" idx="10"/>
          </p:nvPr>
        </p:nvSpPr>
        <p:spPr>
          <a:xfrm>
            <a:off x="375921" y="6384022"/>
            <a:ext cx="4671208" cy="473977"/>
          </a:xfrm>
        </p:spPr>
        <p:txBody>
          <a:bodyPr/>
          <a:lstStyle/>
          <a:p>
            <a:endParaRPr lang="it-IT" dirty="0"/>
          </a:p>
        </p:txBody>
      </p:sp>
      <p:pic>
        <p:nvPicPr>
          <p:cNvPr id="3086" name="Picture 14" descr="PAR (Photosynthetically Active Radiation) | Secret Lighting: Maximizing ...">
            <a:extLst>
              <a:ext uri="{FF2B5EF4-FFF2-40B4-BE49-F238E27FC236}">
                <a16:creationId xmlns:a16="http://schemas.microsoft.com/office/drawing/2014/main" id="{7FDCB0B2-DB97-8E87-A6AD-293AAA6AD0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9169" y="3542506"/>
            <a:ext cx="6708531" cy="1123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45110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5FC9E1-A5AF-F5B0-BD0A-28F62E591C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3FB5A4B-828F-B7AF-FBFE-29DA262AB3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5921" y="216920"/>
            <a:ext cx="11101540" cy="899072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GB" b="1" dirty="0">
                <a:ea typeface="Calibri Light" panose="020F0302020204030204" pitchFamily="34" charset="0"/>
              </a:rPr>
              <a:t>Materials and Methods</a:t>
            </a:r>
            <a:br>
              <a:rPr lang="en-GB" b="1" dirty="0">
                <a:ea typeface="Calibri Light" panose="020F0302020204030204" pitchFamily="34" charset="0"/>
              </a:rPr>
            </a:br>
            <a:r>
              <a:rPr lang="en-GB" b="1" dirty="0">
                <a:ea typeface="Calibri Light" panose="020F0302020204030204" pitchFamily="34" charset="0"/>
              </a:rPr>
              <a:t>Study area: Presidential Estate of Castelporziano (Roma, Italy).</a:t>
            </a:r>
            <a:br>
              <a:rPr lang="en-GB" b="1" dirty="0">
                <a:ea typeface="Calibri Light" panose="020F0302020204030204" pitchFamily="34" charset="0"/>
              </a:rPr>
            </a:br>
            <a:endParaRPr lang="it-IT" b="1" dirty="0">
              <a:ea typeface="Calibri Light" panose="020F0302020204030204" pitchFamily="34" charset="0"/>
            </a:endParaRPr>
          </a:p>
        </p:txBody>
      </p:sp>
      <p:sp>
        <p:nvSpPr>
          <p:cNvPr id="4" name="Sottotitolo 3">
            <a:extLst>
              <a:ext uri="{FF2B5EF4-FFF2-40B4-BE49-F238E27FC236}">
                <a16:creationId xmlns:a16="http://schemas.microsoft.com/office/drawing/2014/main" id="{D33EA9B9-C822-A03B-0C86-629F163B2C5B}"/>
              </a:ext>
            </a:extLst>
          </p:cNvPr>
          <p:cNvSpPr>
            <a:spLocks noGrp="1"/>
          </p:cNvSpPr>
          <p:nvPr>
            <p:ph type="subTitle" idx="10"/>
          </p:nvPr>
        </p:nvSpPr>
        <p:spPr>
          <a:xfrm>
            <a:off x="375921" y="6384022"/>
            <a:ext cx="4671208" cy="473977"/>
          </a:xfrm>
        </p:spPr>
        <p:txBody>
          <a:bodyPr/>
          <a:lstStyle/>
          <a:p>
            <a:endParaRPr lang="it-IT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A42CA99-B322-833F-E97C-54F52F9B3D1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3100" t="18734" r="30886" b="9030"/>
          <a:stretch>
            <a:fillRect/>
          </a:stretch>
        </p:blipFill>
        <p:spPr>
          <a:xfrm>
            <a:off x="1828800" y="2743200"/>
            <a:ext cx="5266944" cy="321572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B8E941E-915B-0342-F0E0-54A76A772BC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58345" r="601"/>
          <a:stretch>
            <a:fillRect/>
          </a:stretch>
        </p:blipFill>
        <p:spPr>
          <a:xfrm>
            <a:off x="7095744" y="2743200"/>
            <a:ext cx="3889756" cy="3215728"/>
          </a:xfrm>
          <a:prstGeom prst="rect">
            <a:avLst/>
          </a:prstGeom>
        </p:spPr>
      </p:pic>
      <p:sp>
        <p:nvSpPr>
          <p:cNvPr id="8" name="CasellaDiTesto 8">
            <a:extLst>
              <a:ext uri="{FF2B5EF4-FFF2-40B4-BE49-F238E27FC236}">
                <a16:creationId xmlns:a16="http://schemas.microsoft.com/office/drawing/2014/main" id="{9C018299-7E84-90A9-9D2B-5846472FD6FF}"/>
              </a:ext>
            </a:extLst>
          </p:cNvPr>
          <p:cNvSpPr txBox="1"/>
          <p:nvPr/>
        </p:nvSpPr>
        <p:spPr>
          <a:xfrm>
            <a:off x="0" y="2966831"/>
            <a:ext cx="1828800" cy="584775"/>
          </a:xfrm>
          <a:prstGeom prst="rect">
            <a:avLst/>
          </a:prstGeom>
          <a:solidFill>
            <a:sysClr val="window" lastClr="FFFFFF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Castelporziano</a:t>
            </a:r>
            <a:endParaRPr kumimoji="0" lang="ar-SY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borders (red line) </a:t>
            </a:r>
            <a:endParaRPr kumimoji="0" lang="en-GB" sz="1600" b="0" i="1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CasellaDiTesto 8">
            <a:extLst>
              <a:ext uri="{FF2B5EF4-FFF2-40B4-BE49-F238E27FC236}">
                <a16:creationId xmlns:a16="http://schemas.microsoft.com/office/drawing/2014/main" id="{9040C5BD-7A07-7717-A4FD-F3EE786E04A1}"/>
              </a:ext>
            </a:extLst>
          </p:cNvPr>
          <p:cNvSpPr txBox="1"/>
          <p:nvPr/>
        </p:nvSpPr>
        <p:spPr>
          <a:xfrm>
            <a:off x="158496" y="3664567"/>
            <a:ext cx="1511807" cy="523220"/>
          </a:xfrm>
          <a:prstGeom prst="rect">
            <a:avLst/>
          </a:prstGeom>
          <a:solidFill>
            <a:sysClr val="window" lastClr="FFFFFF"/>
          </a:solidFill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Study Area</a:t>
            </a: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(Campo di Rota)</a:t>
            </a:r>
            <a:endParaRPr kumimoji="0" lang="en-GB" sz="1400" b="0" i="1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1" name="Connettore 2 6">
            <a:extLst>
              <a:ext uri="{FF2B5EF4-FFF2-40B4-BE49-F238E27FC236}">
                <a16:creationId xmlns:a16="http://schemas.microsoft.com/office/drawing/2014/main" id="{3E37C661-3C31-F088-A162-F8FDBA0BC489}"/>
              </a:ext>
            </a:extLst>
          </p:cNvPr>
          <p:cNvCxnSpPr>
            <a:cxnSpLocks/>
          </p:cNvCxnSpPr>
          <p:nvPr/>
        </p:nvCxnSpPr>
        <p:spPr>
          <a:xfrm>
            <a:off x="1670303" y="3819433"/>
            <a:ext cx="2456690" cy="299446"/>
          </a:xfrm>
          <a:prstGeom prst="straightConnector1">
            <a:avLst/>
          </a:prstGeom>
          <a:noFill/>
          <a:ln w="57150" cap="flat" cmpd="sng" algn="ctr">
            <a:solidFill>
              <a:srgbClr val="00B050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19" name="Connettore 2 6">
            <a:extLst>
              <a:ext uri="{FF2B5EF4-FFF2-40B4-BE49-F238E27FC236}">
                <a16:creationId xmlns:a16="http://schemas.microsoft.com/office/drawing/2014/main" id="{BAE97CC4-421F-6F68-679F-8278E848F242}"/>
              </a:ext>
            </a:extLst>
          </p:cNvPr>
          <p:cNvCxnSpPr>
            <a:cxnSpLocks/>
          </p:cNvCxnSpPr>
          <p:nvPr/>
        </p:nvCxnSpPr>
        <p:spPr>
          <a:xfrm>
            <a:off x="1828800" y="3380299"/>
            <a:ext cx="2298193" cy="236061"/>
          </a:xfrm>
          <a:prstGeom prst="straightConnector1">
            <a:avLst/>
          </a:prstGeom>
          <a:noFill/>
          <a:ln w="57150" cap="flat" cmpd="sng" algn="ctr">
            <a:solidFill>
              <a:srgbClr val="FF0000"/>
            </a:solidFill>
            <a:prstDash val="solid"/>
            <a:miter lim="800000"/>
            <a:tailEnd type="triangle"/>
          </a:ln>
          <a:effectLst/>
        </p:spPr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550BE904-48F7-7110-41D8-4AF69F488BC7}"/>
              </a:ext>
            </a:extLst>
          </p:cNvPr>
          <p:cNvSpPr txBox="1"/>
          <p:nvPr/>
        </p:nvSpPr>
        <p:spPr>
          <a:xfrm>
            <a:off x="158496" y="6023682"/>
            <a:ext cx="1203350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7619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Study area (Castelporziano), on the right, a general description of the Study Area Castelporziano (yellow), Municipality of Rome (dark </a:t>
            </a:r>
            <a:r>
              <a:rPr kumimoji="0" lang="en-GB" sz="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gray</a:t>
            </a:r>
            <a:r>
              <a:rPr kumimoji="0" lang="en-GB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), City of Rome (light </a:t>
            </a:r>
            <a:r>
              <a:rPr kumimoji="0" lang="en-GB" sz="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gray</a:t>
            </a:r>
            <a:r>
              <a:rPr kumimoji="0" lang="en-GB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and black) (</a:t>
            </a:r>
            <a:r>
              <a:rPr kumimoji="0" lang="en-GB" sz="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Recanatesi</a:t>
            </a:r>
            <a:r>
              <a:rPr kumimoji="0" lang="en-GB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GB" sz="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et al., </a:t>
            </a:r>
            <a:r>
              <a:rPr kumimoji="0" lang="en-GB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2020). </a:t>
            </a:r>
          </a:p>
          <a:p>
            <a:pPr marL="0" marR="0" lvl="0" indent="0" algn="ctr" defTabSz="7619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On the left, Castelporziano borders (red line), Campo di Rota (green point).</a:t>
            </a:r>
          </a:p>
        </p:txBody>
      </p:sp>
      <p:sp>
        <p:nvSpPr>
          <p:cNvPr id="6" name="Segnaposto contenuto 2">
            <a:extLst>
              <a:ext uri="{FF2B5EF4-FFF2-40B4-BE49-F238E27FC236}">
                <a16:creationId xmlns:a16="http://schemas.microsoft.com/office/drawing/2014/main" id="{87909FDA-23AC-410C-5F18-9E0551DE2AB7}"/>
              </a:ext>
            </a:extLst>
          </p:cNvPr>
          <p:cNvSpPr txBox="1">
            <a:spLocks/>
          </p:cNvSpPr>
          <p:nvPr/>
        </p:nvSpPr>
        <p:spPr>
          <a:xfrm>
            <a:off x="375921" y="1358821"/>
            <a:ext cx="11779870" cy="1135286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Blip>
                <a:blip r:embed="rId5"/>
              </a:buBlip>
              <a:defRPr sz="2800" b="0" i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ar-SY" sz="8600" dirty="0">
                <a:solidFill>
                  <a:prstClr val="black"/>
                </a:solidFill>
              </a:rPr>
              <a:t> </a:t>
            </a:r>
            <a:r>
              <a:rPr lang="en-GB" sz="10400" dirty="0">
                <a:solidFill>
                  <a:prstClr val="black"/>
                </a:solidFill>
              </a:rPr>
              <a:t>Mediterranean biodiversity hotspot, </a:t>
            </a:r>
            <a:r>
              <a:rPr lang="en-GB" sz="10400" dirty="0">
                <a:solidFill>
                  <a:prstClr val="black"/>
                </a:solidFill>
                <a:ea typeface="Calibri" panose="020F0502020204030204" pitchFamily="34" charset="0"/>
              </a:rPr>
              <a:t>located 25</a:t>
            </a:r>
            <a:r>
              <a:rPr lang="en-GB" sz="10400" dirty="0"/>
              <a:t> km</a:t>
            </a:r>
            <a:r>
              <a:rPr lang="en-GB" sz="10400" dirty="0">
                <a:solidFill>
                  <a:prstClr val="black"/>
                </a:solidFill>
                <a:ea typeface="Calibri" panose="020F0502020204030204" pitchFamily="34" charset="0"/>
              </a:rPr>
              <a:t> from the </a:t>
            </a:r>
            <a:r>
              <a:rPr lang="en-GB" sz="10400" dirty="0" err="1">
                <a:solidFill>
                  <a:prstClr val="black"/>
                </a:solidFill>
                <a:ea typeface="Calibri" panose="020F0502020204030204" pitchFamily="34" charset="0"/>
              </a:rPr>
              <a:t>center</a:t>
            </a:r>
            <a:r>
              <a:rPr lang="en-GB" sz="10400" dirty="0">
                <a:solidFill>
                  <a:prstClr val="black"/>
                </a:solidFill>
                <a:ea typeface="Calibri" panose="020F0502020204030204" pitchFamily="34" charset="0"/>
              </a:rPr>
              <a:t> of Rome.</a:t>
            </a:r>
            <a:endParaRPr lang="en-GB" sz="10400" dirty="0">
              <a:solidFill>
                <a:prstClr val="black"/>
              </a:solidFill>
            </a:endParaRPr>
          </a:p>
          <a:p>
            <a:pPr>
              <a:defRPr/>
            </a:pPr>
            <a:r>
              <a:rPr lang="en-GB" sz="10400" dirty="0">
                <a:solidFill>
                  <a:prstClr val="black"/>
                </a:solidFill>
              </a:rPr>
              <a:t> Typical Mediterranean ecosystems, Nature reserve listed among protected areas. </a:t>
            </a:r>
          </a:p>
          <a:p>
            <a:pPr>
              <a:defRPr/>
            </a:pPr>
            <a:r>
              <a:rPr lang="en-GB" sz="10400" dirty="0">
                <a:solidFill>
                  <a:prstClr val="black"/>
                </a:solidFill>
              </a:rPr>
              <a:t> The Mediterranean forest of Castelporziano is dominated by oak species.</a:t>
            </a:r>
            <a:endParaRPr lang="en-GB" sz="10400" dirty="0">
              <a:solidFill>
                <a:prstClr val="black"/>
              </a:solidFill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34029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29AF1D-5C82-1111-79B3-932B6CB07F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ottotitolo 3">
            <a:extLst>
              <a:ext uri="{FF2B5EF4-FFF2-40B4-BE49-F238E27FC236}">
                <a16:creationId xmlns:a16="http://schemas.microsoft.com/office/drawing/2014/main" id="{0A4E988B-3C59-D4D2-C41B-614F9DC175ED}"/>
              </a:ext>
            </a:extLst>
          </p:cNvPr>
          <p:cNvSpPr>
            <a:spLocks noGrp="1"/>
          </p:cNvSpPr>
          <p:nvPr>
            <p:ph type="subTitle" idx="10"/>
          </p:nvPr>
        </p:nvSpPr>
        <p:spPr>
          <a:xfrm>
            <a:off x="375921" y="6384022"/>
            <a:ext cx="4671208" cy="473977"/>
          </a:xfrm>
        </p:spPr>
        <p:txBody>
          <a:bodyPr/>
          <a:lstStyle/>
          <a:p>
            <a:endParaRPr lang="it-IT" dirty="0"/>
          </a:p>
        </p:txBody>
      </p:sp>
      <p:sp>
        <p:nvSpPr>
          <p:cNvPr id="6" name="Segnaposto contenuto 2">
            <a:extLst>
              <a:ext uri="{FF2B5EF4-FFF2-40B4-BE49-F238E27FC236}">
                <a16:creationId xmlns:a16="http://schemas.microsoft.com/office/drawing/2014/main" id="{83638818-83C4-BA69-67DC-B2E9DC868FDB}"/>
              </a:ext>
            </a:extLst>
          </p:cNvPr>
          <p:cNvSpPr txBox="1">
            <a:spLocks/>
          </p:cNvSpPr>
          <p:nvPr/>
        </p:nvSpPr>
        <p:spPr>
          <a:xfrm>
            <a:off x="148640" y="240106"/>
            <a:ext cx="9104988" cy="666653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Blip>
                <a:blip r:embed="rId3"/>
              </a:buBlip>
              <a:defRPr sz="2800" b="0" i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defRPr/>
            </a:pPr>
            <a:r>
              <a:rPr lang="en-GB" sz="12800" b="1" dirty="0">
                <a:solidFill>
                  <a:srgbClr val="3EAA4A"/>
                </a:solidFill>
                <a:ea typeface="Calibri" panose="020F0502020204030204" pitchFamily="34" charset="0"/>
              </a:rPr>
              <a:t> Results: Vegetative Propagation Experiment</a:t>
            </a:r>
            <a:br>
              <a:rPr lang="en-GB" sz="12800" b="1" dirty="0">
                <a:solidFill>
                  <a:srgbClr val="3EAA4A"/>
                </a:solidFill>
                <a:ea typeface="Calibri" panose="020F0502020204030204" pitchFamily="34" charset="0"/>
              </a:rPr>
            </a:br>
            <a:endParaRPr lang="en-GB" sz="12800" b="1" dirty="0">
              <a:solidFill>
                <a:srgbClr val="3EAA4A"/>
              </a:solidFill>
              <a:ea typeface="Calibri" panose="020F0502020204030204" pitchFamily="34" charset="0"/>
            </a:endParaRPr>
          </a:p>
          <a:p>
            <a:pPr>
              <a:defRPr/>
            </a:pPr>
            <a:endParaRPr lang="en-GB" dirty="0">
              <a:solidFill>
                <a:prstClr val="black"/>
              </a:solidFill>
              <a:ea typeface="Calibri" panose="020F0502020204030204" pitchFamily="34" charset="0"/>
            </a:endParaRPr>
          </a:p>
          <a:p>
            <a:endParaRPr lang="it-IT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354E92F-0E5C-83E1-188C-134FF25286A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640" y="1321054"/>
            <a:ext cx="4004018" cy="4509164"/>
          </a:xfrm>
          <a:prstGeom prst="rect">
            <a:avLst/>
          </a:prstGeom>
          <a:noFill/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84DA5BE-9BD4-AB2A-CA54-4B87ADE01B1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1337" y="1321055"/>
            <a:ext cx="3906071" cy="4461582"/>
          </a:xfrm>
          <a:prstGeom prst="rect">
            <a:avLst/>
          </a:prstGeom>
          <a:noFill/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57CB872-623F-E3E0-F8FE-D4D910E6ADB6}"/>
              </a:ext>
            </a:extLst>
          </p:cNvPr>
          <p:cNvSpPr txBox="1"/>
          <p:nvPr/>
        </p:nvSpPr>
        <p:spPr>
          <a:xfrm>
            <a:off x="-71722" y="5794119"/>
            <a:ext cx="467120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38115" indent="-238115" defTabSz="761970">
              <a:buFont typeface="Wingdings" panose="05000000000000000000" pitchFamily="2" charset="2"/>
              <a:buChar char="ü"/>
              <a:defRPr/>
            </a:pPr>
            <a:r>
              <a:rPr lang="en-GB" sz="1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Significant Treatment Effect (ANOVA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:</a:t>
            </a:r>
            <a:r>
              <a:rPr lang="en-GB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p-value = 0.00483)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F797932-7B54-7CA2-ACCE-D8B387F7729D}"/>
              </a:ext>
            </a:extLst>
          </p:cNvPr>
          <p:cNvSpPr txBox="1"/>
          <p:nvPr/>
        </p:nvSpPr>
        <p:spPr>
          <a:xfrm>
            <a:off x="4426276" y="5794119"/>
            <a:ext cx="438123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38115" indent="-238115">
              <a:buFont typeface="Wingdings" panose="05000000000000000000" pitchFamily="2" charset="2"/>
              <a:buChar char="ü"/>
            </a:pPr>
            <a:r>
              <a:rPr lang="en-GB" sz="1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Significant Plant Effect (ANOVA</a:t>
            </a:r>
            <a:r>
              <a:rPr lang="en-GB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p-value = 1.68e-07)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236856C-0E6F-44E6-6D22-9551A9D3DE3A}"/>
              </a:ext>
            </a:extLst>
          </p:cNvPr>
          <p:cNvSpPr txBox="1"/>
          <p:nvPr/>
        </p:nvSpPr>
        <p:spPr>
          <a:xfrm>
            <a:off x="392578" y="5041270"/>
            <a:ext cx="351614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761970">
              <a:defRPr/>
            </a:pPr>
            <a:r>
              <a:rPr lang="en-GB" sz="8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(T1) Hydro-</a:t>
            </a:r>
            <a:r>
              <a:rPr lang="en-GB" sz="800" b="1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Alcoolique</a:t>
            </a:r>
            <a:r>
              <a:rPr lang="en-GB" sz="8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solution, (T2) BAP +</a:t>
            </a:r>
            <a:r>
              <a:rPr lang="en-US" sz="8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Sterile water</a:t>
            </a:r>
            <a:r>
              <a:rPr lang="en-GB" sz="8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</a:t>
            </a:r>
          </a:p>
          <a:p>
            <a:pPr defTabSz="761970">
              <a:defRPr/>
            </a:pPr>
            <a:r>
              <a:rPr lang="en-GB" sz="8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(T3) Sterile water, (T4) Hydro-</a:t>
            </a:r>
            <a:r>
              <a:rPr lang="en-GB" sz="800" b="1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Alcoolique</a:t>
            </a:r>
            <a:r>
              <a:rPr lang="en-GB" sz="8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+ BAP  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FAA6D9C5-D971-3398-B09D-1EC38F94307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9612" y="1315928"/>
            <a:ext cx="3823748" cy="4362599"/>
          </a:xfrm>
          <a:prstGeom prst="rect">
            <a:avLst/>
          </a:prstGeom>
          <a:noFill/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F32F88B4-AD5A-A8CA-7DBF-C87F17D1C5E2}"/>
              </a:ext>
            </a:extLst>
          </p:cNvPr>
          <p:cNvSpPr txBox="1"/>
          <p:nvPr/>
        </p:nvSpPr>
        <p:spPr>
          <a:xfrm>
            <a:off x="10860454" y="2389067"/>
            <a:ext cx="118290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highlight>
                  <a:srgbClr val="0000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Weak Positive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highlight>
                  <a:srgbClr val="0000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 Not Significant</a:t>
            </a:r>
            <a:endParaRPr kumimoji="0" lang="en-GB" sz="1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highlight>
                <a:srgbClr val="000000"/>
              </a:highligh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TextBox 1">
            <a:extLst>
              <a:ext uri="{FF2B5EF4-FFF2-40B4-BE49-F238E27FC236}">
                <a16:creationId xmlns:a16="http://schemas.microsoft.com/office/drawing/2014/main" id="{6771D74B-F0F7-60E1-C96C-D40E32A74DB4}"/>
              </a:ext>
            </a:extLst>
          </p:cNvPr>
          <p:cNvSpPr txBox="1"/>
          <p:nvPr/>
        </p:nvSpPr>
        <p:spPr>
          <a:xfrm>
            <a:off x="9553677" y="5861160"/>
            <a:ext cx="1398849" cy="288208"/>
          </a:xfrm>
          <a:prstGeom prst="rect">
            <a:avLst/>
          </a:prstGeom>
          <a:solidFill>
            <a:schemeClr val="bg1"/>
          </a:solidFill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ar-SY" sz="1800" b="1" kern="1200" dirty="0"/>
              <a:t>    </a:t>
            </a:r>
            <a:r>
              <a:rPr lang="en-GB" sz="1800" b="1" dirty="0">
                <a:effectLst/>
              </a:rPr>
              <a:t>𝑟 </a:t>
            </a:r>
            <a:r>
              <a:rPr lang="en-GB" sz="1800" b="1" kern="1200" dirty="0"/>
              <a:t>= </a:t>
            </a:r>
            <a:r>
              <a:rPr lang="en-GB" sz="1800" b="1" dirty="0"/>
              <a:t>0.026</a:t>
            </a:r>
            <a:endParaRPr lang="en-GB" sz="1800" b="1" kern="1200" dirty="0"/>
          </a:p>
          <a:p>
            <a:endParaRPr lang="en-GB" sz="1100" kern="120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8492A99-3487-2F67-9C3D-AEE648B66464}"/>
              </a:ext>
            </a:extLst>
          </p:cNvPr>
          <p:cNvSpPr txBox="1"/>
          <p:nvPr/>
        </p:nvSpPr>
        <p:spPr>
          <a:xfrm>
            <a:off x="2263882" y="6107023"/>
            <a:ext cx="451235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GB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Post-Hoc Analysis (Tukey’s HSD Test) </a:t>
            </a:r>
          </a:p>
        </p:txBody>
      </p:sp>
    </p:spTree>
    <p:extLst>
      <p:ext uri="{BB962C8B-B14F-4D97-AF65-F5344CB8AC3E}">
        <p14:creationId xmlns:p14="http://schemas.microsoft.com/office/powerpoint/2010/main" val="29410310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BB00C2-0561-BC52-8B2B-414C90A387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BA1BF5F-E441-30E1-4358-33DB66D76AA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6850" y="304798"/>
            <a:ext cx="9680558" cy="518161"/>
          </a:xfrm>
        </p:spPr>
        <p:txBody>
          <a:bodyPr/>
          <a:lstStyle/>
          <a:p>
            <a:r>
              <a:rPr lang="en-GB" b="1" dirty="0"/>
              <a:t>Radiation Dynamics Measurements 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59A34D"/>
                </a:solidFill>
                <a:effectLst/>
                <a:uLnTx/>
                <a:uFillTx/>
                <a:latin typeface="Calibri Light" panose="020F0302020204030204" pitchFamily="34" charset="0"/>
                <a:ea typeface="+mj-ea"/>
                <a:cs typeface="Calibri Light" panose="020F0302020204030204" pitchFamily="34" charset="0"/>
              </a:rPr>
              <a:t>(PAR) </a:t>
            </a:r>
            <a:endParaRPr lang="it-IT" sz="3600" b="1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DD9EA13-62D5-9B96-3652-829E6973D3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350" y="911943"/>
            <a:ext cx="11895439" cy="5123098"/>
          </a:xfrm>
        </p:spPr>
        <p:txBody>
          <a:bodyPr>
            <a:normAutofit/>
          </a:bodyPr>
          <a:lstStyle/>
          <a:p>
            <a:pPr marL="228600" marR="0" lvl="0" indent="-22860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Light monitoring: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radiation dynamics measurements 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 Castelporziano and greenhouse at Tuscia University. </a:t>
            </a:r>
          </a:p>
          <a:p>
            <a:pPr marL="228600" marR="0" lvl="0" indent="-22860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r>
              <a:rPr lang="en-GB" sz="2600" dirty="0">
                <a:solidFill>
                  <a:prstClr val="black"/>
                </a:solidFill>
                <a:ea typeface="Calibri" panose="020F0502020204030204" pitchFamily="34" charset="0"/>
              </a:rPr>
              <a:t> U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sing a network of calibrated </a:t>
            </a:r>
            <a:r>
              <a:rPr kumimoji="0" lang="en-GB" sz="2600" b="1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quantum sensors</a:t>
            </a:r>
            <a:r>
              <a:rPr lang="en-GB" sz="2600" b="1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. </a:t>
            </a:r>
            <a:endParaRPr lang="en-GB" sz="2600" i="0" u="none" strike="noStrike" baseline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228600" marR="0" lvl="0" indent="-22860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r>
              <a:rPr lang="en-GB" sz="2600" dirty="0">
                <a:ea typeface="Calibri" panose="020F0502020204030204" pitchFamily="34" charset="0"/>
              </a:rPr>
              <a:t> Quantification of </a:t>
            </a:r>
            <a:r>
              <a:rPr lang="en-GB" sz="2600" b="1" dirty="0" err="1">
                <a:ea typeface="Calibri" panose="020F0502020204030204" pitchFamily="34" charset="0"/>
              </a:rPr>
              <a:t>sunflecks</a:t>
            </a:r>
            <a:r>
              <a:rPr lang="en-GB" sz="2600" dirty="0">
                <a:ea typeface="Calibri" panose="020F0502020204030204" pitchFamily="34" charset="0"/>
              </a:rPr>
              <a:t> dynamics (duration, frequency, and cumulative PAR) required for successful regeneration. </a:t>
            </a:r>
          </a:p>
          <a:p>
            <a:pPr marL="228600" marR="0" lvl="0" indent="-22860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r>
              <a:rPr lang="en-GB" sz="2600" dirty="0">
                <a:ea typeface="Calibri" panose="020F0502020204030204" pitchFamily="34" charset="0"/>
              </a:rPr>
              <a:t> Evaluate the impact of </a:t>
            </a:r>
            <a:r>
              <a:rPr lang="en-GB" sz="2600" b="1" dirty="0">
                <a:ea typeface="Calibri" panose="020F0502020204030204" pitchFamily="34" charset="0"/>
              </a:rPr>
              <a:t>light dynamics </a:t>
            </a:r>
            <a:r>
              <a:rPr lang="en-GB" sz="2600" dirty="0">
                <a:ea typeface="Calibri" panose="020F0502020204030204" pitchFamily="34" charset="0"/>
              </a:rPr>
              <a:t>on </a:t>
            </a:r>
            <a:r>
              <a:rPr lang="en-GB" sz="2600" i="1" dirty="0">
                <a:ea typeface="Calibri" panose="020F0502020204030204" pitchFamily="34" charset="0"/>
              </a:rPr>
              <a:t>Quercus</a:t>
            </a:r>
            <a:r>
              <a:rPr lang="en-GB" sz="2600" dirty="0">
                <a:ea typeface="Calibri" panose="020F0502020204030204" pitchFamily="34" charset="0"/>
              </a:rPr>
              <a:t> regeneration in Castelporziano.</a:t>
            </a:r>
          </a:p>
          <a:p>
            <a:pPr marL="228600" marR="0" lvl="0" indent="-22860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endParaRPr lang="en-GB" dirty="0">
              <a:ea typeface="Calibri" panose="020F0502020204030204" pitchFamily="34" charset="0"/>
            </a:endParaRPr>
          </a:p>
          <a:p>
            <a:endParaRPr lang="en-GB" dirty="0">
              <a:ea typeface="Calibri" panose="020F0502020204030204" pitchFamily="34" charset="0"/>
            </a:endParaRPr>
          </a:p>
          <a:p>
            <a:pPr marL="0" indent="0">
              <a:buNone/>
            </a:pPr>
            <a:endParaRPr lang="en-GB" dirty="0"/>
          </a:p>
          <a:p>
            <a:endParaRPr lang="it-IT" dirty="0"/>
          </a:p>
        </p:txBody>
      </p:sp>
      <p:sp>
        <p:nvSpPr>
          <p:cNvPr id="4" name="Sottotitolo 3">
            <a:extLst>
              <a:ext uri="{FF2B5EF4-FFF2-40B4-BE49-F238E27FC236}">
                <a16:creationId xmlns:a16="http://schemas.microsoft.com/office/drawing/2014/main" id="{6D36F1DB-A745-1A7F-8454-97890D187AAC}"/>
              </a:ext>
            </a:extLst>
          </p:cNvPr>
          <p:cNvSpPr>
            <a:spLocks noGrp="1"/>
          </p:cNvSpPr>
          <p:nvPr>
            <p:ph type="subTitle" idx="10"/>
          </p:nvPr>
        </p:nvSpPr>
        <p:spPr>
          <a:xfrm>
            <a:off x="375921" y="6384022"/>
            <a:ext cx="4671208" cy="473977"/>
          </a:xfrm>
        </p:spPr>
        <p:txBody>
          <a:bodyPr/>
          <a:lstStyle/>
          <a:p>
            <a:endParaRPr lang="it-IT" dirty="0"/>
          </a:p>
        </p:txBody>
      </p:sp>
      <p:pic>
        <p:nvPicPr>
          <p:cNvPr id="5" name="Picture 4" descr="A greenhouse with plants in it&#10;&#10;AI-generated content may be incorrect.">
            <a:extLst>
              <a:ext uri="{FF2B5EF4-FFF2-40B4-BE49-F238E27FC236}">
                <a16:creationId xmlns:a16="http://schemas.microsoft.com/office/drawing/2014/main" id="{C40B88A1-6332-952E-91A2-FE05332DEE4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917" y="3645876"/>
            <a:ext cx="3588152" cy="247814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28F6C7D-F3F7-5F9E-432C-58490F42F0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10771" y="3645875"/>
            <a:ext cx="3588152" cy="247814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C0B2A81-6375-88A0-5554-FC6EEDDFC3D7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20759"/>
          <a:stretch>
            <a:fillRect/>
          </a:stretch>
        </p:blipFill>
        <p:spPr>
          <a:xfrm>
            <a:off x="4316344" y="3645875"/>
            <a:ext cx="3588152" cy="247814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4A9A109-EEDE-8786-57D1-BA54B6792C2C}"/>
              </a:ext>
            </a:extLst>
          </p:cNvPr>
          <p:cNvSpPr txBox="1"/>
          <p:nvPr/>
        </p:nvSpPr>
        <p:spPr>
          <a:xfrm>
            <a:off x="2957451" y="6124023"/>
            <a:ext cx="6277097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1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Quantum  sensors installed in Castelporziano (Campo di Rota), and the greenhouse at Tuscia University </a:t>
            </a:r>
            <a:endParaRPr lang="en-GB" sz="13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96846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FCBBFF-A3E7-0D54-54C6-209598DFAF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2C1D3C2-2762-3FAB-D5FF-BD1B16E985C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6850" y="205828"/>
            <a:ext cx="9680558" cy="518161"/>
          </a:xfrm>
        </p:spPr>
        <p:txBody>
          <a:bodyPr/>
          <a:lstStyle/>
          <a:p>
            <a:r>
              <a:rPr lang="it-IT" b="1" dirty="0">
                <a:solidFill>
                  <a:srgbClr val="3EAA4A"/>
                </a:solidFill>
              </a:rPr>
              <a:t>Eco-physiological Measurement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09D9998-4B45-85CE-ED03-A9370CA8D1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754735"/>
            <a:ext cx="12095544" cy="4563084"/>
          </a:xfrm>
        </p:spPr>
        <p:txBody>
          <a:bodyPr>
            <a:normAutofit/>
          </a:bodyPr>
          <a:lstStyle/>
          <a:p>
            <a:pPr algn="just"/>
            <a:r>
              <a:rPr lang="en-GB" b="1" dirty="0"/>
              <a:t> Gas exchanges and Fluorescence </a:t>
            </a:r>
            <a:r>
              <a:rPr lang="en-GB" sz="2600" dirty="0"/>
              <a:t> </a:t>
            </a:r>
            <a:r>
              <a:rPr lang="en-GB" sz="2400" dirty="0"/>
              <a:t>measured with (LI-6800 Portable Photosynthesis System), under contrasting light conditions (homogeneous shadow vs. </a:t>
            </a:r>
            <a:r>
              <a:rPr lang="en-GB" sz="2400" dirty="0" err="1"/>
              <a:t>sunflecks</a:t>
            </a:r>
            <a:r>
              <a:rPr lang="en-GB" sz="2400" dirty="0"/>
              <a:t>). 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en-GB" sz="2400" dirty="0"/>
              <a:t>Evaluate the dynamic response of the photosynthetic, water use efficiency, interactions with water stress.</a:t>
            </a:r>
          </a:p>
          <a:p>
            <a:r>
              <a:rPr lang="en-GB" dirty="0"/>
              <a:t> </a:t>
            </a:r>
            <a:r>
              <a:rPr lang="en-GB" b="1" dirty="0"/>
              <a:t>Preliminary Results: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2400" dirty="0"/>
              <a:t>Seedlings exposed to dynamic light conditions exhibited improved photosynthetic and water-use efficiency compared to those under shade. </a:t>
            </a:r>
          </a:p>
          <a:p>
            <a:pPr marL="0" indent="0">
              <a:buNone/>
            </a:pPr>
            <a:endParaRPr lang="en-GB" dirty="0"/>
          </a:p>
          <a:p>
            <a:endParaRPr lang="en-GB" dirty="0"/>
          </a:p>
          <a:p>
            <a:endParaRPr lang="it-IT" dirty="0"/>
          </a:p>
        </p:txBody>
      </p:sp>
      <p:sp>
        <p:nvSpPr>
          <p:cNvPr id="4" name="Sottotitolo 3">
            <a:extLst>
              <a:ext uri="{FF2B5EF4-FFF2-40B4-BE49-F238E27FC236}">
                <a16:creationId xmlns:a16="http://schemas.microsoft.com/office/drawing/2014/main" id="{1606CB1C-C029-BE94-D9D4-B8D0A1BC2403}"/>
              </a:ext>
            </a:extLst>
          </p:cNvPr>
          <p:cNvSpPr>
            <a:spLocks noGrp="1"/>
          </p:cNvSpPr>
          <p:nvPr>
            <p:ph type="subTitle" idx="10"/>
          </p:nvPr>
        </p:nvSpPr>
        <p:spPr>
          <a:xfrm>
            <a:off x="375921" y="6384022"/>
            <a:ext cx="4671208" cy="473977"/>
          </a:xfrm>
        </p:spPr>
        <p:txBody>
          <a:bodyPr/>
          <a:lstStyle/>
          <a:p>
            <a:endParaRPr lang="it-IT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44F079A-ACC9-D157-C9A5-44B11B15F8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72435" y="3821720"/>
            <a:ext cx="3383344" cy="2562301"/>
          </a:xfrm>
          <a:prstGeom prst="rect">
            <a:avLst/>
          </a:prstGeom>
        </p:spPr>
      </p:pic>
      <p:pic>
        <p:nvPicPr>
          <p:cNvPr id="9" name="Picture 8" descr="A greenhouse with plants in it&#10;&#10;AI-generated content may be incorrect.">
            <a:extLst>
              <a:ext uri="{FF2B5EF4-FFF2-40B4-BE49-F238E27FC236}">
                <a16:creationId xmlns:a16="http://schemas.microsoft.com/office/drawing/2014/main" id="{DF21DA3F-CD5B-C26F-CF29-726CF986A6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71704" y="3821721"/>
            <a:ext cx="3872784" cy="256229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B0BEEF0-4A36-2A60-68AC-89874F8E325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23090" b="7434"/>
          <a:stretch>
            <a:fillRect/>
          </a:stretch>
        </p:blipFill>
        <p:spPr>
          <a:xfrm rot="16200000">
            <a:off x="958841" y="3099101"/>
            <a:ext cx="2562298" cy="4007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68088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D18A16-5EA8-6661-A084-4B60DE7CB9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EF227DB-0D5A-9950-93D5-51648C971DB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96562" y="304799"/>
            <a:ext cx="9680558" cy="518161"/>
          </a:xfrm>
        </p:spPr>
        <p:txBody>
          <a:bodyPr anchor="t">
            <a:noAutofit/>
          </a:bodyPr>
          <a:lstStyle/>
          <a:p>
            <a:r>
              <a:rPr lang="en-GB" b="1" dirty="0"/>
              <a:t>Conclusions</a:t>
            </a:r>
            <a:endParaRPr lang="it-IT" b="1" dirty="0"/>
          </a:p>
        </p:txBody>
      </p:sp>
      <p:sp>
        <p:nvSpPr>
          <p:cNvPr id="15" name="Subtitle 3">
            <a:extLst>
              <a:ext uri="{FF2B5EF4-FFF2-40B4-BE49-F238E27FC236}">
                <a16:creationId xmlns:a16="http://schemas.microsoft.com/office/drawing/2014/main" id="{2485F98A-06B4-E0DE-2741-B806730ADB30}"/>
              </a:ext>
            </a:extLst>
          </p:cNvPr>
          <p:cNvSpPr>
            <a:spLocks noGrp="1"/>
          </p:cNvSpPr>
          <p:nvPr>
            <p:ph type="subTitle" idx="10"/>
          </p:nvPr>
        </p:nvSpPr>
        <p:spPr>
          <a:xfrm>
            <a:off x="375921" y="6384022"/>
            <a:ext cx="3657236" cy="473977"/>
          </a:xfrm>
        </p:spPr>
        <p:txBody>
          <a:bodyPr/>
          <a:lstStyle/>
          <a:p>
            <a:endParaRPr lang="en-US"/>
          </a:p>
        </p:txBody>
      </p:sp>
      <p:graphicFrame>
        <p:nvGraphicFramePr>
          <p:cNvPr id="6" name="Segnaposto contenuto 2">
            <a:extLst>
              <a:ext uri="{FF2B5EF4-FFF2-40B4-BE49-F238E27FC236}">
                <a16:creationId xmlns:a16="http://schemas.microsoft.com/office/drawing/2014/main" id="{AB0EC759-27F5-8A82-1493-340F4F2B9B4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02591735"/>
              </p:ext>
            </p:extLst>
          </p:nvPr>
        </p:nvGraphicFramePr>
        <p:xfrm>
          <a:off x="296562" y="1209040"/>
          <a:ext cx="11529678" cy="46851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8224077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1D71F5F-9FC4-A382-10B8-6D37AE61820D}"/>
              </a:ext>
            </a:extLst>
          </p:cNvPr>
          <p:cNvSpPr txBox="1"/>
          <p:nvPr/>
        </p:nvSpPr>
        <p:spPr>
          <a:xfrm>
            <a:off x="658906" y="1641804"/>
            <a:ext cx="10582835" cy="15317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Nour Zaher</a:t>
            </a:r>
            <a:r>
              <a:rPr lang="en-GB" sz="2800" b="1" baseline="30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1</a:t>
            </a:r>
            <a:r>
              <a:rPr lang="en-GB" sz="2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Paolo De Angelis</a:t>
            </a:r>
            <a:r>
              <a:rPr lang="en-GB" sz="2800" b="1" baseline="30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1</a:t>
            </a:r>
            <a:r>
              <a:rPr lang="en-GB" sz="28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Dario Papale</a:t>
            </a:r>
            <a:r>
              <a:rPr lang="en-GB" sz="2800" b="1" baseline="30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1</a:t>
            </a:r>
            <a:r>
              <a:rPr lang="en-GB" sz="28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Elena Kuzminsky</a:t>
            </a:r>
            <a:r>
              <a:rPr lang="en-GB" sz="2800" b="1" baseline="30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1</a:t>
            </a:r>
            <a:r>
              <a:rPr lang="en-GB" sz="28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GB" sz="28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lvl="0">
              <a:lnSpc>
                <a:spcPct val="90000"/>
              </a:lnSpc>
              <a:spcBef>
                <a:spcPts val="1000"/>
              </a:spcBef>
              <a:defRPr/>
            </a:pPr>
            <a:r>
              <a:rPr lang="en-GB" sz="2800" baseline="30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 </a:t>
            </a:r>
            <a:r>
              <a:rPr lang="en-GB" sz="28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University of Tuscia, Viterbo, Italy.</a:t>
            </a:r>
          </a:p>
          <a:p>
            <a:endParaRPr lang="en-GB" sz="3200" b="1" dirty="0"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B24CA41-6AB9-9507-C494-89525EA2F0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24366" y="2798569"/>
            <a:ext cx="3743268" cy="749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3729879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Tema di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D39C7E3D57B7BE4CAF5A4E7BAF5811C6" ma:contentTypeVersion="17" ma:contentTypeDescription="Creare un nuovo documento." ma:contentTypeScope="" ma:versionID="addd2196dc0094b4796679e7e28cf2c8">
  <xsd:schema xmlns:xsd="http://www.w3.org/2001/XMLSchema" xmlns:xs="http://www.w3.org/2001/XMLSchema" xmlns:p="http://schemas.microsoft.com/office/2006/metadata/properties" xmlns:ns2="9b08eee6-615d-4e63-9743-e8be40a74995" xmlns:ns3="69a4a238-3fae-4083-92ca-3afaf1d37d5d" targetNamespace="http://schemas.microsoft.com/office/2006/metadata/properties" ma:root="true" ma:fieldsID="17f9697f3d5d54eecc1521b642b0f4a3" ns2:_="" ns3:_="">
    <xsd:import namespace="9b08eee6-615d-4e63-9743-e8be40a74995"/>
    <xsd:import namespace="69a4a238-3fae-4083-92ca-3afaf1d37d5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TaxKeywordTaxHTField" minOccurs="0"/>
                <xsd:element ref="ns2:MediaLengthInSecond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b08eee6-615d-4e63-9743-e8be40a7499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4" nillable="true" ma:taxonomy="true" ma:internalName="lcf76f155ced4ddcb4097134ff3c332f" ma:taxonomyFieldName="MediaServiceImageTags" ma:displayName="Tag immagine" ma:readOnly="false" ma:fieldId="{5cf76f15-5ced-4ddc-b409-7134ff3c332f}" ma:taxonomyMulti="true" ma:sspId="e5505f8f-da62-40e5-a116-f08e7003152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6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22" nillable="true" ma:displayName="MediaLengthInSeconds" ma:hidden="true" ma:internalName="MediaLengthInSeconds" ma:readOnly="true">
      <xsd:simpleType>
        <xsd:restriction base="dms:Unknown"/>
      </xsd:simple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4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9a4a238-3fae-4083-92ca-3afaf1d37d5d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Condivis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Condiviso con dettagli" ma:internalName="SharedWithDetails" ma:readOnly="true">
      <xsd:simpleType>
        <xsd:restriction base="dms:Note">
          <xsd:maxLength value="255"/>
        </xsd:restriction>
      </xsd:simpleType>
    </xsd:element>
    <xsd:element name="TaxCatchAll" ma:index="15" nillable="true" ma:displayName="Taxonomy Catch All Column" ma:hidden="true" ma:list="{bc9f3fc2-11c3-4583-890e-5ba4445d9ede}" ma:internalName="TaxCatchAll" ma:showField="CatchAllData" ma:web="69a4a238-3fae-4083-92ca-3afaf1d37d5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KeywordTaxHTField" ma:index="21" nillable="true" ma:taxonomy="true" ma:internalName="TaxKeywordTaxHTField" ma:taxonomyFieldName="TaxKeyword" ma:displayName="Parole chiave aziendali" ma:fieldId="{23f27201-bee3-471e-b2e7-b64fd8b7ca38}" ma:taxonomyMulti="true" ma:sspId="e5505f8f-da62-40e5-a116-f08e7003152c" ma:termSetId="00000000-0000-0000-0000-000000000000" ma:anchorId="00000000-0000-0000-0000-000000000000" ma:open="true" ma:isKeyword="true">
      <xsd:complexType>
        <xsd:sequence>
          <xsd:element ref="pc:Terms" minOccurs="0" maxOccurs="1"/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i contenuto"/>
        <xsd:element ref="dc:title" minOccurs="0" maxOccurs="1" ma:index="4" ma:displayName="Tito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KeywordTaxHTField xmlns="69a4a238-3fae-4083-92ca-3afaf1d37d5d">
      <Terms xmlns="http://schemas.microsoft.com/office/infopath/2007/PartnerControls"/>
    </TaxKeywordTaxHTField>
    <lcf76f155ced4ddcb4097134ff3c332f xmlns="9b08eee6-615d-4e63-9743-e8be40a74995">
      <Terms xmlns="http://schemas.microsoft.com/office/infopath/2007/PartnerControls"/>
    </lcf76f155ced4ddcb4097134ff3c332f>
    <TaxCatchAll xmlns="69a4a238-3fae-4083-92ca-3afaf1d37d5d" xsi:nil="true"/>
  </documentManagement>
</p:properties>
</file>

<file path=customXml/itemProps1.xml><?xml version="1.0" encoding="utf-8"?>
<ds:datastoreItem xmlns:ds="http://schemas.openxmlformats.org/officeDocument/2006/customXml" ds:itemID="{FE5A0FAA-20AF-425A-A224-531D5444ABF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b08eee6-615d-4e63-9743-e8be40a74995"/>
    <ds:schemaRef ds:uri="69a4a238-3fae-4083-92ca-3afaf1d37d5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CF46D2AC-9AEB-4216-88BD-B5F748A1595D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0FED428-E7E2-4985-912B-D9735E821D71}">
  <ds:schemaRefs>
    <ds:schemaRef ds:uri="http://purl.org/dc/elements/1.1/"/>
    <ds:schemaRef ds:uri="http://www.w3.org/XML/1998/namespace"/>
    <ds:schemaRef ds:uri="http://purl.org/dc/dcmitype/"/>
    <ds:schemaRef ds:uri="http://purl.org/dc/terms/"/>
    <ds:schemaRef ds:uri="http://schemas.microsoft.com/office/2006/documentManagement/types"/>
    <ds:schemaRef ds:uri="69a4a238-3fae-4083-92ca-3afaf1d37d5d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9b08eee6-615d-4e63-9743-e8be40a74995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8091</TotalTime>
  <Words>603</Words>
  <Application>Microsoft Office PowerPoint</Application>
  <PresentationFormat>Widescreen</PresentationFormat>
  <Paragraphs>71</Paragraphs>
  <Slides>9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9</vt:i4>
      </vt:variant>
    </vt:vector>
  </HeadingPairs>
  <TitlesOfParts>
    <vt:vector size="17" baseType="lpstr">
      <vt:lpstr>Aptos</vt:lpstr>
      <vt:lpstr>Arial</vt:lpstr>
      <vt:lpstr>Calibri</vt:lpstr>
      <vt:lpstr>Calibri Light</vt:lpstr>
      <vt:lpstr>Times New Roman</vt:lpstr>
      <vt:lpstr>Wingdings</vt:lpstr>
      <vt:lpstr>Tema di Office</vt:lpstr>
      <vt:lpstr>1_Tema di Office</vt:lpstr>
      <vt:lpstr>PowerPoint Presentation</vt:lpstr>
      <vt:lpstr>Introduction</vt:lpstr>
      <vt:lpstr>Objectives</vt:lpstr>
      <vt:lpstr>Materials and Methods Study area: Presidential Estate of Castelporziano (Roma, Italy). </vt:lpstr>
      <vt:lpstr>PowerPoint Presentation</vt:lpstr>
      <vt:lpstr>Radiation Dynamics Measurements (PAR) </vt:lpstr>
      <vt:lpstr>Eco-physiological Measurement</vt:lpstr>
      <vt:lpstr>Conclusions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GIULIO PACENTE</dc:creator>
  <cp:lastModifiedBy>Noor Zaher</cp:lastModifiedBy>
  <cp:revision>96</cp:revision>
  <dcterms:created xsi:type="dcterms:W3CDTF">2024-06-13T13:49:20Z</dcterms:created>
  <dcterms:modified xsi:type="dcterms:W3CDTF">2025-09-23T17:06:26Z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0x010100D39C7E3D57B7BE4CAF5A4E7BAF5811C6</vt:lpwstr>
  </property>
  <property fmtid="{D5CDD505-2E9C-101B-9397-08002B2CF9AE}" pid="3" name="TaxKeyword">
    <vt:lpwstr/>
  </property>
  <property fmtid="{D5CDD505-2E9C-101B-9397-08002B2CF9AE}" pid="4" name="MediaServiceImageTags">
    <vt:lpwstr/>
  </property>
</Properties>
</file>