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9"/>
  </p:notesMasterIdLst>
  <p:sldIdLst>
    <p:sldId id="263" r:id="rId2"/>
    <p:sldId id="257" r:id="rId3"/>
    <p:sldId id="259" r:id="rId4"/>
    <p:sldId id="262" r:id="rId5"/>
    <p:sldId id="261" r:id="rId6"/>
    <p:sldId id="270" r:id="rId7"/>
    <p:sldId id="264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9200"/>
    <a:srgbClr val="0033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24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4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39411E-2635-4F37-99AE-AA7218A99D56}" type="datetimeFigureOut">
              <a:rPr lang="it-IT" smtClean="0"/>
              <a:t>23/09/2025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21921-FE77-45B5-883F-5890672887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6400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721921-FE77-45B5-883F-589067288717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9834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D7725-D43E-448F-92D4-13063A2DED53}" type="datetime1">
              <a:rPr lang="en-US" smtClean="0"/>
              <a:t>9/23/2025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ITINERIS Final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216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78DAC-B4EF-43B6-BA0E-73382657067D}" type="datetime1">
              <a:rPr lang="en-US" smtClean="0"/>
              <a:t>9/23/2025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ITINERIS Final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974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7A1CD-AA5C-43CB-95A1-6287756A7CDA}" type="datetime1">
              <a:rPr lang="en-US" smtClean="0"/>
              <a:t>9/23/2025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ITINERIS Final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012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475D-A120-4612-9FBD-D97314B1B813}" type="datetime1">
              <a:rPr lang="en-US" smtClean="0"/>
              <a:t>9/23/2025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ITINERIS Final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15900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4748-984C-41D1-842F-0C8963255E0B}" type="datetime1">
              <a:rPr lang="en-US" smtClean="0"/>
              <a:t>9/23/2025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ITINERIS Final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034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FF165-7168-4E70-A1D0-54BA72B6B417}" type="datetime1">
              <a:rPr lang="en-US" smtClean="0"/>
              <a:t>9/23/2025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ITINERIS Final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848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57E17-B938-45A6-84F9-B370FF9A7EEB}" type="datetime1">
              <a:rPr lang="en-US" smtClean="0"/>
              <a:t>9/23/2025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ITINERIS Final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224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B97BF-940B-44FA-A479-45B664D3B13C}" type="datetime1">
              <a:rPr lang="en-US" smtClean="0"/>
              <a:t>9/23/2025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ITINERIS Final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7593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80D42-BBA5-4B29-9519-4252502B4975}" type="datetime1">
              <a:rPr lang="en-US" smtClean="0"/>
              <a:t>9/23/2025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ITINERIS Final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898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4AFC6-9D4A-4A9D-BB47-0A39ECEBE361}" type="datetime1">
              <a:rPr lang="en-US" smtClean="0"/>
              <a:t>9/23/2025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ITINERIS Final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05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DF31E-5115-4096-B7BE-DEA855B60C42}" type="datetime1">
              <a:rPr lang="en-US" smtClean="0"/>
              <a:t>9/23/2025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ITINERIS Final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832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526ED-D16B-42F2-AE96-EC970CDE32FD}" type="datetime1">
              <a:rPr lang="en-US" smtClean="0"/>
              <a:t>9/23/2025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ITINERIS Final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713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DD841-43C9-4B75-94F1-5FEFCE94E9A6}" type="datetime1">
              <a:rPr lang="en-US" smtClean="0"/>
              <a:t>9/23/2025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ITINERIS Final Meeting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178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9311D-FDBC-4F45-A6F4-723E2758D64C}" type="datetime1">
              <a:rPr lang="en-US" smtClean="0"/>
              <a:t>9/23/2025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ITINERIS Final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12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D84AA-7109-4576-8CCE-A5DBD0FE5205}" type="datetime1">
              <a:rPr lang="en-US" smtClean="0"/>
              <a:t>9/23/2025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ITINERIS Final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223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B3FE2-A519-4D25-9502-DD9244E315A3}" type="datetime1">
              <a:rPr lang="en-US" smtClean="0"/>
              <a:t>9/23/2025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ITINERIS Final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697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9ECBC-16B7-4436-AA6A-4EAE7111A71B}" type="datetime1">
              <a:rPr lang="en-US" smtClean="0"/>
              <a:t>9/23/2025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ITINERIS Final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607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D5642-C296-4EE3-A144-65DC0D49124F}" type="datetime1">
              <a:rPr lang="en-US" smtClean="0"/>
              <a:t>9/23/2025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ITINERIS Final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5785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1BED2F-F5C7-A43E-8AE4-6414EA241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105" y="982418"/>
            <a:ext cx="6431265" cy="1450757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rebuchet MS" panose="020B0603020202020204" pitchFamily="34" charset="0"/>
              </a:rPr>
              <a:t>Monitoring climate and land-use change impacts on Alpine vegetation dynamics and carbon sinks</a:t>
            </a:r>
            <a:endParaRPr lang="it-IT" sz="3200" dirty="0">
              <a:latin typeface="Trebuchet MS" panose="020B060302020202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CE4DDD9-57A3-1130-2654-480346F7C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566" y="3032325"/>
            <a:ext cx="6562342" cy="346165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it-IT" sz="1600" dirty="0">
                <a:latin typeface="Trebuchet MS" panose="020B0603020202020204" pitchFamily="34" charset="0"/>
              </a:rPr>
              <a:t>D. Ferraris</a:t>
            </a:r>
            <a:r>
              <a:rPr lang="it-IT" sz="1600" baseline="30000" dirty="0">
                <a:latin typeface="Trebuchet MS" panose="020B0603020202020204" pitchFamily="34" charset="0"/>
              </a:rPr>
              <a:t>1</a:t>
            </a:r>
            <a:r>
              <a:rPr lang="it-IT" sz="1600" dirty="0">
                <a:latin typeface="Trebuchet MS" panose="020B0603020202020204" pitchFamily="34" charset="0"/>
              </a:rPr>
              <a:t>, M. Galvagno</a:t>
            </a:r>
            <a:r>
              <a:rPr lang="it-IT" sz="1600" baseline="30000" dirty="0">
                <a:latin typeface="Trebuchet MS" panose="020B0603020202020204" pitchFamily="34" charset="0"/>
              </a:rPr>
              <a:t>2</a:t>
            </a:r>
            <a:r>
              <a:rPr lang="it-IT" sz="1600" dirty="0">
                <a:latin typeface="Trebuchet MS" panose="020B0603020202020204" pitchFamily="34" charset="0"/>
              </a:rPr>
              <a:t>, L. Oddi</a:t>
            </a:r>
            <a:r>
              <a:rPr lang="it-IT" sz="1600" baseline="30000" dirty="0">
                <a:latin typeface="Trebuchet MS" panose="020B0603020202020204" pitchFamily="34" charset="0"/>
              </a:rPr>
              <a:t>3</a:t>
            </a:r>
            <a:r>
              <a:rPr lang="it-IT" sz="1600" dirty="0">
                <a:latin typeface="Trebuchet MS" panose="020B0603020202020204" pitchFamily="34" charset="0"/>
              </a:rPr>
              <a:t>, G. Filippa</a:t>
            </a:r>
            <a:r>
              <a:rPr lang="it-IT" sz="1600" baseline="30000" dirty="0">
                <a:latin typeface="Trebuchet MS" panose="020B0603020202020204" pitchFamily="34" charset="0"/>
              </a:rPr>
              <a:t>2</a:t>
            </a:r>
            <a:r>
              <a:rPr lang="it-IT" sz="1600" dirty="0">
                <a:latin typeface="Trebuchet MS" panose="020B0603020202020204" pitchFamily="34" charset="0"/>
              </a:rPr>
              <a:t>, E. Cremonese</a:t>
            </a:r>
            <a:r>
              <a:rPr lang="it-IT" sz="1600" baseline="30000" dirty="0">
                <a:latin typeface="Trebuchet MS" panose="020B0603020202020204" pitchFamily="34" charset="0"/>
              </a:rPr>
              <a:t>4</a:t>
            </a:r>
            <a:r>
              <a:rPr lang="it-IT" sz="1600" dirty="0">
                <a:latin typeface="Trebuchet MS" panose="020B0603020202020204" pitchFamily="34" charset="0"/>
              </a:rPr>
              <a:t>, P. Pogliotti</a:t>
            </a:r>
            <a:r>
              <a:rPr lang="it-IT" sz="1600" baseline="30000" dirty="0">
                <a:latin typeface="Trebuchet MS" panose="020B0603020202020204" pitchFamily="34" charset="0"/>
              </a:rPr>
              <a:t>2</a:t>
            </a:r>
            <a:r>
              <a:rPr lang="it-IT" sz="1600" dirty="0">
                <a:latin typeface="Trebuchet MS" panose="020B0603020202020204" pitchFamily="34" charset="0"/>
              </a:rPr>
              <a:t>, F. Grosso</a:t>
            </a:r>
            <a:r>
              <a:rPr lang="it-IT" sz="1600" baseline="30000" dirty="0">
                <a:latin typeface="Trebuchet MS" panose="020B0603020202020204" pitchFamily="34" charset="0"/>
              </a:rPr>
              <a:t>2</a:t>
            </a:r>
            <a:r>
              <a:rPr lang="it-IT" sz="1600" dirty="0">
                <a:latin typeface="Trebuchet MS" panose="020B0603020202020204" pitchFamily="34" charset="0"/>
              </a:rPr>
              <a:t>, U. Morra di Cella</a:t>
            </a:r>
            <a:r>
              <a:rPr lang="it-IT" sz="1600" baseline="30000" dirty="0">
                <a:latin typeface="Trebuchet MS" panose="020B0603020202020204" pitchFamily="34" charset="0"/>
              </a:rPr>
              <a:t>2,4</a:t>
            </a:r>
            <a:r>
              <a:rPr lang="it-IT" sz="1600" dirty="0">
                <a:latin typeface="Trebuchet MS" panose="020B0603020202020204" pitchFamily="34" charset="0"/>
              </a:rPr>
              <a:t>, S. Koliopoulos</a:t>
            </a:r>
            <a:r>
              <a:rPr lang="it-IT" sz="1600" baseline="30000" dirty="0">
                <a:latin typeface="Trebuchet MS" panose="020B0603020202020204" pitchFamily="34" charset="0"/>
              </a:rPr>
              <a:t>2</a:t>
            </a:r>
            <a:r>
              <a:rPr lang="it-IT" sz="1600" dirty="0">
                <a:latin typeface="Trebuchet MS" panose="020B0603020202020204" pitchFamily="34" charset="0"/>
              </a:rPr>
              <a:t>, C. Guarnieri</a:t>
            </a:r>
            <a:r>
              <a:rPr lang="it-IT" sz="1600" baseline="30000" dirty="0">
                <a:latin typeface="Trebuchet MS" panose="020B0603020202020204" pitchFamily="34" charset="0"/>
              </a:rPr>
              <a:t>2</a:t>
            </a:r>
            <a:r>
              <a:rPr lang="it-IT" sz="1600" dirty="0">
                <a:latin typeface="Trebuchet MS" panose="020B0603020202020204" pitchFamily="34" charset="0"/>
              </a:rPr>
              <a:t>, G. Wohlfahrt</a:t>
            </a:r>
            <a:r>
              <a:rPr lang="it-IT" sz="1600" baseline="30000" dirty="0">
                <a:latin typeface="Trebuchet MS" panose="020B0603020202020204" pitchFamily="34" charset="0"/>
              </a:rPr>
              <a:t>5</a:t>
            </a:r>
            <a:r>
              <a:rPr lang="it-IT" sz="1600" dirty="0">
                <a:latin typeface="Trebuchet MS" panose="020B0603020202020204" pitchFamily="34" charset="0"/>
              </a:rPr>
              <a:t>, G. Leitinger</a:t>
            </a:r>
            <a:r>
              <a:rPr lang="it-IT" sz="1600" baseline="30000" dirty="0">
                <a:latin typeface="Trebuchet MS" panose="020B0603020202020204" pitchFamily="34" charset="0"/>
              </a:rPr>
              <a:t>5</a:t>
            </a:r>
            <a:r>
              <a:rPr lang="it-IT" sz="1600" dirty="0">
                <a:latin typeface="Trebuchet MS" panose="020B0603020202020204" pitchFamily="34" charset="0"/>
              </a:rPr>
              <a:t>, M. Migliavacca</a:t>
            </a:r>
            <a:r>
              <a:rPr lang="it-IT" sz="1600" baseline="30000" dirty="0">
                <a:latin typeface="Trebuchet MS" panose="020B0603020202020204" pitchFamily="34" charset="0"/>
              </a:rPr>
              <a:t>6</a:t>
            </a:r>
            <a:r>
              <a:rPr lang="it-IT" sz="1600" dirty="0">
                <a:latin typeface="Trebuchet MS" panose="020B0603020202020204" pitchFamily="34" charset="0"/>
              </a:rPr>
              <a:t>, A. Hammerle</a:t>
            </a:r>
            <a:r>
              <a:rPr lang="it-IT" sz="1600" baseline="30000" dirty="0">
                <a:latin typeface="Trebuchet MS" panose="020B0603020202020204" pitchFamily="34" charset="0"/>
              </a:rPr>
              <a:t>5</a:t>
            </a:r>
            <a:r>
              <a:rPr lang="it-IT" sz="1600" dirty="0">
                <a:latin typeface="Trebuchet MS" panose="020B0603020202020204" pitchFamily="34" charset="0"/>
              </a:rPr>
              <a:t>, D. Papale</a:t>
            </a:r>
            <a:r>
              <a:rPr lang="it-IT" sz="1600" baseline="30000" dirty="0">
                <a:latin typeface="Trebuchet MS" panose="020B0603020202020204" pitchFamily="34" charset="0"/>
              </a:rPr>
              <a:t>1,7</a:t>
            </a:r>
            <a:r>
              <a:rPr lang="it-IT" sz="1600" dirty="0">
                <a:latin typeface="Trebuchet MS" panose="020B0603020202020204" pitchFamily="34" charset="0"/>
              </a:rPr>
              <a:t>                        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sz="1600" baseline="30000" dirty="0">
                <a:latin typeface="Trebuchet MS" panose="020B0603020202020204" pitchFamily="34" charset="0"/>
              </a:rPr>
              <a:t>1</a:t>
            </a:r>
            <a:r>
              <a:rPr lang="it-IT" sz="1600" dirty="0">
                <a:latin typeface="Trebuchet MS" panose="020B0603020202020204" pitchFamily="34" charset="0"/>
              </a:rPr>
              <a:t> Università degli Studi della Tuscia, Viterbo, </a:t>
            </a:r>
            <a:r>
              <a:rPr lang="it-IT" sz="1600" dirty="0" err="1">
                <a:latin typeface="Trebuchet MS" panose="020B0603020202020204" pitchFamily="34" charset="0"/>
              </a:rPr>
              <a:t>Italy</a:t>
            </a:r>
            <a:r>
              <a:rPr lang="it-IT" sz="1600" dirty="0">
                <a:latin typeface="Trebuchet MS" panose="020B0603020202020204" pitchFamily="34" charset="0"/>
              </a:rPr>
              <a:t>. </a:t>
            </a:r>
            <a:r>
              <a:rPr lang="it-IT" sz="1600" baseline="30000" dirty="0">
                <a:latin typeface="Trebuchet MS" panose="020B0603020202020204" pitchFamily="34" charset="0"/>
              </a:rPr>
              <a:t>2</a:t>
            </a:r>
            <a:r>
              <a:rPr lang="it-IT" sz="1600" dirty="0">
                <a:latin typeface="Trebuchet MS" panose="020B0603020202020204" pitchFamily="34" charset="0"/>
              </a:rPr>
              <a:t> </a:t>
            </a:r>
            <a:r>
              <a:rPr lang="it-IT" sz="1600" dirty="0" err="1">
                <a:latin typeface="Trebuchet MS" panose="020B0603020202020204" pitchFamily="34" charset="0"/>
              </a:rPr>
              <a:t>Environmental</a:t>
            </a:r>
            <a:r>
              <a:rPr lang="it-IT" sz="1600" dirty="0">
                <a:latin typeface="Trebuchet MS" panose="020B0603020202020204" pitchFamily="34" charset="0"/>
              </a:rPr>
              <a:t> </a:t>
            </a:r>
            <a:r>
              <a:rPr lang="it-IT" sz="1600" dirty="0" err="1">
                <a:latin typeface="Trebuchet MS" panose="020B0603020202020204" pitchFamily="34" charset="0"/>
              </a:rPr>
              <a:t>Protection</a:t>
            </a:r>
            <a:r>
              <a:rPr lang="it-IT" sz="1600" dirty="0">
                <a:latin typeface="Trebuchet MS" panose="020B0603020202020204" pitchFamily="34" charset="0"/>
              </a:rPr>
              <a:t> Agency of Aosta Valley (ARPA VdA), </a:t>
            </a:r>
            <a:r>
              <a:rPr lang="it-IT" sz="1600" dirty="0" err="1">
                <a:latin typeface="Trebuchet MS" panose="020B0603020202020204" pitchFamily="34" charset="0"/>
              </a:rPr>
              <a:t>Climate</a:t>
            </a:r>
            <a:r>
              <a:rPr lang="it-IT" sz="1600" dirty="0">
                <a:latin typeface="Trebuchet MS" panose="020B0603020202020204" pitchFamily="34" charset="0"/>
              </a:rPr>
              <a:t> </a:t>
            </a:r>
            <a:r>
              <a:rPr lang="it-IT" sz="1600" dirty="0" err="1">
                <a:latin typeface="Trebuchet MS" panose="020B0603020202020204" pitchFamily="34" charset="0"/>
              </a:rPr>
              <a:t>Change</a:t>
            </a:r>
            <a:r>
              <a:rPr lang="it-IT" sz="1600" dirty="0">
                <a:latin typeface="Trebuchet MS" panose="020B0603020202020204" pitchFamily="34" charset="0"/>
              </a:rPr>
              <a:t> </a:t>
            </a:r>
            <a:r>
              <a:rPr lang="it-IT" sz="1600" dirty="0" err="1">
                <a:latin typeface="Trebuchet MS" panose="020B0603020202020204" pitchFamily="34" charset="0"/>
              </a:rPr>
              <a:t>Dept</a:t>
            </a:r>
            <a:r>
              <a:rPr lang="it-IT" sz="1600" dirty="0">
                <a:latin typeface="Trebuchet MS" panose="020B0603020202020204" pitchFamily="34" charset="0"/>
              </a:rPr>
              <a:t>., Aosta, </a:t>
            </a:r>
            <a:r>
              <a:rPr lang="it-IT" sz="1600" dirty="0" err="1">
                <a:latin typeface="Trebuchet MS" panose="020B0603020202020204" pitchFamily="34" charset="0"/>
              </a:rPr>
              <a:t>Italy</a:t>
            </a:r>
            <a:r>
              <a:rPr lang="it-IT" sz="1600" dirty="0">
                <a:latin typeface="Trebuchet MS" panose="020B0603020202020204" pitchFamily="34" charset="0"/>
              </a:rPr>
              <a:t>. </a:t>
            </a:r>
            <a:r>
              <a:rPr lang="it-IT" sz="1600" baseline="30000" dirty="0">
                <a:latin typeface="Trebuchet MS" panose="020B0603020202020204" pitchFamily="34" charset="0"/>
              </a:rPr>
              <a:t>3 </a:t>
            </a:r>
            <a:r>
              <a:rPr lang="it-IT" sz="1600" dirty="0">
                <a:latin typeface="Trebuchet MS" panose="020B0603020202020204" pitchFamily="34" charset="0"/>
              </a:rPr>
              <a:t>Department of Life Sciences and Systems </a:t>
            </a:r>
            <a:r>
              <a:rPr lang="it-IT" sz="1600" dirty="0" err="1">
                <a:latin typeface="Trebuchet MS" panose="020B0603020202020204" pitchFamily="34" charset="0"/>
              </a:rPr>
              <a:t>Biology</a:t>
            </a:r>
            <a:r>
              <a:rPr lang="it-IT" sz="1600" dirty="0">
                <a:latin typeface="Trebuchet MS" panose="020B0603020202020204" pitchFamily="34" charset="0"/>
              </a:rPr>
              <a:t>, University of Turin, </a:t>
            </a:r>
            <a:r>
              <a:rPr lang="it-IT" sz="1600" dirty="0" err="1">
                <a:latin typeface="Trebuchet MS" panose="020B0603020202020204" pitchFamily="34" charset="0"/>
              </a:rPr>
              <a:t>Italy</a:t>
            </a:r>
            <a:r>
              <a:rPr lang="it-IT" sz="1600" dirty="0">
                <a:latin typeface="Trebuchet MS" panose="020B0603020202020204" pitchFamily="34" charset="0"/>
              </a:rPr>
              <a:t>. </a:t>
            </a:r>
            <a:r>
              <a:rPr lang="it-IT" sz="1600" baseline="30000" dirty="0">
                <a:latin typeface="Trebuchet MS" panose="020B0603020202020204" pitchFamily="34" charset="0"/>
              </a:rPr>
              <a:t>4</a:t>
            </a:r>
            <a:r>
              <a:rPr lang="it-IT" sz="1600" dirty="0">
                <a:latin typeface="Trebuchet MS" panose="020B0603020202020204" pitchFamily="34" charset="0"/>
              </a:rPr>
              <a:t> CIMA </a:t>
            </a:r>
            <a:r>
              <a:rPr lang="it-IT" sz="1600" dirty="0" err="1">
                <a:latin typeface="Trebuchet MS" panose="020B0603020202020204" pitchFamily="34" charset="0"/>
              </a:rPr>
              <a:t>Research</a:t>
            </a:r>
            <a:r>
              <a:rPr lang="it-IT" sz="1600" dirty="0">
                <a:latin typeface="Trebuchet MS" panose="020B0603020202020204" pitchFamily="34" charset="0"/>
              </a:rPr>
              <a:t> Foundation, Savona, </a:t>
            </a:r>
            <a:r>
              <a:rPr lang="it-IT" sz="1600" dirty="0" err="1">
                <a:latin typeface="Trebuchet MS" panose="020B0603020202020204" pitchFamily="34" charset="0"/>
              </a:rPr>
              <a:t>Italy</a:t>
            </a:r>
            <a:r>
              <a:rPr lang="it-IT" sz="1600" dirty="0">
                <a:latin typeface="Trebuchet MS" panose="020B0603020202020204" pitchFamily="34" charset="0"/>
              </a:rPr>
              <a:t>. </a:t>
            </a:r>
            <a:r>
              <a:rPr lang="it-IT" sz="1600" baseline="30000" dirty="0">
                <a:latin typeface="Trebuchet MS" panose="020B0603020202020204" pitchFamily="34" charset="0"/>
              </a:rPr>
              <a:t>5</a:t>
            </a:r>
            <a:r>
              <a:rPr lang="it-IT" sz="1600" dirty="0">
                <a:latin typeface="Trebuchet MS" panose="020B0603020202020204" pitchFamily="34" charset="0"/>
              </a:rPr>
              <a:t> Department of </a:t>
            </a:r>
            <a:r>
              <a:rPr lang="it-IT" sz="1600" dirty="0" err="1">
                <a:latin typeface="Trebuchet MS" panose="020B0603020202020204" pitchFamily="34" charset="0"/>
              </a:rPr>
              <a:t>Ecology</a:t>
            </a:r>
            <a:r>
              <a:rPr lang="it-IT" sz="1600" dirty="0">
                <a:latin typeface="Trebuchet MS" panose="020B0603020202020204" pitchFamily="34" charset="0"/>
              </a:rPr>
              <a:t>, University of Innsbruck, Austria. </a:t>
            </a:r>
            <a:r>
              <a:rPr lang="it-IT" sz="1600" baseline="30000" dirty="0">
                <a:latin typeface="Trebuchet MS" panose="020B0603020202020204" pitchFamily="34" charset="0"/>
              </a:rPr>
              <a:t>6</a:t>
            </a:r>
            <a:r>
              <a:rPr lang="it-IT" sz="1600" dirty="0">
                <a:latin typeface="Trebuchet MS" panose="020B0603020202020204" pitchFamily="34" charset="0"/>
              </a:rPr>
              <a:t> </a:t>
            </a:r>
            <a:r>
              <a:rPr lang="it-IT" sz="1600" dirty="0" err="1">
                <a:latin typeface="Trebuchet MS" panose="020B0603020202020204" pitchFamily="34" charset="0"/>
              </a:rPr>
              <a:t>European</a:t>
            </a:r>
            <a:r>
              <a:rPr lang="it-IT" sz="1600" dirty="0">
                <a:latin typeface="Trebuchet MS" panose="020B0603020202020204" pitchFamily="34" charset="0"/>
              </a:rPr>
              <a:t> Commission, Joint </a:t>
            </a:r>
            <a:r>
              <a:rPr lang="it-IT" sz="1600" dirty="0" err="1">
                <a:latin typeface="Trebuchet MS" panose="020B0603020202020204" pitchFamily="34" charset="0"/>
              </a:rPr>
              <a:t>Research</a:t>
            </a:r>
            <a:r>
              <a:rPr lang="it-IT" sz="1600" dirty="0">
                <a:latin typeface="Trebuchet MS" panose="020B0603020202020204" pitchFamily="34" charset="0"/>
              </a:rPr>
              <a:t> Centre (JRC), Ispra, </a:t>
            </a:r>
            <a:r>
              <a:rPr lang="it-IT" sz="1600" dirty="0" err="1">
                <a:latin typeface="Trebuchet MS" panose="020B0603020202020204" pitchFamily="34" charset="0"/>
              </a:rPr>
              <a:t>Italy</a:t>
            </a:r>
            <a:r>
              <a:rPr lang="it-IT" sz="1600" dirty="0">
                <a:latin typeface="Trebuchet MS" panose="020B0603020202020204" pitchFamily="34" charset="0"/>
              </a:rPr>
              <a:t>. </a:t>
            </a:r>
            <a:r>
              <a:rPr lang="it-IT" sz="1600" baseline="30000" dirty="0">
                <a:latin typeface="Trebuchet MS" panose="020B0603020202020204" pitchFamily="34" charset="0"/>
              </a:rPr>
              <a:t>7</a:t>
            </a:r>
            <a:r>
              <a:rPr lang="it-IT" sz="1600" dirty="0">
                <a:latin typeface="Trebuchet MS" panose="020B0603020202020204" pitchFamily="34" charset="0"/>
              </a:rPr>
              <a:t> National </a:t>
            </a:r>
            <a:r>
              <a:rPr lang="it-IT" sz="1600" dirty="0" err="1">
                <a:latin typeface="Trebuchet MS" panose="020B0603020202020204" pitchFamily="34" charset="0"/>
              </a:rPr>
              <a:t>Research</a:t>
            </a:r>
            <a:r>
              <a:rPr lang="it-IT" sz="1600" dirty="0">
                <a:latin typeface="Trebuchet MS" panose="020B0603020202020204" pitchFamily="34" charset="0"/>
              </a:rPr>
              <a:t> </a:t>
            </a:r>
            <a:r>
              <a:rPr lang="it-IT" sz="1600" dirty="0" err="1">
                <a:latin typeface="Trebuchet MS" panose="020B0603020202020204" pitchFamily="34" charset="0"/>
              </a:rPr>
              <a:t>Council</a:t>
            </a:r>
            <a:r>
              <a:rPr lang="it-IT" sz="1600" dirty="0">
                <a:latin typeface="Trebuchet MS" panose="020B0603020202020204" pitchFamily="34" charset="0"/>
              </a:rPr>
              <a:t> (CNR) - IRET, Rome, </a:t>
            </a:r>
            <a:r>
              <a:rPr lang="it-IT" sz="1600" dirty="0" err="1">
                <a:latin typeface="Trebuchet MS" panose="020B0603020202020204" pitchFamily="34" charset="0"/>
              </a:rPr>
              <a:t>Italy</a:t>
            </a:r>
            <a:r>
              <a:rPr lang="it-IT" sz="1600" dirty="0">
                <a:latin typeface="Trebuchet MS" panose="020B0603020202020204" pitchFamily="34" charset="0"/>
              </a:rPr>
              <a:t>.</a:t>
            </a:r>
          </a:p>
        </p:txBody>
      </p:sp>
      <p:pic>
        <p:nvPicPr>
          <p:cNvPr id="5" name="Immagine 4" descr="Immagine che contiene testo, Carattere, schermata, logo&#10;&#10;Il contenuto generato dall'IA potrebbe non essere corretto.">
            <a:extLst>
              <a:ext uri="{FF2B5EF4-FFF2-40B4-BE49-F238E27FC236}">
                <a16:creationId xmlns:a16="http://schemas.microsoft.com/office/drawing/2014/main" id="{1CAA7082-1D13-878D-A8E2-AA7AA128C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826" y="1043226"/>
            <a:ext cx="4819748" cy="238577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CB9645A-A159-D0E4-5A11-ED71290AEE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269" r="15799"/>
          <a:stretch>
            <a:fillRect/>
          </a:stretch>
        </p:blipFill>
        <p:spPr>
          <a:xfrm>
            <a:off x="7882128" y="3754349"/>
            <a:ext cx="1572768" cy="1182541"/>
          </a:xfrm>
          <a:prstGeom prst="rect">
            <a:avLst/>
          </a:prstGeom>
        </p:spPr>
      </p:pic>
      <p:pic>
        <p:nvPicPr>
          <p:cNvPr id="7" name="Immagine 6" descr="Immagine che contiene testo, Elementi grafici, Carattere, grafica&#10;&#10;Il contenuto generato dall'IA potrebbe non essere corretto.">
            <a:extLst>
              <a:ext uri="{FF2B5EF4-FFF2-40B4-BE49-F238E27FC236}">
                <a16:creationId xmlns:a16="http://schemas.microsoft.com/office/drawing/2014/main" id="{9116D504-284C-5BAC-27EC-206A72652B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896" y="3256137"/>
            <a:ext cx="2670033" cy="267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40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4D13F4-00F8-309F-B05F-26BEA0193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69" y="676738"/>
            <a:ext cx="5273054" cy="1639892"/>
          </a:xfrm>
        </p:spPr>
        <p:txBody>
          <a:bodyPr>
            <a:normAutofit fontScale="90000"/>
          </a:bodyPr>
          <a:lstStyle/>
          <a:p>
            <a:pPr algn="l"/>
            <a:r>
              <a:rPr lang="it-IT" sz="4000" dirty="0" err="1">
                <a:solidFill>
                  <a:srgbClr val="F39200"/>
                </a:solidFill>
                <a:latin typeface="Trebuchet MS" panose="020B0603020202020204" pitchFamily="34" charset="0"/>
              </a:rPr>
              <a:t>Introduction</a:t>
            </a:r>
            <a:r>
              <a:rPr lang="it-IT" sz="4000" dirty="0">
                <a:solidFill>
                  <a:srgbClr val="F39200"/>
                </a:solidFill>
                <a:latin typeface="Trebuchet MS" panose="020B0603020202020204" pitchFamily="34" charset="0"/>
              </a:rPr>
              <a:t>:</a:t>
            </a:r>
            <a:br>
              <a:rPr lang="it-IT" sz="4400" dirty="0">
                <a:solidFill>
                  <a:srgbClr val="F39200"/>
                </a:solidFill>
                <a:latin typeface="Trebuchet MS" panose="020B0603020202020204" pitchFamily="34" charset="0"/>
              </a:rPr>
            </a:br>
            <a:r>
              <a:rPr lang="it-IT" sz="5200" dirty="0">
                <a:solidFill>
                  <a:srgbClr val="F39200"/>
                </a:solidFill>
                <a:latin typeface="Trebuchet MS" panose="020B0603020202020204" pitchFamily="34" charset="0"/>
              </a:rPr>
              <a:t>monitoring </a:t>
            </a:r>
            <a:r>
              <a:rPr lang="it-IT" sz="5200" dirty="0" err="1">
                <a:solidFill>
                  <a:srgbClr val="F39200"/>
                </a:solidFill>
                <a:latin typeface="Trebuchet MS" panose="020B0603020202020204" pitchFamily="34" charset="0"/>
              </a:rPr>
              <a:t>sites</a:t>
            </a:r>
            <a:endParaRPr lang="it-IT" sz="5200" dirty="0">
              <a:solidFill>
                <a:srgbClr val="F39200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Immagine 5" descr="Immagine che contiene mappa, panorama&#10;&#10;Il contenuto generato dall'IA potrebbe non essere corretto.">
            <a:extLst>
              <a:ext uri="{FF2B5EF4-FFF2-40B4-BE49-F238E27FC236}">
                <a16:creationId xmlns:a16="http://schemas.microsoft.com/office/drawing/2014/main" id="{53D3FCBD-2947-9C51-0452-8E0055630A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234" y="555531"/>
            <a:ext cx="5350527" cy="176109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6206316-B2CC-D02D-E0DC-5BC88D884485}"/>
              </a:ext>
            </a:extLst>
          </p:cNvPr>
          <p:cNvSpPr txBox="1"/>
          <p:nvPr/>
        </p:nvSpPr>
        <p:spPr>
          <a:xfrm>
            <a:off x="9875891" y="838995"/>
            <a:ext cx="17004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F39200"/>
                </a:solidFill>
                <a:latin typeface="Trebuchet MS" panose="020B0603020202020204" pitchFamily="34" charset="0"/>
              </a:rPr>
              <a:t>Aosta</a:t>
            </a:r>
            <a:r>
              <a:rPr lang="en-US" sz="1600" dirty="0">
                <a:solidFill>
                  <a:srgbClr val="F39200"/>
                </a:solidFill>
                <a:latin typeface="Trebuchet MS" panose="020B0603020202020204" pitchFamily="34" charset="0"/>
              </a:rPr>
              <a:t> Valley region, </a:t>
            </a:r>
          </a:p>
          <a:p>
            <a:r>
              <a:rPr lang="en-US" sz="1600" dirty="0">
                <a:solidFill>
                  <a:srgbClr val="F39200"/>
                </a:solidFill>
                <a:latin typeface="Trebuchet MS" panose="020B0603020202020204" pitchFamily="34" charset="0"/>
              </a:rPr>
              <a:t>northwest Italian Alps, </a:t>
            </a:r>
          </a:p>
          <a:p>
            <a:r>
              <a:rPr lang="en-US" sz="1600" dirty="0">
                <a:solidFill>
                  <a:srgbClr val="F39200"/>
                </a:solidFill>
                <a:latin typeface="Trebuchet MS" panose="020B0603020202020204" pitchFamily="34" charset="0"/>
              </a:rPr>
              <a:t>2100 m asl</a:t>
            </a:r>
            <a:endParaRPr lang="it-IT" sz="1600" dirty="0">
              <a:solidFill>
                <a:srgbClr val="F39200"/>
              </a:solidFill>
              <a:latin typeface="Trebuchet MS" panose="020B0603020202020204" pitchFamily="34" charset="0"/>
            </a:endParaRPr>
          </a:p>
        </p:txBody>
      </p:sp>
      <p:pic>
        <p:nvPicPr>
          <p:cNvPr id="8" name="Immagine 7" descr="Immagine che contiene aria aperta, erba, nuvola, cielo&#10;&#10;Il contenuto generato dall'IA potrebbe non essere corretto.">
            <a:extLst>
              <a:ext uri="{FF2B5EF4-FFF2-40B4-BE49-F238E27FC236}">
                <a16:creationId xmlns:a16="http://schemas.microsoft.com/office/drawing/2014/main" id="{F895599D-DC31-905E-2074-D0540BD10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6"/>
          <a:stretch>
            <a:fillRect/>
          </a:stretch>
        </p:blipFill>
        <p:spPr>
          <a:xfrm>
            <a:off x="75553" y="2863866"/>
            <a:ext cx="3841080" cy="2325592"/>
          </a:xfrm>
          <a:prstGeom prst="rect">
            <a:avLst/>
          </a:prstGeom>
        </p:spPr>
      </p:pic>
      <p:pic>
        <p:nvPicPr>
          <p:cNvPr id="10" name="Immagine 9" descr="Immagine che contiene aria aperta, nuvola, erba, autunno&#10;&#10;Il contenuto generato dall'IA potrebbe non essere corretto.">
            <a:extLst>
              <a:ext uri="{FF2B5EF4-FFF2-40B4-BE49-F238E27FC236}">
                <a16:creationId xmlns:a16="http://schemas.microsoft.com/office/drawing/2014/main" id="{715AD727-ED8C-9D27-07D2-42B7AC587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6" b="14472"/>
          <a:stretch>
            <a:fillRect/>
          </a:stretch>
        </p:blipFill>
        <p:spPr>
          <a:xfrm>
            <a:off x="4051898" y="2481249"/>
            <a:ext cx="3480384" cy="3276600"/>
          </a:xfrm>
          <a:prstGeom prst="rect">
            <a:avLst/>
          </a:prstGeom>
        </p:spPr>
      </p:pic>
      <p:pic>
        <p:nvPicPr>
          <p:cNvPr id="12" name="Immagine 11" descr="Immagine che contiene aria aperta, erba, nuvola, cielo&#10;&#10;Il contenuto generato dall'IA potrebbe non essere corretto.">
            <a:extLst>
              <a:ext uri="{FF2B5EF4-FFF2-40B4-BE49-F238E27FC236}">
                <a16:creationId xmlns:a16="http://schemas.microsoft.com/office/drawing/2014/main" id="{69F3E5DC-B52D-14EF-175A-F34ED85B8A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547" y="2956753"/>
            <a:ext cx="4434980" cy="2325592"/>
          </a:xfrm>
          <a:prstGeom prst="rect">
            <a:avLst/>
          </a:prstGeom>
        </p:spPr>
      </p:pic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7C276F6F-8143-4E4F-7A15-F9625581E952}"/>
              </a:ext>
            </a:extLst>
          </p:cNvPr>
          <p:cNvSpPr/>
          <p:nvPr/>
        </p:nvSpPr>
        <p:spPr>
          <a:xfrm>
            <a:off x="3054096" y="4749174"/>
            <a:ext cx="1115568" cy="736008"/>
          </a:xfrm>
          <a:prstGeom prst="rightArrow">
            <a:avLst/>
          </a:prstGeom>
          <a:solidFill>
            <a:srgbClr val="F392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6" name="Freccia a destra 15">
            <a:extLst>
              <a:ext uri="{FF2B5EF4-FFF2-40B4-BE49-F238E27FC236}">
                <a16:creationId xmlns:a16="http://schemas.microsoft.com/office/drawing/2014/main" id="{6F9234AE-10AD-B6D9-A210-2F51F32F68D5}"/>
              </a:ext>
            </a:extLst>
          </p:cNvPr>
          <p:cNvSpPr/>
          <p:nvPr/>
        </p:nvSpPr>
        <p:spPr>
          <a:xfrm>
            <a:off x="6974498" y="4749174"/>
            <a:ext cx="1115568" cy="736008"/>
          </a:xfrm>
          <a:prstGeom prst="rightArrow">
            <a:avLst/>
          </a:prstGeom>
          <a:solidFill>
            <a:srgbClr val="F392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E88E595-D541-E50B-091C-06D7AAE3F4A0}"/>
              </a:ext>
            </a:extLst>
          </p:cNvPr>
          <p:cNvSpPr txBox="1"/>
          <p:nvPr/>
        </p:nvSpPr>
        <p:spPr>
          <a:xfrm>
            <a:off x="3611880" y="5997862"/>
            <a:ext cx="7807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solidFill>
                  <a:srgbClr val="F39200"/>
                </a:solidFill>
                <a:latin typeface="Trebuchet MS" panose="020B0603020202020204" pitchFamily="34" charset="0"/>
              </a:rPr>
              <a:t>Transition</a:t>
            </a:r>
            <a:r>
              <a:rPr lang="it-IT" sz="2000" dirty="0">
                <a:solidFill>
                  <a:srgbClr val="F39200"/>
                </a:solidFill>
                <a:latin typeface="Trebuchet MS" panose="020B0603020202020204" pitchFamily="34" charset="0"/>
              </a:rPr>
              <a:t> from the </a:t>
            </a:r>
            <a:r>
              <a:rPr lang="it-IT" sz="2000" dirty="0" err="1">
                <a:solidFill>
                  <a:srgbClr val="F39200"/>
                </a:solidFill>
                <a:latin typeface="Trebuchet MS" panose="020B0603020202020204" pitchFamily="34" charset="0"/>
              </a:rPr>
              <a:t>abandoned</a:t>
            </a:r>
            <a:r>
              <a:rPr lang="it-IT" sz="2000" dirty="0">
                <a:solidFill>
                  <a:srgbClr val="F39200"/>
                </a:solidFill>
                <a:latin typeface="Trebuchet MS" panose="020B0603020202020204" pitchFamily="34" charset="0"/>
              </a:rPr>
              <a:t> pasture to a mature </a:t>
            </a:r>
            <a:r>
              <a:rPr lang="it-IT" sz="2000" dirty="0" err="1">
                <a:solidFill>
                  <a:srgbClr val="F39200"/>
                </a:solidFill>
                <a:latin typeface="Trebuchet MS" panose="020B0603020202020204" pitchFamily="34" charset="0"/>
              </a:rPr>
              <a:t>larch</a:t>
            </a:r>
            <a:r>
              <a:rPr lang="it-IT" sz="2000" dirty="0">
                <a:solidFill>
                  <a:srgbClr val="F39200"/>
                </a:solidFill>
                <a:latin typeface="Trebuchet MS" panose="020B0603020202020204" pitchFamily="34" charset="0"/>
              </a:rPr>
              <a:t> </a:t>
            </a:r>
            <a:r>
              <a:rPr lang="it-IT" sz="2000" dirty="0" err="1">
                <a:solidFill>
                  <a:srgbClr val="F39200"/>
                </a:solidFill>
                <a:latin typeface="Trebuchet MS" panose="020B0603020202020204" pitchFamily="34" charset="0"/>
              </a:rPr>
              <a:t>forest</a:t>
            </a:r>
            <a:endParaRPr lang="it-IT" sz="2000" dirty="0">
              <a:solidFill>
                <a:srgbClr val="F39200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4E107BB-0CE5-F3E2-52B1-04E825D0C955}"/>
              </a:ext>
            </a:extLst>
          </p:cNvPr>
          <p:cNvSpPr txBox="1"/>
          <p:nvPr/>
        </p:nvSpPr>
        <p:spPr>
          <a:xfrm>
            <a:off x="244602" y="5354077"/>
            <a:ext cx="6094476" cy="375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F39200"/>
                </a:solidFill>
                <a:latin typeface="Trebuchet MS" panose="020B0603020202020204" pitchFamily="34" charset="0"/>
              </a:rPr>
              <a:t>ICOS Associated site </a:t>
            </a:r>
            <a:r>
              <a:rPr lang="en-US" sz="1400" dirty="0" err="1">
                <a:solidFill>
                  <a:srgbClr val="F39200"/>
                </a:solidFill>
                <a:latin typeface="Trebuchet MS" panose="020B0603020202020204" pitchFamily="34" charset="0"/>
              </a:rPr>
              <a:t>Torgnon</a:t>
            </a:r>
            <a:r>
              <a:rPr lang="en-US" sz="1400" dirty="0">
                <a:solidFill>
                  <a:srgbClr val="F39200"/>
                </a:solidFill>
                <a:latin typeface="Trebuchet MS" panose="020B0603020202020204" pitchFamily="34" charset="0"/>
              </a:rPr>
              <a:t> (IT-Tor)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640FE076-95C4-401D-4B1E-BC1E384C61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17" y="5598908"/>
            <a:ext cx="40767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33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872892-BA0E-0B3C-3DCF-101300E86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286603"/>
            <a:ext cx="10735056" cy="1450757"/>
          </a:xfrm>
        </p:spPr>
        <p:txBody>
          <a:bodyPr>
            <a:normAutofit fontScale="90000"/>
          </a:bodyPr>
          <a:lstStyle/>
          <a:p>
            <a:pPr algn="l"/>
            <a:r>
              <a:rPr lang="it-IT" sz="4000" dirty="0">
                <a:solidFill>
                  <a:srgbClr val="F39200"/>
                </a:solidFill>
                <a:latin typeface="Trebuchet MS" panose="020B0603020202020204" pitchFamily="34" charset="0"/>
              </a:rPr>
              <a:t>Methods:</a:t>
            </a:r>
            <a:br>
              <a:rPr lang="it-IT" sz="4000" dirty="0">
                <a:solidFill>
                  <a:srgbClr val="F39200"/>
                </a:solidFill>
                <a:latin typeface="Trebuchet MS" panose="020B0603020202020204" pitchFamily="34" charset="0"/>
              </a:rPr>
            </a:br>
            <a:r>
              <a:rPr lang="it-IT" sz="4000" dirty="0">
                <a:solidFill>
                  <a:srgbClr val="F39200"/>
                </a:solidFill>
                <a:latin typeface="Trebuchet MS" panose="020B0603020202020204" pitchFamily="34" charset="0"/>
              </a:rPr>
              <a:t>to </a:t>
            </a:r>
            <a:r>
              <a:rPr lang="it-IT" sz="4400" dirty="0">
                <a:solidFill>
                  <a:srgbClr val="F39200"/>
                </a:solidFill>
                <a:latin typeface="Trebuchet MS" panose="020B0603020202020204" pitchFamily="34" charset="0"/>
              </a:rPr>
              <a:t>estimate</a:t>
            </a:r>
            <a:br>
              <a:rPr lang="it-IT" sz="4400" dirty="0">
                <a:solidFill>
                  <a:srgbClr val="F39200"/>
                </a:solidFill>
                <a:latin typeface="Trebuchet MS" panose="020B0603020202020204" pitchFamily="34" charset="0"/>
              </a:rPr>
            </a:br>
            <a:r>
              <a:rPr lang="it-IT" sz="4400" dirty="0" err="1">
                <a:solidFill>
                  <a:srgbClr val="F39200"/>
                </a:solidFill>
                <a:latin typeface="Trebuchet MS" panose="020B0603020202020204" pitchFamily="34" charset="0"/>
              </a:rPr>
              <a:t>vegetation</a:t>
            </a:r>
            <a:r>
              <a:rPr lang="it-IT" sz="4400" dirty="0">
                <a:solidFill>
                  <a:srgbClr val="F39200"/>
                </a:solidFill>
                <a:latin typeface="Trebuchet MS" panose="020B0603020202020204" pitchFamily="34" charset="0"/>
              </a:rPr>
              <a:t> </a:t>
            </a:r>
            <a:r>
              <a:rPr lang="it-IT" sz="4400" dirty="0" err="1">
                <a:solidFill>
                  <a:srgbClr val="F39200"/>
                </a:solidFill>
                <a:latin typeface="Trebuchet MS" panose="020B0603020202020204" pitchFamily="34" charset="0"/>
              </a:rPr>
              <a:t>growth</a:t>
            </a:r>
            <a:endParaRPr lang="it-IT" sz="4000" dirty="0">
              <a:solidFill>
                <a:srgbClr val="F39200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Segnaposto contenuto 4" descr="Immagine che contiene aria aperta, erba, persona, spazzola&#10;&#10;Il contenuto generato dall'IA potrebbe non essere corretto.">
            <a:extLst>
              <a:ext uri="{FF2B5EF4-FFF2-40B4-BE49-F238E27FC236}">
                <a16:creationId xmlns:a16="http://schemas.microsoft.com/office/drawing/2014/main" id="{A0EE67B1-049C-EEC7-9947-79B62538E8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664" y="2984689"/>
            <a:ext cx="1757898" cy="2341086"/>
          </a:xfrm>
        </p:spPr>
      </p:pic>
      <p:pic>
        <p:nvPicPr>
          <p:cNvPr id="7" name="Immagine 6" descr="Immagine che contiene aria aperta, nuvola, cielo, erba&#10;&#10;Il contenuto generato dall'IA potrebbe non essere corretto.">
            <a:extLst>
              <a:ext uri="{FF2B5EF4-FFF2-40B4-BE49-F238E27FC236}">
                <a16:creationId xmlns:a16="http://schemas.microsoft.com/office/drawing/2014/main" id="{95147043-B735-58EF-2CA8-999A91583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664" y="5401230"/>
            <a:ext cx="1757898" cy="1170167"/>
          </a:xfrm>
          <a:prstGeom prst="rect">
            <a:avLst/>
          </a:prstGeom>
        </p:spPr>
      </p:pic>
      <p:pic>
        <p:nvPicPr>
          <p:cNvPr id="9" name="Immagine 8" descr="Immagine che contiene aria aperta, cielo, nuvola, persona&#10;&#10;Il contenuto generato dall'IA potrebbe non essere corretto.">
            <a:extLst>
              <a:ext uri="{FF2B5EF4-FFF2-40B4-BE49-F238E27FC236}">
                <a16:creationId xmlns:a16="http://schemas.microsoft.com/office/drawing/2014/main" id="{4CD0989C-226E-ADB2-EE76-83B7AD00C6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691" y="3288131"/>
            <a:ext cx="2588874" cy="3283266"/>
          </a:xfrm>
          <a:prstGeom prst="rect">
            <a:avLst/>
          </a:prstGeom>
        </p:spPr>
      </p:pic>
      <p:pic>
        <p:nvPicPr>
          <p:cNvPr id="15" name="Immagine 14" descr="Immagine che contiene arte, schermata, terreno&#10;&#10;Il contenuto generato dall'IA potrebbe non essere corretto.">
            <a:extLst>
              <a:ext uri="{FF2B5EF4-FFF2-40B4-BE49-F238E27FC236}">
                <a16:creationId xmlns:a16="http://schemas.microsoft.com/office/drawing/2014/main" id="{A2D8F39A-5061-C66A-8546-64EFB2460C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" y="2160129"/>
            <a:ext cx="3606426" cy="4411268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3BBC71C-EB52-B09D-862E-FB7F877B828B}"/>
              </a:ext>
            </a:extLst>
          </p:cNvPr>
          <p:cNvSpPr txBox="1"/>
          <p:nvPr/>
        </p:nvSpPr>
        <p:spPr>
          <a:xfrm>
            <a:off x="4309847" y="2116805"/>
            <a:ext cx="3218688" cy="328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rgbClr val="F39200"/>
                </a:solidFill>
                <a:latin typeface="Trebuchet MS" panose="020B0603020202020204" pitchFamily="34" charset="0"/>
              </a:rPr>
              <a:t>Abandoned subalpine pasture (total exclusion since 2010)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rgbClr val="F39200"/>
                </a:solidFill>
                <a:latin typeface="Trebuchet MS" panose="020B0603020202020204" pitchFamily="34" charset="0"/>
              </a:rPr>
              <a:t>Area of 15000 m2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b="1" dirty="0">
                <a:solidFill>
                  <a:srgbClr val="F39200"/>
                </a:solidFill>
                <a:latin typeface="Trebuchet MS" panose="020B0603020202020204" pitchFamily="34" charset="0"/>
              </a:rPr>
              <a:t>Field surveys</a:t>
            </a:r>
            <a:r>
              <a:rPr lang="en-US" sz="1400" dirty="0">
                <a:solidFill>
                  <a:srgbClr val="F39200"/>
                </a:solidFill>
                <a:latin typeface="Trebuchet MS" panose="020B0603020202020204" pitchFamily="34" charset="0"/>
              </a:rPr>
              <a:t> on larches and shrub species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rgbClr val="F39200"/>
                </a:solidFill>
                <a:latin typeface="Trebuchet MS" panose="020B0603020202020204" pitchFamily="34" charset="0"/>
              </a:rPr>
              <a:t>GNSS mapping (5 cm accuracy)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rgbClr val="F39200"/>
                </a:solidFill>
                <a:latin typeface="Trebuchet MS" panose="020B0603020202020204" pitchFamily="34" charset="0"/>
              </a:rPr>
              <a:t>Annual </a:t>
            </a:r>
            <a:r>
              <a:rPr lang="en-US" sz="1400" b="1" dirty="0">
                <a:solidFill>
                  <a:srgbClr val="F39200"/>
                </a:solidFill>
                <a:latin typeface="Trebuchet MS" panose="020B0603020202020204" pitchFamily="34" charset="0"/>
              </a:rPr>
              <a:t>UAV images </a:t>
            </a:r>
            <a:r>
              <a:rPr lang="en-US" sz="1400" dirty="0">
                <a:solidFill>
                  <a:srgbClr val="F39200"/>
                </a:solidFill>
                <a:latin typeface="Trebuchet MS" panose="020B0603020202020204" pitchFamily="34" charset="0"/>
              </a:rPr>
              <a:t>(since 2012)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b="1" dirty="0">
                <a:solidFill>
                  <a:srgbClr val="F39200"/>
                </a:solidFill>
                <a:latin typeface="Trebuchet MS" panose="020B0603020202020204" pitchFamily="34" charset="0"/>
              </a:rPr>
              <a:t>New installed eddy covariance station in November 2024 on encroached area</a:t>
            </a:r>
            <a:endParaRPr lang="en-US" b="1" dirty="0">
              <a:solidFill>
                <a:srgbClr val="F39200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613B30B-0A62-5FED-39E1-F6FF055B2A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8665" y="247135"/>
            <a:ext cx="4416900" cy="257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84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56BC3E-CEAB-3E9D-3E2C-279A9C942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286603"/>
            <a:ext cx="10671048" cy="1450757"/>
          </a:xfrm>
        </p:spPr>
        <p:txBody>
          <a:bodyPr/>
          <a:lstStyle/>
          <a:p>
            <a:pPr algn="l"/>
            <a:r>
              <a:rPr lang="it-IT" sz="4000" dirty="0">
                <a:solidFill>
                  <a:srgbClr val="F39200"/>
                </a:solidFill>
                <a:latin typeface="Trebuchet MS" panose="020B0603020202020204" pitchFamily="34" charset="0"/>
              </a:rPr>
              <a:t>Survey </a:t>
            </a:r>
            <a:r>
              <a:rPr lang="it-IT" sz="4000" dirty="0" err="1">
                <a:solidFill>
                  <a:srgbClr val="F39200"/>
                </a:solidFill>
                <a:latin typeface="Trebuchet MS" panose="020B0603020202020204" pitchFamily="34" charset="0"/>
              </a:rPr>
              <a:t>results</a:t>
            </a:r>
            <a:endParaRPr lang="it-IT" dirty="0">
              <a:solidFill>
                <a:srgbClr val="F39200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113D852-C1EA-9CD6-E7F5-60334B2D0807}"/>
              </a:ext>
            </a:extLst>
          </p:cNvPr>
          <p:cNvSpPr txBox="1"/>
          <p:nvPr/>
        </p:nvSpPr>
        <p:spPr>
          <a:xfrm>
            <a:off x="1377697" y="5317318"/>
            <a:ext cx="408127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39200"/>
                </a:solidFill>
                <a:latin typeface="Trebuchet MS" panose="020B0603020202020204" pitchFamily="34" charset="0"/>
              </a:rPr>
              <a:t>In recent years, an increase in size rather than in number has been observed.</a:t>
            </a:r>
          </a:p>
          <a:p>
            <a:r>
              <a:rPr lang="en-US" sz="1600" dirty="0">
                <a:solidFill>
                  <a:srgbClr val="F39200"/>
                </a:solidFill>
                <a:latin typeface="Trebuchet MS" panose="020B0603020202020204" pitchFamily="34" charset="0"/>
              </a:rPr>
              <a:t>The presence of shrubs at the base of the trunk seems to be a requisite condition.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B88C5A2-69FC-1A1F-7CEA-B7B9C1F11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977" y="1386763"/>
            <a:ext cx="4192055" cy="3733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CF738FF-A232-B904-9632-922E8856C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331" y="286603"/>
            <a:ext cx="5560648" cy="331346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76D3071-5747-CFA2-D9AF-D4CCF19B8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331" y="3280830"/>
            <a:ext cx="5560648" cy="357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82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49B00A-7A22-FD8F-F8B8-47EE82647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186" y="51353"/>
            <a:ext cx="9948672" cy="2097465"/>
          </a:xfrm>
        </p:spPr>
        <p:txBody>
          <a:bodyPr>
            <a:noAutofit/>
          </a:bodyPr>
          <a:lstStyle/>
          <a:p>
            <a:pPr algn="l"/>
            <a:r>
              <a:rPr lang="it-IT" dirty="0" err="1">
                <a:solidFill>
                  <a:srgbClr val="F39200"/>
                </a:solidFill>
                <a:latin typeface="Trebuchet MS" panose="020B0603020202020204" pitchFamily="34" charset="0"/>
              </a:rPr>
              <a:t>Growing</a:t>
            </a:r>
            <a:r>
              <a:rPr lang="it-IT" dirty="0">
                <a:solidFill>
                  <a:srgbClr val="F39200"/>
                </a:solidFill>
                <a:latin typeface="Trebuchet MS" panose="020B0603020202020204" pitchFamily="34" charset="0"/>
              </a:rPr>
              <a:t> season </a:t>
            </a:r>
            <a:r>
              <a:rPr lang="it-IT" dirty="0" err="1">
                <a:solidFill>
                  <a:srgbClr val="F39200"/>
                </a:solidFill>
                <a:latin typeface="Trebuchet MS" panose="020B0603020202020204" pitchFamily="34" charset="0"/>
              </a:rPr>
              <a:t>mean</a:t>
            </a:r>
            <a:r>
              <a:rPr lang="it-IT" dirty="0">
                <a:solidFill>
                  <a:srgbClr val="F39200"/>
                </a:solidFill>
                <a:latin typeface="Trebuchet MS" panose="020B0603020202020204" pitchFamily="34" charset="0"/>
              </a:rPr>
              <a:t> temperature, INCREASING TREND</a:t>
            </a:r>
          </a:p>
        </p:txBody>
      </p:sp>
      <p:pic>
        <p:nvPicPr>
          <p:cNvPr id="11" name="Immagine 10" descr="Immagine che contiene Diagramma, diagramma, testo, Carattere&#10;&#10;Il contenuto generato dall'IA potrebbe non essere corretto.">
            <a:extLst>
              <a:ext uri="{FF2B5EF4-FFF2-40B4-BE49-F238E27FC236}">
                <a16:creationId xmlns:a16="http://schemas.microsoft.com/office/drawing/2014/main" id="{7A669B39-40B5-13B4-BE63-2747D89823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59" y="1766284"/>
            <a:ext cx="5599033" cy="3596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7759F5C-E00B-EBD4-8756-1018FC21892B}"/>
              </a:ext>
            </a:extLst>
          </p:cNvPr>
          <p:cNvSpPr txBox="1"/>
          <p:nvPr/>
        </p:nvSpPr>
        <p:spPr>
          <a:xfrm>
            <a:off x="1448434" y="5538597"/>
            <a:ext cx="9574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>
                <a:solidFill>
                  <a:srgbClr val="F39200"/>
                </a:solidFill>
                <a:latin typeface="Trebuchet MS" panose="020B0603020202020204" pitchFamily="34" charset="0"/>
              </a:rPr>
              <a:t>Daily</a:t>
            </a:r>
            <a:r>
              <a:rPr lang="it-IT" sz="1600" dirty="0">
                <a:solidFill>
                  <a:srgbClr val="F39200"/>
                </a:solidFill>
                <a:latin typeface="Trebuchet MS" panose="020B0603020202020204" pitchFamily="34" charset="0"/>
              </a:rPr>
              <a:t> </a:t>
            </a:r>
            <a:r>
              <a:rPr lang="it-IT" sz="1600" dirty="0" err="1">
                <a:solidFill>
                  <a:srgbClr val="F39200"/>
                </a:solidFill>
                <a:latin typeface="Trebuchet MS" panose="020B0603020202020204" pitchFamily="34" charset="0"/>
              </a:rPr>
              <a:t>mean</a:t>
            </a:r>
            <a:r>
              <a:rPr lang="it-IT" sz="1600" dirty="0">
                <a:solidFill>
                  <a:srgbClr val="F39200"/>
                </a:solidFill>
                <a:latin typeface="Trebuchet MS" panose="020B0603020202020204" pitchFamily="34" charset="0"/>
              </a:rPr>
              <a:t> </a:t>
            </a:r>
            <a:r>
              <a:rPr lang="it-IT" sz="1600" b="1" dirty="0">
                <a:solidFill>
                  <a:srgbClr val="F39200"/>
                </a:solidFill>
                <a:latin typeface="Trebuchet MS" panose="020B0603020202020204" pitchFamily="34" charset="0"/>
              </a:rPr>
              <a:t>air temperature </a:t>
            </a:r>
            <a:r>
              <a:rPr lang="it-IT" sz="1600" dirty="0">
                <a:solidFill>
                  <a:srgbClr val="F39200"/>
                </a:solidFill>
                <a:latin typeface="Trebuchet MS" panose="020B0603020202020204" pitchFamily="34" charset="0"/>
              </a:rPr>
              <a:t>data </a:t>
            </a:r>
            <a:r>
              <a:rPr lang="it-IT" sz="1600" dirty="0" err="1">
                <a:solidFill>
                  <a:srgbClr val="F39200"/>
                </a:solidFill>
                <a:latin typeface="Trebuchet MS" panose="020B0603020202020204" pitchFamily="34" charset="0"/>
              </a:rPr>
              <a:t>July</a:t>
            </a:r>
            <a:r>
              <a:rPr lang="it-IT" sz="1600" dirty="0">
                <a:solidFill>
                  <a:srgbClr val="F39200"/>
                </a:solidFill>
                <a:latin typeface="Trebuchet MS" panose="020B0603020202020204" pitchFamily="34" charset="0"/>
              </a:rPr>
              <a:t> and August (</a:t>
            </a:r>
            <a:r>
              <a:rPr lang="it-IT" sz="1600" dirty="0" err="1">
                <a:solidFill>
                  <a:srgbClr val="F39200"/>
                </a:solidFill>
                <a:latin typeface="Trebuchet MS" panose="020B0603020202020204" pitchFamily="34" charset="0"/>
              </a:rPr>
              <a:t>peak</a:t>
            </a:r>
            <a:r>
              <a:rPr lang="it-IT" sz="1600" dirty="0">
                <a:solidFill>
                  <a:srgbClr val="F39200"/>
                </a:solidFill>
                <a:latin typeface="Trebuchet MS" panose="020B0603020202020204" pitchFamily="34" charset="0"/>
              </a:rPr>
              <a:t> of the </a:t>
            </a:r>
            <a:r>
              <a:rPr lang="it-IT" sz="1600" dirty="0" err="1">
                <a:solidFill>
                  <a:srgbClr val="F39200"/>
                </a:solidFill>
                <a:latin typeface="Trebuchet MS" panose="020B0603020202020204" pitchFamily="34" charset="0"/>
              </a:rPr>
              <a:t>growing</a:t>
            </a:r>
            <a:r>
              <a:rPr lang="it-IT" sz="1600" dirty="0">
                <a:solidFill>
                  <a:srgbClr val="F39200"/>
                </a:solidFill>
                <a:latin typeface="Trebuchet MS" panose="020B0603020202020204" pitchFamily="34" charset="0"/>
              </a:rPr>
              <a:t> season)</a:t>
            </a:r>
          </a:p>
        </p:txBody>
      </p:sp>
      <p:pic>
        <p:nvPicPr>
          <p:cNvPr id="9" name="Immagine 8" descr="Immagine che contiene testo, linea, schermata, diagramma&#10;&#10;Il contenuto generato dall'IA potrebbe non essere corretto.">
            <a:extLst>
              <a:ext uri="{FF2B5EF4-FFF2-40B4-BE49-F238E27FC236}">
                <a16:creationId xmlns:a16="http://schemas.microsoft.com/office/drawing/2014/main" id="{9DFE690B-8AFC-9FEE-2E0D-881C2BB3C6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040" y="1766283"/>
            <a:ext cx="5081008" cy="3596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45D8F1E-E420-F66B-B769-5A3399812CC7}"/>
              </a:ext>
            </a:extLst>
          </p:cNvPr>
          <p:cNvSpPr txBox="1"/>
          <p:nvPr/>
        </p:nvSpPr>
        <p:spPr>
          <a:xfrm rot="16200000">
            <a:off x="-878437" y="3244334"/>
            <a:ext cx="2482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39200"/>
                </a:solidFill>
                <a:latin typeface="Trebuchet MS" panose="020B0603020202020204" pitchFamily="34" charset="0"/>
              </a:rPr>
              <a:t>Temperature (°C)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1C09867-9934-8E4B-71F7-D6862DD3D296}"/>
              </a:ext>
            </a:extLst>
          </p:cNvPr>
          <p:cNvSpPr txBox="1"/>
          <p:nvPr/>
        </p:nvSpPr>
        <p:spPr>
          <a:xfrm rot="16200000">
            <a:off x="5206989" y="3335293"/>
            <a:ext cx="2482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39200"/>
                </a:solidFill>
                <a:latin typeface="Trebuchet MS" panose="020B0603020202020204" pitchFamily="34" charset="0"/>
              </a:rPr>
              <a:t>Temperature (°C)</a:t>
            </a:r>
          </a:p>
        </p:txBody>
      </p:sp>
    </p:spTree>
    <p:extLst>
      <p:ext uri="{BB962C8B-B14F-4D97-AF65-F5344CB8AC3E}">
        <p14:creationId xmlns:p14="http://schemas.microsoft.com/office/powerpoint/2010/main" val="3589909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00B8F0-98C7-60AB-155E-BF8367D48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87" y="1824077"/>
            <a:ext cx="4507953" cy="1829104"/>
          </a:xfrm>
        </p:spPr>
        <p:txBody>
          <a:bodyPr>
            <a:normAutofit fontScale="90000"/>
          </a:bodyPr>
          <a:lstStyle/>
          <a:p>
            <a:pPr algn="l"/>
            <a:r>
              <a:rPr lang="it-IT" sz="4800" dirty="0">
                <a:solidFill>
                  <a:srgbClr val="F39200"/>
                </a:solidFill>
                <a:latin typeface="Trebuchet MS" panose="020B0603020202020204" pitchFamily="34" charset="0"/>
              </a:rPr>
              <a:t>CO</a:t>
            </a:r>
            <a:r>
              <a:rPr lang="it-IT" sz="4800" baseline="-25000" dirty="0">
                <a:solidFill>
                  <a:srgbClr val="F39200"/>
                </a:solidFill>
                <a:latin typeface="Trebuchet MS" panose="020B0603020202020204" pitchFamily="34" charset="0"/>
              </a:rPr>
              <a:t>2</a:t>
            </a:r>
            <a:r>
              <a:rPr lang="it-IT" sz="4800" dirty="0">
                <a:solidFill>
                  <a:srgbClr val="F39200"/>
                </a:solidFill>
                <a:latin typeface="Trebuchet MS" panose="020B0603020202020204" pitchFamily="34" charset="0"/>
              </a:rPr>
              <a:t> </a:t>
            </a:r>
            <a:r>
              <a:rPr lang="it-IT" sz="4800" dirty="0" err="1">
                <a:solidFill>
                  <a:srgbClr val="F39200"/>
                </a:solidFill>
                <a:latin typeface="Trebuchet MS" panose="020B0603020202020204" pitchFamily="34" charset="0"/>
              </a:rPr>
              <a:t>fluxes</a:t>
            </a:r>
            <a:r>
              <a:rPr lang="it-IT" sz="4800" dirty="0">
                <a:solidFill>
                  <a:srgbClr val="F39200"/>
                </a:solidFill>
                <a:latin typeface="Trebuchet MS" panose="020B0603020202020204" pitchFamily="34" charset="0"/>
              </a:rPr>
              <a:t> from the</a:t>
            </a:r>
            <a:br>
              <a:rPr lang="it-IT" sz="4800" dirty="0">
                <a:solidFill>
                  <a:srgbClr val="F39200"/>
                </a:solidFill>
                <a:latin typeface="Trebuchet MS" panose="020B0603020202020204" pitchFamily="34" charset="0"/>
              </a:rPr>
            </a:br>
            <a:r>
              <a:rPr lang="it-IT" sz="4800" dirty="0">
                <a:solidFill>
                  <a:srgbClr val="F39200"/>
                </a:solidFill>
                <a:latin typeface="Trebuchet MS" panose="020B0603020202020204" pitchFamily="34" charset="0"/>
              </a:rPr>
              <a:t>new </a:t>
            </a:r>
            <a:r>
              <a:rPr lang="it-IT" sz="4800" dirty="0" err="1">
                <a:solidFill>
                  <a:srgbClr val="F39200"/>
                </a:solidFill>
                <a:latin typeface="Trebuchet MS" panose="020B0603020202020204" pitchFamily="34" charset="0"/>
              </a:rPr>
              <a:t>installed</a:t>
            </a:r>
            <a:r>
              <a:rPr lang="it-IT" sz="4800" dirty="0">
                <a:solidFill>
                  <a:srgbClr val="F39200"/>
                </a:solidFill>
                <a:latin typeface="Trebuchet MS" panose="020B0603020202020204" pitchFamily="34" charset="0"/>
              </a:rPr>
              <a:t> </a:t>
            </a:r>
            <a:r>
              <a:rPr lang="it-IT" sz="4800" dirty="0" err="1">
                <a:solidFill>
                  <a:srgbClr val="F39200"/>
                </a:solidFill>
                <a:latin typeface="Trebuchet MS" panose="020B0603020202020204" pitchFamily="34" charset="0"/>
              </a:rPr>
              <a:t>eddy</a:t>
            </a:r>
            <a:r>
              <a:rPr lang="it-IT" sz="4800" dirty="0">
                <a:solidFill>
                  <a:srgbClr val="F39200"/>
                </a:solidFill>
                <a:latin typeface="Trebuchet MS" panose="020B0603020202020204" pitchFamily="34" charset="0"/>
              </a:rPr>
              <a:t> </a:t>
            </a:r>
            <a:r>
              <a:rPr lang="it-IT" sz="4800" dirty="0" err="1">
                <a:solidFill>
                  <a:srgbClr val="F39200"/>
                </a:solidFill>
                <a:latin typeface="Trebuchet MS" panose="020B0603020202020204" pitchFamily="34" charset="0"/>
              </a:rPr>
              <a:t>covariance</a:t>
            </a:r>
            <a:r>
              <a:rPr lang="it-IT" sz="4800" dirty="0">
                <a:solidFill>
                  <a:srgbClr val="F39200"/>
                </a:solidFill>
                <a:latin typeface="Trebuchet MS" panose="020B0603020202020204" pitchFamily="34" charset="0"/>
              </a:rPr>
              <a:t> station</a:t>
            </a:r>
            <a:endParaRPr lang="it-IT" sz="4000" dirty="0">
              <a:solidFill>
                <a:srgbClr val="F39200"/>
              </a:solidFill>
              <a:latin typeface="Trebuchet MS" panose="020B0603020202020204" pitchFamily="34" charset="0"/>
            </a:endParaRPr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9319E075-8B23-2202-6014-B567487CA6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-3687" r="1"/>
          <a:stretch>
            <a:fillRect/>
          </a:stretch>
        </p:blipFill>
        <p:spPr>
          <a:xfrm>
            <a:off x="5303600" y="760581"/>
            <a:ext cx="5998464" cy="5785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B5C4451-E72B-BF31-278C-54A9D7B9C1A1}"/>
              </a:ext>
            </a:extLst>
          </p:cNvPr>
          <p:cNvSpPr txBox="1"/>
          <p:nvPr/>
        </p:nvSpPr>
        <p:spPr>
          <a:xfrm>
            <a:off x="1490511" y="4669808"/>
            <a:ext cx="408732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39200"/>
                </a:solidFill>
                <a:latin typeface="Trebuchet MS" panose="020B0603020202020204" pitchFamily="34" charset="0"/>
              </a:rPr>
              <a:t>Disentangling the effects of grazing abandonment and climate change </a:t>
            </a:r>
          </a:p>
          <a:p>
            <a:r>
              <a:rPr lang="en-US" sz="1600" dirty="0">
                <a:solidFill>
                  <a:srgbClr val="F39200"/>
                </a:solidFill>
                <a:latin typeface="Trebuchet MS" panose="020B0603020202020204" pitchFamily="34" charset="0"/>
              </a:rPr>
              <a:t>on vegetation dynamics </a:t>
            </a:r>
          </a:p>
          <a:p>
            <a:r>
              <a:rPr lang="en-US" sz="1600" dirty="0">
                <a:solidFill>
                  <a:srgbClr val="F39200"/>
                </a:solidFill>
                <a:latin typeface="Trebuchet MS" panose="020B0603020202020204" pitchFamily="34" charset="0"/>
              </a:rPr>
              <a:t>and carbon sequestration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06BE282-353B-2785-E944-1AB844238075}"/>
              </a:ext>
            </a:extLst>
          </p:cNvPr>
          <p:cNvSpPr txBox="1"/>
          <p:nvPr/>
        </p:nvSpPr>
        <p:spPr>
          <a:xfrm>
            <a:off x="5508467" y="206470"/>
            <a:ext cx="5050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>
                <a:solidFill>
                  <a:srgbClr val="F39200"/>
                </a:solidFill>
                <a:latin typeface="Trebuchet MS" panose="020B0603020202020204" pitchFamily="34" charset="0"/>
              </a:rPr>
              <a:t>Year</a:t>
            </a:r>
            <a:r>
              <a:rPr lang="it-IT" sz="2400" dirty="0">
                <a:solidFill>
                  <a:srgbClr val="F39200"/>
                </a:solidFill>
                <a:latin typeface="Trebuchet MS" panose="020B0603020202020204" pitchFamily="34" charset="0"/>
              </a:rPr>
              <a:t> 2025: </a:t>
            </a:r>
            <a:r>
              <a:rPr lang="it-IT" sz="2400" dirty="0" err="1">
                <a:solidFill>
                  <a:srgbClr val="F39200"/>
                </a:solidFill>
                <a:latin typeface="Trebuchet MS" panose="020B0603020202020204" pitchFamily="34" charset="0"/>
              </a:rPr>
              <a:t>mean</a:t>
            </a:r>
            <a:r>
              <a:rPr lang="it-IT" sz="2400" dirty="0">
                <a:solidFill>
                  <a:srgbClr val="F39200"/>
                </a:solidFill>
                <a:latin typeface="Trebuchet MS" panose="020B0603020202020204" pitchFamily="34" charset="0"/>
              </a:rPr>
              <a:t> </a:t>
            </a:r>
            <a:r>
              <a:rPr lang="it-IT" sz="2400" dirty="0" err="1">
                <a:solidFill>
                  <a:srgbClr val="F39200"/>
                </a:solidFill>
                <a:latin typeface="Trebuchet MS" panose="020B0603020202020204" pitchFamily="34" charset="0"/>
              </a:rPr>
              <a:t>diurnal</a:t>
            </a:r>
            <a:r>
              <a:rPr lang="it-IT" sz="2400" dirty="0">
                <a:solidFill>
                  <a:srgbClr val="F39200"/>
                </a:solidFill>
                <a:latin typeface="Trebuchet MS" panose="020B0603020202020204" pitchFamily="34" charset="0"/>
              </a:rPr>
              <a:t> </a:t>
            </a:r>
            <a:r>
              <a:rPr lang="it-IT" sz="2400" dirty="0" err="1">
                <a:solidFill>
                  <a:srgbClr val="F39200"/>
                </a:solidFill>
                <a:latin typeface="Trebuchet MS" panose="020B0603020202020204" pitchFamily="34" charset="0"/>
              </a:rPr>
              <a:t>variations</a:t>
            </a:r>
            <a:endParaRPr lang="it-IT" sz="2400" dirty="0">
              <a:solidFill>
                <a:srgbClr val="F39200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39837F7-AA8A-3639-1418-68B2366990CF}"/>
              </a:ext>
            </a:extLst>
          </p:cNvPr>
          <p:cNvSpPr/>
          <p:nvPr/>
        </p:nvSpPr>
        <p:spPr>
          <a:xfrm>
            <a:off x="6571291" y="2738629"/>
            <a:ext cx="1462195" cy="3383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A50B976-1204-0AB8-7E1A-C9D72E5258A2}"/>
              </a:ext>
            </a:extLst>
          </p:cNvPr>
          <p:cNvSpPr txBox="1"/>
          <p:nvPr/>
        </p:nvSpPr>
        <p:spPr>
          <a:xfrm>
            <a:off x="6516788" y="2646183"/>
            <a:ext cx="15711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>
                <a:solidFill>
                  <a:schemeClr val="bg1"/>
                </a:solidFill>
                <a:latin typeface="Trebuchet MS" panose="020B0603020202020204" pitchFamily="34" charset="0"/>
              </a:rPr>
              <a:t>Grassland</a:t>
            </a:r>
            <a:r>
              <a:rPr lang="it-IT" sz="1400" dirty="0">
                <a:solidFill>
                  <a:schemeClr val="bg1"/>
                </a:solidFill>
                <a:latin typeface="Trebuchet MS" panose="020B0603020202020204" pitchFamily="34" charset="0"/>
              </a:rPr>
              <a:t> area</a:t>
            </a:r>
          </a:p>
          <a:p>
            <a:r>
              <a:rPr lang="it-IT" sz="1400" dirty="0" err="1">
                <a:solidFill>
                  <a:schemeClr val="bg1"/>
                </a:solidFill>
                <a:latin typeface="Trebuchet MS" panose="020B0603020202020204" pitchFamily="34" charset="0"/>
              </a:rPr>
              <a:t>Encroached</a:t>
            </a:r>
            <a:r>
              <a:rPr lang="it-IT" sz="1400" dirty="0">
                <a:solidFill>
                  <a:schemeClr val="bg1"/>
                </a:solidFill>
                <a:latin typeface="Trebuchet MS" panose="020B0603020202020204" pitchFamily="34" charset="0"/>
              </a:rPr>
              <a:t> area</a:t>
            </a:r>
          </a:p>
        </p:txBody>
      </p:sp>
    </p:spTree>
    <p:extLst>
      <p:ext uri="{BB962C8B-B14F-4D97-AF65-F5344CB8AC3E}">
        <p14:creationId xmlns:p14="http://schemas.microsoft.com/office/powerpoint/2010/main" val="2387896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2B2E8B62-4293-3C7E-DACD-E72BCCC8F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028" y="0"/>
            <a:ext cx="4229972" cy="6858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51265A5-764A-9E25-575B-B261653DA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606" y="0"/>
            <a:ext cx="3640421" cy="6858000"/>
          </a:xfrm>
          <a:prstGeom prst="rect">
            <a:avLst/>
          </a:prstGeom>
        </p:spPr>
      </p:pic>
      <p:pic>
        <p:nvPicPr>
          <p:cNvPr id="6" name="Immagine 5" descr="Immagine che contiene aria aperta, autunno, erba, cielo&#10;&#10;Il contenuto generato dall'IA potrebbe non essere corretto.">
            <a:extLst>
              <a:ext uri="{FF2B5EF4-FFF2-40B4-BE49-F238E27FC236}">
                <a16:creationId xmlns:a16="http://schemas.microsoft.com/office/drawing/2014/main" id="{75195DBC-2310-CD33-0860-90D71B106C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321607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0E946A8-1201-A60E-B99A-59DFCCCCD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580" y="4724837"/>
            <a:ext cx="9281063" cy="1450757"/>
          </a:xfrm>
          <a:noFill/>
        </p:spPr>
        <p:txBody>
          <a:bodyPr>
            <a:noAutofit/>
          </a:bodyPr>
          <a:lstStyle/>
          <a:p>
            <a:r>
              <a:rPr lang="it-IT" sz="4000" dirty="0">
                <a:solidFill>
                  <a:srgbClr val="F39200"/>
                </a:solidFill>
                <a:highlight>
                  <a:srgbClr val="000000"/>
                </a:highlight>
                <a:latin typeface="Trebuchet MS" panose="020B0603020202020204" pitchFamily="34" charset="0"/>
              </a:rPr>
              <a:t>Thank </a:t>
            </a:r>
            <a:r>
              <a:rPr lang="it-IT" sz="4000" dirty="0" err="1">
                <a:solidFill>
                  <a:srgbClr val="F39200"/>
                </a:solidFill>
                <a:highlight>
                  <a:srgbClr val="000000"/>
                </a:highlight>
                <a:latin typeface="Trebuchet MS" panose="020B0603020202020204" pitchFamily="34" charset="0"/>
              </a:rPr>
              <a:t>you</a:t>
            </a:r>
            <a:r>
              <a:rPr lang="it-IT" sz="4000" dirty="0">
                <a:solidFill>
                  <a:srgbClr val="F39200"/>
                </a:solidFill>
                <a:highlight>
                  <a:srgbClr val="000000"/>
                </a:highlight>
                <a:latin typeface="Trebuchet MS" panose="020B0603020202020204" pitchFamily="34" charset="0"/>
              </a:rPr>
              <a:t> for </a:t>
            </a:r>
            <a:r>
              <a:rPr lang="it-IT" sz="4000" dirty="0" err="1">
                <a:solidFill>
                  <a:srgbClr val="F39200"/>
                </a:solidFill>
                <a:highlight>
                  <a:srgbClr val="000000"/>
                </a:highlight>
                <a:latin typeface="Trebuchet MS" panose="020B0603020202020204" pitchFamily="34" charset="0"/>
              </a:rPr>
              <a:t>your</a:t>
            </a:r>
            <a:r>
              <a:rPr lang="it-IT" sz="4000" dirty="0">
                <a:solidFill>
                  <a:srgbClr val="F39200"/>
                </a:solidFill>
                <a:highlight>
                  <a:srgbClr val="000000"/>
                </a:highlight>
                <a:latin typeface="Trebuchet MS" panose="020B0603020202020204" pitchFamily="34" charset="0"/>
              </a:rPr>
              <a:t> </a:t>
            </a:r>
            <a:r>
              <a:rPr lang="it-IT" sz="4000" dirty="0" err="1">
                <a:solidFill>
                  <a:srgbClr val="F39200"/>
                </a:solidFill>
                <a:highlight>
                  <a:srgbClr val="000000"/>
                </a:highlight>
                <a:latin typeface="Trebuchet MS" panose="020B0603020202020204" pitchFamily="34" charset="0"/>
              </a:rPr>
              <a:t>attention</a:t>
            </a:r>
            <a:r>
              <a:rPr lang="it-IT" sz="4000" dirty="0">
                <a:solidFill>
                  <a:srgbClr val="F39200"/>
                </a:solidFill>
                <a:highlight>
                  <a:srgbClr val="000000"/>
                </a:highlight>
                <a:latin typeface="Trebuchet MS" panose="020B0603020202020204" pitchFamily="34" charset="0"/>
              </a:rPr>
              <a:t> !</a:t>
            </a:r>
            <a:br>
              <a:rPr lang="it-IT" sz="4000" dirty="0">
                <a:solidFill>
                  <a:srgbClr val="F39200"/>
                </a:solidFill>
                <a:highlight>
                  <a:srgbClr val="000000"/>
                </a:highlight>
                <a:latin typeface="Trebuchet MS" panose="020B0603020202020204" pitchFamily="34" charset="0"/>
              </a:rPr>
            </a:br>
            <a:r>
              <a:rPr lang="it-IT" sz="4000" dirty="0">
                <a:solidFill>
                  <a:srgbClr val="F39200"/>
                </a:solidFill>
                <a:highlight>
                  <a:srgbClr val="000000"/>
                </a:highlight>
                <a:latin typeface="Trebuchet MS" panose="020B0603020202020204" pitchFamily="34" charset="0"/>
              </a:rPr>
              <a:t>Do </a:t>
            </a:r>
            <a:r>
              <a:rPr lang="it-IT" sz="4000" dirty="0" err="1">
                <a:solidFill>
                  <a:srgbClr val="F39200"/>
                </a:solidFill>
                <a:highlight>
                  <a:srgbClr val="000000"/>
                </a:highlight>
                <a:latin typeface="Trebuchet MS" panose="020B0603020202020204" pitchFamily="34" charset="0"/>
              </a:rPr>
              <a:t>you</a:t>
            </a:r>
            <a:r>
              <a:rPr lang="it-IT" sz="4000" dirty="0">
                <a:solidFill>
                  <a:srgbClr val="F39200"/>
                </a:solidFill>
                <a:highlight>
                  <a:srgbClr val="000000"/>
                </a:highlight>
                <a:latin typeface="Trebuchet MS" panose="020B0603020202020204" pitchFamily="34" charset="0"/>
              </a:rPr>
              <a:t> </a:t>
            </a:r>
            <a:r>
              <a:rPr lang="it-IT" sz="4000" dirty="0" err="1">
                <a:solidFill>
                  <a:srgbClr val="F39200"/>
                </a:solidFill>
                <a:highlight>
                  <a:srgbClr val="000000"/>
                </a:highlight>
                <a:latin typeface="Trebuchet MS" panose="020B0603020202020204" pitchFamily="34" charset="0"/>
              </a:rPr>
              <a:t>have</a:t>
            </a:r>
            <a:r>
              <a:rPr lang="it-IT" sz="4000" dirty="0">
                <a:solidFill>
                  <a:srgbClr val="F39200"/>
                </a:solidFill>
                <a:highlight>
                  <a:srgbClr val="000000"/>
                </a:highlight>
                <a:latin typeface="Trebuchet MS" panose="020B0603020202020204" pitchFamily="34" charset="0"/>
              </a:rPr>
              <a:t> </a:t>
            </a:r>
            <a:r>
              <a:rPr lang="it-IT" sz="4000" dirty="0" err="1">
                <a:solidFill>
                  <a:srgbClr val="F39200"/>
                </a:solidFill>
                <a:highlight>
                  <a:srgbClr val="000000"/>
                </a:highlight>
                <a:latin typeface="Trebuchet MS" panose="020B0603020202020204" pitchFamily="34" charset="0"/>
              </a:rPr>
              <a:t>any</a:t>
            </a:r>
            <a:r>
              <a:rPr lang="it-IT" sz="4000" dirty="0">
                <a:solidFill>
                  <a:srgbClr val="F39200"/>
                </a:solidFill>
                <a:highlight>
                  <a:srgbClr val="000000"/>
                </a:highlight>
                <a:latin typeface="Trebuchet MS" panose="020B0603020202020204" pitchFamily="34" charset="0"/>
              </a:rPr>
              <a:t> </a:t>
            </a:r>
            <a:r>
              <a:rPr lang="it-IT" sz="4000" dirty="0" err="1">
                <a:solidFill>
                  <a:srgbClr val="F39200"/>
                </a:solidFill>
                <a:highlight>
                  <a:srgbClr val="000000"/>
                </a:highlight>
                <a:latin typeface="Trebuchet MS" panose="020B0603020202020204" pitchFamily="34" charset="0"/>
              </a:rPr>
              <a:t>questions</a:t>
            </a:r>
            <a:r>
              <a:rPr lang="it-IT" sz="4000" dirty="0">
                <a:solidFill>
                  <a:srgbClr val="F39200"/>
                </a:solidFill>
                <a:highlight>
                  <a:srgbClr val="000000"/>
                </a:highlight>
                <a:latin typeface="Trebuchet MS" panose="020B0603020202020204" pitchFamily="34" charset="0"/>
              </a:rPr>
              <a:t>, </a:t>
            </a:r>
            <a:r>
              <a:rPr lang="it-IT" sz="4000" dirty="0" err="1">
                <a:solidFill>
                  <a:srgbClr val="F39200"/>
                </a:solidFill>
                <a:highlight>
                  <a:srgbClr val="000000"/>
                </a:highlight>
                <a:latin typeface="Trebuchet MS" panose="020B0603020202020204" pitchFamily="34" charset="0"/>
              </a:rPr>
              <a:t>comments</a:t>
            </a:r>
            <a:r>
              <a:rPr lang="it-IT" sz="4000" dirty="0">
                <a:solidFill>
                  <a:srgbClr val="F39200"/>
                </a:solidFill>
                <a:highlight>
                  <a:srgbClr val="000000"/>
                </a:highlight>
                <a:latin typeface="Trebuchet MS" panose="020B0603020202020204" pitchFamily="34" charset="0"/>
              </a:rPr>
              <a:t>, </a:t>
            </a:r>
            <a:r>
              <a:rPr lang="it-IT" sz="4000" dirty="0" err="1">
                <a:solidFill>
                  <a:srgbClr val="F39200"/>
                </a:solidFill>
                <a:highlight>
                  <a:srgbClr val="000000"/>
                </a:highlight>
                <a:latin typeface="Trebuchet MS" panose="020B0603020202020204" pitchFamily="34" charset="0"/>
              </a:rPr>
              <a:t>thoughts</a:t>
            </a:r>
            <a:r>
              <a:rPr lang="it-IT" sz="4000" dirty="0">
                <a:solidFill>
                  <a:srgbClr val="F39200"/>
                </a:solidFill>
                <a:highlight>
                  <a:srgbClr val="000000"/>
                </a:highlight>
                <a:latin typeface="Trebuchet MS" panose="020B0603020202020204" pitchFamily="34" charset="0"/>
              </a:rPr>
              <a:t> or </a:t>
            </a:r>
            <a:r>
              <a:rPr lang="it-IT" sz="4000" dirty="0" err="1">
                <a:solidFill>
                  <a:srgbClr val="F39200"/>
                </a:solidFill>
                <a:highlight>
                  <a:srgbClr val="000000"/>
                </a:highlight>
                <a:latin typeface="Trebuchet MS" panose="020B0603020202020204" pitchFamily="34" charset="0"/>
              </a:rPr>
              <a:t>suggestions</a:t>
            </a:r>
            <a:r>
              <a:rPr lang="it-IT" sz="4000" dirty="0">
                <a:solidFill>
                  <a:srgbClr val="F39200"/>
                </a:solidFill>
                <a:highlight>
                  <a:srgbClr val="000000"/>
                </a:highlight>
                <a:latin typeface="Trebuchet MS" panose="020B0603020202020204" pitchFamily="34" charset="0"/>
              </a:rPr>
              <a:t>… ?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B2558B8-5761-1749-4E98-5D38A803AFC2}"/>
              </a:ext>
            </a:extLst>
          </p:cNvPr>
          <p:cNvSpPr txBox="1"/>
          <p:nvPr/>
        </p:nvSpPr>
        <p:spPr>
          <a:xfrm>
            <a:off x="9235440" y="6175594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39200"/>
                </a:solidFill>
                <a:highlight>
                  <a:srgbClr val="000000"/>
                </a:highlight>
                <a:latin typeface="Trebuchet MS" panose="020B0603020202020204" pitchFamily="34" charset="0"/>
              </a:rPr>
              <a:t>daria.ferraris@unitus.it</a:t>
            </a:r>
          </a:p>
        </p:txBody>
      </p:sp>
    </p:spTree>
    <p:extLst>
      <p:ext uri="{BB962C8B-B14F-4D97-AF65-F5344CB8AC3E}">
        <p14:creationId xmlns:p14="http://schemas.microsoft.com/office/powerpoint/2010/main" val="41712366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742332"/>
      </a:dk2>
      <a:lt2>
        <a:srgbClr val="EE91A0"/>
      </a:lt2>
      <a:accent1>
        <a:srgbClr val="E03754"/>
      </a:accent1>
      <a:accent2>
        <a:srgbClr val="E86C2E"/>
      </a:accent2>
      <a:accent3>
        <a:srgbClr val="DAB250"/>
      </a:accent3>
      <a:accent4>
        <a:srgbClr val="60C4AA"/>
      </a:accent4>
      <a:accent5>
        <a:srgbClr val="51A9DB"/>
      </a:accent5>
      <a:accent6>
        <a:srgbClr val="976AC9"/>
      </a:accent6>
      <a:hlink>
        <a:srgbClr val="D5445E"/>
      </a:hlink>
      <a:folHlink>
        <a:srgbClr val="E17C8E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6B2E858E-683F-40D9-B4CB-284D097F3AC0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TM04033921[[fn=Damascato]]</Template>
  <TotalTime>7976</TotalTime>
  <Words>381</Words>
  <Application>Microsoft Office PowerPoint</Application>
  <PresentationFormat>Widescreen</PresentationFormat>
  <Paragraphs>33</Paragraphs>
  <Slides>7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4" baseType="lpstr">
      <vt:lpstr>Aptos</vt:lpstr>
      <vt:lpstr>Arial</vt:lpstr>
      <vt:lpstr>Bookman Old Style</vt:lpstr>
      <vt:lpstr>Rockwell</vt:lpstr>
      <vt:lpstr>Trebuchet MS</vt:lpstr>
      <vt:lpstr>Wingdings</vt:lpstr>
      <vt:lpstr>Damask</vt:lpstr>
      <vt:lpstr>Monitoring climate and land-use change impacts on Alpine vegetation dynamics and carbon sinks</vt:lpstr>
      <vt:lpstr>Introduction: monitoring sites</vt:lpstr>
      <vt:lpstr>Methods: to estimate vegetation growth</vt:lpstr>
      <vt:lpstr>Survey results</vt:lpstr>
      <vt:lpstr>Growing season mean temperature, INCREASING TREND</vt:lpstr>
      <vt:lpstr>CO2 fluxes from the new installed eddy covariance station</vt:lpstr>
      <vt:lpstr>Thank you for your attention ! Do you have any questions, comments, thoughts or suggestions… 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Daria Ferraris</dc:creator>
  <cp:lastModifiedBy>Daria Ferraris</cp:lastModifiedBy>
  <cp:revision>106</cp:revision>
  <dcterms:created xsi:type="dcterms:W3CDTF">2025-08-27T12:04:02Z</dcterms:created>
  <dcterms:modified xsi:type="dcterms:W3CDTF">2025-09-23T12:28:32Z</dcterms:modified>
</cp:coreProperties>
</file>