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  <p:sldMasterId id="2147483660" r:id="rId5"/>
  </p:sldMasterIdLst>
  <p:notesMasterIdLst>
    <p:notesMasterId r:id="rId13"/>
  </p:notesMasterIdLst>
  <p:sldIdLst>
    <p:sldId id="281" r:id="rId6"/>
    <p:sldId id="270" r:id="rId7"/>
    <p:sldId id="282" r:id="rId8"/>
    <p:sldId id="280" r:id="rId9"/>
    <p:sldId id="271" r:id="rId10"/>
    <p:sldId id="276" r:id="rId11"/>
    <p:sldId id="263" r:id="rId1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0000"/>
    <a:srgbClr val="59A34D"/>
    <a:srgbClr val="3EAA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Stile medio 2 - Color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445"/>
    <p:restoredTop sz="94830"/>
  </p:normalViewPr>
  <p:slideViewPr>
    <p:cSldViewPr snapToGrid="0">
      <p:cViewPr>
        <p:scale>
          <a:sx n="42" d="100"/>
          <a:sy n="42" d="100"/>
        </p:scale>
        <p:origin x="3248" y="135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viewProps" Target="viewProps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7A2048-3F04-FD4E-A848-3653A1ADDB6B}" type="datetimeFigureOut">
              <a:rPr lang="it-IT" smtClean="0"/>
              <a:t>23/09/25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47F954-681B-7340-80E7-163F4502975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153640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47F954-681B-7340-80E7-163F45029753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44128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2C372EFD-DFA2-3DA0-BC65-F696574485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6000" y="-9000"/>
            <a:ext cx="12224000" cy="6876000"/>
          </a:xfrm>
          <a:prstGeom prst="rect">
            <a:avLst/>
          </a:prstGeom>
        </p:spPr>
      </p:pic>
      <p:sp>
        <p:nvSpPr>
          <p:cNvPr id="10" name="Titolo 1">
            <a:extLst>
              <a:ext uri="{FF2B5EF4-FFF2-40B4-BE49-F238E27FC236}">
                <a16:creationId xmlns:a16="http://schemas.microsoft.com/office/drawing/2014/main" id="{6FE22C99-576F-DC95-D9E5-3A2A77F7ED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6562" y="304799"/>
            <a:ext cx="9680558" cy="518161"/>
          </a:xfrm>
          <a:prstGeom prst="rect">
            <a:avLst/>
          </a:prstGeom>
        </p:spPr>
        <p:txBody>
          <a:bodyPr anchor="t"/>
          <a:lstStyle>
            <a:lvl1pPr>
              <a:defRPr sz="3200" b="0" i="0">
                <a:solidFill>
                  <a:srgbClr val="59A34D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11" name="Segnaposto contenuto 2">
            <a:extLst>
              <a:ext uri="{FF2B5EF4-FFF2-40B4-BE49-F238E27FC236}">
                <a16:creationId xmlns:a16="http://schemas.microsoft.com/office/drawing/2014/main" id="{05F1D79E-7FE1-1833-5018-EAAC4CF9F1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6562" y="1209040"/>
            <a:ext cx="11529678" cy="4685133"/>
          </a:xfrm>
        </p:spPr>
        <p:txBody>
          <a:bodyPr/>
          <a:lstStyle>
            <a:lvl1pPr marL="228600" indent="-228600">
              <a:buFontTx/>
              <a:buBlip>
                <a:blip r:embed="rId3"/>
              </a:buBlip>
              <a:defRPr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ECA6C794-CC9B-1AB8-2744-0525C8A79161}"/>
              </a:ext>
            </a:extLst>
          </p:cNvPr>
          <p:cNvSpPr txBox="1"/>
          <p:nvPr userDrawn="1"/>
        </p:nvSpPr>
        <p:spPr>
          <a:xfrm>
            <a:off x="11421686" y="6481691"/>
            <a:ext cx="39439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fld id="{8C5CA0F7-5B21-D445-A578-BDE69A6BF55F}" type="slidenum">
              <a:rPr lang="it-IT" sz="1200" b="0" i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‹N›</a:t>
            </a:fld>
            <a:endParaRPr lang="it-IT" b="0" i="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Sottotitolo 2">
            <a:extLst>
              <a:ext uri="{FF2B5EF4-FFF2-40B4-BE49-F238E27FC236}">
                <a16:creationId xmlns:a16="http://schemas.microsoft.com/office/drawing/2014/main" id="{FC4F10D2-FAFB-4B8F-9D50-07A596D7DDAA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375921" y="6384022"/>
            <a:ext cx="3657236" cy="473977"/>
          </a:xfrm>
        </p:spPr>
        <p:txBody>
          <a:bodyPr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lang="it-IT" sz="1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ITINERIS 3rd general meeting – Rome, 25-26/09/2025</a:t>
            </a:r>
          </a:p>
        </p:txBody>
      </p:sp>
    </p:spTree>
    <p:extLst>
      <p:ext uri="{BB962C8B-B14F-4D97-AF65-F5344CB8AC3E}">
        <p14:creationId xmlns:p14="http://schemas.microsoft.com/office/powerpoint/2010/main" val="7132802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849F8C5-7691-74AD-B9BE-82AEE4AEC7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F1459FF9-94AB-4408-448A-6278CCC685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5A3B7D3A-CF6E-90CB-8F90-2637A2A344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D392CEB-B462-D679-FAD7-97C155F3A8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8F4B5-99AC-FE42-ABEF-6D249824159C}" type="datetime1">
              <a:rPr lang="it-IT" smtClean="0"/>
              <a:t>23/09/25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48086FF-4276-1AF7-38A8-649CCEB29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 dirty="0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B46AB81-1F6F-F967-FBBC-E5EB423E3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42612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A54B62B1-1BC6-C195-3C13-4B926BD992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65C7FECB-0986-D139-3F58-50CE135210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41E27E1-7C84-DE9E-52E9-5A3B49B6DB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294D8-D073-1D41-B46E-A1A098C57DDA}" type="datetime1">
              <a:rPr lang="it-IT" smtClean="0"/>
              <a:t>23/09/25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75324F2-13F5-9E73-DF2B-1DAD21B6CA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9CC9C80-FADA-D187-AE6C-0BFD8A0D7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825733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1">
            <a:extLst>
              <a:ext uri="{FF2B5EF4-FFF2-40B4-BE49-F238E27FC236}">
                <a16:creationId xmlns:a16="http://schemas.microsoft.com/office/drawing/2014/main" id="{6FE22C99-576F-DC95-D9E5-3A2A77F7ED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6562" y="304799"/>
            <a:ext cx="9680558" cy="518161"/>
          </a:xfrm>
          <a:prstGeom prst="rect">
            <a:avLst/>
          </a:prstGeom>
        </p:spPr>
        <p:txBody>
          <a:bodyPr anchor="t"/>
          <a:lstStyle>
            <a:lvl1pPr>
              <a:defRPr sz="3200" b="0" i="0">
                <a:solidFill>
                  <a:srgbClr val="59A34D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11" name="Segnaposto contenuto 2">
            <a:extLst>
              <a:ext uri="{FF2B5EF4-FFF2-40B4-BE49-F238E27FC236}">
                <a16:creationId xmlns:a16="http://schemas.microsoft.com/office/drawing/2014/main" id="{05F1D79E-7FE1-1833-5018-EAAC4CF9F1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6562" y="1209040"/>
            <a:ext cx="11529678" cy="4685133"/>
          </a:xfrm>
        </p:spPr>
        <p:txBody>
          <a:bodyPr/>
          <a:lstStyle>
            <a:lvl1pPr marL="228600" indent="-228600">
              <a:buFontTx/>
              <a:buBlip>
                <a:blip r:embed="rId2"/>
              </a:buBlip>
              <a:defRPr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ECA6C794-CC9B-1AB8-2744-0525C8A79161}"/>
              </a:ext>
            </a:extLst>
          </p:cNvPr>
          <p:cNvSpPr txBox="1"/>
          <p:nvPr userDrawn="1"/>
        </p:nvSpPr>
        <p:spPr>
          <a:xfrm>
            <a:off x="11421686" y="6481691"/>
            <a:ext cx="39439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fld id="{8C5CA0F7-5B21-D445-A578-BDE69A6BF55F}" type="slidenum">
              <a:rPr lang="it-IT" sz="1200" b="0" i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‹N›</a:t>
            </a:fld>
            <a:endParaRPr lang="it-IT" b="0" i="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F6737C0A-6920-8FCC-5384-0F1A2027F80C}"/>
              </a:ext>
            </a:extLst>
          </p:cNvPr>
          <p:cNvGrpSpPr/>
          <p:nvPr userDrawn="1"/>
        </p:nvGrpSpPr>
        <p:grpSpPr>
          <a:xfrm>
            <a:off x="9984216" y="316085"/>
            <a:ext cx="2021860" cy="445716"/>
            <a:chOff x="9984216" y="316085"/>
            <a:chExt cx="2021860" cy="445716"/>
          </a:xfrm>
        </p:grpSpPr>
        <p:sp>
          <p:nvSpPr>
            <p:cNvPr id="4" name="Rettangolo 3">
              <a:extLst>
                <a:ext uri="{FF2B5EF4-FFF2-40B4-BE49-F238E27FC236}">
                  <a16:creationId xmlns:a16="http://schemas.microsoft.com/office/drawing/2014/main" id="{4A57BDA0-1AE9-CF67-8571-09B2CCF200EE}"/>
                </a:ext>
              </a:extLst>
            </p:cNvPr>
            <p:cNvSpPr/>
            <p:nvPr userDrawn="1"/>
          </p:nvSpPr>
          <p:spPr>
            <a:xfrm>
              <a:off x="9984216" y="387626"/>
              <a:ext cx="2021860" cy="3741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3" name="Immagine 2" descr="Immagine che contiene Elementi grafici, Carattere, logo, grafica&#10;&#10;Descrizione generata automaticamente">
              <a:extLst>
                <a:ext uri="{FF2B5EF4-FFF2-40B4-BE49-F238E27FC236}">
                  <a16:creationId xmlns:a16="http://schemas.microsoft.com/office/drawing/2014/main" id="{6D351AD8-6770-EDF0-6E3B-EC7CA221275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0046693" y="316085"/>
              <a:ext cx="1959383" cy="4457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593406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498525AB-C830-3C79-87F2-71AE81AFA7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6000" y="-9000"/>
            <a:ext cx="12224000" cy="6876000"/>
          </a:xfrm>
          <a:prstGeom prst="rect">
            <a:avLst/>
          </a:prstGeom>
        </p:spPr>
      </p:pic>
      <p:sp>
        <p:nvSpPr>
          <p:cNvPr id="15" name="Titolo 1">
            <a:extLst>
              <a:ext uri="{FF2B5EF4-FFF2-40B4-BE49-F238E27FC236}">
                <a16:creationId xmlns:a16="http://schemas.microsoft.com/office/drawing/2014/main" id="{0BA9FA4A-0364-1F97-E830-4F6B8E0F9F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0768" y="1483359"/>
            <a:ext cx="6388444" cy="2519681"/>
          </a:xfrm>
          <a:prstGeom prst="rect">
            <a:avLst/>
          </a:prstGeom>
        </p:spPr>
        <p:txBody>
          <a:bodyPr anchor="b"/>
          <a:lstStyle>
            <a:lvl1pPr>
              <a:defRPr b="0" i="0">
                <a:solidFill>
                  <a:srgbClr val="59A34D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16" name="Sottotitolo 2">
            <a:extLst>
              <a:ext uri="{FF2B5EF4-FFF2-40B4-BE49-F238E27FC236}">
                <a16:creationId xmlns:a16="http://schemas.microsoft.com/office/drawing/2014/main" id="{E78C18E8-8083-C600-54EB-39D378932D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0768" y="4156813"/>
            <a:ext cx="6388444" cy="1134196"/>
          </a:xfrm>
        </p:spPr>
        <p:txBody>
          <a:bodyPr/>
          <a:lstStyle>
            <a:lvl1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568395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2EF16809-40D3-ED78-F871-CFA0AA5177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224000" cy="6876000"/>
          </a:xfrm>
          <a:prstGeom prst="rect">
            <a:avLst/>
          </a:prstGeom>
        </p:spPr>
      </p:pic>
      <p:sp>
        <p:nvSpPr>
          <p:cNvPr id="11" name="Titolo 1">
            <a:extLst>
              <a:ext uri="{FF2B5EF4-FFF2-40B4-BE49-F238E27FC236}">
                <a16:creationId xmlns:a16="http://schemas.microsoft.com/office/drawing/2014/main" id="{11672629-8355-38A6-9063-2EF51CA39508}"/>
              </a:ext>
            </a:extLst>
          </p:cNvPr>
          <p:cNvSpPr txBox="1">
            <a:spLocks/>
          </p:cNvSpPr>
          <p:nvPr userDrawn="1"/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60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THANKS!</a:t>
            </a:r>
          </a:p>
        </p:txBody>
      </p:sp>
      <p:sp>
        <p:nvSpPr>
          <p:cNvPr id="12" name="Segnaposto testo 2">
            <a:extLst>
              <a:ext uri="{FF2B5EF4-FFF2-40B4-BE49-F238E27FC236}">
                <a16:creationId xmlns:a16="http://schemas.microsoft.com/office/drawing/2014/main" id="{1AF6289D-BD1A-1F28-57DE-AE2A339C2321}"/>
              </a:ext>
            </a:extLst>
          </p:cNvPr>
          <p:cNvSpPr txBox="1">
            <a:spLocks/>
          </p:cNvSpPr>
          <p:nvPr userDrawn="1"/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84380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3893B33-78F3-40F3-952D-D9F8E87203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1E92310-5929-CCCF-F30F-03C41C571C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8D49BD1-BC17-AE31-C5A7-0DC261DD24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22DBD-C304-4C42-BB6E-90D97B5BD5AC}" type="datetime1">
              <a:rPr lang="it-IT" smtClean="0"/>
              <a:t>23/09/25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72F93EF-0885-16A8-DD7D-757F35B92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AE788AC-857C-7068-ED3C-0E92AAD10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755566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3D733CC-26E8-37F7-A342-D2E89A7AF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07FFB86-9148-6D20-A9C9-9CD60B09B7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E68AD55-8A2C-0D0D-B5AD-5BEDCDC8B0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F9C8BF1-1EF2-0586-B1E8-D2041E71C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FC1AD-80BE-C948-8B24-05BF42E3BC30}" type="datetime1">
              <a:rPr lang="it-IT" smtClean="0"/>
              <a:t>23/09/25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77C6C12-17EA-9F8F-B1EC-3EA1AC7B6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4428F34-20EE-395B-4C75-5EFA4391A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801310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F056935-A4C6-286F-61D7-78AD83962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B5C61F6-6F19-2636-8BE9-DA1BCE7242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5563CD4C-0A69-FEE3-886D-DEC8C28F73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C5725DF8-6616-F9DE-FF4C-8C0FD64E74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247A0AEA-3887-114F-6210-C1D849B102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7BBE2D15-81B5-D20F-905B-0762EDAF6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57D8F-6F29-8C45-85C7-FF50875FBA20}" type="datetime1">
              <a:rPr lang="it-IT" smtClean="0"/>
              <a:t>23/09/25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58DC9B83-105B-2CA8-A661-66D7878F2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7DB0CBEF-5552-6D22-3624-F19402FF4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306476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DF11ACD-E4C3-FA8A-4902-1BED1266C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B7575053-6F7D-6FBD-5CCA-1DBF0AE30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8DBF2-BCD0-E249-83FA-277FEFB5AD31}" type="datetime1">
              <a:rPr lang="it-IT" smtClean="0"/>
              <a:t>23/09/25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8B4A488-6DC5-A59E-E27D-3A167139F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76B7349-0449-DB8C-382C-9D5B20FAD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90416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EC45E5ED-DF62-61CC-AEFE-F3DD80C08A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9242C-EAEF-724F-A580-17C93D8BE1AE}" type="datetime1">
              <a:rPr lang="it-IT" smtClean="0"/>
              <a:t>23/09/25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DE0F88A1-495A-A901-F205-567F46C88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A1B83AB-010F-485B-FEEB-373B46896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024501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olo 1">
            <a:extLst>
              <a:ext uri="{FF2B5EF4-FFF2-40B4-BE49-F238E27FC236}">
                <a16:creationId xmlns:a16="http://schemas.microsoft.com/office/drawing/2014/main" id="{0BA9FA4A-0364-1F97-E830-4F6B8E0F9F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0768" y="1483359"/>
            <a:ext cx="6388444" cy="2519681"/>
          </a:xfrm>
          <a:prstGeom prst="rect">
            <a:avLst/>
          </a:prstGeom>
        </p:spPr>
        <p:txBody>
          <a:bodyPr anchor="b"/>
          <a:lstStyle>
            <a:lvl1pPr>
              <a:defRPr b="0" i="0">
                <a:solidFill>
                  <a:srgbClr val="59A34D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16" name="Sottotitolo 2">
            <a:extLst>
              <a:ext uri="{FF2B5EF4-FFF2-40B4-BE49-F238E27FC236}">
                <a16:creationId xmlns:a16="http://schemas.microsoft.com/office/drawing/2014/main" id="{E78C18E8-8083-C600-54EB-39D378932D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0768" y="4156813"/>
            <a:ext cx="6388444" cy="1134196"/>
          </a:xfrm>
        </p:spPr>
        <p:txBody>
          <a:bodyPr/>
          <a:lstStyle>
            <a:lvl1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it-IT" dirty="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BEEBE497-0E72-67C8-887E-9B34471543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grpSp>
        <p:nvGrpSpPr>
          <p:cNvPr id="6" name="Gruppo 5">
            <a:extLst>
              <a:ext uri="{FF2B5EF4-FFF2-40B4-BE49-F238E27FC236}">
                <a16:creationId xmlns:a16="http://schemas.microsoft.com/office/drawing/2014/main" id="{66F08454-6EF6-0B5F-4EBC-32EDCDDC242E}"/>
              </a:ext>
            </a:extLst>
          </p:cNvPr>
          <p:cNvGrpSpPr/>
          <p:nvPr userDrawn="1"/>
        </p:nvGrpSpPr>
        <p:grpSpPr>
          <a:xfrm>
            <a:off x="22470" y="-882132"/>
            <a:ext cx="11775830" cy="9891377"/>
            <a:chOff x="-1" y="0"/>
            <a:chExt cx="11465170" cy="9369478"/>
          </a:xfrm>
        </p:grpSpPr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6B992CC3-76BA-8559-5BB0-4EFB5B85856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rot="10800000">
              <a:off x="-1" y="0"/>
              <a:ext cx="11465169" cy="4668518"/>
            </a:xfrm>
            <a:prstGeom prst="rect">
              <a:avLst/>
            </a:prstGeom>
          </p:spPr>
        </p:pic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BFD9C1C5-9996-9842-E0FF-1CB38CAB04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rot="10800000">
              <a:off x="0" y="4700960"/>
              <a:ext cx="11465169" cy="46685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898248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414A523-854E-7A75-89A1-9276FF4E06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3378CEC-EDCB-9F70-4651-E1C6B5F9A3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E1BF2A91-3B62-5795-5512-635C3B80B7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775CFED-AD72-28D7-F310-2DEB1FD0A0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8DB2B-7060-104C-98D9-A75B8D27F06D}" type="datetime1">
              <a:rPr lang="it-IT" smtClean="0"/>
              <a:t>23/09/25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E9732A2-CB4C-4A5C-00F1-30B4AEACF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A07920A-B0DA-79CD-A527-6FE550CBC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827796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849F8C5-7691-74AD-B9BE-82AEE4AEC7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F1459FF9-94AB-4408-448A-6278CCC685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5A3B7D3A-CF6E-90CB-8F90-2637A2A344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D392CEB-B462-D679-FAD7-97C155F3A8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8F4B5-99AC-FE42-ABEF-6D249824159C}" type="datetime1">
              <a:rPr lang="it-IT" smtClean="0"/>
              <a:t>23/09/25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48086FF-4276-1AF7-38A8-649CCEB29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B46AB81-1F6F-F967-FBBC-E5EB423E3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280599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A54B62B1-1BC6-C195-3C13-4B926BD992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65C7FECB-0986-D139-3F58-50CE135210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41E27E1-7C84-DE9E-52E9-5A3B49B6DB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294D8-D073-1D41-B46E-A1A098C57DDA}" type="datetime1">
              <a:rPr lang="it-IT" smtClean="0"/>
              <a:t>23/09/25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75324F2-13F5-9E73-DF2B-1DAD21B6CA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9CC9C80-FADA-D187-AE6C-0BFD8A0D7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22006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2EF16809-40D3-ED78-F871-CFA0AA5177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6000" y="-9000"/>
            <a:ext cx="12224000" cy="6876000"/>
          </a:xfrm>
          <a:prstGeom prst="rect">
            <a:avLst/>
          </a:prstGeom>
        </p:spPr>
      </p:pic>
      <p:sp>
        <p:nvSpPr>
          <p:cNvPr id="11" name="Titolo 1">
            <a:extLst>
              <a:ext uri="{FF2B5EF4-FFF2-40B4-BE49-F238E27FC236}">
                <a16:creationId xmlns:a16="http://schemas.microsoft.com/office/drawing/2014/main" id="{11672629-8355-38A6-9063-2EF51CA39508}"/>
              </a:ext>
            </a:extLst>
          </p:cNvPr>
          <p:cNvSpPr txBox="1">
            <a:spLocks/>
          </p:cNvSpPr>
          <p:nvPr userDrawn="1"/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60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THANKS!</a:t>
            </a:r>
          </a:p>
        </p:txBody>
      </p:sp>
      <p:sp>
        <p:nvSpPr>
          <p:cNvPr id="12" name="Segnaposto testo 2">
            <a:extLst>
              <a:ext uri="{FF2B5EF4-FFF2-40B4-BE49-F238E27FC236}">
                <a16:creationId xmlns:a16="http://schemas.microsoft.com/office/drawing/2014/main" id="{1AF6289D-BD1A-1F28-57DE-AE2A339C2321}"/>
              </a:ext>
            </a:extLst>
          </p:cNvPr>
          <p:cNvSpPr txBox="1">
            <a:spLocks/>
          </p:cNvSpPr>
          <p:nvPr userDrawn="1"/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08762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3893B33-78F3-40F3-952D-D9F8E87203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1E92310-5929-CCCF-F30F-03C41C571C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8D49BD1-BC17-AE31-C5A7-0DC261DD24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22DBD-C304-4C42-BB6E-90D97B5BD5AC}" type="datetime1">
              <a:rPr lang="it-IT" smtClean="0"/>
              <a:t>23/09/25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72F93EF-0885-16A8-DD7D-757F35B92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AE788AC-857C-7068-ED3C-0E92AAD10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205184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3D733CC-26E8-37F7-A342-D2E89A7AF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07FFB86-9148-6D20-A9C9-9CD60B09B7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E68AD55-8A2C-0D0D-B5AD-5BEDCDC8B0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F9C8BF1-1EF2-0586-B1E8-D2041E71C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FC1AD-80BE-C948-8B24-05BF42E3BC30}" type="datetime1">
              <a:rPr lang="it-IT" smtClean="0"/>
              <a:t>23/09/25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77C6C12-17EA-9F8F-B1EC-3EA1AC7B6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4428F34-20EE-395B-4C75-5EFA4391A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293829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F056935-A4C6-286F-61D7-78AD83962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B5C61F6-6F19-2636-8BE9-DA1BCE7242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5563CD4C-0A69-FEE3-886D-DEC8C28F73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C5725DF8-6616-F9DE-FF4C-8C0FD64E74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247A0AEA-3887-114F-6210-C1D849B102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7BBE2D15-81B5-D20F-905B-0762EDAF6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57D8F-6F29-8C45-85C7-FF50875FBA20}" type="datetime1">
              <a:rPr lang="it-IT" smtClean="0"/>
              <a:t>23/09/25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58DC9B83-105B-2CA8-A661-66D7878F2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7DB0CBEF-5552-6D22-3624-F19402FF4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809763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DF11ACD-E4C3-FA8A-4902-1BED1266C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B7575053-6F7D-6FBD-5CCA-1DBF0AE30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8DBF2-BCD0-E249-83FA-277FEFB5AD31}" type="datetime1">
              <a:rPr lang="it-IT" smtClean="0"/>
              <a:t>23/09/25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8B4A488-6DC5-A59E-E27D-3A167139F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76B7349-0449-DB8C-382C-9D5B20FAD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88339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EC45E5ED-DF62-61CC-AEFE-F3DD80C08A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9242C-EAEF-724F-A580-17C93D8BE1AE}" type="datetime1">
              <a:rPr lang="it-IT" smtClean="0"/>
              <a:t>23/09/25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DE0F88A1-495A-A901-F205-567F46C88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A1B83AB-010F-485B-FEEB-373B46896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28920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414A523-854E-7A75-89A1-9276FF4E06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3378CEC-EDCB-9F70-4651-E1C6B5F9A3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E1BF2A91-3B62-5795-5512-635C3B80B7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775CFED-AD72-28D7-F310-2DEB1FD0A0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8DB2B-7060-104C-98D9-A75B8D27F06D}" type="datetime1">
              <a:rPr lang="it-IT" smtClean="0"/>
              <a:t>23/09/25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E9732A2-CB4C-4A5C-00F1-30B4AEACF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A07920A-B0DA-79CD-A527-6FE550CBC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355600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4CE11CF-9D1C-4C3A-D8B2-C7CF666967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0CCEC1C-B0FF-0362-C4FB-DC97367BC8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CE4D37-E7BB-5A45-BA94-89BF24B35BD4}" type="datetime1">
              <a:rPr lang="it-IT" smtClean="0"/>
              <a:t>23/09/25</a:t>
            </a:fld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9597471-CCE7-839E-F3AA-8ECDD299C8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C5CA0F7-5B21-D445-A578-BDE69A6BF5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11622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49" r:id="rId2"/>
    <p:sldLayoutId id="2147483658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4CE11CF-9D1C-4C3A-D8B2-C7CF666967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0CCEC1C-B0FF-0362-C4FB-DC97367BC8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CE4D37-E7BB-5A45-BA94-89BF24B35BD4}" type="datetime1">
              <a:rPr lang="it-IT" smtClean="0"/>
              <a:t>23/09/25</a:t>
            </a:fld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9597471-CCE7-839E-F3AA-8ECDD299C8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C5CA0F7-5B21-D445-A578-BDE69A6BF55F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28657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JPG"/><Relationship Id="rId7" Type="http://schemas.microsoft.com/office/2007/relationships/hdphoto" Target="../media/hdphoto1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1">
            <a:extLst>
              <a:ext uri="{FF2B5EF4-FFF2-40B4-BE49-F238E27FC236}">
                <a16:creationId xmlns:a16="http://schemas.microsoft.com/office/drawing/2014/main" id="{FA336283-4FDD-7277-A4AB-787FF8E742FD}"/>
              </a:ext>
            </a:extLst>
          </p:cNvPr>
          <p:cNvSpPr txBox="1">
            <a:spLocks/>
          </p:cNvSpPr>
          <p:nvPr/>
        </p:nvSpPr>
        <p:spPr>
          <a:xfrm>
            <a:off x="442242" y="2768915"/>
            <a:ext cx="7753487" cy="1325155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rgbClr val="59A34D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800" b="0" i="0" u="none" strike="noStrike" kern="1200" cap="none" spc="0" normalizeH="0" baseline="0" noProof="0" dirty="0">
              <a:ln>
                <a:noFill/>
              </a:ln>
              <a:solidFill>
                <a:srgbClr val="59A34D"/>
              </a:solidFill>
              <a:effectLst/>
              <a:uLnTx/>
              <a:uFillTx/>
              <a:latin typeface="Calibri Light" panose="020F0302020204030204" pitchFamily="34" charset="0"/>
              <a:ea typeface="+mj-ea"/>
              <a:cs typeface="Calibri Light" panose="020F0302020204030204" pitchFamily="34" charset="0"/>
            </a:endParaRP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3FD17C5C-BF1D-FF8E-7913-9B48357AF4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2242" y="4032532"/>
            <a:ext cx="10926343" cy="1134196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it-IT" sz="7200" b="1" dirty="0"/>
              <a:t>Jose Luis Pancorbo</a:t>
            </a:r>
            <a:r>
              <a:rPr lang="it-IT" sz="7200" b="1" baseline="30000" dirty="0"/>
              <a:t>1</a:t>
            </a:r>
            <a:r>
              <a:rPr lang="it-IT" sz="7200" b="1" dirty="0"/>
              <a:t>, Giandomenico De Luca</a:t>
            </a:r>
            <a:r>
              <a:rPr lang="it-IT" sz="7200" b="1" baseline="30000" dirty="0"/>
              <a:t>1</a:t>
            </a:r>
            <a:r>
              <a:rPr lang="it-IT" sz="7200" b="1" dirty="0"/>
              <a:t>, Federico Carotenuto</a:t>
            </a:r>
            <a:r>
              <a:rPr lang="it-IT" sz="7200" b="1" baseline="30000" dirty="0"/>
              <a:t>1</a:t>
            </a:r>
            <a:r>
              <a:rPr lang="it-IT" sz="7200" b="1" dirty="0"/>
              <a:t>, Lorenzo Genesio</a:t>
            </a:r>
            <a:r>
              <a:rPr lang="it-IT" sz="7200" b="1" baseline="30000" dirty="0"/>
              <a:t>1</a:t>
            </a:r>
            <a:r>
              <a:rPr lang="it-IT" sz="7200" b="1" dirty="0"/>
              <a:t>, Alessandro Montaghi</a:t>
            </a:r>
            <a:r>
              <a:rPr lang="it-IT" sz="7200" b="1" baseline="30000" dirty="0"/>
              <a:t>2</a:t>
            </a:r>
            <a:r>
              <a:rPr lang="it-IT" sz="7200" b="1" dirty="0"/>
              <a:t>, Beniamino Gioli</a:t>
            </a:r>
            <a:r>
              <a:rPr lang="it-IT" sz="7200" b="1" baseline="30000" dirty="0"/>
              <a:t>1</a:t>
            </a:r>
            <a:endParaRPr lang="it-ES" sz="7200" b="1" dirty="0"/>
          </a:p>
          <a:p>
            <a:pPr marL="0" indent="0">
              <a:buNone/>
            </a:pPr>
            <a:r>
              <a:rPr lang="en-GB" sz="4000" b="1" i="1" baseline="30000" dirty="0"/>
              <a:t>1</a:t>
            </a:r>
            <a:r>
              <a:rPr lang="en-GB" sz="4000" b="1" i="1" dirty="0"/>
              <a:t>CNR-IBE, National Research Council of Italy, Institute of Bioeconomy, Via Madonna del Piano 10, 50145 Sesto Fiorentino, Italy </a:t>
            </a:r>
            <a:endParaRPr lang="it-ES" sz="4000" b="1" i="1" dirty="0"/>
          </a:p>
          <a:p>
            <a:pPr marL="0" indent="0">
              <a:buNone/>
            </a:pPr>
            <a:r>
              <a:rPr lang="en-GB" sz="4000" b="1" i="1" dirty="0"/>
              <a:t> </a:t>
            </a:r>
            <a:r>
              <a:rPr lang="en-GB" sz="4000" b="1" i="1" baseline="30000" dirty="0"/>
              <a:t>2</a:t>
            </a:r>
            <a:r>
              <a:rPr lang="en-GB" sz="4000" b="1" i="1" dirty="0"/>
              <a:t>CNR-IRET, National Research Council of Italy, Institute of Research on Terrestrial Ecosystems, Via Madonna del Piano 10, 50145 Sesto Fiorentino, Italy</a:t>
            </a:r>
            <a:endParaRPr lang="it-ES" sz="4000" b="1" i="1" dirty="0"/>
          </a:p>
          <a:p>
            <a:pPr marL="0" indent="0" algn="ctr">
              <a:buNone/>
            </a:pPr>
            <a:r>
              <a:rPr lang="en-GB" sz="8000" b="1" i="1" dirty="0" err="1"/>
              <a:t>joseluis.pancorbodeonate@cnr.it</a:t>
            </a:r>
            <a:r>
              <a:rPr lang="it-ES" sz="8000" b="1" i="1" dirty="0"/>
              <a:t> </a:t>
            </a:r>
            <a:endParaRPr lang="it-IT" sz="8000" b="1" i="1" dirty="0"/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E73D3379-766E-922F-0406-4AB0DBD68F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2242" y="1212931"/>
            <a:ext cx="11425702" cy="2519681"/>
          </a:xfrm>
        </p:spPr>
        <p:txBody>
          <a:bodyPr anchor="b"/>
          <a:lstStyle/>
          <a:p>
            <a:r>
              <a:rPr lang="it-IT" sz="3600" dirty="0"/>
              <a:t>WP 6.20: Cross-RI dataset </a:t>
            </a:r>
            <a:r>
              <a:rPr lang="it-IT" sz="3600" dirty="0" err="1"/>
              <a:t>provision</a:t>
            </a:r>
            <a:r>
              <a:rPr lang="it-IT" sz="3600" dirty="0"/>
              <a:t> of UAV multi </a:t>
            </a:r>
            <a:r>
              <a:rPr lang="it-IT" sz="3600" dirty="0" err="1"/>
              <a:t>platform</a:t>
            </a:r>
            <a:r>
              <a:rPr lang="it-IT" sz="3600" dirty="0"/>
              <a:t> </a:t>
            </a:r>
            <a:r>
              <a:rPr lang="it-IT" sz="3600" dirty="0" err="1"/>
              <a:t>hyperspectral</a:t>
            </a:r>
            <a:r>
              <a:rPr lang="it-IT" sz="3600" dirty="0"/>
              <a:t> data and site </a:t>
            </a:r>
            <a:r>
              <a:rPr lang="it-IT" sz="3600" dirty="0" err="1"/>
              <a:t>level</a:t>
            </a:r>
            <a:r>
              <a:rPr lang="it-IT" sz="3600" dirty="0"/>
              <a:t> </a:t>
            </a:r>
            <a:r>
              <a:rPr lang="it-IT" sz="3600" dirty="0" err="1"/>
              <a:t>measurements</a:t>
            </a:r>
            <a:r>
              <a:rPr lang="it-IT" sz="3600" dirty="0"/>
              <a:t> over </a:t>
            </a:r>
            <a:r>
              <a:rPr lang="it-IT" sz="3600" dirty="0" err="1"/>
              <a:t>different</a:t>
            </a:r>
            <a:r>
              <a:rPr lang="it-IT" sz="3600" dirty="0"/>
              <a:t> RI </a:t>
            </a:r>
            <a:r>
              <a:rPr lang="it-IT" sz="3600" dirty="0" err="1"/>
              <a:t>ecosystem</a:t>
            </a:r>
            <a:r>
              <a:rPr lang="it-IT" sz="3600" dirty="0"/>
              <a:t> </a:t>
            </a:r>
            <a:r>
              <a:rPr lang="it-IT" sz="3600" dirty="0" err="1"/>
              <a:t>sites</a:t>
            </a:r>
            <a:r>
              <a:rPr lang="it-IT" sz="3600" dirty="0"/>
              <a:t> (</a:t>
            </a:r>
            <a:r>
              <a:rPr lang="it-IT" sz="3600" dirty="0" err="1"/>
              <a:t>eLTER</a:t>
            </a:r>
            <a:r>
              <a:rPr lang="it-IT" sz="3600" dirty="0"/>
              <a:t>, ICOS, ANAEE) and </a:t>
            </a:r>
            <a:r>
              <a:rPr lang="it-IT" sz="3600" dirty="0" err="1"/>
              <a:t>comparison</a:t>
            </a:r>
            <a:r>
              <a:rPr lang="it-IT" sz="3600" dirty="0"/>
              <a:t> with satellite products</a:t>
            </a:r>
          </a:p>
        </p:txBody>
      </p:sp>
      <p:pic>
        <p:nvPicPr>
          <p:cNvPr id="2" name="Picture 2" descr="Immagine che contiene Carattere, testo, Elementi grafici, schermata&#10;&#10;Il contenuto generato dall'IA potrebbe non essere corretto.">
            <a:extLst>
              <a:ext uri="{FF2B5EF4-FFF2-40B4-BE49-F238E27FC236}">
                <a16:creationId xmlns:a16="http://schemas.microsoft.com/office/drawing/2014/main" id="{E3288EDC-4D8E-05E7-7076-E82999E3E3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74461"/>
            <a:ext cx="3211159" cy="836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Immagine che contiene cerchio&#10;&#10;Il contenuto generato dall'IA potrebbe non essere corretto.">
            <a:extLst>
              <a:ext uri="{FF2B5EF4-FFF2-40B4-BE49-F238E27FC236}">
                <a16:creationId xmlns:a16="http://schemas.microsoft.com/office/drawing/2014/main" id="{E955CD36-173E-DB4D-FC41-EA3FA227C0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7849" y="221355"/>
            <a:ext cx="1090736" cy="1090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63492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B8BAF6-7541-D1C4-6168-CA9B1ED28C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430BF4C-50BA-95BD-B166-89A64E37B3D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 err="1"/>
              <a:t>Introduction</a:t>
            </a:r>
            <a:r>
              <a:rPr lang="it-IT" dirty="0"/>
              <a:t> to remote sensing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6933184-AB1B-3AAF-6C8D-363C7900B3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6562" y="1687026"/>
            <a:ext cx="11529678" cy="4685133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4" name="Sottotitolo 3">
            <a:extLst>
              <a:ext uri="{FF2B5EF4-FFF2-40B4-BE49-F238E27FC236}">
                <a16:creationId xmlns:a16="http://schemas.microsoft.com/office/drawing/2014/main" id="{4BBBD120-6F14-A21F-E948-984EF46AC585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375921" y="6384022"/>
            <a:ext cx="4671208" cy="473977"/>
          </a:xfrm>
        </p:spPr>
        <p:txBody>
          <a:bodyPr/>
          <a:lstStyle/>
          <a:p>
            <a:endParaRPr lang="it-IT" dirty="0"/>
          </a:p>
        </p:txBody>
      </p:sp>
      <p:graphicFrame>
        <p:nvGraphicFramePr>
          <p:cNvPr id="12" name="Segnaposto contenuto 12">
            <a:extLst>
              <a:ext uri="{FF2B5EF4-FFF2-40B4-BE49-F238E27FC236}">
                <a16:creationId xmlns:a16="http://schemas.microsoft.com/office/drawing/2014/main" id="{E4D50559-4E84-7503-008B-2DE9DFF0EB6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93630428"/>
              </p:ext>
            </p:extLst>
          </p:nvPr>
        </p:nvGraphicFramePr>
        <p:xfrm>
          <a:off x="296862" y="1479839"/>
          <a:ext cx="11529710" cy="434006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5764855">
                  <a:extLst>
                    <a:ext uri="{9D8B030D-6E8A-4147-A177-3AD203B41FA5}">
                      <a16:colId xmlns:a16="http://schemas.microsoft.com/office/drawing/2014/main" val="3682184089"/>
                    </a:ext>
                  </a:extLst>
                </a:gridCol>
                <a:gridCol w="5764855">
                  <a:extLst>
                    <a:ext uri="{9D8B030D-6E8A-4147-A177-3AD203B41FA5}">
                      <a16:colId xmlns:a16="http://schemas.microsoft.com/office/drawing/2014/main" val="3910626519"/>
                    </a:ext>
                  </a:extLst>
                </a:gridCol>
              </a:tblGrid>
              <a:tr h="702252"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Aerial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Satellite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5965198"/>
                  </a:ext>
                </a:extLst>
              </a:tr>
              <a:tr h="363781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5397451"/>
                  </a:ext>
                </a:extLst>
              </a:tr>
            </a:tbl>
          </a:graphicData>
        </a:graphic>
      </p:graphicFrame>
      <p:sp>
        <p:nvSpPr>
          <p:cNvPr id="13" name="Titolo 1">
            <a:extLst>
              <a:ext uri="{FF2B5EF4-FFF2-40B4-BE49-F238E27FC236}">
                <a16:creationId xmlns:a16="http://schemas.microsoft.com/office/drawing/2014/main" id="{E9B14162-8678-96AA-16C9-C249EC4533C7}"/>
              </a:ext>
            </a:extLst>
          </p:cNvPr>
          <p:cNvSpPr txBox="1">
            <a:spLocks/>
          </p:cNvSpPr>
          <p:nvPr/>
        </p:nvSpPr>
        <p:spPr>
          <a:xfrm>
            <a:off x="296562" y="886247"/>
            <a:ext cx="11530010" cy="518161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rgbClr val="59A34D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</a:lstStyle>
          <a:p>
            <a:pPr algn="ctr"/>
            <a:r>
              <a:rPr lang="it-IT" b="1" u="sng" dirty="0" err="1"/>
              <a:t>Platforms</a:t>
            </a:r>
            <a:endParaRPr lang="it-IT" b="1" u="sng" dirty="0"/>
          </a:p>
        </p:txBody>
      </p:sp>
      <p:pic>
        <p:nvPicPr>
          <p:cNvPr id="14" name="Picture 1" descr="page5image1352">
            <a:extLst>
              <a:ext uri="{FF2B5EF4-FFF2-40B4-BE49-F238E27FC236}">
                <a16:creationId xmlns:a16="http://schemas.microsoft.com/office/drawing/2014/main" id="{B17254CB-F352-A5CA-4A13-50655C9671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200" y="3744526"/>
            <a:ext cx="2586138" cy="19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6" descr="A picture containing white, old&#10;&#10;Description automatically generated">
            <a:extLst>
              <a:ext uri="{FF2B5EF4-FFF2-40B4-BE49-F238E27FC236}">
                <a16:creationId xmlns:a16="http://schemas.microsoft.com/office/drawing/2014/main" id="{A1621144-8C09-AFCF-9D8B-F4C5B3AB3F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6723" y="3727549"/>
            <a:ext cx="1968238" cy="1979793"/>
          </a:xfrm>
          <a:prstGeom prst="rect">
            <a:avLst/>
          </a:prstGeom>
          <a:ln w="12700">
            <a:noFill/>
          </a:ln>
        </p:spPr>
      </p:pic>
      <p:pic>
        <p:nvPicPr>
          <p:cNvPr id="16" name="Immagine 1">
            <a:extLst>
              <a:ext uri="{FF2B5EF4-FFF2-40B4-BE49-F238E27FC236}">
                <a16:creationId xmlns:a16="http://schemas.microsoft.com/office/drawing/2014/main" id="{2FC457AD-69DD-2F5D-DB64-B8CEAE8065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92"/>
          <a:stretch/>
        </p:blipFill>
        <p:spPr>
          <a:xfrm>
            <a:off x="548200" y="2265700"/>
            <a:ext cx="1996016" cy="1196208"/>
          </a:xfrm>
          <a:prstGeom prst="rect">
            <a:avLst/>
          </a:prstGeom>
        </p:spPr>
      </p:pic>
      <p:pic>
        <p:nvPicPr>
          <p:cNvPr id="17" name="Picture 27" descr="A picture containing map, water, world&#10;&#10;Description automatically generated">
            <a:extLst>
              <a:ext uri="{FF2B5EF4-FFF2-40B4-BE49-F238E27FC236}">
                <a16:creationId xmlns:a16="http://schemas.microsoft.com/office/drawing/2014/main" id="{A714D750-0EE3-21B0-EECA-66F765C06A8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729" t="10267" r="12447" b="4968"/>
          <a:stretch/>
        </p:blipFill>
        <p:spPr>
          <a:xfrm>
            <a:off x="6584955" y="3729527"/>
            <a:ext cx="2299867" cy="194584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8" name="Imagen 35">
            <a:extLst>
              <a:ext uri="{FF2B5EF4-FFF2-40B4-BE49-F238E27FC236}">
                <a16:creationId xmlns:a16="http://schemas.microsoft.com/office/drawing/2014/main" id="{EF8F8227-1FCE-8682-4C14-2A2C52D839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419" b="89938" l="5132" r="89939">
                        <a14:foregroundMark x1="46050" y1="15127" x2="58204" y2="5845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166643">
            <a:off x="6130597" y="2132348"/>
            <a:ext cx="2338870" cy="1619101"/>
          </a:xfrm>
          <a:prstGeom prst="rect">
            <a:avLst/>
          </a:prstGeom>
        </p:spPr>
      </p:pic>
      <p:pic>
        <p:nvPicPr>
          <p:cNvPr id="19" name="Picture 43" descr="A close-up of a glass&#10;&#10;Description automatically generated">
            <a:extLst>
              <a:ext uri="{FF2B5EF4-FFF2-40B4-BE49-F238E27FC236}">
                <a16:creationId xmlns:a16="http://schemas.microsoft.com/office/drawing/2014/main" id="{1426F8A6-1040-4FCE-AC00-4B0F67AFF2B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75562" y="3727548"/>
            <a:ext cx="1968238" cy="1979794"/>
          </a:xfrm>
          <a:prstGeom prst="rect">
            <a:avLst/>
          </a:prstGeom>
          <a:ln w="12700">
            <a:noFill/>
          </a:ln>
        </p:spPr>
      </p:pic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1B9386F9-5D1E-55DD-F13F-59B5DB4A0F57}"/>
              </a:ext>
            </a:extLst>
          </p:cNvPr>
          <p:cNvSpPr txBox="1"/>
          <p:nvPr/>
        </p:nvSpPr>
        <p:spPr>
          <a:xfrm>
            <a:off x="3023201" y="2295567"/>
            <a:ext cx="29029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Higher spatial resolution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Calibration/Validation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DFCEE28E-48E0-44C2-7554-3981255BEAA8}"/>
              </a:ext>
            </a:extLst>
          </p:cNvPr>
          <p:cNvSpPr txBox="1"/>
          <p:nvPr/>
        </p:nvSpPr>
        <p:spPr>
          <a:xfrm>
            <a:off x="8514354" y="2295567"/>
            <a:ext cx="27709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Repeated observations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Large spatial coverage</a:t>
            </a:r>
          </a:p>
        </p:txBody>
      </p:sp>
    </p:spTree>
    <p:extLst>
      <p:ext uri="{BB962C8B-B14F-4D97-AF65-F5344CB8AC3E}">
        <p14:creationId xmlns:p14="http://schemas.microsoft.com/office/powerpoint/2010/main" val="32305417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F2B3EA-6FA2-F42A-98BC-FD55578267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9D2B1F4-90E9-4B66-ADB3-5E1152C2D3E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/>
              <a:t>Multiple </a:t>
            </a:r>
            <a:r>
              <a:rPr lang="it-IT" dirty="0" err="1"/>
              <a:t>Endmember</a:t>
            </a:r>
            <a:r>
              <a:rPr lang="it-IT" dirty="0"/>
              <a:t> </a:t>
            </a:r>
            <a:r>
              <a:rPr lang="it-IT" dirty="0" err="1"/>
              <a:t>Spectral</a:t>
            </a:r>
            <a:r>
              <a:rPr lang="it-IT" dirty="0"/>
              <a:t> </a:t>
            </a:r>
            <a:r>
              <a:rPr lang="it-IT" dirty="0" err="1"/>
              <a:t>Mixture</a:t>
            </a:r>
            <a:r>
              <a:rPr lang="it-IT" dirty="0"/>
              <a:t> Analysis</a:t>
            </a:r>
          </a:p>
        </p:txBody>
      </p:sp>
      <p:pic>
        <p:nvPicPr>
          <p:cNvPr id="138" name="Segnaposto contenuto 137" descr="Immagine che contiene testo, schermata, diagramma, design&#10;&#10;Il contenuto generato dall'IA potrebbe non essere corretto.">
            <a:extLst>
              <a:ext uri="{FF2B5EF4-FFF2-40B4-BE49-F238E27FC236}">
                <a16:creationId xmlns:a16="http://schemas.microsoft.com/office/drawing/2014/main" id="{0F07A3A9-818F-831F-A370-51CE588E6E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04806" y="1194618"/>
            <a:ext cx="10582387" cy="4939665"/>
          </a:xfrm>
        </p:spPr>
      </p:pic>
      <p:sp>
        <p:nvSpPr>
          <p:cNvPr id="4" name="Sottotitolo 3">
            <a:extLst>
              <a:ext uri="{FF2B5EF4-FFF2-40B4-BE49-F238E27FC236}">
                <a16:creationId xmlns:a16="http://schemas.microsoft.com/office/drawing/2014/main" id="{30F993FB-73A9-0315-59BD-E18BCCCE4992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375921" y="6384022"/>
            <a:ext cx="4671208" cy="473977"/>
          </a:xfrm>
        </p:spPr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500327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B01CA2-7F11-FE9F-5FDB-088125F8A2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Segnaposto contenuto 12">
            <a:extLst>
              <a:ext uri="{FF2B5EF4-FFF2-40B4-BE49-F238E27FC236}">
                <a16:creationId xmlns:a16="http://schemas.microsoft.com/office/drawing/2014/main" id="{EA93D7F3-19CB-9106-AAFF-FBAA27FB3FA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81821850"/>
              </p:ext>
            </p:extLst>
          </p:nvPr>
        </p:nvGraphicFramePr>
        <p:xfrm>
          <a:off x="296229" y="1388938"/>
          <a:ext cx="11530011" cy="450631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843337">
                  <a:extLst>
                    <a:ext uri="{9D8B030D-6E8A-4147-A177-3AD203B41FA5}">
                      <a16:colId xmlns:a16="http://schemas.microsoft.com/office/drawing/2014/main" val="395268474"/>
                    </a:ext>
                  </a:extLst>
                </a:gridCol>
                <a:gridCol w="3843337">
                  <a:extLst>
                    <a:ext uri="{9D8B030D-6E8A-4147-A177-3AD203B41FA5}">
                      <a16:colId xmlns:a16="http://schemas.microsoft.com/office/drawing/2014/main" val="3682184089"/>
                    </a:ext>
                  </a:extLst>
                </a:gridCol>
                <a:gridCol w="3843337">
                  <a:extLst>
                    <a:ext uri="{9D8B030D-6E8A-4147-A177-3AD203B41FA5}">
                      <a16:colId xmlns:a16="http://schemas.microsoft.com/office/drawing/2014/main" val="3910626519"/>
                    </a:ext>
                  </a:extLst>
                </a:gridCol>
              </a:tblGrid>
              <a:tr h="868507"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</a:t>
                      </a:r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 Simulate spectra with RTM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ii) Train Machine Learning Model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iii) Estimation of plant traits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5965198"/>
                  </a:ext>
                </a:extLst>
              </a:tr>
              <a:tr h="363781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5397451"/>
                  </a:ext>
                </a:extLst>
              </a:tr>
            </a:tbl>
          </a:graphicData>
        </a:graphic>
      </p:graphicFrame>
      <p:sp>
        <p:nvSpPr>
          <p:cNvPr id="2" name="Titolo 1">
            <a:extLst>
              <a:ext uri="{FF2B5EF4-FFF2-40B4-BE49-F238E27FC236}">
                <a16:creationId xmlns:a16="http://schemas.microsoft.com/office/drawing/2014/main" id="{1C7E7C5F-6A60-FC44-A7BB-751BFECC46B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b="1" dirty="0" err="1"/>
              <a:t>Hybrid</a:t>
            </a:r>
            <a:r>
              <a:rPr lang="it-IT" b="1" dirty="0"/>
              <a:t> Machine Learning – Radiative Transfer Model</a:t>
            </a:r>
            <a:br>
              <a:rPr lang="it-IT" b="1" dirty="0"/>
            </a:br>
            <a:endParaRPr lang="it-IT" dirty="0"/>
          </a:p>
        </p:txBody>
      </p:sp>
      <p:sp>
        <p:nvSpPr>
          <p:cNvPr id="4" name="Sottotitolo 3">
            <a:extLst>
              <a:ext uri="{FF2B5EF4-FFF2-40B4-BE49-F238E27FC236}">
                <a16:creationId xmlns:a16="http://schemas.microsoft.com/office/drawing/2014/main" id="{087FBC99-5512-D3E9-C365-7B169EA3CE86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375921" y="6384022"/>
            <a:ext cx="4671208" cy="473977"/>
          </a:xfrm>
        </p:spPr>
        <p:txBody>
          <a:bodyPr/>
          <a:lstStyle/>
          <a:p>
            <a:endParaRPr lang="it-IT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6A194698-A76C-08A3-970D-9A150DB953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695" y="2715802"/>
            <a:ext cx="3423598" cy="2617556"/>
          </a:xfrm>
          <a:prstGeom prst="rect">
            <a:avLst/>
          </a:prstGeom>
        </p:spPr>
      </p:pic>
      <p:pic>
        <p:nvPicPr>
          <p:cNvPr id="8" name="Picture 15" descr="A picture containing diagram, plot, line&#10;&#10;Description automatically generated">
            <a:extLst>
              <a:ext uri="{FF2B5EF4-FFF2-40B4-BE49-F238E27FC236}">
                <a16:creationId xmlns:a16="http://schemas.microsoft.com/office/drawing/2014/main" id="{F9A2D853-969F-F404-93D8-BE346151AE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5693" y="2460459"/>
            <a:ext cx="2288821" cy="171661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B4222481-689F-FC89-75C0-719CD3D513FE}"/>
              </a:ext>
            </a:extLst>
          </p:cNvPr>
          <p:cNvSpPr/>
          <p:nvPr/>
        </p:nvSpPr>
        <p:spPr>
          <a:xfrm>
            <a:off x="9170058" y="4177075"/>
            <a:ext cx="2728912" cy="1595247"/>
          </a:xfrm>
          <a:prstGeom prst="roundRect">
            <a:avLst/>
          </a:prstGeom>
          <a:solidFill>
            <a:schemeClr val="bg1">
              <a:alpha val="62532"/>
            </a:schemeClr>
          </a:solidFill>
          <a:scene3d>
            <a:camera prst="orthographicFront">
              <a:rot lat="0" lon="1800000" rev="0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pic>
        <p:nvPicPr>
          <p:cNvPr id="14" name="Picture 236" descr="A picture containing text, diagram, screenshot, sketch&#10;&#10;Description automatically generated">
            <a:extLst>
              <a:ext uri="{FF2B5EF4-FFF2-40B4-BE49-F238E27FC236}">
                <a16:creationId xmlns:a16="http://schemas.microsoft.com/office/drawing/2014/main" id="{4CE1DA0C-20F0-DB43-9FC5-AA3B51A1541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1000"/>
          </a:blip>
          <a:stretch>
            <a:fillRect/>
          </a:stretch>
        </p:blipFill>
        <p:spPr>
          <a:xfrm>
            <a:off x="4648619" y="2460459"/>
            <a:ext cx="2884120" cy="2872899"/>
          </a:xfrm>
          <a:prstGeom prst="rect">
            <a:avLst/>
          </a:prstGeom>
          <a:scene3d>
            <a:camera prst="orthographicFront">
              <a:rot lat="2400000" lon="0" rev="0"/>
            </a:camera>
            <a:lightRig rig="threePt" dir="t"/>
          </a:scene3d>
        </p:spPr>
      </p:pic>
      <p:pic>
        <p:nvPicPr>
          <p:cNvPr id="13" name="Picture 56">
            <a:extLst>
              <a:ext uri="{FF2B5EF4-FFF2-40B4-BE49-F238E27FC236}">
                <a16:creationId xmlns:a16="http://schemas.microsoft.com/office/drawing/2014/main" id="{D7FACA5F-FB7D-E797-088D-126A1A515D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1573" y="2770213"/>
            <a:ext cx="2173216" cy="1896063"/>
          </a:xfrm>
          <a:prstGeom prst="rect">
            <a:avLst/>
          </a:prstGeom>
        </p:spPr>
      </p:pic>
      <p:sp>
        <p:nvSpPr>
          <p:cNvPr id="10" name="TextBox 11">
            <a:extLst>
              <a:ext uri="{FF2B5EF4-FFF2-40B4-BE49-F238E27FC236}">
                <a16:creationId xmlns:a16="http://schemas.microsoft.com/office/drawing/2014/main" id="{0AAF61BC-4FE3-5737-855A-FD1CB17362A7}"/>
              </a:ext>
            </a:extLst>
          </p:cNvPr>
          <p:cNvSpPr txBox="1"/>
          <p:nvPr/>
        </p:nvSpPr>
        <p:spPr>
          <a:xfrm>
            <a:off x="9243139" y="4517581"/>
            <a:ext cx="2583452" cy="1831271"/>
          </a:xfrm>
          <a:prstGeom prst="rect">
            <a:avLst/>
          </a:prstGeom>
          <a:noFill/>
          <a:scene3d>
            <a:camera prst="orthographicFront">
              <a:rot lat="0" lon="1800000" rev="0"/>
            </a:camera>
            <a:lightRig rig="threePt" dir="t"/>
          </a:scene3d>
        </p:spPr>
        <p:txBody>
          <a:bodyPr wrap="square">
            <a:spAutoFit/>
          </a:bodyPr>
          <a:lstStyle/>
          <a:p>
            <a:pPr algn="ctr"/>
            <a:r>
              <a:rPr lang="en-US" sz="2000" u="sng" dirty="0">
                <a:latin typeface="Calibri" panose="020F0502020204030204" pitchFamily="34" charset="0"/>
                <a:cs typeface="Calibri" panose="020F0502020204030204" pitchFamily="34" charset="0"/>
              </a:rPr>
              <a:t>Plant traits</a:t>
            </a:r>
          </a:p>
          <a:p>
            <a:pPr algn="ctr"/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Chlorophyll = 10 (</a:t>
            </a:r>
            <a:r>
              <a:rPr lang="el-GR" sz="1500" dirty="0"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g/cm</a:t>
            </a:r>
            <a:r>
              <a:rPr lang="en-US" sz="15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</a:p>
          <a:p>
            <a:pPr algn="ctr"/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 Leaf area index = 2 </a:t>
            </a:r>
          </a:p>
          <a:p>
            <a:pPr algn="ctr"/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Anthocyanin = 4 (</a:t>
            </a:r>
            <a:r>
              <a:rPr lang="el-GR" sz="1500" dirty="0"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g/cm</a:t>
            </a:r>
            <a:r>
              <a:rPr lang="en-US" sz="15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</a:p>
          <a:p>
            <a:pPr algn="ctr"/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Water content = 0.001 (g/cm</a:t>
            </a:r>
            <a:r>
              <a:rPr lang="en-US" sz="15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</a:p>
          <a:p>
            <a:pPr algn="ctr"/>
            <a:endParaRPr lang="en-US" sz="1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</p:txBody>
      </p:sp>
      <p:sp>
        <p:nvSpPr>
          <p:cNvPr id="15" name="Freccia curva 14">
            <a:extLst>
              <a:ext uri="{FF2B5EF4-FFF2-40B4-BE49-F238E27FC236}">
                <a16:creationId xmlns:a16="http://schemas.microsoft.com/office/drawing/2014/main" id="{4A8F249E-F500-CC0A-BE79-2FCF103FBD2E}"/>
              </a:ext>
            </a:extLst>
          </p:cNvPr>
          <p:cNvSpPr/>
          <p:nvPr/>
        </p:nvSpPr>
        <p:spPr>
          <a:xfrm rot="5400000">
            <a:off x="10248601" y="3285768"/>
            <a:ext cx="1211058" cy="571556"/>
          </a:xfrm>
          <a:prstGeom prst="bentArrow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9796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7B9E54-7944-7FD0-813F-0828B8FAAD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Segnaposto contenuto 12">
            <a:extLst>
              <a:ext uri="{FF2B5EF4-FFF2-40B4-BE49-F238E27FC236}">
                <a16:creationId xmlns:a16="http://schemas.microsoft.com/office/drawing/2014/main" id="{B77B10A3-7210-45BF-E957-C6071435FE0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04547751"/>
              </p:ext>
            </p:extLst>
          </p:nvPr>
        </p:nvGraphicFramePr>
        <p:xfrm>
          <a:off x="296863" y="1479839"/>
          <a:ext cx="11530011" cy="450631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843337">
                  <a:extLst>
                    <a:ext uri="{9D8B030D-6E8A-4147-A177-3AD203B41FA5}">
                      <a16:colId xmlns:a16="http://schemas.microsoft.com/office/drawing/2014/main" val="395268474"/>
                    </a:ext>
                  </a:extLst>
                </a:gridCol>
                <a:gridCol w="3843337">
                  <a:extLst>
                    <a:ext uri="{9D8B030D-6E8A-4147-A177-3AD203B41FA5}">
                      <a16:colId xmlns:a16="http://schemas.microsoft.com/office/drawing/2014/main" val="3682184089"/>
                    </a:ext>
                  </a:extLst>
                </a:gridCol>
                <a:gridCol w="3843337">
                  <a:extLst>
                    <a:ext uri="{9D8B030D-6E8A-4147-A177-3AD203B41FA5}">
                      <a16:colId xmlns:a16="http://schemas.microsoft.com/office/drawing/2014/main" val="3910626519"/>
                    </a:ext>
                  </a:extLst>
                </a:gridCol>
              </a:tblGrid>
              <a:tr h="868507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Winter wheat N Fertilization adjustment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Identification of olive management practices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Alfalfa canopy dynamics for optimizing yield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5965198"/>
                  </a:ext>
                </a:extLst>
              </a:tr>
              <a:tr h="363781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5397451"/>
                  </a:ext>
                </a:extLst>
              </a:tr>
            </a:tbl>
          </a:graphicData>
        </a:graphic>
      </p:graphicFrame>
      <p:sp>
        <p:nvSpPr>
          <p:cNvPr id="2" name="Titolo 1">
            <a:extLst>
              <a:ext uri="{FF2B5EF4-FFF2-40B4-BE49-F238E27FC236}">
                <a16:creationId xmlns:a16="http://schemas.microsoft.com/office/drawing/2014/main" id="{34794C79-AF1F-2DF7-49BB-577300F349E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b="1" dirty="0" err="1"/>
              <a:t>Hybrid</a:t>
            </a:r>
            <a:r>
              <a:rPr lang="it-IT" b="1" dirty="0"/>
              <a:t> Machine Learning – Radiative Transfer Model</a:t>
            </a:r>
            <a:br>
              <a:rPr lang="it-IT" b="1" dirty="0"/>
            </a:br>
            <a:endParaRPr lang="it-IT" dirty="0"/>
          </a:p>
        </p:txBody>
      </p:sp>
      <p:sp>
        <p:nvSpPr>
          <p:cNvPr id="4" name="Sottotitolo 3">
            <a:extLst>
              <a:ext uri="{FF2B5EF4-FFF2-40B4-BE49-F238E27FC236}">
                <a16:creationId xmlns:a16="http://schemas.microsoft.com/office/drawing/2014/main" id="{4CF6DF45-1EAF-0FFE-1BF4-2DE8AE2B0893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375921" y="6384022"/>
            <a:ext cx="4671208" cy="473977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14" name="Titolo 1">
            <a:extLst>
              <a:ext uri="{FF2B5EF4-FFF2-40B4-BE49-F238E27FC236}">
                <a16:creationId xmlns:a16="http://schemas.microsoft.com/office/drawing/2014/main" id="{4D79215F-996A-C39E-D7A8-0D85579BDEF1}"/>
              </a:ext>
            </a:extLst>
          </p:cNvPr>
          <p:cNvSpPr txBox="1">
            <a:spLocks/>
          </p:cNvSpPr>
          <p:nvPr/>
        </p:nvSpPr>
        <p:spPr>
          <a:xfrm>
            <a:off x="296562" y="886247"/>
            <a:ext cx="11530010" cy="518161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rgbClr val="59A34D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</a:lstStyle>
          <a:p>
            <a:pPr algn="ctr"/>
            <a:r>
              <a:rPr lang="it-IT" b="1" u="sng" dirty="0" err="1"/>
              <a:t>Agriculture</a:t>
            </a:r>
            <a:r>
              <a:rPr lang="it-IT" b="1" u="sng" dirty="0"/>
              <a:t> (model and data </a:t>
            </a:r>
            <a:r>
              <a:rPr lang="it-IT" b="1" u="sng" dirty="0" err="1"/>
              <a:t>collected</a:t>
            </a:r>
            <a:r>
              <a:rPr lang="it-IT" b="1" u="sng" dirty="0"/>
              <a:t> with </a:t>
            </a:r>
            <a:r>
              <a:rPr lang="it-IT" b="1" u="sng" dirty="0" err="1"/>
              <a:t>Aerolab</a:t>
            </a:r>
            <a:r>
              <a:rPr lang="it-IT" b="1" u="sng" dirty="0"/>
              <a:t> </a:t>
            </a:r>
            <a:r>
              <a:rPr lang="it-IT" b="1" u="sng" dirty="0" err="1"/>
              <a:t>instrumentation</a:t>
            </a:r>
            <a:r>
              <a:rPr lang="it-IT" b="1" u="sng" dirty="0"/>
              <a:t>)</a:t>
            </a:r>
          </a:p>
          <a:p>
            <a:pPr algn="ctr"/>
            <a:endParaRPr lang="it-IT" b="1" u="sng" dirty="0"/>
          </a:p>
        </p:txBody>
      </p:sp>
      <p:pic>
        <p:nvPicPr>
          <p:cNvPr id="19" name="Picture 2" descr="Olivo e imprenditorialità: aumentare i profitti - Agronomia - AgroNotizie">
            <a:extLst>
              <a:ext uri="{FF2B5EF4-FFF2-40B4-BE49-F238E27FC236}">
                <a16:creationId xmlns:a16="http://schemas.microsoft.com/office/drawing/2014/main" id="{4E6BF2FB-0C1E-4238-A4DA-FE5B00B97C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7718" y="2641756"/>
            <a:ext cx="1124288" cy="74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Radiografía al olivar andaluz: del 'auge' del superintensivo a los olivos  con más de 50 años - Agrónoma">
            <a:extLst>
              <a:ext uri="{FF2B5EF4-FFF2-40B4-BE49-F238E27FC236}">
                <a16:creationId xmlns:a16="http://schemas.microsoft.com/office/drawing/2014/main" id="{4BA18392-05FF-271C-361A-D727967D0B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175"/>
          <a:stretch/>
        </p:blipFill>
        <p:spPr bwMode="auto">
          <a:xfrm>
            <a:off x="6415515" y="2634233"/>
            <a:ext cx="1124844" cy="764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4+ Thousand Alfalfa Harvest Royalty-Free Images, Stock Photos &amp; Pictures |  Shutterstock">
            <a:extLst>
              <a:ext uri="{FF2B5EF4-FFF2-40B4-BE49-F238E27FC236}">
                <a16:creationId xmlns:a16="http://schemas.microsoft.com/office/drawing/2014/main" id="{1287A2DB-D3DD-825D-8D79-595639A8AF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0853" y="2393009"/>
            <a:ext cx="1412534" cy="941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ttangolo 31">
            <a:extLst>
              <a:ext uri="{FF2B5EF4-FFF2-40B4-BE49-F238E27FC236}">
                <a16:creationId xmlns:a16="http://schemas.microsoft.com/office/drawing/2014/main" id="{A6F5222D-F359-05E8-DE3F-4336FA574264}"/>
              </a:ext>
            </a:extLst>
          </p:cNvPr>
          <p:cNvSpPr/>
          <p:nvPr/>
        </p:nvSpPr>
        <p:spPr>
          <a:xfrm>
            <a:off x="4537378" y="2542478"/>
            <a:ext cx="402671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ttangolo 32">
            <a:extLst>
              <a:ext uri="{FF2B5EF4-FFF2-40B4-BE49-F238E27FC236}">
                <a16:creationId xmlns:a16="http://schemas.microsoft.com/office/drawing/2014/main" id="{C1F1B3A3-64FD-2D75-35AB-9842D7EB9045}"/>
              </a:ext>
            </a:extLst>
          </p:cNvPr>
          <p:cNvSpPr/>
          <p:nvPr/>
        </p:nvSpPr>
        <p:spPr>
          <a:xfrm>
            <a:off x="6311200" y="2519619"/>
            <a:ext cx="402671" cy="45719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E0913427-4F52-C93B-222C-310013A4C9C9}"/>
              </a:ext>
            </a:extLst>
          </p:cNvPr>
          <p:cNvSpPr txBox="1"/>
          <p:nvPr/>
        </p:nvSpPr>
        <p:spPr>
          <a:xfrm>
            <a:off x="4892847" y="2379237"/>
            <a:ext cx="9383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Intensive</a:t>
            </a:r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BA7731F1-3FD9-285F-B033-456C09538294}"/>
              </a:ext>
            </a:extLst>
          </p:cNvPr>
          <p:cNvSpPr txBox="1"/>
          <p:nvPr/>
        </p:nvSpPr>
        <p:spPr>
          <a:xfrm>
            <a:off x="6665270" y="2373201"/>
            <a:ext cx="9713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Extensive</a:t>
            </a:r>
          </a:p>
        </p:txBody>
      </p:sp>
      <p:pic>
        <p:nvPicPr>
          <p:cNvPr id="5" name="Immagine 4" descr="Immagine che contiene schermata, testo, diagramma, linea&#10;&#10;Il contenuto generato dall'IA potrebbe non essere corretto.">
            <a:extLst>
              <a:ext uri="{FF2B5EF4-FFF2-40B4-BE49-F238E27FC236}">
                <a16:creationId xmlns:a16="http://schemas.microsoft.com/office/drawing/2014/main" id="{A12118FE-9358-B5F7-6BC5-0152D386DD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187" y="3184882"/>
            <a:ext cx="3568700" cy="2400300"/>
          </a:xfrm>
          <a:prstGeom prst="rect">
            <a:avLst/>
          </a:prstGeom>
        </p:spPr>
      </p:pic>
      <p:pic>
        <p:nvPicPr>
          <p:cNvPr id="7" name="Immagine 6" descr="Immagine che contiene testo, diagramma, linea, Diagramma&#10;&#10;Il contenuto generato dall'IA potrebbe non essere corretto.">
            <a:extLst>
              <a:ext uri="{FF2B5EF4-FFF2-40B4-BE49-F238E27FC236}">
                <a16:creationId xmlns:a16="http://schemas.microsoft.com/office/drawing/2014/main" id="{E31026F1-B7FD-6FA0-34E5-7702DEE773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9151" y="3476982"/>
            <a:ext cx="3721100" cy="2108200"/>
          </a:xfrm>
          <a:prstGeom prst="rect">
            <a:avLst/>
          </a:prstGeom>
        </p:spPr>
      </p:pic>
      <p:pic>
        <p:nvPicPr>
          <p:cNvPr id="9" name="Immagine 8" descr="Immagine che contiene linea, testo, schermata, Parallelo&#10;&#10;Il contenuto generato dall'IA potrebbe non essere corretto.">
            <a:extLst>
              <a:ext uri="{FF2B5EF4-FFF2-40B4-BE49-F238E27FC236}">
                <a16:creationId xmlns:a16="http://schemas.microsoft.com/office/drawing/2014/main" id="{3D24881E-0081-A65C-6F73-9334D0DD5A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40868" y="3438882"/>
            <a:ext cx="3759200" cy="218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6870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1F6FC0-C8EB-5066-D4B5-27ACB17E02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E711C51-3CB5-8658-677D-6EEA812C491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b="1" dirty="0" err="1"/>
              <a:t>Hybrid</a:t>
            </a:r>
            <a:r>
              <a:rPr lang="it-IT" b="1" dirty="0"/>
              <a:t> Machine Learning – Radiative Transfer Model</a:t>
            </a:r>
            <a:br>
              <a:rPr lang="it-IT" b="1" dirty="0"/>
            </a:br>
            <a:endParaRPr lang="it-IT" dirty="0"/>
          </a:p>
        </p:txBody>
      </p:sp>
      <p:sp>
        <p:nvSpPr>
          <p:cNvPr id="4" name="Sottotitolo 3">
            <a:extLst>
              <a:ext uri="{FF2B5EF4-FFF2-40B4-BE49-F238E27FC236}">
                <a16:creationId xmlns:a16="http://schemas.microsoft.com/office/drawing/2014/main" id="{A510257B-8978-D86A-D359-79025FBB8901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375921" y="6384022"/>
            <a:ext cx="4671208" cy="473977"/>
          </a:xfrm>
        </p:spPr>
        <p:txBody>
          <a:bodyPr/>
          <a:lstStyle/>
          <a:p>
            <a:endParaRPr lang="it-IT" dirty="0"/>
          </a:p>
        </p:txBody>
      </p:sp>
      <p:graphicFrame>
        <p:nvGraphicFramePr>
          <p:cNvPr id="13" name="Segnaposto contenuto 12">
            <a:extLst>
              <a:ext uri="{FF2B5EF4-FFF2-40B4-BE49-F238E27FC236}">
                <a16:creationId xmlns:a16="http://schemas.microsoft.com/office/drawing/2014/main" id="{6FDF8E9F-19B8-EB21-EACC-09C00977562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27272499"/>
              </p:ext>
            </p:extLst>
          </p:nvPr>
        </p:nvGraphicFramePr>
        <p:xfrm>
          <a:off x="296862" y="1479839"/>
          <a:ext cx="11529710" cy="434006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5764855">
                  <a:extLst>
                    <a:ext uri="{9D8B030D-6E8A-4147-A177-3AD203B41FA5}">
                      <a16:colId xmlns:a16="http://schemas.microsoft.com/office/drawing/2014/main" val="3682184089"/>
                    </a:ext>
                  </a:extLst>
                </a:gridCol>
                <a:gridCol w="5764855">
                  <a:extLst>
                    <a:ext uri="{9D8B030D-6E8A-4147-A177-3AD203B41FA5}">
                      <a16:colId xmlns:a16="http://schemas.microsoft.com/office/drawing/2014/main" val="3910626519"/>
                    </a:ext>
                  </a:extLst>
                </a:gridCol>
              </a:tblGrid>
              <a:tr h="702252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Gross Primary Production in European forest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Early fungus infection detection in pine forest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5965198"/>
                  </a:ext>
                </a:extLst>
              </a:tr>
              <a:tr h="363781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5397451"/>
                  </a:ext>
                </a:extLst>
              </a:tr>
            </a:tbl>
          </a:graphicData>
        </a:graphic>
      </p:graphicFrame>
      <p:sp>
        <p:nvSpPr>
          <p:cNvPr id="14" name="Titolo 1">
            <a:extLst>
              <a:ext uri="{FF2B5EF4-FFF2-40B4-BE49-F238E27FC236}">
                <a16:creationId xmlns:a16="http://schemas.microsoft.com/office/drawing/2014/main" id="{19FCB240-9DF9-D632-59F5-BB1ECAFE0610}"/>
              </a:ext>
            </a:extLst>
          </p:cNvPr>
          <p:cNvSpPr txBox="1">
            <a:spLocks/>
          </p:cNvSpPr>
          <p:nvPr/>
        </p:nvSpPr>
        <p:spPr>
          <a:xfrm>
            <a:off x="296562" y="886247"/>
            <a:ext cx="11530010" cy="518161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rgbClr val="59A34D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</a:lstStyle>
          <a:p>
            <a:pPr algn="ctr"/>
            <a:r>
              <a:rPr lang="it-IT" b="1" u="sng" dirty="0" err="1"/>
              <a:t>Forest</a:t>
            </a:r>
            <a:r>
              <a:rPr lang="it-IT" b="1" u="sng" dirty="0"/>
              <a:t> (model </a:t>
            </a:r>
            <a:r>
              <a:rPr lang="it-IT" b="1" u="sng" dirty="0" err="1"/>
              <a:t>tested</a:t>
            </a:r>
            <a:r>
              <a:rPr lang="it-IT" b="1" u="sng" dirty="0"/>
              <a:t> on </a:t>
            </a:r>
            <a:r>
              <a:rPr lang="it-IT" b="1" u="sng" dirty="0" err="1"/>
              <a:t>sites</a:t>
            </a:r>
            <a:r>
              <a:rPr lang="it-IT" b="1" u="sng" dirty="0"/>
              <a:t> of the ICOS and </a:t>
            </a:r>
            <a:r>
              <a:rPr lang="it-IT" b="1" u="sng" dirty="0" err="1"/>
              <a:t>eLTER</a:t>
            </a:r>
            <a:r>
              <a:rPr lang="it-IT" b="1" u="sng" dirty="0"/>
              <a:t> </a:t>
            </a:r>
            <a:r>
              <a:rPr lang="it-IT" b="1" u="sng" dirty="0" err="1"/>
              <a:t>infrastructure</a:t>
            </a:r>
            <a:endParaRPr lang="it-IT" b="1" u="sng" dirty="0"/>
          </a:p>
          <a:p>
            <a:pPr algn="ctr"/>
            <a:endParaRPr lang="it-IT" b="1" u="sng" dirty="0"/>
          </a:p>
        </p:txBody>
      </p:sp>
      <p:pic>
        <p:nvPicPr>
          <p:cNvPr id="3" name="Picture 1" descr="A map of europe with different colors&#10;&#10;Description automatically generated">
            <a:extLst>
              <a:ext uri="{FF2B5EF4-FFF2-40B4-BE49-F238E27FC236}">
                <a16:creationId xmlns:a16="http://schemas.microsoft.com/office/drawing/2014/main" id="{73710C9D-3715-D33C-562A-79A87EFFFF8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4035"/>
          <a:stretch/>
        </p:blipFill>
        <p:spPr>
          <a:xfrm>
            <a:off x="2188704" y="2242313"/>
            <a:ext cx="2015454" cy="1590008"/>
          </a:xfrm>
          <a:prstGeom prst="rect">
            <a:avLst/>
          </a:prstGeom>
        </p:spPr>
      </p:pic>
      <p:pic>
        <p:nvPicPr>
          <p:cNvPr id="5" name="Picture 1" descr="A graph of 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9FE89BB3-311A-EDE5-FC61-F618D5B356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78" b="2841"/>
          <a:stretch/>
        </p:blipFill>
        <p:spPr bwMode="auto">
          <a:xfrm>
            <a:off x="1501726" y="3866188"/>
            <a:ext cx="3389410" cy="189136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1" descr="A map of europe with different colors&#10;&#10;Description automatically generated">
            <a:extLst>
              <a:ext uri="{FF2B5EF4-FFF2-40B4-BE49-F238E27FC236}">
                <a16:creationId xmlns:a16="http://schemas.microsoft.com/office/drawing/2014/main" id="{CFD764E8-B512-9364-6C9A-0E17EDBED53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6904" t="1692" r="1235" b="47389"/>
          <a:stretch>
            <a:fillRect/>
          </a:stretch>
        </p:blipFill>
        <p:spPr>
          <a:xfrm>
            <a:off x="8091455" y="2242313"/>
            <a:ext cx="1911841" cy="1590008"/>
          </a:xfrm>
          <a:prstGeom prst="rect">
            <a:avLst/>
          </a:prstGeom>
        </p:spPr>
      </p:pic>
      <p:cxnSp>
        <p:nvCxnSpPr>
          <p:cNvPr id="8" name="Connettore 1 12">
            <a:extLst>
              <a:ext uri="{FF2B5EF4-FFF2-40B4-BE49-F238E27FC236}">
                <a16:creationId xmlns:a16="http://schemas.microsoft.com/office/drawing/2014/main" id="{66E91934-2357-20DA-B14C-0ED73B96F786}"/>
              </a:ext>
            </a:extLst>
          </p:cNvPr>
          <p:cNvCxnSpPr/>
          <p:nvPr/>
        </p:nvCxnSpPr>
        <p:spPr>
          <a:xfrm>
            <a:off x="12011271" y="1806296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Immagine 19" descr="Immagine che contiene testo, schermata, linea, Carattere&#10;&#10;Il contenuto generato dall'IA potrebbe non essere corretto.">
            <a:extLst>
              <a:ext uri="{FF2B5EF4-FFF2-40B4-BE49-F238E27FC236}">
                <a16:creationId xmlns:a16="http://schemas.microsoft.com/office/drawing/2014/main" id="{C8EFD49F-4C26-ED79-8238-DF97D591397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198" b="-1"/>
          <a:stretch>
            <a:fillRect/>
          </a:stretch>
        </p:blipFill>
        <p:spPr>
          <a:xfrm>
            <a:off x="7413687" y="3907752"/>
            <a:ext cx="3276587" cy="1892763"/>
          </a:xfrm>
          <a:prstGeom prst="rect">
            <a:avLst/>
          </a:prstGeom>
        </p:spPr>
      </p:pic>
      <p:sp>
        <p:nvSpPr>
          <p:cNvPr id="22" name="TextBox 1">
            <a:extLst>
              <a:ext uri="{FF2B5EF4-FFF2-40B4-BE49-F238E27FC236}">
                <a16:creationId xmlns:a16="http://schemas.microsoft.com/office/drawing/2014/main" id="{AA9F29CD-B0FF-4F16-76CA-B50D185C25E4}"/>
              </a:ext>
            </a:extLst>
          </p:cNvPr>
          <p:cNvSpPr txBox="1"/>
          <p:nvPr/>
        </p:nvSpPr>
        <p:spPr>
          <a:xfrm rot="16200000">
            <a:off x="6854292" y="4952396"/>
            <a:ext cx="1394877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800" b="1" dirty="0" err="1">
                <a:latin typeface="Calibri" panose="020F0502020204030204" pitchFamily="34" charset="0"/>
                <a:cs typeface="Calibri" panose="020F0502020204030204" pitchFamily="34" charset="0"/>
              </a:rPr>
              <a:t>Water</a:t>
            </a:r>
            <a:r>
              <a:rPr lang="es-ES" sz="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content</a:t>
            </a:r>
            <a:r>
              <a:rPr lang="es-ES" sz="800" b="1" dirty="0">
                <a:latin typeface="Calibri" panose="020F0502020204030204" pitchFamily="34" charset="0"/>
                <a:cs typeface="Calibri" panose="020F0502020204030204" pitchFamily="34" charset="0"/>
              </a:rPr>
              <a:t> (mg/cm</a:t>
            </a:r>
            <a:r>
              <a:rPr lang="es-ES" sz="8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s-ES" sz="800" b="1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s-ES" sz="800" b="1" baseline="30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01496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>
            <a:extLst>
              <a:ext uri="{FF2B5EF4-FFF2-40B4-BE49-F238E27FC236}">
                <a16:creationId xmlns:a16="http://schemas.microsoft.com/office/drawing/2014/main" id="{CAD9485C-1548-4CD2-A545-FEDCC114E488}"/>
              </a:ext>
            </a:extLst>
          </p:cNvPr>
          <p:cNvSpPr txBox="1">
            <a:spLocks/>
          </p:cNvSpPr>
          <p:nvPr/>
        </p:nvSpPr>
        <p:spPr>
          <a:xfrm>
            <a:off x="632828" y="1829659"/>
            <a:ext cx="10926343" cy="1134196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it-IT" sz="8000" b="1" dirty="0"/>
              <a:t>Jose Luis Pancorbo</a:t>
            </a:r>
            <a:r>
              <a:rPr lang="it-IT" sz="8000" b="1" baseline="30000" dirty="0"/>
              <a:t>1</a:t>
            </a:r>
            <a:r>
              <a:rPr lang="it-IT" sz="8000" b="1" dirty="0"/>
              <a:t>, Giandomenico De Luca</a:t>
            </a:r>
            <a:r>
              <a:rPr lang="it-IT" sz="8000" b="1" baseline="30000" dirty="0"/>
              <a:t>1</a:t>
            </a:r>
            <a:r>
              <a:rPr lang="it-IT" sz="8000" b="1" dirty="0"/>
              <a:t>, Federico Carotenuto</a:t>
            </a:r>
            <a:r>
              <a:rPr lang="it-IT" sz="8000" b="1" baseline="30000" dirty="0"/>
              <a:t>1</a:t>
            </a:r>
            <a:r>
              <a:rPr lang="it-IT" sz="8000" b="1" dirty="0"/>
              <a:t>, Lorenzo Genesio</a:t>
            </a:r>
            <a:r>
              <a:rPr lang="it-IT" sz="8000" b="1" baseline="30000" dirty="0"/>
              <a:t>1</a:t>
            </a:r>
            <a:r>
              <a:rPr lang="it-IT" sz="8000" b="1" dirty="0"/>
              <a:t>, Alessandro Montaghi</a:t>
            </a:r>
            <a:r>
              <a:rPr lang="it-IT" sz="8000" b="1" baseline="30000" dirty="0"/>
              <a:t>2</a:t>
            </a:r>
            <a:r>
              <a:rPr lang="it-IT" sz="8000" b="1" dirty="0"/>
              <a:t>, Beniamino Gioli</a:t>
            </a:r>
            <a:r>
              <a:rPr lang="it-IT" sz="8000" b="1" baseline="30000" dirty="0"/>
              <a:t>1</a:t>
            </a:r>
            <a:endParaRPr lang="it-ES" sz="8000" b="1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5600" b="1" i="1" baseline="30000" dirty="0"/>
              <a:t>1</a:t>
            </a:r>
            <a:r>
              <a:rPr lang="en-GB" sz="5600" b="1" i="1" dirty="0"/>
              <a:t>CNR-IBE, National Research Council of Italy, Institute of Bioeconomy, Via Madonna del Piano 10, 50145 Sesto Fiorentino, Italy </a:t>
            </a:r>
            <a:endParaRPr lang="it-ES" sz="5600" b="1" i="1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5600" b="1" i="1" dirty="0"/>
              <a:t> </a:t>
            </a:r>
            <a:r>
              <a:rPr lang="en-GB" sz="5600" b="1" i="1" baseline="30000" dirty="0"/>
              <a:t>2</a:t>
            </a:r>
            <a:r>
              <a:rPr lang="en-GB" sz="5600" b="1" i="1" dirty="0"/>
              <a:t>CNR-IRET, National Research Council of Italy, Institute of Research on Terrestrial Ecosystems, Via Madonna del Piano 10, 50145 Sesto Fiorentino, Italy</a:t>
            </a:r>
            <a:endParaRPr lang="it-ES" sz="5600" b="1" i="1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GB" sz="8000" b="1" i="1" dirty="0" err="1"/>
              <a:t>joseluis.pancorbodeonate@cnr.it</a:t>
            </a:r>
            <a:r>
              <a:rPr lang="it-ES" sz="8000" b="1" i="1" dirty="0"/>
              <a:t> </a:t>
            </a:r>
            <a:endParaRPr lang="it-IT" sz="8000" b="1" i="1" dirty="0"/>
          </a:p>
        </p:txBody>
      </p:sp>
      <p:pic>
        <p:nvPicPr>
          <p:cNvPr id="4" name="Picture 2" descr="Immagine che contiene Carattere, testo, Elementi grafici, schermata&#10;&#10;Il contenuto generato dall'IA potrebbe non essere corretto.">
            <a:extLst>
              <a:ext uri="{FF2B5EF4-FFF2-40B4-BE49-F238E27FC236}">
                <a16:creationId xmlns:a16="http://schemas.microsoft.com/office/drawing/2014/main" id="{CE7890D8-A758-68C9-9E17-CB66684574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74461"/>
            <a:ext cx="3211159" cy="836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Immagine che contiene cerchio&#10;&#10;Il contenuto generato dall'IA potrebbe non essere corretto.">
            <a:extLst>
              <a:ext uri="{FF2B5EF4-FFF2-40B4-BE49-F238E27FC236}">
                <a16:creationId xmlns:a16="http://schemas.microsoft.com/office/drawing/2014/main" id="{3113E4F4-568D-EC32-F9A7-E14206CF21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7849" y="221355"/>
            <a:ext cx="1090736" cy="1090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372987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D39C7E3D57B7BE4CAF5A4E7BAF5811C6" ma:contentTypeVersion="17" ma:contentTypeDescription="Creare un nuovo documento." ma:contentTypeScope="" ma:versionID="addd2196dc0094b4796679e7e28cf2c8">
  <xsd:schema xmlns:xsd="http://www.w3.org/2001/XMLSchema" xmlns:xs="http://www.w3.org/2001/XMLSchema" xmlns:p="http://schemas.microsoft.com/office/2006/metadata/properties" xmlns:ns2="9b08eee6-615d-4e63-9743-e8be40a74995" xmlns:ns3="69a4a238-3fae-4083-92ca-3afaf1d37d5d" targetNamespace="http://schemas.microsoft.com/office/2006/metadata/properties" ma:root="true" ma:fieldsID="17f9697f3d5d54eecc1521b642b0f4a3" ns2:_="" ns3:_="">
    <xsd:import namespace="9b08eee6-615d-4e63-9743-e8be40a74995"/>
    <xsd:import namespace="69a4a238-3fae-4083-92ca-3afaf1d37d5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TaxKeywordTaxHTField" minOccurs="0"/>
                <xsd:element ref="ns2:MediaLengthInSecond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08eee6-615d-4e63-9743-e8be40a7499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Tag immagine" ma:readOnly="false" ma:fieldId="{5cf76f15-5ced-4ddc-b409-7134ff3c332f}" ma:taxonomyMulti="true" ma:sspId="e5505f8f-da62-40e5-a116-f08e7003152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4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9a4a238-3fae-4083-92ca-3afaf1d37d5d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  <xsd:element name="TaxCatchAll" ma:index="15" nillable="true" ma:displayName="Taxonomy Catch All Column" ma:hidden="true" ma:list="{bc9f3fc2-11c3-4583-890e-5ba4445d9ede}" ma:internalName="TaxCatchAll" ma:showField="CatchAllData" ma:web="69a4a238-3fae-4083-92ca-3afaf1d37d5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KeywordTaxHTField" ma:index="21" nillable="true" ma:taxonomy="true" ma:internalName="TaxKeywordTaxHTField" ma:taxonomyFieldName="TaxKeyword" ma:displayName="Parole chiave aziendali" ma:fieldId="{23f27201-bee3-471e-b2e7-b64fd8b7ca38}" ma:taxonomyMulti="true" ma:sspId="e5505f8f-da62-40e5-a116-f08e7003152c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KeywordTaxHTField xmlns="69a4a238-3fae-4083-92ca-3afaf1d37d5d">
      <Terms xmlns="http://schemas.microsoft.com/office/infopath/2007/PartnerControls"/>
    </TaxKeywordTaxHTField>
    <lcf76f155ced4ddcb4097134ff3c332f xmlns="9b08eee6-615d-4e63-9743-e8be40a74995">
      <Terms xmlns="http://schemas.microsoft.com/office/infopath/2007/PartnerControls"/>
    </lcf76f155ced4ddcb4097134ff3c332f>
    <TaxCatchAll xmlns="69a4a238-3fae-4083-92ca-3afaf1d37d5d" xsi:nil="true"/>
  </documentManagement>
</p:properties>
</file>

<file path=customXml/itemProps1.xml><?xml version="1.0" encoding="utf-8"?>
<ds:datastoreItem xmlns:ds="http://schemas.openxmlformats.org/officeDocument/2006/customXml" ds:itemID="{CF46D2AC-9AEB-4216-88BD-B5F748A1595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E5A0FAA-20AF-425A-A224-531D5444ABF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b08eee6-615d-4e63-9743-e8be40a74995"/>
    <ds:schemaRef ds:uri="69a4a238-3fae-4083-92ca-3afaf1d37d5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0FED428-E7E2-4985-912B-D9735E821D71}">
  <ds:schemaRefs>
    <ds:schemaRef ds:uri="http://purl.org/dc/elements/1.1/"/>
    <ds:schemaRef ds:uri="http://www.w3.org/XML/1998/namespace"/>
    <ds:schemaRef ds:uri="http://purl.org/dc/dcmitype/"/>
    <ds:schemaRef ds:uri="http://purl.org/dc/terms/"/>
    <ds:schemaRef ds:uri="http://schemas.microsoft.com/office/2006/documentManagement/types"/>
    <ds:schemaRef ds:uri="69a4a238-3fae-4083-92ca-3afaf1d37d5d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9b08eee6-615d-4e63-9743-e8be40a7499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7051</TotalTime>
  <Words>347</Words>
  <Application>Microsoft Macintosh PowerPoint</Application>
  <PresentationFormat>Widescreen</PresentationFormat>
  <Paragraphs>42</Paragraphs>
  <Slides>7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7</vt:i4>
      </vt:variant>
    </vt:vector>
  </HeadingPairs>
  <TitlesOfParts>
    <vt:vector size="13" baseType="lpstr">
      <vt:lpstr>Aptos</vt:lpstr>
      <vt:lpstr>Arial</vt:lpstr>
      <vt:lpstr>Calibri</vt:lpstr>
      <vt:lpstr>Calibri Light</vt:lpstr>
      <vt:lpstr>Tema di Office</vt:lpstr>
      <vt:lpstr>1_Tema di Office</vt:lpstr>
      <vt:lpstr>WP 6.20: Cross-RI dataset provision of UAV multi platform hyperspectral data and site level measurements over different RI ecosystem sites (eLTER, ICOS, ANAEE) and comparison with satellite products</vt:lpstr>
      <vt:lpstr>Introduction to remote sensing</vt:lpstr>
      <vt:lpstr>Multiple Endmember Spectral Mixture Analysis</vt:lpstr>
      <vt:lpstr>Hybrid Machine Learning – Radiative Transfer Model </vt:lpstr>
      <vt:lpstr>Hybrid Machine Learning – Radiative Transfer Model </vt:lpstr>
      <vt:lpstr>Hybrid Machine Learning – Radiative Transfer Model 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GIULIO PACENTE</dc:creator>
  <cp:lastModifiedBy>JOSE LUIS PANCORBO DE ONATE</cp:lastModifiedBy>
  <cp:revision>44</cp:revision>
  <dcterms:created xsi:type="dcterms:W3CDTF">2024-06-13T13:49:20Z</dcterms:created>
  <dcterms:modified xsi:type="dcterms:W3CDTF">2025-09-23T14:27:18Z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0x010100D39C7E3D57B7BE4CAF5A4E7BAF5811C6</vt:lpwstr>
  </property>
  <property fmtid="{D5CDD505-2E9C-101B-9397-08002B2CF9AE}" pid="3" name="TaxKeyword">
    <vt:lpwstr/>
  </property>
  <property fmtid="{D5CDD505-2E9C-101B-9397-08002B2CF9AE}" pid="4" name="MediaServiceImageTags">
    <vt:lpwstr/>
  </property>
</Properties>
</file>