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0" r:id="rId2"/>
  </p:sldMasterIdLst>
  <p:notesMasterIdLst>
    <p:notesMasterId r:id="rId11"/>
  </p:notesMasterIdLst>
  <p:sldIdLst>
    <p:sldId id="256" r:id="rId3"/>
    <p:sldId id="257" r:id="rId4"/>
    <p:sldId id="258" r:id="rId5"/>
    <p:sldId id="259" r:id="rId6"/>
    <p:sldId id="260" r:id="rId7"/>
    <p:sldId id="261" r:id="rId8"/>
    <p:sldId id="262" r:id="rId9"/>
    <p:sldId id="263"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Play" panose="020B0604020202020204" charset="0"/>
      <p:regular r:id="rId16"/>
      <p:bold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 roundtripDataSignature="AMtx7mjrYTzpA/EmPU3+ekjmJMSTdWjW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041" autoAdjust="0"/>
  </p:normalViewPr>
  <p:slideViewPr>
    <p:cSldViewPr snapToGrid="0">
      <p:cViewPr varScale="1">
        <p:scale>
          <a:sx n="31" d="100"/>
          <a:sy n="31" d="100"/>
        </p:scale>
        <p:origin x="189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2.fntdata"/><Relationship Id="rId18" Type="http://customschemas.google.com/relationships/presentationmetadata" Target="meta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font" Target="fonts/font5.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3.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it-IT" sz="1200" b="0" i="0" u="none" strike="noStrike" cap="none">
                <a:solidFill>
                  <a:schemeClr val="dk1"/>
                </a:solidFill>
                <a:latin typeface="Arial"/>
                <a:ea typeface="Arial"/>
                <a:cs typeface="Arial"/>
                <a:sym typeface="Arial"/>
              </a:rPr>
              <a:t>‹N›</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b="1" i="0" u="none" strike="noStrike">
                <a:solidFill>
                  <a:srgbClr val="000000"/>
                </a:solidFill>
              </a:rPr>
              <a:t>INTRODUZIONE</a:t>
            </a:r>
            <a:endParaRPr b="1"/>
          </a:p>
          <a:p>
            <a:pPr marL="0" lvl="0" indent="0" algn="l" rtl="0">
              <a:spcBef>
                <a:spcPts val="0"/>
              </a:spcBef>
              <a:spcAft>
                <a:spcPts val="0"/>
              </a:spcAft>
              <a:buNone/>
            </a:pPr>
            <a:r>
              <a:rPr lang="it-IT" i="0" u="none" strike="noStrike">
                <a:solidFill>
                  <a:srgbClr val="000000"/>
                </a:solidFill>
              </a:rPr>
              <a:t>Come è stato brevemente ricordato ieri, nella sintesi sul WP6, l’obiettivo dell’attività guidata dal Museo di Storia Naturale di Firenze, coerentemente con quelli dell’infrastruttura DiSSCo, era </a:t>
            </a:r>
            <a:r>
              <a:rPr lang="it-IT" i="0">
                <a:solidFill>
                  <a:srgbClr val="222222"/>
                </a:solidFill>
              </a:rPr>
              <a:t>la mobilizzazione dei contenuti delle collezioni naturalistiche distribuite sul territorio nazionale.</a:t>
            </a:r>
            <a:endParaRPr/>
          </a:p>
          <a:p>
            <a:pPr marL="285750" lvl="0" indent="-184150" algn="l" rtl="0">
              <a:spcBef>
                <a:spcPts val="0"/>
              </a:spcBef>
              <a:spcAft>
                <a:spcPts val="0"/>
              </a:spcAft>
              <a:buClr>
                <a:srgbClr val="222222"/>
              </a:buClr>
              <a:buSzPts val="1200"/>
              <a:buFont typeface="Arial"/>
              <a:buChar char="•"/>
            </a:pPr>
            <a:r>
              <a:rPr lang="it-IT" i="0">
                <a:solidFill>
                  <a:srgbClr val="222222"/>
                </a:solidFill>
              </a:rPr>
              <a:t>Ad oggi in Italia sono censite </a:t>
            </a:r>
            <a:r>
              <a:rPr lang="it-IT" b="1" i="0">
                <a:solidFill>
                  <a:srgbClr val="222222"/>
                </a:solidFill>
              </a:rPr>
              <a:t>oltre 500 istituzioni detentrici </a:t>
            </a:r>
            <a:r>
              <a:rPr lang="it-IT" i="0">
                <a:solidFill>
                  <a:srgbClr val="222222"/>
                </a:solidFill>
              </a:rPr>
              <a:t>di collezioni naturalistiche e </a:t>
            </a:r>
            <a:r>
              <a:rPr lang="it-IT" b="1" i="0">
                <a:solidFill>
                  <a:srgbClr val="222222"/>
                </a:solidFill>
              </a:rPr>
              <a:t>oltre 800 sedi fisiche </a:t>
            </a:r>
            <a:r>
              <a:rPr lang="it-IT" i="0">
                <a:solidFill>
                  <a:srgbClr val="222222"/>
                </a:solidFill>
              </a:rPr>
              <a:t>dove si trovano queste collezioni, con un patrimonio di </a:t>
            </a:r>
            <a:r>
              <a:rPr lang="it-IT" b="1" i="0">
                <a:solidFill>
                  <a:srgbClr val="222222"/>
                </a:solidFill>
              </a:rPr>
              <a:t>reperti biologici</a:t>
            </a:r>
            <a:r>
              <a:rPr lang="it-IT" i="0">
                <a:solidFill>
                  <a:srgbClr val="222222"/>
                </a:solidFill>
              </a:rPr>
              <a:t> che probabilmente supera i </a:t>
            </a:r>
            <a:r>
              <a:rPr lang="it-IT" b="1">
                <a:solidFill>
                  <a:srgbClr val="222222"/>
                </a:solidFill>
              </a:rPr>
              <a:t>20</a:t>
            </a:r>
            <a:r>
              <a:rPr lang="it-IT" b="1" i="0">
                <a:solidFill>
                  <a:srgbClr val="222222"/>
                </a:solidFill>
              </a:rPr>
              <a:t> milioni</a:t>
            </a:r>
            <a:r>
              <a:rPr lang="it-IT" i="0">
                <a:solidFill>
                  <a:srgbClr val="222222"/>
                </a:solidFill>
              </a:rPr>
              <a:t>.</a:t>
            </a:r>
            <a:endParaRPr/>
          </a:p>
          <a:p>
            <a:pPr marL="285750" lvl="0" indent="-184150" algn="l" rtl="0">
              <a:spcBef>
                <a:spcPts val="0"/>
              </a:spcBef>
              <a:spcAft>
                <a:spcPts val="0"/>
              </a:spcAft>
              <a:buClr>
                <a:srgbClr val="222222"/>
              </a:buClr>
              <a:buSzPts val="1200"/>
              <a:buFont typeface="Arial"/>
              <a:buChar char="•"/>
            </a:pPr>
            <a:r>
              <a:rPr lang="it-IT" i="0">
                <a:solidFill>
                  <a:srgbClr val="222222"/>
                </a:solidFill>
              </a:rPr>
              <a:t>Se è evidente come questi campioni siano fonte primaria delle informazioni sulla biodiversità, anche su quella del passato, è altrettanto evidente che fino ad oggi </a:t>
            </a:r>
            <a:r>
              <a:rPr lang="it-IT" b="1" i="0">
                <a:solidFill>
                  <a:srgbClr val="222222"/>
                </a:solidFill>
              </a:rPr>
              <a:t>il principale limite al loro impiego su larga scala è la loro scarsa FAIRness</a:t>
            </a:r>
            <a:r>
              <a:rPr lang="it-IT" i="0">
                <a:solidFill>
                  <a:srgbClr val="222222"/>
                </a:solidFill>
              </a:rPr>
              <a:t>, cioè la mancata messa a sistema di questo patrimonio che è ancora, sia fisicamente che digitalmente, enormemente frammentato.</a:t>
            </a:r>
            <a:endParaRPr/>
          </a:p>
          <a:p>
            <a:pPr marL="0" lvl="0" indent="0" algn="l" rtl="0">
              <a:spcBef>
                <a:spcPts val="0"/>
              </a:spcBef>
              <a:spcAft>
                <a:spcPts val="0"/>
              </a:spcAft>
              <a:buNone/>
            </a:pPr>
            <a:r>
              <a:rPr lang="it-IT" i="0">
                <a:solidFill>
                  <a:srgbClr val="222222"/>
                </a:solidFill>
              </a:rPr>
              <a:t>Avendo ben presente il significato infrastrutturale di ITINERIS, </a:t>
            </a:r>
            <a:r>
              <a:rPr lang="it-IT">
                <a:solidFill>
                  <a:srgbClr val="222222"/>
                </a:solidFill>
              </a:rPr>
              <a:t>l’obiettivo di ridurre questo problema </a:t>
            </a:r>
            <a:r>
              <a:rPr lang="it-IT" i="0">
                <a:solidFill>
                  <a:srgbClr val="222222"/>
                </a:solidFill>
              </a:rPr>
              <a:t>si è quindi da subito articolato su due fronti:</a:t>
            </a:r>
            <a:endParaRPr/>
          </a:p>
          <a:p>
            <a:pPr marL="285750" lvl="0" indent="-184150" algn="l" rtl="0">
              <a:spcBef>
                <a:spcPts val="0"/>
              </a:spcBef>
              <a:spcAft>
                <a:spcPts val="0"/>
              </a:spcAft>
              <a:buClr>
                <a:srgbClr val="222222"/>
              </a:buClr>
              <a:buSzPts val="1200"/>
              <a:buFont typeface="Arial"/>
              <a:buChar char="•"/>
            </a:pPr>
            <a:r>
              <a:rPr lang="it-IT" i="0">
                <a:solidFill>
                  <a:srgbClr val="222222"/>
                </a:solidFill>
              </a:rPr>
              <a:t>definizione di un flusso di lavoro, l’implementazione degli standard e la loro condivisione col massimo numero possibile di </a:t>
            </a:r>
            <a:r>
              <a:rPr lang="it-IT" i="1">
                <a:solidFill>
                  <a:srgbClr val="222222"/>
                </a:solidFill>
              </a:rPr>
              <a:t>stakeholders</a:t>
            </a:r>
            <a:r>
              <a:rPr lang="it-IT" i="0">
                <a:solidFill>
                  <a:srgbClr val="222222"/>
                </a:solidFill>
              </a:rPr>
              <a:t> nazionali;</a:t>
            </a:r>
            <a:endParaRPr>
              <a:solidFill>
                <a:srgbClr val="222222"/>
              </a:solidFill>
            </a:endParaRPr>
          </a:p>
          <a:p>
            <a:pPr marL="285750" lvl="0" indent="-184150" algn="l" rtl="0">
              <a:spcBef>
                <a:spcPts val="0"/>
              </a:spcBef>
              <a:spcAft>
                <a:spcPts val="0"/>
              </a:spcAft>
              <a:buClr>
                <a:srgbClr val="222222"/>
              </a:buClr>
              <a:buSzPts val="1200"/>
              <a:buFont typeface="Arial"/>
              <a:buChar char="•"/>
            </a:pPr>
            <a:r>
              <a:rPr lang="it-IT" i="0">
                <a:solidFill>
                  <a:srgbClr val="222222"/>
                </a:solidFill>
              </a:rPr>
              <a:t>la concreta applicazione di questi metodi a collezioni selezionate tra quelle potenzialmente più informative per le dinamiche nella biosfera terrestre e acquidulcicola, per arrivare a pubblicare dati e immagini e dare un avvio concreto ad una pratica condivisa nella comunità DiSSCo italiana, che dovrà continuare strutturalmente anche oltre i termini del progetto.</a:t>
            </a:r>
            <a:endParaRPr/>
          </a:p>
        </p:txBody>
      </p:sp>
      <p:sp>
        <p:nvSpPr>
          <p:cNvPr id="162" name="Google Shape;16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b="1" i="0" u="none" strike="noStrike">
                <a:solidFill>
                  <a:srgbClr val="000000"/>
                </a:solidFill>
              </a:rPr>
              <a:t>MATERIALI &amp; METODI: IL NUOVO</a:t>
            </a:r>
            <a:endParaRPr b="1"/>
          </a:p>
          <a:p>
            <a:pPr marL="0" lvl="0" indent="0" algn="l" rtl="0">
              <a:spcBef>
                <a:spcPts val="0"/>
              </a:spcBef>
              <a:spcAft>
                <a:spcPts val="0"/>
              </a:spcAft>
              <a:buNone/>
            </a:pPr>
            <a:r>
              <a:rPr lang="it-IT" i="0" u="none" strike="noStrike">
                <a:solidFill>
                  <a:srgbClr val="000000"/>
                </a:solidFill>
              </a:rPr>
              <a:t>Come abbiamo organizzato il lavoro per perseguire questo duplice obiettivo?</a:t>
            </a:r>
            <a:endParaRPr/>
          </a:p>
          <a:p>
            <a:pPr marL="285750" lvl="0" indent="-247650" algn="l" rtl="0">
              <a:spcBef>
                <a:spcPts val="0"/>
              </a:spcBef>
              <a:spcAft>
                <a:spcPts val="0"/>
              </a:spcAft>
              <a:buClr>
                <a:srgbClr val="000000"/>
              </a:buClr>
              <a:buSzPts val="1200"/>
              <a:buFont typeface="Arial"/>
              <a:buChar char="•"/>
            </a:pPr>
            <a:r>
              <a:rPr lang="it-IT" i="0" u="none" strike="noStrike">
                <a:solidFill>
                  <a:srgbClr val="000000"/>
                </a:solidFill>
              </a:rPr>
              <a:t>L’80% delle risorse, per un totale di ca. 1,7  Mln di euro, è stato impiegato per l’acquisto di </a:t>
            </a:r>
            <a:r>
              <a:rPr lang="it-IT" b="1" i="0" u="none" strike="noStrike">
                <a:solidFill>
                  <a:srgbClr val="000000"/>
                </a:solidFill>
              </a:rPr>
              <a:t>strumentazione</a:t>
            </a:r>
            <a:r>
              <a:rPr lang="it-IT" i="0" u="none" strike="noStrike">
                <a:solidFill>
                  <a:srgbClr val="000000"/>
                </a:solidFill>
              </a:rPr>
              <a:t>, creando un «parco macchine» a disposizione dell’intera comunità nazionale per numerosi anni a venire. Quindi: macchine fotografiche, scanner, scanner 3D e tre apparecchi unici in Italia per l’acquisizione ad alta risoluzione e di tipo massivo di campioni d’erbario, insetti spillati e campioni su vetrino.</a:t>
            </a:r>
            <a:endParaRPr/>
          </a:p>
          <a:p>
            <a:pPr marL="285750" lvl="0" indent="-247650" algn="l" rtl="0">
              <a:spcBef>
                <a:spcPts val="0"/>
              </a:spcBef>
              <a:spcAft>
                <a:spcPts val="0"/>
              </a:spcAft>
              <a:buClr>
                <a:srgbClr val="000000"/>
              </a:buClr>
              <a:buSzPts val="1200"/>
              <a:buFont typeface="Arial"/>
              <a:buChar char="•"/>
            </a:pPr>
            <a:r>
              <a:rPr lang="it-IT" i="0" u="none" strike="noStrike">
                <a:solidFill>
                  <a:srgbClr val="000000"/>
                </a:solidFill>
              </a:rPr>
              <a:t>L’altra voce di spesa fondamentale è stata dedicata all’assunzione di tre </a:t>
            </a:r>
            <a:r>
              <a:rPr lang="it-IT" b="1" i="0" u="none" strike="noStrike">
                <a:solidFill>
                  <a:srgbClr val="000000"/>
                </a:solidFill>
              </a:rPr>
              <a:t>tecnici curatori specializzati </a:t>
            </a:r>
            <a:r>
              <a:rPr lang="it-IT" i="0" u="none" strike="noStrike">
                <a:solidFill>
                  <a:srgbClr val="000000"/>
                </a:solidFill>
              </a:rPr>
              <a:t>che hanno dedicato gli ultimi due anni e mezzo ad acquisire immagini e a perfezionare conoscenze metodologiche preziose e ancora rarissime sullo scenario nazionale.</a:t>
            </a:r>
            <a:endParaRPr/>
          </a:p>
          <a:p>
            <a:pPr marL="285750" marR="0" lvl="0" indent="-247650" algn="l" rtl="0">
              <a:lnSpc>
                <a:spcPct val="100000"/>
              </a:lnSpc>
              <a:spcBef>
                <a:spcPts val="0"/>
              </a:spcBef>
              <a:spcAft>
                <a:spcPts val="0"/>
              </a:spcAft>
              <a:buClr>
                <a:srgbClr val="000000"/>
              </a:buClr>
              <a:buSzPts val="1200"/>
              <a:buFont typeface="Arial"/>
              <a:buChar char="•"/>
            </a:pPr>
            <a:r>
              <a:rPr lang="it-IT" i="0" u="none" strike="noStrike">
                <a:solidFill>
                  <a:srgbClr val="000000"/>
                </a:solidFill>
              </a:rPr>
              <a:t>La terza voce più importante è stata quella dedicata alla </a:t>
            </a:r>
            <a:r>
              <a:rPr lang="it-IT" b="1" i="0" u="none" strike="noStrike">
                <a:solidFill>
                  <a:srgbClr val="000000"/>
                </a:solidFill>
              </a:rPr>
              <a:t>formazione</a:t>
            </a:r>
            <a:r>
              <a:rPr lang="it-IT" i="0" u="none" strike="noStrike">
                <a:solidFill>
                  <a:srgbClr val="000000"/>
                </a:solidFill>
              </a:rPr>
              <a:t>, che ha permesso soprattutto attraverso un corso «itinerante» di raggiungere un gran numero di colleghi dei musei italiani, di consolidare un</a:t>
            </a:r>
            <a:r>
              <a:rPr lang="it-IT">
                <a:solidFill>
                  <a:srgbClr val="000000"/>
                </a:solidFill>
              </a:rPr>
              <a:t>’</a:t>
            </a:r>
            <a:r>
              <a:rPr lang="it-IT" i="0" u="none" strike="noStrike">
                <a:solidFill>
                  <a:srgbClr val="000000"/>
                </a:solidFill>
              </a:rPr>
              <a:t>importante rete di conoscenze e collaborazioni e di condividere, insieme alla </a:t>
            </a:r>
            <a:r>
              <a:rPr lang="it-IT" b="1" i="0" u="none" strike="noStrike">
                <a:solidFill>
                  <a:srgbClr val="000000"/>
                </a:solidFill>
              </a:rPr>
              <a:t>conoscenza tecnica </a:t>
            </a:r>
            <a:r>
              <a:rPr lang="it-IT" i="0" u="none" strike="noStrike">
                <a:solidFill>
                  <a:srgbClr val="000000"/>
                </a:solidFill>
              </a:rPr>
              <a:t>dei metodi di digitalizzazione, la </a:t>
            </a:r>
            <a:r>
              <a:rPr lang="it-IT" b="1" i="0" u="none" strike="noStrike">
                <a:solidFill>
                  <a:srgbClr val="000000"/>
                </a:solidFill>
              </a:rPr>
              <a:t>consapevolezza sui principi e i valori </a:t>
            </a:r>
            <a:r>
              <a:rPr lang="it-IT" i="0" u="none" strike="noStrike">
                <a:solidFill>
                  <a:srgbClr val="000000"/>
                </a:solidFill>
              </a:rPr>
              <a:t>che questa pratica deve assumere sempre più nella </a:t>
            </a:r>
            <a:r>
              <a:rPr lang="it-IT">
                <a:solidFill>
                  <a:srgbClr val="000000"/>
                </a:solidFill>
              </a:rPr>
              <a:t>nostra </a:t>
            </a:r>
            <a:r>
              <a:rPr lang="it-IT" i="0" u="none" strike="noStrike">
                <a:solidFill>
                  <a:srgbClr val="000000"/>
                </a:solidFill>
              </a:rPr>
              <a:t>attività quotidiana.</a:t>
            </a:r>
            <a:endParaRPr/>
          </a:p>
          <a:p>
            <a:pPr marL="285750" lvl="0" indent="-247650" algn="l" rtl="0">
              <a:spcBef>
                <a:spcPts val="0"/>
              </a:spcBef>
              <a:spcAft>
                <a:spcPts val="0"/>
              </a:spcAft>
              <a:buClr>
                <a:srgbClr val="000000"/>
              </a:buClr>
              <a:buSzPts val="1200"/>
              <a:buFont typeface="Arial"/>
              <a:buChar char="•"/>
            </a:pPr>
            <a:r>
              <a:rPr lang="it-IT" i="0" u="none" strike="noStrike">
                <a:solidFill>
                  <a:srgbClr val="000000"/>
                </a:solidFill>
              </a:rPr>
              <a:t>Una quota minore delle risorse è stata impiegata per </a:t>
            </a:r>
            <a:r>
              <a:rPr lang="it-IT" b="1" i="0" u="none" strike="noStrike">
                <a:solidFill>
                  <a:srgbClr val="000000"/>
                </a:solidFill>
              </a:rPr>
              <a:t>adattamenti infrastrutturali </a:t>
            </a:r>
            <a:r>
              <a:rPr lang="it-IT" i="0" u="none" strike="noStrike">
                <a:solidFill>
                  <a:srgbClr val="000000"/>
                </a:solidFill>
              </a:rPr>
              <a:t>ai locali </a:t>
            </a:r>
            <a:r>
              <a:rPr lang="it-IT">
                <a:solidFill>
                  <a:srgbClr val="000000"/>
                </a:solidFill>
              </a:rPr>
              <a:t>dedicato a</a:t>
            </a:r>
            <a:r>
              <a:rPr lang="it-IT" i="0" u="none" strike="noStrike">
                <a:solidFill>
                  <a:srgbClr val="000000"/>
                </a:solidFill>
              </a:rPr>
              <a:t>lle acquisizioni.</a:t>
            </a:r>
            <a:endParaRPr/>
          </a:p>
        </p:txBody>
      </p:sp>
      <p:sp>
        <p:nvSpPr>
          <p:cNvPr id="181" name="Google Shape;18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38159d93c61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b="1"/>
              <a:t>MATERIALI &amp; METODI: IL VECCHIO</a:t>
            </a:r>
            <a:endParaRPr b="1"/>
          </a:p>
          <a:p>
            <a:pPr marL="0" lvl="0" indent="0" algn="l" rtl="0">
              <a:lnSpc>
                <a:spcPct val="115000"/>
              </a:lnSpc>
              <a:spcBef>
                <a:spcPts val="0"/>
              </a:spcBef>
              <a:spcAft>
                <a:spcPts val="0"/>
              </a:spcAft>
              <a:buNone/>
            </a:pPr>
            <a:r>
              <a:rPr lang="it-IT"/>
              <a:t>Brevissima precisazione: è vero che le informazioni devono essere - e sono state - il più delle volte ottenute mediante una </a:t>
            </a:r>
            <a:r>
              <a:rPr lang="it-IT" b="1"/>
              <a:t>nuova attività di digitalizzazione</a:t>
            </a:r>
            <a:r>
              <a:rPr lang="it-IT"/>
              <a:t> pianificata ex-novo, ma è vero anche che una parte consistente di informazioni sono già state acquisite - magari in modo eterogeneo - e spesso sono già disponibili su piattaforme dedicate o in sistemi gestionali ad uso interno. Sarà dunque indispensabile, molto di più di quanto non sia stato possibile fin qui, </a:t>
            </a:r>
            <a:r>
              <a:rPr lang="it-IT" b="1"/>
              <a:t>recuperare e mappare le risorse preesistenti</a:t>
            </a:r>
            <a:r>
              <a:rPr lang="it-IT"/>
              <a:t> per allinearle agli standard delle altre!</a:t>
            </a:r>
            <a:endParaRPr/>
          </a:p>
        </p:txBody>
      </p:sp>
      <p:sp>
        <p:nvSpPr>
          <p:cNvPr id="201" name="Google Shape;201;g38159d93c61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b="1" i="0" u="none" strike="noStrike">
                <a:solidFill>
                  <a:srgbClr val="000000"/>
                </a:solidFill>
              </a:rPr>
              <a:t>COLLABORAZIONI</a:t>
            </a:r>
            <a:endParaRPr b="1"/>
          </a:p>
          <a:p>
            <a:pPr marL="0" lvl="0" indent="0" algn="l" rtl="0">
              <a:spcBef>
                <a:spcPts val="0"/>
              </a:spcBef>
              <a:spcAft>
                <a:spcPts val="0"/>
              </a:spcAft>
              <a:buNone/>
            </a:pPr>
            <a:r>
              <a:rPr lang="it-IT"/>
              <a:t>Il nostro lavoro ha beneficiato in modo davvero significativo dell’interazione e della complementarità con le attività e con le risorse legate ad altri progetti e ad altre istituzioni. In particolare mi riferisco:</a:t>
            </a:r>
            <a:endParaRPr/>
          </a:p>
          <a:p>
            <a:pPr marL="457200" lvl="0" indent="-317500" algn="l" rtl="0">
              <a:spcBef>
                <a:spcPts val="0"/>
              </a:spcBef>
              <a:spcAft>
                <a:spcPts val="0"/>
              </a:spcAft>
              <a:buClr>
                <a:srgbClr val="222222"/>
              </a:buClr>
              <a:buSzPts val="1400"/>
              <a:buChar char="●"/>
            </a:pPr>
            <a:r>
              <a:rPr lang="it-IT">
                <a:solidFill>
                  <a:srgbClr val="222222"/>
                </a:solidFill>
              </a:rPr>
              <a:t>agli scambi di informazioni, ma anche alle fattive digitalizzazioni, messe su grazie al corso di formazione che abbiamo tenuto nel 2024 presso cinque sedi museali, che ha visto la partecipazione di oltre 145 curatori, di cui 35 hanno poi contribuito con prove pratiche su loro collezioni che contiamo presto di tradurre in un data-paper collettivo.</a:t>
            </a:r>
            <a:endParaRPr>
              <a:solidFill>
                <a:srgbClr val="222222"/>
              </a:solidFill>
            </a:endParaRPr>
          </a:p>
          <a:p>
            <a:pPr marL="457200" lvl="0" indent="-317500" algn="l" rtl="0">
              <a:spcBef>
                <a:spcPts val="0"/>
              </a:spcBef>
              <a:spcAft>
                <a:spcPts val="0"/>
              </a:spcAft>
              <a:buClr>
                <a:srgbClr val="222222"/>
              </a:buClr>
              <a:buSzPts val="1400"/>
              <a:buChar char="●"/>
            </a:pPr>
            <a:r>
              <a:rPr lang="it-IT">
                <a:solidFill>
                  <a:srgbClr val="222222"/>
                </a:solidFill>
              </a:rPr>
              <a:t>Agli accordi di comodato d’uso che abbiamo iniziato a siglare per l’uso degli strumenti, e che si annunciano essere sempre più numerosi anche in futuro.</a:t>
            </a:r>
            <a:endParaRPr>
              <a:solidFill>
                <a:srgbClr val="222222"/>
              </a:solidFill>
            </a:endParaRPr>
          </a:p>
          <a:p>
            <a:pPr marL="457200" lvl="0" indent="-317500" algn="l" rtl="0">
              <a:spcBef>
                <a:spcPts val="0"/>
              </a:spcBef>
              <a:spcAft>
                <a:spcPts val="0"/>
              </a:spcAft>
              <a:buClr>
                <a:srgbClr val="222222"/>
              </a:buClr>
              <a:buSzPts val="1400"/>
              <a:buChar char="●"/>
            </a:pPr>
            <a:r>
              <a:rPr lang="it-IT">
                <a:solidFill>
                  <a:srgbClr val="222222"/>
                </a:solidFill>
              </a:rPr>
              <a:t>Al continuo coordinarsi con NBFC, in molti casi dedicando risorse miste (macchine ITINERIS; personale NBFC) per aumentare il numero di acquisizioni.</a:t>
            </a:r>
            <a:endParaRPr>
              <a:solidFill>
                <a:srgbClr val="222222"/>
              </a:solidFill>
            </a:endParaRPr>
          </a:p>
          <a:p>
            <a:pPr marL="457200" lvl="0" indent="-317500" algn="l" rtl="0">
              <a:spcBef>
                <a:spcPts val="0"/>
              </a:spcBef>
              <a:spcAft>
                <a:spcPts val="0"/>
              </a:spcAft>
              <a:buClr>
                <a:srgbClr val="222222"/>
              </a:buClr>
              <a:buSzPts val="1400"/>
              <a:buChar char="●"/>
            </a:pPr>
            <a:r>
              <a:rPr lang="it-IT">
                <a:solidFill>
                  <a:srgbClr val="222222"/>
                </a:solidFill>
              </a:rPr>
              <a:t>Non ultimo, mi preme rimarcarlo, la soluzione efficiente trovata internamente al gruppo ITINERIS-DiSSCo per gestire lo stoccaggio delle immagini e la pubblicazione su GBIF, stante il fatto che l’IBBR di Bari (Gabriele bucci e colleghi) hanno predisposto quanto necessario assai prima che gli altri se ne rendessero capaci!</a:t>
            </a:r>
            <a:endParaRPr/>
          </a:p>
        </p:txBody>
      </p:sp>
      <p:sp>
        <p:nvSpPr>
          <p:cNvPr id="225" name="Google Shape;22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it-IT" b="1" i="0" u="none" strike="noStrike">
                <a:solidFill>
                  <a:srgbClr val="000000"/>
                </a:solidFill>
              </a:rPr>
              <a:t>RISULTATI</a:t>
            </a:r>
            <a:endParaRPr b="1"/>
          </a:p>
          <a:p>
            <a:pPr marL="0" marR="0" lvl="0" indent="0" algn="l" rtl="0">
              <a:lnSpc>
                <a:spcPct val="100000"/>
              </a:lnSpc>
              <a:spcBef>
                <a:spcPts val="0"/>
              </a:spcBef>
              <a:spcAft>
                <a:spcPts val="0"/>
              </a:spcAft>
              <a:buClr>
                <a:schemeClr val="dk1"/>
              </a:buClr>
              <a:buSzPts val="1200"/>
              <a:buFont typeface="Arial"/>
              <a:buNone/>
            </a:pPr>
            <a:r>
              <a:rPr lang="it-IT"/>
              <a:t>Quali dunque i risultati di tutto questo? Oltre a quelli che potremmo definire “immateriali”, ovvero:</a:t>
            </a:r>
            <a:endParaRPr/>
          </a:p>
          <a:p>
            <a:pPr marL="457200" marR="0" lvl="0" indent="-317500" algn="l" rtl="0">
              <a:lnSpc>
                <a:spcPct val="100000"/>
              </a:lnSpc>
              <a:spcBef>
                <a:spcPts val="0"/>
              </a:spcBef>
              <a:spcAft>
                <a:spcPts val="0"/>
              </a:spcAft>
              <a:buSzPts val="1400"/>
              <a:buChar char="●"/>
            </a:pPr>
            <a:r>
              <a:rPr lang="it-IT"/>
              <a:t>una assai </a:t>
            </a:r>
            <a:r>
              <a:rPr lang="it-IT" b="1"/>
              <a:t>maggior consapevolezza</a:t>
            </a:r>
            <a:r>
              <a:rPr lang="it-IT"/>
              <a:t> tra gli addetti ai lavori sull’importanza di fare sistema cui mi pare di poter dire che ITINERIS abbia dato un significativo contributo, e</a:t>
            </a:r>
            <a:endParaRPr/>
          </a:p>
          <a:p>
            <a:pPr marL="457200" marR="0" lvl="0" indent="-317500" algn="l" rtl="0">
              <a:lnSpc>
                <a:spcPct val="100000"/>
              </a:lnSpc>
              <a:spcBef>
                <a:spcPts val="0"/>
              </a:spcBef>
              <a:spcAft>
                <a:spcPts val="0"/>
              </a:spcAft>
              <a:buSzPts val="1400"/>
              <a:buChar char="●"/>
            </a:pPr>
            <a:r>
              <a:rPr lang="it-IT"/>
              <a:t>la completa </a:t>
            </a:r>
            <a:r>
              <a:rPr lang="it-IT" b="1"/>
              <a:t>autonomia acquisita nella gestione di tutto il flusso di lavoro</a:t>
            </a:r>
            <a:r>
              <a:rPr lang="it-IT"/>
              <a:t>, dall’allestimento del set fotografico alla pubblicazione dei dati in open access,</a:t>
            </a:r>
            <a:endParaRPr/>
          </a:p>
          <a:p>
            <a:pPr marL="0" marR="0" lvl="0" indent="0" algn="l" rtl="0">
              <a:lnSpc>
                <a:spcPct val="100000"/>
              </a:lnSpc>
              <a:spcBef>
                <a:spcPts val="0"/>
              </a:spcBef>
              <a:spcAft>
                <a:spcPts val="0"/>
              </a:spcAft>
              <a:buNone/>
            </a:pPr>
            <a:r>
              <a:rPr lang="it-IT"/>
              <a:t>quello che oggi abbiamo pubblicato (o stiamo finendo di pubblicare) </a:t>
            </a:r>
            <a:r>
              <a:rPr lang="it-IT" i="1"/>
              <a:t>ex novo </a:t>
            </a:r>
            <a:r>
              <a:rPr lang="it-IT"/>
              <a:t>sono:</a:t>
            </a:r>
            <a:endParaRPr/>
          </a:p>
          <a:p>
            <a:pPr marL="457200" marR="0" lvl="0" indent="-317500" algn="l" rtl="0">
              <a:lnSpc>
                <a:spcPct val="100000"/>
              </a:lnSpc>
              <a:spcBef>
                <a:spcPts val="0"/>
              </a:spcBef>
              <a:spcAft>
                <a:spcPts val="0"/>
              </a:spcAft>
              <a:buSzPts val="1400"/>
              <a:buChar char="●"/>
            </a:pPr>
            <a:r>
              <a:rPr lang="it-IT"/>
              <a:t>quasi </a:t>
            </a:r>
            <a:r>
              <a:rPr lang="it-IT" b="1"/>
              <a:t>400.000 nuovi records </a:t>
            </a:r>
            <a:r>
              <a:rPr lang="it-IT"/>
              <a:t>da diversi gruppi tassonomici, prevalentemente a livello basico (MIDS1), prevalentemente a Firenze, ma non solo;</a:t>
            </a:r>
            <a:endParaRPr/>
          </a:p>
          <a:p>
            <a:pPr marL="457200" marR="0" lvl="0" indent="-317500" algn="l" rtl="0">
              <a:lnSpc>
                <a:spcPct val="100000"/>
              </a:lnSpc>
              <a:spcBef>
                <a:spcPts val="0"/>
              </a:spcBef>
              <a:spcAft>
                <a:spcPts val="0"/>
              </a:spcAft>
              <a:buSzPts val="1400"/>
              <a:buChar char="●"/>
            </a:pPr>
            <a:r>
              <a:rPr lang="it-IT"/>
              <a:t>e, tra questi, una significativa, crescente, </a:t>
            </a:r>
            <a:r>
              <a:rPr lang="it-IT" b="1"/>
              <a:t>percentuale di records “arricchiti” </a:t>
            </a:r>
            <a:r>
              <a:rPr lang="it-IT"/>
              <a:t>fino al livello di massimo dettaglio (MIDS2 e MIDS3).</a:t>
            </a:r>
            <a:endParaRPr/>
          </a:p>
        </p:txBody>
      </p:sp>
      <p:sp>
        <p:nvSpPr>
          <p:cNvPr id="235" name="Google Shape;23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IT"/>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8159d93c61_0_3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it-IT" sz="1100" b="1" dirty="0"/>
              <a:t>PUBBLICAZIONE</a:t>
            </a:r>
            <a:endParaRPr sz="1100" b="1" dirty="0"/>
          </a:p>
          <a:p>
            <a:pPr marL="0" lvl="0" indent="0" algn="l" rtl="0">
              <a:lnSpc>
                <a:spcPct val="115000"/>
              </a:lnSpc>
              <a:spcBef>
                <a:spcPts val="0"/>
              </a:spcBef>
              <a:spcAft>
                <a:spcPts val="0"/>
              </a:spcAft>
              <a:buNone/>
            </a:pPr>
            <a:r>
              <a:rPr lang="it-IT" sz="1100" dirty="0"/>
              <a:t>Il passaggio finale e cruciale di tutto questo lavoro è quello della </a:t>
            </a:r>
            <a:r>
              <a:rPr lang="it-IT" sz="1100" b="1" dirty="0"/>
              <a:t>pubblicazione</a:t>
            </a:r>
            <a:r>
              <a:rPr lang="it-IT" sz="1100" dirty="0"/>
              <a:t>, che nel caso della nostra attività è stato e potrà senz’altro essere, ancor più in futuro, quella di </a:t>
            </a:r>
            <a:r>
              <a:rPr lang="it-IT" sz="1100" b="1" dirty="0"/>
              <a:t>articoli scientifici</a:t>
            </a:r>
            <a:r>
              <a:rPr lang="it-IT" sz="1100" dirty="0"/>
              <a:t> analitici su riviste di settore, ma fin qui è stata soprattutto la </a:t>
            </a:r>
            <a:r>
              <a:rPr lang="it-IT" sz="1100" b="1" dirty="0"/>
              <a:t>pubblicazione dei dati e delle immagini stessi</a:t>
            </a:r>
            <a:r>
              <a:rPr lang="it-IT" sz="1100" dirty="0"/>
              <a:t> </a:t>
            </a:r>
            <a:r>
              <a:rPr lang="it-IT" sz="1100" b="1" dirty="0"/>
              <a:t>su GBIF</a:t>
            </a:r>
            <a:r>
              <a:rPr lang="it-IT" sz="1100" dirty="0"/>
              <a:t>, la Global </a:t>
            </a:r>
            <a:r>
              <a:rPr lang="it-IT" sz="1100" dirty="0" err="1"/>
              <a:t>Biodiversity</a:t>
            </a:r>
            <a:r>
              <a:rPr lang="it-IT" sz="1100" dirty="0"/>
              <a:t> Information Facility, dove già oggi un quarto di essi sono a disposizione della comunità internazionale per le più svariate applicazioni e anche per un arricchimento condiviso (prevediamo entro ottobre di finire col resto, dedicandocisi si </a:t>
            </a:r>
            <a:r>
              <a:rPr lang="it-IT" sz="1100" dirty="0" err="1"/>
              <a:t>tratat</a:t>
            </a:r>
            <a:r>
              <a:rPr lang="it-IT" sz="1100" dirty="0"/>
              <a:t> di un passaggio piuttosto agevole e di immediato riscontro!).</a:t>
            </a:r>
            <a:endParaRPr sz="1100" dirty="0"/>
          </a:p>
          <a:p>
            <a:pPr marL="0" lvl="0" indent="0" algn="l" rtl="0">
              <a:lnSpc>
                <a:spcPct val="115000"/>
              </a:lnSpc>
              <a:spcBef>
                <a:spcPts val="0"/>
              </a:spcBef>
              <a:spcAft>
                <a:spcPts val="0"/>
              </a:spcAft>
              <a:buNone/>
            </a:pPr>
            <a:r>
              <a:rPr lang="it-IT" sz="1100" dirty="0"/>
              <a:t>Tutti i dati e i metadati sono stati strutturati secondo lo </a:t>
            </a:r>
            <a:r>
              <a:rPr lang="it-IT" sz="1100" b="1" dirty="0"/>
              <a:t>standard Darwin Core</a:t>
            </a:r>
            <a:r>
              <a:rPr lang="it-IT" sz="1100" dirty="0"/>
              <a:t>, seguendo il modello GBIF per i</a:t>
            </a:r>
            <a:r>
              <a:rPr lang="it-IT" sz="1100" b="1" dirty="0"/>
              <a:t> </a:t>
            </a:r>
            <a:r>
              <a:rPr lang="it-IT" sz="1100" b="1" dirty="0" err="1"/>
              <a:t>datsets</a:t>
            </a:r>
            <a:r>
              <a:rPr lang="it-IT" sz="1100" b="1" dirty="0"/>
              <a:t> di </a:t>
            </a:r>
            <a:r>
              <a:rPr lang="it-IT" sz="1100" b="1" i="1" dirty="0" err="1"/>
              <a:t>Occurrences</a:t>
            </a:r>
            <a:r>
              <a:rPr lang="it-IT" sz="1100" dirty="0"/>
              <a:t>, e, grazie alla collaborazione con IBBR cui ho accennato prima, vengono pubblicati da UNIFI tramite l’</a:t>
            </a:r>
            <a:r>
              <a:rPr lang="it-IT" sz="1100" b="1" dirty="0"/>
              <a:t>IPT</a:t>
            </a:r>
            <a:r>
              <a:rPr lang="it-IT" sz="1100" dirty="0"/>
              <a:t> (</a:t>
            </a:r>
            <a:r>
              <a:rPr lang="it-IT" sz="1100" dirty="0" err="1"/>
              <a:t>Integrated</a:t>
            </a:r>
            <a:r>
              <a:rPr lang="it-IT" sz="1100" dirty="0"/>
              <a:t> Publishing Toolkit) installato dall’IBBR.</a:t>
            </a:r>
            <a:endParaRPr sz="1100" dirty="0"/>
          </a:p>
          <a:p>
            <a:pPr marL="0" lvl="0" indent="0" algn="l" rtl="0">
              <a:lnSpc>
                <a:spcPct val="115000"/>
              </a:lnSpc>
              <a:spcBef>
                <a:spcPts val="0"/>
              </a:spcBef>
              <a:spcAft>
                <a:spcPts val="0"/>
              </a:spcAft>
              <a:buNone/>
            </a:pPr>
            <a:r>
              <a:rPr lang="it-IT" sz="1100" dirty="0"/>
              <a:t>Un’ultima nota: ovvio che in ambito WP6 ci siamo concentrati su collezioni biologiche, e dunque riferiti a GBIF, ma come </a:t>
            </a:r>
            <a:r>
              <a:rPr lang="it-IT" sz="1100" dirty="0" err="1"/>
              <a:t>DiSSCo</a:t>
            </a:r>
            <a:r>
              <a:rPr lang="it-IT" sz="1100" dirty="0"/>
              <a:t> abbiamo anche uno sguardo al futuro lavoro per le collezioni scientifiche legate alle Scienze della Terra ed extra-terrestri.</a:t>
            </a:r>
            <a:endParaRPr sz="1100" dirty="0"/>
          </a:p>
          <a:p>
            <a:pPr marL="0" lvl="0" indent="0" algn="l" rtl="0">
              <a:lnSpc>
                <a:spcPct val="115000"/>
              </a:lnSpc>
              <a:spcBef>
                <a:spcPts val="0"/>
              </a:spcBef>
              <a:spcAft>
                <a:spcPts val="0"/>
              </a:spcAft>
              <a:buNone/>
            </a:pPr>
            <a:endParaRPr sz="1100" dirty="0"/>
          </a:p>
        </p:txBody>
      </p:sp>
      <p:sp>
        <p:nvSpPr>
          <p:cNvPr id="250" name="Google Shape;250;g38159d93c61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13"/>
        <p:cNvGrpSpPr/>
        <p:nvPr/>
      </p:nvGrpSpPr>
      <p:grpSpPr>
        <a:xfrm>
          <a:off x="0" y="0"/>
          <a:ext cx="0" cy="0"/>
          <a:chOff x="0" y="0"/>
          <a:chExt cx="0" cy="0"/>
        </a:xfrm>
      </p:grpSpPr>
      <p:pic>
        <p:nvPicPr>
          <p:cNvPr id="14" name="Google Shape;14;p8"/>
          <p:cNvPicPr preferRelativeResize="0"/>
          <p:nvPr/>
        </p:nvPicPr>
        <p:blipFill rotWithShape="1">
          <a:blip r:embed="rId2">
            <a:alphaModFix/>
          </a:blip>
          <a:srcRect/>
          <a:stretch/>
        </p:blipFill>
        <p:spPr>
          <a:xfrm>
            <a:off x="-16000" y="-9000"/>
            <a:ext cx="12224000" cy="6876000"/>
          </a:xfrm>
          <a:prstGeom prst="rect">
            <a:avLst/>
          </a:prstGeom>
          <a:noFill/>
          <a:ln>
            <a:noFill/>
          </a:ln>
        </p:spPr>
      </p:pic>
      <p:sp>
        <p:nvSpPr>
          <p:cNvPr id="15" name="Google Shape;15;p8"/>
          <p:cNvSpPr txBox="1">
            <a:spLocks noGrp="1"/>
          </p:cNvSpPr>
          <p:nvPr>
            <p:ph type="ctrTitle"/>
          </p:nvPr>
        </p:nvSpPr>
        <p:spPr>
          <a:xfrm>
            <a:off x="580768" y="1483359"/>
            <a:ext cx="6388444" cy="251968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59A34D"/>
              </a:buClr>
              <a:buSzPts val="4400"/>
              <a:buFont typeface="Calibri"/>
              <a:buNone/>
              <a:defRPr sz="4400" b="0" i="0" u="none" strike="noStrike" cap="none">
                <a:solidFill>
                  <a:srgbClr val="59A34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8"/>
          <p:cNvSpPr txBox="1">
            <a:spLocks noGrp="1"/>
          </p:cNvSpPr>
          <p:nvPr>
            <p:ph type="subTitle" idx="1"/>
          </p:nvPr>
        </p:nvSpPr>
        <p:spPr>
          <a:xfrm>
            <a:off x="580768" y="4156813"/>
            <a:ext cx="6388444" cy="11341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6"/>
        <p:cNvGrpSpPr/>
        <p:nvPr/>
      </p:nvGrpSpPr>
      <p:grpSpPr>
        <a:xfrm>
          <a:off x="0" y="0"/>
          <a:ext cx="0" cy="0"/>
          <a:chOff x="0" y="0"/>
          <a:chExt cx="0" cy="0"/>
        </a:xfrm>
      </p:grpSpPr>
      <p:sp>
        <p:nvSpPr>
          <p:cNvPr id="67" name="Google Shape;67;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Play"/>
              <a:buNone/>
              <a:defRPr sz="32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29"/>
          <p:cNvSpPr>
            <a:spLocks noGrp="1"/>
          </p:cNvSpPr>
          <p:nvPr>
            <p:ph type="pic" idx="2"/>
          </p:nvPr>
        </p:nvSpPr>
        <p:spPr>
          <a:xfrm>
            <a:off x="5183188" y="987425"/>
            <a:ext cx="6172200" cy="4873625"/>
          </a:xfrm>
          <a:prstGeom prst="rect">
            <a:avLst/>
          </a:prstGeom>
          <a:noFill/>
          <a:ln>
            <a:noFill/>
          </a:ln>
        </p:spPr>
      </p:sp>
      <p:sp>
        <p:nvSpPr>
          <p:cNvPr id="69" name="Google Shape;69;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Google Shape;72;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3"/>
        <p:cNvGrpSpPr/>
        <p:nvPr/>
      </p:nvGrpSpPr>
      <p:grpSpPr>
        <a:xfrm>
          <a:off x="0" y="0"/>
          <a:ext cx="0" cy="0"/>
          <a:chOff x="0" y="0"/>
          <a:chExt cx="0" cy="0"/>
        </a:xfrm>
      </p:grpSpPr>
      <p:sp>
        <p:nvSpPr>
          <p:cNvPr id="74" name="Google Shape;74;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 name="Google Shape;75;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83"/>
        <p:cNvGrpSpPr/>
        <p:nvPr/>
      </p:nvGrpSpPr>
      <p:grpSpPr>
        <a:xfrm>
          <a:off x="0" y="0"/>
          <a:ext cx="0" cy="0"/>
          <a:chOff x="0" y="0"/>
          <a:chExt cx="0" cy="0"/>
        </a:xfrm>
      </p:grpSpPr>
      <p:pic>
        <p:nvPicPr>
          <p:cNvPr id="84" name="Google Shape;84;p10"/>
          <p:cNvPicPr preferRelativeResize="0"/>
          <p:nvPr/>
        </p:nvPicPr>
        <p:blipFill rotWithShape="1">
          <a:blip r:embed="rId2">
            <a:alphaModFix/>
          </a:blip>
          <a:srcRect/>
          <a:stretch/>
        </p:blipFill>
        <p:spPr>
          <a:xfrm>
            <a:off x="-16000" y="-9000"/>
            <a:ext cx="12224000" cy="6876000"/>
          </a:xfrm>
          <a:prstGeom prst="rect">
            <a:avLst/>
          </a:prstGeom>
          <a:noFill/>
          <a:ln>
            <a:noFill/>
          </a:ln>
        </p:spPr>
      </p:pic>
      <p:sp>
        <p:nvSpPr>
          <p:cNvPr id="85" name="Google Shape;85;p10"/>
          <p:cNvSpPr txBox="1">
            <a:spLocks noGrp="1"/>
          </p:cNvSpPr>
          <p:nvPr>
            <p:ph type="ctrTitle"/>
          </p:nvPr>
        </p:nvSpPr>
        <p:spPr>
          <a:xfrm>
            <a:off x="296562" y="304799"/>
            <a:ext cx="9680558" cy="5181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59A34D"/>
              </a:buClr>
              <a:buSzPts val="3200"/>
              <a:buFont typeface="Calibri"/>
              <a:buNone/>
              <a:defRPr sz="3200" b="0" i="0" u="none" strike="noStrike" cap="none">
                <a:solidFill>
                  <a:srgbClr val="59A34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10"/>
          <p:cNvSpPr txBox="1">
            <a:spLocks noGrp="1"/>
          </p:cNvSpPr>
          <p:nvPr>
            <p:ph type="body" idx="1"/>
          </p:nvPr>
        </p:nvSpPr>
        <p:spPr>
          <a:xfrm>
            <a:off x="296562" y="1209040"/>
            <a:ext cx="11529678" cy="468513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0"/>
          <p:cNvSpPr txBox="1"/>
          <p:nvPr/>
        </p:nvSpPr>
        <p:spPr>
          <a:xfrm>
            <a:off x="11421686" y="6481691"/>
            <a:ext cx="394393"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it-IT" sz="1200" b="0" i="0" u="none" strike="noStrike" cap="none">
                <a:solidFill>
                  <a:schemeClr val="lt1"/>
                </a:solidFill>
                <a:latin typeface="Calibri"/>
                <a:ea typeface="Calibri"/>
                <a:cs typeface="Calibri"/>
                <a:sym typeface="Calibri"/>
              </a:rPr>
              <a:t>‹N›</a:t>
            </a:fld>
            <a:endParaRPr sz="1800" b="0" i="0" u="none" strike="noStrike" cap="none">
              <a:solidFill>
                <a:schemeClr val="lt1"/>
              </a:solidFill>
              <a:latin typeface="Calibri"/>
              <a:ea typeface="Calibri"/>
              <a:cs typeface="Calibri"/>
              <a:sym typeface="Calibri"/>
            </a:endParaRPr>
          </a:p>
        </p:txBody>
      </p:sp>
      <p:sp>
        <p:nvSpPr>
          <p:cNvPr id="88" name="Google Shape;88;p10"/>
          <p:cNvSpPr txBox="1">
            <a:spLocks noGrp="1"/>
          </p:cNvSpPr>
          <p:nvPr>
            <p:ph type="subTitle" idx="2"/>
          </p:nvPr>
        </p:nvSpPr>
        <p:spPr>
          <a:xfrm>
            <a:off x="375921" y="6384022"/>
            <a:ext cx="3657236" cy="473977"/>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10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olo e testo verticale">
  <p:cSld name="Titolo e testo verticale">
    <p:spTree>
      <p:nvGrpSpPr>
        <p:cNvPr id="1" name="Shape 89"/>
        <p:cNvGrpSpPr/>
        <p:nvPr/>
      </p:nvGrpSpPr>
      <p:grpSpPr>
        <a:xfrm>
          <a:off x="0" y="0"/>
          <a:ext cx="0" cy="0"/>
          <a:chOff x="0" y="0"/>
          <a:chExt cx="0" cy="0"/>
        </a:xfrm>
      </p:grpSpPr>
      <p:pic>
        <p:nvPicPr>
          <p:cNvPr id="90" name="Google Shape;90;p11"/>
          <p:cNvPicPr preferRelativeResize="0"/>
          <p:nvPr/>
        </p:nvPicPr>
        <p:blipFill rotWithShape="1">
          <a:blip r:embed="rId2">
            <a:alphaModFix/>
          </a:blip>
          <a:srcRect/>
          <a:stretch/>
        </p:blipFill>
        <p:spPr>
          <a:xfrm>
            <a:off x="-16000" y="-9000"/>
            <a:ext cx="12224000" cy="6876000"/>
          </a:xfrm>
          <a:prstGeom prst="rect">
            <a:avLst/>
          </a:prstGeom>
          <a:noFill/>
          <a:ln>
            <a:noFill/>
          </a:ln>
        </p:spPr>
      </p:pic>
      <p:sp>
        <p:nvSpPr>
          <p:cNvPr id="91" name="Google Shape;91;p11"/>
          <p:cNvSpPr txBox="1"/>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FFFF"/>
              </a:buClr>
              <a:buSzPts val="6000"/>
              <a:buFont typeface="Calibri"/>
              <a:buNone/>
            </a:pPr>
            <a:r>
              <a:rPr lang="it-IT" sz="6000" b="0" i="0" u="none" strike="noStrike" cap="none">
                <a:solidFill>
                  <a:srgbClr val="FFFFFF"/>
                </a:solidFill>
                <a:latin typeface="Calibri"/>
                <a:ea typeface="Calibri"/>
                <a:cs typeface="Calibri"/>
                <a:sym typeface="Calibri"/>
              </a:rPr>
              <a:t>THANKS!</a:t>
            </a:r>
            <a:endParaRPr/>
          </a:p>
        </p:txBody>
      </p:sp>
      <p:sp>
        <p:nvSpPr>
          <p:cNvPr id="92" name="Google Shape;92;p11"/>
          <p:cNvSpPr txBo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2"/>
              </a:buClr>
              <a:buSzPts val="2400"/>
              <a:buFont typeface="Arial"/>
              <a:buNone/>
            </a:pPr>
            <a:endParaRPr sz="2400" b="0" i="0" u="none" strike="noStrike" cap="none">
              <a:solidFill>
                <a:srgbClr val="E7E6E6"/>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apositiva titolo">
  <p:cSld name="Diapositiva titolo">
    <p:spTree>
      <p:nvGrpSpPr>
        <p:cNvPr id="1" name="Shape 93"/>
        <p:cNvGrpSpPr/>
        <p:nvPr/>
      </p:nvGrpSpPr>
      <p:grpSpPr>
        <a:xfrm>
          <a:off x="0" y="0"/>
          <a:ext cx="0" cy="0"/>
          <a:chOff x="0" y="0"/>
          <a:chExt cx="0" cy="0"/>
        </a:xfrm>
      </p:grpSpPr>
      <p:sp>
        <p:nvSpPr>
          <p:cNvPr id="94" name="Google Shape;94;p12"/>
          <p:cNvSpPr txBox="1">
            <a:spLocks noGrp="1"/>
          </p:cNvSpPr>
          <p:nvPr>
            <p:ph type="ctrTitle"/>
          </p:nvPr>
        </p:nvSpPr>
        <p:spPr>
          <a:xfrm>
            <a:off x="580768" y="1483359"/>
            <a:ext cx="6388444" cy="2519681"/>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59A34D"/>
              </a:buClr>
              <a:buSzPts val="4400"/>
              <a:buFont typeface="Calibri"/>
              <a:buNone/>
              <a:defRPr sz="4400" b="0" i="0" u="none" strike="noStrike" cap="none">
                <a:solidFill>
                  <a:srgbClr val="59A34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5" name="Google Shape;95;p12"/>
          <p:cNvSpPr txBox="1">
            <a:spLocks noGrp="1"/>
          </p:cNvSpPr>
          <p:nvPr>
            <p:ph type="subTitle" idx="1"/>
          </p:nvPr>
        </p:nvSpPr>
        <p:spPr>
          <a:xfrm>
            <a:off x="580768" y="4156813"/>
            <a:ext cx="6388444" cy="1134196"/>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1"/>
              </a:buClr>
              <a:buSzPts val="2800"/>
              <a:buChar char="•"/>
              <a:defRPr b="0" i="0">
                <a:latin typeface="Calibri"/>
                <a:ea typeface="Calibri"/>
                <a:cs typeface="Calibri"/>
                <a:sym typeface="Calibri"/>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96" name="Google Shape;96;p12"/>
          <p:cNvSpPr/>
          <p:nvPr/>
        </p:nvSpPr>
        <p:spPr>
          <a:xfrm>
            <a:off x="-1" y="0"/>
            <a:ext cx="12192001" cy="6858000"/>
          </a:xfrm>
          <a:prstGeom prst="rect">
            <a:avLst/>
          </a:prstGeom>
          <a:solidFill>
            <a:srgbClr val="FFFFFF"/>
          </a:solidFill>
          <a:ln>
            <a:noFill/>
          </a:ln>
        </p:spPr>
      </p:sp>
      <p:grpSp>
        <p:nvGrpSpPr>
          <p:cNvPr id="97" name="Google Shape;97;p12"/>
          <p:cNvGrpSpPr/>
          <p:nvPr/>
        </p:nvGrpSpPr>
        <p:grpSpPr>
          <a:xfrm>
            <a:off x="22470" y="-882132"/>
            <a:ext cx="11775830" cy="9891377"/>
            <a:chOff x="-1" y="0"/>
            <a:chExt cx="11465170" cy="9369478"/>
          </a:xfrm>
        </p:grpSpPr>
        <p:sp>
          <p:nvSpPr>
            <p:cNvPr id="98" name="Google Shape;98;p12"/>
            <p:cNvSpPr/>
            <p:nvPr/>
          </p:nvSpPr>
          <p:spPr>
            <a:xfrm rot="10800000">
              <a:off x="-1" y="0"/>
              <a:ext cx="11465169" cy="4668518"/>
            </a:xfrm>
            <a:prstGeom prst="rect">
              <a:avLst/>
            </a:prstGeom>
            <a:solidFill>
              <a:srgbClr val="FFFFFF"/>
            </a:solidFill>
            <a:ln>
              <a:noFill/>
            </a:ln>
          </p:spPr>
        </p:sp>
        <p:sp>
          <p:nvSpPr>
            <p:cNvPr id="99" name="Google Shape;99;p12"/>
            <p:cNvSpPr/>
            <p:nvPr/>
          </p:nvSpPr>
          <p:spPr>
            <a:xfrm rot="10800000">
              <a:off x="0" y="4700960"/>
              <a:ext cx="11465169" cy="4668518"/>
            </a:xfrm>
            <a:prstGeom prst="rect">
              <a:avLst/>
            </a:prstGeom>
            <a:solidFill>
              <a:srgbClr val="FFFFFF"/>
            </a:solidFill>
            <a:ln>
              <a:noFill/>
            </a:ln>
          </p:spPr>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100"/>
        <p:cNvGrpSpPr/>
        <p:nvPr/>
      </p:nvGrpSpPr>
      <p:grpSpPr>
        <a:xfrm>
          <a:off x="0" y="0"/>
          <a:ext cx="0" cy="0"/>
          <a:chOff x="0" y="0"/>
          <a:chExt cx="0" cy="0"/>
        </a:xfrm>
      </p:grpSpPr>
      <p:sp>
        <p:nvSpPr>
          <p:cNvPr id="101" name="Google Shape;101;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Play"/>
              <a:buNone/>
              <a:defRPr sz="60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 name="Google Shape;102;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103" name="Google Shape;103;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8" name="Google Shape;108;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2" name="Google Shape;11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113"/>
        <p:cNvGrpSpPr/>
        <p:nvPr/>
      </p:nvGrpSpPr>
      <p:grpSpPr>
        <a:xfrm>
          <a:off x="0" y="0"/>
          <a:ext cx="0" cy="0"/>
          <a:chOff x="0" y="0"/>
          <a:chExt cx="0" cy="0"/>
        </a:xfrm>
      </p:grpSpPr>
      <p:sp>
        <p:nvSpPr>
          <p:cNvPr id="114" name="Google Shape;114;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4" name="Google Shape;1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127"/>
        <p:cNvGrpSpPr/>
        <p:nvPr/>
      </p:nvGrpSpPr>
      <p:grpSpPr>
        <a:xfrm>
          <a:off x="0" y="0"/>
          <a:ext cx="0" cy="0"/>
          <a:chOff x="0" y="0"/>
          <a:chExt cx="0" cy="0"/>
        </a:xfrm>
      </p:grpSpPr>
      <p:sp>
        <p:nvSpPr>
          <p:cNvPr id="128" name="Google Shape;12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0" name="Google Shape;13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p:cSld name="Titolo e contenuto">
    <p:spTree>
      <p:nvGrpSpPr>
        <p:cNvPr id="1" name="Shape 17"/>
        <p:cNvGrpSpPr/>
        <p:nvPr/>
      </p:nvGrpSpPr>
      <p:grpSpPr>
        <a:xfrm>
          <a:off x="0" y="0"/>
          <a:ext cx="0" cy="0"/>
          <a:chOff x="0" y="0"/>
          <a:chExt cx="0" cy="0"/>
        </a:xfrm>
      </p:grpSpPr>
      <p:sp>
        <p:nvSpPr>
          <p:cNvPr id="18" name="Google Shape;18;p21"/>
          <p:cNvSpPr txBox="1">
            <a:spLocks noGrp="1"/>
          </p:cNvSpPr>
          <p:nvPr>
            <p:ph type="ctrTitle"/>
          </p:nvPr>
        </p:nvSpPr>
        <p:spPr>
          <a:xfrm>
            <a:off x="296562" y="304799"/>
            <a:ext cx="9680558" cy="51816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59A34D"/>
              </a:buClr>
              <a:buSzPts val="3200"/>
              <a:buFont typeface="Calibri"/>
              <a:buNone/>
              <a:defRPr sz="3200" b="0" i="0" u="none" strike="noStrike" cap="none">
                <a:solidFill>
                  <a:srgbClr val="59A34D"/>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21"/>
          <p:cNvSpPr txBox="1">
            <a:spLocks noGrp="1"/>
          </p:cNvSpPr>
          <p:nvPr>
            <p:ph type="body" idx="1"/>
          </p:nvPr>
        </p:nvSpPr>
        <p:spPr>
          <a:xfrm>
            <a:off x="296562" y="1209040"/>
            <a:ext cx="11529678" cy="468513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Font typeface="Calibri"/>
              <a:buChar char="•"/>
              <a:defRPr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1"/>
          <p:cNvSpPr txBox="1"/>
          <p:nvPr/>
        </p:nvSpPr>
        <p:spPr>
          <a:xfrm>
            <a:off x="11421686" y="6481691"/>
            <a:ext cx="394393"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it-IT" sz="1200" b="0" i="0" u="none" strike="noStrike" cap="none">
                <a:solidFill>
                  <a:schemeClr val="lt1"/>
                </a:solidFill>
                <a:latin typeface="Calibri"/>
                <a:ea typeface="Calibri"/>
                <a:cs typeface="Calibri"/>
                <a:sym typeface="Calibri"/>
              </a:rPr>
              <a:t>‹N›</a:t>
            </a:fld>
            <a:endParaRPr sz="1800" b="0" i="0" u="none" strike="noStrike" cap="none">
              <a:solidFill>
                <a:schemeClr val="lt1"/>
              </a:solidFill>
              <a:latin typeface="Calibri"/>
              <a:ea typeface="Calibri"/>
              <a:cs typeface="Calibri"/>
              <a:sym typeface="Calibri"/>
            </a:endParaRPr>
          </a:p>
        </p:txBody>
      </p:sp>
      <p:grpSp>
        <p:nvGrpSpPr>
          <p:cNvPr id="21" name="Google Shape;21;p21"/>
          <p:cNvGrpSpPr/>
          <p:nvPr/>
        </p:nvGrpSpPr>
        <p:grpSpPr>
          <a:xfrm>
            <a:off x="9984216" y="316085"/>
            <a:ext cx="2021860" cy="445716"/>
            <a:chOff x="9984216" y="316085"/>
            <a:chExt cx="2021860" cy="445716"/>
          </a:xfrm>
        </p:grpSpPr>
        <p:sp>
          <p:nvSpPr>
            <p:cNvPr id="22" name="Google Shape;22;p21"/>
            <p:cNvSpPr/>
            <p:nvPr/>
          </p:nvSpPr>
          <p:spPr>
            <a:xfrm>
              <a:off x="9984216" y="387626"/>
              <a:ext cx="2021860" cy="3741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23" name="Google Shape;23;p21" descr="Immagine che contiene Elementi grafici, Carattere, logo, grafica&#10;&#10;Descrizione generata automaticamente"/>
            <p:cNvPicPr preferRelativeResize="0"/>
            <p:nvPr/>
          </p:nvPicPr>
          <p:blipFill rotWithShape="1">
            <a:blip r:embed="rId2">
              <a:alphaModFix/>
            </a:blip>
            <a:srcRect/>
            <a:stretch/>
          </p:blipFill>
          <p:spPr>
            <a:xfrm>
              <a:off x="10046693" y="316085"/>
              <a:ext cx="1959383" cy="445716"/>
            </a:xfrm>
            <a:prstGeom prst="rect">
              <a:avLst/>
            </a:prstGeom>
            <a:noFill/>
            <a:ln>
              <a:noFill/>
            </a:ln>
          </p:spPr>
        </p:pic>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131"/>
        <p:cNvGrpSpPr/>
        <p:nvPr/>
      </p:nvGrpSpPr>
      <p:grpSpPr>
        <a:xfrm>
          <a:off x="0" y="0"/>
          <a:ext cx="0" cy="0"/>
          <a:chOff x="0" y="0"/>
          <a:chExt cx="0" cy="0"/>
        </a:xfrm>
      </p:grpSpPr>
      <p:sp>
        <p:nvSpPr>
          <p:cNvPr id="132" name="Google Shape;132;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Play"/>
              <a:buNone/>
              <a:defRPr sz="32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3" name="Google Shape;133;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4" name="Google Shape;134;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5" name="Google Shape;13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7" name="Google Shape;13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Play"/>
              <a:buNone/>
              <a:defRPr sz="32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0" name="Google Shape;140;p19"/>
          <p:cNvSpPr>
            <a:spLocks noGrp="1"/>
          </p:cNvSpPr>
          <p:nvPr>
            <p:ph type="pic" idx="2"/>
          </p:nvPr>
        </p:nvSpPr>
        <p:spPr>
          <a:xfrm>
            <a:off x="5183188" y="987425"/>
            <a:ext cx="6172200" cy="4873625"/>
          </a:xfrm>
          <a:prstGeom prst="rect">
            <a:avLst/>
          </a:prstGeom>
          <a:noFill/>
          <a:ln>
            <a:noFill/>
          </a:ln>
        </p:spPr>
      </p:sp>
      <p:sp>
        <p:nvSpPr>
          <p:cNvPr id="141" name="Google Shape;141;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2" name="Google Shape;14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4" name="Google Shape;14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45"/>
        <p:cNvGrpSpPr/>
        <p:nvPr/>
      </p:nvGrpSpPr>
      <p:grpSpPr>
        <a:xfrm>
          <a:off x="0" y="0"/>
          <a:ext cx="0" cy="0"/>
          <a:chOff x="0" y="0"/>
          <a:chExt cx="0" cy="0"/>
        </a:xfrm>
      </p:grpSpPr>
      <p:sp>
        <p:nvSpPr>
          <p:cNvPr id="146" name="Google Shape;146;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7" name="Google Shape;147;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0" name="Google Shape;15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olo e testo verticale">
  <p:cSld name="Titolo e testo verticale">
    <p:spTree>
      <p:nvGrpSpPr>
        <p:cNvPr id="1" name="Shape 24"/>
        <p:cNvGrpSpPr/>
        <p:nvPr/>
      </p:nvGrpSpPr>
      <p:grpSpPr>
        <a:xfrm>
          <a:off x="0" y="0"/>
          <a:ext cx="0" cy="0"/>
          <a:chOff x="0" y="0"/>
          <a:chExt cx="0" cy="0"/>
        </a:xfrm>
      </p:grpSpPr>
      <p:pic>
        <p:nvPicPr>
          <p:cNvPr id="25" name="Google Shape;25;p22"/>
          <p:cNvPicPr preferRelativeResize="0"/>
          <p:nvPr/>
        </p:nvPicPr>
        <p:blipFill rotWithShape="1">
          <a:blip r:embed="rId2">
            <a:alphaModFix/>
          </a:blip>
          <a:srcRect/>
          <a:stretch/>
        </p:blipFill>
        <p:spPr>
          <a:xfrm>
            <a:off x="0" y="0"/>
            <a:ext cx="12224000" cy="6876000"/>
          </a:xfrm>
          <a:prstGeom prst="rect">
            <a:avLst/>
          </a:prstGeom>
          <a:noFill/>
          <a:ln>
            <a:noFill/>
          </a:ln>
        </p:spPr>
      </p:pic>
      <p:sp>
        <p:nvSpPr>
          <p:cNvPr id="26" name="Google Shape;26;p22"/>
          <p:cNvSpPr txBox="1"/>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rgbClr val="FFFFFF"/>
              </a:buClr>
              <a:buSzPts val="6000"/>
              <a:buFont typeface="Calibri"/>
              <a:buNone/>
            </a:pPr>
            <a:r>
              <a:rPr lang="it-IT" sz="6000" b="0" i="0" u="none" strike="noStrike" cap="none">
                <a:solidFill>
                  <a:srgbClr val="FFFFFF"/>
                </a:solidFill>
                <a:latin typeface="Calibri"/>
                <a:ea typeface="Calibri"/>
                <a:cs typeface="Calibri"/>
                <a:sym typeface="Calibri"/>
              </a:rPr>
              <a:t>THANKS!</a:t>
            </a:r>
            <a:endParaRPr/>
          </a:p>
        </p:txBody>
      </p:sp>
      <p:sp>
        <p:nvSpPr>
          <p:cNvPr id="27" name="Google Shape;27;p22"/>
          <p:cNvSpPr txBo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2"/>
              </a:buClr>
              <a:buSzPts val="2400"/>
              <a:buFont typeface="Arial"/>
              <a:buNone/>
            </a:pPr>
            <a:endParaRPr sz="2400" b="0" i="0" u="none" strike="noStrike" cap="none">
              <a:solidFill>
                <a:srgbClr val="E7E6E6"/>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Play"/>
              <a:buNone/>
              <a:defRPr sz="60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1" name="Google Shape;3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0" name="Google Shape;4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41"/>
        <p:cNvGrpSpPr/>
        <p:nvPr/>
      </p:nvGrpSpPr>
      <p:grpSpPr>
        <a:xfrm>
          <a:off x="0" y="0"/>
          <a:ext cx="0" cy="0"/>
          <a:chOff x="0" y="0"/>
          <a:chExt cx="0" cy="0"/>
        </a:xfrm>
      </p:grpSpPr>
      <p:sp>
        <p:nvSpPr>
          <p:cNvPr id="42" name="Google Shape;42;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0"/>
        <p:cNvGrpSpPr/>
        <p:nvPr/>
      </p:nvGrpSpPr>
      <p:grpSpPr>
        <a:xfrm>
          <a:off x="0" y="0"/>
          <a:ext cx="0" cy="0"/>
          <a:chOff x="0" y="0"/>
          <a:chExt cx="0" cy="0"/>
        </a:xfrm>
      </p:grpSpPr>
      <p:sp>
        <p:nvSpPr>
          <p:cNvPr id="51" name="Google Shape;51;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5"/>
        <p:cNvGrpSpPr/>
        <p:nvPr/>
      </p:nvGrpSpPr>
      <p:grpSpPr>
        <a:xfrm>
          <a:off x="0" y="0"/>
          <a:ext cx="0" cy="0"/>
          <a:chOff x="0" y="0"/>
          <a:chExt cx="0" cy="0"/>
        </a:xfrm>
      </p:grpSpPr>
      <p:sp>
        <p:nvSpPr>
          <p:cNvPr id="56" name="Google Shape;5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9"/>
        <p:cNvGrpSpPr/>
        <p:nvPr/>
      </p:nvGrpSpPr>
      <p:grpSpPr>
        <a:xfrm>
          <a:off x="0" y="0"/>
          <a:ext cx="0" cy="0"/>
          <a:chOff x="0" y="0"/>
          <a:chExt cx="0" cy="0"/>
        </a:xfrm>
      </p:grpSpPr>
      <p:sp>
        <p:nvSpPr>
          <p:cNvPr id="60" name="Google Shape;60;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Play"/>
              <a:buNone/>
              <a:defRPr sz="32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sp>
        <p:nvSpPr>
          <p:cNvPr id="80" name="Google Shape;80;p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2" name="Google Shape;8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png"/><Relationship Id="rId11" Type="http://schemas.openxmlformats.org/officeDocument/2006/relationships/image" Target="../media/image24.jp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jpg"/></Relationships>
</file>

<file path=ppt/slides/_rels/slide6.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jpg"/><Relationship Id="rId7"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jpg"/><Relationship Id="rId11" Type="http://schemas.openxmlformats.org/officeDocument/2006/relationships/image" Target="../media/image42.jp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5.png"/><Relationship Id="rId9" Type="http://schemas.openxmlformats.org/officeDocument/2006/relationships/image" Target="../media/image40.jp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5.png"/><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
          <p:cNvSpPr txBox="1"/>
          <p:nvPr/>
        </p:nvSpPr>
        <p:spPr>
          <a:xfrm>
            <a:off x="442242" y="2768915"/>
            <a:ext cx="7753487" cy="1325155"/>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59A34D"/>
              </a:buClr>
              <a:buSzPts val="2800"/>
              <a:buFont typeface="Calibri"/>
              <a:buNone/>
            </a:pPr>
            <a:endParaRPr sz="2800" b="0" i="0" u="none" strike="noStrike" cap="none">
              <a:solidFill>
                <a:srgbClr val="59A34D"/>
              </a:solidFill>
              <a:latin typeface="Calibri"/>
              <a:ea typeface="Calibri"/>
              <a:cs typeface="Calibri"/>
              <a:sym typeface="Calibri"/>
            </a:endParaRPr>
          </a:p>
        </p:txBody>
      </p:sp>
      <p:sp>
        <p:nvSpPr>
          <p:cNvPr id="157" name="Google Shape;157;p1"/>
          <p:cNvSpPr txBox="1">
            <a:spLocks noGrp="1"/>
          </p:cNvSpPr>
          <p:nvPr>
            <p:ph type="subTitle" idx="1"/>
          </p:nvPr>
        </p:nvSpPr>
        <p:spPr>
          <a:xfrm>
            <a:off x="580768" y="3526972"/>
            <a:ext cx="6388444" cy="1134196"/>
          </a:xfrm>
          <a:prstGeom prst="rect">
            <a:avLst/>
          </a:prstGeom>
          <a:noFill/>
          <a:ln>
            <a:noFill/>
          </a:ln>
        </p:spPr>
        <p:txBody>
          <a:bodyPr spcFirstLastPara="1" wrap="square" lIns="91425" tIns="45700" rIns="91425" bIns="45700" anchor="t" anchorCtr="0">
            <a:normAutofit fontScale="77500" lnSpcReduction="20000"/>
          </a:bodyPr>
          <a:lstStyle/>
          <a:p>
            <a:pPr marL="228600" lvl="0" indent="-228600" algn="l" rtl="0">
              <a:lnSpc>
                <a:spcPct val="90000"/>
              </a:lnSpc>
              <a:spcBef>
                <a:spcPts val="0"/>
              </a:spcBef>
              <a:spcAft>
                <a:spcPts val="0"/>
              </a:spcAft>
              <a:buClr>
                <a:srgbClr val="000000"/>
              </a:buClr>
              <a:buSzPct val="100000"/>
              <a:buChar char="•"/>
            </a:pPr>
            <a:r>
              <a:rPr lang="it-IT" sz="1800" b="1" i="0" u="none" strike="noStrike">
                <a:solidFill>
                  <a:srgbClr val="000000"/>
                </a:solidFill>
                <a:latin typeface="Arial"/>
                <a:ea typeface="Arial"/>
                <a:cs typeface="Arial"/>
                <a:sym typeface="Arial"/>
              </a:rPr>
              <a:t>L. Cecchi</a:t>
            </a:r>
            <a:r>
              <a:rPr lang="it-IT" sz="1800" b="1" i="0" u="none" strike="noStrike" baseline="30000">
                <a:solidFill>
                  <a:srgbClr val="000000"/>
                </a:solidFill>
                <a:latin typeface="Arial"/>
                <a:ea typeface="Arial"/>
                <a:cs typeface="Arial"/>
                <a:sym typeface="Arial"/>
              </a:rPr>
              <a:t>1</a:t>
            </a:r>
            <a:r>
              <a:rPr lang="it-IT" sz="1800" b="1" i="0" u="none" strike="noStrike">
                <a:solidFill>
                  <a:srgbClr val="000000"/>
                </a:solidFill>
                <a:latin typeface="Arial"/>
                <a:ea typeface="Arial"/>
                <a:cs typeface="Arial"/>
                <a:sym typeface="Arial"/>
              </a:rPr>
              <a:t>, S. Di Natale</a:t>
            </a:r>
            <a:r>
              <a:rPr lang="it-IT" sz="1800" b="1" i="0" u="none" strike="noStrike" baseline="30000">
                <a:solidFill>
                  <a:srgbClr val="000000"/>
                </a:solidFill>
                <a:latin typeface="Arial"/>
                <a:ea typeface="Arial"/>
                <a:cs typeface="Arial"/>
                <a:sym typeface="Arial"/>
              </a:rPr>
              <a:t>1</a:t>
            </a:r>
            <a:r>
              <a:rPr lang="it-IT" sz="1800" b="1" i="0" u="none" strike="noStrike">
                <a:solidFill>
                  <a:srgbClr val="000000"/>
                </a:solidFill>
                <a:latin typeface="Arial"/>
                <a:ea typeface="Arial"/>
                <a:cs typeface="Arial"/>
                <a:sym typeface="Arial"/>
              </a:rPr>
              <a:t>, E. Fracassi</a:t>
            </a:r>
            <a:r>
              <a:rPr lang="it-IT" sz="1800" b="1" i="0" u="none" strike="noStrike" baseline="30000">
                <a:solidFill>
                  <a:srgbClr val="000000"/>
                </a:solidFill>
                <a:latin typeface="Arial"/>
                <a:ea typeface="Arial"/>
                <a:cs typeface="Arial"/>
                <a:sym typeface="Arial"/>
              </a:rPr>
              <a:t>2</a:t>
            </a:r>
            <a:r>
              <a:rPr lang="it-IT" sz="1800" b="1" i="0" u="none" strike="noStrike">
                <a:solidFill>
                  <a:srgbClr val="000000"/>
                </a:solidFill>
                <a:latin typeface="Arial"/>
                <a:ea typeface="Arial"/>
                <a:cs typeface="Arial"/>
                <a:sym typeface="Arial"/>
              </a:rPr>
              <a:t>, E. Lori</a:t>
            </a:r>
            <a:r>
              <a:rPr lang="it-IT" sz="1800" b="1" i="0" u="none" strike="noStrike" baseline="30000">
                <a:solidFill>
                  <a:srgbClr val="000000"/>
                </a:solidFill>
                <a:latin typeface="Arial"/>
                <a:ea typeface="Arial"/>
                <a:cs typeface="Arial"/>
                <a:sym typeface="Arial"/>
              </a:rPr>
              <a:t>2</a:t>
            </a:r>
            <a:r>
              <a:rPr lang="it-IT" sz="1800" b="1" i="0" u="none" strike="noStrike">
                <a:solidFill>
                  <a:srgbClr val="000000"/>
                </a:solidFill>
                <a:latin typeface="Arial"/>
                <a:ea typeface="Arial"/>
                <a:cs typeface="Arial"/>
                <a:sym typeface="Arial"/>
              </a:rPr>
              <a:t>, G. Innocenti</a:t>
            </a:r>
            <a:r>
              <a:rPr lang="it-IT" sz="1800" b="1" i="0" u="none" strike="noStrike" baseline="30000">
                <a:solidFill>
                  <a:srgbClr val="000000"/>
                </a:solidFill>
                <a:latin typeface="Arial"/>
                <a:ea typeface="Arial"/>
                <a:cs typeface="Arial"/>
                <a:sym typeface="Arial"/>
              </a:rPr>
              <a:t>2</a:t>
            </a:r>
            <a:endParaRPr b="0"/>
          </a:p>
          <a:p>
            <a:pPr marL="228600" lvl="0" indent="-228600" algn="l" rtl="0">
              <a:lnSpc>
                <a:spcPct val="90000"/>
              </a:lnSpc>
              <a:spcBef>
                <a:spcPts val="1200"/>
              </a:spcBef>
              <a:spcAft>
                <a:spcPts val="0"/>
              </a:spcAft>
              <a:buClr>
                <a:srgbClr val="000000"/>
              </a:buClr>
              <a:buSzPct val="100000"/>
              <a:buChar char="•"/>
            </a:pPr>
            <a:r>
              <a:rPr lang="it-IT" sz="1800" b="0" i="1" u="none" strike="noStrike" baseline="30000">
                <a:solidFill>
                  <a:srgbClr val="000000"/>
                </a:solidFill>
                <a:latin typeface="Times New Roman"/>
                <a:ea typeface="Times New Roman"/>
                <a:cs typeface="Times New Roman"/>
                <a:sym typeface="Times New Roman"/>
              </a:rPr>
              <a:t>1</a:t>
            </a:r>
            <a:r>
              <a:rPr lang="it-IT" sz="1800" b="0" i="1" u="none" strike="noStrike">
                <a:solidFill>
                  <a:srgbClr val="000000"/>
                </a:solidFill>
                <a:latin typeface="Times New Roman"/>
                <a:ea typeface="Times New Roman"/>
                <a:cs typeface="Times New Roman"/>
                <a:sym typeface="Times New Roman"/>
              </a:rPr>
              <a:t>Natural History Museum of the University of Florence - Botanical Section “Filippo Parlatore”, </a:t>
            </a:r>
            <a:endParaRPr b="0"/>
          </a:p>
          <a:p>
            <a:pPr marL="228600" lvl="0" indent="-228600" algn="l" rtl="0">
              <a:lnSpc>
                <a:spcPct val="90000"/>
              </a:lnSpc>
              <a:spcBef>
                <a:spcPts val="1000"/>
              </a:spcBef>
              <a:spcAft>
                <a:spcPts val="0"/>
              </a:spcAft>
              <a:buClr>
                <a:srgbClr val="000000"/>
              </a:buClr>
              <a:buSzPct val="100000"/>
              <a:buChar char="•"/>
            </a:pPr>
            <a:r>
              <a:rPr lang="it-IT" sz="1800" b="0" i="1" u="none" strike="noStrike" baseline="30000">
                <a:solidFill>
                  <a:srgbClr val="000000"/>
                </a:solidFill>
                <a:latin typeface="Times New Roman"/>
                <a:ea typeface="Times New Roman"/>
                <a:cs typeface="Times New Roman"/>
                <a:sym typeface="Times New Roman"/>
              </a:rPr>
              <a:t>2</a:t>
            </a:r>
            <a:r>
              <a:rPr lang="it-IT" sz="1800" b="0" i="1" u="none" strike="noStrike">
                <a:solidFill>
                  <a:srgbClr val="000000"/>
                </a:solidFill>
                <a:latin typeface="Times New Roman"/>
                <a:ea typeface="Times New Roman"/>
                <a:cs typeface="Times New Roman"/>
                <a:sym typeface="Times New Roman"/>
              </a:rPr>
              <a:t>Natural History Museum of the University of Florence - Zoological Section “La Specola”</a:t>
            </a:r>
            <a:endParaRPr/>
          </a:p>
        </p:txBody>
      </p:sp>
      <p:sp>
        <p:nvSpPr>
          <p:cNvPr id="158" name="Google Shape;158;p1"/>
          <p:cNvSpPr txBox="1">
            <a:spLocks noGrp="1"/>
          </p:cNvSpPr>
          <p:nvPr>
            <p:ph type="ctrTitle"/>
          </p:nvPr>
        </p:nvSpPr>
        <p:spPr>
          <a:xfrm>
            <a:off x="580768" y="909319"/>
            <a:ext cx="6388444" cy="251968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A34D"/>
              </a:buClr>
              <a:buSzPts val="4400"/>
              <a:buFont typeface="Calibri"/>
              <a:buNone/>
            </a:pPr>
            <a:r>
              <a:rPr lang="it-IT"/>
              <a:t>Mobilising biodiversity data: results and outputs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
          <p:cNvSpPr txBox="1"/>
          <p:nvPr/>
        </p:nvSpPr>
        <p:spPr>
          <a:xfrm>
            <a:off x="296562" y="1209040"/>
            <a:ext cx="4758038" cy="4685133"/>
          </a:xfrm>
          <a:prstGeom prst="rect">
            <a:avLst/>
          </a:prstGeom>
          <a:noFill/>
          <a:ln>
            <a:noFill/>
          </a:ln>
        </p:spPr>
        <p:txBody>
          <a:bodyPr spcFirstLastPara="1" wrap="square" lIns="91425" tIns="45700" rIns="91425" bIns="45700" anchor="t" anchorCtr="0">
            <a:normAutofit lnSpcReduction="10000"/>
          </a:bodyPr>
          <a:lstStyle/>
          <a:p>
            <a:pPr marL="508000" marR="0" lvl="0" indent="-457200" algn="l" rtl="0">
              <a:lnSpc>
                <a:spcPct val="90000"/>
              </a:lnSpc>
              <a:spcBef>
                <a:spcPts val="0"/>
              </a:spcBef>
              <a:spcAft>
                <a:spcPts val="0"/>
              </a:spcAft>
              <a:buClr>
                <a:srgbClr val="000000"/>
              </a:buClr>
              <a:buSzPts val="2800"/>
              <a:buBlip>
                <a:blip r:embed="rId3"/>
              </a:buBlip>
            </a:pPr>
            <a:r>
              <a:rPr lang="it-IT" sz="2800" b="0" i="0" u="none" strike="noStrike" cap="none" dirty="0">
                <a:solidFill>
                  <a:srgbClr val="000000"/>
                </a:solidFill>
                <a:latin typeface="Calibri"/>
                <a:ea typeface="Calibri"/>
                <a:cs typeface="Calibri"/>
                <a:sym typeface="Calibri"/>
              </a:rPr>
              <a:t>ITINERIS WP6 6.4 activity: </a:t>
            </a:r>
            <a:r>
              <a:rPr lang="it-IT" sz="2800" b="0" i="0" u="none" strike="noStrike" cap="none" dirty="0" err="1">
                <a:solidFill>
                  <a:srgbClr val="000000"/>
                </a:solidFill>
                <a:latin typeface="Calibri"/>
                <a:ea typeface="Calibri"/>
                <a:cs typeface="Calibri"/>
                <a:sym typeface="Calibri"/>
              </a:rPr>
              <a:t>supporting</a:t>
            </a:r>
            <a:r>
              <a:rPr lang="it-IT" sz="2800" b="0" i="0" u="none" strike="noStrike" cap="none" dirty="0">
                <a:solidFill>
                  <a:srgbClr val="000000"/>
                </a:solidFill>
                <a:latin typeface="Calibri"/>
                <a:ea typeface="Calibri"/>
                <a:cs typeface="Calibri"/>
                <a:sym typeface="Calibri"/>
              </a:rPr>
              <a:t> </a:t>
            </a:r>
            <a:r>
              <a:rPr lang="it-IT" sz="2800" b="0" i="0" u="none" strike="noStrike" cap="none" dirty="0" err="1">
                <a:solidFill>
                  <a:srgbClr val="000000"/>
                </a:solidFill>
                <a:latin typeface="Calibri"/>
                <a:ea typeface="Calibri"/>
                <a:cs typeface="Calibri"/>
                <a:sym typeface="Calibri"/>
              </a:rPr>
              <a:t>DiSSCo’s</a:t>
            </a:r>
            <a:r>
              <a:rPr lang="it-IT" sz="2800" b="0" i="0" u="none" strike="noStrike" cap="none" dirty="0">
                <a:solidFill>
                  <a:srgbClr val="000000"/>
                </a:solidFill>
                <a:latin typeface="Calibri"/>
                <a:ea typeface="Calibri"/>
                <a:cs typeface="Calibri"/>
                <a:sym typeface="Calibri"/>
              </a:rPr>
              <a:t> vision by </a:t>
            </a:r>
            <a:r>
              <a:rPr lang="it-IT" sz="2800" b="0" i="0" u="none" strike="noStrike" cap="none" dirty="0" err="1">
                <a:solidFill>
                  <a:srgbClr val="000000"/>
                </a:solidFill>
                <a:latin typeface="Calibri"/>
                <a:ea typeface="Calibri"/>
                <a:cs typeface="Calibri"/>
                <a:sym typeface="Calibri"/>
              </a:rPr>
              <a:t>mobilizing</a:t>
            </a:r>
            <a:r>
              <a:rPr lang="it-IT" sz="2800" b="0" i="0" u="none" strike="noStrike" cap="none" dirty="0">
                <a:solidFill>
                  <a:srgbClr val="000000"/>
                </a:solidFill>
                <a:latin typeface="Calibri"/>
                <a:ea typeface="Calibri"/>
                <a:cs typeface="Calibri"/>
                <a:sym typeface="Calibri"/>
              </a:rPr>
              <a:t> Natural History </a:t>
            </a:r>
            <a:r>
              <a:rPr lang="it-IT" sz="2800" b="0" i="0" u="none" strike="noStrike" cap="none" dirty="0" err="1">
                <a:solidFill>
                  <a:srgbClr val="000000"/>
                </a:solidFill>
                <a:latin typeface="Calibri"/>
                <a:ea typeface="Calibri"/>
                <a:cs typeface="Calibri"/>
                <a:sym typeface="Calibri"/>
              </a:rPr>
              <a:t>Collections</a:t>
            </a:r>
            <a:r>
              <a:rPr lang="it-IT" sz="2800" b="0" i="0" u="none" strike="noStrike" cap="none" dirty="0">
                <a:solidFill>
                  <a:srgbClr val="000000"/>
                </a:solidFill>
                <a:latin typeface="Calibri"/>
                <a:ea typeface="Calibri"/>
                <a:cs typeface="Calibri"/>
                <a:sym typeface="Calibri"/>
              </a:rPr>
              <a:t> to </a:t>
            </a:r>
            <a:r>
              <a:rPr lang="it-IT" sz="2800" b="0" i="0" u="none" strike="noStrike" cap="none" dirty="0" err="1">
                <a:solidFill>
                  <a:srgbClr val="000000"/>
                </a:solidFill>
                <a:latin typeface="Calibri"/>
                <a:ea typeface="Calibri"/>
                <a:cs typeface="Calibri"/>
                <a:sym typeface="Calibri"/>
              </a:rPr>
              <a:t>enable</a:t>
            </a:r>
            <a:r>
              <a:rPr lang="it-IT" sz="2800" b="0" i="0" u="none" strike="noStrike" cap="none" dirty="0">
                <a:solidFill>
                  <a:srgbClr val="000000"/>
                </a:solidFill>
                <a:latin typeface="Calibri"/>
                <a:ea typeface="Calibri"/>
                <a:cs typeface="Calibri"/>
                <a:sym typeface="Calibri"/>
              </a:rPr>
              <a:t> access to </a:t>
            </a:r>
            <a:r>
              <a:rPr lang="it-IT" sz="2800" b="0" i="0" u="none" strike="noStrike" cap="none" dirty="0" err="1">
                <a:solidFill>
                  <a:srgbClr val="000000"/>
                </a:solidFill>
                <a:latin typeface="Calibri"/>
                <a:ea typeface="Calibri"/>
                <a:cs typeface="Calibri"/>
                <a:sym typeface="Calibri"/>
              </a:rPr>
              <a:t>biodiversity</a:t>
            </a:r>
            <a:r>
              <a:rPr lang="it-IT" sz="2800" b="0" i="0" u="none" strike="noStrike" cap="none" dirty="0">
                <a:solidFill>
                  <a:srgbClr val="000000"/>
                </a:solidFill>
                <a:latin typeface="Calibri"/>
                <a:ea typeface="Calibri"/>
                <a:cs typeface="Calibri"/>
                <a:sym typeface="Calibri"/>
              </a:rPr>
              <a:t> data.</a:t>
            </a:r>
          </a:p>
          <a:p>
            <a:pPr marL="508000" marR="0" lvl="0" indent="-457200" algn="l" rtl="0">
              <a:lnSpc>
                <a:spcPct val="90000"/>
              </a:lnSpc>
              <a:spcBef>
                <a:spcPts val="0"/>
              </a:spcBef>
              <a:spcAft>
                <a:spcPts val="0"/>
              </a:spcAft>
              <a:buClr>
                <a:srgbClr val="000000"/>
              </a:buClr>
              <a:buSzPts val="2800"/>
              <a:buBlip>
                <a:blip r:embed="rId3"/>
              </a:buBlip>
            </a:pPr>
            <a:r>
              <a:rPr lang="it-IT" sz="2800" b="0" i="0" u="none" strike="noStrike" cap="none" dirty="0" err="1">
                <a:solidFill>
                  <a:srgbClr val="000000"/>
                </a:solidFill>
                <a:latin typeface="Calibri"/>
                <a:ea typeface="Calibri"/>
                <a:cs typeface="Calibri"/>
                <a:sym typeface="Calibri"/>
              </a:rPr>
              <a:t>Italian</a:t>
            </a:r>
            <a:r>
              <a:rPr lang="it-IT" sz="2800" b="0" i="0" u="none" strike="noStrike" cap="none" dirty="0">
                <a:solidFill>
                  <a:srgbClr val="000000"/>
                </a:solidFill>
                <a:latin typeface="Calibri"/>
                <a:ea typeface="Calibri"/>
                <a:cs typeface="Calibri"/>
                <a:sym typeface="Calibri"/>
              </a:rPr>
              <a:t> </a:t>
            </a:r>
            <a:r>
              <a:rPr lang="it-IT" sz="2800" b="0" i="0" u="none" strike="noStrike" cap="none" dirty="0" err="1">
                <a:solidFill>
                  <a:srgbClr val="000000"/>
                </a:solidFill>
                <a:latin typeface="Calibri"/>
                <a:ea typeface="Calibri"/>
                <a:cs typeface="Calibri"/>
                <a:sym typeface="Calibri"/>
              </a:rPr>
              <a:t>NHCs</a:t>
            </a:r>
            <a:r>
              <a:rPr lang="it-IT" sz="2800" b="0" i="0" u="none" strike="noStrike" cap="none" dirty="0">
                <a:solidFill>
                  <a:srgbClr val="000000"/>
                </a:solidFill>
                <a:latin typeface="Calibri"/>
                <a:ea typeface="Calibri"/>
                <a:cs typeface="Calibri"/>
                <a:sym typeface="Calibri"/>
              </a:rPr>
              <a:t>: 500+ </a:t>
            </a:r>
            <a:r>
              <a:rPr lang="it-IT" sz="2800" b="0" i="0" u="none" strike="noStrike" cap="none" dirty="0" err="1">
                <a:solidFill>
                  <a:srgbClr val="000000"/>
                </a:solidFill>
                <a:latin typeface="Calibri"/>
                <a:ea typeface="Calibri"/>
                <a:cs typeface="Calibri"/>
                <a:sym typeface="Calibri"/>
              </a:rPr>
              <a:t>owners</a:t>
            </a:r>
            <a:r>
              <a:rPr lang="it-IT" sz="2800" b="0" i="0" u="none" strike="noStrike" cap="none" dirty="0">
                <a:solidFill>
                  <a:srgbClr val="000000"/>
                </a:solidFill>
                <a:latin typeface="Calibri"/>
                <a:ea typeface="Calibri"/>
                <a:cs typeface="Calibri"/>
                <a:sym typeface="Calibri"/>
              </a:rPr>
              <a:t>, 800+ headquarters, </a:t>
            </a:r>
            <a:r>
              <a:rPr lang="it-IT" sz="2800" b="0" i="0" u="none" strike="noStrike" cap="none" dirty="0" err="1">
                <a:solidFill>
                  <a:srgbClr val="000000"/>
                </a:solidFill>
                <a:latin typeface="Calibri"/>
                <a:ea typeface="Calibri"/>
                <a:cs typeface="Calibri"/>
                <a:sym typeface="Calibri"/>
              </a:rPr>
              <a:t>likely</a:t>
            </a:r>
            <a:r>
              <a:rPr lang="it-IT" sz="2800" b="0" i="0" u="none" strike="noStrike" cap="none" dirty="0">
                <a:solidFill>
                  <a:srgbClr val="000000"/>
                </a:solidFill>
                <a:latin typeface="Calibri"/>
                <a:ea typeface="Calibri"/>
                <a:cs typeface="Calibri"/>
                <a:sym typeface="Calibri"/>
              </a:rPr>
              <a:t> 20+ Mln </a:t>
            </a:r>
            <a:r>
              <a:rPr lang="it-IT" sz="2800" b="0" i="0" u="none" strike="noStrike" cap="none" dirty="0" err="1">
                <a:solidFill>
                  <a:srgbClr val="000000"/>
                </a:solidFill>
                <a:latin typeface="Calibri"/>
                <a:ea typeface="Calibri"/>
                <a:cs typeface="Calibri"/>
                <a:sym typeface="Calibri"/>
              </a:rPr>
              <a:t>biological</a:t>
            </a:r>
            <a:r>
              <a:rPr lang="it-IT" sz="2800" b="0" i="0" u="none" strike="noStrike" cap="none" dirty="0">
                <a:solidFill>
                  <a:srgbClr val="000000"/>
                </a:solidFill>
                <a:latin typeface="Calibri"/>
                <a:ea typeface="Calibri"/>
                <a:cs typeface="Calibri"/>
                <a:sym typeface="Calibri"/>
              </a:rPr>
              <a:t> </a:t>
            </a:r>
            <a:r>
              <a:rPr lang="it-IT" sz="2800" b="0" i="0" u="none" strike="noStrike" cap="none" dirty="0" err="1">
                <a:solidFill>
                  <a:srgbClr val="000000"/>
                </a:solidFill>
                <a:latin typeface="Calibri"/>
                <a:ea typeface="Calibri"/>
                <a:cs typeface="Calibri"/>
                <a:sym typeface="Calibri"/>
              </a:rPr>
              <a:t>specimens</a:t>
            </a:r>
            <a:r>
              <a:rPr lang="it-IT" sz="2800" b="0" i="0" u="none" strike="noStrike" cap="none" dirty="0">
                <a:solidFill>
                  <a:srgbClr val="000000"/>
                </a:solidFill>
                <a:latin typeface="Calibri"/>
                <a:ea typeface="Calibri"/>
                <a:cs typeface="Calibri"/>
                <a:sym typeface="Calibri"/>
              </a:rPr>
              <a:t>.</a:t>
            </a:r>
          </a:p>
          <a:p>
            <a:pPr marL="508000" marR="0" lvl="0" indent="-457200" algn="l" rtl="0">
              <a:lnSpc>
                <a:spcPct val="90000"/>
              </a:lnSpc>
              <a:spcBef>
                <a:spcPts val="0"/>
              </a:spcBef>
              <a:spcAft>
                <a:spcPts val="0"/>
              </a:spcAft>
              <a:buClr>
                <a:srgbClr val="000000"/>
              </a:buClr>
              <a:buSzPts val="2800"/>
              <a:buBlip>
                <a:blip r:embed="rId3"/>
              </a:buBlip>
            </a:pPr>
            <a:r>
              <a:rPr lang="it-IT" sz="2800" b="0" i="0" u="none" strike="noStrike" cap="none" dirty="0">
                <a:solidFill>
                  <a:schemeClr val="dk1"/>
                </a:solidFill>
                <a:latin typeface="Calibri"/>
                <a:ea typeface="Calibri"/>
                <a:cs typeface="Calibri"/>
                <a:sym typeface="Calibri"/>
              </a:rPr>
              <a:t>Low </a:t>
            </a:r>
            <a:r>
              <a:rPr lang="it-IT" sz="2800" b="0" i="0" u="none" strike="noStrike" cap="none" dirty="0" err="1">
                <a:solidFill>
                  <a:schemeClr val="dk1"/>
                </a:solidFill>
                <a:latin typeface="Calibri"/>
                <a:ea typeface="Calibri"/>
                <a:cs typeface="Calibri"/>
                <a:sym typeface="Calibri"/>
              </a:rPr>
              <a:t>FAIRness</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few</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digitizations</a:t>
            </a:r>
            <a:r>
              <a:rPr lang="it-IT" sz="2800" b="0" i="0" u="none" strike="noStrike" cap="none" dirty="0">
                <a:solidFill>
                  <a:schemeClr val="dk1"/>
                </a:solidFill>
                <a:latin typeface="Calibri"/>
                <a:ea typeface="Calibri"/>
                <a:cs typeface="Calibri"/>
                <a:sym typeface="Calibri"/>
              </a:rPr>
              <a:t> &gt; </a:t>
            </a:r>
            <a:r>
              <a:rPr lang="it-IT" sz="2800" b="0" i="0" u="none" strike="noStrike" cap="none" dirty="0" err="1">
                <a:solidFill>
                  <a:schemeClr val="dk1"/>
                </a:solidFill>
                <a:latin typeface="Calibri"/>
                <a:ea typeface="Calibri"/>
                <a:cs typeface="Calibri"/>
                <a:sym typeface="Calibri"/>
              </a:rPr>
              <a:t>Need</a:t>
            </a:r>
            <a:r>
              <a:rPr lang="it-IT" sz="2800" b="0" i="0" u="none" strike="noStrike" cap="none" dirty="0">
                <a:solidFill>
                  <a:schemeClr val="dk1"/>
                </a:solidFill>
                <a:latin typeface="Calibri"/>
                <a:ea typeface="Calibri"/>
                <a:cs typeface="Calibri"/>
                <a:sym typeface="Calibri"/>
              </a:rPr>
              <a:t> of a </a:t>
            </a:r>
            <a:r>
              <a:rPr lang="it-IT" sz="2800" b="0" i="0" u="none" strike="noStrike" cap="none" dirty="0" err="1">
                <a:solidFill>
                  <a:schemeClr val="dk1"/>
                </a:solidFill>
                <a:latin typeface="Calibri"/>
                <a:ea typeface="Calibri"/>
                <a:cs typeface="Calibri"/>
                <a:sym typeface="Calibri"/>
              </a:rPr>
              <a:t>duouble</a:t>
            </a:r>
            <a:r>
              <a:rPr lang="it-IT" sz="2800" b="0" i="0" u="none" strike="noStrike" cap="none" dirty="0">
                <a:solidFill>
                  <a:schemeClr val="dk1"/>
                </a:solidFill>
                <a:latin typeface="Calibri"/>
                <a:ea typeface="Calibri"/>
                <a:cs typeface="Calibri"/>
                <a:sym typeface="Calibri"/>
              </a:rPr>
              <a:t> </a:t>
            </a:r>
            <a:r>
              <a:rPr lang="it-IT" sz="2800" b="0" i="0" u="none" strike="noStrike" cap="none" dirty="0" err="1">
                <a:solidFill>
                  <a:schemeClr val="dk1"/>
                </a:solidFill>
                <a:latin typeface="Calibri"/>
                <a:ea typeface="Calibri"/>
                <a:cs typeface="Calibri"/>
                <a:sym typeface="Calibri"/>
              </a:rPr>
              <a:t>effort</a:t>
            </a:r>
            <a:r>
              <a:rPr lang="it-IT" sz="2800" b="0" i="0" u="none" strike="noStrike" cap="none" dirty="0">
                <a:solidFill>
                  <a:schemeClr val="dk1"/>
                </a:solidFill>
                <a:latin typeface="Calibri"/>
                <a:ea typeface="Calibri"/>
                <a:cs typeface="Calibri"/>
                <a:sym typeface="Calibri"/>
              </a:rPr>
              <a:t>.</a:t>
            </a:r>
            <a:endParaRPr dirty="0"/>
          </a:p>
        </p:txBody>
      </p:sp>
      <p:sp>
        <p:nvSpPr>
          <p:cNvPr id="165" name="Google Shape;165;p2"/>
          <p:cNvSpPr txBox="1">
            <a:spLocks noGrp="1"/>
          </p:cNvSpPr>
          <p:nvPr>
            <p:ph type="ctrTitle"/>
          </p:nvPr>
        </p:nvSpPr>
        <p:spPr>
          <a:xfrm>
            <a:off x="296562" y="304799"/>
            <a:ext cx="9680558" cy="5181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9A34D"/>
              </a:buClr>
              <a:buSzPts val="3200"/>
              <a:buFont typeface="Calibri"/>
              <a:buNone/>
            </a:pPr>
            <a:r>
              <a:rPr lang="it-IT"/>
              <a:t>Overview and goals</a:t>
            </a:r>
            <a:endParaRPr/>
          </a:p>
        </p:txBody>
      </p:sp>
      <p:sp>
        <p:nvSpPr>
          <p:cNvPr id="166" name="Google Shape;166;p2"/>
          <p:cNvSpPr txBox="1">
            <a:spLocks noGrp="1"/>
          </p:cNvSpPr>
          <p:nvPr>
            <p:ph type="subTitle" idx="2"/>
          </p:nvPr>
        </p:nvSpPr>
        <p:spPr>
          <a:xfrm>
            <a:off x="375921" y="6384022"/>
            <a:ext cx="4671208" cy="473977"/>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1200"/>
              <a:buFont typeface="Arial"/>
              <a:buNone/>
            </a:pPr>
            <a:r>
              <a:rPr lang="it-IT"/>
              <a:t>ITINERIS 3rd general meeting - Rome, 25-26/09/2025</a:t>
            </a:r>
            <a:endParaRPr/>
          </a:p>
        </p:txBody>
      </p:sp>
      <p:pic>
        <p:nvPicPr>
          <p:cNvPr id="167" name="Google Shape;167;p2"/>
          <p:cNvPicPr preferRelativeResize="0"/>
          <p:nvPr/>
        </p:nvPicPr>
        <p:blipFill rotWithShape="1">
          <a:blip r:embed="rId4">
            <a:alphaModFix/>
          </a:blip>
          <a:srcRect l="7599" t="7045" r="9796"/>
          <a:stretch/>
        </p:blipFill>
        <p:spPr>
          <a:xfrm>
            <a:off x="5260700" y="1209050"/>
            <a:ext cx="2080326" cy="3517798"/>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168" name="Google Shape;168;p2" descr="Immagine che contiene forniture per ufficio, interno, scatola, calcolatore&#10;&#10;Il contenuto generato dall'IA potrebbe non essere corretto."/>
          <p:cNvPicPr preferRelativeResize="0"/>
          <p:nvPr/>
        </p:nvPicPr>
        <p:blipFill rotWithShape="1">
          <a:blip r:embed="rId5">
            <a:alphaModFix/>
          </a:blip>
          <a:srcRect/>
          <a:stretch/>
        </p:blipFill>
        <p:spPr>
          <a:xfrm>
            <a:off x="4941364" y="4367872"/>
            <a:ext cx="2718999" cy="1526300"/>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grpSp>
        <p:nvGrpSpPr>
          <p:cNvPr id="169" name="Google Shape;169;p2"/>
          <p:cNvGrpSpPr/>
          <p:nvPr/>
        </p:nvGrpSpPr>
        <p:grpSpPr>
          <a:xfrm>
            <a:off x="8060718" y="1610010"/>
            <a:ext cx="3628746" cy="4054439"/>
            <a:chOff x="150650" y="370250"/>
            <a:chExt cx="5517327" cy="6242401"/>
          </a:xfrm>
        </p:grpSpPr>
        <p:pic>
          <p:nvPicPr>
            <p:cNvPr id="170" name="Google Shape;170;p2"/>
            <p:cNvPicPr preferRelativeResize="0"/>
            <p:nvPr/>
          </p:nvPicPr>
          <p:blipFill rotWithShape="1">
            <a:blip r:embed="rId6">
              <a:alphaModFix/>
            </a:blip>
            <a:srcRect/>
            <a:stretch/>
          </p:blipFill>
          <p:spPr>
            <a:xfrm>
              <a:off x="150650" y="370250"/>
              <a:ext cx="5517327" cy="6242400"/>
            </a:xfrm>
            <a:prstGeom prst="rect">
              <a:avLst/>
            </a:prstGeom>
            <a:noFill/>
            <a:ln>
              <a:noFill/>
            </a:ln>
          </p:spPr>
        </p:pic>
        <p:pic>
          <p:nvPicPr>
            <p:cNvPr id="171" name="Google Shape;171;p2"/>
            <p:cNvPicPr preferRelativeResize="0"/>
            <p:nvPr/>
          </p:nvPicPr>
          <p:blipFill rotWithShape="1">
            <a:blip r:embed="rId7">
              <a:alphaModFix/>
            </a:blip>
            <a:srcRect l="18247"/>
            <a:stretch/>
          </p:blipFill>
          <p:spPr>
            <a:xfrm>
              <a:off x="1714850" y="959950"/>
              <a:ext cx="783775" cy="1278324"/>
            </a:xfrm>
            <a:prstGeom prst="rect">
              <a:avLst/>
            </a:prstGeom>
            <a:noFill/>
            <a:ln>
              <a:noFill/>
            </a:ln>
          </p:spPr>
        </p:pic>
        <p:pic>
          <p:nvPicPr>
            <p:cNvPr id="172" name="Google Shape;172;p2"/>
            <p:cNvPicPr preferRelativeResize="0"/>
            <p:nvPr/>
          </p:nvPicPr>
          <p:blipFill rotWithShape="1">
            <a:blip r:embed="rId8">
              <a:alphaModFix/>
            </a:blip>
            <a:srcRect/>
            <a:stretch/>
          </p:blipFill>
          <p:spPr>
            <a:xfrm>
              <a:off x="3366075" y="679375"/>
              <a:ext cx="1083601" cy="1112525"/>
            </a:xfrm>
            <a:prstGeom prst="rect">
              <a:avLst/>
            </a:prstGeom>
            <a:noFill/>
            <a:ln>
              <a:noFill/>
            </a:ln>
          </p:spPr>
        </p:pic>
        <p:pic>
          <p:nvPicPr>
            <p:cNvPr id="173" name="Google Shape;173;p2"/>
            <p:cNvPicPr preferRelativeResize="0"/>
            <p:nvPr/>
          </p:nvPicPr>
          <p:blipFill rotWithShape="1">
            <a:blip r:embed="rId9">
              <a:alphaModFix/>
            </a:blip>
            <a:srcRect/>
            <a:stretch/>
          </p:blipFill>
          <p:spPr>
            <a:xfrm>
              <a:off x="2498625" y="2286450"/>
              <a:ext cx="2665362" cy="1626331"/>
            </a:xfrm>
            <a:prstGeom prst="rect">
              <a:avLst/>
            </a:prstGeom>
            <a:noFill/>
            <a:ln>
              <a:noFill/>
            </a:ln>
          </p:spPr>
        </p:pic>
        <p:pic>
          <p:nvPicPr>
            <p:cNvPr id="174" name="Google Shape;174;p2"/>
            <p:cNvPicPr preferRelativeResize="0"/>
            <p:nvPr/>
          </p:nvPicPr>
          <p:blipFill rotWithShape="1">
            <a:blip r:embed="rId10">
              <a:alphaModFix/>
            </a:blip>
            <a:srcRect l="5073" r="5760"/>
            <a:stretch/>
          </p:blipFill>
          <p:spPr>
            <a:xfrm>
              <a:off x="368375" y="2580950"/>
              <a:ext cx="1346475" cy="1331824"/>
            </a:xfrm>
            <a:prstGeom prst="rect">
              <a:avLst/>
            </a:prstGeom>
            <a:noFill/>
            <a:ln>
              <a:noFill/>
            </a:ln>
          </p:spPr>
        </p:pic>
        <p:pic>
          <p:nvPicPr>
            <p:cNvPr id="175" name="Google Shape;175;p2"/>
            <p:cNvPicPr preferRelativeResize="0"/>
            <p:nvPr/>
          </p:nvPicPr>
          <p:blipFill rotWithShape="1">
            <a:blip r:embed="rId11">
              <a:alphaModFix/>
            </a:blip>
            <a:srcRect/>
            <a:stretch/>
          </p:blipFill>
          <p:spPr>
            <a:xfrm>
              <a:off x="3941577" y="5049001"/>
              <a:ext cx="1487918" cy="928499"/>
            </a:xfrm>
            <a:prstGeom prst="rect">
              <a:avLst/>
            </a:prstGeom>
            <a:noFill/>
            <a:ln>
              <a:noFill/>
            </a:ln>
          </p:spPr>
        </p:pic>
        <p:pic>
          <p:nvPicPr>
            <p:cNvPr id="176" name="Google Shape;176;p2"/>
            <p:cNvPicPr preferRelativeResize="0"/>
            <p:nvPr/>
          </p:nvPicPr>
          <p:blipFill rotWithShape="1">
            <a:blip r:embed="rId12">
              <a:alphaModFix/>
            </a:blip>
            <a:srcRect/>
            <a:stretch/>
          </p:blipFill>
          <p:spPr>
            <a:xfrm>
              <a:off x="368376" y="5561928"/>
              <a:ext cx="1873950" cy="1050723"/>
            </a:xfrm>
            <a:prstGeom prst="rect">
              <a:avLst/>
            </a:prstGeom>
            <a:noFill/>
            <a:ln>
              <a:noFill/>
            </a:ln>
          </p:spPr>
        </p:pic>
        <p:pic>
          <p:nvPicPr>
            <p:cNvPr id="177" name="Google Shape;177;p2"/>
            <p:cNvPicPr preferRelativeResize="0"/>
            <p:nvPr/>
          </p:nvPicPr>
          <p:blipFill rotWithShape="1">
            <a:blip r:embed="rId13">
              <a:alphaModFix/>
            </a:blip>
            <a:srcRect/>
            <a:stretch/>
          </p:blipFill>
          <p:spPr>
            <a:xfrm>
              <a:off x="240175" y="432625"/>
              <a:ext cx="928500" cy="9285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ctrTitle"/>
          </p:nvPr>
        </p:nvSpPr>
        <p:spPr>
          <a:xfrm>
            <a:off x="296562" y="304799"/>
            <a:ext cx="9680558" cy="5181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9A34D"/>
              </a:buClr>
              <a:buSzPts val="3200"/>
              <a:buFont typeface="Calibri"/>
              <a:buNone/>
            </a:pPr>
            <a:r>
              <a:rPr lang="it-IT"/>
              <a:t>Resources and workflows</a:t>
            </a:r>
            <a:endParaRPr/>
          </a:p>
        </p:txBody>
      </p:sp>
      <p:sp>
        <p:nvSpPr>
          <p:cNvPr id="184" name="Google Shape;184;p3"/>
          <p:cNvSpPr txBox="1">
            <a:spLocks noGrp="1"/>
          </p:cNvSpPr>
          <p:nvPr>
            <p:ph type="subTitle" idx="2"/>
          </p:nvPr>
        </p:nvSpPr>
        <p:spPr>
          <a:xfrm>
            <a:off x="375921" y="6384022"/>
            <a:ext cx="4671208" cy="47397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1200"/>
              <a:buFont typeface="Arial"/>
              <a:buNone/>
            </a:pPr>
            <a:r>
              <a:rPr lang="it-IT"/>
              <a:t>ITINERIS 3rd general meeting - Rome, 25-26/09/2025</a:t>
            </a:r>
            <a:endParaRPr/>
          </a:p>
        </p:txBody>
      </p:sp>
      <p:pic>
        <p:nvPicPr>
          <p:cNvPr id="185" name="Google Shape;185;p3" descr="Immagine che contiene interno, vestiti, microfono, uomo&#10;&#10;Il contenuto generato dall'IA potrebbe non essere corretto."/>
          <p:cNvPicPr preferRelativeResize="0"/>
          <p:nvPr/>
        </p:nvPicPr>
        <p:blipFill rotWithShape="1">
          <a:blip r:embed="rId3">
            <a:alphaModFix/>
          </a:blip>
          <a:srcRect l="6065" r="8622"/>
          <a:stretch/>
        </p:blipFill>
        <p:spPr>
          <a:xfrm>
            <a:off x="5653263" y="400050"/>
            <a:ext cx="3453903" cy="2562250"/>
          </a:xfrm>
          <a:prstGeom prst="rect">
            <a:avLst/>
          </a:prstGeom>
          <a:gradFill>
            <a:gsLst>
              <a:gs pos="0">
                <a:srgbClr val="48A9DD"/>
              </a:gs>
              <a:gs pos="50000">
                <a:srgbClr val="04A2DE"/>
              </a:gs>
              <a:gs pos="100000">
                <a:srgbClr val="0092CC"/>
              </a:gs>
            </a:gsLst>
            <a:lin ang="5400000" scaled="0"/>
          </a:grad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sp>
        <p:nvSpPr>
          <p:cNvPr id="186" name="Google Shape;186;p3"/>
          <p:cNvSpPr/>
          <p:nvPr/>
        </p:nvSpPr>
        <p:spPr>
          <a:xfrm>
            <a:off x="345087" y="1154725"/>
            <a:ext cx="3500700" cy="3428100"/>
          </a:xfrm>
          <a:prstGeom prst="ellipse">
            <a:avLst/>
          </a:prstGeom>
          <a:solidFill>
            <a:srgbClr val="6D9EEB"/>
          </a:solidFill>
          <a:ln w="7000" cap="flat" cmpd="sng">
            <a:solidFill>
              <a:srgbClr val="0E2841"/>
            </a:solidFill>
            <a:prstDash val="solid"/>
            <a:round/>
            <a:headEnd type="none" w="sm" len="sm"/>
            <a:tailEnd type="none" w="sm" len="sm"/>
          </a:ln>
          <a:effectLst>
            <a:outerShdw blurRad="104529" dist="139372" dir="2700000" algn="bl" rotWithShape="0">
              <a:srgbClr val="000000">
                <a:alpha val="29800"/>
              </a:srgbClr>
            </a:outerShdw>
          </a:effectLst>
        </p:spPr>
        <p:txBody>
          <a:bodyPr spcFirstLastPara="1" wrap="square" lIns="66875" tIns="66875" rIns="66875" bIns="66875" anchor="ctr" anchorCtr="0">
            <a:noAutofit/>
          </a:bodyPr>
          <a:lstStyle/>
          <a:p>
            <a:pPr marL="0" marR="0" lvl="0" indent="0" algn="ctr" rtl="0">
              <a:lnSpc>
                <a:spcPct val="100000"/>
              </a:lnSpc>
              <a:spcBef>
                <a:spcPts val="0"/>
              </a:spcBef>
              <a:spcAft>
                <a:spcPts val="0"/>
              </a:spcAft>
              <a:buClr>
                <a:srgbClr val="000000"/>
              </a:buClr>
              <a:buSzPts val="2049"/>
              <a:buFont typeface="Arial"/>
              <a:buNone/>
            </a:pPr>
            <a:r>
              <a:rPr lang="it-IT" sz="2048" b="1" i="0" u="none" strike="noStrike" cap="none">
                <a:solidFill>
                  <a:srgbClr val="000000"/>
                </a:solidFill>
                <a:latin typeface="Calibri"/>
                <a:ea typeface="Calibri"/>
                <a:cs typeface="Calibri"/>
                <a:sym typeface="Calibri"/>
              </a:rPr>
              <a:t>Instruments</a:t>
            </a:r>
            <a:endParaRPr sz="2048"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6"/>
              <a:buFont typeface="Arial"/>
              <a:buNone/>
            </a:pPr>
            <a:endParaRPr sz="365"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56"/>
              <a:buFont typeface="Arial"/>
              <a:buNone/>
            </a:pPr>
            <a:r>
              <a:rPr lang="it-IT" sz="1755" b="0" i="0" u="none" strike="noStrike" cap="none">
                <a:solidFill>
                  <a:srgbClr val="000000"/>
                </a:solidFill>
                <a:latin typeface="Calibri"/>
                <a:ea typeface="Calibri"/>
                <a:cs typeface="Calibri"/>
                <a:sym typeface="Calibri"/>
              </a:rPr>
              <a:t>1,7 Mln €</a:t>
            </a:r>
            <a:endParaRPr sz="731" b="0" i="0" u="none" strike="noStrike" cap="none">
              <a:solidFill>
                <a:srgbClr val="000000"/>
              </a:solidFill>
              <a:latin typeface="Arial"/>
              <a:ea typeface="Arial"/>
              <a:cs typeface="Arial"/>
              <a:sym typeface="Arial"/>
            </a:endParaRPr>
          </a:p>
        </p:txBody>
      </p:sp>
      <p:sp>
        <p:nvSpPr>
          <p:cNvPr id="187" name="Google Shape;187;p3"/>
          <p:cNvSpPr/>
          <p:nvPr/>
        </p:nvSpPr>
        <p:spPr>
          <a:xfrm>
            <a:off x="3308862" y="1154725"/>
            <a:ext cx="1769100" cy="1704300"/>
          </a:xfrm>
          <a:prstGeom prst="ellipse">
            <a:avLst/>
          </a:prstGeom>
          <a:solidFill>
            <a:srgbClr val="A4C2F4"/>
          </a:solidFill>
          <a:ln w="7000" cap="flat" cmpd="sng">
            <a:solidFill>
              <a:srgbClr val="0E2841"/>
            </a:solidFill>
            <a:prstDash val="solid"/>
            <a:round/>
            <a:headEnd type="none" w="sm" len="sm"/>
            <a:tailEnd type="none" w="sm" len="sm"/>
          </a:ln>
          <a:effectLst>
            <a:outerShdw blurRad="104529" dist="139372" dir="2700000" algn="bl" rotWithShape="0">
              <a:srgbClr val="000000">
                <a:alpha val="29800"/>
              </a:srgbClr>
            </a:outerShdw>
          </a:effectLst>
        </p:spPr>
        <p:txBody>
          <a:bodyPr spcFirstLastPara="1" wrap="square" lIns="66875" tIns="66875" rIns="66875" bIns="66875" anchor="ctr" anchorCtr="0">
            <a:noAutofit/>
          </a:bodyPr>
          <a:lstStyle/>
          <a:p>
            <a:pPr marL="0" marR="0" lvl="0" indent="0" algn="ctr" rtl="0">
              <a:lnSpc>
                <a:spcPct val="100000"/>
              </a:lnSpc>
              <a:spcBef>
                <a:spcPts val="0"/>
              </a:spcBef>
              <a:spcAft>
                <a:spcPts val="0"/>
              </a:spcAft>
              <a:buClr>
                <a:srgbClr val="000000"/>
              </a:buClr>
              <a:buSzPts val="2122"/>
              <a:buFont typeface="Arial"/>
              <a:buNone/>
            </a:pPr>
            <a:r>
              <a:rPr lang="it-IT" sz="2121" b="1" i="0" u="none" strike="noStrike" cap="none">
                <a:solidFill>
                  <a:srgbClr val="000000"/>
                </a:solidFill>
                <a:latin typeface="Calibri"/>
                <a:ea typeface="Calibri"/>
                <a:cs typeface="Calibri"/>
                <a:sym typeface="Calibri"/>
              </a:rPr>
              <a:t>Personnel</a:t>
            </a:r>
            <a:endParaRPr sz="2121"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6"/>
              <a:buFont typeface="Arial"/>
              <a:buNone/>
            </a:pPr>
            <a:endParaRPr sz="365"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56"/>
              <a:buFont typeface="Arial"/>
              <a:buNone/>
            </a:pPr>
            <a:r>
              <a:rPr lang="it-IT" sz="1755" b="0" i="0" u="none" strike="noStrike" cap="none">
                <a:solidFill>
                  <a:srgbClr val="000000"/>
                </a:solidFill>
                <a:latin typeface="Calibri"/>
                <a:ea typeface="Calibri"/>
                <a:cs typeface="Calibri"/>
                <a:sym typeface="Calibri"/>
              </a:rPr>
              <a:t>3 people</a:t>
            </a:r>
            <a:endParaRPr sz="1755"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56"/>
              <a:buFont typeface="Arial"/>
              <a:buNone/>
            </a:pPr>
            <a:r>
              <a:rPr lang="it-IT" sz="1755" b="0" i="0" u="none" strike="noStrike" cap="none">
                <a:solidFill>
                  <a:srgbClr val="000000"/>
                </a:solidFill>
                <a:latin typeface="Calibri"/>
                <a:ea typeface="Calibri"/>
                <a:cs typeface="Calibri"/>
                <a:sym typeface="Calibri"/>
              </a:rPr>
              <a:t>2 years 270 k€</a:t>
            </a:r>
            <a:endParaRPr sz="1755" b="0" i="0" u="none" strike="noStrike" cap="none">
              <a:solidFill>
                <a:srgbClr val="000000"/>
              </a:solidFill>
              <a:latin typeface="Arial"/>
              <a:ea typeface="Arial"/>
              <a:cs typeface="Arial"/>
              <a:sym typeface="Arial"/>
            </a:endParaRPr>
          </a:p>
        </p:txBody>
      </p:sp>
      <p:sp>
        <p:nvSpPr>
          <p:cNvPr id="188" name="Google Shape;188;p3"/>
          <p:cNvSpPr/>
          <p:nvPr/>
        </p:nvSpPr>
        <p:spPr>
          <a:xfrm>
            <a:off x="3193468" y="3431661"/>
            <a:ext cx="1511100" cy="1150800"/>
          </a:xfrm>
          <a:prstGeom prst="ellipse">
            <a:avLst/>
          </a:prstGeom>
          <a:solidFill>
            <a:srgbClr val="C9DAF8"/>
          </a:solidFill>
          <a:ln w="7000" cap="flat" cmpd="sng">
            <a:solidFill>
              <a:srgbClr val="0E2841"/>
            </a:solidFill>
            <a:prstDash val="solid"/>
            <a:round/>
            <a:headEnd type="none" w="sm" len="sm"/>
            <a:tailEnd type="none" w="sm" len="sm"/>
          </a:ln>
          <a:effectLst>
            <a:outerShdw blurRad="104529" dist="139372" dir="2700000" algn="bl" rotWithShape="0">
              <a:srgbClr val="000000">
                <a:alpha val="29800"/>
              </a:srgbClr>
            </a:outerShdw>
          </a:effectLst>
        </p:spPr>
        <p:txBody>
          <a:bodyPr spcFirstLastPara="1" wrap="square" lIns="66875" tIns="66875" rIns="66875" bIns="66875" anchor="ctr" anchorCtr="0">
            <a:noAutofit/>
          </a:bodyPr>
          <a:lstStyle/>
          <a:p>
            <a:pPr marL="0" marR="0" lvl="0" indent="0" algn="ctr" rtl="0">
              <a:lnSpc>
                <a:spcPct val="100000"/>
              </a:lnSpc>
              <a:spcBef>
                <a:spcPts val="0"/>
              </a:spcBef>
              <a:spcAft>
                <a:spcPts val="0"/>
              </a:spcAft>
              <a:buClr>
                <a:srgbClr val="000000"/>
              </a:buClr>
              <a:buSzPts val="2122"/>
              <a:buFont typeface="Arial"/>
              <a:buNone/>
            </a:pPr>
            <a:r>
              <a:rPr lang="it-IT" sz="2121" b="1" i="0" u="none" strike="noStrike" cap="none">
                <a:solidFill>
                  <a:srgbClr val="000000"/>
                </a:solidFill>
                <a:latin typeface="Calibri"/>
                <a:ea typeface="Calibri"/>
                <a:cs typeface="Calibri"/>
                <a:sym typeface="Calibri"/>
              </a:rPr>
              <a:t>Works </a:t>
            </a:r>
            <a:endParaRPr sz="2121"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6"/>
              <a:buFont typeface="Arial"/>
              <a:buNone/>
            </a:pPr>
            <a:endParaRPr sz="365"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56"/>
              <a:buFont typeface="Arial"/>
              <a:buNone/>
            </a:pPr>
            <a:r>
              <a:rPr lang="it-IT" sz="1755" b="0" i="0" u="none" strike="noStrike" cap="none">
                <a:solidFill>
                  <a:srgbClr val="000000"/>
                </a:solidFill>
                <a:latin typeface="Calibri"/>
                <a:ea typeface="Calibri"/>
                <a:cs typeface="Calibri"/>
                <a:sym typeface="Calibri"/>
              </a:rPr>
              <a:t>120 k€</a:t>
            </a:r>
            <a:endParaRPr sz="1755" b="0" i="0" u="none" strike="noStrike" cap="none">
              <a:solidFill>
                <a:srgbClr val="000000"/>
              </a:solidFill>
              <a:latin typeface="Arial"/>
              <a:ea typeface="Arial"/>
              <a:cs typeface="Arial"/>
              <a:sym typeface="Arial"/>
            </a:endParaRPr>
          </a:p>
        </p:txBody>
      </p:sp>
      <p:sp>
        <p:nvSpPr>
          <p:cNvPr id="189" name="Google Shape;189;p3"/>
          <p:cNvSpPr/>
          <p:nvPr/>
        </p:nvSpPr>
        <p:spPr>
          <a:xfrm>
            <a:off x="2237496" y="4901458"/>
            <a:ext cx="1608300" cy="1150800"/>
          </a:xfrm>
          <a:prstGeom prst="ellipse">
            <a:avLst/>
          </a:prstGeom>
          <a:solidFill>
            <a:srgbClr val="CFE2F3"/>
          </a:solidFill>
          <a:ln w="7000" cap="flat" cmpd="sng">
            <a:solidFill>
              <a:srgbClr val="0E2841"/>
            </a:solidFill>
            <a:prstDash val="solid"/>
            <a:round/>
            <a:headEnd type="none" w="sm" len="sm"/>
            <a:tailEnd type="none" w="sm" len="sm"/>
          </a:ln>
          <a:effectLst>
            <a:outerShdw blurRad="104529" dist="139372" dir="2700000" algn="bl" rotWithShape="0">
              <a:srgbClr val="000000">
                <a:alpha val="29800"/>
              </a:srgbClr>
            </a:outerShdw>
          </a:effectLst>
        </p:spPr>
        <p:txBody>
          <a:bodyPr spcFirstLastPara="1" wrap="square" lIns="66875" tIns="66875" rIns="66875" bIns="66875" anchor="ctr" anchorCtr="0">
            <a:noAutofit/>
          </a:bodyPr>
          <a:lstStyle/>
          <a:p>
            <a:pPr marL="0" marR="0" lvl="0" indent="0" algn="ctr" rtl="0">
              <a:lnSpc>
                <a:spcPct val="100000"/>
              </a:lnSpc>
              <a:spcBef>
                <a:spcPts val="0"/>
              </a:spcBef>
              <a:spcAft>
                <a:spcPts val="0"/>
              </a:spcAft>
              <a:buClr>
                <a:srgbClr val="000000"/>
              </a:buClr>
              <a:buSzPts val="2122"/>
              <a:buFont typeface="Arial"/>
              <a:buNone/>
            </a:pPr>
            <a:r>
              <a:rPr lang="it-IT" sz="2121" b="1" i="0" u="none" strike="noStrike" cap="none">
                <a:solidFill>
                  <a:srgbClr val="000000"/>
                </a:solidFill>
                <a:latin typeface="Calibri"/>
                <a:ea typeface="Calibri"/>
                <a:cs typeface="Calibri"/>
                <a:sym typeface="Calibri"/>
              </a:rPr>
              <a:t>Training</a:t>
            </a:r>
            <a:endParaRPr sz="2121"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6"/>
              <a:buFont typeface="Arial"/>
              <a:buNone/>
            </a:pPr>
            <a:endParaRPr sz="365"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756"/>
              <a:buFont typeface="Arial"/>
              <a:buNone/>
            </a:pPr>
            <a:r>
              <a:rPr lang="it-IT" sz="1755" b="0" i="0" u="none" strike="noStrike" cap="none">
                <a:solidFill>
                  <a:srgbClr val="000000"/>
                </a:solidFill>
                <a:latin typeface="Calibri"/>
                <a:ea typeface="Calibri"/>
                <a:cs typeface="Calibri"/>
                <a:sym typeface="Calibri"/>
              </a:rPr>
              <a:t>105 k€</a:t>
            </a:r>
            <a:endParaRPr sz="1755" b="0" i="0" u="none" strike="noStrike" cap="none">
              <a:solidFill>
                <a:srgbClr val="000000"/>
              </a:solidFill>
              <a:latin typeface="Arial"/>
              <a:ea typeface="Arial"/>
              <a:cs typeface="Arial"/>
              <a:sym typeface="Arial"/>
            </a:endParaRPr>
          </a:p>
        </p:txBody>
      </p:sp>
      <p:grpSp>
        <p:nvGrpSpPr>
          <p:cNvPr id="190" name="Google Shape;190;p3"/>
          <p:cNvGrpSpPr/>
          <p:nvPr/>
        </p:nvGrpSpPr>
        <p:grpSpPr>
          <a:xfrm>
            <a:off x="6054638" y="3652289"/>
            <a:ext cx="6793960" cy="3328641"/>
            <a:chOff x="8282410" y="4092633"/>
            <a:chExt cx="16426403" cy="8020822"/>
          </a:xfrm>
        </p:grpSpPr>
        <p:sp>
          <p:nvSpPr>
            <p:cNvPr id="191" name="Google Shape;191;p3"/>
            <p:cNvSpPr/>
            <p:nvPr/>
          </p:nvSpPr>
          <p:spPr>
            <a:xfrm>
              <a:off x="12529169" y="4363747"/>
              <a:ext cx="2184118" cy="1771118"/>
            </a:xfrm>
            <a:custGeom>
              <a:avLst/>
              <a:gdLst/>
              <a:ahLst/>
              <a:cxnLst/>
              <a:rect l="l" t="t" r="r" b="b"/>
              <a:pathLst>
                <a:path w="1854877" h="1574327" extrusionOk="0">
                  <a:moveTo>
                    <a:pt x="0" y="0"/>
                  </a:moveTo>
                  <a:lnTo>
                    <a:pt x="1854878" y="0"/>
                  </a:lnTo>
                  <a:lnTo>
                    <a:pt x="1854878" y="1574327"/>
                  </a:lnTo>
                  <a:lnTo>
                    <a:pt x="0" y="1574327"/>
                  </a:lnTo>
                  <a:lnTo>
                    <a:pt x="0" y="0"/>
                  </a:lnTo>
                  <a:close/>
                </a:path>
              </a:pathLst>
            </a:custGeom>
            <a:blipFill rotWithShape="1">
              <a:blip r:embed="rId4">
                <a:alphaModFix/>
              </a:blip>
              <a:stretch>
                <a:fillRect/>
              </a:stretch>
            </a:blipFill>
            <a:ln>
              <a:noFill/>
            </a:ln>
          </p:spPr>
        </p:sp>
        <p:sp>
          <p:nvSpPr>
            <p:cNvPr id="192" name="Google Shape;192;p3"/>
            <p:cNvSpPr/>
            <p:nvPr/>
          </p:nvSpPr>
          <p:spPr>
            <a:xfrm flipH="1">
              <a:off x="14713260" y="4822757"/>
              <a:ext cx="2416569" cy="4592644"/>
            </a:xfrm>
            <a:custGeom>
              <a:avLst/>
              <a:gdLst/>
              <a:ahLst/>
              <a:cxnLst/>
              <a:rect l="l" t="t" r="r" b="b"/>
              <a:pathLst>
                <a:path w="2416569" h="4592644" extrusionOk="0">
                  <a:moveTo>
                    <a:pt x="2416569" y="0"/>
                  </a:moveTo>
                  <a:lnTo>
                    <a:pt x="0" y="0"/>
                  </a:lnTo>
                  <a:lnTo>
                    <a:pt x="0" y="4592644"/>
                  </a:lnTo>
                  <a:lnTo>
                    <a:pt x="2416569" y="4592644"/>
                  </a:lnTo>
                  <a:lnTo>
                    <a:pt x="2416569" y="0"/>
                  </a:lnTo>
                  <a:close/>
                </a:path>
              </a:pathLst>
            </a:custGeom>
            <a:blipFill rotWithShape="1">
              <a:blip r:embed="rId5">
                <a:alphaModFix/>
              </a:blip>
              <a:stretch>
                <a:fillRect r="-26639"/>
              </a:stretch>
            </a:blipFill>
            <a:ln>
              <a:noFill/>
            </a:ln>
          </p:spPr>
        </p:sp>
        <p:sp>
          <p:nvSpPr>
            <p:cNvPr id="193" name="Google Shape;193;p3"/>
            <p:cNvSpPr/>
            <p:nvPr/>
          </p:nvSpPr>
          <p:spPr>
            <a:xfrm flipH="1">
              <a:off x="12294068" y="5916445"/>
              <a:ext cx="12414744" cy="6197009"/>
            </a:xfrm>
            <a:custGeom>
              <a:avLst/>
              <a:gdLst/>
              <a:ahLst/>
              <a:cxnLst/>
              <a:rect l="l" t="t" r="r" b="b"/>
              <a:pathLst>
                <a:path w="12414744" h="6197009" extrusionOk="0">
                  <a:moveTo>
                    <a:pt x="12414744" y="0"/>
                  </a:moveTo>
                  <a:lnTo>
                    <a:pt x="0" y="0"/>
                  </a:lnTo>
                  <a:lnTo>
                    <a:pt x="0" y="6197009"/>
                  </a:lnTo>
                  <a:lnTo>
                    <a:pt x="12414744" y="6197009"/>
                  </a:lnTo>
                  <a:lnTo>
                    <a:pt x="12414744" y="0"/>
                  </a:lnTo>
                  <a:close/>
                </a:path>
              </a:pathLst>
            </a:custGeom>
            <a:blipFill rotWithShape="1">
              <a:blip r:embed="rId6">
                <a:alphaModFix/>
              </a:blip>
              <a:stretch>
                <a:fillRect/>
              </a:stretch>
            </a:blipFill>
            <a:ln>
              <a:noFill/>
            </a:ln>
          </p:spPr>
        </p:sp>
        <p:sp>
          <p:nvSpPr>
            <p:cNvPr id="194" name="Google Shape;194;p3"/>
            <p:cNvSpPr/>
            <p:nvPr/>
          </p:nvSpPr>
          <p:spPr>
            <a:xfrm>
              <a:off x="8282410" y="8131007"/>
              <a:ext cx="4012622" cy="2544126"/>
            </a:xfrm>
            <a:custGeom>
              <a:avLst/>
              <a:gdLst/>
              <a:ahLst/>
              <a:cxnLst/>
              <a:rect l="l" t="t" r="r" b="b"/>
              <a:pathLst>
                <a:path w="4012622" h="2544126" extrusionOk="0">
                  <a:moveTo>
                    <a:pt x="0" y="0"/>
                  </a:moveTo>
                  <a:lnTo>
                    <a:pt x="4012622" y="0"/>
                  </a:lnTo>
                  <a:lnTo>
                    <a:pt x="4012622" y="2544126"/>
                  </a:lnTo>
                  <a:lnTo>
                    <a:pt x="0" y="2544126"/>
                  </a:lnTo>
                  <a:lnTo>
                    <a:pt x="0" y="0"/>
                  </a:lnTo>
                  <a:close/>
                </a:path>
              </a:pathLst>
            </a:custGeom>
            <a:blipFill rotWithShape="1">
              <a:blip r:embed="rId7">
                <a:alphaModFix/>
              </a:blip>
              <a:stretch>
                <a:fillRect t="-28859" b="-28849"/>
              </a:stretch>
            </a:blipFill>
            <a:ln>
              <a:noFill/>
            </a:ln>
          </p:spPr>
        </p:sp>
        <p:sp>
          <p:nvSpPr>
            <p:cNvPr id="195" name="Google Shape;195;p3"/>
            <p:cNvSpPr/>
            <p:nvPr/>
          </p:nvSpPr>
          <p:spPr>
            <a:xfrm>
              <a:off x="9344217" y="5561032"/>
              <a:ext cx="2787633" cy="2415747"/>
            </a:xfrm>
            <a:custGeom>
              <a:avLst/>
              <a:gdLst/>
              <a:ahLst/>
              <a:cxnLst/>
              <a:rect l="l" t="t" r="r" b="b"/>
              <a:pathLst>
                <a:path w="2357406" h="2211210" extrusionOk="0">
                  <a:moveTo>
                    <a:pt x="0" y="0"/>
                  </a:moveTo>
                  <a:lnTo>
                    <a:pt x="2357406" y="0"/>
                  </a:lnTo>
                  <a:lnTo>
                    <a:pt x="2357406" y="2211210"/>
                  </a:lnTo>
                  <a:lnTo>
                    <a:pt x="0" y="2211210"/>
                  </a:lnTo>
                  <a:lnTo>
                    <a:pt x="0" y="0"/>
                  </a:lnTo>
                  <a:close/>
                </a:path>
              </a:pathLst>
            </a:custGeom>
            <a:blipFill rotWithShape="1">
              <a:blip r:embed="rId8">
                <a:alphaModFix/>
              </a:blip>
              <a:stretch>
                <a:fillRect/>
              </a:stretch>
            </a:blipFill>
            <a:ln>
              <a:noFill/>
            </a:ln>
          </p:spPr>
        </p:sp>
        <p:sp>
          <p:nvSpPr>
            <p:cNvPr id="196" name="Google Shape;196;p3"/>
            <p:cNvSpPr/>
            <p:nvPr/>
          </p:nvSpPr>
          <p:spPr>
            <a:xfrm>
              <a:off x="12529169" y="6366514"/>
              <a:ext cx="1949986" cy="3579428"/>
            </a:xfrm>
            <a:custGeom>
              <a:avLst/>
              <a:gdLst/>
              <a:ahLst/>
              <a:cxnLst/>
              <a:rect l="l" t="t" r="r" b="b"/>
              <a:pathLst>
                <a:path w="1718049" h="3126138" extrusionOk="0">
                  <a:moveTo>
                    <a:pt x="0" y="0"/>
                  </a:moveTo>
                  <a:lnTo>
                    <a:pt x="1718050" y="0"/>
                  </a:lnTo>
                  <a:lnTo>
                    <a:pt x="1718050" y="3126138"/>
                  </a:lnTo>
                  <a:lnTo>
                    <a:pt x="0" y="3126138"/>
                  </a:lnTo>
                  <a:lnTo>
                    <a:pt x="0" y="0"/>
                  </a:lnTo>
                  <a:close/>
                </a:path>
              </a:pathLst>
            </a:custGeom>
            <a:blipFill rotWithShape="1">
              <a:blip r:embed="rId9">
                <a:alphaModFix/>
              </a:blip>
              <a:stretch>
                <a:fillRect l="-41686" r="-40256"/>
              </a:stretch>
            </a:blipFill>
            <a:ln>
              <a:noFill/>
            </a:ln>
          </p:spPr>
        </p:sp>
        <p:sp>
          <p:nvSpPr>
            <p:cNvPr id="197" name="Google Shape;197;p3"/>
            <p:cNvSpPr/>
            <p:nvPr/>
          </p:nvSpPr>
          <p:spPr>
            <a:xfrm>
              <a:off x="17321089" y="4092633"/>
              <a:ext cx="1948328" cy="1772978"/>
            </a:xfrm>
            <a:custGeom>
              <a:avLst/>
              <a:gdLst/>
              <a:ahLst/>
              <a:cxnLst/>
              <a:rect l="l" t="t" r="r" b="b"/>
              <a:pathLst>
                <a:path w="1948328" h="1772978" extrusionOk="0">
                  <a:moveTo>
                    <a:pt x="0" y="0"/>
                  </a:moveTo>
                  <a:lnTo>
                    <a:pt x="1948328" y="0"/>
                  </a:lnTo>
                  <a:lnTo>
                    <a:pt x="1948328" y="1772979"/>
                  </a:lnTo>
                  <a:lnTo>
                    <a:pt x="0" y="1772979"/>
                  </a:lnTo>
                  <a:lnTo>
                    <a:pt x="0" y="0"/>
                  </a:lnTo>
                  <a:close/>
                </a:path>
              </a:pathLst>
            </a:custGeom>
            <a:blipFill rotWithShape="1">
              <a:blip r:embed="rId10">
                <a:alphaModFix/>
              </a:blip>
              <a:stretch>
                <a:fillRect/>
              </a:stretch>
            </a:blipFill>
            <a:ln>
              <a:noFill/>
            </a:ln>
          </p:spPr>
        </p:sp>
      </p:grpSp>
      <p:pic>
        <p:nvPicPr>
          <p:cNvPr id="198" name="Google Shape;198;p3" title="20240226081834 - CL120899.jpg"/>
          <p:cNvPicPr preferRelativeResize="0"/>
          <p:nvPr/>
        </p:nvPicPr>
        <p:blipFill rotWithShape="1">
          <a:blip r:embed="rId11">
            <a:alphaModFix/>
          </a:blip>
          <a:srcRect/>
          <a:stretch/>
        </p:blipFill>
        <p:spPr>
          <a:xfrm>
            <a:off x="8435001" y="1269850"/>
            <a:ext cx="3358675" cy="2238552"/>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sp>
        <p:nvSpPr>
          <p:cNvPr id="203" name="Google Shape;203;g38159d93c61_0_30"/>
          <p:cNvSpPr txBox="1">
            <a:spLocks noGrp="1"/>
          </p:cNvSpPr>
          <p:nvPr>
            <p:ph type="ctrTitle"/>
          </p:nvPr>
        </p:nvSpPr>
        <p:spPr>
          <a:xfrm>
            <a:off x="296562" y="304799"/>
            <a:ext cx="9680700" cy="51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it-IT"/>
              <a:t>Digitization pathways</a:t>
            </a:r>
            <a:endParaRPr/>
          </a:p>
        </p:txBody>
      </p:sp>
      <p:sp>
        <p:nvSpPr>
          <p:cNvPr id="204" name="Google Shape;204;g38159d93c61_0_30"/>
          <p:cNvSpPr txBox="1">
            <a:spLocks noGrp="1"/>
          </p:cNvSpPr>
          <p:nvPr>
            <p:ph type="subTitle" idx="2"/>
          </p:nvPr>
        </p:nvSpPr>
        <p:spPr>
          <a:xfrm>
            <a:off x="375921" y="6384022"/>
            <a:ext cx="4671300" cy="474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1200"/>
              <a:buNone/>
            </a:pPr>
            <a:r>
              <a:rPr lang="it-IT"/>
              <a:t>ITINERIS 3rd general meeting - Rome, 25-26/09/2025</a:t>
            </a:r>
            <a:endParaRPr/>
          </a:p>
        </p:txBody>
      </p:sp>
      <p:grpSp>
        <p:nvGrpSpPr>
          <p:cNvPr id="205" name="Google Shape;205;g38159d93c61_0_30"/>
          <p:cNvGrpSpPr/>
          <p:nvPr/>
        </p:nvGrpSpPr>
        <p:grpSpPr>
          <a:xfrm>
            <a:off x="675388" y="727552"/>
            <a:ext cx="10841234" cy="6139862"/>
            <a:chOff x="296550" y="379063"/>
            <a:chExt cx="11783950" cy="6674488"/>
          </a:xfrm>
        </p:grpSpPr>
        <p:pic>
          <p:nvPicPr>
            <p:cNvPr id="206" name="Google Shape;206;g38159d93c61_0_30"/>
            <p:cNvPicPr preferRelativeResize="0"/>
            <p:nvPr/>
          </p:nvPicPr>
          <p:blipFill rotWithShape="1">
            <a:blip r:embed="rId3">
              <a:alphaModFix/>
            </a:blip>
            <a:srcRect/>
            <a:stretch/>
          </p:blipFill>
          <p:spPr>
            <a:xfrm rot="-9954827" flipH="1">
              <a:off x="2871923" y="1066751"/>
              <a:ext cx="5904702" cy="2052548"/>
            </a:xfrm>
            <a:prstGeom prst="rect">
              <a:avLst/>
            </a:prstGeom>
            <a:noFill/>
            <a:ln>
              <a:noFill/>
            </a:ln>
          </p:spPr>
        </p:pic>
        <p:pic>
          <p:nvPicPr>
            <p:cNvPr id="207" name="Google Shape;207;g38159d93c61_0_30"/>
            <p:cNvPicPr preferRelativeResize="0"/>
            <p:nvPr/>
          </p:nvPicPr>
          <p:blipFill rotWithShape="1">
            <a:blip r:embed="rId4">
              <a:alphaModFix/>
            </a:blip>
            <a:srcRect/>
            <a:stretch/>
          </p:blipFill>
          <p:spPr>
            <a:xfrm>
              <a:off x="5447447" y="1087132"/>
              <a:ext cx="1649400" cy="1232920"/>
            </a:xfrm>
            <a:prstGeom prst="rect">
              <a:avLst/>
            </a:prstGeom>
            <a:noFill/>
            <a:ln>
              <a:noFill/>
            </a:ln>
          </p:spPr>
        </p:pic>
        <p:pic>
          <p:nvPicPr>
            <p:cNvPr id="208" name="Google Shape;208;g38159d93c61_0_30"/>
            <p:cNvPicPr preferRelativeResize="0"/>
            <p:nvPr/>
          </p:nvPicPr>
          <p:blipFill rotWithShape="1">
            <a:blip r:embed="rId5">
              <a:alphaModFix/>
            </a:blip>
            <a:srcRect/>
            <a:stretch/>
          </p:blipFill>
          <p:spPr>
            <a:xfrm>
              <a:off x="296550" y="1926075"/>
              <a:ext cx="1397422" cy="2474676"/>
            </a:xfrm>
            <a:prstGeom prst="rect">
              <a:avLst/>
            </a:prstGeom>
            <a:noFill/>
            <a:ln>
              <a:noFill/>
            </a:ln>
          </p:spPr>
        </p:pic>
        <p:pic>
          <p:nvPicPr>
            <p:cNvPr id="209" name="Google Shape;209;g38159d93c61_0_30"/>
            <p:cNvPicPr preferRelativeResize="0"/>
            <p:nvPr/>
          </p:nvPicPr>
          <p:blipFill rotWithShape="1">
            <a:blip r:embed="rId3">
              <a:alphaModFix/>
            </a:blip>
            <a:srcRect/>
            <a:stretch/>
          </p:blipFill>
          <p:spPr>
            <a:xfrm rot="-1123640">
              <a:off x="1018139" y="3193692"/>
              <a:ext cx="8388223" cy="2581616"/>
            </a:xfrm>
            <a:prstGeom prst="rect">
              <a:avLst/>
            </a:prstGeom>
            <a:noFill/>
            <a:ln>
              <a:noFill/>
            </a:ln>
          </p:spPr>
        </p:pic>
        <p:pic>
          <p:nvPicPr>
            <p:cNvPr id="210" name="Google Shape;210;g38159d93c61_0_30" title="6681499071_21b2da17e4_o.jpg"/>
            <p:cNvPicPr preferRelativeResize="0"/>
            <p:nvPr/>
          </p:nvPicPr>
          <p:blipFill rotWithShape="1">
            <a:blip r:embed="rId6">
              <a:alphaModFix/>
            </a:blip>
            <a:srcRect/>
            <a:stretch/>
          </p:blipFill>
          <p:spPr>
            <a:xfrm>
              <a:off x="5068650" y="4298481"/>
              <a:ext cx="2054699" cy="1369310"/>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11" name="Google Shape;211;g38159d93c61_0_30"/>
            <p:cNvPicPr preferRelativeResize="0"/>
            <p:nvPr/>
          </p:nvPicPr>
          <p:blipFill rotWithShape="1">
            <a:blip r:embed="rId7">
              <a:alphaModFix/>
            </a:blip>
            <a:srcRect l="12778" t="19928" r="14820" b="23359"/>
            <a:stretch/>
          </p:blipFill>
          <p:spPr>
            <a:xfrm>
              <a:off x="2189337" y="4809011"/>
              <a:ext cx="1858575" cy="1455816"/>
            </a:xfrm>
            <a:prstGeom prst="rect">
              <a:avLst/>
            </a:prstGeom>
            <a:noFill/>
            <a:ln>
              <a:noFill/>
            </a:ln>
          </p:spPr>
        </p:pic>
        <p:sp>
          <p:nvSpPr>
            <p:cNvPr id="212" name="Google Shape;212;g38159d93c61_0_30"/>
            <p:cNvSpPr/>
            <p:nvPr/>
          </p:nvSpPr>
          <p:spPr>
            <a:xfrm>
              <a:off x="2293925" y="4171700"/>
              <a:ext cx="1649400" cy="518100"/>
            </a:xfrm>
            <a:prstGeom prst="roundRect">
              <a:avLst>
                <a:gd name="adj" fmla="val 16667"/>
              </a:avLst>
            </a:prstGeom>
            <a:noFill/>
            <a:ln>
              <a:noFill/>
            </a:ln>
            <a:effectLst>
              <a:outerShdw blurRad="142875" dist="190500" dir="2700000" algn="bl" rotWithShape="0">
                <a:srgbClr val="000000">
                  <a:alpha val="2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42A057"/>
                  </a:solidFill>
                  <a:latin typeface="Calibri"/>
                  <a:ea typeface="Calibri"/>
                  <a:cs typeface="Calibri"/>
                  <a:sym typeface="Calibri"/>
                </a:rPr>
                <a:t>Imaging</a:t>
              </a:r>
              <a:endParaRPr sz="2400" b="0" i="0" u="none" strike="noStrike" cap="none">
                <a:solidFill>
                  <a:srgbClr val="42A057"/>
                </a:solidFill>
                <a:latin typeface="Arial"/>
                <a:ea typeface="Arial"/>
                <a:cs typeface="Arial"/>
                <a:sym typeface="Arial"/>
              </a:endParaRPr>
            </a:p>
          </p:txBody>
        </p:sp>
        <p:sp>
          <p:nvSpPr>
            <p:cNvPr id="213" name="Google Shape;213;g38159d93c61_0_30"/>
            <p:cNvSpPr/>
            <p:nvPr/>
          </p:nvSpPr>
          <p:spPr>
            <a:xfrm>
              <a:off x="5068650" y="5766851"/>
              <a:ext cx="2054700" cy="518100"/>
            </a:xfrm>
            <a:prstGeom prst="roundRect">
              <a:avLst>
                <a:gd name="adj" fmla="val 16667"/>
              </a:avLst>
            </a:prstGeom>
            <a:noFill/>
            <a:ln>
              <a:noFill/>
            </a:ln>
            <a:effectLst>
              <a:outerShdw blurRad="142875" dist="190500" dir="2700000" algn="bl" rotWithShape="0">
                <a:srgbClr val="000000">
                  <a:alpha val="2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42A057"/>
                  </a:solidFill>
                  <a:latin typeface="Calibri"/>
                  <a:ea typeface="Calibri"/>
                  <a:cs typeface="Calibri"/>
                  <a:sym typeface="Calibri"/>
                </a:rPr>
                <a:t>Databasing</a:t>
              </a:r>
              <a:endParaRPr sz="2400" b="0" i="0" u="none" strike="noStrike" cap="none">
                <a:solidFill>
                  <a:srgbClr val="42A057"/>
                </a:solidFill>
                <a:latin typeface="Arial"/>
                <a:ea typeface="Arial"/>
                <a:cs typeface="Arial"/>
                <a:sym typeface="Arial"/>
              </a:endParaRPr>
            </a:p>
          </p:txBody>
        </p:sp>
        <p:sp>
          <p:nvSpPr>
            <p:cNvPr id="214" name="Google Shape;214;g38159d93c61_0_30"/>
            <p:cNvSpPr/>
            <p:nvPr/>
          </p:nvSpPr>
          <p:spPr>
            <a:xfrm>
              <a:off x="6186250" y="705263"/>
              <a:ext cx="1649400" cy="518100"/>
            </a:xfrm>
            <a:prstGeom prst="roundRect">
              <a:avLst>
                <a:gd name="adj" fmla="val 16667"/>
              </a:avLst>
            </a:prstGeom>
            <a:noFill/>
            <a:ln>
              <a:noFill/>
            </a:ln>
            <a:effectLst>
              <a:outerShdw blurRad="142875" dist="190500" dir="2700000" algn="bl" rotWithShape="0">
                <a:srgbClr val="000000">
                  <a:alpha val="2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42A057"/>
                  </a:solidFill>
                  <a:latin typeface="Calibri"/>
                  <a:ea typeface="Calibri"/>
                  <a:cs typeface="Calibri"/>
                  <a:sym typeface="Calibri"/>
                </a:rPr>
                <a:t>Mapping</a:t>
              </a:r>
              <a:endParaRPr sz="2400" b="0" i="0" u="none" strike="noStrike" cap="none">
                <a:solidFill>
                  <a:srgbClr val="42A057"/>
                </a:solidFill>
                <a:latin typeface="Arial"/>
                <a:ea typeface="Arial"/>
                <a:cs typeface="Arial"/>
                <a:sym typeface="Arial"/>
              </a:endParaRPr>
            </a:p>
          </p:txBody>
        </p:sp>
        <p:sp>
          <p:nvSpPr>
            <p:cNvPr id="215" name="Google Shape;215;g38159d93c61_0_30"/>
            <p:cNvSpPr/>
            <p:nvPr/>
          </p:nvSpPr>
          <p:spPr>
            <a:xfrm>
              <a:off x="4109553" y="613135"/>
              <a:ext cx="1858500" cy="474000"/>
            </a:xfrm>
            <a:prstGeom prst="roundRect">
              <a:avLst>
                <a:gd name="adj" fmla="val 16667"/>
              </a:avLst>
            </a:prstGeom>
            <a:noFill/>
            <a:ln>
              <a:noFill/>
            </a:ln>
            <a:effectLst>
              <a:outerShdw blurRad="142875" dist="190500" dir="2700000" algn="bl" rotWithShape="0">
                <a:srgbClr val="000000">
                  <a:alpha val="2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42A057"/>
                  </a:solidFill>
                  <a:latin typeface="Calibri"/>
                  <a:ea typeface="Calibri"/>
                  <a:cs typeface="Calibri"/>
                  <a:sym typeface="Calibri"/>
                </a:rPr>
                <a:t>Harvesting</a:t>
              </a:r>
              <a:endParaRPr sz="2400" b="0" i="0" u="none" strike="noStrike" cap="none">
                <a:solidFill>
                  <a:srgbClr val="42A057"/>
                </a:solidFill>
                <a:latin typeface="Arial"/>
                <a:ea typeface="Arial"/>
                <a:cs typeface="Arial"/>
                <a:sym typeface="Arial"/>
              </a:endParaRPr>
            </a:p>
          </p:txBody>
        </p:sp>
        <p:sp>
          <p:nvSpPr>
            <p:cNvPr id="216" name="Google Shape;216;g38159d93c61_0_30"/>
            <p:cNvSpPr/>
            <p:nvPr/>
          </p:nvSpPr>
          <p:spPr>
            <a:xfrm>
              <a:off x="3012950" y="3064138"/>
              <a:ext cx="2054700" cy="518100"/>
            </a:xfrm>
            <a:prstGeom prst="roundRect">
              <a:avLst>
                <a:gd name="adj" fmla="val 16667"/>
              </a:avLst>
            </a:prstGeom>
            <a:noFill/>
            <a:ln>
              <a:noFill/>
            </a:ln>
            <a:effectLst>
              <a:outerShdw blurRad="142875" dist="190500" dir="2700000" algn="bl" rotWithShape="0">
                <a:srgbClr val="000000">
                  <a:alpha val="2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42A057"/>
                  </a:solidFill>
                  <a:latin typeface="Calibri"/>
                  <a:ea typeface="Calibri"/>
                  <a:cs typeface="Calibri"/>
                  <a:sym typeface="Calibri"/>
                </a:rPr>
                <a:t>Surveying</a:t>
              </a:r>
              <a:endParaRPr sz="2400" b="0" i="0" u="none" strike="noStrike" cap="none">
                <a:solidFill>
                  <a:srgbClr val="42A057"/>
                </a:solidFill>
                <a:latin typeface="Arial"/>
                <a:ea typeface="Arial"/>
                <a:cs typeface="Arial"/>
                <a:sym typeface="Arial"/>
              </a:endParaRPr>
            </a:p>
          </p:txBody>
        </p:sp>
        <p:sp>
          <p:nvSpPr>
            <p:cNvPr id="217" name="Google Shape;217;g38159d93c61_0_30"/>
            <p:cNvSpPr/>
            <p:nvPr/>
          </p:nvSpPr>
          <p:spPr>
            <a:xfrm>
              <a:off x="9391175" y="2011025"/>
              <a:ext cx="2054700" cy="518100"/>
            </a:xfrm>
            <a:prstGeom prst="roundRect">
              <a:avLst>
                <a:gd name="adj" fmla="val 16667"/>
              </a:avLst>
            </a:prstGeom>
            <a:noFill/>
            <a:ln>
              <a:noFill/>
            </a:ln>
            <a:effectLst>
              <a:outerShdw blurRad="142875" dist="190500" dir="2700000" algn="bl" rotWithShape="0">
                <a:srgbClr val="000000">
                  <a:alpha val="2980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it-IT" sz="2400" b="1" i="0" u="none" strike="noStrike" cap="none">
                  <a:solidFill>
                    <a:srgbClr val="42A057"/>
                  </a:solidFill>
                  <a:latin typeface="Calibri"/>
                  <a:ea typeface="Calibri"/>
                  <a:cs typeface="Calibri"/>
                  <a:sym typeface="Calibri"/>
                </a:rPr>
                <a:t>Publishing</a:t>
              </a:r>
              <a:endParaRPr sz="2400" b="0" i="0" u="none" strike="noStrike" cap="none">
                <a:solidFill>
                  <a:srgbClr val="42A057"/>
                </a:solidFill>
                <a:latin typeface="Arial"/>
                <a:ea typeface="Arial"/>
                <a:cs typeface="Arial"/>
                <a:sym typeface="Arial"/>
              </a:endParaRPr>
            </a:p>
          </p:txBody>
        </p:sp>
        <p:pic>
          <p:nvPicPr>
            <p:cNvPr id="218" name="Google Shape;218;g38159d93c61_0_30"/>
            <p:cNvPicPr preferRelativeResize="0"/>
            <p:nvPr/>
          </p:nvPicPr>
          <p:blipFill rotWithShape="1">
            <a:blip r:embed="rId8">
              <a:alphaModFix/>
            </a:blip>
            <a:srcRect/>
            <a:stretch/>
          </p:blipFill>
          <p:spPr>
            <a:xfrm>
              <a:off x="2189325" y="2554013"/>
              <a:ext cx="1044408" cy="893100"/>
            </a:xfrm>
            <a:prstGeom prst="rect">
              <a:avLst/>
            </a:prstGeom>
            <a:noFill/>
            <a:ln>
              <a:noFill/>
            </a:ln>
          </p:spPr>
        </p:pic>
        <p:pic>
          <p:nvPicPr>
            <p:cNvPr id="219" name="Google Shape;219;g38159d93c61_0_30"/>
            <p:cNvPicPr preferRelativeResize="0"/>
            <p:nvPr/>
          </p:nvPicPr>
          <p:blipFill rotWithShape="1">
            <a:blip r:embed="rId9">
              <a:alphaModFix/>
            </a:blip>
            <a:srcRect l="6726" t="20575" r="6142" b="18078"/>
            <a:stretch/>
          </p:blipFill>
          <p:spPr>
            <a:xfrm>
              <a:off x="8078342" y="2554024"/>
              <a:ext cx="4002158" cy="986225"/>
            </a:xfrm>
            <a:prstGeom prst="rect">
              <a:avLst/>
            </a:prstGeom>
            <a:noFill/>
            <a:ln>
              <a:noFill/>
            </a:ln>
          </p:spPr>
        </p:pic>
        <p:sp>
          <p:nvSpPr>
            <p:cNvPr id="220" name="Google Shape;220;g38159d93c61_0_30"/>
            <p:cNvSpPr/>
            <p:nvPr/>
          </p:nvSpPr>
          <p:spPr>
            <a:xfrm>
              <a:off x="2936023" y="822899"/>
              <a:ext cx="1756800" cy="1455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1" name="Google Shape;221;g38159d93c61_0_30"/>
            <p:cNvPicPr preferRelativeResize="0"/>
            <p:nvPr/>
          </p:nvPicPr>
          <p:blipFill rotWithShape="1">
            <a:blip r:embed="rId10">
              <a:alphaModFix/>
            </a:blip>
            <a:srcRect/>
            <a:stretch/>
          </p:blipFill>
          <p:spPr>
            <a:xfrm>
              <a:off x="3012957" y="854800"/>
              <a:ext cx="1649399" cy="1156227"/>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
          <p:cNvSpPr txBox="1">
            <a:spLocks noGrp="1"/>
          </p:cNvSpPr>
          <p:nvPr>
            <p:ph type="ctrTitle"/>
          </p:nvPr>
        </p:nvSpPr>
        <p:spPr>
          <a:xfrm>
            <a:off x="296562" y="304799"/>
            <a:ext cx="9680558" cy="5181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9A34D"/>
              </a:buClr>
              <a:buSzPts val="3200"/>
              <a:buFont typeface="Calibri"/>
              <a:buNone/>
            </a:pPr>
            <a:r>
              <a:rPr lang="it-IT"/>
              <a:t>Networking</a:t>
            </a:r>
            <a:endParaRPr/>
          </a:p>
        </p:txBody>
      </p:sp>
      <p:sp>
        <p:nvSpPr>
          <p:cNvPr id="228" name="Google Shape;228;p4"/>
          <p:cNvSpPr txBox="1">
            <a:spLocks noGrp="1"/>
          </p:cNvSpPr>
          <p:nvPr>
            <p:ph type="body" idx="1"/>
          </p:nvPr>
        </p:nvSpPr>
        <p:spPr>
          <a:xfrm>
            <a:off x="296562" y="1209040"/>
            <a:ext cx="4750567" cy="4685133"/>
          </a:xfrm>
          <a:prstGeom prst="rect">
            <a:avLst/>
          </a:prstGeom>
          <a:noFill/>
          <a:ln>
            <a:noFill/>
          </a:ln>
        </p:spPr>
        <p:txBody>
          <a:bodyPr spcFirstLastPara="1" wrap="square" lIns="91425" tIns="45700" rIns="91425" bIns="45700" anchor="t" anchorCtr="0">
            <a:normAutofit/>
          </a:bodyPr>
          <a:lstStyle/>
          <a:p>
            <a:pPr marR="0" lvl="0" algn="l" rtl="0">
              <a:lnSpc>
                <a:spcPct val="90000"/>
              </a:lnSpc>
              <a:spcBef>
                <a:spcPts val="0"/>
              </a:spcBef>
              <a:spcAft>
                <a:spcPts val="0"/>
              </a:spcAft>
              <a:buClr>
                <a:srgbClr val="000000"/>
              </a:buClr>
              <a:buSzPts val="2800"/>
              <a:buBlip>
                <a:blip r:embed="rId3"/>
              </a:buBlip>
            </a:pPr>
            <a:r>
              <a:rPr lang="it-IT" dirty="0"/>
              <a:t>Training </a:t>
            </a:r>
            <a:r>
              <a:rPr lang="it-IT" dirty="0" err="1"/>
              <a:t>courses</a:t>
            </a:r>
            <a:r>
              <a:rPr lang="it-IT" dirty="0"/>
              <a:t>: 5 locations (Padoa, Turin, Florence, </a:t>
            </a:r>
            <a:r>
              <a:rPr lang="it-IT" dirty="0" err="1"/>
              <a:t>Naples</a:t>
            </a:r>
            <a:r>
              <a:rPr lang="it-IT" dirty="0"/>
              <a:t>, </a:t>
            </a:r>
            <a:r>
              <a:rPr lang="it-IT" dirty="0">
                <a:solidFill>
                  <a:srgbClr val="000000"/>
                </a:solidFill>
              </a:rPr>
              <a:t>Palermo</a:t>
            </a:r>
            <a:r>
              <a:rPr lang="it-IT" dirty="0"/>
              <a:t>), 145+ </a:t>
            </a:r>
            <a:r>
              <a:rPr lang="it-IT" dirty="0" err="1"/>
              <a:t>trainee</a:t>
            </a:r>
            <a:r>
              <a:rPr lang="it-IT" dirty="0"/>
              <a:t> from 50+ facilities, </a:t>
            </a:r>
            <a:r>
              <a:rPr lang="it-IT" dirty="0" err="1"/>
              <a:t>upcoming</a:t>
            </a:r>
            <a:r>
              <a:rPr lang="it-IT" dirty="0"/>
              <a:t> </a:t>
            </a:r>
            <a:r>
              <a:rPr lang="it-IT" dirty="0" err="1"/>
              <a:t>shared</a:t>
            </a:r>
            <a:r>
              <a:rPr lang="it-IT" dirty="0"/>
              <a:t> </a:t>
            </a:r>
            <a:r>
              <a:rPr lang="it-IT" dirty="0" err="1"/>
              <a:t>datapaper</a:t>
            </a:r>
            <a:r>
              <a:rPr lang="it-IT" dirty="0"/>
              <a:t>…</a:t>
            </a:r>
          </a:p>
          <a:p>
            <a:pPr marR="0" lvl="0" algn="l" rtl="0">
              <a:lnSpc>
                <a:spcPct val="90000"/>
              </a:lnSpc>
              <a:spcBef>
                <a:spcPts val="0"/>
              </a:spcBef>
              <a:spcAft>
                <a:spcPts val="0"/>
              </a:spcAft>
              <a:buClr>
                <a:srgbClr val="000000"/>
              </a:buClr>
              <a:buSzPts val="2800"/>
              <a:buBlip>
                <a:blip r:embed="rId3"/>
              </a:buBlip>
            </a:pPr>
            <a:r>
              <a:rPr lang="it-IT" dirty="0" err="1">
                <a:highlight>
                  <a:schemeClr val="lt1"/>
                </a:highlight>
              </a:rPr>
              <a:t>Bilateral</a:t>
            </a:r>
            <a:r>
              <a:rPr lang="it-IT" dirty="0">
                <a:highlight>
                  <a:schemeClr val="lt1"/>
                </a:highlight>
              </a:rPr>
              <a:t> agreements for </a:t>
            </a:r>
            <a:r>
              <a:rPr lang="it-IT" dirty="0" err="1">
                <a:highlight>
                  <a:schemeClr val="lt1"/>
                </a:highlight>
              </a:rPr>
              <a:t>equipment</a:t>
            </a:r>
            <a:r>
              <a:rPr lang="it-IT" dirty="0">
                <a:highlight>
                  <a:schemeClr val="lt1"/>
                </a:highlight>
              </a:rPr>
              <a:t> </a:t>
            </a:r>
            <a:r>
              <a:rPr lang="it-IT" dirty="0" err="1">
                <a:highlight>
                  <a:schemeClr val="lt1"/>
                </a:highlight>
              </a:rPr>
              <a:t>loans</a:t>
            </a:r>
            <a:r>
              <a:rPr lang="it-IT" dirty="0">
                <a:highlight>
                  <a:schemeClr val="lt1"/>
                </a:highlight>
              </a:rPr>
              <a:t>/sharing</a:t>
            </a:r>
          </a:p>
          <a:p>
            <a:pPr marR="0" lvl="0" algn="l" rtl="0">
              <a:lnSpc>
                <a:spcPct val="90000"/>
              </a:lnSpc>
              <a:spcBef>
                <a:spcPts val="0"/>
              </a:spcBef>
              <a:spcAft>
                <a:spcPts val="0"/>
              </a:spcAft>
              <a:buClr>
                <a:srgbClr val="000000"/>
              </a:buClr>
              <a:buSzPts val="2800"/>
              <a:buBlip>
                <a:blip r:embed="rId3"/>
              </a:buBlip>
            </a:pPr>
            <a:r>
              <a:rPr lang="it-IT" dirty="0" err="1">
                <a:highlight>
                  <a:schemeClr val="lt1"/>
                </a:highlight>
              </a:rPr>
              <a:t>Coordination</a:t>
            </a:r>
            <a:r>
              <a:rPr lang="it-IT" dirty="0">
                <a:highlight>
                  <a:schemeClr val="lt1"/>
                </a:highlight>
              </a:rPr>
              <a:t> with NBFC </a:t>
            </a:r>
            <a:r>
              <a:rPr lang="it-IT" dirty="0" err="1">
                <a:highlight>
                  <a:schemeClr val="lt1"/>
                </a:highlight>
              </a:rPr>
              <a:t>parallel</a:t>
            </a:r>
            <a:r>
              <a:rPr lang="it-IT" dirty="0">
                <a:highlight>
                  <a:schemeClr val="lt1"/>
                </a:highlight>
              </a:rPr>
              <a:t> activities.</a:t>
            </a:r>
          </a:p>
          <a:p>
            <a:pPr marR="0" lvl="0" algn="l" rtl="0">
              <a:lnSpc>
                <a:spcPct val="90000"/>
              </a:lnSpc>
              <a:spcBef>
                <a:spcPts val="0"/>
              </a:spcBef>
              <a:spcAft>
                <a:spcPts val="0"/>
              </a:spcAft>
              <a:buClr>
                <a:srgbClr val="000000"/>
              </a:buClr>
              <a:buSzPts val="2800"/>
              <a:buBlip>
                <a:blip r:embed="rId3"/>
              </a:buBlip>
            </a:pPr>
            <a:r>
              <a:rPr lang="it-IT" dirty="0" err="1">
                <a:highlight>
                  <a:schemeClr val="lt1"/>
                </a:highlight>
              </a:rPr>
              <a:t>Shared</a:t>
            </a:r>
            <a:r>
              <a:rPr lang="it-IT" dirty="0">
                <a:highlight>
                  <a:schemeClr val="lt1"/>
                </a:highlight>
              </a:rPr>
              <a:t> </a:t>
            </a:r>
            <a:r>
              <a:rPr lang="it-IT" dirty="0" err="1">
                <a:highlight>
                  <a:schemeClr val="lt1"/>
                </a:highlight>
              </a:rPr>
              <a:t>datalake</a:t>
            </a:r>
            <a:r>
              <a:rPr lang="it-IT" dirty="0">
                <a:highlight>
                  <a:schemeClr val="lt1"/>
                </a:highlight>
              </a:rPr>
              <a:t> (CNR).</a:t>
            </a:r>
            <a:endParaRPr dirty="0">
              <a:highlight>
                <a:schemeClr val="lt1"/>
              </a:highlight>
            </a:endParaRPr>
          </a:p>
        </p:txBody>
      </p:sp>
      <p:pic>
        <p:nvPicPr>
          <p:cNvPr id="229" name="Google Shape;229;p4"/>
          <p:cNvPicPr preferRelativeResize="0"/>
          <p:nvPr/>
        </p:nvPicPr>
        <p:blipFill rotWithShape="1">
          <a:blip r:embed="rId4">
            <a:alphaModFix/>
          </a:blip>
          <a:srcRect l="10821" r="31401"/>
          <a:stretch/>
        </p:blipFill>
        <p:spPr>
          <a:xfrm>
            <a:off x="5274475" y="822950"/>
            <a:ext cx="4240374" cy="4891802"/>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30" name="Google Shape;230;p4"/>
          <p:cNvPicPr preferRelativeResize="0"/>
          <p:nvPr/>
        </p:nvPicPr>
        <p:blipFill rotWithShape="1">
          <a:blip r:embed="rId5">
            <a:alphaModFix/>
          </a:blip>
          <a:srcRect/>
          <a:stretch/>
        </p:blipFill>
        <p:spPr>
          <a:xfrm rot="278960">
            <a:off x="9175213" y="2709800"/>
            <a:ext cx="2499123" cy="2908448"/>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sp>
        <p:nvSpPr>
          <p:cNvPr id="231" name="Google Shape;231;p4"/>
          <p:cNvSpPr txBox="1">
            <a:spLocks noGrp="1"/>
          </p:cNvSpPr>
          <p:nvPr>
            <p:ph type="subTitle" idx="2"/>
          </p:nvPr>
        </p:nvSpPr>
        <p:spPr>
          <a:xfrm>
            <a:off x="375921" y="6384022"/>
            <a:ext cx="4671300" cy="474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1200"/>
              <a:buNone/>
            </a:pPr>
            <a:r>
              <a:rPr lang="it-IT"/>
              <a:t>ITINERIS 3rd general meeting - Rome, 25-26/09/2025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5" title="MZUF-MAM-00246.JPG"/>
          <p:cNvPicPr preferRelativeResize="0"/>
          <p:nvPr/>
        </p:nvPicPr>
        <p:blipFill rotWithShape="1">
          <a:blip r:embed="rId3">
            <a:alphaModFix/>
          </a:blip>
          <a:srcRect/>
          <a:stretch/>
        </p:blipFill>
        <p:spPr>
          <a:xfrm rot="1243996">
            <a:off x="9490828" y="1271564"/>
            <a:ext cx="2429768" cy="1619448"/>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sp>
        <p:nvSpPr>
          <p:cNvPr id="238" name="Google Shape;238;p5"/>
          <p:cNvSpPr txBox="1">
            <a:spLocks noGrp="1"/>
          </p:cNvSpPr>
          <p:nvPr>
            <p:ph type="ctrTitle"/>
          </p:nvPr>
        </p:nvSpPr>
        <p:spPr>
          <a:xfrm>
            <a:off x="296562" y="304799"/>
            <a:ext cx="9680558" cy="51816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9A34D"/>
              </a:buClr>
              <a:buSzPts val="3200"/>
              <a:buFont typeface="Calibri"/>
              <a:buNone/>
            </a:pPr>
            <a:r>
              <a:rPr lang="it-IT"/>
              <a:t>Outcomes</a:t>
            </a:r>
            <a:endParaRPr/>
          </a:p>
        </p:txBody>
      </p:sp>
      <p:sp>
        <p:nvSpPr>
          <p:cNvPr id="239" name="Google Shape;239;p5"/>
          <p:cNvSpPr txBox="1">
            <a:spLocks noGrp="1"/>
          </p:cNvSpPr>
          <p:nvPr>
            <p:ph type="subTitle" idx="2"/>
          </p:nvPr>
        </p:nvSpPr>
        <p:spPr>
          <a:xfrm>
            <a:off x="375921" y="6384022"/>
            <a:ext cx="4671300" cy="474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1200"/>
              <a:buNone/>
            </a:pPr>
            <a:r>
              <a:rPr lang="it-IT"/>
              <a:t>ITINERIS 3rd general meeting - Rome, 25-26/09/2025</a:t>
            </a:r>
            <a:endParaRPr/>
          </a:p>
        </p:txBody>
      </p:sp>
      <p:sp>
        <p:nvSpPr>
          <p:cNvPr id="240" name="Google Shape;240;p5"/>
          <p:cNvSpPr txBox="1">
            <a:spLocks noGrp="1"/>
          </p:cNvSpPr>
          <p:nvPr>
            <p:ph type="body" idx="1"/>
          </p:nvPr>
        </p:nvSpPr>
        <p:spPr>
          <a:xfrm>
            <a:off x="296550" y="1209050"/>
            <a:ext cx="4194000" cy="4685100"/>
          </a:xfrm>
          <a:prstGeom prst="rect">
            <a:avLst/>
          </a:prstGeom>
          <a:noFill/>
          <a:ln>
            <a:noFill/>
          </a:ln>
        </p:spPr>
        <p:txBody>
          <a:bodyPr spcFirstLastPara="1" wrap="square" lIns="91425" tIns="45700" rIns="91425" bIns="45700" anchor="t" anchorCtr="0">
            <a:normAutofit fontScale="92500"/>
          </a:bodyPr>
          <a:lstStyle/>
          <a:p>
            <a:pPr marR="0" lvl="0" algn="l" rtl="0">
              <a:lnSpc>
                <a:spcPct val="90000"/>
              </a:lnSpc>
              <a:spcBef>
                <a:spcPts val="0"/>
              </a:spcBef>
              <a:spcAft>
                <a:spcPts val="0"/>
              </a:spcAft>
              <a:buClr>
                <a:srgbClr val="000000"/>
              </a:buClr>
              <a:buSzPts val="2800"/>
              <a:buBlip>
                <a:blip r:embed="rId4"/>
              </a:buBlip>
            </a:pPr>
            <a:r>
              <a:rPr lang="it-IT" dirty="0"/>
              <a:t>397,496 </a:t>
            </a:r>
            <a:r>
              <a:rPr lang="it-IT" dirty="0" err="1"/>
              <a:t>biological</a:t>
            </a:r>
            <a:r>
              <a:rPr lang="it-IT" dirty="0"/>
              <a:t> </a:t>
            </a:r>
            <a:r>
              <a:rPr lang="it-IT" dirty="0" err="1"/>
              <a:t>specimens</a:t>
            </a:r>
            <a:r>
              <a:rPr lang="it-IT" dirty="0"/>
              <a:t> </a:t>
            </a:r>
            <a:r>
              <a:rPr lang="it-IT" dirty="0" err="1"/>
              <a:t>imaged</a:t>
            </a:r>
            <a:r>
              <a:rPr lang="it-IT" dirty="0"/>
              <a:t> by </a:t>
            </a:r>
            <a:r>
              <a:rPr lang="it-IT" dirty="0" err="1"/>
              <a:t>internal</a:t>
            </a:r>
            <a:r>
              <a:rPr lang="it-IT" dirty="0"/>
              <a:t> staff (</a:t>
            </a:r>
            <a:r>
              <a:rPr lang="it-IT" dirty="0" err="1"/>
              <a:t>mostly</a:t>
            </a:r>
            <a:r>
              <a:rPr lang="it-IT" dirty="0"/>
              <a:t> in Florence and </a:t>
            </a:r>
            <a:r>
              <a:rPr lang="it-IT" dirty="0" err="1"/>
              <a:t>Naples</a:t>
            </a:r>
            <a:r>
              <a:rPr lang="it-IT" dirty="0"/>
              <a:t>, </a:t>
            </a:r>
            <a:r>
              <a:rPr lang="it-IT" dirty="0" err="1"/>
              <a:t>then</a:t>
            </a:r>
            <a:r>
              <a:rPr lang="it-IT" dirty="0"/>
              <a:t> Verona, Pescasseroli, Castelporziano…).</a:t>
            </a:r>
          </a:p>
          <a:p>
            <a:pPr marR="0" lvl="0" algn="l" rtl="0">
              <a:lnSpc>
                <a:spcPct val="90000"/>
              </a:lnSpc>
              <a:spcBef>
                <a:spcPts val="0"/>
              </a:spcBef>
              <a:spcAft>
                <a:spcPts val="0"/>
              </a:spcAft>
              <a:buClr>
                <a:srgbClr val="000000"/>
              </a:buClr>
              <a:buSzPts val="2800"/>
              <a:buBlip>
                <a:blip r:embed="rId4"/>
              </a:buBlip>
            </a:pPr>
            <a:r>
              <a:rPr lang="it-IT" dirty="0" err="1">
                <a:highlight>
                  <a:schemeClr val="lt1"/>
                </a:highlight>
              </a:rPr>
              <a:t>Most</a:t>
            </a:r>
            <a:r>
              <a:rPr lang="it-IT" dirty="0">
                <a:highlight>
                  <a:schemeClr val="lt1"/>
                </a:highlight>
              </a:rPr>
              <a:t> </a:t>
            </a:r>
            <a:r>
              <a:rPr lang="it-IT" dirty="0" err="1">
                <a:highlight>
                  <a:schemeClr val="lt1"/>
                </a:highlight>
              </a:rPr>
              <a:t>specimens</a:t>
            </a:r>
            <a:r>
              <a:rPr lang="it-IT" dirty="0">
                <a:highlight>
                  <a:schemeClr val="lt1"/>
                </a:highlight>
              </a:rPr>
              <a:t> (labels) </a:t>
            </a:r>
            <a:r>
              <a:rPr lang="it-IT" dirty="0" err="1">
                <a:highlight>
                  <a:schemeClr val="lt1"/>
                </a:highlight>
              </a:rPr>
              <a:t>databased</a:t>
            </a:r>
            <a:r>
              <a:rPr lang="it-IT" dirty="0">
                <a:highlight>
                  <a:schemeClr val="lt1"/>
                </a:highlight>
              </a:rPr>
              <a:t> in MIDS1.</a:t>
            </a:r>
          </a:p>
          <a:p>
            <a:pPr marR="0" lvl="0" algn="l" rtl="0">
              <a:lnSpc>
                <a:spcPct val="90000"/>
              </a:lnSpc>
              <a:spcBef>
                <a:spcPts val="0"/>
              </a:spcBef>
              <a:spcAft>
                <a:spcPts val="0"/>
              </a:spcAft>
              <a:buClr>
                <a:srgbClr val="000000"/>
              </a:buClr>
              <a:buSzPts val="2800"/>
              <a:buBlip>
                <a:blip r:embed="rId4"/>
              </a:buBlip>
            </a:pPr>
            <a:r>
              <a:rPr lang="it-IT" dirty="0" err="1">
                <a:highlight>
                  <a:schemeClr val="lt1"/>
                </a:highlight>
              </a:rPr>
              <a:t>Additional</a:t>
            </a:r>
            <a:r>
              <a:rPr lang="it-IT" dirty="0">
                <a:highlight>
                  <a:schemeClr val="lt1"/>
                </a:highlight>
              </a:rPr>
              <a:t> </a:t>
            </a:r>
            <a:r>
              <a:rPr lang="it-IT" dirty="0" err="1">
                <a:highlight>
                  <a:schemeClr val="lt1"/>
                </a:highlight>
              </a:rPr>
              <a:t>contribution</a:t>
            </a:r>
            <a:r>
              <a:rPr lang="it-IT" dirty="0">
                <a:highlight>
                  <a:schemeClr val="lt1"/>
                </a:highlight>
              </a:rPr>
              <a:t> from </a:t>
            </a:r>
            <a:r>
              <a:rPr lang="it-IT" dirty="0" err="1">
                <a:highlight>
                  <a:schemeClr val="lt1"/>
                </a:highlight>
              </a:rPr>
              <a:t>external</a:t>
            </a:r>
            <a:r>
              <a:rPr lang="it-IT" dirty="0">
                <a:highlight>
                  <a:schemeClr val="lt1"/>
                </a:highlight>
              </a:rPr>
              <a:t>/</a:t>
            </a:r>
            <a:r>
              <a:rPr lang="it-IT" dirty="0" err="1">
                <a:highlight>
                  <a:schemeClr val="lt1"/>
                </a:highlight>
              </a:rPr>
              <a:t>pre-existing</a:t>
            </a:r>
            <a:r>
              <a:rPr lang="it-IT" dirty="0">
                <a:highlight>
                  <a:schemeClr val="lt1"/>
                </a:highlight>
              </a:rPr>
              <a:t> </a:t>
            </a:r>
            <a:r>
              <a:rPr lang="it-IT" dirty="0" err="1">
                <a:highlight>
                  <a:schemeClr val="lt1"/>
                </a:highlight>
              </a:rPr>
              <a:t>resources</a:t>
            </a:r>
            <a:r>
              <a:rPr lang="it-IT" dirty="0">
                <a:highlight>
                  <a:schemeClr val="lt1"/>
                </a:highlight>
              </a:rPr>
              <a:t> mapping (</a:t>
            </a:r>
            <a:r>
              <a:rPr lang="it-IT" dirty="0" err="1">
                <a:highlight>
                  <a:schemeClr val="lt1"/>
                </a:highlight>
              </a:rPr>
              <a:t>mostly</a:t>
            </a:r>
            <a:r>
              <a:rPr lang="it-IT" dirty="0">
                <a:highlight>
                  <a:schemeClr val="lt1"/>
                </a:highlight>
              </a:rPr>
              <a:t> MIDS2).</a:t>
            </a:r>
            <a:endParaRPr dirty="0">
              <a:highlight>
                <a:schemeClr val="lt1"/>
              </a:highlight>
            </a:endParaRPr>
          </a:p>
        </p:txBody>
      </p:sp>
      <p:pic>
        <p:nvPicPr>
          <p:cNvPr id="241" name="Google Shape;241;p5" title="FI101015.JPG"/>
          <p:cNvPicPr preferRelativeResize="0"/>
          <p:nvPr/>
        </p:nvPicPr>
        <p:blipFill rotWithShape="1">
          <a:blip r:embed="rId5">
            <a:alphaModFix/>
          </a:blip>
          <a:srcRect/>
          <a:stretch/>
        </p:blipFill>
        <p:spPr>
          <a:xfrm rot="-813232">
            <a:off x="4981781" y="481819"/>
            <a:ext cx="1977362" cy="2966736"/>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42" name="Google Shape;242;p5" title="MZUF-RON-B25.JPG"/>
          <p:cNvPicPr preferRelativeResize="0"/>
          <p:nvPr/>
        </p:nvPicPr>
        <p:blipFill rotWithShape="1">
          <a:blip r:embed="rId6">
            <a:alphaModFix/>
          </a:blip>
          <a:srcRect/>
          <a:stretch/>
        </p:blipFill>
        <p:spPr>
          <a:xfrm rot="-709436">
            <a:off x="8153449" y="3686005"/>
            <a:ext cx="2366497" cy="2960943"/>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43" name="Google Shape;243;p5" title="MZUF-BC-69182.JPG"/>
          <p:cNvPicPr preferRelativeResize="0"/>
          <p:nvPr/>
        </p:nvPicPr>
        <p:blipFill rotWithShape="1">
          <a:blip r:embed="rId7">
            <a:alphaModFix/>
          </a:blip>
          <a:srcRect/>
          <a:stretch/>
        </p:blipFill>
        <p:spPr>
          <a:xfrm>
            <a:off x="7279250" y="928234"/>
            <a:ext cx="2366500" cy="1332366"/>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44" name="Google Shape;244;p5" title="FI097007.jpg"/>
          <p:cNvPicPr preferRelativeResize="0"/>
          <p:nvPr/>
        </p:nvPicPr>
        <p:blipFill rotWithShape="1">
          <a:blip r:embed="rId8">
            <a:alphaModFix/>
          </a:blip>
          <a:srcRect/>
          <a:stretch/>
        </p:blipFill>
        <p:spPr>
          <a:xfrm rot="482204">
            <a:off x="6899225" y="2181943"/>
            <a:ext cx="1663551" cy="2494108"/>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45" name="Google Shape;245;p5" title="MZUF-AN-04039.JPG"/>
          <p:cNvPicPr preferRelativeResize="0"/>
          <p:nvPr/>
        </p:nvPicPr>
        <p:blipFill rotWithShape="1">
          <a:blip r:embed="rId9">
            <a:alphaModFix/>
          </a:blip>
          <a:srcRect/>
          <a:stretch/>
        </p:blipFill>
        <p:spPr>
          <a:xfrm rot="912761">
            <a:off x="4920542" y="3942792"/>
            <a:ext cx="2878518" cy="1676437"/>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46" name="Google Shape;246;p5" title="MZUF-AVE-06007.JPG"/>
          <p:cNvPicPr preferRelativeResize="0"/>
          <p:nvPr/>
        </p:nvPicPr>
        <p:blipFill rotWithShape="1">
          <a:blip r:embed="rId10">
            <a:alphaModFix/>
          </a:blip>
          <a:srcRect/>
          <a:stretch/>
        </p:blipFill>
        <p:spPr>
          <a:xfrm rot="-546808">
            <a:off x="9411300" y="2573152"/>
            <a:ext cx="2764099" cy="1842278"/>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47" name="Google Shape;247;p5" title="MZUF-PIS-12010.JPG"/>
          <p:cNvPicPr preferRelativeResize="0"/>
          <p:nvPr/>
        </p:nvPicPr>
        <p:blipFill rotWithShape="1">
          <a:blip r:embed="rId11">
            <a:alphaModFix/>
          </a:blip>
          <a:srcRect/>
          <a:stretch/>
        </p:blipFill>
        <p:spPr>
          <a:xfrm rot="969531">
            <a:off x="9482771" y="3868245"/>
            <a:ext cx="2738982" cy="1825534"/>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g38159d93c61_0_318"/>
          <p:cNvSpPr txBox="1">
            <a:spLocks noGrp="1"/>
          </p:cNvSpPr>
          <p:nvPr>
            <p:ph type="ctrTitle"/>
          </p:nvPr>
        </p:nvSpPr>
        <p:spPr>
          <a:xfrm>
            <a:off x="296562" y="304799"/>
            <a:ext cx="9680700" cy="518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9A34D"/>
              </a:buClr>
              <a:buSzPts val="3200"/>
              <a:buFont typeface="Calibri"/>
              <a:buNone/>
            </a:pPr>
            <a:r>
              <a:rPr lang="it-IT"/>
              <a:t>Results | GBIF publishing</a:t>
            </a:r>
            <a:endParaRPr/>
          </a:p>
        </p:txBody>
      </p:sp>
      <p:sp>
        <p:nvSpPr>
          <p:cNvPr id="253" name="Google Shape;253;g38159d93c61_0_318"/>
          <p:cNvSpPr txBox="1">
            <a:spLocks noGrp="1"/>
          </p:cNvSpPr>
          <p:nvPr>
            <p:ph type="body" idx="1"/>
          </p:nvPr>
        </p:nvSpPr>
        <p:spPr>
          <a:xfrm>
            <a:off x="296552" y="1209050"/>
            <a:ext cx="4269600" cy="4685100"/>
          </a:xfrm>
          <a:prstGeom prst="rect">
            <a:avLst/>
          </a:prstGeom>
          <a:noFill/>
          <a:ln>
            <a:noFill/>
          </a:ln>
        </p:spPr>
        <p:txBody>
          <a:bodyPr spcFirstLastPara="1" wrap="square" lIns="91425" tIns="45700" rIns="91425" bIns="45700" anchor="t" anchorCtr="0">
            <a:normAutofit fontScale="92500"/>
          </a:bodyPr>
          <a:lstStyle/>
          <a:p>
            <a:pPr lvl="0" algn="l" rtl="0">
              <a:lnSpc>
                <a:spcPct val="90000"/>
              </a:lnSpc>
              <a:spcBef>
                <a:spcPts val="0"/>
              </a:spcBef>
              <a:spcAft>
                <a:spcPts val="0"/>
              </a:spcAft>
              <a:buSzPts val="2800"/>
              <a:buBlip>
                <a:blip r:embed="rId3"/>
              </a:buBlip>
            </a:pPr>
            <a:r>
              <a:rPr lang="it-IT" dirty="0" err="1"/>
              <a:t>All</a:t>
            </a:r>
            <a:r>
              <a:rPr lang="it-IT" dirty="0"/>
              <a:t> the outputs </a:t>
            </a:r>
            <a:r>
              <a:rPr lang="it-IT" dirty="0" err="1"/>
              <a:t>arranged</a:t>
            </a:r>
            <a:r>
              <a:rPr lang="it-IT" dirty="0"/>
              <a:t> in </a:t>
            </a:r>
            <a:r>
              <a:rPr lang="it-IT" dirty="0" err="1"/>
              <a:t>DwC</a:t>
            </a:r>
            <a:r>
              <a:rPr lang="it-IT" dirty="0"/>
              <a:t> standard </a:t>
            </a:r>
            <a:r>
              <a:rPr lang="it-IT" dirty="0" err="1"/>
              <a:t>according</a:t>
            </a:r>
            <a:r>
              <a:rPr lang="it-IT" dirty="0"/>
              <a:t> to the </a:t>
            </a:r>
            <a:r>
              <a:rPr lang="it-IT" dirty="0" err="1"/>
              <a:t>guidelines</a:t>
            </a:r>
            <a:r>
              <a:rPr lang="it-IT" dirty="0"/>
              <a:t> for the “</a:t>
            </a:r>
            <a:r>
              <a:rPr lang="it-IT" dirty="0" err="1"/>
              <a:t>Occurrences-type</a:t>
            </a:r>
            <a:r>
              <a:rPr lang="it-IT" dirty="0"/>
              <a:t>” dataset in GBIF.</a:t>
            </a:r>
          </a:p>
          <a:p>
            <a:pPr lvl="0" algn="l" rtl="0">
              <a:lnSpc>
                <a:spcPct val="90000"/>
              </a:lnSpc>
              <a:spcBef>
                <a:spcPts val="0"/>
              </a:spcBef>
              <a:spcAft>
                <a:spcPts val="0"/>
              </a:spcAft>
              <a:buSzPts val="2800"/>
              <a:buBlip>
                <a:blip r:embed="rId3"/>
              </a:buBlip>
            </a:pPr>
            <a:r>
              <a:rPr lang="it-IT" dirty="0" err="1"/>
              <a:t>Publication</a:t>
            </a:r>
            <a:r>
              <a:rPr lang="it-IT" dirty="0"/>
              <a:t> of datasets </a:t>
            </a:r>
            <a:r>
              <a:rPr lang="it-IT" dirty="0" err="1"/>
              <a:t>started</a:t>
            </a:r>
            <a:r>
              <a:rPr lang="it-IT" dirty="0"/>
              <a:t> on 4th </a:t>
            </a:r>
            <a:r>
              <a:rPr lang="it-IT" dirty="0" err="1"/>
              <a:t>June</a:t>
            </a:r>
            <a:r>
              <a:rPr lang="it-IT" dirty="0"/>
              <a:t> 2025, </a:t>
            </a:r>
            <a:r>
              <a:rPr lang="it-IT" dirty="0" err="1"/>
              <a:t>hosted</a:t>
            </a:r>
            <a:r>
              <a:rPr lang="it-IT" dirty="0"/>
              <a:t> by the CNR-IBBR IPT (jpg images </a:t>
            </a:r>
            <a:r>
              <a:rPr lang="it-IT" dirty="0" err="1"/>
              <a:t>stored</a:t>
            </a:r>
            <a:r>
              <a:rPr lang="it-IT" dirty="0"/>
              <a:t> in </a:t>
            </a:r>
            <a:r>
              <a:rPr lang="it-IT" dirty="0" err="1"/>
              <a:t>minIO</a:t>
            </a:r>
            <a:r>
              <a:rPr lang="it-IT" dirty="0"/>
              <a:t> - 10 TB).</a:t>
            </a:r>
          </a:p>
          <a:p>
            <a:pPr lvl="0" algn="l" rtl="0">
              <a:lnSpc>
                <a:spcPct val="90000"/>
              </a:lnSpc>
              <a:spcBef>
                <a:spcPts val="0"/>
              </a:spcBef>
              <a:spcAft>
                <a:spcPts val="0"/>
              </a:spcAft>
              <a:buSzPts val="2800"/>
              <a:buBlip>
                <a:blip r:embed="rId3"/>
              </a:buBlip>
            </a:pPr>
            <a:r>
              <a:rPr lang="it-IT" dirty="0" err="1"/>
              <a:t>Forthcoming</a:t>
            </a:r>
            <a:r>
              <a:rPr lang="it-IT" dirty="0"/>
              <a:t> focus on </a:t>
            </a:r>
            <a:r>
              <a:rPr lang="it-IT" dirty="0" err="1"/>
              <a:t>geosciensces</a:t>
            </a:r>
            <a:r>
              <a:rPr lang="it-IT" dirty="0"/>
              <a:t> </a:t>
            </a:r>
            <a:r>
              <a:rPr lang="it-IT" dirty="0" err="1"/>
              <a:t>too</a:t>
            </a:r>
            <a:r>
              <a:rPr lang="it-IT" dirty="0"/>
              <a:t>…</a:t>
            </a:r>
            <a:endParaRPr dirty="0"/>
          </a:p>
        </p:txBody>
      </p:sp>
      <p:pic>
        <p:nvPicPr>
          <p:cNvPr id="254" name="Google Shape;254;g38159d93c61_0_318"/>
          <p:cNvPicPr preferRelativeResize="0"/>
          <p:nvPr/>
        </p:nvPicPr>
        <p:blipFill rotWithShape="1">
          <a:blip r:embed="rId4">
            <a:alphaModFix/>
          </a:blip>
          <a:srcRect/>
          <a:stretch/>
        </p:blipFill>
        <p:spPr>
          <a:xfrm rot="-8608112" flipH="1">
            <a:off x="8683168" y="824120"/>
            <a:ext cx="1416944" cy="492486"/>
          </a:xfrm>
          <a:prstGeom prst="rect">
            <a:avLst/>
          </a:prstGeom>
          <a:noFill/>
          <a:ln>
            <a:noFill/>
          </a:ln>
        </p:spPr>
      </p:pic>
      <p:pic>
        <p:nvPicPr>
          <p:cNvPr id="255" name="Google Shape;255;g38159d93c61_0_318"/>
          <p:cNvPicPr preferRelativeResize="0"/>
          <p:nvPr/>
        </p:nvPicPr>
        <p:blipFill rotWithShape="1">
          <a:blip r:embed="rId4">
            <a:alphaModFix/>
          </a:blip>
          <a:srcRect/>
          <a:stretch/>
        </p:blipFill>
        <p:spPr>
          <a:xfrm rot="6853122">
            <a:off x="7154865" y="2438035"/>
            <a:ext cx="1326714" cy="815371"/>
          </a:xfrm>
          <a:prstGeom prst="rect">
            <a:avLst/>
          </a:prstGeom>
          <a:noFill/>
          <a:ln>
            <a:noFill/>
          </a:ln>
        </p:spPr>
      </p:pic>
      <p:pic>
        <p:nvPicPr>
          <p:cNvPr id="256" name="Google Shape;256;g38159d93c61_0_318"/>
          <p:cNvPicPr preferRelativeResize="0"/>
          <p:nvPr/>
        </p:nvPicPr>
        <p:blipFill>
          <a:blip r:embed="rId5">
            <a:alphaModFix/>
          </a:blip>
          <a:stretch>
            <a:fillRect/>
          </a:stretch>
        </p:blipFill>
        <p:spPr>
          <a:xfrm>
            <a:off x="4779723" y="3455025"/>
            <a:ext cx="3790470" cy="2106475"/>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57" name="Google Shape;257;g38159d93c61_0_318"/>
          <p:cNvPicPr preferRelativeResize="0"/>
          <p:nvPr/>
        </p:nvPicPr>
        <p:blipFill>
          <a:blip r:embed="rId6">
            <a:alphaModFix/>
          </a:blip>
          <a:stretch>
            <a:fillRect/>
          </a:stretch>
        </p:blipFill>
        <p:spPr>
          <a:xfrm>
            <a:off x="8059851" y="3852826"/>
            <a:ext cx="2205325" cy="2571725"/>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58" name="Google Shape;258;g38159d93c61_0_318"/>
          <p:cNvPicPr preferRelativeResize="0"/>
          <p:nvPr/>
        </p:nvPicPr>
        <p:blipFill>
          <a:blip r:embed="rId7">
            <a:alphaModFix/>
          </a:blip>
          <a:stretch>
            <a:fillRect/>
          </a:stretch>
        </p:blipFill>
        <p:spPr>
          <a:xfrm>
            <a:off x="9117969" y="3135783"/>
            <a:ext cx="2625226" cy="1239175"/>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sp>
        <p:nvSpPr>
          <p:cNvPr id="259" name="Google Shape;259;g38159d93c61_0_318"/>
          <p:cNvSpPr txBox="1">
            <a:spLocks noGrp="1"/>
          </p:cNvSpPr>
          <p:nvPr>
            <p:ph type="subTitle" idx="2"/>
          </p:nvPr>
        </p:nvSpPr>
        <p:spPr>
          <a:xfrm>
            <a:off x="375921" y="6384022"/>
            <a:ext cx="4671300" cy="474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1200"/>
              <a:buNone/>
            </a:pPr>
            <a:r>
              <a:rPr lang="it-IT"/>
              <a:t>ITINERIS 3rd general meeting - Rome, 25-26/09/2025</a:t>
            </a:r>
            <a:endParaRPr/>
          </a:p>
        </p:txBody>
      </p:sp>
      <p:pic>
        <p:nvPicPr>
          <p:cNvPr id="260" name="Google Shape;260;g38159d93c61_0_318" descr="Immagine che contiene testo, schermata, linea, numero&#10;&#10;Il contenuto generato dall'IA potrebbe non essere corretto."/>
          <p:cNvPicPr preferRelativeResize="0"/>
          <p:nvPr/>
        </p:nvPicPr>
        <p:blipFill rotWithShape="1">
          <a:blip r:embed="rId8">
            <a:alphaModFix/>
          </a:blip>
          <a:srcRect r="58317"/>
          <a:stretch/>
        </p:blipFill>
        <p:spPr>
          <a:xfrm>
            <a:off x="5047224" y="304800"/>
            <a:ext cx="3508476" cy="1852475"/>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61" name="Google Shape;261;g38159d93c61_0_318" descr="Immagine che contiene testo, schermata, Pagina Web, Sito Web&#10;&#10;Il contenuto generato dall'IA potrebbe non essere corretto."/>
          <p:cNvPicPr preferRelativeResize="0"/>
          <p:nvPr/>
        </p:nvPicPr>
        <p:blipFill rotWithShape="1">
          <a:blip r:embed="rId9">
            <a:alphaModFix/>
          </a:blip>
          <a:srcRect/>
          <a:stretch/>
        </p:blipFill>
        <p:spPr>
          <a:xfrm>
            <a:off x="8475575" y="1434625"/>
            <a:ext cx="3267624" cy="1462349"/>
          </a:xfrm>
          <a:prstGeom prst="rect">
            <a:avLst/>
          </a:prstGeom>
          <a:noFill/>
          <a:ln w="9525" cap="flat" cmpd="sng">
            <a:solidFill>
              <a:schemeClr val="dk2"/>
            </a:solidFill>
            <a:prstDash val="solid"/>
            <a:round/>
            <a:headEnd type="none" w="sm" len="sm"/>
            <a:tailEnd type="none" w="sm" len="sm"/>
          </a:ln>
          <a:effectLst>
            <a:outerShdw blurRad="142875" dist="190500" dir="2700000" algn="bl" rotWithShape="0">
              <a:srgbClr val="000000">
                <a:alpha val="29800"/>
              </a:srgbClr>
            </a:outerShdw>
          </a:effectLst>
        </p:spPr>
      </p:pic>
      <p:pic>
        <p:nvPicPr>
          <p:cNvPr id="263" name="Google Shape;263;g38159d93c61_0_318"/>
          <p:cNvPicPr preferRelativeResize="0"/>
          <p:nvPr/>
        </p:nvPicPr>
        <p:blipFill rotWithShape="1">
          <a:blip r:embed="rId4">
            <a:alphaModFix/>
          </a:blip>
          <a:srcRect/>
          <a:stretch/>
        </p:blipFill>
        <p:spPr>
          <a:xfrm rot="1356341">
            <a:off x="7883811" y="2718582"/>
            <a:ext cx="1326715" cy="815370"/>
          </a:xfrm>
          <a:prstGeom prst="rect">
            <a:avLst/>
          </a:prstGeom>
          <a:noFill/>
          <a:ln>
            <a:noFill/>
          </a:ln>
        </p:spPr>
      </p:pic>
      <p:pic>
        <p:nvPicPr>
          <p:cNvPr id="264" name="Google Shape;264;g38159d93c61_0_318"/>
          <p:cNvPicPr preferRelativeResize="0"/>
          <p:nvPr/>
        </p:nvPicPr>
        <p:blipFill rotWithShape="1">
          <a:blip r:embed="rId4">
            <a:alphaModFix/>
          </a:blip>
          <a:srcRect/>
          <a:stretch/>
        </p:blipFill>
        <p:spPr>
          <a:xfrm rot="4147725">
            <a:off x="7372224" y="2733713"/>
            <a:ext cx="1326715" cy="81537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name="1_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1452</Words>
  <Application>Microsoft Office PowerPoint</Application>
  <PresentationFormat>Widescreen</PresentationFormat>
  <Paragraphs>85</Paragraphs>
  <Slides>8</Slides>
  <Notes>8</Notes>
  <HiddenSlides>0</HiddenSlides>
  <MMClips>0</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8</vt:i4>
      </vt:variant>
    </vt:vector>
  </HeadingPairs>
  <TitlesOfParts>
    <vt:vector size="14" baseType="lpstr">
      <vt:lpstr>Arial</vt:lpstr>
      <vt:lpstr>Times New Roman</vt:lpstr>
      <vt:lpstr>Calibri</vt:lpstr>
      <vt:lpstr>Play</vt:lpstr>
      <vt:lpstr>1_Tema di Office</vt:lpstr>
      <vt:lpstr>Tema di Office</vt:lpstr>
      <vt:lpstr>Mobilising biodiversity data: results and outputs</vt:lpstr>
      <vt:lpstr>Overview and goals</vt:lpstr>
      <vt:lpstr>Resources and workflows</vt:lpstr>
      <vt:lpstr>Digitization pathways</vt:lpstr>
      <vt:lpstr>Networking</vt:lpstr>
      <vt:lpstr>Outcomes</vt:lpstr>
      <vt:lpstr>Results | GBIF publishing</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Mobilising biodiversity data: results and outputs</dc:title>
  <dc:creator>GIULIO PACENTE</dc:creator>
  <cp:lastModifiedBy>Lorenzo Cecchi</cp:lastModifiedBy>
  <cp:revision>3</cp:revision>
  <dcterms:created xsi:type="dcterms:W3CDTF">2024-06-13T13:49:20Z</dcterms:created>
  <dcterms:modified xsi:type="dcterms:W3CDTF">2025-09-21T10:44:29Z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0x010100D39C7E3D57B7BE4CAF5A4E7BAF5811C6</vt:lpwstr>
  </property>
  <property fmtid="{D5CDD505-2E9C-101B-9397-08002B2CF9AE}" pid="3" name="TaxKeyword">
    <vt:lpwstr/>
  </property>
  <property fmtid="{D5CDD505-2E9C-101B-9397-08002B2CF9AE}" pid="4" name="MediaServiceImageTags">
    <vt:lpwstr/>
  </property>
</Properties>
</file>