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64" r:id="rId5"/>
    <p:sldId id="271" r:id="rId6"/>
    <p:sldId id="270" r:id="rId7"/>
    <p:sldId id="272" r:id="rId8"/>
    <p:sldId id="27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A4A"/>
    <a:srgbClr val="59A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7"/>
    <p:restoredTop sz="94719"/>
  </p:normalViewPr>
  <p:slideViewPr>
    <p:cSldViewPr snapToGrid="0">
      <p:cViewPr varScale="1">
        <p:scale>
          <a:sx n="70" d="100"/>
          <a:sy n="70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94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035441-631C-92FC-DBA3-376B0F24DEA1}"/>
              </a:ext>
            </a:extLst>
          </p:cNvPr>
          <p:cNvSpPr txBox="1"/>
          <p:nvPr userDrawn="1"/>
        </p:nvSpPr>
        <p:spPr>
          <a:xfrm>
            <a:off x="375920" y="6481692"/>
            <a:ext cx="286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Annual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meeting – Rome – 9-10/07/2024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4DB8895-FA01-A6DA-CA0D-07BC1D5A7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56" y="1414830"/>
            <a:ext cx="12083844" cy="544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The first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digital environment for Carbon-related data and dynamics </a:t>
            </a:r>
          </a:p>
          <a:p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2669A6D-B708-4E96-87D9-ED7C70CCC26E}"/>
              </a:ext>
            </a:extLst>
          </p:cNvPr>
          <p:cNvGrpSpPr/>
          <p:nvPr/>
        </p:nvGrpSpPr>
        <p:grpSpPr>
          <a:xfrm>
            <a:off x="6150078" y="56229"/>
            <a:ext cx="4620458" cy="1275735"/>
            <a:chOff x="3977492" y="0"/>
            <a:chExt cx="3662828" cy="1067700"/>
          </a:xfrm>
        </p:grpSpPr>
        <p:pic>
          <p:nvPicPr>
            <p:cNvPr id="5" name="Immagine 4" descr="Immagine che contiene simbolo, logo, cerchio&#10;&#10;Descrizione generata automaticamente">
              <a:extLst>
                <a:ext uri="{FF2B5EF4-FFF2-40B4-BE49-F238E27FC236}">
                  <a16:creationId xmlns:a16="http://schemas.microsoft.com/office/drawing/2014/main" id="{1FEF006A-56E0-0375-7139-1CCF17660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10638" r="12890"/>
            <a:stretch/>
          </p:blipFill>
          <p:spPr>
            <a:xfrm>
              <a:off x="3977492" y="0"/>
              <a:ext cx="985520" cy="98552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883D767-CE0B-5F66-42A1-74D2AF36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6966" y="188193"/>
              <a:ext cx="2933354" cy="879507"/>
            </a:xfrm>
            <a:prstGeom prst="rect">
              <a:avLst/>
            </a:prstGeom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C7836692-5F9A-9FFC-4AC5-EA01EB4A6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426" y="2096131"/>
            <a:ext cx="3431458" cy="31564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D07D04-4F52-0524-490F-79C84ED66A31}"/>
              </a:ext>
            </a:extLst>
          </p:cNvPr>
          <p:cNvSpPr txBox="1"/>
          <p:nvPr/>
        </p:nvSpPr>
        <p:spPr>
          <a:xfrm>
            <a:off x="271819" y="4028767"/>
            <a:ext cx="773163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data sharing, analysis, innovative research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user-oriented: facilitates reporting for administrations</a:t>
            </a:r>
          </a:p>
          <a:p>
            <a:pPr algn="ctr"/>
            <a:endParaRPr lang="en-US" sz="8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https://itineris.d4science.org/group/itineris_carbon</a:t>
            </a:r>
          </a:p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4D9787-7A7A-07FC-85F5-92BB40F933B3}"/>
              </a:ext>
            </a:extLst>
          </p:cNvPr>
          <p:cNvSpPr txBox="1"/>
          <p:nvPr/>
        </p:nvSpPr>
        <p:spPr>
          <a:xfrm>
            <a:off x="1022556" y="1959343"/>
            <a:ext cx="58403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The service was delivered and includes: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Italian Carbon and ecosystem fluxes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Italian emission data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Tools and facilities for analyses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Research field data and models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3321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330FB7-1CC0-09A7-6665-6868928C5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06" y="1484671"/>
            <a:ext cx="11946194" cy="3707608"/>
          </a:xfrm>
        </p:spPr>
        <p:txBody>
          <a:bodyPr/>
          <a:lstStyle/>
          <a:p>
            <a:b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 Ground Biomass</a:t>
            </a:r>
            <a:r>
              <a:rPr lang="en-US" sz="2400" b="1" dirty="0">
                <a:solidFill>
                  <a:schemeClr val="tx1"/>
                </a:solidFill>
              </a:rPr>
              <a:t>: carbon stocks for Trento province, Tuscany, and maps for the Pantropical biome;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(ii)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Amospheric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Inversion Models</a:t>
            </a:r>
            <a:r>
              <a:rPr lang="en-US" sz="2400" b="1" dirty="0">
                <a:solidFill>
                  <a:schemeClr val="tx1"/>
                </a:solidFill>
              </a:rPr>
              <a:t>: sample products from 6 models, infographics, and R code;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(iii)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Fluxes Models</a:t>
            </a:r>
            <a:r>
              <a:rPr lang="en-US" sz="2400" b="1" dirty="0">
                <a:solidFill>
                  <a:schemeClr val="tx1"/>
                </a:solidFill>
              </a:rPr>
              <a:t>: sample products from 3 models plus infographics and R code;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(iv)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GHG Emissions Italy</a:t>
            </a:r>
            <a:r>
              <a:rPr lang="en-US" sz="2400" b="1" dirty="0">
                <a:solidFill>
                  <a:schemeClr val="tx1"/>
                </a:solidFill>
              </a:rPr>
              <a:t>: sample products from EDGAR and ISPRA with code and infographics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(v)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Research</a:t>
            </a:r>
            <a:r>
              <a:rPr lang="en-US" sz="2400" b="1" dirty="0">
                <a:solidFill>
                  <a:schemeClr val="tx1"/>
                </a:solidFill>
              </a:rPr>
              <a:t>: data from local level research;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(vi)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SOCAT Ocean Data</a:t>
            </a:r>
            <a:r>
              <a:rPr lang="en-US" sz="2400" b="1" dirty="0">
                <a:solidFill>
                  <a:schemeClr val="tx1"/>
                </a:solidFill>
              </a:rPr>
              <a:t>: sample products and references;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(vii)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Isoscape</a:t>
            </a:r>
            <a:r>
              <a:rPr lang="en-US" sz="2400" b="1" dirty="0">
                <a:solidFill>
                  <a:schemeClr val="tx1"/>
                </a:solidFill>
              </a:rPr>
              <a:t>: isotope data and code, under development. In addition the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An Instruction folder provides info on how to manage and upload contents in the VRE.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1F816E-3556-CD25-4632-6E032F5073A1}"/>
              </a:ext>
            </a:extLst>
          </p:cNvPr>
          <p:cNvSpPr txBox="1"/>
          <p:nvPr/>
        </p:nvSpPr>
        <p:spPr>
          <a:xfrm>
            <a:off x="5506064" y="1019390"/>
            <a:ext cx="6685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VRE Carbon sections:</a:t>
            </a:r>
            <a:endParaRPr lang="it-IT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7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A2BDF3E-3FA4-C76A-F099-F32E52E1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9"/>
            <a:ext cx="5338172" cy="16781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E77D70B-100A-78C8-672D-B2F1D23A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" y="1641611"/>
            <a:ext cx="5365903" cy="168981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1CB928-4965-AC6F-4CCB-EA479D992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88" y="1641611"/>
            <a:ext cx="3348358" cy="293347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4430E32-AF14-0C7A-B333-2089827F4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90" y="3564861"/>
            <a:ext cx="3544645" cy="281178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209C85A-B057-2C84-838B-F858CD520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035" y="4514129"/>
            <a:ext cx="3649236" cy="186251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7A80A9-336A-1FEA-6C66-1DC73BAA78A0}"/>
              </a:ext>
            </a:extLst>
          </p:cNvPr>
          <p:cNvSpPr txBox="1"/>
          <p:nvPr/>
        </p:nvSpPr>
        <p:spPr>
          <a:xfrm>
            <a:off x="8189433" y="1363627"/>
            <a:ext cx="39961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Habitat Biodiversity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Ecosystem Functional Properties at ICOS sites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Pan-tropical forest trait variations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Forest health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5CC7623-F5E4-99F9-F1EA-1ADA138C8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271" y="4340211"/>
            <a:ext cx="3741229" cy="216771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B93CEE-69F8-E500-2FD2-E7AF08CCC32B}"/>
              </a:ext>
            </a:extLst>
          </p:cNvPr>
          <p:cNvSpPr txBox="1"/>
          <p:nvPr/>
        </p:nvSpPr>
        <p:spPr>
          <a:xfrm>
            <a:off x="5338172" y="43470"/>
            <a:ext cx="6647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VRE C supported several research activities, e.g. linking Carbon-related resources with: </a:t>
            </a:r>
          </a:p>
        </p:txBody>
      </p:sp>
    </p:spTree>
    <p:extLst>
      <p:ext uri="{BB962C8B-B14F-4D97-AF65-F5344CB8AC3E}">
        <p14:creationId xmlns:p14="http://schemas.microsoft.com/office/powerpoint/2010/main" val="252879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0CC1243-BE83-AE49-5B4C-ECBE72F2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020231" cy="11841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B6929B-4C58-2238-1C8D-7059E7DF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7" y="2212416"/>
            <a:ext cx="6110749" cy="423054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70F797-C01E-17E2-FB9D-719AF4675F82}"/>
              </a:ext>
            </a:extLst>
          </p:cNvPr>
          <p:cNvSpPr txBox="1"/>
          <p:nvPr/>
        </p:nvSpPr>
        <p:spPr>
          <a:xfrm>
            <a:off x="7256207" y="239414"/>
            <a:ext cx="481780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Ecosystem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Functional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Properties</a:t>
            </a:r>
            <a:r>
              <a:rPr lang="it-IT" sz="2800" b="1" dirty="0">
                <a:solidFill>
                  <a:srgbClr val="C00000"/>
                </a:solidFill>
              </a:rPr>
              <a:t> (</a:t>
            </a:r>
            <a:r>
              <a:rPr lang="it-IT" sz="2800" b="1" dirty="0" err="1">
                <a:solidFill>
                  <a:srgbClr val="C00000"/>
                </a:solidFill>
              </a:rPr>
              <a:t>EFPs</a:t>
            </a:r>
            <a:r>
              <a:rPr lang="it-IT" sz="2800" b="1" dirty="0">
                <a:solidFill>
                  <a:srgbClr val="C00000"/>
                </a:solidFill>
              </a:rPr>
              <a:t>), </a:t>
            </a:r>
            <a:r>
              <a:rPr lang="it-IT" sz="2800" b="1" dirty="0" err="1">
                <a:solidFill>
                  <a:srgbClr val="C00000"/>
                </a:solidFill>
              </a:rPr>
              <a:t>computed</a:t>
            </a:r>
            <a:r>
              <a:rPr lang="it-IT" sz="2800" b="1" dirty="0">
                <a:solidFill>
                  <a:srgbClr val="C00000"/>
                </a:solidFill>
              </a:rPr>
              <a:t> from </a:t>
            </a:r>
            <a:r>
              <a:rPr lang="it-IT" sz="2800" b="1" dirty="0" err="1">
                <a:solidFill>
                  <a:srgbClr val="C00000"/>
                </a:solidFill>
              </a:rPr>
              <a:t>flux</a:t>
            </a:r>
            <a:r>
              <a:rPr lang="it-IT" sz="2800" b="1" dirty="0">
                <a:solidFill>
                  <a:srgbClr val="C00000"/>
                </a:solidFill>
              </a:rPr>
              <a:t> tower data, </a:t>
            </a:r>
            <a:r>
              <a:rPr lang="en-US" sz="2800" b="1" dirty="0">
                <a:solidFill>
                  <a:srgbClr val="C00000"/>
                </a:solidFill>
              </a:rPr>
              <a:t>provide a dynamic view of ecosystem carbon and energy related processes (</a:t>
            </a:r>
            <a:r>
              <a:rPr lang="it-IT" sz="2800" b="1" dirty="0">
                <a:solidFill>
                  <a:srgbClr val="C00000"/>
                </a:solidFill>
              </a:rPr>
              <a:t>GPP, LUE, WUE, NEE etc.)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81B67C-D155-D2B5-6461-2FE70D0B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57" y="1184135"/>
            <a:ext cx="6558117" cy="1473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 err="1"/>
              <a:t>EFPs</a:t>
            </a:r>
            <a:r>
              <a:rPr lang="it-IT" sz="2400" b="1" dirty="0"/>
              <a:t> from 15 </a:t>
            </a:r>
            <a:r>
              <a:rPr lang="it-IT" sz="2400" b="1" dirty="0" err="1"/>
              <a:t>sites</a:t>
            </a:r>
            <a:r>
              <a:rPr lang="it-IT" sz="2400" b="1" dirty="0"/>
              <a:t>, with </a:t>
            </a:r>
            <a:r>
              <a:rPr lang="it-IT" sz="2400" b="1" dirty="0" err="1"/>
              <a:t>different</a:t>
            </a:r>
            <a:r>
              <a:rPr lang="it-IT" sz="2400" b="1" dirty="0"/>
              <a:t> </a:t>
            </a:r>
            <a:r>
              <a:rPr lang="it-IT" sz="2400" b="1" dirty="0" err="1"/>
              <a:t>plant</a:t>
            </a:r>
            <a:r>
              <a:rPr lang="it-IT" sz="2400" b="1" dirty="0"/>
              <a:t> </a:t>
            </a:r>
            <a:r>
              <a:rPr lang="it-IT" sz="2400" b="1" dirty="0" err="1"/>
              <a:t>function</a:t>
            </a:r>
            <a:r>
              <a:rPr lang="it-IT" sz="2400" b="1" dirty="0"/>
              <a:t> </a:t>
            </a:r>
            <a:r>
              <a:rPr lang="it-IT" sz="2400" b="1" dirty="0" err="1"/>
              <a:t>types</a:t>
            </a:r>
            <a:r>
              <a:rPr lang="it-IT" sz="2400" b="1" dirty="0"/>
              <a:t>, </a:t>
            </a:r>
            <a:r>
              <a:rPr lang="it-IT" sz="2400" b="1" dirty="0" err="1"/>
              <a:t>were</a:t>
            </a:r>
            <a:r>
              <a:rPr lang="it-IT" sz="2400" b="1" dirty="0"/>
              <a:t> </a:t>
            </a:r>
            <a:r>
              <a:rPr lang="it-IT" sz="2400" b="1" dirty="0" err="1"/>
              <a:t>modeled</a:t>
            </a:r>
            <a:r>
              <a:rPr lang="it-IT" sz="2400" b="1" dirty="0"/>
              <a:t> </a:t>
            </a:r>
            <a:r>
              <a:rPr lang="it-IT" sz="2400" b="1" dirty="0" err="1"/>
              <a:t>using</a:t>
            </a:r>
            <a:r>
              <a:rPr lang="it-IT" sz="2400" b="1" dirty="0"/>
              <a:t> PRISMA </a:t>
            </a:r>
            <a:r>
              <a:rPr lang="it-IT" sz="2400" b="1" dirty="0" err="1"/>
              <a:t>hyperspectral</a:t>
            </a:r>
            <a:r>
              <a:rPr lang="it-IT" sz="2400" b="1" dirty="0"/>
              <a:t> and Sentinel-2 </a:t>
            </a:r>
            <a:r>
              <a:rPr lang="it-IT" sz="2400" b="1" dirty="0" err="1"/>
              <a:t>multispectral</a:t>
            </a:r>
            <a:r>
              <a:rPr lang="it-IT" sz="2400" b="1" dirty="0"/>
              <a:t> satellite data.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F08495-FFCB-5B98-55B5-A4EA4CFD30E0}"/>
              </a:ext>
            </a:extLst>
          </p:cNvPr>
          <p:cNvSpPr txBox="1"/>
          <p:nvPr/>
        </p:nvSpPr>
        <p:spPr>
          <a:xfrm>
            <a:off x="6843253" y="3755851"/>
            <a:ext cx="48178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EBF = Evergreen Broadleaf Forest (2 sites);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ENF = Evergreen Needleleaf Forest (5 sites); DBF = Deciduous Broadleaf Forest (3 sites); GRA = Grassland (3 sites); </a:t>
            </a: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WET =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Wetland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(2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sites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753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718E21-703C-D972-B0AD-2B1BEF85912E}"/>
              </a:ext>
            </a:extLst>
          </p:cNvPr>
          <p:cNvSpPr txBox="1"/>
          <p:nvPr/>
        </p:nvSpPr>
        <p:spPr>
          <a:xfrm>
            <a:off x="180838" y="1519934"/>
            <a:ext cx="11637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Best models with PRISMA (R2: GPP 0.71; NEE 0.61; LUE 0.62; BW 0.37; WUE 0.03)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XGBoost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similar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results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but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many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parameters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to be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tuned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Sentinel-2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lower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results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(R2: GPP 0.65; NEE 0.55; LUE 0.58; BW 0.5; WUE 0.03)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16261D-5417-3173-B306-7F94F858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3" y="2827398"/>
            <a:ext cx="6443323" cy="398016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4DC64E-4FAF-6DB5-5C04-79AD7727E146}"/>
              </a:ext>
            </a:extLst>
          </p:cNvPr>
          <p:cNvSpPr txBox="1"/>
          <p:nvPr/>
        </p:nvSpPr>
        <p:spPr>
          <a:xfrm>
            <a:off x="6689651" y="27804"/>
            <a:ext cx="502986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Comparisons</a:t>
            </a:r>
            <a:r>
              <a:rPr lang="it-IT" sz="2800" b="1" dirty="0">
                <a:solidFill>
                  <a:srgbClr val="C00000"/>
                </a:solidFill>
              </a:rPr>
              <a:t>:</a:t>
            </a:r>
          </a:p>
          <a:p>
            <a:r>
              <a:rPr lang="it-IT" sz="2800" b="1" dirty="0">
                <a:solidFill>
                  <a:srgbClr val="C00000"/>
                </a:solidFill>
              </a:rPr>
              <a:t>Random </a:t>
            </a:r>
            <a:r>
              <a:rPr lang="it-IT" sz="2800" b="1" dirty="0" err="1">
                <a:solidFill>
                  <a:srgbClr val="C00000"/>
                </a:solidFill>
              </a:rPr>
              <a:t>Forests</a:t>
            </a:r>
            <a:r>
              <a:rPr lang="it-IT" sz="2800" b="1" dirty="0">
                <a:solidFill>
                  <a:srgbClr val="C00000"/>
                </a:solidFill>
              </a:rPr>
              <a:t> vs. </a:t>
            </a:r>
            <a:r>
              <a:rPr lang="it-IT" sz="2800" b="1" dirty="0" err="1">
                <a:solidFill>
                  <a:srgbClr val="C00000"/>
                </a:solidFill>
              </a:rPr>
              <a:t>XGBoost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it-IT" sz="2800" b="1" dirty="0">
                <a:solidFill>
                  <a:srgbClr val="C00000"/>
                </a:solidFill>
              </a:rPr>
              <a:t>PRISMA vs. S2 </a:t>
            </a:r>
            <a:r>
              <a:rPr lang="it-IT" sz="2800" b="1" dirty="0" err="1">
                <a:solidFill>
                  <a:srgbClr val="C00000"/>
                </a:solidFill>
              </a:rPr>
              <a:t>as</a:t>
            </a:r>
            <a:r>
              <a:rPr lang="it-IT" sz="2800" b="1" dirty="0">
                <a:solidFill>
                  <a:srgbClr val="C00000"/>
                </a:solidFill>
              </a:rPr>
              <a:t> input data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3A8366-3AF8-C77E-C156-4384DEA180EA}"/>
              </a:ext>
            </a:extLst>
          </p:cNvPr>
          <p:cNvSpPr txBox="1"/>
          <p:nvPr/>
        </p:nvSpPr>
        <p:spPr>
          <a:xfrm>
            <a:off x="6613451" y="3280276"/>
            <a:ext cx="5341689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No impact of PFT: model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independent</a:t>
            </a:r>
            <a:r>
              <a:rPr lang="it-IT" sz="2400" dirty="0">
                <a:solidFill>
                  <a:schemeClr val="tx1"/>
                </a:solidFill>
              </a:rPr>
              <a:t> from </a:t>
            </a:r>
            <a:r>
              <a:rPr lang="it-IT" sz="2400" dirty="0" err="1">
                <a:solidFill>
                  <a:schemeClr val="tx1"/>
                </a:solidFill>
              </a:rPr>
              <a:t>ecosystem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type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No impact of </a:t>
            </a:r>
            <a:r>
              <a:rPr lang="it-IT" sz="2400" dirty="0" err="1">
                <a:solidFill>
                  <a:schemeClr val="tx1"/>
                </a:solidFill>
              </a:rPr>
              <a:t>latitude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SWIR </a:t>
            </a:r>
            <a:r>
              <a:rPr lang="it-IT" sz="2400" dirty="0" err="1">
                <a:solidFill>
                  <a:schemeClr val="tx1"/>
                </a:solidFill>
              </a:rPr>
              <a:t>bands</a:t>
            </a:r>
            <a:r>
              <a:rPr lang="it-IT" sz="2400" dirty="0">
                <a:solidFill>
                  <a:schemeClr val="tx1"/>
                </a:solidFill>
              </a:rPr>
              <a:t> are </a:t>
            </a:r>
            <a:r>
              <a:rPr lang="it-IT" sz="2400" dirty="0" err="1">
                <a:solidFill>
                  <a:schemeClr val="tx1"/>
                </a:solidFill>
              </a:rPr>
              <a:t>relevant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especially</a:t>
            </a:r>
            <a:r>
              <a:rPr lang="it-IT" sz="2400" dirty="0">
                <a:solidFill>
                  <a:schemeClr val="tx1"/>
                </a:solidFill>
              </a:rPr>
              <a:t> for LUE; WUE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an </a:t>
            </a:r>
            <a:r>
              <a:rPr lang="it-IT" sz="2400" dirty="0" err="1">
                <a:solidFill>
                  <a:schemeClr val="tx1"/>
                </a:solidFill>
              </a:rPr>
              <a:t>issue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also</a:t>
            </a:r>
            <a:r>
              <a:rPr lang="it-IT" sz="2400" dirty="0">
                <a:solidFill>
                  <a:schemeClr val="tx1"/>
                </a:solidFill>
              </a:rPr>
              <a:t> in </a:t>
            </a:r>
            <a:r>
              <a:rPr lang="it-IT" sz="2400" dirty="0" err="1">
                <a:solidFill>
                  <a:schemeClr val="tx1"/>
                </a:solidFill>
              </a:rPr>
              <a:t>other</a:t>
            </a:r>
            <a:r>
              <a:rPr lang="it-IT" sz="2400" dirty="0">
                <a:solidFill>
                  <a:schemeClr val="tx1"/>
                </a:solidFill>
              </a:rPr>
              <a:t>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Next </a:t>
            </a:r>
            <a:r>
              <a:rPr lang="it-IT" sz="2400" dirty="0" err="1">
                <a:solidFill>
                  <a:schemeClr val="tx1"/>
                </a:solidFill>
              </a:rPr>
              <a:t>tests</a:t>
            </a:r>
            <a:r>
              <a:rPr lang="it-IT" sz="2400" dirty="0">
                <a:solidFill>
                  <a:schemeClr val="tx1"/>
                </a:solidFill>
              </a:rPr>
              <a:t> on </a:t>
            </a:r>
            <a:r>
              <a:rPr lang="it-IT" sz="2400" dirty="0" err="1">
                <a:solidFill>
                  <a:schemeClr val="tx1"/>
                </a:solidFill>
              </a:rPr>
              <a:t>larger</a:t>
            </a:r>
            <a:r>
              <a:rPr lang="it-IT" sz="2400" dirty="0">
                <a:solidFill>
                  <a:schemeClr val="tx1"/>
                </a:solidFill>
              </a:rPr>
              <a:t> datasets; with mixed </a:t>
            </a:r>
            <a:r>
              <a:rPr lang="it-IT" sz="2400" dirty="0" err="1">
                <a:solidFill>
                  <a:schemeClr val="tx1"/>
                </a:solidFill>
              </a:rPr>
              <a:t>effects</a:t>
            </a:r>
            <a:r>
              <a:rPr lang="it-IT" sz="2400" dirty="0">
                <a:solidFill>
                  <a:schemeClr val="tx1"/>
                </a:solidFill>
              </a:rPr>
              <a:t> models to </a:t>
            </a:r>
            <a:r>
              <a:rPr lang="it-IT" sz="2400" dirty="0" err="1">
                <a:solidFill>
                  <a:schemeClr val="tx1"/>
                </a:solidFill>
              </a:rPr>
              <a:t>recheck</a:t>
            </a:r>
            <a:r>
              <a:rPr lang="it-IT" sz="2400" dirty="0">
                <a:solidFill>
                  <a:schemeClr val="tx1"/>
                </a:solidFill>
              </a:rPr>
              <a:t> PFT </a:t>
            </a:r>
            <a:r>
              <a:rPr lang="it-IT" sz="2400" dirty="0" err="1">
                <a:solidFill>
                  <a:schemeClr val="tx1"/>
                </a:solidFill>
              </a:rPr>
              <a:t>role</a:t>
            </a:r>
            <a:r>
              <a:rPr lang="it-IT" sz="2400" dirty="0">
                <a:solidFill>
                  <a:schemeClr val="tx1"/>
                </a:solidFill>
              </a:rPr>
              <a:t>; after </a:t>
            </a:r>
            <a:r>
              <a:rPr lang="it-IT" sz="2400" dirty="0" err="1">
                <a:solidFill>
                  <a:schemeClr val="tx1"/>
                </a:solidFill>
              </a:rPr>
              <a:t>disturbance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5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6" ma:contentTypeDescription="Creare un nuovo documento." ma:contentTypeScope="" ma:versionID="2747abbdee4ee6d5fae7012673b409e9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0cc93c3190d56d91b256a1d311ed501f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ED428-E7E2-4985-912B-D9735E821D71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9b08eee6-615d-4e63-9743-e8be40a74995"/>
    <ds:schemaRef ds:uri="http://purl.org/dc/terms/"/>
    <ds:schemaRef ds:uri="http://schemas.microsoft.com/office/infopath/2007/PartnerControls"/>
    <ds:schemaRef ds:uri="69a4a238-3fae-4083-92ca-3afaf1d37d5d"/>
  </ds:schemaRefs>
</ds:datastoreItem>
</file>

<file path=customXml/itemProps2.xml><?xml version="1.0" encoding="utf-8"?>
<ds:datastoreItem xmlns:ds="http://schemas.openxmlformats.org/officeDocument/2006/customXml" ds:itemID="{2F5C5662-B6FC-4107-A146-88D5F5C2F3B1}">
  <ds:schemaRefs>
    <ds:schemaRef ds:uri="69a4a238-3fae-4083-92ca-3afaf1d37d5d"/>
    <ds:schemaRef ds:uri="9b08eee6-615d-4e63-9743-e8be40a74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 (i) Above Ground Biomass: carbon stocks for Trento province, Tuscany, and maps for the Pantropical biome;  (ii) Amospheric Inversion Models: sample products from 6 models, infographics, and R code;  (iii) Carbon Fluxes Models: sample products from 3 models plus infographics and R code;  (iv) GHG Emissions Italy: sample products from EDGAR and ISPRA with code and infographics  (v) Local Research: data from local level research;  (vi) SOCAT Ocean Data: sample products and references;  (vii) Test Isoscape: isotope data and code, under development. In addition the  An Instruction folder provides info on how to manage and upload contents in the VRE.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GAIA VAGLIO LAURIN</cp:lastModifiedBy>
  <cp:revision>45</cp:revision>
  <dcterms:created xsi:type="dcterms:W3CDTF">2024-06-13T13:49:20Z</dcterms:created>
  <dcterms:modified xsi:type="dcterms:W3CDTF">2025-09-23T12:42:16Z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