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3660" r:id="rId5"/>
  </p:sldMasterIdLst>
  <p:notesMasterIdLst>
    <p:notesMasterId r:id="rId14"/>
  </p:notesMasterIdLst>
  <p:sldIdLst>
    <p:sldId id="269" r:id="rId6"/>
    <p:sldId id="267" r:id="rId7"/>
    <p:sldId id="268" r:id="rId8"/>
    <p:sldId id="270" r:id="rId9"/>
    <p:sldId id="271" r:id="rId10"/>
    <p:sldId id="272" r:id="rId11"/>
    <p:sldId id="273" r:id="rId12"/>
    <p:sldId id="263" r:id="rId1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99"/>
    <a:srgbClr val="0000FF"/>
    <a:srgbClr val="59A34D"/>
    <a:srgbClr val="3EAA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82E625-978D-B640-AAC4-39CA7A9FE760}" v="10" dt="2025-09-13T11:09:14.0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78"/>
    <p:restoredTop sz="94801"/>
  </p:normalViewPr>
  <p:slideViewPr>
    <p:cSldViewPr snapToGrid="0">
      <p:cViewPr varScale="1">
        <p:scale>
          <a:sx n="152" d="100"/>
          <a:sy n="152" d="100"/>
        </p:scale>
        <p:origin x="1044" y="13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7A2048-3F04-FD4E-A848-3653A1ADDB6B}" type="datetimeFigureOut">
              <a:rPr lang="it-IT" smtClean="0"/>
              <a:t>22/09/2025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47F954-681B-7340-80E7-163F4502975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5364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47F954-681B-7340-80E7-163F45029753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4412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47F954-681B-7340-80E7-163F45029753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0900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2C372EFD-DFA2-3DA0-BC65-F696574485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6000" y="-9000"/>
            <a:ext cx="12224000" cy="6876000"/>
          </a:xfrm>
          <a:prstGeom prst="rect">
            <a:avLst/>
          </a:prstGeom>
        </p:spPr>
      </p:pic>
      <p:sp>
        <p:nvSpPr>
          <p:cNvPr id="10" name="Titolo 1">
            <a:extLst>
              <a:ext uri="{FF2B5EF4-FFF2-40B4-BE49-F238E27FC236}">
                <a16:creationId xmlns:a16="http://schemas.microsoft.com/office/drawing/2014/main" id="{6FE22C99-576F-DC95-D9E5-3A2A77F7ED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6562" y="304799"/>
            <a:ext cx="9680558" cy="518161"/>
          </a:xfrm>
          <a:prstGeom prst="rect">
            <a:avLst/>
          </a:prstGeom>
        </p:spPr>
        <p:txBody>
          <a:bodyPr anchor="t"/>
          <a:lstStyle>
            <a:lvl1pPr>
              <a:defRPr sz="3200" b="0" i="0">
                <a:solidFill>
                  <a:srgbClr val="59A34D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it-IT" dirty="0"/>
          </a:p>
        </p:txBody>
      </p:sp>
      <p:sp>
        <p:nvSpPr>
          <p:cNvPr id="11" name="Segnaposto contenuto 2">
            <a:extLst>
              <a:ext uri="{FF2B5EF4-FFF2-40B4-BE49-F238E27FC236}">
                <a16:creationId xmlns:a16="http://schemas.microsoft.com/office/drawing/2014/main" id="{05F1D79E-7FE1-1833-5018-EAAC4CF9F1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562" y="1209040"/>
            <a:ext cx="11529678" cy="4685133"/>
          </a:xfrm>
        </p:spPr>
        <p:txBody>
          <a:bodyPr/>
          <a:lstStyle>
            <a:lvl1pPr marL="228600" indent="-228600">
              <a:buFontTx/>
              <a:buBlip>
                <a:blip r:embed="rId3"/>
              </a:buBlip>
              <a:defRPr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it-IT" dirty="0"/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ECA6C794-CC9B-1AB8-2744-0525C8A79161}"/>
              </a:ext>
            </a:extLst>
          </p:cNvPr>
          <p:cNvSpPr txBox="1"/>
          <p:nvPr userDrawn="1"/>
        </p:nvSpPr>
        <p:spPr>
          <a:xfrm>
            <a:off x="11421686" y="6481691"/>
            <a:ext cx="39439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8C5CA0F7-5B21-D445-A578-BDE69A6BF55F}" type="slidenum">
              <a:rPr lang="it-IT" sz="1200" b="0" i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 algn="r"/>
              <a:t>‹N›</a:t>
            </a:fld>
            <a:endParaRPr lang="it-IT" b="0" i="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Sottotitolo 2">
            <a:extLst>
              <a:ext uri="{FF2B5EF4-FFF2-40B4-BE49-F238E27FC236}">
                <a16:creationId xmlns:a16="http://schemas.microsoft.com/office/drawing/2014/main" id="{FC4F10D2-FAFB-4B8F-9D50-07A596D7DDAA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375921" y="6384022"/>
            <a:ext cx="3657236" cy="473977"/>
          </a:xfr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it-IT" sz="12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ITINERIS 3rd general meeting – Rome, 25-26/09/2025</a:t>
            </a:r>
          </a:p>
        </p:txBody>
      </p:sp>
    </p:spTree>
    <p:extLst>
      <p:ext uri="{BB962C8B-B14F-4D97-AF65-F5344CB8AC3E}">
        <p14:creationId xmlns:p14="http://schemas.microsoft.com/office/powerpoint/2010/main" val="713280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849F8C5-7691-74AD-B9BE-82AEE4AEC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F1459FF9-94AB-4408-448A-6278CCC685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A3B7D3A-CF6E-90CB-8F90-2637A2A344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D392CEB-B462-D679-FAD7-97C155F3A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8F4B5-99AC-FE42-ABEF-6D249824159C}" type="datetime1">
              <a:rPr lang="it-IT" smtClean="0"/>
              <a:t>22/09/2025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48086FF-4276-1AF7-38A8-649CCEB29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B46AB81-1F6F-F967-FBBC-E5EB423E3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261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A54B62B1-1BC6-C195-3C13-4B926BD992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5C7FECB-0986-D139-3F58-50CE135210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41E27E1-7C84-DE9E-52E9-5A3B49B6D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294D8-D073-1D41-B46E-A1A098C57DDA}" type="datetime1">
              <a:rPr lang="it-IT" smtClean="0"/>
              <a:t>22/09/2025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75324F2-13F5-9E73-DF2B-1DAD21B6C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9CC9C80-FADA-D187-AE6C-0BFD8A0D7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25733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1">
            <a:extLst>
              <a:ext uri="{FF2B5EF4-FFF2-40B4-BE49-F238E27FC236}">
                <a16:creationId xmlns:a16="http://schemas.microsoft.com/office/drawing/2014/main" id="{6FE22C99-576F-DC95-D9E5-3A2A77F7ED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6562" y="304799"/>
            <a:ext cx="9680558" cy="518161"/>
          </a:xfrm>
          <a:prstGeom prst="rect">
            <a:avLst/>
          </a:prstGeom>
        </p:spPr>
        <p:txBody>
          <a:bodyPr anchor="t"/>
          <a:lstStyle>
            <a:lvl1pPr>
              <a:defRPr sz="3200" b="0" i="0">
                <a:solidFill>
                  <a:srgbClr val="59A34D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it-IT" dirty="0"/>
          </a:p>
        </p:txBody>
      </p:sp>
      <p:sp>
        <p:nvSpPr>
          <p:cNvPr id="11" name="Segnaposto contenuto 2">
            <a:extLst>
              <a:ext uri="{FF2B5EF4-FFF2-40B4-BE49-F238E27FC236}">
                <a16:creationId xmlns:a16="http://schemas.microsoft.com/office/drawing/2014/main" id="{05F1D79E-7FE1-1833-5018-EAAC4CF9F1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562" y="1209040"/>
            <a:ext cx="11529678" cy="4685133"/>
          </a:xfr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it-IT" dirty="0"/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ECA6C794-CC9B-1AB8-2744-0525C8A79161}"/>
              </a:ext>
            </a:extLst>
          </p:cNvPr>
          <p:cNvSpPr txBox="1"/>
          <p:nvPr userDrawn="1"/>
        </p:nvSpPr>
        <p:spPr>
          <a:xfrm>
            <a:off x="11421686" y="6481691"/>
            <a:ext cx="39439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8C5CA0F7-5B21-D445-A578-BDE69A6BF55F}" type="slidenum">
              <a:rPr lang="it-IT" sz="1200" b="0" i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 algn="r"/>
              <a:t>‹N›</a:t>
            </a:fld>
            <a:endParaRPr lang="it-IT" b="0" i="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F6737C0A-6920-8FCC-5384-0F1A2027F80C}"/>
              </a:ext>
            </a:extLst>
          </p:cNvPr>
          <p:cNvGrpSpPr/>
          <p:nvPr userDrawn="1"/>
        </p:nvGrpSpPr>
        <p:grpSpPr>
          <a:xfrm>
            <a:off x="9984216" y="316085"/>
            <a:ext cx="2021860" cy="445716"/>
            <a:chOff x="9984216" y="316085"/>
            <a:chExt cx="2021860" cy="445716"/>
          </a:xfrm>
        </p:grpSpPr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4A57BDA0-1AE9-CF67-8571-09B2CCF200EE}"/>
                </a:ext>
              </a:extLst>
            </p:cNvPr>
            <p:cNvSpPr/>
            <p:nvPr userDrawn="1"/>
          </p:nvSpPr>
          <p:spPr>
            <a:xfrm>
              <a:off x="9984216" y="387626"/>
              <a:ext cx="2021860" cy="3741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3" name="Immagine 2" descr="Immagine che contiene Elementi grafici, Carattere, logo, grafica&#10;&#10;Descrizione generata automaticamente">
              <a:extLst>
                <a:ext uri="{FF2B5EF4-FFF2-40B4-BE49-F238E27FC236}">
                  <a16:creationId xmlns:a16="http://schemas.microsoft.com/office/drawing/2014/main" id="{6D351AD8-6770-EDF0-6E3B-EC7CA22127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0046693" y="316085"/>
              <a:ext cx="1959383" cy="4457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593406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498525AB-C830-3C79-87F2-71AE81AFA7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6000" y="-9000"/>
            <a:ext cx="12224000" cy="6876000"/>
          </a:xfrm>
          <a:prstGeom prst="rect">
            <a:avLst/>
          </a:prstGeom>
        </p:spPr>
      </p:pic>
      <p:sp>
        <p:nvSpPr>
          <p:cNvPr id="15" name="Titolo 1">
            <a:extLst>
              <a:ext uri="{FF2B5EF4-FFF2-40B4-BE49-F238E27FC236}">
                <a16:creationId xmlns:a16="http://schemas.microsoft.com/office/drawing/2014/main" id="{0BA9FA4A-0364-1F97-E830-4F6B8E0F9F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0768" y="1483359"/>
            <a:ext cx="6388444" cy="2519681"/>
          </a:xfrm>
          <a:prstGeom prst="rect">
            <a:avLst/>
          </a:prstGeom>
        </p:spPr>
        <p:txBody>
          <a:bodyPr anchor="b"/>
          <a:lstStyle>
            <a:lvl1pPr>
              <a:defRPr b="0" i="0">
                <a:solidFill>
                  <a:srgbClr val="59A34D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it-IT" dirty="0"/>
          </a:p>
        </p:txBody>
      </p:sp>
      <p:sp>
        <p:nvSpPr>
          <p:cNvPr id="16" name="Sottotitolo 2">
            <a:extLst>
              <a:ext uri="{FF2B5EF4-FFF2-40B4-BE49-F238E27FC236}">
                <a16:creationId xmlns:a16="http://schemas.microsoft.com/office/drawing/2014/main" id="{E78C18E8-8083-C600-54EB-39D378932D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0768" y="4156813"/>
            <a:ext cx="6388444" cy="1134196"/>
          </a:xfrm>
        </p:spPr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568395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2EF16809-40D3-ED78-F871-CFA0AA5177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224000" cy="6876000"/>
          </a:xfrm>
          <a:prstGeom prst="rect">
            <a:avLst/>
          </a:prstGeom>
        </p:spPr>
      </p:pic>
      <p:sp>
        <p:nvSpPr>
          <p:cNvPr id="11" name="Titolo 1">
            <a:extLst>
              <a:ext uri="{FF2B5EF4-FFF2-40B4-BE49-F238E27FC236}">
                <a16:creationId xmlns:a16="http://schemas.microsoft.com/office/drawing/2014/main" id="{11672629-8355-38A6-9063-2EF51CA39508}"/>
              </a:ext>
            </a:extLst>
          </p:cNvPr>
          <p:cNvSpPr txBox="1">
            <a:spLocks/>
          </p:cNvSpPr>
          <p:nvPr userDrawn="1"/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6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THANKS!</a:t>
            </a:r>
          </a:p>
        </p:txBody>
      </p:sp>
      <p:sp>
        <p:nvSpPr>
          <p:cNvPr id="12" name="Segnaposto testo 2">
            <a:extLst>
              <a:ext uri="{FF2B5EF4-FFF2-40B4-BE49-F238E27FC236}">
                <a16:creationId xmlns:a16="http://schemas.microsoft.com/office/drawing/2014/main" id="{1AF6289D-BD1A-1F28-57DE-AE2A339C2321}"/>
              </a:ext>
            </a:extLst>
          </p:cNvPr>
          <p:cNvSpPr txBox="1">
            <a:spLocks/>
          </p:cNvSpPr>
          <p:nvPr userDrawn="1"/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84380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3893B33-78F3-40F3-952D-D9F8E8720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1E92310-5929-CCCF-F30F-03C41C571C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8D49BD1-BC17-AE31-C5A7-0DC261DD2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22DBD-C304-4C42-BB6E-90D97B5BD5AC}" type="datetime1">
              <a:rPr lang="it-IT" smtClean="0"/>
              <a:t>22/09/2025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72F93EF-0885-16A8-DD7D-757F35B92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AE788AC-857C-7068-ED3C-0E92AAD10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755566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3D733CC-26E8-37F7-A342-D2E89A7AF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07FFB86-9148-6D20-A9C9-9CD60B09B7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E68AD55-8A2C-0D0D-B5AD-5BEDCDC8B0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F9C8BF1-1EF2-0586-B1E8-D2041E71C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FC1AD-80BE-C948-8B24-05BF42E3BC30}" type="datetime1">
              <a:rPr lang="it-IT" smtClean="0"/>
              <a:t>22/09/2025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77C6C12-17EA-9F8F-B1EC-3EA1AC7B6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4428F34-20EE-395B-4C75-5EFA4391A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01310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F056935-A4C6-286F-61D7-78AD83962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B5C61F6-6F19-2636-8BE9-DA1BCE7242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563CD4C-0A69-FEE3-886D-DEC8C28F73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5725DF8-6616-F9DE-FF4C-8C0FD64E74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247A0AEA-3887-114F-6210-C1D849B102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BBE2D15-81B5-D20F-905B-0762EDAF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57D8F-6F29-8C45-85C7-FF50875FBA20}" type="datetime1">
              <a:rPr lang="it-IT" smtClean="0"/>
              <a:t>22/09/2025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58DC9B83-105B-2CA8-A661-66D7878F2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7DB0CBEF-5552-6D22-3624-F19402FF4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06476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F11ACD-E4C3-FA8A-4902-1BED1266C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7575053-6F7D-6FBD-5CCA-1DBF0AE30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8DBF2-BCD0-E249-83FA-277FEFB5AD31}" type="datetime1">
              <a:rPr lang="it-IT" smtClean="0"/>
              <a:t>22/09/2025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8B4A488-6DC5-A59E-E27D-3A167139F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76B7349-0449-DB8C-382C-9D5B20FAD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0416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EC45E5ED-DF62-61CC-AEFE-F3DD80C08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9242C-EAEF-724F-A580-17C93D8BE1AE}" type="datetime1">
              <a:rPr lang="it-IT" smtClean="0"/>
              <a:t>22/09/2025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E0F88A1-495A-A901-F205-567F46C88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A1B83AB-010F-485B-FEEB-373B46896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2450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olo 1">
            <a:extLst>
              <a:ext uri="{FF2B5EF4-FFF2-40B4-BE49-F238E27FC236}">
                <a16:creationId xmlns:a16="http://schemas.microsoft.com/office/drawing/2014/main" id="{0BA9FA4A-0364-1F97-E830-4F6B8E0F9F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0768" y="1483359"/>
            <a:ext cx="6388444" cy="2519681"/>
          </a:xfrm>
          <a:prstGeom prst="rect">
            <a:avLst/>
          </a:prstGeom>
        </p:spPr>
        <p:txBody>
          <a:bodyPr anchor="b"/>
          <a:lstStyle>
            <a:lvl1pPr>
              <a:defRPr b="0" i="0">
                <a:solidFill>
                  <a:srgbClr val="59A34D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it-IT" dirty="0"/>
          </a:p>
        </p:txBody>
      </p:sp>
      <p:sp>
        <p:nvSpPr>
          <p:cNvPr id="16" name="Sottotitolo 2">
            <a:extLst>
              <a:ext uri="{FF2B5EF4-FFF2-40B4-BE49-F238E27FC236}">
                <a16:creationId xmlns:a16="http://schemas.microsoft.com/office/drawing/2014/main" id="{E78C18E8-8083-C600-54EB-39D378932D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0768" y="4156813"/>
            <a:ext cx="6388444" cy="1134196"/>
          </a:xfrm>
        </p:spPr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it-IT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BEEBE497-0E72-67C8-887E-9B34471543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grpSp>
        <p:nvGrpSpPr>
          <p:cNvPr id="6" name="Gruppo 5">
            <a:extLst>
              <a:ext uri="{FF2B5EF4-FFF2-40B4-BE49-F238E27FC236}">
                <a16:creationId xmlns:a16="http://schemas.microsoft.com/office/drawing/2014/main" id="{66F08454-6EF6-0B5F-4EBC-32EDCDDC242E}"/>
              </a:ext>
            </a:extLst>
          </p:cNvPr>
          <p:cNvGrpSpPr/>
          <p:nvPr userDrawn="1"/>
        </p:nvGrpSpPr>
        <p:grpSpPr>
          <a:xfrm>
            <a:off x="22470" y="-882132"/>
            <a:ext cx="11775830" cy="9891377"/>
            <a:chOff x="-1" y="0"/>
            <a:chExt cx="11465170" cy="9369478"/>
          </a:xfrm>
        </p:grpSpPr>
        <p:pic>
          <p:nvPicPr>
            <p:cNvPr id="3" name="Immagine 2">
              <a:extLst>
                <a:ext uri="{FF2B5EF4-FFF2-40B4-BE49-F238E27FC236}">
                  <a16:creationId xmlns:a16="http://schemas.microsoft.com/office/drawing/2014/main" id="{6B992CC3-76BA-8559-5BB0-4EFB5B85856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rot="10800000">
              <a:off x="-1" y="0"/>
              <a:ext cx="11465169" cy="4668518"/>
            </a:xfrm>
            <a:prstGeom prst="rect">
              <a:avLst/>
            </a:prstGeom>
          </p:spPr>
        </p:pic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BFD9C1C5-9996-9842-E0FF-1CB38CAB04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rot="10800000">
              <a:off x="0" y="4700960"/>
              <a:ext cx="11465169" cy="46685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898248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414A523-854E-7A75-89A1-9276FF4E0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3378CEC-EDCB-9F70-4651-E1C6B5F9A3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1BF2A91-3B62-5795-5512-635C3B80B7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775CFED-AD72-28D7-F310-2DEB1FD0A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DB2B-7060-104C-98D9-A75B8D27F06D}" type="datetime1">
              <a:rPr lang="it-IT" smtClean="0"/>
              <a:t>22/09/2025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E9732A2-CB4C-4A5C-00F1-30B4AEACF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A07920A-B0DA-79CD-A527-6FE550CBC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27796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849F8C5-7691-74AD-B9BE-82AEE4AEC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F1459FF9-94AB-4408-448A-6278CCC685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A3B7D3A-CF6E-90CB-8F90-2637A2A344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D392CEB-B462-D679-FAD7-97C155F3A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8F4B5-99AC-FE42-ABEF-6D249824159C}" type="datetime1">
              <a:rPr lang="it-IT" smtClean="0"/>
              <a:t>22/09/2025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48086FF-4276-1AF7-38A8-649CCEB29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B46AB81-1F6F-F967-FBBC-E5EB423E3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80599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A54B62B1-1BC6-C195-3C13-4B926BD992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5C7FECB-0986-D139-3F58-50CE135210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41E27E1-7C84-DE9E-52E9-5A3B49B6D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294D8-D073-1D41-B46E-A1A098C57DDA}" type="datetime1">
              <a:rPr lang="it-IT" smtClean="0"/>
              <a:t>22/09/2025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75324F2-13F5-9E73-DF2B-1DAD21B6C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9CC9C80-FADA-D187-AE6C-0BFD8A0D7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2200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2EF16809-40D3-ED78-F871-CFA0AA5177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6000" y="-9000"/>
            <a:ext cx="12224000" cy="6876000"/>
          </a:xfrm>
          <a:prstGeom prst="rect">
            <a:avLst/>
          </a:prstGeom>
        </p:spPr>
      </p:pic>
      <p:sp>
        <p:nvSpPr>
          <p:cNvPr id="11" name="Titolo 1">
            <a:extLst>
              <a:ext uri="{FF2B5EF4-FFF2-40B4-BE49-F238E27FC236}">
                <a16:creationId xmlns:a16="http://schemas.microsoft.com/office/drawing/2014/main" id="{11672629-8355-38A6-9063-2EF51CA39508}"/>
              </a:ext>
            </a:extLst>
          </p:cNvPr>
          <p:cNvSpPr txBox="1">
            <a:spLocks/>
          </p:cNvSpPr>
          <p:nvPr userDrawn="1"/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6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THANKS!</a:t>
            </a:r>
          </a:p>
        </p:txBody>
      </p:sp>
      <p:sp>
        <p:nvSpPr>
          <p:cNvPr id="12" name="Segnaposto testo 2">
            <a:extLst>
              <a:ext uri="{FF2B5EF4-FFF2-40B4-BE49-F238E27FC236}">
                <a16:creationId xmlns:a16="http://schemas.microsoft.com/office/drawing/2014/main" id="{1AF6289D-BD1A-1F28-57DE-AE2A339C2321}"/>
              </a:ext>
            </a:extLst>
          </p:cNvPr>
          <p:cNvSpPr txBox="1">
            <a:spLocks/>
          </p:cNvSpPr>
          <p:nvPr userDrawn="1"/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0876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3893B33-78F3-40F3-952D-D9F8E8720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1E92310-5929-CCCF-F30F-03C41C571C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8D49BD1-BC17-AE31-C5A7-0DC261DD2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22DBD-C304-4C42-BB6E-90D97B5BD5AC}" type="datetime1">
              <a:rPr lang="it-IT" smtClean="0"/>
              <a:t>22/09/2025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72F93EF-0885-16A8-DD7D-757F35B92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AE788AC-857C-7068-ED3C-0E92AAD10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20518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3D733CC-26E8-37F7-A342-D2E89A7AF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07FFB86-9148-6D20-A9C9-9CD60B09B7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E68AD55-8A2C-0D0D-B5AD-5BEDCDC8B0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F9C8BF1-1EF2-0586-B1E8-D2041E71C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FC1AD-80BE-C948-8B24-05BF42E3BC30}" type="datetime1">
              <a:rPr lang="it-IT" smtClean="0"/>
              <a:t>22/09/2025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77C6C12-17EA-9F8F-B1EC-3EA1AC7B6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4428F34-20EE-395B-4C75-5EFA4391A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9382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F056935-A4C6-286F-61D7-78AD83962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B5C61F6-6F19-2636-8BE9-DA1BCE7242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563CD4C-0A69-FEE3-886D-DEC8C28F73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5725DF8-6616-F9DE-FF4C-8C0FD64E74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247A0AEA-3887-114F-6210-C1D849B102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BBE2D15-81B5-D20F-905B-0762EDAF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57D8F-6F29-8C45-85C7-FF50875FBA20}" type="datetime1">
              <a:rPr lang="it-IT" smtClean="0"/>
              <a:t>22/09/2025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58DC9B83-105B-2CA8-A661-66D7878F2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7DB0CBEF-5552-6D22-3624-F19402FF4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0976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F11ACD-E4C3-FA8A-4902-1BED1266C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7575053-6F7D-6FBD-5CCA-1DBF0AE30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8DBF2-BCD0-E249-83FA-277FEFB5AD31}" type="datetime1">
              <a:rPr lang="it-IT" smtClean="0"/>
              <a:t>22/09/2025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8B4A488-6DC5-A59E-E27D-3A167139F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76B7349-0449-DB8C-382C-9D5B20FAD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833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EC45E5ED-DF62-61CC-AEFE-F3DD80C08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9242C-EAEF-724F-A580-17C93D8BE1AE}" type="datetime1">
              <a:rPr lang="it-IT" smtClean="0"/>
              <a:t>22/09/2025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E0F88A1-495A-A901-F205-567F46C88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A1B83AB-010F-485B-FEEB-373B46896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2892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414A523-854E-7A75-89A1-9276FF4E0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3378CEC-EDCB-9F70-4651-E1C6B5F9A3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1BF2A91-3B62-5795-5512-635C3B80B7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775CFED-AD72-28D7-F310-2DEB1FD0A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DB2B-7060-104C-98D9-A75B8D27F06D}" type="datetime1">
              <a:rPr lang="it-IT" smtClean="0"/>
              <a:t>22/09/2025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E9732A2-CB4C-4A5C-00F1-30B4AEACF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A07920A-B0DA-79CD-A527-6FE550CBC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5560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4CE11CF-9D1C-4C3A-D8B2-C7CF666967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0CCEC1C-B0FF-0362-C4FB-DC97367BC8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CE4D37-E7BB-5A45-BA94-89BF24B35BD4}" type="datetime1">
              <a:rPr lang="it-IT" smtClean="0"/>
              <a:t>22/09/2025</a:t>
            </a:fld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9597471-CCE7-839E-F3AA-8ECDD299C8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C5CA0F7-5B21-D445-A578-BDE69A6BF5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1622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8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4CE11CF-9D1C-4C3A-D8B2-C7CF666967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0CCEC1C-B0FF-0362-C4FB-DC97367BC8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CE4D37-E7BB-5A45-BA94-89BF24B35BD4}" type="datetime1">
              <a:rPr lang="it-IT" smtClean="0"/>
              <a:t>22/09/2025</a:t>
            </a:fld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9597471-CCE7-839E-F3AA-8ECDD299C8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C5CA0F7-5B21-D445-A578-BDE69A6BF55F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28657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pn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sv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11" Type="http://schemas.openxmlformats.org/officeDocument/2006/relationships/image" Target="../media/image21.png"/><Relationship Id="rId5" Type="http://schemas.openxmlformats.org/officeDocument/2006/relationships/image" Target="../media/image15.jpeg"/><Relationship Id="rId10" Type="http://schemas.openxmlformats.org/officeDocument/2006/relationships/image" Target="../media/image20.pn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emf"/><Relationship Id="rId7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emf"/><Relationship Id="rId9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1.png"/><Relationship Id="rId7" Type="http://schemas.openxmlformats.org/officeDocument/2006/relationships/image" Target="../media/image37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jpe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jpeg"/><Relationship Id="rId11" Type="http://schemas.openxmlformats.org/officeDocument/2006/relationships/image" Target="../media/image53.png"/><Relationship Id="rId5" Type="http://schemas.openxmlformats.org/officeDocument/2006/relationships/image" Target="../media/image47.jpeg"/><Relationship Id="rId10" Type="http://schemas.openxmlformats.org/officeDocument/2006/relationships/image" Target="../media/image52.emf"/><Relationship Id="rId4" Type="http://schemas.openxmlformats.org/officeDocument/2006/relationships/image" Target="../media/image46.jpeg"/><Relationship Id="rId9" Type="http://schemas.openxmlformats.org/officeDocument/2006/relationships/image" Target="../media/image5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>
            <a:extLst>
              <a:ext uri="{FF2B5EF4-FFF2-40B4-BE49-F238E27FC236}">
                <a16:creationId xmlns:a16="http://schemas.microsoft.com/office/drawing/2014/main" id="{FA336283-4FDD-7277-A4AB-787FF8E742FD}"/>
              </a:ext>
            </a:extLst>
          </p:cNvPr>
          <p:cNvSpPr txBox="1">
            <a:spLocks/>
          </p:cNvSpPr>
          <p:nvPr/>
        </p:nvSpPr>
        <p:spPr>
          <a:xfrm>
            <a:off x="442242" y="2768915"/>
            <a:ext cx="7753487" cy="1325155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59A34D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srgbClr val="59A34D"/>
              </a:solidFill>
              <a:effectLst/>
              <a:uLnTx/>
              <a:uFillTx/>
              <a:latin typeface="Calibri Light" panose="020F0302020204030204" pitchFamily="34" charset="0"/>
              <a:ea typeface="+mj-ea"/>
              <a:cs typeface="Calibri Light" panose="020F0302020204030204" pitchFamily="34" charset="0"/>
            </a:endParaRP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E73D3379-766E-922F-0406-4AB0DBD68F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1775" y="1888103"/>
            <a:ext cx="6388444" cy="2519681"/>
          </a:xfrm>
        </p:spPr>
        <p:txBody>
          <a:bodyPr anchor="b"/>
          <a:lstStyle/>
          <a:p>
            <a:r>
              <a:rPr lang="en-GB" cap="small" dirty="0">
                <a:solidFill>
                  <a:srgbClr val="222222"/>
                </a:solidFill>
                <a:latin typeface="Bahnschrift Condensed" panose="020B0502040204020203" pitchFamily="34" charset="0"/>
              </a:rPr>
              <a:t>ISOTOPE STUDIO: </a:t>
            </a:r>
            <a:br>
              <a:rPr lang="en-GB" cap="small" dirty="0">
                <a:solidFill>
                  <a:srgbClr val="222222"/>
                </a:solidFill>
                <a:latin typeface="Bahnschrift Condensed" panose="020B0502040204020203" pitchFamily="34" charset="0"/>
              </a:rPr>
            </a:br>
            <a:r>
              <a:rPr lang="en-GB" cap="small" dirty="0">
                <a:solidFill>
                  <a:srgbClr val="222222"/>
                </a:solidFill>
                <a:latin typeface="Bahnschrift Condensed" panose="020B0502040204020203" pitchFamily="34" charset="0"/>
              </a:rPr>
              <a:t>A FAIR-Compliant VRE for Harmonized Isotope Data and Modelling within the ITINERIS Framework</a:t>
            </a:r>
            <a:endParaRPr lang="en-GB" sz="5400" cap="small" dirty="0">
              <a:latin typeface="Bahnschrift Condensed" panose="020B0502040204020203" pitchFamily="34" charset="0"/>
            </a:endParaRPr>
          </a:p>
        </p:txBody>
      </p:sp>
      <p:pic>
        <p:nvPicPr>
          <p:cNvPr id="2" name="Picture 4" descr="What is an Isotope?">
            <a:extLst>
              <a:ext uri="{FF2B5EF4-FFF2-40B4-BE49-F238E27FC236}">
                <a16:creationId xmlns:a16="http://schemas.microsoft.com/office/drawing/2014/main" id="{AEBE1D59-9A38-9725-E8E0-E5EA8B28A0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013" y="2173773"/>
            <a:ext cx="1646237" cy="1874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04C31354-1DDE-8422-B63B-D5FBB4D7EFFD}"/>
              </a:ext>
            </a:extLst>
          </p:cNvPr>
          <p:cNvSpPr txBox="1"/>
          <p:nvPr/>
        </p:nvSpPr>
        <p:spPr>
          <a:xfrm>
            <a:off x="521775" y="4407784"/>
            <a:ext cx="812078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it-IT" sz="1800" dirty="0">
                <a:latin typeface="Bahnschrift Condensed" panose="020B0502040204020203" pitchFamily="34" charset="0"/>
                <a:cs typeface="+mn-cs"/>
              </a:rPr>
              <a:t>Paolo Di Giuseppe</a:t>
            </a:r>
            <a:r>
              <a:rPr lang="it-IT" sz="1800" baseline="30000" dirty="0">
                <a:latin typeface="Bahnschrift Condensed" panose="020B0502040204020203" pitchFamily="34" charset="0"/>
                <a:cs typeface="+mn-cs"/>
              </a:rPr>
              <a:t>1</a:t>
            </a:r>
            <a:r>
              <a:rPr lang="it-IT" sz="1800" dirty="0">
                <a:latin typeface="Bahnschrift Condensed" panose="020B0502040204020203" pitchFamily="34" charset="0"/>
                <a:cs typeface="+mn-cs"/>
              </a:rPr>
              <a:t>*, Simona Gennaro</a:t>
            </a:r>
            <a:r>
              <a:rPr lang="it-IT" sz="1800" baseline="30000" dirty="0">
                <a:latin typeface="Bahnschrift Condensed" panose="020B0502040204020203" pitchFamily="34" charset="0"/>
                <a:cs typeface="+mn-cs"/>
              </a:rPr>
              <a:t>1</a:t>
            </a:r>
            <a:r>
              <a:rPr lang="it-IT" dirty="0">
                <a:latin typeface="Bahnschrift Condensed" panose="020B0502040204020203" pitchFamily="34" charset="0"/>
              </a:rPr>
              <a:t>,</a:t>
            </a:r>
            <a:r>
              <a:rPr lang="it-IT" sz="1800" baseline="30000" dirty="0">
                <a:latin typeface="Bahnschrift Condensed" panose="020B0502040204020203" pitchFamily="34" charset="0"/>
                <a:cs typeface="+mn-cs"/>
              </a:rPr>
              <a:t> </a:t>
            </a:r>
            <a:r>
              <a:rPr lang="it-IT" sz="1800" dirty="0">
                <a:latin typeface="Bahnschrift Condensed" panose="020B0502040204020203" pitchFamily="34" charset="0"/>
                <a:cs typeface="+mn-cs"/>
              </a:rPr>
              <a:t>Erico Perrone</a:t>
            </a:r>
            <a:r>
              <a:rPr lang="it-IT" sz="1800" baseline="30000" dirty="0">
                <a:latin typeface="Bahnschrift Condensed" panose="020B0502040204020203" pitchFamily="34" charset="0"/>
                <a:cs typeface="+mn-cs"/>
              </a:rPr>
              <a:t>1</a:t>
            </a:r>
            <a:r>
              <a:rPr lang="it-IT" dirty="0">
                <a:latin typeface="Bahnschrift Condensed" panose="020B0502040204020203" pitchFamily="34" charset="0"/>
              </a:rPr>
              <a:t>,</a:t>
            </a:r>
            <a:r>
              <a:rPr lang="it-IT" sz="1800" baseline="30000" dirty="0">
                <a:latin typeface="Bahnschrift Condensed" panose="020B0502040204020203" pitchFamily="34" charset="0"/>
                <a:cs typeface="+mn-cs"/>
              </a:rPr>
              <a:t> </a:t>
            </a:r>
            <a:r>
              <a:rPr lang="it-IT" sz="1800" dirty="0">
                <a:latin typeface="Bahnschrift Condensed" panose="020B0502040204020203" pitchFamily="34" charset="0"/>
              </a:rPr>
              <a:t>Marco Procaccini</a:t>
            </a:r>
            <a:r>
              <a:rPr lang="it-IT" sz="1800" baseline="30000" dirty="0">
                <a:latin typeface="Bahnschrift Condensed" panose="020B0502040204020203" pitchFamily="34" charset="0"/>
              </a:rPr>
              <a:t>1</a:t>
            </a:r>
            <a:r>
              <a:rPr lang="it-IT" dirty="0">
                <a:latin typeface="Bahnschrift Condensed" panose="020B0502040204020203" pitchFamily="34" charset="0"/>
              </a:rPr>
              <a:t>,</a:t>
            </a:r>
            <a:r>
              <a:rPr lang="it-IT" sz="1800" baseline="30000" dirty="0">
                <a:latin typeface="Bahnschrift Condensed" panose="020B0502040204020203" pitchFamily="34" charset="0"/>
              </a:rPr>
              <a:t> </a:t>
            </a:r>
            <a:r>
              <a:rPr lang="it-IT" sz="1800" dirty="0">
                <a:latin typeface="Bahnschrift Condensed" panose="020B0502040204020203" pitchFamily="34" charset="0"/>
                <a:cs typeface="+mn-cs"/>
              </a:rPr>
              <a:t>Samuele Agostini</a:t>
            </a:r>
            <a:r>
              <a:rPr lang="it-IT" sz="1800" baseline="30000" dirty="0">
                <a:latin typeface="Bahnschrift Condensed" panose="020B0502040204020203" pitchFamily="34" charset="0"/>
              </a:rPr>
              <a:t>1</a:t>
            </a:r>
            <a:r>
              <a:rPr lang="it-IT" dirty="0">
                <a:latin typeface="Bahnschrift Condensed" panose="020B0502040204020203" pitchFamily="34" charset="0"/>
              </a:rPr>
              <a:t>,</a:t>
            </a:r>
            <a:r>
              <a:rPr lang="it-IT" baseline="30000" dirty="0">
                <a:latin typeface="Bahnschrift Condensed" panose="020B0502040204020203" pitchFamily="34" charset="0"/>
              </a:rPr>
              <a:t> </a:t>
            </a:r>
            <a:r>
              <a:rPr lang="it-IT" sz="1800" dirty="0">
                <a:latin typeface="Bahnschrift Condensed" panose="020B0502040204020203" pitchFamily="34" charset="0"/>
                <a:cs typeface="+mn-cs"/>
              </a:rPr>
              <a:t>Andrea Rielli</a:t>
            </a:r>
            <a:r>
              <a:rPr lang="it-IT" sz="1800" baseline="30000" dirty="0">
                <a:latin typeface="Bahnschrift Condensed" panose="020B0502040204020203" pitchFamily="34" charset="0"/>
                <a:cs typeface="+mn-cs"/>
              </a:rPr>
              <a:t>1</a:t>
            </a:r>
            <a:r>
              <a:rPr lang="it-IT" dirty="0">
                <a:latin typeface="Bahnschrift Condensed" panose="020B0502040204020203" pitchFamily="34" charset="0"/>
              </a:rPr>
              <a:t>,</a:t>
            </a:r>
            <a:r>
              <a:rPr lang="it-IT" sz="1800" baseline="30000" dirty="0">
                <a:latin typeface="Bahnschrift Condensed" panose="020B0502040204020203" pitchFamily="34" charset="0"/>
                <a:cs typeface="+mn-cs"/>
              </a:rPr>
              <a:t> </a:t>
            </a:r>
            <a:r>
              <a:rPr lang="it-IT" sz="1800" dirty="0">
                <a:latin typeface="Bahnschrift Condensed" panose="020B0502040204020203" pitchFamily="34" charset="0"/>
                <a:cs typeface="+mn-cs"/>
              </a:rPr>
              <a:t>Eugenio Trumpy</a:t>
            </a:r>
            <a:r>
              <a:rPr lang="it-IT" sz="1800" baseline="30000" dirty="0">
                <a:latin typeface="Bahnschrift Condensed" panose="020B0502040204020203" pitchFamily="34" charset="0"/>
                <a:cs typeface="+mn-cs"/>
              </a:rPr>
              <a:t>1</a:t>
            </a:r>
            <a:r>
              <a:rPr lang="it-IT" dirty="0">
                <a:latin typeface="Bahnschrift Condensed" panose="020B0502040204020203" pitchFamily="34" charset="0"/>
              </a:rPr>
              <a:t>,</a:t>
            </a:r>
            <a:r>
              <a:rPr lang="it-IT" sz="1800" baseline="30000" dirty="0">
                <a:latin typeface="Bahnschrift Condensed" panose="020B0502040204020203" pitchFamily="34" charset="0"/>
                <a:cs typeface="+mn-cs"/>
              </a:rPr>
              <a:t> </a:t>
            </a:r>
            <a:r>
              <a:rPr lang="it-IT" sz="1800" dirty="0">
                <a:latin typeface="Bahnschrift Condensed" panose="020B0502040204020203" pitchFamily="34" charset="0"/>
                <a:cs typeface="+mn-cs"/>
              </a:rPr>
              <a:t>Irene Tunno</a:t>
            </a:r>
            <a:r>
              <a:rPr lang="it-IT" sz="1800" baseline="30000" dirty="0">
                <a:latin typeface="Bahnschrift Condensed" panose="020B0502040204020203" pitchFamily="34" charset="0"/>
                <a:cs typeface="+mn-cs"/>
              </a:rPr>
              <a:t>2</a:t>
            </a:r>
            <a:r>
              <a:rPr lang="it-IT" dirty="0">
                <a:latin typeface="Bahnschrift Condensed" panose="020B0502040204020203" pitchFamily="34" charset="0"/>
              </a:rPr>
              <a:t>,</a:t>
            </a:r>
            <a:r>
              <a:rPr lang="it-IT" sz="1800" baseline="30000" dirty="0">
                <a:latin typeface="Bahnschrift Condensed" panose="020B0502040204020203" pitchFamily="34" charset="0"/>
                <a:cs typeface="+mn-cs"/>
              </a:rPr>
              <a:t> </a:t>
            </a:r>
            <a:r>
              <a:rPr lang="it-IT" sz="1800" dirty="0">
                <a:latin typeface="Bahnschrift Condensed" panose="020B0502040204020203" pitchFamily="34" charset="0"/>
                <a:cs typeface="+mn-cs"/>
              </a:rPr>
              <a:t>Ilaria Baneschi</a:t>
            </a:r>
            <a:r>
              <a:rPr lang="it-IT" sz="1800" baseline="30000" dirty="0">
                <a:latin typeface="Bahnschrift Condensed" panose="020B0502040204020203" pitchFamily="34" charset="0"/>
                <a:cs typeface="+mn-cs"/>
              </a:rPr>
              <a:t>1</a:t>
            </a:r>
            <a:r>
              <a:rPr lang="it-IT" dirty="0">
                <a:latin typeface="Bahnschrift Condensed" panose="020B0502040204020203" pitchFamily="34" charset="0"/>
              </a:rPr>
              <a:t>,</a:t>
            </a:r>
            <a:r>
              <a:rPr lang="it-IT" sz="1800" baseline="30000" dirty="0">
                <a:latin typeface="Bahnschrift Condensed" panose="020B0502040204020203" pitchFamily="34" charset="0"/>
                <a:cs typeface="+mn-cs"/>
              </a:rPr>
              <a:t> </a:t>
            </a:r>
            <a:r>
              <a:rPr lang="it-IT" sz="1800" dirty="0">
                <a:latin typeface="Bahnschrift Condensed" panose="020B0502040204020203" pitchFamily="34" charset="0"/>
                <a:cs typeface="+mn-cs"/>
              </a:rPr>
              <a:t>Simone Vezzoni</a:t>
            </a:r>
            <a:r>
              <a:rPr lang="it-IT" sz="1800" baseline="30000" dirty="0">
                <a:latin typeface="Bahnschrift Condensed" panose="020B0502040204020203" pitchFamily="34" charset="0"/>
                <a:cs typeface="+mn-cs"/>
              </a:rPr>
              <a:t>1</a:t>
            </a:r>
            <a:r>
              <a:rPr lang="it-IT" dirty="0">
                <a:latin typeface="Bahnschrift Condensed" panose="020B0502040204020203" pitchFamily="34" charset="0"/>
              </a:rPr>
              <a:t>,</a:t>
            </a:r>
            <a:r>
              <a:rPr lang="it-IT" sz="1800" baseline="30000" dirty="0">
                <a:latin typeface="Bahnschrift Condensed" panose="020B0502040204020203" pitchFamily="34" charset="0"/>
                <a:cs typeface="+mn-cs"/>
              </a:rPr>
              <a:t> </a:t>
            </a:r>
            <a:r>
              <a:rPr lang="it-IT" sz="1800" dirty="0">
                <a:latin typeface="Bahnschrift Condensed" panose="020B0502040204020203" pitchFamily="34" charset="0"/>
                <a:cs typeface="+mn-cs"/>
              </a:rPr>
              <a:t>Irene Cornacchia</a:t>
            </a:r>
            <a:r>
              <a:rPr lang="it-IT" sz="1800" baseline="30000" dirty="0">
                <a:latin typeface="Bahnschrift Condensed" panose="020B0502040204020203" pitchFamily="34" charset="0"/>
                <a:cs typeface="+mn-cs"/>
              </a:rPr>
              <a:t>3</a:t>
            </a:r>
            <a:r>
              <a:rPr lang="it-IT" dirty="0">
                <a:latin typeface="Bahnschrift Condensed" panose="020B0502040204020203" pitchFamily="34" charset="0"/>
              </a:rPr>
              <a:t>,</a:t>
            </a:r>
            <a:r>
              <a:rPr lang="it-IT" sz="1800" baseline="30000" dirty="0">
                <a:latin typeface="Bahnschrift Condensed" panose="020B0502040204020203" pitchFamily="34" charset="0"/>
                <a:cs typeface="+mn-cs"/>
              </a:rPr>
              <a:t> </a:t>
            </a:r>
            <a:r>
              <a:rPr lang="it-IT" sz="1800" dirty="0">
                <a:latin typeface="Bahnschrift Condensed" panose="020B0502040204020203" pitchFamily="34" charset="0"/>
                <a:cs typeface="+mn-cs"/>
              </a:rPr>
              <a:t>Chiara Boschi</a:t>
            </a:r>
            <a:r>
              <a:rPr lang="it-IT" sz="1800" baseline="30000" dirty="0">
                <a:latin typeface="Bahnschrift Condensed" panose="020B0502040204020203" pitchFamily="34" charset="0"/>
                <a:cs typeface="+mn-cs"/>
              </a:rPr>
              <a:t>1</a:t>
            </a:r>
            <a:r>
              <a:rPr lang="it-IT" dirty="0">
                <a:latin typeface="Bahnschrift Condensed" panose="020B0502040204020203" pitchFamily="34" charset="0"/>
              </a:rPr>
              <a:t>,</a:t>
            </a:r>
            <a:r>
              <a:rPr lang="it-IT" sz="1800" baseline="30000" dirty="0">
                <a:latin typeface="Bahnschrift Condensed" panose="020B0502040204020203" pitchFamily="34" charset="0"/>
                <a:cs typeface="+mn-cs"/>
              </a:rPr>
              <a:t> </a:t>
            </a:r>
            <a:r>
              <a:rPr lang="it-IT" sz="1800" dirty="0">
                <a:latin typeface="Bahnschrift Condensed" panose="020B0502040204020203" pitchFamily="34" charset="0"/>
                <a:cs typeface="+mn-cs"/>
              </a:rPr>
              <a:t>Eleonora Regattieri</a:t>
            </a:r>
            <a:r>
              <a:rPr lang="it-IT" sz="1800" baseline="30000" dirty="0">
                <a:latin typeface="Bahnschrift Condensed" panose="020B0502040204020203" pitchFamily="34" charset="0"/>
                <a:cs typeface="+mn-cs"/>
              </a:rPr>
              <a:t>1</a:t>
            </a:r>
            <a:r>
              <a:rPr lang="it-IT" dirty="0">
                <a:latin typeface="Bahnschrift Condensed" panose="020B0502040204020203" pitchFamily="34" charset="0"/>
              </a:rPr>
              <a:t>,</a:t>
            </a:r>
            <a:r>
              <a:rPr lang="it-IT" baseline="30000" dirty="0">
                <a:latin typeface="Bahnschrift Condensed" panose="020B0502040204020203" pitchFamily="34" charset="0"/>
              </a:rPr>
              <a:t> </a:t>
            </a:r>
            <a:r>
              <a:rPr lang="it-IT" sz="1800" dirty="0">
                <a:latin typeface="Bahnschrift Condensed" panose="020B0502040204020203" pitchFamily="34" charset="0"/>
                <a:cs typeface="+mn-cs"/>
              </a:rPr>
              <a:t>Matteo Salvadori</a:t>
            </a:r>
            <a:r>
              <a:rPr lang="it-IT" sz="1800" baseline="30000" dirty="0">
                <a:latin typeface="Bahnschrift Condensed" panose="020B0502040204020203" pitchFamily="34" charset="0"/>
                <a:cs typeface="+mn-cs"/>
              </a:rPr>
              <a:t>1</a:t>
            </a:r>
            <a:r>
              <a:rPr lang="it-IT" dirty="0">
                <a:latin typeface="Bahnschrift Condensed" panose="020B0502040204020203" pitchFamily="34" charset="0"/>
              </a:rPr>
              <a:t>,</a:t>
            </a:r>
            <a:r>
              <a:rPr lang="it-IT" baseline="30000" dirty="0">
                <a:latin typeface="Bahnschrift Condensed" panose="020B0502040204020203" pitchFamily="34" charset="0"/>
              </a:rPr>
              <a:t> </a:t>
            </a:r>
            <a:r>
              <a:rPr lang="it-IT" sz="1800" dirty="0">
                <a:latin typeface="Bahnschrift Condensed" panose="020B0502040204020203" pitchFamily="34" charset="0"/>
                <a:cs typeface="+mn-cs"/>
              </a:rPr>
              <a:t>Maddalena Pennisi</a:t>
            </a:r>
            <a:r>
              <a:rPr lang="it-IT" sz="1800" baseline="30000" dirty="0">
                <a:latin typeface="Bahnschrift Condensed" panose="020B0502040204020203" pitchFamily="34" charset="0"/>
                <a:cs typeface="+mn-cs"/>
              </a:rPr>
              <a:t>1</a:t>
            </a:r>
            <a:r>
              <a:rPr lang="it-IT" dirty="0">
                <a:latin typeface="Bahnschrift Condensed" panose="020B0502040204020203" pitchFamily="34" charset="0"/>
              </a:rPr>
              <a:t>,</a:t>
            </a:r>
            <a:r>
              <a:rPr lang="it-IT" baseline="30000" dirty="0">
                <a:latin typeface="Bahnschrift Condensed" panose="020B0502040204020203" pitchFamily="34" charset="0"/>
              </a:rPr>
              <a:t> </a:t>
            </a:r>
            <a:r>
              <a:rPr lang="it-IT" sz="1800" dirty="0">
                <a:latin typeface="Bahnschrift Condensed" panose="020B0502040204020203" pitchFamily="34" charset="0"/>
                <a:cs typeface="+mn-cs"/>
              </a:rPr>
              <a:t>Andrea Dini</a:t>
            </a:r>
            <a:r>
              <a:rPr lang="it-IT" sz="1800" baseline="30000" dirty="0">
                <a:latin typeface="Bahnschrift Condensed" panose="020B0502040204020203" pitchFamily="34" charset="0"/>
                <a:cs typeface="+mn-cs"/>
              </a:rPr>
              <a:t>1</a:t>
            </a:r>
            <a:r>
              <a:rPr lang="it-IT" dirty="0">
                <a:latin typeface="Bahnschrift Condensed" panose="020B0502040204020203" pitchFamily="34" charset="0"/>
              </a:rPr>
              <a:t>,</a:t>
            </a:r>
            <a:r>
              <a:rPr lang="it-IT" baseline="30000" dirty="0">
                <a:latin typeface="Bahnschrift Condensed" panose="020B0502040204020203" pitchFamily="34" charset="0"/>
              </a:rPr>
              <a:t> </a:t>
            </a:r>
            <a:r>
              <a:rPr lang="it-IT" sz="1800" dirty="0">
                <a:latin typeface="Bahnschrift Condensed" panose="020B0502040204020203" pitchFamily="34" charset="0"/>
                <a:cs typeface="+mn-cs"/>
              </a:rPr>
              <a:t>Antonello Provenzale</a:t>
            </a:r>
            <a:r>
              <a:rPr lang="it-IT" sz="1800" baseline="30000" dirty="0">
                <a:latin typeface="Bahnschrift Condensed" panose="020B0502040204020203" pitchFamily="34" charset="0"/>
                <a:cs typeface="+mn-cs"/>
              </a:rPr>
              <a:t>1</a:t>
            </a:r>
            <a:endParaRPr lang="it-IT" sz="1800" dirty="0">
              <a:latin typeface="Bahnschrift Condensed" panose="020B0502040204020203" pitchFamily="34" charset="0"/>
            </a:endParaRPr>
          </a:p>
        </p:txBody>
      </p:sp>
      <p:pic>
        <p:nvPicPr>
          <p:cNvPr id="8" name="Immagine 7" descr="Immagine che contiene Elementi grafici, Carattere, grafica, logo&#10;&#10;Descrizione generata automaticamente">
            <a:extLst>
              <a:ext uri="{FF2B5EF4-FFF2-40B4-BE49-F238E27FC236}">
                <a16:creationId xmlns:a16="http://schemas.microsoft.com/office/drawing/2014/main" id="{959968DC-917C-7639-A064-D966B53D0C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7433" y="4457440"/>
            <a:ext cx="942669" cy="687180"/>
          </a:xfrm>
          <a:prstGeom prst="rect">
            <a:avLst/>
          </a:prstGeom>
        </p:spPr>
      </p:pic>
      <p:pic>
        <p:nvPicPr>
          <p:cNvPr id="9" name="Picture 2" descr="Istituto di Ricerca sugli Ecosistemi Terrestri (IRET) | Consiglio Nazionale  delle Ricerche">
            <a:extLst>
              <a:ext uri="{FF2B5EF4-FFF2-40B4-BE49-F238E27FC236}">
                <a16:creationId xmlns:a16="http://schemas.microsoft.com/office/drawing/2014/main" id="{775B4213-F78F-BD71-4CC9-279F1E8C50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4102" y="4457440"/>
            <a:ext cx="730024" cy="709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Istituto di geologia ambientale e geoingegneria (IGAG) | Consiglio  Nazionale delle Ricerche">
            <a:extLst>
              <a:ext uri="{FF2B5EF4-FFF2-40B4-BE49-F238E27FC236}">
                <a16:creationId xmlns:a16="http://schemas.microsoft.com/office/drawing/2014/main" id="{F5E32360-C248-AE15-7DBE-057E4CD903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7508" y="4398448"/>
            <a:ext cx="569188" cy="726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F66A94E8-122D-4139-CDA6-795262D03EB9}"/>
              </a:ext>
            </a:extLst>
          </p:cNvPr>
          <p:cNvSpPr txBox="1"/>
          <p:nvPr/>
        </p:nvSpPr>
        <p:spPr>
          <a:xfrm>
            <a:off x="9168850" y="5077824"/>
            <a:ext cx="3398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it-IT" sz="1800" dirty="0">
                <a:latin typeface="Bahnschrift Condensed" panose="020B0502040204020203" pitchFamily="34" charset="0"/>
                <a:cs typeface="+mn-cs"/>
              </a:rPr>
              <a:t>1</a:t>
            </a:r>
            <a:endParaRPr lang="it-IT" sz="1800" dirty="0">
              <a:latin typeface="Bahnschrift Condensed" panose="020B0502040204020203" pitchFamily="34" charset="0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9F9AC89E-8E30-AF4E-ADC8-772AFAAA279B}"/>
              </a:ext>
            </a:extLst>
          </p:cNvPr>
          <p:cNvSpPr txBox="1"/>
          <p:nvPr/>
        </p:nvSpPr>
        <p:spPr>
          <a:xfrm>
            <a:off x="10210648" y="5077824"/>
            <a:ext cx="3398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it-IT" dirty="0">
                <a:latin typeface="Bahnschrift Condensed" panose="020B0502040204020203" pitchFamily="34" charset="0"/>
              </a:rPr>
              <a:t>2</a:t>
            </a:r>
            <a:endParaRPr lang="it-IT" sz="1800" dirty="0">
              <a:latin typeface="Bahnschrift Condensed" panose="020B0502040204020203" pitchFamily="34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A9A19A5F-7651-8985-9577-D9D5EF723F76}"/>
              </a:ext>
            </a:extLst>
          </p:cNvPr>
          <p:cNvSpPr txBox="1"/>
          <p:nvPr/>
        </p:nvSpPr>
        <p:spPr>
          <a:xfrm>
            <a:off x="11082529" y="5072663"/>
            <a:ext cx="3398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it-IT" sz="1800" dirty="0">
                <a:latin typeface="Bahnschrift Condensed" panose="020B0502040204020203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931928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3">
            <a:extLst>
              <a:ext uri="{FF2B5EF4-FFF2-40B4-BE49-F238E27FC236}">
                <a16:creationId xmlns:a16="http://schemas.microsoft.com/office/drawing/2014/main" id="{27F6F66E-69E1-2456-26FA-73FE1FCAA7E2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75921" y="6384022"/>
            <a:ext cx="4173501" cy="473977"/>
          </a:xfrm>
        </p:spPr>
        <p:txBody>
          <a:bodyPr>
            <a:normAutofit/>
          </a:bodyPr>
          <a:lstStyle/>
          <a:p>
            <a:r>
              <a:rPr lang="it-IT" sz="1800" dirty="0">
                <a:solidFill>
                  <a:schemeClr val="tx1"/>
                </a:solidFill>
                <a:latin typeface="Bahnschrift Condensed" panose="020B0502040204020203" pitchFamily="34" charset="0"/>
                <a:cs typeface="+mn-cs"/>
              </a:rPr>
              <a:t>ITINERIS 3° general Meeting – Rome, 25/26-09-2025</a:t>
            </a:r>
          </a:p>
        </p:txBody>
      </p:sp>
      <p:grpSp>
        <p:nvGrpSpPr>
          <p:cNvPr id="99" name="Gruppo 98">
            <a:extLst>
              <a:ext uri="{FF2B5EF4-FFF2-40B4-BE49-F238E27FC236}">
                <a16:creationId xmlns:a16="http://schemas.microsoft.com/office/drawing/2014/main" id="{9232261B-2527-7550-DDBB-61A6456D59D8}"/>
              </a:ext>
            </a:extLst>
          </p:cNvPr>
          <p:cNvGrpSpPr/>
          <p:nvPr/>
        </p:nvGrpSpPr>
        <p:grpSpPr>
          <a:xfrm>
            <a:off x="265084" y="593240"/>
            <a:ext cx="5672346" cy="5691459"/>
            <a:chOff x="6160044" y="473285"/>
            <a:chExt cx="5672346" cy="5691459"/>
          </a:xfrm>
        </p:grpSpPr>
        <p:sp>
          <p:nvSpPr>
            <p:cNvPr id="100" name="Ovale 99">
              <a:extLst>
                <a:ext uri="{FF2B5EF4-FFF2-40B4-BE49-F238E27FC236}">
                  <a16:creationId xmlns:a16="http://schemas.microsoft.com/office/drawing/2014/main" id="{1C14EEB3-8150-CCD2-E260-6B2A2937F567}"/>
                </a:ext>
              </a:extLst>
            </p:cNvPr>
            <p:cNvSpPr/>
            <p:nvPr/>
          </p:nvSpPr>
          <p:spPr>
            <a:xfrm>
              <a:off x="6631695" y="946829"/>
              <a:ext cx="4665765" cy="4665765"/>
            </a:xfrm>
            <a:prstGeom prst="ellipse">
              <a:avLst/>
            </a:prstGeom>
            <a:noFill/>
            <a:ln w="9525">
              <a:solidFill>
                <a:schemeClr val="tx1">
                  <a:alpha val="1000"/>
                </a:schemeClr>
              </a:solidFill>
            </a:ln>
            <a:effectLst>
              <a:glow rad="1778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1" name="Picture 16" descr="La recente scoperta di un meteorite potrebbe svelare i segreti del Sistema  Solare | National Geographic">
              <a:extLst>
                <a:ext uri="{FF2B5EF4-FFF2-40B4-BE49-F238E27FC236}">
                  <a16:creationId xmlns:a16="http://schemas.microsoft.com/office/drawing/2014/main" id="{E8777658-3416-3DF2-9E51-03DAFE0CB4E3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54887" y="5084744"/>
              <a:ext cx="1080000" cy="1080000"/>
            </a:xfrm>
            <a:prstGeom prst="ellipse">
              <a:avLst/>
            </a:prstGeom>
            <a:ln>
              <a:noFill/>
            </a:ln>
            <a:effectLst>
              <a:softEdge rad="254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" name="Picture 18" descr="Il sangue - AVIS">
              <a:extLst>
                <a:ext uri="{FF2B5EF4-FFF2-40B4-BE49-F238E27FC236}">
                  <a16:creationId xmlns:a16="http://schemas.microsoft.com/office/drawing/2014/main" id="{072DBA77-ECB4-C84D-5D56-28FC5623BA02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0044" y="2907817"/>
              <a:ext cx="1080000" cy="1080000"/>
            </a:xfrm>
            <a:prstGeom prst="ellipse">
              <a:avLst/>
            </a:prstGeom>
            <a:ln>
              <a:noFill/>
            </a:ln>
            <a:effectLst>
              <a:softEdge rad="254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" name="Picture 4" descr="Hydrothermal Fluid From Piccard Vents Leads to Discovery That Transforms  Understanding of Hydrogen Depletion at the Seafloor">
              <a:extLst>
                <a:ext uri="{FF2B5EF4-FFF2-40B4-BE49-F238E27FC236}">
                  <a16:creationId xmlns:a16="http://schemas.microsoft.com/office/drawing/2014/main" id="{13161A12-DBE8-A277-6A0D-8F38A076F0CF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1368" y="1022096"/>
              <a:ext cx="1080000" cy="1080000"/>
            </a:xfrm>
            <a:prstGeom prst="ellipse">
              <a:avLst/>
            </a:prstGeom>
            <a:ln>
              <a:noFill/>
            </a:ln>
            <a:effectLst>
              <a:softEdge rad="254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" name="Picture 6" descr="Next Steps for the Critical Zone - Eos">
              <a:extLst>
                <a:ext uri="{FF2B5EF4-FFF2-40B4-BE49-F238E27FC236}">
                  <a16:creationId xmlns:a16="http://schemas.microsoft.com/office/drawing/2014/main" id="{4444C4FA-C498-28A3-5F97-4C054BF8A525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93555" y="4468539"/>
              <a:ext cx="1080000" cy="1080000"/>
            </a:xfrm>
            <a:prstGeom prst="ellipse">
              <a:avLst/>
            </a:prstGeom>
            <a:ln>
              <a:noFill/>
            </a:ln>
            <a:effectLst>
              <a:softEdge rad="254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" name="Picture 10" descr="La Terra dinamica: in 10 immagini | DigiLands">
              <a:extLst>
                <a:ext uri="{FF2B5EF4-FFF2-40B4-BE49-F238E27FC236}">
                  <a16:creationId xmlns:a16="http://schemas.microsoft.com/office/drawing/2014/main" id="{0B71CE84-914A-7AE5-6E2B-38E9F193F650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2390" y="2858760"/>
              <a:ext cx="1080000" cy="1080000"/>
            </a:xfrm>
            <a:prstGeom prst="ellipse">
              <a:avLst/>
            </a:prstGeom>
            <a:ln>
              <a:noFill/>
            </a:ln>
            <a:effectLst>
              <a:softEdge rad="254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6" name="Picture 14" descr="Come difendersi dall'inquinamento atmosferico - Energit">
              <a:extLst>
                <a:ext uri="{FF2B5EF4-FFF2-40B4-BE49-F238E27FC236}">
                  <a16:creationId xmlns:a16="http://schemas.microsoft.com/office/drawing/2014/main" id="{E7A0344F-E160-A16C-620B-E3DBA12CAD51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93474" y="4454275"/>
              <a:ext cx="1080000" cy="1080000"/>
            </a:xfrm>
            <a:prstGeom prst="ellipse">
              <a:avLst/>
            </a:prstGeom>
            <a:ln>
              <a:noFill/>
            </a:ln>
            <a:effectLst>
              <a:softEdge rad="254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" name="Picture 8" descr="Scientists Finally Have Direct Proof That the Earth's Core Is Solid">
              <a:extLst>
                <a:ext uri="{FF2B5EF4-FFF2-40B4-BE49-F238E27FC236}">
                  <a16:creationId xmlns:a16="http://schemas.microsoft.com/office/drawing/2014/main" id="{E60F11C2-F8E7-1EAC-D34D-229CB408DDA3}"/>
                </a:ext>
              </a:extLst>
            </p:cNvPr>
            <p:cNvPicPr>
              <a:picLocks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26" t="3091" r="3867" b="4370"/>
            <a:stretch/>
          </p:blipFill>
          <p:spPr bwMode="auto">
            <a:xfrm>
              <a:off x="8454887" y="473285"/>
              <a:ext cx="1080000" cy="1080000"/>
            </a:xfrm>
            <a:prstGeom prst="ellipse">
              <a:avLst/>
            </a:prstGeom>
            <a:ln>
              <a:noFill/>
            </a:ln>
            <a:effectLst>
              <a:softEdge rad="254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8" name="Picture 8" descr="Physical and Chemical Weathering of Rocks - Geography Realm">
              <a:extLst>
                <a:ext uri="{FF2B5EF4-FFF2-40B4-BE49-F238E27FC236}">
                  <a16:creationId xmlns:a16="http://schemas.microsoft.com/office/drawing/2014/main" id="{0C6339CC-A906-B89F-7A08-306E8471847C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9096" y="1077836"/>
              <a:ext cx="1080000" cy="1080000"/>
            </a:xfrm>
            <a:prstGeom prst="ellipse">
              <a:avLst/>
            </a:prstGeom>
            <a:ln>
              <a:noFill/>
            </a:ln>
            <a:effectLst>
              <a:softEdge rad="254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9" name="Picture 42" descr="Data management - Free seo and web icons">
            <a:extLst>
              <a:ext uri="{FF2B5EF4-FFF2-40B4-BE49-F238E27FC236}">
                <a16:creationId xmlns:a16="http://schemas.microsoft.com/office/drawing/2014/main" id="{39401A8D-C929-8318-F784-0488FF7193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123" y="2539012"/>
            <a:ext cx="1678268" cy="1678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0" name="Gruppo 109">
            <a:extLst>
              <a:ext uri="{FF2B5EF4-FFF2-40B4-BE49-F238E27FC236}">
                <a16:creationId xmlns:a16="http://schemas.microsoft.com/office/drawing/2014/main" id="{483E975F-DC5E-E9E8-8BFC-FDED498BD04D}"/>
              </a:ext>
            </a:extLst>
          </p:cNvPr>
          <p:cNvGrpSpPr/>
          <p:nvPr/>
        </p:nvGrpSpPr>
        <p:grpSpPr>
          <a:xfrm rot="20440429">
            <a:off x="1732926" y="4227159"/>
            <a:ext cx="907150" cy="521867"/>
            <a:chOff x="7212131" y="3575376"/>
            <a:chExt cx="907150" cy="521867"/>
          </a:xfrm>
        </p:grpSpPr>
        <p:sp>
          <p:nvSpPr>
            <p:cNvPr id="111" name="Freccia a gallone 110">
              <a:extLst>
                <a:ext uri="{FF2B5EF4-FFF2-40B4-BE49-F238E27FC236}">
                  <a16:creationId xmlns:a16="http://schemas.microsoft.com/office/drawing/2014/main" id="{BF51AB70-F171-CCFF-6B41-ACE02C65C443}"/>
                </a:ext>
              </a:extLst>
            </p:cNvPr>
            <p:cNvSpPr/>
            <p:nvPr/>
          </p:nvSpPr>
          <p:spPr>
            <a:xfrm rot="20584103">
              <a:off x="7212131" y="3805625"/>
              <a:ext cx="232117" cy="291618"/>
            </a:xfrm>
            <a:prstGeom prst="chevron">
              <a:avLst/>
            </a:prstGeom>
            <a:solidFill>
              <a:srgbClr val="00FF99">
                <a:alpha val="20000"/>
              </a:srgbClr>
            </a:solidFill>
            <a:ln w="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12" name="Freccia a gallone 111">
              <a:extLst>
                <a:ext uri="{FF2B5EF4-FFF2-40B4-BE49-F238E27FC236}">
                  <a16:creationId xmlns:a16="http://schemas.microsoft.com/office/drawing/2014/main" id="{2D6E6D41-D1BC-2935-205D-99705220CD7D}"/>
                </a:ext>
              </a:extLst>
            </p:cNvPr>
            <p:cNvSpPr/>
            <p:nvPr/>
          </p:nvSpPr>
          <p:spPr>
            <a:xfrm rot="20584103">
              <a:off x="7382557" y="3743349"/>
              <a:ext cx="232117" cy="291618"/>
            </a:xfrm>
            <a:prstGeom prst="chevron">
              <a:avLst/>
            </a:prstGeom>
            <a:solidFill>
              <a:srgbClr val="00FF99">
                <a:alpha val="35000"/>
              </a:srgbClr>
            </a:solidFill>
            <a:ln w="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13" name="Freccia a gallone 112">
              <a:extLst>
                <a:ext uri="{FF2B5EF4-FFF2-40B4-BE49-F238E27FC236}">
                  <a16:creationId xmlns:a16="http://schemas.microsoft.com/office/drawing/2014/main" id="{1E748110-E38B-A7B5-BDE0-6910CCF3EE70}"/>
                </a:ext>
              </a:extLst>
            </p:cNvPr>
            <p:cNvSpPr/>
            <p:nvPr/>
          </p:nvSpPr>
          <p:spPr>
            <a:xfrm rot="20584103">
              <a:off x="7552209" y="3681072"/>
              <a:ext cx="232117" cy="291618"/>
            </a:xfrm>
            <a:prstGeom prst="chevron">
              <a:avLst/>
            </a:prstGeom>
            <a:solidFill>
              <a:srgbClr val="00FF99">
                <a:alpha val="55000"/>
              </a:srgbClr>
            </a:solidFill>
            <a:ln w="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14" name="Freccia a gallone 113">
              <a:extLst>
                <a:ext uri="{FF2B5EF4-FFF2-40B4-BE49-F238E27FC236}">
                  <a16:creationId xmlns:a16="http://schemas.microsoft.com/office/drawing/2014/main" id="{4D71C8DD-0791-E0B5-9650-5D7B78CA16D9}"/>
                </a:ext>
              </a:extLst>
            </p:cNvPr>
            <p:cNvSpPr/>
            <p:nvPr/>
          </p:nvSpPr>
          <p:spPr>
            <a:xfrm rot="20584103">
              <a:off x="7714661" y="3632336"/>
              <a:ext cx="232117" cy="291618"/>
            </a:xfrm>
            <a:prstGeom prst="chevron">
              <a:avLst/>
            </a:prstGeom>
            <a:solidFill>
              <a:srgbClr val="00FF99">
                <a:alpha val="65000"/>
              </a:srgbClr>
            </a:solidFill>
            <a:ln w="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15" name="Freccia a gallone 114">
              <a:extLst>
                <a:ext uri="{FF2B5EF4-FFF2-40B4-BE49-F238E27FC236}">
                  <a16:creationId xmlns:a16="http://schemas.microsoft.com/office/drawing/2014/main" id="{3E8409A1-E1B9-9008-3C85-E5DDFDED2870}"/>
                </a:ext>
              </a:extLst>
            </p:cNvPr>
            <p:cNvSpPr/>
            <p:nvPr/>
          </p:nvSpPr>
          <p:spPr>
            <a:xfrm rot="20584103">
              <a:off x="7887164" y="3575376"/>
              <a:ext cx="232117" cy="291618"/>
            </a:xfrm>
            <a:prstGeom prst="chevron">
              <a:avLst/>
            </a:prstGeom>
            <a:solidFill>
              <a:srgbClr val="00FF99">
                <a:alpha val="75000"/>
              </a:srgbClr>
            </a:solidFill>
            <a:ln w="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116" name="Gruppo 115">
            <a:extLst>
              <a:ext uri="{FF2B5EF4-FFF2-40B4-BE49-F238E27FC236}">
                <a16:creationId xmlns:a16="http://schemas.microsoft.com/office/drawing/2014/main" id="{0BC408FD-E80F-B0E8-CCEE-281145C1C2C7}"/>
              </a:ext>
            </a:extLst>
          </p:cNvPr>
          <p:cNvGrpSpPr/>
          <p:nvPr/>
        </p:nvGrpSpPr>
        <p:grpSpPr>
          <a:xfrm rot="17280000">
            <a:off x="2665658" y="4488526"/>
            <a:ext cx="907150" cy="521867"/>
            <a:chOff x="7212131" y="3575376"/>
            <a:chExt cx="907150" cy="521867"/>
          </a:xfrm>
        </p:grpSpPr>
        <p:sp>
          <p:nvSpPr>
            <p:cNvPr id="117" name="Freccia a gallone 116">
              <a:extLst>
                <a:ext uri="{FF2B5EF4-FFF2-40B4-BE49-F238E27FC236}">
                  <a16:creationId xmlns:a16="http://schemas.microsoft.com/office/drawing/2014/main" id="{7BB9BB5A-9144-40F8-6547-1C26915B4E55}"/>
                </a:ext>
              </a:extLst>
            </p:cNvPr>
            <p:cNvSpPr/>
            <p:nvPr/>
          </p:nvSpPr>
          <p:spPr>
            <a:xfrm rot="20584103">
              <a:off x="7212131" y="3805625"/>
              <a:ext cx="232117" cy="291618"/>
            </a:xfrm>
            <a:prstGeom prst="chevron">
              <a:avLst/>
            </a:prstGeom>
            <a:solidFill>
              <a:srgbClr val="00FF99">
                <a:alpha val="20000"/>
              </a:srgbClr>
            </a:solidFill>
            <a:ln w="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18" name="Freccia a gallone 117">
              <a:extLst>
                <a:ext uri="{FF2B5EF4-FFF2-40B4-BE49-F238E27FC236}">
                  <a16:creationId xmlns:a16="http://schemas.microsoft.com/office/drawing/2014/main" id="{FDC4F9F6-DD1B-B556-F04E-61F483AFB89C}"/>
                </a:ext>
              </a:extLst>
            </p:cNvPr>
            <p:cNvSpPr/>
            <p:nvPr/>
          </p:nvSpPr>
          <p:spPr>
            <a:xfrm rot="20584103">
              <a:off x="7382557" y="3743349"/>
              <a:ext cx="232117" cy="291618"/>
            </a:xfrm>
            <a:prstGeom prst="chevron">
              <a:avLst/>
            </a:prstGeom>
            <a:solidFill>
              <a:srgbClr val="00FF99">
                <a:alpha val="35000"/>
              </a:srgbClr>
            </a:solidFill>
            <a:ln w="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19" name="Freccia a gallone 118">
              <a:extLst>
                <a:ext uri="{FF2B5EF4-FFF2-40B4-BE49-F238E27FC236}">
                  <a16:creationId xmlns:a16="http://schemas.microsoft.com/office/drawing/2014/main" id="{AEEC5D2F-59F8-8834-213F-A5C8C203A3BE}"/>
                </a:ext>
              </a:extLst>
            </p:cNvPr>
            <p:cNvSpPr/>
            <p:nvPr/>
          </p:nvSpPr>
          <p:spPr>
            <a:xfrm rot="20584103">
              <a:off x="7552209" y="3681072"/>
              <a:ext cx="232117" cy="291618"/>
            </a:xfrm>
            <a:prstGeom prst="chevron">
              <a:avLst/>
            </a:prstGeom>
            <a:solidFill>
              <a:srgbClr val="00FF99">
                <a:alpha val="55000"/>
              </a:srgbClr>
            </a:solidFill>
            <a:ln w="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0" name="Freccia a gallone 119">
              <a:extLst>
                <a:ext uri="{FF2B5EF4-FFF2-40B4-BE49-F238E27FC236}">
                  <a16:creationId xmlns:a16="http://schemas.microsoft.com/office/drawing/2014/main" id="{7643E588-36E3-A02C-1F1C-310A6704B9B1}"/>
                </a:ext>
              </a:extLst>
            </p:cNvPr>
            <p:cNvSpPr/>
            <p:nvPr/>
          </p:nvSpPr>
          <p:spPr>
            <a:xfrm rot="20584103">
              <a:off x="7714661" y="3632336"/>
              <a:ext cx="232117" cy="291618"/>
            </a:xfrm>
            <a:prstGeom prst="chevron">
              <a:avLst/>
            </a:prstGeom>
            <a:solidFill>
              <a:srgbClr val="00FF99">
                <a:alpha val="65000"/>
              </a:srgbClr>
            </a:solidFill>
            <a:ln w="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1" name="Freccia a gallone 120">
              <a:extLst>
                <a:ext uri="{FF2B5EF4-FFF2-40B4-BE49-F238E27FC236}">
                  <a16:creationId xmlns:a16="http://schemas.microsoft.com/office/drawing/2014/main" id="{2EEE3F49-7045-0B04-E63D-9DF68813F3FF}"/>
                </a:ext>
              </a:extLst>
            </p:cNvPr>
            <p:cNvSpPr/>
            <p:nvPr/>
          </p:nvSpPr>
          <p:spPr>
            <a:xfrm rot="20584103">
              <a:off x="7887164" y="3575376"/>
              <a:ext cx="232117" cy="291618"/>
            </a:xfrm>
            <a:prstGeom prst="chevron">
              <a:avLst/>
            </a:prstGeom>
            <a:solidFill>
              <a:srgbClr val="00FF99">
                <a:alpha val="75000"/>
              </a:srgbClr>
            </a:solidFill>
            <a:ln w="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122" name="Gruppo 121">
            <a:extLst>
              <a:ext uri="{FF2B5EF4-FFF2-40B4-BE49-F238E27FC236}">
                <a16:creationId xmlns:a16="http://schemas.microsoft.com/office/drawing/2014/main" id="{A44E3DF2-7DDA-C8BE-2F59-C09BDE1F863A}"/>
              </a:ext>
            </a:extLst>
          </p:cNvPr>
          <p:cNvGrpSpPr/>
          <p:nvPr/>
        </p:nvGrpSpPr>
        <p:grpSpPr>
          <a:xfrm rot="14259415">
            <a:off x="3516711" y="4231926"/>
            <a:ext cx="907150" cy="521867"/>
            <a:chOff x="7212131" y="3575376"/>
            <a:chExt cx="907150" cy="521867"/>
          </a:xfrm>
        </p:grpSpPr>
        <p:sp>
          <p:nvSpPr>
            <p:cNvPr id="123" name="Freccia a gallone 122">
              <a:extLst>
                <a:ext uri="{FF2B5EF4-FFF2-40B4-BE49-F238E27FC236}">
                  <a16:creationId xmlns:a16="http://schemas.microsoft.com/office/drawing/2014/main" id="{F134CD85-0C91-B226-CD09-3DA7EBDF3185}"/>
                </a:ext>
              </a:extLst>
            </p:cNvPr>
            <p:cNvSpPr/>
            <p:nvPr/>
          </p:nvSpPr>
          <p:spPr>
            <a:xfrm rot="20584103">
              <a:off x="7212131" y="3805625"/>
              <a:ext cx="232117" cy="291618"/>
            </a:xfrm>
            <a:prstGeom prst="chevron">
              <a:avLst/>
            </a:prstGeom>
            <a:solidFill>
              <a:srgbClr val="00FF99">
                <a:alpha val="20000"/>
              </a:srgbClr>
            </a:solidFill>
            <a:ln w="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4" name="Freccia a gallone 123">
              <a:extLst>
                <a:ext uri="{FF2B5EF4-FFF2-40B4-BE49-F238E27FC236}">
                  <a16:creationId xmlns:a16="http://schemas.microsoft.com/office/drawing/2014/main" id="{B355B60E-9546-4BE2-776F-82EC31EF9C7E}"/>
                </a:ext>
              </a:extLst>
            </p:cNvPr>
            <p:cNvSpPr/>
            <p:nvPr/>
          </p:nvSpPr>
          <p:spPr>
            <a:xfrm rot="20584103">
              <a:off x="7382557" y="3743349"/>
              <a:ext cx="232117" cy="291618"/>
            </a:xfrm>
            <a:prstGeom prst="chevron">
              <a:avLst/>
            </a:prstGeom>
            <a:solidFill>
              <a:srgbClr val="00FF99">
                <a:alpha val="35000"/>
              </a:srgbClr>
            </a:solidFill>
            <a:ln w="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5" name="Freccia a gallone 124">
              <a:extLst>
                <a:ext uri="{FF2B5EF4-FFF2-40B4-BE49-F238E27FC236}">
                  <a16:creationId xmlns:a16="http://schemas.microsoft.com/office/drawing/2014/main" id="{55E5DF06-F401-9E95-1D6E-E155CA912C62}"/>
                </a:ext>
              </a:extLst>
            </p:cNvPr>
            <p:cNvSpPr/>
            <p:nvPr/>
          </p:nvSpPr>
          <p:spPr>
            <a:xfrm rot="20584103">
              <a:off x="7552209" y="3681072"/>
              <a:ext cx="232117" cy="291618"/>
            </a:xfrm>
            <a:prstGeom prst="chevron">
              <a:avLst/>
            </a:prstGeom>
            <a:solidFill>
              <a:srgbClr val="00FF99">
                <a:alpha val="55000"/>
              </a:srgbClr>
            </a:solidFill>
            <a:ln w="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6" name="Freccia a gallone 125">
              <a:extLst>
                <a:ext uri="{FF2B5EF4-FFF2-40B4-BE49-F238E27FC236}">
                  <a16:creationId xmlns:a16="http://schemas.microsoft.com/office/drawing/2014/main" id="{AC024428-885F-5081-2ACB-E1C24C1EBD9E}"/>
                </a:ext>
              </a:extLst>
            </p:cNvPr>
            <p:cNvSpPr/>
            <p:nvPr/>
          </p:nvSpPr>
          <p:spPr>
            <a:xfrm rot="20584103">
              <a:off x="7714661" y="3632336"/>
              <a:ext cx="232117" cy="291618"/>
            </a:xfrm>
            <a:prstGeom prst="chevron">
              <a:avLst/>
            </a:prstGeom>
            <a:solidFill>
              <a:srgbClr val="00FF99">
                <a:alpha val="65000"/>
              </a:srgbClr>
            </a:solidFill>
            <a:ln w="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7" name="Freccia a gallone 126">
              <a:extLst>
                <a:ext uri="{FF2B5EF4-FFF2-40B4-BE49-F238E27FC236}">
                  <a16:creationId xmlns:a16="http://schemas.microsoft.com/office/drawing/2014/main" id="{DCE1F117-F065-AF48-9F41-971AE10D3AA7}"/>
                </a:ext>
              </a:extLst>
            </p:cNvPr>
            <p:cNvSpPr/>
            <p:nvPr/>
          </p:nvSpPr>
          <p:spPr>
            <a:xfrm rot="20584103">
              <a:off x="7887164" y="3575376"/>
              <a:ext cx="232117" cy="291618"/>
            </a:xfrm>
            <a:prstGeom prst="chevron">
              <a:avLst/>
            </a:prstGeom>
            <a:solidFill>
              <a:srgbClr val="00FF99">
                <a:alpha val="75000"/>
              </a:srgbClr>
            </a:solidFill>
            <a:ln w="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128" name="Gruppo 127">
            <a:extLst>
              <a:ext uri="{FF2B5EF4-FFF2-40B4-BE49-F238E27FC236}">
                <a16:creationId xmlns:a16="http://schemas.microsoft.com/office/drawing/2014/main" id="{4040A337-813D-62B6-CB11-4E7744BBB2DD}"/>
              </a:ext>
            </a:extLst>
          </p:cNvPr>
          <p:cNvGrpSpPr/>
          <p:nvPr/>
        </p:nvGrpSpPr>
        <p:grpSpPr>
          <a:xfrm rot="8911631">
            <a:off x="3671209" y="2275513"/>
            <a:ext cx="907150" cy="521867"/>
            <a:chOff x="7212131" y="3575376"/>
            <a:chExt cx="907150" cy="521867"/>
          </a:xfrm>
        </p:grpSpPr>
        <p:sp>
          <p:nvSpPr>
            <p:cNvPr id="129" name="Freccia a gallone 128">
              <a:extLst>
                <a:ext uri="{FF2B5EF4-FFF2-40B4-BE49-F238E27FC236}">
                  <a16:creationId xmlns:a16="http://schemas.microsoft.com/office/drawing/2014/main" id="{769C6F08-F51A-7182-3A44-8A644341E005}"/>
                </a:ext>
              </a:extLst>
            </p:cNvPr>
            <p:cNvSpPr/>
            <p:nvPr/>
          </p:nvSpPr>
          <p:spPr>
            <a:xfrm rot="20584103">
              <a:off x="7212131" y="3805625"/>
              <a:ext cx="232117" cy="291618"/>
            </a:xfrm>
            <a:prstGeom prst="chevron">
              <a:avLst/>
            </a:prstGeom>
            <a:solidFill>
              <a:srgbClr val="00FF99">
                <a:alpha val="20000"/>
              </a:srgbClr>
            </a:solidFill>
            <a:ln w="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0" name="Freccia a gallone 129">
              <a:extLst>
                <a:ext uri="{FF2B5EF4-FFF2-40B4-BE49-F238E27FC236}">
                  <a16:creationId xmlns:a16="http://schemas.microsoft.com/office/drawing/2014/main" id="{C0A2CFD1-2F18-4791-FC8E-5A2AD6D6D0AA}"/>
                </a:ext>
              </a:extLst>
            </p:cNvPr>
            <p:cNvSpPr/>
            <p:nvPr/>
          </p:nvSpPr>
          <p:spPr>
            <a:xfrm rot="20584103">
              <a:off x="7382557" y="3743349"/>
              <a:ext cx="232117" cy="291618"/>
            </a:xfrm>
            <a:prstGeom prst="chevron">
              <a:avLst/>
            </a:prstGeom>
            <a:solidFill>
              <a:srgbClr val="00FF99">
                <a:alpha val="35000"/>
              </a:srgbClr>
            </a:solidFill>
            <a:ln w="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1" name="Freccia a gallone 130">
              <a:extLst>
                <a:ext uri="{FF2B5EF4-FFF2-40B4-BE49-F238E27FC236}">
                  <a16:creationId xmlns:a16="http://schemas.microsoft.com/office/drawing/2014/main" id="{E840BD33-F913-64DC-9B9B-03273EFA0C54}"/>
                </a:ext>
              </a:extLst>
            </p:cNvPr>
            <p:cNvSpPr/>
            <p:nvPr/>
          </p:nvSpPr>
          <p:spPr>
            <a:xfrm rot="20584103">
              <a:off x="7552209" y="3681072"/>
              <a:ext cx="232117" cy="291618"/>
            </a:xfrm>
            <a:prstGeom prst="chevron">
              <a:avLst/>
            </a:prstGeom>
            <a:solidFill>
              <a:srgbClr val="00FF99">
                <a:alpha val="55000"/>
              </a:srgbClr>
            </a:solidFill>
            <a:ln w="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2" name="Freccia a gallone 131">
              <a:extLst>
                <a:ext uri="{FF2B5EF4-FFF2-40B4-BE49-F238E27FC236}">
                  <a16:creationId xmlns:a16="http://schemas.microsoft.com/office/drawing/2014/main" id="{E0D5495D-0E40-0BF8-BD41-F4E72D97D536}"/>
                </a:ext>
              </a:extLst>
            </p:cNvPr>
            <p:cNvSpPr/>
            <p:nvPr/>
          </p:nvSpPr>
          <p:spPr>
            <a:xfrm rot="20584103">
              <a:off x="7714661" y="3632336"/>
              <a:ext cx="232117" cy="291618"/>
            </a:xfrm>
            <a:prstGeom prst="chevron">
              <a:avLst/>
            </a:prstGeom>
            <a:solidFill>
              <a:srgbClr val="00FF99">
                <a:alpha val="65000"/>
              </a:srgbClr>
            </a:solidFill>
            <a:ln w="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3" name="Freccia a gallone 132">
              <a:extLst>
                <a:ext uri="{FF2B5EF4-FFF2-40B4-BE49-F238E27FC236}">
                  <a16:creationId xmlns:a16="http://schemas.microsoft.com/office/drawing/2014/main" id="{74FB1A78-602A-288B-14C1-0B563FBBCB60}"/>
                </a:ext>
              </a:extLst>
            </p:cNvPr>
            <p:cNvSpPr/>
            <p:nvPr/>
          </p:nvSpPr>
          <p:spPr>
            <a:xfrm rot="20584103">
              <a:off x="7887164" y="3575376"/>
              <a:ext cx="232117" cy="291618"/>
            </a:xfrm>
            <a:prstGeom prst="chevron">
              <a:avLst/>
            </a:prstGeom>
            <a:solidFill>
              <a:srgbClr val="00FF99">
                <a:alpha val="75000"/>
              </a:srgbClr>
            </a:solidFill>
            <a:ln w="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134" name="Gruppo 133">
            <a:extLst>
              <a:ext uri="{FF2B5EF4-FFF2-40B4-BE49-F238E27FC236}">
                <a16:creationId xmlns:a16="http://schemas.microsoft.com/office/drawing/2014/main" id="{F5B643ED-8D35-1195-BA76-93E2CF586A9B}"/>
              </a:ext>
            </a:extLst>
          </p:cNvPr>
          <p:cNvGrpSpPr/>
          <p:nvPr/>
        </p:nvGrpSpPr>
        <p:grpSpPr>
          <a:xfrm rot="1156639">
            <a:off x="1355103" y="3283117"/>
            <a:ext cx="907150" cy="521867"/>
            <a:chOff x="7212131" y="3575376"/>
            <a:chExt cx="907150" cy="521867"/>
          </a:xfrm>
        </p:grpSpPr>
        <p:sp>
          <p:nvSpPr>
            <p:cNvPr id="135" name="Freccia a gallone 134">
              <a:extLst>
                <a:ext uri="{FF2B5EF4-FFF2-40B4-BE49-F238E27FC236}">
                  <a16:creationId xmlns:a16="http://schemas.microsoft.com/office/drawing/2014/main" id="{569BD6AA-75D2-14FF-DBEB-EB0CA0CD4560}"/>
                </a:ext>
              </a:extLst>
            </p:cNvPr>
            <p:cNvSpPr/>
            <p:nvPr/>
          </p:nvSpPr>
          <p:spPr>
            <a:xfrm rot="20584103">
              <a:off x="7212131" y="3805625"/>
              <a:ext cx="232117" cy="291618"/>
            </a:xfrm>
            <a:prstGeom prst="chevron">
              <a:avLst/>
            </a:prstGeom>
            <a:solidFill>
              <a:srgbClr val="00FF99">
                <a:alpha val="20000"/>
              </a:srgbClr>
            </a:solidFill>
            <a:ln w="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6" name="Freccia a gallone 135">
              <a:extLst>
                <a:ext uri="{FF2B5EF4-FFF2-40B4-BE49-F238E27FC236}">
                  <a16:creationId xmlns:a16="http://schemas.microsoft.com/office/drawing/2014/main" id="{AEA185E9-635F-CB34-A1C7-645BB7D809EC}"/>
                </a:ext>
              </a:extLst>
            </p:cNvPr>
            <p:cNvSpPr/>
            <p:nvPr/>
          </p:nvSpPr>
          <p:spPr>
            <a:xfrm rot="20584103">
              <a:off x="7382557" y="3743349"/>
              <a:ext cx="232117" cy="291618"/>
            </a:xfrm>
            <a:prstGeom prst="chevron">
              <a:avLst/>
            </a:prstGeom>
            <a:solidFill>
              <a:srgbClr val="00FF99">
                <a:alpha val="35000"/>
              </a:srgbClr>
            </a:solidFill>
            <a:ln w="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7" name="Freccia a gallone 136">
              <a:extLst>
                <a:ext uri="{FF2B5EF4-FFF2-40B4-BE49-F238E27FC236}">
                  <a16:creationId xmlns:a16="http://schemas.microsoft.com/office/drawing/2014/main" id="{DD41CD09-5E3F-30A5-1086-231F9015E209}"/>
                </a:ext>
              </a:extLst>
            </p:cNvPr>
            <p:cNvSpPr/>
            <p:nvPr/>
          </p:nvSpPr>
          <p:spPr>
            <a:xfrm rot="20584103">
              <a:off x="7552209" y="3681072"/>
              <a:ext cx="232117" cy="291618"/>
            </a:xfrm>
            <a:prstGeom prst="chevron">
              <a:avLst/>
            </a:prstGeom>
            <a:solidFill>
              <a:srgbClr val="00FF99">
                <a:alpha val="55000"/>
              </a:srgbClr>
            </a:solidFill>
            <a:ln w="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8" name="Freccia a gallone 137">
              <a:extLst>
                <a:ext uri="{FF2B5EF4-FFF2-40B4-BE49-F238E27FC236}">
                  <a16:creationId xmlns:a16="http://schemas.microsoft.com/office/drawing/2014/main" id="{B0AC14E3-2017-B5FD-5327-E67C98D8E342}"/>
                </a:ext>
              </a:extLst>
            </p:cNvPr>
            <p:cNvSpPr/>
            <p:nvPr/>
          </p:nvSpPr>
          <p:spPr>
            <a:xfrm rot="20584103">
              <a:off x="7714661" y="3632336"/>
              <a:ext cx="232117" cy="291618"/>
            </a:xfrm>
            <a:prstGeom prst="chevron">
              <a:avLst/>
            </a:prstGeom>
            <a:solidFill>
              <a:srgbClr val="00FF99">
                <a:alpha val="65000"/>
              </a:srgbClr>
            </a:solidFill>
            <a:ln w="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9" name="Freccia a gallone 138">
              <a:extLst>
                <a:ext uri="{FF2B5EF4-FFF2-40B4-BE49-F238E27FC236}">
                  <a16:creationId xmlns:a16="http://schemas.microsoft.com/office/drawing/2014/main" id="{D36F527A-4ACB-AB4A-E62F-E95281B7C5D5}"/>
                </a:ext>
              </a:extLst>
            </p:cNvPr>
            <p:cNvSpPr/>
            <p:nvPr/>
          </p:nvSpPr>
          <p:spPr>
            <a:xfrm rot="20584103">
              <a:off x="7887164" y="3575376"/>
              <a:ext cx="232117" cy="291618"/>
            </a:xfrm>
            <a:prstGeom prst="chevron">
              <a:avLst/>
            </a:prstGeom>
            <a:solidFill>
              <a:srgbClr val="00FF99">
                <a:alpha val="75000"/>
              </a:srgbClr>
            </a:solidFill>
            <a:ln w="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140" name="Gruppo 139">
            <a:extLst>
              <a:ext uri="{FF2B5EF4-FFF2-40B4-BE49-F238E27FC236}">
                <a16:creationId xmlns:a16="http://schemas.microsoft.com/office/drawing/2014/main" id="{0C5263F1-161D-FBAA-1ADB-3BF0CD0A078F}"/>
              </a:ext>
            </a:extLst>
          </p:cNvPr>
          <p:cNvGrpSpPr/>
          <p:nvPr/>
        </p:nvGrpSpPr>
        <p:grpSpPr>
          <a:xfrm rot="6480000">
            <a:off x="2672048" y="1875313"/>
            <a:ext cx="907150" cy="521867"/>
            <a:chOff x="7212131" y="3575376"/>
            <a:chExt cx="907150" cy="521867"/>
          </a:xfrm>
        </p:grpSpPr>
        <p:sp>
          <p:nvSpPr>
            <p:cNvPr id="141" name="Freccia a gallone 140">
              <a:extLst>
                <a:ext uri="{FF2B5EF4-FFF2-40B4-BE49-F238E27FC236}">
                  <a16:creationId xmlns:a16="http://schemas.microsoft.com/office/drawing/2014/main" id="{1E57A3EA-24B9-406A-063E-389D567EDDCD}"/>
                </a:ext>
              </a:extLst>
            </p:cNvPr>
            <p:cNvSpPr/>
            <p:nvPr/>
          </p:nvSpPr>
          <p:spPr>
            <a:xfrm rot="20584103">
              <a:off x="7212131" y="3805625"/>
              <a:ext cx="232117" cy="291618"/>
            </a:xfrm>
            <a:prstGeom prst="chevron">
              <a:avLst/>
            </a:prstGeom>
            <a:solidFill>
              <a:srgbClr val="00FF99">
                <a:alpha val="20000"/>
              </a:srgbClr>
            </a:solidFill>
            <a:ln w="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2" name="Freccia a gallone 141">
              <a:extLst>
                <a:ext uri="{FF2B5EF4-FFF2-40B4-BE49-F238E27FC236}">
                  <a16:creationId xmlns:a16="http://schemas.microsoft.com/office/drawing/2014/main" id="{593BAAD6-829D-7462-87A7-D631D5C6C2C9}"/>
                </a:ext>
              </a:extLst>
            </p:cNvPr>
            <p:cNvSpPr/>
            <p:nvPr/>
          </p:nvSpPr>
          <p:spPr>
            <a:xfrm rot="20584103">
              <a:off x="7382557" y="3743349"/>
              <a:ext cx="232117" cy="291618"/>
            </a:xfrm>
            <a:prstGeom prst="chevron">
              <a:avLst/>
            </a:prstGeom>
            <a:solidFill>
              <a:srgbClr val="00FF99">
                <a:alpha val="35000"/>
              </a:srgbClr>
            </a:solidFill>
            <a:ln w="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3" name="Freccia a gallone 142">
              <a:extLst>
                <a:ext uri="{FF2B5EF4-FFF2-40B4-BE49-F238E27FC236}">
                  <a16:creationId xmlns:a16="http://schemas.microsoft.com/office/drawing/2014/main" id="{7DAC7F0B-18A4-2A34-1A75-CCA06C98AB92}"/>
                </a:ext>
              </a:extLst>
            </p:cNvPr>
            <p:cNvSpPr/>
            <p:nvPr/>
          </p:nvSpPr>
          <p:spPr>
            <a:xfrm rot="20584103">
              <a:off x="7552209" y="3681072"/>
              <a:ext cx="232117" cy="291618"/>
            </a:xfrm>
            <a:prstGeom prst="chevron">
              <a:avLst/>
            </a:prstGeom>
            <a:solidFill>
              <a:srgbClr val="00FF99">
                <a:alpha val="55000"/>
              </a:srgbClr>
            </a:solidFill>
            <a:ln w="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4" name="Freccia a gallone 143">
              <a:extLst>
                <a:ext uri="{FF2B5EF4-FFF2-40B4-BE49-F238E27FC236}">
                  <a16:creationId xmlns:a16="http://schemas.microsoft.com/office/drawing/2014/main" id="{31247C0C-2465-E76B-F9B2-A8E8A9AFFF41}"/>
                </a:ext>
              </a:extLst>
            </p:cNvPr>
            <p:cNvSpPr/>
            <p:nvPr/>
          </p:nvSpPr>
          <p:spPr>
            <a:xfrm rot="20584103">
              <a:off x="7714661" y="3632336"/>
              <a:ext cx="232117" cy="291618"/>
            </a:xfrm>
            <a:prstGeom prst="chevron">
              <a:avLst/>
            </a:prstGeom>
            <a:solidFill>
              <a:srgbClr val="00FF99">
                <a:alpha val="65000"/>
              </a:srgbClr>
            </a:solidFill>
            <a:ln w="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5" name="Freccia a gallone 144">
              <a:extLst>
                <a:ext uri="{FF2B5EF4-FFF2-40B4-BE49-F238E27FC236}">
                  <a16:creationId xmlns:a16="http://schemas.microsoft.com/office/drawing/2014/main" id="{CE78EE7C-8F63-95E9-66BC-EBEAD1998E36}"/>
                </a:ext>
              </a:extLst>
            </p:cNvPr>
            <p:cNvSpPr/>
            <p:nvPr/>
          </p:nvSpPr>
          <p:spPr>
            <a:xfrm rot="20584103">
              <a:off x="7887164" y="3575376"/>
              <a:ext cx="232117" cy="291618"/>
            </a:xfrm>
            <a:prstGeom prst="chevron">
              <a:avLst/>
            </a:prstGeom>
            <a:solidFill>
              <a:srgbClr val="00FF99">
                <a:alpha val="75000"/>
              </a:srgbClr>
            </a:solidFill>
            <a:ln w="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146" name="Gruppo 145">
            <a:extLst>
              <a:ext uri="{FF2B5EF4-FFF2-40B4-BE49-F238E27FC236}">
                <a16:creationId xmlns:a16="http://schemas.microsoft.com/office/drawing/2014/main" id="{565543B9-E0FF-A694-D814-AA62C288B2AE}"/>
              </a:ext>
            </a:extLst>
          </p:cNvPr>
          <p:cNvGrpSpPr/>
          <p:nvPr/>
        </p:nvGrpSpPr>
        <p:grpSpPr>
          <a:xfrm rot="4085210">
            <a:off x="1501090" y="2269715"/>
            <a:ext cx="907150" cy="521867"/>
            <a:chOff x="7212131" y="3575376"/>
            <a:chExt cx="907150" cy="521867"/>
          </a:xfrm>
        </p:grpSpPr>
        <p:sp>
          <p:nvSpPr>
            <p:cNvPr id="147" name="Freccia a gallone 146">
              <a:extLst>
                <a:ext uri="{FF2B5EF4-FFF2-40B4-BE49-F238E27FC236}">
                  <a16:creationId xmlns:a16="http://schemas.microsoft.com/office/drawing/2014/main" id="{B5377A57-42E2-3589-D1C4-72757E2C2770}"/>
                </a:ext>
              </a:extLst>
            </p:cNvPr>
            <p:cNvSpPr/>
            <p:nvPr/>
          </p:nvSpPr>
          <p:spPr>
            <a:xfrm rot="20584103">
              <a:off x="7212131" y="3805625"/>
              <a:ext cx="232117" cy="291618"/>
            </a:xfrm>
            <a:prstGeom prst="chevron">
              <a:avLst/>
            </a:prstGeom>
            <a:solidFill>
              <a:srgbClr val="00FF99">
                <a:alpha val="20000"/>
              </a:srgbClr>
            </a:solidFill>
            <a:ln w="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8" name="Freccia a gallone 147">
              <a:extLst>
                <a:ext uri="{FF2B5EF4-FFF2-40B4-BE49-F238E27FC236}">
                  <a16:creationId xmlns:a16="http://schemas.microsoft.com/office/drawing/2014/main" id="{F8086FB2-1093-B236-CF12-583ABCA284E1}"/>
                </a:ext>
              </a:extLst>
            </p:cNvPr>
            <p:cNvSpPr/>
            <p:nvPr/>
          </p:nvSpPr>
          <p:spPr>
            <a:xfrm rot="20584103">
              <a:off x="7382557" y="3743349"/>
              <a:ext cx="232117" cy="291618"/>
            </a:xfrm>
            <a:prstGeom prst="chevron">
              <a:avLst/>
            </a:prstGeom>
            <a:solidFill>
              <a:srgbClr val="00FF99">
                <a:alpha val="35000"/>
              </a:srgbClr>
            </a:solidFill>
            <a:ln w="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9" name="Freccia a gallone 148">
              <a:extLst>
                <a:ext uri="{FF2B5EF4-FFF2-40B4-BE49-F238E27FC236}">
                  <a16:creationId xmlns:a16="http://schemas.microsoft.com/office/drawing/2014/main" id="{E2461CCC-47C8-8777-7B4F-44748CD1159A}"/>
                </a:ext>
              </a:extLst>
            </p:cNvPr>
            <p:cNvSpPr/>
            <p:nvPr/>
          </p:nvSpPr>
          <p:spPr>
            <a:xfrm rot="20584103">
              <a:off x="7552209" y="3681072"/>
              <a:ext cx="232117" cy="291618"/>
            </a:xfrm>
            <a:prstGeom prst="chevron">
              <a:avLst/>
            </a:prstGeom>
            <a:solidFill>
              <a:srgbClr val="00FF99">
                <a:alpha val="55000"/>
              </a:srgbClr>
            </a:solidFill>
            <a:ln w="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50" name="Freccia a gallone 149">
              <a:extLst>
                <a:ext uri="{FF2B5EF4-FFF2-40B4-BE49-F238E27FC236}">
                  <a16:creationId xmlns:a16="http://schemas.microsoft.com/office/drawing/2014/main" id="{02B8B5D1-9099-F714-5216-4D8C9980B115}"/>
                </a:ext>
              </a:extLst>
            </p:cNvPr>
            <p:cNvSpPr/>
            <p:nvPr/>
          </p:nvSpPr>
          <p:spPr>
            <a:xfrm rot="20584103">
              <a:off x="7714661" y="3632336"/>
              <a:ext cx="232117" cy="291618"/>
            </a:xfrm>
            <a:prstGeom prst="chevron">
              <a:avLst/>
            </a:prstGeom>
            <a:solidFill>
              <a:srgbClr val="00FF99">
                <a:alpha val="65000"/>
              </a:srgbClr>
            </a:solidFill>
            <a:ln w="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51" name="Freccia a gallone 150">
              <a:extLst>
                <a:ext uri="{FF2B5EF4-FFF2-40B4-BE49-F238E27FC236}">
                  <a16:creationId xmlns:a16="http://schemas.microsoft.com/office/drawing/2014/main" id="{AACC3A90-80E2-89EB-AE74-7EC4E6D20471}"/>
                </a:ext>
              </a:extLst>
            </p:cNvPr>
            <p:cNvSpPr/>
            <p:nvPr/>
          </p:nvSpPr>
          <p:spPr>
            <a:xfrm rot="20584103">
              <a:off x="7887164" y="3575376"/>
              <a:ext cx="232117" cy="291618"/>
            </a:xfrm>
            <a:prstGeom prst="chevron">
              <a:avLst/>
            </a:prstGeom>
            <a:solidFill>
              <a:srgbClr val="00FF99">
                <a:alpha val="75000"/>
              </a:srgbClr>
            </a:solidFill>
            <a:ln w="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152" name="Gruppo 151">
            <a:extLst>
              <a:ext uri="{FF2B5EF4-FFF2-40B4-BE49-F238E27FC236}">
                <a16:creationId xmlns:a16="http://schemas.microsoft.com/office/drawing/2014/main" id="{2FAF7C1C-F905-EAF4-D845-D86A2C43492E}"/>
              </a:ext>
            </a:extLst>
          </p:cNvPr>
          <p:cNvGrpSpPr/>
          <p:nvPr/>
        </p:nvGrpSpPr>
        <p:grpSpPr>
          <a:xfrm rot="11838121">
            <a:off x="3932620" y="3298031"/>
            <a:ext cx="907150" cy="521867"/>
            <a:chOff x="7212131" y="3575376"/>
            <a:chExt cx="907150" cy="521867"/>
          </a:xfrm>
        </p:grpSpPr>
        <p:sp>
          <p:nvSpPr>
            <p:cNvPr id="153" name="Freccia a gallone 152">
              <a:extLst>
                <a:ext uri="{FF2B5EF4-FFF2-40B4-BE49-F238E27FC236}">
                  <a16:creationId xmlns:a16="http://schemas.microsoft.com/office/drawing/2014/main" id="{8456FED0-0B50-C77C-FBC7-4BB7EC0DEF6D}"/>
                </a:ext>
              </a:extLst>
            </p:cNvPr>
            <p:cNvSpPr/>
            <p:nvPr/>
          </p:nvSpPr>
          <p:spPr>
            <a:xfrm rot="20584103">
              <a:off x="7212131" y="3805625"/>
              <a:ext cx="232117" cy="291618"/>
            </a:xfrm>
            <a:prstGeom prst="chevron">
              <a:avLst/>
            </a:prstGeom>
            <a:solidFill>
              <a:srgbClr val="00FF99">
                <a:alpha val="20000"/>
              </a:srgbClr>
            </a:solidFill>
            <a:ln w="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54" name="Freccia a gallone 153">
              <a:extLst>
                <a:ext uri="{FF2B5EF4-FFF2-40B4-BE49-F238E27FC236}">
                  <a16:creationId xmlns:a16="http://schemas.microsoft.com/office/drawing/2014/main" id="{13E1E707-5DA7-34C4-1916-8C03244A0BCD}"/>
                </a:ext>
              </a:extLst>
            </p:cNvPr>
            <p:cNvSpPr/>
            <p:nvPr/>
          </p:nvSpPr>
          <p:spPr>
            <a:xfrm rot="20584103">
              <a:off x="7382557" y="3743349"/>
              <a:ext cx="232117" cy="291618"/>
            </a:xfrm>
            <a:prstGeom prst="chevron">
              <a:avLst/>
            </a:prstGeom>
            <a:solidFill>
              <a:srgbClr val="00FF99">
                <a:alpha val="35000"/>
              </a:srgbClr>
            </a:solidFill>
            <a:ln w="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55" name="Freccia a gallone 154">
              <a:extLst>
                <a:ext uri="{FF2B5EF4-FFF2-40B4-BE49-F238E27FC236}">
                  <a16:creationId xmlns:a16="http://schemas.microsoft.com/office/drawing/2014/main" id="{01E990F9-4C8A-3CF5-BA6F-8ABCA6253AB9}"/>
                </a:ext>
              </a:extLst>
            </p:cNvPr>
            <p:cNvSpPr/>
            <p:nvPr/>
          </p:nvSpPr>
          <p:spPr>
            <a:xfrm rot="20584103">
              <a:off x="7552209" y="3681072"/>
              <a:ext cx="232117" cy="291618"/>
            </a:xfrm>
            <a:prstGeom prst="chevron">
              <a:avLst/>
            </a:prstGeom>
            <a:solidFill>
              <a:srgbClr val="00FF99">
                <a:alpha val="55000"/>
              </a:srgbClr>
            </a:solidFill>
            <a:ln w="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56" name="Freccia a gallone 155">
              <a:extLst>
                <a:ext uri="{FF2B5EF4-FFF2-40B4-BE49-F238E27FC236}">
                  <a16:creationId xmlns:a16="http://schemas.microsoft.com/office/drawing/2014/main" id="{6F4EF8A1-3C8E-63F1-B1F1-FE353B08F725}"/>
                </a:ext>
              </a:extLst>
            </p:cNvPr>
            <p:cNvSpPr/>
            <p:nvPr/>
          </p:nvSpPr>
          <p:spPr>
            <a:xfrm rot="20584103">
              <a:off x="7714661" y="3632336"/>
              <a:ext cx="232117" cy="291618"/>
            </a:xfrm>
            <a:prstGeom prst="chevron">
              <a:avLst/>
            </a:prstGeom>
            <a:solidFill>
              <a:srgbClr val="00FF99">
                <a:alpha val="65000"/>
              </a:srgbClr>
            </a:solidFill>
            <a:ln w="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57" name="Freccia a gallone 156">
              <a:extLst>
                <a:ext uri="{FF2B5EF4-FFF2-40B4-BE49-F238E27FC236}">
                  <a16:creationId xmlns:a16="http://schemas.microsoft.com/office/drawing/2014/main" id="{C9F25182-F58B-817B-698E-EF2C6615CAE2}"/>
                </a:ext>
              </a:extLst>
            </p:cNvPr>
            <p:cNvSpPr/>
            <p:nvPr/>
          </p:nvSpPr>
          <p:spPr>
            <a:xfrm rot="20584103">
              <a:off x="7887164" y="3575376"/>
              <a:ext cx="232117" cy="291618"/>
            </a:xfrm>
            <a:prstGeom prst="chevron">
              <a:avLst/>
            </a:prstGeom>
            <a:solidFill>
              <a:srgbClr val="00FF99">
                <a:alpha val="75000"/>
              </a:srgbClr>
            </a:solidFill>
            <a:ln w="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158" name="Rettangolo 157">
            <a:extLst>
              <a:ext uri="{FF2B5EF4-FFF2-40B4-BE49-F238E27FC236}">
                <a16:creationId xmlns:a16="http://schemas.microsoft.com/office/drawing/2014/main" id="{B1B0B73A-A95B-083D-F7BE-EDCB6A4C5DB5}"/>
              </a:ext>
            </a:extLst>
          </p:cNvPr>
          <p:cNvSpPr/>
          <p:nvPr/>
        </p:nvSpPr>
        <p:spPr>
          <a:xfrm>
            <a:off x="5959988" y="796183"/>
            <a:ext cx="4665765" cy="1670907"/>
          </a:xfrm>
          <a:prstGeom prst="rect">
            <a:avLst/>
          </a:prstGeom>
          <a:noFill/>
          <a:scene3d>
            <a:camera prst="orthographicFront">
              <a:rot lat="0" lon="21599956" rev="0"/>
            </a:camera>
            <a:lightRig rig="threePt" dir="t"/>
          </a:scene3d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ctr">
              <a:lnSpc>
                <a:spcPct val="115000"/>
              </a:lnSpc>
              <a:spcAft>
                <a:spcPts val="450"/>
              </a:spcAft>
            </a:pPr>
            <a:r>
              <a:rPr lang="en-US" sz="9600" b="1" dirty="0">
                <a:latin typeface="Bahnschrift Condensed" panose="020B0502040204020203" pitchFamily="34" charset="0"/>
              </a:rPr>
              <a:t>DATABASE</a:t>
            </a:r>
            <a:endParaRPr lang="it-IT" sz="9600" b="1" dirty="0">
              <a:latin typeface="Bahnschrift Condensed" panose="020B0502040204020203" pitchFamily="34" charset="0"/>
            </a:endParaRPr>
          </a:p>
        </p:txBody>
      </p:sp>
      <p:sp>
        <p:nvSpPr>
          <p:cNvPr id="159" name="Rettangolo 158">
            <a:extLst>
              <a:ext uri="{FF2B5EF4-FFF2-40B4-BE49-F238E27FC236}">
                <a16:creationId xmlns:a16="http://schemas.microsoft.com/office/drawing/2014/main" id="{3D49445F-788C-89FE-79CC-84E90508EE1D}"/>
              </a:ext>
            </a:extLst>
          </p:cNvPr>
          <p:cNvSpPr/>
          <p:nvPr/>
        </p:nvSpPr>
        <p:spPr>
          <a:xfrm>
            <a:off x="6596370" y="2062617"/>
            <a:ext cx="1212997" cy="42120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ctr">
              <a:lnSpc>
                <a:spcPct val="115000"/>
              </a:lnSpc>
              <a:spcAft>
                <a:spcPts val="450"/>
              </a:spcAft>
            </a:pPr>
            <a:r>
              <a:rPr lang="en-US" sz="20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Bahnschrift Condensed" panose="020B0502040204020203" pitchFamily="34" charset="0"/>
              </a:rPr>
              <a:t>ANALYSIS</a:t>
            </a:r>
            <a:endParaRPr lang="it-IT" sz="2000" b="1" dirty="0">
              <a:solidFill>
                <a:schemeClr val="tx2">
                  <a:lumMod val="90000"/>
                  <a:lumOff val="10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60" name="Rettangolo 159">
            <a:extLst>
              <a:ext uri="{FF2B5EF4-FFF2-40B4-BE49-F238E27FC236}">
                <a16:creationId xmlns:a16="http://schemas.microsoft.com/office/drawing/2014/main" id="{5445EA23-0EB0-504F-0A07-01C527411CC8}"/>
              </a:ext>
            </a:extLst>
          </p:cNvPr>
          <p:cNvSpPr/>
          <p:nvPr/>
        </p:nvSpPr>
        <p:spPr>
          <a:xfrm>
            <a:off x="6202912" y="682578"/>
            <a:ext cx="1911429" cy="61856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ctr">
              <a:lnSpc>
                <a:spcPct val="115000"/>
              </a:lnSpc>
              <a:spcAft>
                <a:spcPts val="450"/>
              </a:spcAft>
            </a:pPr>
            <a:r>
              <a:rPr lang="en-US" sz="3200" b="1" dirty="0">
                <a:solidFill>
                  <a:srgbClr val="000099"/>
                </a:solidFill>
                <a:latin typeface="Bahnschrift Condensed" panose="020B0502040204020203" pitchFamily="34" charset="0"/>
              </a:rPr>
              <a:t>ISOTOPES</a:t>
            </a:r>
            <a:endParaRPr lang="it-IT" sz="3200" b="1" dirty="0">
              <a:solidFill>
                <a:srgbClr val="000099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61" name="Rettangolo 160">
            <a:extLst>
              <a:ext uri="{FF2B5EF4-FFF2-40B4-BE49-F238E27FC236}">
                <a16:creationId xmlns:a16="http://schemas.microsoft.com/office/drawing/2014/main" id="{04E790CC-F746-9BCF-08B0-892DF257A3C9}"/>
              </a:ext>
            </a:extLst>
          </p:cNvPr>
          <p:cNvSpPr/>
          <p:nvPr/>
        </p:nvSpPr>
        <p:spPr>
          <a:xfrm>
            <a:off x="9305695" y="2226760"/>
            <a:ext cx="1078411" cy="48699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ctr">
              <a:lnSpc>
                <a:spcPct val="115000"/>
              </a:lnSpc>
              <a:spcAft>
                <a:spcPts val="450"/>
              </a:spcAft>
            </a:pP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Bahnschrift Condensed" panose="020B0502040204020203" pitchFamily="34" charset="0"/>
              </a:rPr>
              <a:t>DECAY</a:t>
            </a:r>
            <a:endParaRPr lang="it-IT" sz="2400" b="1" dirty="0">
              <a:solidFill>
                <a:schemeClr val="accent4">
                  <a:lumMod val="75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62" name="Rettangolo 161">
            <a:extLst>
              <a:ext uri="{FF2B5EF4-FFF2-40B4-BE49-F238E27FC236}">
                <a16:creationId xmlns:a16="http://schemas.microsoft.com/office/drawing/2014/main" id="{5FFC3C27-00BA-1104-2E0A-4A72B7198F7C}"/>
              </a:ext>
            </a:extLst>
          </p:cNvPr>
          <p:cNvSpPr/>
          <p:nvPr/>
        </p:nvSpPr>
        <p:spPr>
          <a:xfrm>
            <a:off x="7920750" y="2245676"/>
            <a:ext cx="1424500" cy="55278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ctr">
              <a:lnSpc>
                <a:spcPct val="115000"/>
              </a:lnSpc>
              <a:spcAft>
                <a:spcPts val="450"/>
              </a:spcAft>
            </a:pPr>
            <a:r>
              <a:rPr lang="en-US" sz="28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Bahnschrift Condensed" panose="020B0502040204020203" pitchFamily="34" charset="0"/>
              </a:rPr>
              <a:t>ELEMENTS</a:t>
            </a:r>
            <a:endParaRPr lang="it-IT" sz="2800" b="1" dirty="0">
              <a:solidFill>
                <a:schemeClr val="tx2">
                  <a:lumMod val="50000"/>
                  <a:lumOff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63" name="Rettangolo 162">
            <a:extLst>
              <a:ext uri="{FF2B5EF4-FFF2-40B4-BE49-F238E27FC236}">
                <a16:creationId xmlns:a16="http://schemas.microsoft.com/office/drawing/2014/main" id="{58561ABE-EE19-D950-85AB-BB16DEA2A7E3}"/>
              </a:ext>
            </a:extLst>
          </p:cNvPr>
          <p:cNvSpPr/>
          <p:nvPr/>
        </p:nvSpPr>
        <p:spPr>
          <a:xfrm rot="5400000">
            <a:off x="7589864" y="739582"/>
            <a:ext cx="1212997" cy="42120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ctr">
              <a:lnSpc>
                <a:spcPct val="115000"/>
              </a:lnSpc>
              <a:spcAft>
                <a:spcPts val="450"/>
              </a:spcAft>
            </a:pPr>
            <a:r>
              <a:rPr lang="en-US" sz="20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Bahnschrift Condensed" panose="020B0502040204020203" pitchFamily="34" charset="0"/>
              </a:rPr>
              <a:t>ATOMS</a:t>
            </a:r>
            <a:endParaRPr lang="it-IT" sz="2000" b="1" dirty="0">
              <a:solidFill>
                <a:schemeClr val="tx2">
                  <a:lumMod val="90000"/>
                  <a:lumOff val="10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64" name="Rettangolo 163">
            <a:extLst>
              <a:ext uri="{FF2B5EF4-FFF2-40B4-BE49-F238E27FC236}">
                <a16:creationId xmlns:a16="http://schemas.microsoft.com/office/drawing/2014/main" id="{C37E61B7-C88D-7F1B-E07A-6C3E10FEB34E}"/>
              </a:ext>
            </a:extLst>
          </p:cNvPr>
          <p:cNvSpPr/>
          <p:nvPr/>
        </p:nvSpPr>
        <p:spPr>
          <a:xfrm>
            <a:off x="9430641" y="2051852"/>
            <a:ext cx="996387" cy="32252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ctr">
              <a:lnSpc>
                <a:spcPct val="115000"/>
              </a:lnSpc>
              <a:spcAft>
                <a:spcPts val="450"/>
              </a:spcAft>
            </a:pPr>
            <a:r>
              <a:rPr lang="en-US" sz="14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Bahnschrift Condensed" panose="020B0502040204020203" pitchFamily="34" charset="0"/>
              </a:rPr>
              <a:t>RADIOGENIC</a:t>
            </a:r>
            <a:endParaRPr lang="it-IT" sz="1400" b="1" dirty="0">
              <a:solidFill>
                <a:schemeClr val="tx2">
                  <a:lumMod val="50000"/>
                  <a:lumOff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65" name="Rettangolo 164">
            <a:extLst>
              <a:ext uri="{FF2B5EF4-FFF2-40B4-BE49-F238E27FC236}">
                <a16:creationId xmlns:a16="http://schemas.microsoft.com/office/drawing/2014/main" id="{7B02C2D3-A099-5891-C4EC-8EB380164C69}"/>
              </a:ext>
            </a:extLst>
          </p:cNvPr>
          <p:cNvSpPr/>
          <p:nvPr/>
        </p:nvSpPr>
        <p:spPr>
          <a:xfrm rot="16200000">
            <a:off x="6187306" y="2235964"/>
            <a:ext cx="996387" cy="32252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ctr">
              <a:lnSpc>
                <a:spcPct val="115000"/>
              </a:lnSpc>
              <a:spcAft>
                <a:spcPts val="450"/>
              </a:spcAft>
            </a:pPr>
            <a:r>
              <a:rPr lang="en-US" sz="14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Bahnschrift Condensed" panose="020B0502040204020203" pitchFamily="34" charset="0"/>
              </a:rPr>
              <a:t>STABLE</a:t>
            </a:r>
            <a:endParaRPr lang="it-IT" sz="1400" b="1" dirty="0">
              <a:solidFill>
                <a:schemeClr val="tx2">
                  <a:lumMod val="50000"/>
                  <a:lumOff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66" name="Rettangolo 165">
            <a:extLst>
              <a:ext uri="{FF2B5EF4-FFF2-40B4-BE49-F238E27FC236}">
                <a16:creationId xmlns:a16="http://schemas.microsoft.com/office/drawing/2014/main" id="{CD07205B-A2B5-EEB6-7584-F8519DCF53A2}"/>
              </a:ext>
            </a:extLst>
          </p:cNvPr>
          <p:cNvSpPr/>
          <p:nvPr/>
        </p:nvSpPr>
        <p:spPr>
          <a:xfrm>
            <a:off x="8097804" y="2091736"/>
            <a:ext cx="996387" cy="32252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ctr">
              <a:lnSpc>
                <a:spcPct val="115000"/>
              </a:lnSpc>
              <a:spcAft>
                <a:spcPts val="450"/>
              </a:spcAft>
            </a:pPr>
            <a:r>
              <a:rPr lang="en-US" sz="1400" b="1" dirty="0">
                <a:solidFill>
                  <a:srgbClr val="000099"/>
                </a:solidFill>
                <a:latin typeface="Bahnschrift Condensed" panose="020B0502040204020203" pitchFamily="34" charset="0"/>
              </a:rPr>
              <a:t>HALF-LIFE</a:t>
            </a:r>
            <a:endParaRPr lang="it-IT" sz="1400" b="1" dirty="0">
              <a:solidFill>
                <a:srgbClr val="000099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67" name="Rettangolo 166">
            <a:extLst>
              <a:ext uri="{FF2B5EF4-FFF2-40B4-BE49-F238E27FC236}">
                <a16:creationId xmlns:a16="http://schemas.microsoft.com/office/drawing/2014/main" id="{3773BC01-821F-6C04-DF03-BF9B8796C4EE}"/>
              </a:ext>
            </a:extLst>
          </p:cNvPr>
          <p:cNvSpPr/>
          <p:nvPr/>
        </p:nvSpPr>
        <p:spPr>
          <a:xfrm>
            <a:off x="9230234" y="801475"/>
            <a:ext cx="1424500" cy="55278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ctr">
              <a:lnSpc>
                <a:spcPct val="115000"/>
              </a:lnSpc>
              <a:spcAft>
                <a:spcPts val="450"/>
              </a:spcAft>
            </a:pPr>
            <a:r>
              <a:rPr lang="en-US" sz="28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Bahnschrift Condensed" panose="020B0502040204020203" pitchFamily="34" charset="0"/>
              </a:rPr>
              <a:t>DATA</a:t>
            </a:r>
            <a:endParaRPr lang="it-IT" sz="2800" b="1" dirty="0">
              <a:solidFill>
                <a:schemeClr val="tx2">
                  <a:lumMod val="50000"/>
                  <a:lumOff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68" name="Rettangolo 167">
            <a:extLst>
              <a:ext uri="{FF2B5EF4-FFF2-40B4-BE49-F238E27FC236}">
                <a16:creationId xmlns:a16="http://schemas.microsoft.com/office/drawing/2014/main" id="{886442B3-24B9-5014-E4DC-7BAB395B9D1E}"/>
              </a:ext>
            </a:extLst>
          </p:cNvPr>
          <p:cNvSpPr/>
          <p:nvPr/>
        </p:nvSpPr>
        <p:spPr>
          <a:xfrm>
            <a:off x="6554964" y="2283000"/>
            <a:ext cx="1424500" cy="55278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ctr">
              <a:lnSpc>
                <a:spcPct val="115000"/>
              </a:lnSpc>
              <a:spcAft>
                <a:spcPts val="450"/>
              </a:spcAft>
            </a:pPr>
            <a:r>
              <a:rPr lang="en-US" sz="2800" b="1" dirty="0">
                <a:solidFill>
                  <a:srgbClr val="0000FF"/>
                </a:solidFill>
                <a:latin typeface="Bahnschrift Condensed" panose="020B0502040204020203" pitchFamily="34" charset="0"/>
              </a:rPr>
              <a:t>RECORD</a:t>
            </a:r>
            <a:endParaRPr lang="it-IT" sz="2800" b="1" dirty="0">
              <a:solidFill>
                <a:srgbClr val="0000FF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69" name="Rettangolo 168">
            <a:extLst>
              <a:ext uri="{FF2B5EF4-FFF2-40B4-BE49-F238E27FC236}">
                <a16:creationId xmlns:a16="http://schemas.microsoft.com/office/drawing/2014/main" id="{412F558B-E469-DDA1-A374-7DE8B0DEBE0B}"/>
              </a:ext>
            </a:extLst>
          </p:cNvPr>
          <p:cNvSpPr/>
          <p:nvPr/>
        </p:nvSpPr>
        <p:spPr>
          <a:xfrm>
            <a:off x="8266579" y="859417"/>
            <a:ext cx="1424500" cy="42120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ctr">
              <a:lnSpc>
                <a:spcPct val="115000"/>
              </a:lnSpc>
              <a:spcAft>
                <a:spcPts val="450"/>
              </a:spcAft>
            </a:pPr>
            <a:r>
              <a:rPr lang="en-US" sz="2000" b="1" dirty="0">
                <a:solidFill>
                  <a:srgbClr val="00E287"/>
                </a:solidFill>
                <a:latin typeface="Bahnschrift Condensed" panose="020B0502040204020203" pitchFamily="34" charset="0"/>
              </a:rPr>
              <a:t>STORAGE</a:t>
            </a:r>
            <a:endParaRPr lang="it-IT" sz="2000" b="1" dirty="0">
              <a:solidFill>
                <a:srgbClr val="00E287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70" name="Rettangolo 169">
            <a:extLst>
              <a:ext uri="{FF2B5EF4-FFF2-40B4-BE49-F238E27FC236}">
                <a16:creationId xmlns:a16="http://schemas.microsoft.com/office/drawing/2014/main" id="{0F5F15C2-C3BE-91DE-9E66-D862A6E94C50}"/>
              </a:ext>
            </a:extLst>
          </p:cNvPr>
          <p:cNvSpPr/>
          <p:nvPr/>
        </p:nvSpPr>
        <p:spPr>
          <a:xfrm rot="16200000">
            <a:off x="7157332" y="2233889"/>
            <a:ext cx="1424500" cy="42120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ctr">
              <a:lnSpc>
                <a:spcPct val="115000"/>
              </a:lnSpc>
              <a:spcAft>
                <a:spcPts val="450"/>
              </a:spcAft>
            </a:pPr>
            <a:r>
              <a:rPr lang="en-US" sz="2000" b="1" dirty="0">
                <a:solidFill>
                  <a:srgbClr val="00E287"/>
                </a:solidFill>
                <a:latin typeface="Bahnschrift Condensed" panose="020B0502040204020203" pitchFamily="34" charset="0"/>
              </a:rPr>
              <a:t>QUERY</a:t>
            </a:r>
            <a:endParaRPr lang="it-IT" sz="2000" b="1" dirty="0">
              <a:solidFill>
                <a:srgbClr val="00E287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71" name="Rettangolo 170">
            <a:extLst>
              <a:ext uri="{FF2B5EF4-FFF2-40B4-BE49-F238E27FC236}">
                <a16:creationId xmlns:a16="http://schemas.microsoft.com/office/drawing/2014/main" id="{81A16F95-1752-3598-7530-483A76916770}"/>
              </a:ext>
            </a:extLst>
          </p:cNvPr>
          <p:cNvSpPr/>
          <p:nvPr/>
        </p:nvSpPr>
        <p:spPr>
          <a:xfrm rot="16200000">
            <a:off x="8738293" y="699586"/>
            <a:ext cx="1424500" cy="28969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ctr">
              <a:lnSpc>
                <a:spcPct val="115000"/>
              </a:lnSpc>
              <a:spcAft>
                <a:spcPts val="450"/>
              </a:spcAft>
            </a:pPr>
            <a:r>
              <a:rPr lang="en-US" sz="1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Bahnschrift Condensed" panose="020B0502040204020203" pitchFamily="34" charset="0"/>
              </a:rPr>
              <a:t>INFORMATION</a:t>
            </a:r>
            <a:endParaRPr lang="it-IT" sz="1200" b="1" dirty="0">
              <a:solidFill>
                <a:schemeClr val="tx2">
                  <a:lumMod val="75000"/>
                  <a:lumOff val="25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72" name="Rettangolo 171">
            <a:extLst>
              <a:ext uri="{FF2B5EF4-FFF2-40B4-BE49-F238E27FC236}">
                <a16:creationId xmlns:a16="http://schemas.microsoft.com/office/drawing/2014/main" id="{D7DCF604-66F6-0B00-C6B7-4FB6DB79B76D}"/>
              </a:ext>
            </a:extLst>
          </p:cNvPr>
          <p:cNvSpPr/>
          <p:nvPr/>
        </p:nvSpPr>
        <p:spPr>
          <a:xfrm>
            <a:off x="9829815" y="1341941"/>
            <a:ext cx="770407" cy="28969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ctr">
              <a:lnSpc>
                <a:spcPct val="115000"/>
              </a:lnSpc>
              <a:spcAft>
                <a:spcPts val="450"/>
              </a:spcAft>
            </a:pPr>
            <a:r>
              <a:rPr lang="en-US" sz="12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Bahnschrift Condensed" panose="020B0502040204020203" pitchFamily="34" charset="0"/>
              </a:rPr>
              <a:t>SERVER</a:t>
            </a:r>
            <a:endParaRPr lang="it-IT" sz="1200" b="1" dirty="0">
              <a:solidFill>
                <a:schemeClr val="accent1">
                  <a:lumMod val="40000"/>
                  <a:lumOff val="60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73" name="Rettangolo 172">
            <a:extLst>
              <a:ext uri="{FF2B5EF4-FFF2-40B4-BE49-F238E27FC236}">
                <a16:creationId xmlns:a16="http://schemas.microsoft.com/office/drawing/2014/main" id="{AB35D460-9775-B307-DCA3-87998BF0A41B}"/>
              </a:ext>
            </a:extLst>
          </p:cNvPr>
          <p:cNvSpPr/>
          <p:nvPr/>
        </p:nvSpPr>
        <p:spPr>
          <a:xfrm>
            <a:off x="9933712" y="1718674"/>
            <a:ext cx="770407" cy="28969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ctr">
              <a:lnSpc>
                <a:spcPct val="115000"/>
              </a:lnSpc>
              <a:spcAft>
                <a:spcPts val="450"/>
              </a:spcAft>
            </a:pPr>
            <a:r>
              <a:rPr lang="en-US" sz="1200" b="1" dirty="0">
                <a:solidFill>
                  <a:srgbClr val="000099"/>
                </a:solidFill>
                <a:latin typeface="Bahnschrift Condensed" panose="020B0502040204020203" pitchFamily="34" charset="0"/>
              </a:rPr>
              <a:t>COLLECTION</a:t>
            </a:r>
            <a:endParaRPr lang="it-IT" sz="1200" b="1" dirty="0">
              <a:solidFill>
                <a:srgbClr val="000099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74" name="Rettangolo 173">
            <a:extLst>
              <a:ext uri="{FF2B5EF4-FFF2-40B4-BE49-F238E27FC236}">
                <a16:creationId xmlns:a16="http://schemas.microsoft.com/office/drawing/2014/main" id="{3DD2137B-8590-5AF4-07EF-DAD1986DAF7B}"/>
              </a:ext>
            </a:extLst>
          </p:cNvPr>
          <p:cNvSpPr/>
          <p:nvPr/>
        </p:nvSpPr>
        <p:spPr>
          <a:xfrm rot="16200000">
            <a:off x="10105559" y="1612799"/>
            <a:ext cx="1193774" cy="35541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ctr">
              <a:lnSpc>
                <a:spcPct val="115000"/>
              </a:lnSpc>
              <a:spcAft>
                <a:spcPts val="450"/>
              </a:spcAft>
            </a:pPr>
            <a:r>
              <a:rPr lang="en-US" sz="1600" b="1" dirty="0">
                <a:solidFill>
                  <a:srgbClr val="156082"/>
                </a:solidFill>
                <a:latin typeface="Bahnschrift Condensed" panose="020B0502040204020203" pitchFamily="34" charset="0"/>
              </a:rPr>
              <a:t>MANAGEMENT</a:t>
            </a:r>
            <a:endParaRPr lang="it-IT" sz="1600" b="1" dirty="0">
              <a:solidFill>
                <a:srgbClr val="156082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75" name="Rettangolo 174">
            <a:extLst>
              <a:ext uri="{FF2B5EF4-FFF2-40B4-BE49-F238E27FC236}">
                <a16:creationId xmlns:a16="http://schemas.microsoft.com/office/drawing/2014/main" id="{7E33F8F4-F3A4-3580-069F-2DCF0E25C192}"/>
              </a:ext>
            </a:extLst>
          </p:cNvPr>
          <p:cNvSpPr/>
          <p:nvPr/>
        </p:nvSpPr>
        <p:spPr>
          <a:xfrm>
            <a:off x="8041404" y="639356"/>
            <a:ext cx="1585591" cy="42120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ctr">
              <a:lnSpc>
                <a:spcPct val="115000"/>
              </a:lnSpc>
              <a:spcAft>
                <a:spcPts val="450"/>
              </a:spcAft>
            </a:pP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Bahnschrift Condensed" panose="020B0502040204020203" pitchFamily="34" charset="0"/>
              </a:rPr>
              <a:t>DATA MINING</a:t>
            </a:r>
            <a:endParaRPr lang="it-IT" sz="2000" b="1" dirty="0">
              <a:solidFill>
                <a:schemeClr val="accent4">
                  <a:lumMod val="60000"/>
                  <a:lumOff val="40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76" name="Rettangolo 175">
            <a:extLst>
              <a:ext uri="{FF2B5EF4-FFF2-40B4-BE49-F238E27FC236}">
                <a16:creationId xmlns:a16="http://schemas.microsoft.com/office/drawing/2014/main" id="{1F80F2E4-CDBF-4324-F0B0-1E13A9E2FCF3}"/>
              </a:ext>
            </a:extLst>
          </p:cNvPr>
          <p:cNvSpPr/>
          <p:nvPr/>
        </p:nvSpPr>
        <p:spPr>
          <a:xfrm rot="16200000">
            <a:off x="9628488" y="2355000"/>
            <a:ext cx="1193774" cy="27321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ctr">
              <a:lnSpc>
                <a:spcPct val="115000"/>
              </a:lnSpc>
              <a:spcAft>
                <a:spcPts val="450"/>
              </a:spcAft>
            </a:pPr>
            <a:r>
              <a:rPr lang="en-US" sz="1100" b="1" dirty="0">
                <a:solidFill>
                  <a:srgbClr val="000099"/>
                </a:solidFill>
                <a:latin typeface="Bahnschrift Condensed" panose="020B0502040204020203" pitchFamily="34" charset="0"/>
              </a:rPr>
              <a:t>ACCESS</a:t>
            </a:r>
            <a:endParaRPr lang="it-IT" sz="1100" b="1" dirty="0">
              <a:solidFill>
                <a:srgbClr val="000099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77" name="Rettangolo 176">
            <a:extLst>
              <a:ext uri="{FF2B5EF4-FFF2-40B4-BE49-F238E27FC236}">
                <a16:creationId xmlns:a16="http://schemas.microsoft.com/office/drawing/2014/main" id="{ECCFA018-066E-840A-D5FB-B55C2CABF1DE}"/>
              </a:ext>
            </a:extLst>
          </p:cNvPr>
          <p:cNvSpPr/>
          <p:nvPr/>
        </p:nvSpPr>
        <p:spPr>
          <a:xfrm>
            <a:off x="5602022" y="384577"/>
            <a:ext cx="2385688" cy="55278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ctr">
              <a:lnSpc>
                <a:spcPct val="115000"/>
              </a:lnSpc>
              <a:spcAft>
                <a:spcPts val="450"/>
              </a:spcAft>
            </a:pPr>
            <a:r>
              <a:rPr lang="en-US" sz="28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Bahnschrift Condensed" panose="020B0502040204020203" pitchFamily="34" charset="0"/>
              </a:rPr>
              <a:t>WEB APPLICATION</a:t>
            </a:r>
            <a:endParaRPr lang="it-IT" sz="2800" b="1" dirty="0">
              <a:solidFill>
                <a:schemeClr val="tx2">
                  <a:lumMod val="50000"/>
                  <a:lumOff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78" name="Rettangolo 177">
            <a:extLst>
              <a:ext uri="{FF2B5EF4-FFF2-40B4-BE49-F238E27FC236}">
                <a16:creationId xmlns:a16="http://schemas.microsoft.com/office/drawing/2014/main" id="{28430170-3EA2-5097-A27E-0F6AF2F7113F}"/>
              </a:ext>
            </a:extLst>
          </p:cNvPr>
          <p:cNvSpPr/>
          <p:nvPr/>
        </p:nvSpPr>
        <p:spPr>
          <a:xfrm rot="16200000">
            <a:off x="4990502" y="1280294"/>
            <a:ext cx="2385688" cy="55278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ctr">
              <a:lnSpc>
                <a:spcPct val="115000"/>
              </a:lnSpc>
              <a:spcAft>
                <a:spcPts val="450"/>
              </a:spcAft>
            </a:pPr>
            <a:r>
              <a:rPr lang="en-US" sz="2800" b="1" dirty="0">
                <a:solidFill>
                  <a:srgbClr val="0000FF"/>
                </a:solidFill>
                <a:latin typeface="Bahnschrift Condensed" panose="020B0502040204020203" pitchFamily="34" charset="0"/>
              </a:rPr>
              <a:t>MODELLING</a:t>
            </a:r>
            <a:endParaRPr lang="it-IT" sz="2800" b="1" dirty="0">
              <a:solidFill>
                <a:srgbClr val="0000FF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79" name="Rettangolo 178">
            <a:extLst>
              <a:ext uri="{FF2B5EF4-FFF2-40B4-BE49-F238E27FC236}">
                <a16:creationId xmlns:a16="http://schemas.microsoft.com/office/drawing/2014/main" id="{363D7C96-4876-85DD-478E-DA8E17792B6C}"/>
              </a:ext>
            </a:extLst>
          </p:cNvPr>
          <p:cNvSpPr/>
          <p:nvPr/>
        </p:nvSpPr>
        <p:spPr>
          <a:xfrm rot="5400000">
            <a:off x="7325367" y="649113"/>
            <a:ext cx="1275342" cy="35541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ctr">
              <a:lnSpc>
                <a:spcPct val="115000"/>
              </a:lnSpc>
              <a:spcAft>
                <a:spcPts val="450"/>
              </a:spcAft>
            </a:pP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Bahnschrift Condensed" panose="020B0502040204020203" pitchFamily="34" charset="0"/>
              </a:rPr>
              <a:t>SOFTWARE</a:t>
            </a:r>
            <a:endParaRPr lang="it-IT" sz="1600" b="1" dirty="0">
              <a:solidFill>
                <a:schemeClr val="accent4">
                  <a:lumMod val="75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80" name="Rettangolo 179">
            <a:extLst>
              <a:ext uri="{FF2B5EF4-FFF2-40B4-BE49-F238E27FC236}">
                <a16:creationId xmlns:a16="http://schemas.microsoft.com/office/drawing/2014/main" id="{F94147D4-2917-CD13-3BF4-53781F5E1AC1}"/>
              </a:ext>
            </a:extLst>
          </p:cNvPr>
          <p:cNvSpPr/>
          <p:nvPr/>
        </p:nvSpPr>
        <p:spPr>
          <a:xfrm>
            <a:off x="5369887" y="169174"/>
            <a:ext cx="2690739" cy="42120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ctr">
              <a:lnSpc>
                <a:spcPct val="115000"/>
              </a:lnSpc>
              <a:spcAft>
                <a:spcPts val="450"/>
              </a:spcAft>
            </a:pPr>
            <a:r>
              <a:rPr lang="en-US" sz="2000" b="1" dirty="0">
                <a:solidFill>
                  <a:srgbClr val="00E287"/>
                </a:solidFill>
                <a:latin typeface="Bahnschrift Condensed" panose="020B0502040204020203" pitchFamily="34" charset="0"/>
              </a:rPr>
              <a:t>RESEARCH INFRASTRUTURE</a:t>
            </a:r>
            <a:endParaRPr lang="it-IT" sz="2000" b="1" dirty="0">
              <a:solidFill>
                <a:srgbClr val="00E287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81" name="Rettangolo 180">
            <a:extLst>
              <a:ext uri="{FF2B5EF4-FFF2-40B4-BE49-F238E27FC236}">
                <a16:creationId xmlns:a16="http://schemas.microsoft.com/office/drawing/2014/main" id="{3A9A0D45-B73F-A722-BF78-71F16F6EBFD0}"/>
              </a:ext>
            </a:extLst>
          </p:cNvPr>
          <p:cNvSpPr/>
          <p:nvPr/>
        </p:nvSpPr>
        <p:spPr>
          <a:xfrm rot="16200000">
            <a:off x="9846620" y="1052545"/>
            <a:ext cx="1308592" cy="42120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ctr">
              <a:lnSpc>
                <a:spcPct val="115000"/>
              </a:lnSpc>
              <a:spcAft>
                <a:spcPts val="450"/>
              </a:spcAft>
            </a:pPr>
            <a:r>
              <a:rPr lang="en-US" sz="2000" b="1" dirty="0">
                <a:solidFill>
                  <a:srgbClr val="0000FF"/>
                </a:solidFill>
                <a:latin typeface="Bahnschrift Condensed" panose="020B0502040204020203" pitchFamily="34" charset="0"/>
              </a:rPr>
              <a:t>REPOSITORY</a:t>
            </a:r>
            <a:endParaRPr lang="it-IT" sz="2000" b="1" dirty="0">
              <a:solidFill>
                <a:srgbClr val="0000FF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82" name="Rettangolo 181">
            <a:extLst>
              <a:ext uri="{FF2B5EF4-FFF2-40B4-BE49-F238E27FC236}">
                <a16:creationId xmlns:a16="http://schemas.microsoft.com/office/drawing/2014/main" id="{D6879DB7-8C53-30E6-43EE-B1C5D2D99B97}"/>
              </a:ext>
            </a:extLst>
          </p:cNvPr>
          <p:cNvSpPr/>
          <p:nvPr/>
        </p:nvSpPr>
        <p:spPr>
          <a:xfrm>
            <a:off x="8261056" y="519553"/>
            <a:ext cx="1150293" cy="28969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ctr">
              <a:lnSpc>
                <a:spcPct val="115000"/>
              </a:lnSpc>
              <a:spcAft>
                <a:spcPts val="450"/>
              </a:spcAft>
            </a:pPr>
            <a:r>
              <a:rPr lang="en-US" sz="1200" b="1" dirty="0">
                <a:solidFill>
                  <a:srgbClr val="0000FF"/>
                </a:solidFill>
                <a:latin typeface="Bahnschrift Condensed" panose="020B0502040204020203" pitchFamily="34" charset="0"/>
              </a:rPr>
              <a:t>INTEROPERABILITY</a:t>
            </a:r>
            <a:endParaRPr lang="it-IT" sz="1200" b="1" dirty="0">
              <a:solidFill>
                <a:srgbClr val="0000FF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83" name="Rettangolo 182">
            <a:extLst>
              <a:ext uri="{FF2B5EF4-FFF2-40B4-BE49-F238E27FC236}">
                <a16:creationId xmlns:a16="http://schemas.microsoft.com/office/drawing/2014/main" id="{E804B8BB-4396-68AF-A317-334400215F09}"/>
              </a:ext>
            </a:extLst>
          </p:cNvPr>
          <p:cNvSpPr/>
          <p:nvPr/>
        </p:nvSpPr>
        <p:spPr>
          <a:xfrm>
            <a:off x="5696469" y="2154797"/>
            <a:ext cx="1150293" cy="28969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ctr">
              <a:lnSpc>
                <a:spcPct val="115000"/>
              </a:lnSpc>
              <a:spcAft>
                <a:spcPts val="450"/>
              </a:spcAft>
            </a:pPr>
            <a:r>
              <a:rPr lang="en-US" sz="1200" b="1" dirty="0">
                <a:solidFill>
                  <a:schemeClr val="bg2">
                    <a:lumMod val="50000"/>
                  </a:schemeClr>
                </a:solidFill>
                <a:latin typeface="Bahnschrift Condensed" panose="020B0502040204020203" pitchFamily="34" charset="0"/>
              </a:rPr>
              <a:t>BIG DATA</a:t>
            </a:r>
            <a:endParaRPr lang="it-IT" sz="1200" b="1" dirty="0">
              <a:solidFill>
                <a:schemeClr val="bg2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84" name="Rettangolo 183">
            <a:extLst>
              <a:ext uri="{FF2B5EF4-FFF2-40B4-BE49-F238E27FC236}">
                <a16:creationId xmlns:a16="http://schemas.microsoft.com/office/drawing/2014/main" id="{BF6411D0-BCE6-7AC2-B1B1-8F7FC7C3F1B2}"/>
              </a:ext>
            </a:extLst>
          </p:cNvPr>
          <p:cNvSpPr/>
          <p:nvPr/>
        </p:nvSpPr>
        <p:spPr>
          <a:xfrm>
            <a:off x="9637169" y="570655"/>
            <a:ext cx="524075" cy="42120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ctr">
              <a:lnSpc>
                <a:spcPct val="115000"/>
              </a:lnSpc>
              <a:spcAft>
                <a:spcPts val="450"/>
              </a:spcAft>
            </a:pPr>
            <a:r>
              <a:rPr lang="en-US" sz="2000" b="1" dirty="0">
                <a:solidFill>
                  <a:srgbClr val="00E287"/>
                </a:solidFill>
                <a:latin typeface="Bahnschrift Condensed" panose="020B0502040204020203" pitchFamily="34" charset="0"/>
              </a:rPr>
              <a:t>VRE</a:t>
            </a:r>
            <a:endParaRPr lang="it-IT" sz="2000" b="1" dirty="0">
              <a:solidFill>
                <a:srgbClr val="00E287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85" name="Rettangolo 184">
            <a:extLst>
              <a:ext uri="{FF2B5EF4-FFF2-40B4-BE49-F238E27FC236}">
                <a16:creationId xmlns:a16="http://schemas.microsoft.com/office/drawing/2014/main" id="{0500348D-0FF1-2E8A-52FA-639E4FDFC28A}"/>
              </a:ext>
            </a:extLst>
          </p:cNvPr>
          <p:cNvSpPr/>
          <p:nvPr/>
        </p:nvSpPr>
        <p:spPr>
          <a:xfrm rot="16200000">
            <a:off x="9809134" y="2137271"/>
            <a:ext cx="1193774" cy="32252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ctr">
              <a:lnSpc>
                <a:spcPct val="115000"/>
              </a:lnSpc>
              <a:spcAft>
                <a:spcPts val="450"/>
              </a:spcAft>
            </a:pPr>
            <a:r>
              <a:rPr lang="en-US" sz="1400" b="1" dirty="0">
                <a:solidFill>
                  <a:srgbClr val="00E287"/>
                </a:solidFill>
                <a:latin typeface="Bahnschrift Condensed" panose="020B0502040204020203" pitchFamily="34" charset="0"/>
              </a:rPr>
              <a:t>MOLECULES</a:t>
            </a:r>
            <a:endParaRPr lang="it-IT" sz="1400" b="1" dirty="0">
              <a:solidFill>
                <a:srgbClr val="00E287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86" name="Rettangolo 185">
            <a:extLst>
              <a:ext uri="{FF2B5EF4-FFF2-40B4-BE49-F238E27FC236}">
                <a16:creationId xmlns:a16="http://schemas.microsoft.com/office/drawing/2014/main" id="{B54CDA7F-A91E-F1BC-2570-8D03D78F1A4E}"/>
              </a:ext>
            </a:extLst>
          </p:cNvPr>
          <p:cNvSpPr/>
          <p:nvPr/>
        </p:nvSpPr>
        <p:spPr>
          <a:xfrm rot="5400000">
            <a:off x="8757552" y="2307795"/>
            <a:ext cx="1212997" cy="42120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ctr">
              <a:lnSpc>
                <a:spcPct val="115000"/>
              </a:lnSpc>
              <a:spcAft>
                <a:spcPts val="450"/>
              </a:spcAft>
            </a:pPr>
            <a:r>
              <a:rPr lang="en-US" sz="20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Bahnschrift Condensed" panose="020B0502040204020203" pitchFamily="34" charset="0"/>
              </a:rPr>
              <a:t>RECORDS</a:t>
            </a:r>
            <a:endParaRPr lang="it-IT" sz="2000" b="1" dirty="0">
              <a:solidFill>
                <a:schemeClr val="tx2">
                  <a:lumMod val="90000"/>
                  <a:lumOff val="10000"/>
                </a:schemeClr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187" name="Elemento grafico 186">
            <a:extLst>
              <a:ext uri="{FF2B5EF4-FFF2-40B4-BE49-F238E27FC236}">
                <a16:creationId xmlns:a16="http://schemas.microsoft.com/office/drawing/2014/main" id="{BF6E4797-DFC9-F410-BEF5-FC20D649004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17472" t="1" b="7637"/>
          <a:stretch/>
        </p:blipFill>
        <p:spPr>
          <a:xfrm>
            <a:off x="7012275" y="2702586"/>
            <a:ext cx="2096700" cy="385909"/>
          </a:xfrm>
          <a:prstGeom prst="rect">
            <a:avLst/>
          </a:prstGeom>
        </p:spPr>
      </p:pic>
      <p:sp>
        <p:nvSpPr>
          <p:cNvPr id="188" name="Rettangolo 187">
            <a:extLst>
              <a:ext uri="{FF2B5EF4-FFF2-40B4-BE49-F238E27FC236}">
                <a16:creationId xmlns:a16="http://schemas.microsoft.com/office/drawing/2014/main" id="{8DDB7DF8-8056-88A0-E53E-D3F8F48B6B19}"/>
              </a:ext>
            </a:extLst>
          </p:cNvPr>
          <p:cNvSpPr/>
          <p:nvPr/>
        </p:nvSpPr>
        <p:spPr>
          <a:xfrm>
            <a:off x="7992186" y="128939"/>
            <a:ext cx="1424500" cy="55278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ctr">
              <a:lnSpc>
                <a:spcPct val="115000"/>
              </a:lnSpc>
              <a:spcAft>
                <a:spcPts val="450"/>
              </a:spcAft>
            </a:pPr>
            <a:r>
              <a:rPr lang="en-US" sz="2800" b="1" dirty="0">
                <a:solidFill>
                  <a:srgbClr val="0000FF"/>
                </a:solidFill>
                <a:latin typeface="Bahnschrift Condensed" panose="020B0502040204020203" pitchFamily="34" charset="0"/>
              </a:rPr>
              <a:t>D4SCIENCE</a:t>
            </a:r>
            <a:endParaRPr lang="it-IT" sz="2800" b="1" dirty="0">
              <a:solidFill>
                <a:srgbClr val="0000FF"/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189" name="Immagine 188">
            <a:extLst>
              <a:ext uri="{FF2B5EF4-FFF2-40B4-BE49-F238E27FC236}">
                <a16:creationId xmlns:a16="http://schemas.microsoft.com/office/drawing/2014/main" id="{093DFEF5-8D74-3005-15E4-AEA6878596AE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 l="351" t="756" r="705" b="1211"/>
          <a:stretch/>
        </p:blipFill>
        <p:spPr>
          <a:xfrm>
            <a:off x="6635145" y="3112891"/>
            <a:ext cx="5063662" cy="318069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90" name="CasellaDiTesto 189">
            <a:extLst>
              <a:ext uri="{FF2B5EF4-FFF2-40B4-BE49-F238E27FC236}">
                <a16:creationId xmlns:a16="http://schemas.microsoft.com/office/drawing/2014/main" id="{A7535BAB-AE22-BA92-2E93-95184864F2E3}"/>
              </a:ext>
            </a:extLst>
          </p:cNvPr>
          <p:cNvSpPr txBox="1"/>
          <p:nvPr/>
        </p:nvSpPr>
        <p:spPr>
          <a:xfrm>
            <a:off x="6306208" y="5329974"/>
            <a:ext cx="5644054" cy="830997"/>
          </a:xfrm>
          <a:prstGeom prst="rect">
            <a:avLst/>
          </a:prstGeom>
          <a:solidFill>
            <a:srgbClr val="0000FF"/>
          </a:solidFill>
          <a:effectLst>
            <a:softEdge rad="50800"/>
          </a:effectLst>
        </p:spPr>
        <p:txBody>
          <a:bodyPr wrap="square">
            <a:spAutoFit/>
          </a:bodyPr>
          <a:lstStyle/>
          <a:p>
            <a:pPr algn="ctr"/>
            <a:r>
              <a:rPr lang="en-GB" sz="2400" kern="100" cap="small" dirty="0">
                <a:solidFill>
                  <a:srgbClr val="00FF99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 a Virtual Research Environment dedicated to stable, unconventional stable, and radiogenic isotopes</a:t>
            </a:r>
            <a:endParaRPr lang="en-GB" sz="2400" cap="small" dirty="0">
              <a:solidFill>
                <a:srgbClr val="00FF99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91" name="Rettangolo 190">
            <a:extLst>
              <a:ext uri="{FF2B5EF4-FFF2-40B4-BE49-F238E27FC236}">
                <a16:creationId xmlns:a16="http://schemas.microsoft.com/office/drawing/2014/main" id="{174985F5-9C82-EB32-9434-D091B1268561}"/>
              </a:ext>
            </a:extLst>
          </p:cNvPr>
          <p:cNvSpPr/>
          <p:nvPr/>
        </p:nvSpPr>
        <p:spPr>
          <a:xfrm>
            <a:off x="9298425" y="2540728"/>
            <a:ext cx="1926592" cy="55278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ctr">
              <a:lnSpc>
                <a:spcPct val="115000"/>
              </a:lnSpc>
              <a:spcAft>
                <a:spcPts val="450"/>
              </a:spcAft>
            </a:pPr>
            <a:r>
              <a:rPr lang="en-US" sz="2800" b="1" dirty="0">
                <a:solidFill>
                  <a:srgbClr val="00E287"/>
                </a:solidFill>
                <a:latin typeface="Bahnschrift Condensed" panose="020B0502040204020203" pitchFamily="34" charset="0"/>
              </a:rPr>
              <a:t>OPEN SCIENCE</a:t>
            </a:r>
            <a:endParaRPr lang="it-IT" sz="2800" b="1" dirty="0">
              <a:solidFill>
                <a:srgbClr val="00E287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92" name="CasellaDiTesto 191">
            <a:extLst>
              <a:ext uri="{FF2B5EF4-FFF2-40B4-BE49-F238E27FC236}">
                <a16:creationId xmlns:a16="http://schemas.microsoft.com/office/drawing/2014/main" id="{7BF96C13-0BEA-D490-E910-B028F72BBC27}"/>
              </a:ext>
            </a:extLst>
          </p:cNvPr>
          <p:cNvSpPr txBox="1"/>
          <p:nvPr/>
        </p:nvSpPr>
        <p:spPr>
          <a:xfrm>
            <a:off x="89734" y="72479"/>
            <a:ext cx="2413145" cy="707886"/>
          </a:xfrm>
          <a:prstGeom prst="rect">
            <a:avLst/>
          </a:prstGeom>
          <a:solidFill>
            <a:schemeClr val="tx1"/>
          </a:solidFill>
          <a:effectLst>
            <a:softEdge rad="50800"/>
          </a:effectLst>
        </p:spPr>
        <p:txBody>
          <a:bodyPr wrap="square" rtlCol="0">
            <a:spAutoFit/>
          </a:bodyPr>
          <a:lstStyle/>
          <a:p>
            <a:r>
              <a:rPr lang="en-GB" sz="4000" b="1" kern="100" cap="all" dirty="0">
                <a:solidFill>
                  <a:srgbClr val="00FF99"/>
                </a:solidFill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4000" b="1" kern="100" cap="all" dirty="0">
                <a:solidFill>
                  <a:schemeClr val="bg1">
                    <a:alpha val="99000"/>
                  </a:schemeClr>
                </a:solidFill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ISOTOPE VRE</a:t>
            </a:r>
            <a:endParaRPr lang="en-GB" sz="4000" b="1" dirty="0">
              <a:solidFill>
                <a:schemeClr val="bg1">
                  <a:alpha val="99000"/>
                </a:schemeClr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889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0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3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6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9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2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5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8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1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4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500"/>
                            </p:stCondLst>
                            <p:childTnLst>
                              <p:par>
                                <p:cTn id="136" presetID="26" presetClass="emph" presetSubtype="0" repeatCount="5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1000" tmFilter="0, 0; .2, .5; .8, .5; 1, 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8" dur="500" autoRev="1" fill="hold"/>
                                        <p:tgtEl>
                                          <p:spTgt spid="1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00"/>
                            </p:stCondLst>
                            <p:childTnLst>
                              <p:par>
                                <p:cTn id="1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0"/>
      <p:bldP spid="159" grpId="0"/>
      <p:bldP spid="160" grpId="0"/>
      <p:bldP spid="161" grpId="0"/>
      <p:bldP spid="162" grpId="0"/>
      <p:bldP spid="163" grpId="0"/>
      <p:bldP spid="164" grpId="0"/>
      <p:bldP spid="165" grpId="0"/>
      <p:bldP spid="166" grpId="0"/>
      <p:bldP spid="167" grpId="0"/>
      <p:bldP spid="168" grpId="0"/>
      <p:bldP spid="169" grpId="0"/>
      <p:bldP spid="170" grpId="0"/>
      <p:bldP spid="171" grpId="0"/>
      <p:bldP spid="172" grpId="0"/>
      <p:bldP spid="173" grpId="0"/>
      <p:bldP spid="174" grpId="0"/>
      <p:bldP spid="175" grpId="0"/>
      <p:bldP spid="176" grpId="0"/>
      <p:bldP spid="177" grpId="0"/>
      <p:bldP spid="178" grpId="0"/>
      <p:bldP spid="179" grpId="0"/>
      <p:bldP spid="180" grpId="0"/>
      <p:bldP spid="181" grpId="0"/>
      <p:bldP spid="182" grpId="0"/>
      <p:bldP spid="183" grpId="0"/>
      <p:bldP spid="184" grpId="0"/>
      <p:bldP spid="185" grpId="0"/>
      <p:bldP spid="186" grpId="0"/>
      <p:bldP spid="188" grpId="0"/>
      <p:bldP spid="190" grpId="0" animBg="1"/>
      <p:bldP spid="191" grpId="0"/>
      <p:bldP spid="191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3">
            <a:extLst>
              <a:ext uri="{FF2B5EF4-FFF2-40B4-BE49-F238E27FC236}">
                <a16:creationId xmlns:a16="http://schemas.microsoft.com/office/drawing/2014/main" id="{5DB70DE5-1EE2-4216-3FC6-D675C2BE6F71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75921" y="6384022"/>
            <a:ext cx="4173501" cy="473977"/>
          </a:xfrm>
        </p:spPr>
        <p:txBody>
          <a:bodyPr>
            <a:normAutofit/>
          </a:bodyPr>
          <a:lstStyle/>
          <a:p>
            <a:r>
              <a:rPr lang="it-IT" sz="1800" dirty="0">
                <a:solidFill>
                  <a:schemeClr val="tx1"/>
                </a:solidFill>
                <a:latin typeface="Bahnschrift Condensed" panose="020B0502040204020203" pitchFamily="34" charset="0"/>
                <a:cs typeface="+mn-cs"/>
              </a:rPr>
              <a:t>ITINERIS 3° general Meeting – Rome, 25/26-09-2025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2E10ECCC-E061-5F50-9A72-7A9B4B8F13F5}"/>
              </a:ext>
            </a:extLst>
          </p:cNvPr>
          <p:cNvSpPr txBox="1"/>
          <p:nvPr/>
        </p:nvSpPr>
        <p:spPr>
          <a:xfrm>
            <a:off x="89734" y="72479"/>
            <a:ext cx="3068823" cy="707886"/>
          </a:xfrm>
          <a:prstGeom prst="rect">
            <a:avLst/>
          </a:prstGeom>
          <a:solidFill>
            <a:schemeClr val="tx1"/>
          </a:solidFill>
          <a:effectLst>
            <a:softEdge rad="50800"/>
          </a:effectLst>
        </p:spPr>
        <p:txBody>
          <a:bodyPr wrap="square" rtlCol="0">
            <a:spAutoFit/>
          </a:bodyPr>
          <a:lstStyle/>
          <a:p>
            <a:r>
              <a:rPr lang="en-GB" sz="4000" b="1" kern="100" cap="all" dirty="0">
                <a:solidFill>
                  <a:schemeClr val="bg1"/>
                </a:solidFill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ISOTOPE STUDIO</a:t>
            </a:r>
            <a:endParaRPr lang="en-GB" sz="4000" b="1" dirty="0">
              <a:solidFill>
                <a:schemeClr val="bg1"/>
              </a:solidFill>
              <a:latin typeface="Bahnschrift Condensed" panose="020B0502040204020203" pitchFamily="34" charset="0"/>
            </a:endParaRPr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B7AB8C2A-C517-E1B6-AE5F-F6B047CDB166}"/>
              </a:ext>
            </a:extLst>
          </p:cNvPr>
          <p:cNvGrpSpPr/>
          <p:nvPr/>
        </p:nvGrpSpPr>
        <p:grpSpPr>
          <a:xfrm>
            <a:off x="205916" y="879937"/>
            <a:ext cx="3143623" cy="4950717"/>
            <a:chOff x="205916" y="774835"/>
            <a:chExt cx="3143623" cy="4950717"/>
          </a:xfrm>
        </p:grpSpPr>
        <p:sp>
          <p:nvSpPr>
            <p:cNvPr id="8" name="Rettangolo con angoli arrotondati 7">
              <a:extLst>
                <a:ext uri="{FF2B5EF4-FFF2-40B4-BE49-F238E27FC236}">
                  <a16:creationId xmlns:a16="http://schemas.microsoft.com/office/drawing/2014/main" id="{E80F82B5-4F61-71DC-1D75-1E326C58F2C6}"/>
                </a:ext>
              </a:extLst>
            </p:cNvPr>
            <p:cNvSpPr/>
            <p:nvPr/>
          </p:nvSpPr>
          <p:spPr>
            <a:xfrm>
              <a:off x="205916" y="1450576"/>
              <a:ext cx="3113259" cy="4274976"/>
            </a:xfrm>
            <a:prstGeom prst="roundRect">
              <a:avLst/>
            </a:prstGeom>
            <a:gradFill flip="none" rotWithShape="1">
              <a:gsLst>
                <a:gs pos="54000">
                  <a:srgbClr val="00FF99">
                    <a:alpha val="70000"/>
                  </a:srgbClr>
                </a:gs>
                <a:gs pos="0">
                  <a:srgbClr val="00FF99"/>
                </a:gs>
                <a:gs pos="100000">
                  <a:srgbClr val="00FF99">
                    <a:alpha val="0"/>
                  </a:srgbClr>
                </a:gs>
              </a:gsLst>
              <a:lin ang="5400000" scaled="1"/>
              <a:tileRect/>
            </a:gradFill>
            <a:ln>
              <a:gradFill>
                <a:gsLst>
                  <a:gs pos="0">
                    <a:schemeClr val="tx1"/>
                  </a:gs>
                  <a:gs pos="44000">
                    <a:schemeClr val="tx1">
                      <a:alpha val="50000"/>
                    </a:schemeClr>
                  </a:gs>
                  <a:gs pos="100000">
                    <a:schemeClr val="tx1">
                      <a:alpha val="1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7B0B13A5-8B05-DECF-D111-B93D67555F02}"/>
                </a:ext>
              </a:extLst>
            </p:cNvPr>
            <p:cNvSpPr txBox="1"/>
            <p:nvPr/>
          </p:nvSpPr>
          <p:spPr>
            <a:xfrm>
              <a:off x="236279" y="774835"/>
              <a:ext cx="3113260" cy="830997"/>
            </a:xfrm>
            <a:prstGeom prst="rect">
              <a:avLst/>
            </a:prstGeom>
            <a:noFill/>
            <a:effectLst>
              <a:outerShdw blurRad="254000" dist="254000" dir="19200000" algn="bl" rotWithShape="0">
                <a:schemeClr val="bg1">
                  <a:lumMod val="50000"/>
                  <a:alpha val="85000"/>
                </a:schemeClr>
              </a:outerShdw>
              <a:softEdge rad="508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800" kern="100" cap="all" dirty="0">
                  <a:ln>
                    <a:solidFill>
                      <a:schemeClr val="tx1"/>
                    </a:solidFill>
                  </a:ln>
                  <a:latin typeface="Bahnschrift Condensed" panose="020B05020402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data upload</a:t>
              </a:r>
              <a:endParaRPr lang="en-GB" sz="4800" dirty="0">
                <a:ln>
                  <a:solidFill>
                    <a:schemeClr val="tx1"/>
                  </a:solidFill>
                </a:ln>
                <a:latin typeface="Bahnschrift Condensed" panose="020B0502040204020203" pitchFamily="34" charset="0"/>
              </a:endParaRPr>
            </a:p>
          </p:txBody>
        </p:sp>
      </p:grpSp>
      <p:grpSp>
        <p:nvGrpSpPr>
          <p:cNvPr id="10" name="Gruppo 9">
            <a:extLst>
              <a:ext uri="{FF2B5EF4-FFF2-40B4-BE49-F238E27FC236}">
                <a16:creationId xmlns:a16="http://schemas.microsoft.com/office/drawing/2014/main" id="{9EAEF541-3113-4ABB-C0B3-96C738FEDB51}"/>
              </a:ext>
            </a:extLst>
          </p:cNvPr>
          <p:cNvGrpSpPr>
            <a:grpSpLocks noChangeAspect="1"/>
          </p:cNvGrpSpPr>
          <p:nvPr/>
        </p:nvGrpSpPr>
        <p:grpSpPr>
          <a:xfrm>
            <a:off x="613447" y="1814556"/>
            <a:ext cx="2369161" cy="2537460"/>
            <a:chOff x="323747" y="2049300"/>
            <a:chExt cx="3157874" cy="3382199"/>
          </a:xfrm>
        </p:grpSpPr>
        <p:sp>
          <p:nvSpPr>
            <p:cNvPr id="11" name="Freccia circolare in giù 10">
              <a:extLst>
                <a:ext uri="{FF2B5EF4-FFF2-40B4-BE49-F238E27FC236}">
                  <a16:creationId xmlns:a16="http://schemas.microsoft.com/office/drawing/2014/main" id="{43B55823-53FE-8C4D-F101-EE338998411F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324598" y="4178877"/>
              <a:ext cx="2648925" cy="1252622"/>
            </a:xfrm>
            <a:prstGeom prst="curvedDownArrow">
              <a:avLst/>
            </a:prstGeom>
            <a:gradFill>
              <a:gsLst>
                <a:gs pos="0">
                  <a:srgbClr val="0000FF">
                    <a:alpha val="20000"/>
                  </a:srgbClr>
                </a:gs>
                <a:gs pos="39000">
                  <a:srgbClr val="0000FF">
                    <a:alpha val="50000"/>
                  </a:srgbClr>
                </a:gs>
                <a:gs pos="100000">
                  <a:srgbClr val="0000FF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>
                <a:solidFill>
                  <a:schemeClr val="tx1"/>
                </a:solidFill>
              </a:endParaRPr>
            </a:p>
          </p:txBody>
        </p:sp>
        <p:sp>
          <p:nvSpPr>
            <p:cNvPr id="12" name="Freccia circolare in giù 11">
              <a:extLst>
                <a:ext uri="{FF2B5EF4-FFF2-40B4-BE49-F238E27FC236}">
                  <a16:creationId xmlns:a16="http://schemas.microsoft.com/office/drawing/2014/main" id="{4C7B53DD-4807-3A3A-9E4A-FB32AC26039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66782" y="2049300"/>
              <a:ext cx="2640065" cy="1248430"/>
            </a:xfrm>
            <a:prstGeom prst="curvedDownArrow">
              <a:avLst/>
            </a:prstGeom>
            <a:gradFill>
              <a:gsLst>
                <a:gs pos="0">
                  <a:srgbClr val="0000FF">
                    <a:alpha val="20000"/>
                  </a:srgbClr>
                </a:gs>
                <a:gs pos="39000">
                  <a:srgbClr val="0000FF">
                    <a:alpha val="50000"/>
                  </a:srgbClr>
                </a:gs>
                <a:gs pos="100000">
                  <a:srgbClr val="0000FF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>
                <a:solidFill>
                  <a:schemeClr val="tx1"/>
                </a:solidFill>
              </a:endParaRPr>
            </a:p>
          </p:txBody>
        </p:sp>
        <p:pic>
          <p:nvPicPr>
            <p:cNvPr id="13" name="Picture 42" descr="Data management - Free seo and web icons">
              <a:extLst>
                <a:ext uri="{FF2B5EF4-FFF2-40B4-BE49-F238E27FC236}">
                  <a16:creationId xmlns:a16="http://schemas.microsoft.com/office/drawing/2014/main" id="{AB08C126-0716-C110-1373-AC565949DD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237" y="2913658"/>
              <a:ext cx="1801061" cy="18010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DEB3D8F9-FC57-4005-56FF-97D481513522}"/>
                </a:ext>
              </a:extLst>
            </p:cNvPr>
            <p:cNvSpPr txBox="1"/>
            <p:nvPr/>
          </p:nvSpPr>
          <p:spPr>
            <a:xfrm>
              <a:off x="1355196" y="2265311"/>
              <a:ext cx="2126425" cy="533310"/>
            </a:xfrm>
            <a:prstGeom prst="rect">
              <a:avLst/>
            </a:prstGeom>
            <a:solidFill>
              <a:srgbClr val="0000FF"/>
            </a:solidFill>
            <a:effectLst>
              <a:softEdge rad="50800"/>
            </a:effectLst>
          </p:spPr>
          <p:txBody>
            <a:bodyPr wrap="square" rtlCol="0">
              <a:spAutoFit/>
            </a:bodyPr>
            <a:lstStyle/>
            <a:p>
              <a:r>
                <a:rPr lang="en-GB" sz="2000" b="1" kern="100" cap="all" dirty="0">
                  <a:solidFill>
                    <a:srgbClr val="00FF99"/>
                  </a:solidFill>
                  <a:latin typeface="Nunito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2000" b="1" kern="100" cap="all" dirty="0">
                  <a:solidFill>
                    <a:srgbClr val="00FF99"/>
                  </a:solidFill>
                  <a:latin typeface="Bahnschrift Condensed" panose="020B05020402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Published data</a:t>
              </a:r>
              <a:endParaRPr lang="en-GB" sz="2000" b="1" dirty="0">
                <a:latin typeface="Bahnschrift Condensed" panose="020B0502040204020203" pitchFamily="34" charset="0"/>
              </a:endParaRPr>
            </a:p>
          </p:txBody>
        </p:sp>
        <p:sp>
          <p:nvSpPr>
            <p:cNvPr id="15" name="CasellaDiTesto 14">
              <a:extLst>
                <a:ext uri="{FF2B5EF4-FFF2-40B4-BE49-F238E27FC236}">
                  <a16:creationId xmlns:a16="http://schemas.microsoft.com/office/drawing/2014/main" id="{92C97B38-6239-0192-7B19-A83A46710D8A}"/>
                </a:ext>
              </a:extLst>
            </p:cNvPr>
            <p:cNvSpPr txBox="1"/>
            <p:nvPr/>
          </p:nvSpPr>
          <p:spPr>
            <a:xfrm>
              <a:off x="323747" y="4712486"/>
              <a:ext cx="1507266" cy="533310"/>
            </a:xfrm>
            <a:prstGeom prst="rect">
              <a:avLst/>
            </a:prstGeom>
            <a:solidFill>
              <a:srgbClr val="0000FF"/>
            </a:solidFill>
            <a:effectLst>
              <a:softEdge rad="50800"/>
            </a:effectLst>
          </p:spPr>
          <p:txBody>
            <a:bodyPr wrap="square" rtlCol="0">
              <a:spAutoFit/>
            </a:bodyPr>
            <a:lstStyle/>
            <a:p>
              <a:r>
                <a:rPr lang="en-GB" sz="2000" b="1" kern="100" cap="all" dirty="0">
                  <a:solidFill>
                    <a:srgbClr val="00FF99"/>
                  </a:solidFill>
                  <a:latin typeface="Bahnschrift Condensed" panose="020B05020402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new data</a:t>
              </a:r>
              <a:endParaRPr lang="en-GB" sz="2000" b="1" dirty="0">
                <a:latin typeface="Bahnschrift Condensed" panose="020B0502040204020203" pitchFamily="34" charset="0"/>
              </a:endParaRPr>
            </a:p>
          </p:txBody>
        </p:sp>
      </p:grpSp>
      <p:grpSp>
        <p:nvGrpSpPr>
          <p:cNvPr id="16" name="Gruppo 15">
            <a:extLst>
              <a:ext uri="{FF2B5EF4-FFF2-40B4-BE49-F238E27FC236}">
                <a16:creationId xmlns:a16="http://schemas.microsoft.com/office/drawing/2014/main" id="{CA155BF3-8CAF-629E-62F9-A0EC58050F7C}"/>
              </a:ext>
            </a:extLst>
          </p:cNvPr>
          <p:cNvGrpSpPr/>
          <p:nvPr/>
        </p:nvGrpSpPr>
        <p:grpSpPr>
          <a:xfrm>
            <a:off x="4015557" y="891225"/>
            <a:ext cx="4099775" cy="4939430"/>
            <a:chOff x="4015557" y="786123"/>
            <a:chExt cx="4099775" cy="4939430"/>
          </a:xfrm>
        </p:grpSpPr>
        <p:sp>
          <p:nvSpPr>
            <p:cNvPr id="17" name="Rettangolo con angoli arrotondati 16">
              <a:extLst>
                <a:ext uri="{FF2B5EF4-FFF2-40B4-BE49-F238E27FC236}">
                  <a16:creationId xmlns:a16="http://schemas.microsoft.com/office/drawing/2014/main" id="{2801191A-1FE9-94FC-2A49-CADB09DAB0D7}"/>
                </a:ext>
              </a:extLst>
            </p:cNvPr>
            <p:cNvSpPr/>
            <p:nvPr/>
          </p:nvSpPr>
          <p:spPr>
            <a:xfrm>
              <a:off x="4591516" y="1465297"/>
              <a:ext cx="3113259" cy="4260256"/>
            </a:xfrm>
            <a:prstGeom prst="roundRect">
              <a:avLst/>
            </a:prstGeom>
            <a:gradFill flip="none" rotWithShape="1">
              <a:gsLst>
                <a:gs pos="54000">
                  <a:srgbClr val="00FF99">
                    <a:alpha val="70000"/>
                  </a:srgbClr>
                </a:gs>
                <a:gs pos="0">
                  <a:srgbClr val="00FF99"/>
                </a:gs>
                <a:gs pos="100000">
                  <a:srgbClr val="00FF99">
                    <a:alpha val="0"/>
                  </a:srgbClr>
                </a:gs>
              </a:gsLst>
              <a:lin ang="5400000" scaled="1"/>
              <a:tileRect/>
            </a:gradFill>
            <a:ln>
              <a:gradFill>
                <a:gsLst>
                  <a:gs pos="0">
                    <a:schemeClr val="tx1"/>
                  </a:gs>
                  <a:gs pos="44000">
                    <a:schemeClr val="tx1">
                      <a:alpha val="50000"/>
                    </a:schemeClr>
                  </a:gs>
                  <a:gs pos="100000">
                    <a:schemeClr val="tx1">
                      <a:alpha val="1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5DBF5C0B-0237-6541-D3A0-2CBD193DF0F2}"/>
                </a:ext>
              </a:extLst>
            </p:cNvPr>
            <p:cNvSpPr txBox="1"/>
            <p:nvPr/>
          </p:nvSpPr>
          <p:spPr>
            <a:xfrm>
              <a:off x="4015557" y="786123"/>
              <a:ext cx="4099775" cy="830997"/>
            </a:xfrm>
            <a:prstGeom prst="rect">
              <a:avLst/>
            </a:prstGeom>
            <a:noFill/>
            <a:effectLst>
              <a:outerShdw blurRad="254000" dist="254000" dir="19200000" algn="bl" rotWithShape="0">
                <a:schemeClr val="bg1">
                  <a:lumMod val="50000"/>
                  <a:alpha val="85000"/>
                </a:schemeClr>
              </a:outerShdw>
              <a:softEdge rad="508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800" kern="100" cap="all" dirty="0">
                  <a:ln>
                    <a:solidFill>
                      <a:schemeClr val="tx1"/>
                    </a:solidFill>
                  </a:ln>
                  <a:latin typeface="Bahnschrift Condensed" panose="020B05020402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data harmonizer</a:t>
              </a:r>
              <a:endParaRPr lang="en-GB" sz="4800" dirty="0">
                <a:ln>
                  <a:solidFill>
                    <a:schemeClr val="tx1"/>
                  </a:solidFill>
                </a:ln>
                <a:latin typeface="Bahnschrift Condensed" panose="020B0502040204020203" pitchFamily="34" charset="0"/>
              </a:endParaRPr>
            </a:p>
          </p:txBody>
        </p:sp>
      </p:grpSp>
      <p:grpSp>
        <p:nvGrpSpPr>
          <p:cNvPr id="19" name="Gruppo 18">
            <a:extLst>
              <a:ext uri="{FF2B5EF4-FFF2-40B4-BE49-F238E27FC236}">
                <a16:creationId xmlns:a16="http://schemas.microsoft.com/office/drawing/2014/main" id="{06FF6BD8-ECCD-F075-3F4C-7EEDCA59B1F1}"/>
              </a:ext>
            </a:extLst>
          </p:cNvPr>
          <p:cNvGrpSpPr/>
          <p:nvPr/>
        </p:nvGrpSpPr>
        <p:grpSpPr>
          <a:xfrm>
            <a:off x="8842462" y="879935"/>
            <a:ext cx="3113259" cy="4950719"/>
            <a:chOff x="8842462" y="774833"/>
            <a:chExt cx="3113259" cy="4950719"/>
          </a:xfrm>
        </p:grpSpPr>
        <p:sp>
          <p:nvSpPr>
            <p:cNvPr id="20" name="Rettangolo con angoli arrotondati 19">
              <a:extLst>
                <a:ext uri="{FF2B5EF4-FFF2-40B4-BE49-F238E27FC236}">
                  <a16:creationId xmlns:a16="http://schemas.microsoft.com/office/drawing/2014/main" id="{BB66697F-485A-E11F-4042-D8BAFAA14C7B}"/>
                </a:ext>
              </a:extLst>
            </p:cNvPr>
            <p:cNvSpPr/>
            <p:nvPr/>
          </p:nvSpPr>
          <p:spPr>
            <a:xfrm>
              <a:off x="8842462" y="1450575"/>
              <a:ext cx="3113259" cy="4274977"/>
            </a:xfrm>
            <a:prstGeom prst="roundRect">
              <a:avLst/>
            </a:prstGeom>
            <a:gradFill flip="none" rotWithShape="1">
              <a:gsLst>
                <a:gs pos="54000">
                  <a:srgbClr val="00FF99">
                    <a:alpha val="70000"/>
                  </a:srgbClr>
                </a:gs>
                <a:gs pos="0">
                  <a:srgbClr val="00FF99"/>
                </a:gs>
                <a:gs pos="100000">
                  <a:srgbClr val="00FF99">
                    <a:alpha val="0"/>
                  </a:srgbClr>
                </a:gs>
              </a:gsLst>
              <a:lin ang="5400000" scaled="1"/>
              <a:tileRect/>
            </a:gradFill>
            <a:ln>
              <a:gradFill>
                <a:gsLst>
                  <a:gs pos="0">
                    <a:schemeClr val="tx1"/>
                  </a:gs>
                  <a:gs pos="44000">
                    <a:schemeClr val="tx1">
                      <a:alpha val="50000"/>
                    </a:schemeClr>
                  </a:gs>
                  <a:gs pos="100000">
                    <a:schemeClr val="tx1">
                      <a:alpha val="1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" name="CasellaDiTesto 20">
              <a:extLst>
                <a:ext uri="{FF2B5EF4-FFF2-40B4-BE49-F238E27FC236}">
                  <a16:creationId xmlns:a16="http://schemas.microsoft.com/office/drawing/2014/main" id="{7D1FA36E-A6AF-C45E-94AC-738DE3D8417D}"/>
                </a:ext>
              </a:extLst>
            </p:cNvPr>
            <p:cNvSpPr txBox="1"/>
            <p:nvPr/>
          </p:nvSpPr>
          <p:spPr>
            <a:xfrm>
              <a:off x="9033444" y="774833"/>
              <a:ext cx="2720809" cy="830997"/>
            </a:xfrm>
            <a:prstGeom prst="rect">
              <a:avLst/>
            </a:prstGeom>
            <a:noFill/>
            <a:effectLst>
              <a:outerShdw blurRad="254000" dist="254000" dir="19200000" algn="bl" rotWithShape="0">
                <a:schemeClr val="bg1">
                  <a:lumMod val="50000"/>
                  <a:alpha val="85000"/>
                </a:schemeClr>
              </a:outerShdw>
              <a:softEdge rad="508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800" kern="100" cap="all" dirty="0">
                  <a:ln>
                    <a:solidFill>
                      <a:schemeClr val="tx1"/>
                    </a:solidFill>
                  </a:ln>
                  <a:latin typeface="Bahnschrift Condensed" panose="020B05020402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4800" kern="100" cap="all" dirty="0" err="1">
                  <a:ln>
                    <a:solidFill>
                      <a:schemeClr val="tx1"/>
                    </a:solidFill>
                  </a:ln>
                  <a:latin typeface="Bahnschrift Condensed" panose="020B05020402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mODELLING</a:t>
              </a:r>
              <a:endParaRPr lang="en-GB" sz="4800" dirty="0">
                <a:ln>
                  <a:solidFill>
                    <a:schemeClr val="tx1"/>
                  </a:solidFill>
                </a:ln>
                <a:latin typeface="Bahnschrift Condensed" panose="020B0502040204020203" pitchFamily="34" charset="0"/>
              </a:endParaRPr>
            </a:p>
          </p:txBody>
        </p:sp>
      </p:grpSp>
      <p:grpSp>
        <p:nvGrpSpPr>
          <p:cNvPr id="22" name="Gruppo 21">
            <a:extLst>
              <a:ext uri="{FF2B5EF4-FFF2-40B4-BE49-F238E27FC236}">
                <a16:creationId xmlns:a16="http://schemas.microsoft.com/office/drawing/2014/main" id="{93ACA3F1-1C3E-F3D3-5E26-5555A2A7CF6E}"/>
              </a:ext>
            </a:extLst>
          </p:cNvPr>
          <p:cNvGrpSpPr/>
          <p:nvPr/>
        </p:nvGrpSpPr>
        <p:grpSpPr>
          <a:xfrm>
            <a:off x="4622204" y="1842877"/>
            <a:ext cx="2990263" cy="2631314"/>
            <a:chOff x="4622204" y="1737775"/>
            <a:chExt cx="2990263" cy="2631314"/>
          </a:xfrm>
        </p:grpSpPr>
        <p:sp>
          <p:nvSpPr>
            <p:cNvPr id="23" name="CasellaDiTesto 22">
              <a:extLst>
                <a:ext uri="{FF2B5EF4-FFF2-40B4-BE49-F238E27FC236}">
                  <a16:creationId xmlns:a16="http://schemas.microsoft.com/office/drawing/2014/main" id="{283FC368-C85F-B011-E0F4-D5599C337608}"/>
                </a:ext>
              </a:extLst>
            </p:cNvPr>
            <p:cNvSpPr txBox="1"/>
            <p:nvPr/>
          </p:nvSpPr>
          <p:spPr>
            <a:xfrm>
              <a:off x="5043201" y="1737775"/>
              <a:ext cx="2075234" cy="338554"/>
            </a:xfrm>
            <a:prstGeom prst="rect">
              <a:avLst/>
            </a:prstGeom>
            <a:solidFill>
              <a:schemeClr val="tx1"/>
            </a:solidFill>
            <a:effectLst>
              <a:softEdge rad="50800"/>
            </a:effectLst>
          </p:spPr>
          <p:txBody>
            <a:bodyPr wrap="square" rtlCol="0">
              <a:spAutoFit/>
            </a:bodyPr>
            <a:lstStyle/>
            <a:p>
              <a:r>
                <a:rPr lang="en-GB" sz="1600" b="1" kern="100" cap="all" dirty="0">
                  <a:solidFill>
                    <a:srgbClr val="00FF99"/>
                  </a:solidFill>
                  <a:latin typeface="Bahnschrift Condensed" panose="020B05020402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PREVIOUSLY PUBLISHED DATA</a:t>
              </a:r>
              <a:endParaRPr lang="en-GB" sz="1600" b="1" dirty="0">
                <a:latin typeface="Bahnschrift Condensed" panose="020B0502040204020203" pitchFamily="34" charset="0"/>
              </a:endParaRPr>
            </a:p>
          </p:txBody>
        </p:sp>
        <p:pic>
          <p:nvPicPr>
            <p:cNvPr id="24" name="Immagine 23">
              <a:extLst>
                <a:ext uri="{FF2B5EF4-FFF2-40B4-BE49-F238E27FC236}">
                  <a16:creationId xmlns:a16="http://schemas.microsoft.com/office/drawing/2014/main" id="{1AA6E564-B317-C526-E056-6BD99FDE25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22204" y="2129065"/>
              <a:ext cx="2990263" cy="2240024"/>
            </a:xfrm>
            <a:prstGeom prst="rect">
              <a:avLst/>
            </a:prstGeom>
          </p:spPr>
        </p:pic>
      </p:grpSp>
      <p:pic>
        <p:nvPicPr>
          <p:cNvPr id="25" name="Immagine 24">
            <a:extLst>
              <a:ext uri="{FF2B5EF4-FFF2-40B4-BE49-F238E27FC236}">
                <a16:creationId xmlns:a16="http://schemas.microsoft.com/office/drawing/2014/main" id="{2742087D-8710-3B95-9539-1E7766350B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95086" y="1672570"/>
            <a:ext cx="1912132" cy="1671547"/>
          </a:xfrm>
          <a:prstGeom prst="rect">
            <a:avLst/>
          </a:prstGeom>
        </p:spPr>
      </p:pic>
      <p:grpSp>
        <p:nvGrpSpPr>
          <p:cNvPr id="26" name="Gruppo 25">
            <a:extLst>
              <a:ext uri="{FF2B5EF4-FFF2-40B4-BE49-F238E27FC236}">
                <a16:creationId xmlns:a16="http://schemas.microsoft.com/office/drawing/2014/main" id="{8322E79D-1368-AA37-620D-EA0F11B176A3}"/>
              </a:ext>
            </a:extLst>
          </p:cNvPr>
          <p:cNvGrpSpPr/>
          <p:nvPr/>
        </p:nvGrpSpPr>
        <p:grpSpPr>
          <a:xfrm>
            <a:off x="8750154" y="3282259"/>
            <a:ext cx="3335829" cy="2268168"/>
            <a:chOff x="8750154" y="3177157"/>
            <a:chExt cx="3335829" cy="2268168"/>
          </a:xfrm>
        </p:grpSpPr>
        <p:pic>
          <p:nvPicPr>
            <p:cNvPr id="27" name="Picture 14" descr="Tavolo PNG per il download gratuito">
              <a:extLst>
                <a:ext uri="{FF2B5EF4-FFF2-40B4-BE49-F238E27FC236}">
                  <a16:creationId xmlns:a16="http://schemas.microsoft.com/office/drawing/2014/main" id="{282CB9EC-3253-37BD-404B-01898AEB7FA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223"/>
            <a:stretch>
              <a:fillRect/>
            </a:stretch>
          </p:blipFill>
          <p:spPr bwMode="auto">
            <a:xfrm>
              <a:off x="8750154" y="4109384"/>
              <a:ext cx="3335829" cy="13359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" descr="Computer PNG per il download gratuito">
              <a:extLst>
                <a:ext uri="{FF2B5EF4-FFF2-40B4-BE49-F238E27FC236}">
                  <a16:creationId xmlns:a16="http://schemas.microsoft.com/office/drawing/2014/main" id="{F233BB2B-BAEA-7C1A-D478-1DFBD9DE8E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0992" y="3177157"/>
              <a:ext cx="1864452" cy="18644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Immagine 28">
              <a:extLst>
                <a:ext uri="{FF2B5EF4-FFF2-40B4-BE49-F238E27FC236}">
                  <a16:creationId xmlns:a16="http://schemas.microsoft.com/office/drawing/2014/main" id="{B7B8BE80-9D2A-B48A-BE9D-F0AFD1CAFF2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 l="351" t="756" r="705" b="1211"/>
            <a:stretch/>
          </p:blipFill>
          <p:spPr>
            <a:xfrm>
              <a:off x="9920993" y="3475032"/>
              <a:ext cx="1156523" cy="75181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grpSp>
        <p:nvGrpSpPr>
          <p:cNvPr id="31" name="Gruppo 30">
            <a:extLst>
              <a:ext uri="{FF2B5EF4-FFF2-40B4-BE49-F238E27FC236}">
                <a16:creationId xmlns:a16="http://schemas.microsoft.com/office/drawing/2014/main" id="{270D8E59-84BB-E800-3393-C879AA67875D}"/>
              </a:ext>
            </a:extLst>
          </p:cNvPr>
          <p:cNvGrpSpPr/>
          <p:nvPr/>
        </p:nvGrpSpPr>
        <p:grpSpPr>
          <a:xfrm>
            <a:off x="776429" y="5057119"/>
            <a:ext cx="1810300" cy="660155"/>
            <a:chOff x="6267465" y="4289565"/>
            <a:chExt cx="4722863" cy="1722268"/>
          </a:xfrm>
        </p:grpSpPr>
        <p:pic>
          <p:nvPicPr>
            <p:cNvPr id="32" name="Immagine 31">
              <a:extLst>
                <a:ext uri="{FF2B5EF4-FFF2-40B4-BE49-F238E27FC236}">
                  <a16:creationId xmlns:a16="http://schemas.microsoft.com/office/drawing/2014/main" id="{42F18EB8-662E-702A-AF19-2E7D410D2A8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267465" y="4294924"/>
              <a:ext cx="1820203" cy="1716909"/>
            </a:xfrm>
            <a:prstGeom prst="rect">
              <a:avLst/>
            </a:prstGeom>
          </p:spPr>
        </p:pic>
        <p:pic>
          <p:nvPicPr>
            <p:cNvPr id="33" name="Immagine 32">
              <a:extLst>
                <a:ext uri="{FF2B5EF4-FFF2-40B4-BE49-F238E27FC236}">
                  <a16:creationId xmlns:a16="http://schemas.microsoft.com/office/drawing/2014/main" id="{A31A4CAD-4742-2FAD-23D9-3A8D6D4A556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132828" y="4289565"/>
              <a:ext cx="2857500" cy="1271588"/>
            </a:xfrm>
            <a:prstGeom prst="rect">
              <a:avLst/>
            </a:prstGeom>
          </p:spPr>
        </p:pic>
      </p:grp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F0D6AAEC-48EF-6859-B970-A95D63DDEF4C}"/>
              </a:ext>
            </a:extLst>
          </p:cNvPr>
          <p:cNvSpPr txBox="1"/>
          <p:nvPr/>
        </p:nvSpPr>
        <p:spPr>
          <a:xfrm>
            <a:off x="1051906" y="4696412"/>
            <a:ext cx="1317853" cy="338554"/>
          </a:xfrm>
          <a:prstGeom prst="rect">
            <a:avLst/>
          </a:prstGeom>
          <a:solidFill>
            <a:schemeClr val="accent4">
              <a:lumMod val="75000"/>
            </a:schemeClr>
          </a:solidFill>
          <a:effectLst>
            <a:softEdge rad="50800"/>
          </a:effectLst>
        </p:spPr>
        <p:txBody>
          <a:bodyPr wrap="square" rtlCol="0">
            <a:spAutoFit/>
          </a:bodyPr>
          <a:lstStyle/>
          <a:p>
            <a:r>
              <a:rPr lang="en-GB" sz="1600" b="1" kern="100" cap="all" dirty="0"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EXTERNAL SITES</a:t>
            </a:r>
            <a:endParaRPr lang="en-GB" sz="1600" b="1" dirty="0"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511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F13FA5-4B0E-CF68-5A4B-FC7AFC3EA2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3">
            <a:extLst>
              <a:ext uri="{FF2B5EF4-FFF2-40B4-BE49-F238E27FC236}">
                <a16:creationId xmlns:a16="http://schemas.microsoft.com/office/drawing/2014/main" id="{A76C9ACE-BD1B-7442-F263-15DB6D52C90B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75921" y="6384022"/>
            <a:ext cx="4173501" cy="473977"/>
          </a:xfrm>
        </p:spPr>
        <p:txBody>
          <a:bodyPr>
            <a:normAutofit/>
          </a:bodyPr>
          <a:lstStyle/>
          <a:p>
            <a:r>
              <a:rPr lang="it-IT" sz="1800" dirty="0">
                <a:solidFill>
                  <a:schemeClr val="tx1"/>
                </a:solidFill>
                <a:latin typeface="Bahnschrift Condensed" panose="020B0502040204020203" pitchFamily="34" charset="0"/>
                <a:cs typeface="+mn-cs"/>
              </a:rPr>
              <a:t>ITINERIS 3° general Meeting – Rome, 25/26-09-2025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EE95039-9EEF-0ABA-56FE-D8F667D8C539}"/>
              </a:ext>
            </a:extLst>
          </p:cNvPr>
          <p:cNvSpPr txBox="1"/>
          <p:nvPr/>
        </p:nvSpPr>
        <p:spPr>
          <a:xfrm>
            <a:off x="89734" y="72479"/>
            <a:ext cx="2969713" cy="707886"/>
          </a:xfrm>
          <a:prstGeom prst="rect">
            <a:avLst/>
          </a:prstGeom>
          <a:solidFill>
            <a:schemeClr val="tx1"/>
          </a:solidFill>
          <a:effectLst>
            <a:softEdge rad="50800"/>
          </a:effectLst>
        </p:spPr>
        <p:txBody>
          <a:bodyPr wrap="square" rtlCol="0">
            <a:spAutoFit/>
          </a:bodyPr>
          <a:lstStyle/>
          <a:p>
            <a:r>
              <a:rPr lang="en-GB" sz="4000" b="1" kern="100" cap="all" dirty="0">
                <a:solidFill>
                  <a:schemeClr val="bg1"/>
                </a:solidFill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ISOTOPE STUDIO</a:t>
            </a:r>
            <a:endParaRPr lang="en-GB" sz="4000" b="1" dirty="0">
              <a:solidFill>
                <a:schemeClr val="bg1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85FD4921-EB8E-DCD8-837A-DF54B3258474}"/>
              </a:ext>
            </a:extLst>
          </p:cNvPr>
          <p:cNvSpPr txBox="1"/>
          <p:nvPr/>
        </p:nvSpPr>
        <p:spPr>
          <a:xfrm>
            <a:off x="3077978" y="38611"/>
            <a:ext cx="1051271" cy="338554"/>
          </a:xfrm>
          <a:prstGeom prst="rect">
            <a:avLst/>
          </a:prstGeom>
          <a:solidFill>
            <a:schemeClr val="tx1"/>
          </a:solidFill>
          <a:effectLst>
            <a:softEdge rad="50800"/>
          </a:effectLst>
        </p:spPr>
        <p:txBody>
          <a:bodyPr wrap="square" rtlCol="0">
            <a:spAutoFit/>
          </a:bodyPr>
          <a:lstStyle/>
          <a:p>
            <a:r>
              <a:rPr lang="en-GB" sz="1600" b="1" kern="100" cap="all" dirty="0">
                <a:solidFill>
                  <a:schemeClr val="bg1"/>
                </a:solidFill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UPLOAD</a:t>
            </a:r>
            <a:endParaRPr lang="en-GB" sz="1600" b="1" dirty="0">
              <a:solidFill>
                <a:schemeClr val="bg1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9A65D5DA-527B-9059-4218-E8AC153AA32F}"/>
              </a:ext>
            </a:extLst>
          </p:cNvPr>
          <p:cNvSpPr txBox="1"/>
          <p:nvPr/>
        </p:nvSpPr>
        <p:spPr>
          <a:xfrm>
            <a:off x="3077978" y="330999"/>
            <a:ext cx="1625809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softEdge rad="50800"/>
          </a:effectLst>
        </p:spPr>
        <p:txBody>
          <a:bodyPr wrap="square" rtlCol="0">
            <a:spAutoFit/>
          </a:bodyPr>
          <a:lstStyle/>
          <a:p>
            <a:r>
              <a:rPr lang="en-GB" sz="1600" b="1" kern="100" cap="all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HARMONIZATION</a:t>
            </a:r>
            <a:endParaRPr lang="en-GB" sz="1600" b="1" dirty="0">
              <a:solidFill>
                <a:schemeClr val="bg1">
                  <a:lumMod val="85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4008AB6C-D111-AC83-DAB1-117B3B5AC45E}"/>
              </a:ext>
            </a:extLst>
          </p:cNvPr>
          <p:cNvSpPr txBox="1"/>
          <p:nvPr/>
        </p:nvSpPr>
        <p:spPr>
          <a:xfrm>
            <a:off x="3085778" y="646471"/>
            <a:ext cx="1305086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softEdge rad="50800"/>
          </a:effectLst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rPr>
              <a:t>DATA MODELLING</a:t>
            </a:r>
            <a:endParaRPr lang="en-GB" sz="1600" b="1" dirty="0">
              <a:solidFill>
                <a:schemeClr val="bg1">
                  <a:lumMod val="85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85E0BF08-73CC-2D0E-9F46-F61F5C232834}"/>
              </a:ext>
            </a:extLst>
          </p:cNvPr>
          <p:cNvSpPr txBox="1"/>
          <p:nvPr/>
        </p:nvSpPr>
        <p:spPr>
          <a:xfrm>
            <a:off x="1110847" y="1017260"/>
            <a:ext cx="3496718" cy="523220"/>
          </a:xfrm>
          <a:prstGeom prst="rect">
            <a:avLst/>
          </a:prstGeom>
          <a:solidFill>
            <a:schemeClr val="tx1"/>
          </a:solidFill>
          <a:effectLst>
            <a:softEdge rad="50800"/>
          </a:effectLst>
        </p:spPr>
        <p:txBody>
          <a:bodyPr wrap="square" rtlCol="0">
            <a:spAutoFit/>
          </a:bodyPr>
          <a:lstStyle/>
          <a:p>
            <a:r>
              <a:rPr lang="en-GB" sz="2800" b="1" kern="100" cap="all" dirty="0">
                <a:solidFill>
                  <a:srgbClr val="FFFF00"/>
                </a:solidFill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PREVIOUSLY PUBLISHED DATA</a:t>
            </a:r>
            <a:endParaRPr lang="en-GB" sz="2800" b="1" dirty="0">
              <a:solidFill>
                <a:srgbClr val="FFFF00"/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E09CFFC6-CD0A-F731-8B53-D47A1D089C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407" y="1709822"/>
            <a:ext cx="5678347" cy="3892862"/>
          </a:xfrm>
          <a:prstGeom prst="roundRect">
            <a:avLst>
              <a:gd name="adj" fmla="val 1652"/>
            </a:avLst>
          </a:prstGeom>
          <a:solidFill>
            <a:srgbClr val="FFFFFF">
              <a:shade val="85000"/>
            </a:srgbClr>
          </a:solidFill>
          <a:ln w="15875">
            <a:solidFill>
              <a:schemeClr val="tx1"/>
            </a:solidFill>
          </a:ln>
          <a:effectLst/>
        </p:spPr>
      </p:pic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id="{D70E18BB-44C4-A381-5B95-57C290DCE830}"/>
              </a:ext>
            </a:extLst>
          </p:cNvPr>
          <p:cNvSpPr/>
          <p:nvPr/>
        </p:nvSpPr>
        <p:spPr>
          <a:xfrm>
            <a:off x="219265" y="2189530"/>
            <a:ext cx="2724056" cy="193963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8E85E2D1-690E-DB19-80CB-8DF11CB52C42}"/>
              </a:ext>
            </a:extLst>
          </p:cNvPr>
          <p:cNvSpPr/>
          <p:nvPr/>
        </p:nvSpPr>
        <p:spPr>
          <a:xfrm>
            <a:off x="3059447" y="2189530"/>
            <a:ext cx="2724056" cy="193963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F53B6DC8-2460-326C-1AEB-621D1D64136D}"/>
              </a:ext>
            </a:extLst>
          </p:cNvPr>
          <p:cNvSpPr/>
          <p:nvPr/>
        </p:nvSpPr>
        <p:spPr>
          <a:xfrm>
            <a:off x="219265" y="2669238"/>
            <a:ext cx="5082408" cy="193963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909A9F3D-126C-F7D5-879F-96C4CC9C3849}"/>
              </a:ext>
            </a:extLst>
          </p:cNvPr>
          <p:cNvSpPr/>
          <p:nvPr/>
        </p:nvSpPr>
        <p:spPr>
          <a:xfrm>
            <a:off x="219265" y="3134613"/>
            <a:ext cx="5564238" cy="193963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ttangolo con angoli arrotondati 14">
            <a:extLst>
              <a:ext uri="{FF2B5EF4-FFF2-40B4-BE49-F238E27FC236}">
                <a16:creationId xmlns:a16="http://schemas.microsoft.com/office/drawing/2014/main" id="{CEB526D1-D0F8-6905-AA71-52FC003BA930}"/>
              </a:ext>
            </a:extLst>
          </p:cNvPr>
          <p:cNvSpPr/>
          <p:nvPr/>
        </p:nvSpPr>
        <p:spPr>
          <a:xfrm>
            <a:off x="4910667" y="3800133"/>
            <a:ext cx="872835" cy="193963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ttangolo con angoli arrotondati 15">
            <a:extLst>
              <a:ext uri="{FF2B5EF4-FFF2-40B4-BE49-F238E27FC236}">
                <a16:creationId xmlns:a16="http://schemas.microsoft.com/office/drawing/2014/main" id="{7124F2F6-EB55-342D-55A3-518F0786188D}"/>
              </a:ext>
            </a:extLst>
          </p:cNvPr>
          <p:cNvSpPr/>
          <p:nvPr/>
        </p:nvSpPr>
        <p:spPr>
          <a:xfrm>
            <a:off x="4819591" y="4151853"/>
            <a:ext cx="963911" cy="193963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ttangolo con angoli arrotondati 16">
            <a:extLst>
              <a:ext uri="{FF2B5EF4-FFF2-40B4-BE49-F238E27FC236}">
                <a16:creationId xmlns:a16="http://schemas.microsoft.com/office/drawing/2014/main" id="{A08E0E55-C710-4682-373C-620D55C923D4}"/>
              </a:ext>
            </a:extLst>
          </p:cNvPr>
          <p:cNvSpPr/>
          <p:nvPr/>
        </p:nvSpPr>
        <p:spPr>
          <a:xfrm>
            <a:off x="4760127" y="4876939"/>
            <a:ext cx="883292" cy="193963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43" descr="Manina Bianca Cursore PNG per il download gratuito">
            <a:extLst>
              <a:ext uri="{FF2B5EF4-FFF2-40B4-BE49-F238E27FC236}">
                <a16:creationId xmlns:a16="http://schemas.microsoft.com/office/drawing/2014/main" id="{4FD66425-53BA-2781-58FF-792F671528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30716">
            <a:off x="5502374" y="5355456"/>
            <a:ext cx="443060" cy="443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48BD5F14-87E3-62B6-A3E9-700D204A36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4328" y="1712494"/>
            <a:ext cx="5896761" cy="3013196"/>
          </a:xfrm>
          <a:prstGeom prst="roundRect">
            <a:avLst>
              <a:gd name="adj" fmla="val 2550"/>
            </a:avLst>
          </a:prstGeom>
          <a:solidFill>
            <a:srgbClr val="FFFFFF">
              <a:shade val="85000"/>
            </a:srgbClr>
          </a:solidFill>
          <a:ln w="15875">
            <a:solidFill>
              <a:schemeClr val="tx1"/>
            </a:solidFill>
          </a:ln>
          <a:effectLst/>
        </p:spPr>
      </p:pic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E106A409-0EA0-3D0E-9EAE-67F9F7259AF8}"/>
              </a:ext>
            </a:extLst>
          </p:cNvPr>
          <p:cNvSpPr txBox="1"/>
          <p:nvPr/>
        </p:nvSpPr>
        <p:spPr>
          <a:xfrm>
            <a:off x="7869369" y="1017260"/>
            <a:ext cx="2366677" cy="523220"/>
          </a:xfrm>
          <a:prstGeom prst="rect">
            <a:avLst/>
          </a:prstGeom>
          <a:solidFill>
            <a:schemeClr val="tx1"/>
          </a:solidFill>
          <a:effectLst>
            <a:softEdge rad="50800"/>
          </a:effectLst>
        </p:spPr>
        <p:txBody>
          <a:bodyPr wrap="square" rtlCol="0">
            <a:spAutoFit/>
          </a:bodyPr>
          <a:lstStyle/>
          <a:p>
            <a:r>
              <a:rPr lang="en-GB" sz="2800" b="1" kern="100" cap="all" dirty="0" err="1">
                <a:solidFill>
                  <a:srgbClr val="FFFF00"/>
                </a:solidFill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unPUBLISHED</a:t>
            </a:r>
            <a:r>
              <a:rPr lang="en-GB" sz="2800" b="1" kern="100" cap="all" dirty="0">
                <a:solidFill>
                  <a:srgbClr val="FFFF00"/>
                </a:solidFill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DATA</a:t>
            </a:r>
            <a:endParaRPr lang="en-GB" sz="2800" b="1" dirty="0">
              <a:solidFill>
                <a:srgbClr val="FFFF0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84A7694C-2DAF-C8FC-69C0-E381658BED1D}"/>
              </a:ext>
            </a:extLst>
          </p:cNvPr>
          <p:cNvSpPr txBox="1"/>
          <p:nvPr/>
        </p:nvSpPr>
        <p:spPr>
          <a:xfrm>
            <a:off x="10650961" y="1308202"/>
            <a:ext cx="1350128" cy="523220"/>
          </a:xfrm>
          <a:prstGeom prst="rect">
            <a:avLst/>
          </a:pr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softEdge rad="50800"/>
          </a:effectLst>
        </p:spPr>
        <p:txBody>
          <a:bodyPr wrap="square" rtlCol="0">
            <a:spAutoFit/>
          </a:bodyPr>
          <a:lstStyle/>
          <a:p>
            <a:r>
              <a:rPr lang="en-GB" sz="2800" b="1" kern="100" cap="all" dirty="0">
                <a:solidFill>
                  <a:srgbClr val="FF0000"/>
                </a:solidFill>
                <a:effectLst>
                  <a:reflection blurRad="6350" stA="60000" endA="900" endPos="58000" dir="5400000" sy="-100000" algn="bl" rotWithShape="0"/>
                </a:effectLst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TEMPLATE</a:t>
            </a:r>
            <a:endParaRPr lang="en-GB" sz="2800" b="1" dirty="0">
              <a:solidFill>
                <a:srgbClr val="FF0000"/>
              </a:solidFill>
              <a:effectLst>
                <a:reflection blurRad="6350" stA="60000" endA="900" endPos="58000" dir="5400000" sy="-100000" algn="bl" rotWithShape="0"/>
              </a:effectLst>
              <a:latin typeface="Bahnschrift Condensed" panose="020B0502040204020203" pitchFamily="34" charset="0"/>
            </a:endParaRPr>
          </a:p>
        </p:txBody>
      </p:sp>
      <p:pic>
        <p:nvPicPr>
          <p:cNvPr id="22" name="Immagine 21">
            <a:extLst>
              <a:ext uri="{FF2B5EF4-FFF2-40B4-BE49-F238E27FC236}">
                <a16:creationId xmlns:a16="http://schemas.microsoft.com/office/drawing/2014/main" id="{69E2D715-14F0-6ADD-D6EC-02FE33A4A24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782" t="807" r="1391" b="582"/>
          <a:stretch>
            <a:fillRect/>
          </a:stretch>
        </p:blipFill>
        <p:spPr>
          <a:xfrm>
            <a:off x="9114522" y="1813237"/>
            <a:ext cx="2722371" cy="4474029"/>
          </a:xfrm>
          <a:prstGeom prst="roundRect">
            <a:avLst>
              <a:gd name="adj" fmla="val 2480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C00000"/>
            </a:solidFill>
          </a:ln>
          <a:effectLst/>
        </p:spPr>
      </p:pic>
      <p:sp>
        <p:nvSpPr>
          <p:cNvPr id="23" name="Rettangolo con angoli arrotondati 22">
            <a:extLst>
              <a:ext uri="{FF2B5EF4-FFF2-40B4-BE49-F238E27FC236}">
                <a16:creationId xmlns:a16="http://schemas.microsoft.com/office/drawing/2014/main" id="{BACA395F-C416-8068-336F-49C60141601C}"/>
              </a:ext>
            </a:extLst>
          </p:cNvPr>
          <p:cNvSpPr/>
          <p:nvPr/>
        </p:nvSpPr>
        <p:spPr>
          <a:xfrm>
            <a:off x="6167006" y="2967162"/>
            <a:ext cx="1033518" cy="1648151"/>
          </a:xfrm>
          <a:prstGeom prst="roundRect">
            <a:avLst>
              <a:gd name="adj" fmla="val 1194"/>
            </a:avLst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45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0" grpId="0" animBg="1"/>
      <p:bldP spid="21" grpId="0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96A70E-1694-AF8D-BA9C-C08022CCB1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3">
            <a:extLst>
              <a:ext uri="{FF2B5EF4-FFF2-40B4-BE49-F238E27FC236}">
                <a16:creationId xmlns:a16="http://schemas.microsoft.com/office/drawing/2014/main" id="{8FF59DBB-D04D-90FE-87A5-806DD2E6CFB9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75921" y="6384022"/>
            <a:ext cx="4173501" cy="473977"/>
          </a:xfrm>
        </p:spPr>
        <p:txBody>
          <a:bodyPr>
            <a:normAutofit/>
          </a:bodyPr>
          <a:lstStyle/>
          <a:p>
            <a:r>
              <a:rPr lang="it-IT" sz="1800" dirty="0">
                <a:solidFill>
                  <a:schemeClr val="tx1"/>
                </a:solidFill>
                <a:latin typeface="Bahnschrift Condensed" panose="020B0502040204020203" pitchFamily="34" charset="0"/>
                <a:cs typeface="+mn-cs"/>
              </a:rPr>
              <a:t>ITINERIS 3° general Meeting – Rome, 25/26-09-2025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8483C613-C23C-741A-B546-5A7CBDAB6458}"/>
              </a:ext>
            </a:extLst>
          </p:cNvPr>
          <p:cNvSpPr txBox="1"/>
          <p:nvPr/>
        </p:nvSpPr>
        <p:spPr>
          <a:xfrm>
            <a:off x="89734" y="72479"/>
            <a:ext cx="2969713" cy="707886"/>
          </a:xfrm>
          <a:prstGeom prst="rect">
            <a:avLst/>
          </a:prstGeom>
          <a:solidFill>
            <a:schemeClr val="tx1"/>
          </a:solidFill>
          <a:effectLst>
            <a:softEdge rad="50800"/>
          </a:effectLst>
        </p:spPr>
        <p:txBody>
          <a:bodyPr wrap="square" rtlCol="0">
            <a:spAutoFit/>
          </a:bodyPr>
          <a:lstStyle/>
          <a:p>
            <a:r>
              <a:rPr lang="en-GB" sz="4000" b="1" kern="100" cap="all" dirty="0">
                <a:solidFill>
                  <a:schemeClr val="bg1"/>
                </a:solidFill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ISOTOPE STUDIO</a:t>
            </a:r>
            <a:endParaRPr lang="en-GB" sz="4000" b="1" dirty="0">
              <a:solidFill>
                <a:schemeClr val="bg1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2413B539-5F18-F92F-86B8-A70B2AB6609B}"/>
              </a:ext>
            </a:extLst>
          </p:cNvPr>
          <p:cNvSpPr txBox="1"/>
          <p:nvPr/>
        </p:nvSpPr>
        <p:spPr>
          <a:xfrm>
            <a:off x="3077978" y="38611"/>
            <a:ext cx="1051271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softEdge rad="50800"/>
          </a:effectLst>
        </p:spPr>
        <p:txBody>
          <a:bodyPr wrap="square" rtlCol="0">
            <a:spAutoFit/>
          </a:bodyPr>
          <a:lstStyle/>
          <a:p>
            <a:r>
              <a:rPr lang="en-GB" sz="1600" b="1" kern="100" cap="all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UPLOAD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ACE3D647-6B0A-2A4B-0701-85FC12D0A04C}"/>
              </a:ext>
            </a:extLst>
          </p:cNvPr>
          <p:cNvSpPr txBox="1"/>
          <p:nvPr/>
        </p:nvSpPr>
        <p:spPr>
          <a:xfrm>
            <a:off x="3077978" y="330999"/>
            <a:ext cx="1625809" cy="338554"/>
          </a:xfrm>
          <a:prstGeom prst="rect">
            <a:avLst/>
          </a:prstGeom>
          <a:solidFill>
            <a:schemeClr val="tx1"/>
          </a:solidFill>
          <a:effectLst>
            <a:softEdge rad="50800"/>
          </a:effectLst>
        </p:spPr>
        <p:txBody>
          <a:bodyPr wrap="square" rtlCol="0">
            <a:spAutoFit/>
          </a:bodyPr>
          <a:lstStyle/>
          <a:p>
            <a:r>
              <a:rPr lang="en-GB" sz="1600" b="1" kern="100" cap="all" dirty="0">
                <a:solidFill>
                  <a:schemeClr val="bg1"/>
                </a:solidFill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HARMONIZATION</a:t>
            </a:r>
            <a:endParaRPr lang="en-GB" sz="1600" b="1" dirty="0">
              <a:solidFill>
                <a:schemeClr val="bg1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8933702F-0F41-7A84-2CFB-5D2C078D0792}"/>
              </a:ext>
            </a:extLst>
          </p:cNvPr>
          <p:cNvSpPr txBox="1"/>
          <p:nvPr/>
        </p:nvSpPr>
        <p:spPr>
          <a:xfrm>
            <a:off x="3085778" y="646471"/>
            <a:ext cx="1305086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softEdge rad="50800"/>
          </a:effectLst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rPr>
              <a:t>DATA MODELLING</a:t>
            </a:r>
            <a:endParaRPr lang="en-GB" sz="1600" b="1" dirty="0">
              <a:solidFill>
                <a:schemeClr val="bg1">
                  <a:lumMod val="85000"/>
                </a:schemeClr>
              </a:solidFill>
              <a:latin typeface="Bahnschrift Condensed" panose="020B0502040204020203" pitchFamily="34" charset="0"/>
            </a:endParaRPr>
          </a:p>
        </p:txBody>
      </p:sp>
      <p:grpSp>
        <p:nvGrpSpPr>
          <p:cNvPr id="20" name="Gruppo 19">
            <a:extLst>
              <a:ext uri="{FF2B5EF4-FFF2-40B4-BE49-F238E27FC236}">
                <a16:creationId xmlns:a16="http://schemas.microsoft.com/office/drawing/2014/main" id="{BF81E4E1-9952-890C-24AD-C6E82DC8B4FC}"/>
              </a:ext>
            </a:extLst>
          </p:cNvPr>
          <p:cNvGrpSpPr/>
          <p:nvPr/>
        </p:nvGrpSpPr>
        <p:grpSpPr>
          <a:xfrm>
            <a:off x="198264" y="1916317"/>
            <a:ext cx="5775027" cy="4088694"/>
            <a:chOff x="170407" y="1709822"/>
            <a:chExt cx="5775027" cy="4088694"/>
          </a:xfrm>
        </p:grpSpPr>
        <p:pic>
          <p:nvPicPr>
            <p:cNvPr id="12" name="Immagine 11">
              <a:extLst>
                <a:ext uri="{FF2B5EF4-FFF2-40B4-BE49-F238E27FC236}">
                  <a16:creationId xmlns:a16="http://schemas.microsoft.com/office/drawing/2014/main" id="{46933986-5207-4363-6A3E-5F6524B745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0407" y="1709822"/>
              <a:ext cx="5678347" cy="3892862"/>
            </a:xfrm>
            <a:prstGeom prst="roundRect">
              <a:avLst>
                <a:gd name="adj" fmla="val 1652"/>
              </a:avLst>
            </a:prstGeom>
            <a:solidFill>
              <a:srgbClr val="FFFFFF">
                <a:shade val="85000"/>
              </a:srgbClr>
            </a:solidFill>
            <a:ln w="15875">
              <a:solidFill>
                <a:schemeClr val="tx1"/>
              </a:solidFill>
            </a:ln>
            <a:effectLst/>
          </p:spPr>
        </p:pic>
        <p:pic>
          <p:nvPicPr>
            <p:cNvPr id="13" name="Picture 43" descr="Manina Bianca Cursore PNG per il download gratuito">
              <a:extLst>
                <a:ext uri="{FF2B5EF4-FFF2-40B4-BE49-F238E27FC236}">
                  <a16:creationId xmlns:a16="http://schemas.microsoft.com/office/drawing/2014/main" id="{85455C9D-A5D7-C524-E36B-632202F31A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530716">
              <a:off x="5502374" y="5355456"/>
              <a:ext cx="443060" cy="4430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Immagine 13">
            <a:extLst>
              <a:ext uri="{FF2B5EF4-FFF2-40B4-BE49-F238E27FC236}">
                <a16:creationId xmlns:a16="http://schemas.microsoft.com/office/drawing/2014/main" id="{BBA2D96D-3381-B436-52CD-F622099CC3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34" y="4491454"/>
            <a:ext cx="6787187" cy="1685446"/>
          </a:xfrm>
          <a:prstGeom prst="roundRect">
            <a:avLst>
              <a:gd name="adj" fmla="val 1464"/>
            </a:avLst>
          </a:prstGeom>
          <a:solidFill>
            <a:srgbClr val="FFFFFF">
              <a:shade val="85000"/>
            </a:srgbClr>
          </a:solidFill>
          <a:ln w="15875">
            <a:solidFill>
              <a:schemeClr val="tx1"/>
            </a:solidFill>
          </a:ln>
          <a:effectLst/>
        </p:spPr>
      </p:pic>
      <p:grpSp>
        <p:nvGrpSpPr>
          <p:cNvPr id="21" name="Gruppo 20">
            <a:extLst>
              <a:ext uri="{FF2B5EF4-FFF2-40B4-BE49-F238E27FC236}">
                <a16:creationId xmlns:a16="http://schemas.microsoft.com/office/drawing/2014/main" id="{732AA2BF-9C1D-8EF1-855B-8F852477EDBA}"/>
              </a:ext>
            </a:extLst>
          </p:cNvPr>
          <p:cNvGrpSpPr/>
          <p:nvPr/>
        </p:nvGrpSpPr>
        <p:grpSpPr>
          <a:xfrm>
            <a:off x="60803" y="1190886"/>
            <a:ext cx="6816118" cy="3235030"/>
            <a:chOff x="60803" y="1190886"/>
            <a:chExt cx="6816118" cy="3235030"/>
          </a:xfrm>
        </p:grpSpPr>
        <p:pic>
          <p:nvPicPr>
            <p:cNvPr id="16" name="Immagine 15">
              <a:extLst>
                <a:ext uri="{FF2B5EF4-FFF2-40B4-BE49-F238E27FC236}">
                  <a16:creationId xmlns:a16="http://schemas.microsoft.com/office/drawing/2014/main" id="{B47025FD-3F7E-5D22-06FE-78BE1A4D785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803" y="1361460"/>
              <a:ext cx="6816118" cy="3064456"/>
            </a:xfrm>
            <a:prstGeom prst="roundRect">
              <a:avLst>
                <a:gd name="adj" fmla="val 2793"/>
              </a:avLst>
            </a:prstGeom>
            <a:solidFill>
              <a:srgbClr val="FFFFFF">
                <a:shade val="85000"/>
              </a:srgbClr>
            </a:solidFill>
            <a:ln w="15875">
              <a:solidFill>
                <a:srgbClr val="292929"/>
              </a:solidFill>
            </a:ln>
            <a:effectLst/>
          </p:spPr>
        </p:pic>
        <p:sp>
          <p:nvSpPr>
            <p:cNvPr id="17" name="CasellaDiTesto 16">
              <a:extLst>
                <a:ext uri="{FF2B5EF4-FFF2-40B4-BE49-F238E27FC236}">
                  <a16:creationId xmlns:a16="http://schemas.microsoft.com/office/drawing/2014/main" id="{F736384A-B3D0-E748-F62F-7E83B36AD2FA}"/>
                </a:ext>
              </a:extLst>
            </p:cNvPr>
            <p:cNvSpPr txBox="1"/>
            <p:nvPr/>
          </p:nvSpPr>
          <p:spPr>
            <a:xfrm>
              <a:off x="1574590" y="1190886"/>
              <a:ext cx="1179482" cy="338554"/>
            </a:xfrm>
            <a:prstGeom prst="rect">
              <a:avLst/>
            </a:prstGeom>
            <a:solidFill>
              <a:schemeClr val="tx2">
                <a:lumMod val="50000"/>
                <a:lumOff val="50000"/>
              </a:schemeClr>
            </a:solidFill>
            <a:effectLst>
              <a:softEdge rad="50800"/>
            </a:effectLst>
          </p:spPr>
          <p:txBody>
            <a:bodyPr wrap="square" rtlCol="0">
              <a:spAutoFit/>
            </a:bodyPr>
            <a:lstStyle/>
            <a:p>
              <a:r>
                <a:rPr lang="en-GB" sz="1600" b="1" kern="100" cap="all" dirty="0">
                  <a:latin typeface="Bahnschrift Condensed" panose="020B05020402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Sample field</a:t>
              </a:r>
              <a:endParaRPr lang="en-GB" sz="1600" b="1" dirty="0">
                <a:latin typeface="Bahnschrift Condensed" panose="020B0502040204020203" pitchFamily="34" charset="0"/>
              </a:endParaRPr>
            </a:p>
          </p:txBody>
        </p:sp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883D61B3-C03F-0D79-7FE6-009222636C30}"/>
                </a:ext>
              </a:extLst>
            </p:cNvPr>
            <p:cNvSpPr txBox="1"/>
            <p:nvPr/>
          </p:nvSpPr>
          <p:spPr>
            <a:xfrm>
              <a:off x="2806756" y="1190886"/>
              <a:ext cx="1461103" cy="338554"/>
            </a:xfrm>
            <a:prstGeom prst="rect">
              <a:avLst/>
            </a:prstGeom>
            <a:solidFill>
              <a:srgbClr val="FFC000"/>
            </a:solidFill>
            <a:effectLst>
              <a:softEdge rad="50800"/>
            </a:effectLst>
          </p:spPr>
          <p:txBody>
            <a:bodyPr wrap="square" rtlCol="0">
              <a:spAutoFit/>
            </a:bodyPr>
            <a:lstStyle/>
            <a:p>
              <a:r>
                <a:rPr lang="en-GB" sz="1600" b="1" kern="100" cap="all" dirty="0">
                  <a:latin typeface="Bahnschrift Condensed" panose="020B05020402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Chemical element</a:t>
              </a:r>
              <a:endParaRPr lang="en-GB" sz="1600" b="1" dirty="0">
                <a:latin typeface="Bahnschrift Condensed" panose="020B0502040204020203" pitchFamily="34" charset="0"/>
              </a:endParaRPr>
            </a:p>
          </p:txBody>
        </p:sp>
        <p:sp>
          <p:nvSpPr>
            <p:cNvPr id="19" name="CasellaDiTesto 18">
              <a:extLst>
                <a:ext uri="{FF2B5EF4-FFF2-40B4-BE49-F238E27FC236}">
                  <a16:creationId xmlns:a16="http://schemas.microsoft.com/office/drawing/2014/main" id="{5A200C9A-A8C2-0FC8-604C-A9FB221983D6}"/>
                </a:ext>
              </a:extLst>
            </p:cNvPr>
            <p:cNvSpPr txBox="1"/>
            <p:nvPr/>
          </p:nvSpPr>
          <p:spPr>
            <a:xfrm>
              <a:off x="4320916" y="1190886"/>
              <a:ext cx="765741" cy="338554"/>
            </a:xfrm>
            <a:prstGeom prst="rect">
              <a:avLst/>
            </a:prstGeom>
            <a:solidFill>
              <a:srgbClr val="00FF99"/>
            </a:solidFill>
            <a:effectLst>
              <a:softEdge rad="50800"/>
            </a:effectLst>
          </p:spPr>
          <p:txBody>
            <a:bodyPr wrap="square" rtlCol="0">
              <a:spAutoFit/>
            </a:bodyPr>
            <a:lstStyle/>
            <a:p>
              <a:r>
                <a:rPr lang="en-GB" sz="1600" b="1" kern="100" cap="all" dirty="0">
                  <a:latin typeface="Bahnschrift Condensed" panose="020B05020402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isotope</a:t>
              </a:r>
              <a:endParaRPr lang="en-GB" sz="1600" b="1" dirty="0">
                <a:latin typeface="Bahnschrift Condensed" panose="020B0502040204020203" pitchFamily="34" charset="0"/>
              </a:endParaRPr>
            </a:p>
          </p:txBody>
        </p:sp>
      </p:grpSp>
      <p:grpSp>
        <p:nvGrpSpPr>
          <p:cNvPr id="22" name="Gruppo 21">
            <a:extLst>
              <a:ext uri="{FF2B5EF4-FFF2-40B4-BE49-F238E27FC236}">
                <a16:creationId xmlns:a16="http://schemas.microsoft.com/office/drawing/2014/main" id="{64C86EAB-592E-14E2-AAB7-3A72842E8C1E}"/>
              </a:ext>
            </a:extLst>
          </p:cNvPr>
          <p:cNvGrpSpPr/>
          <p:nvPr/>
        </p:nvGrpSpPr>
        <p:grpSpPr>
          <a:xfrm>
            <a:off x="5965013" y="41672"/>
            <a:ext cx="2843114" cy="1810634"/>
            <a:chOff x="6078224" y="441387"/>
            <a:chExt cx="2843114" cy="1810634"/>
          </a:xfrm>
        </p:grpSpPr>
        <p:pic>
          <p:nvPicPr>
            <p:cNvPr id="23" name="Picture 10" descr="Harry Potter Collection Kids – Silente Tee – Fran Factory">
              <a:extLst>
                <a:ext uri="{FF2B5EF4-FFF2-40B4-BE49-F238E27FC236}">
                  <a16:creationId xmlns:a16="http://schemas.microsoft.com/office/drawing/2014/main" id="{0244AD13-BDED-82A3-1306-B231C7C986A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63" t="18514" r="16380" b="24274"/>
            <a:stretch>
              <a:fillRect/>
            </a:stretch>
          </p:blipFill>
          <p:spPr bwMode="auto">
            <a:xfrm>
              <a:off x="6078224" y="574070"/>
              <a:ext cx="1411076" cy="16779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4" name="Gruppo 23">
              <a:extLst>
                <a:ext uri="{FF2B5EF4-FFF2-40B4-BE49-F238E27FC236}">
                  <a16:creationId xmlns:a16="http://schemas.microsoft.com/office/drawing/2014/main" id="{C8ED2C21-E4D7-8859-9803-791F1B8C599C}"/>
                </a:ext>
              </a:extLst>
            </p:cNvPr>
            <p:cNvGrpSpPr/>
            <p:nvPr/>
          </p:nvGrpSpPr>
          <p:grpSpPr>
            <a:xfrm>
              <a:off x="7252793" y="441387"/>
              <a:ext cx="1668545" cy="760546"/>
              <a:chOff x="7252793" y="441387"/>
              <a:chExt cx="1668545" cy="760546"/>
            </a:xfrm>
          </p:grpSpPr>
          <p:sp>
            <p:nvSpPr>
              <p:cNvPr id="25" name="Fumetto: rettangolo con angoli arrotondati 24">
                <a:extLst>
                  <a:ext uri="{FF2B5EF4-FFF2-40B4-BE49-F238E27FC236}">
                    <a16:creationId xmlns:a16="http://schemas.microsoft.com/office/drawing/2014/main" id="{DB253BC5-48E0-5C0A-471A-0358EA36521A}"/>
                  </a:ext>
                </a:extLst>
              </p:cNvPr>
              <p:cNvSpPr/>
              <p:nvPr/>
            </p:nvSpPr>
            <p:spPr>
              <a:xfrm>
                <a:off x="7252793" y="441387"/>
                <a:ext cx="1550291" cy="760546"/>
              </a:xfrm>
              <a:prstGeom prst="wedgeRoundRectCallout">
                <a:avLst>
                  <a:gd name="adj1" fmla="val -51693"/>
                  <a:gd name="adj2" fmla="val 81073"/>
                  <a:gd name="adj3" fmla="val 16667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" name="CasellaDiTesto 25">
                <a:extLst>
                  <a:ext uri="{FF2B5EF4-FFF2-40B4-BE49-F238E27FC236}">
                    <a16:creationId xmlns:a16="http://schemas.microsoft.com/office/drawing/2014/main" id="{2B69B8D9-09DD-72D3-4703-991263053A4A}"/>
                  </a:ext>
                </a:extLst>
              </p:cNvPr>
              <p:cNvSpPr txBox="1"/>
              <p:nvPr/>
            </p:nvSpPr>
            <p:spPr>
              <a:xfrm>
                <a:off x="7371047" y="463269"/>
                <a:ext cx="1550291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400" dirty="0">
                    <a:latin typeface="Kristen ITC" panose="03050502040202030202" pitchFamily="66" charset="0"/>
                  </a:rPr>
                  <a:t>Attenti!!! Alle tabelle piace cambiare</a:t>
                </a:r>
                <a:endParaRPr lang="en-GB" sz="1400" dirty="0">
                  <a:latin typeface="Kristen ITC" panose="03050502040202030202" pitchFamily="66" charset="0"/>
                </a:endParaRPr>
              </a:p>
            </p:txBody>
          </p:sp>
        </p:grpSp>
      </p:grpSp>
      <p:pic>
        <p:nvPicPr>
          <p:cNvPr id="32" name="Immagine 31">
            <a:extLst>
              <a:ext uri="{FF2B5EF4-FFF2-40B4-BE49-F238E27FC236}">
                <a16:creationId xmlns:a16="http://schemas.microsoft.com/office/drawing/2014/main" id="{A02D8C85-16D8-7DC3-1EB8-500ED1E2AD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15179" y="1066765"/>
            <a:ext cx="4312397" cy="573191"/>
          </a:xfrm>
          <a:prstGeom prst="rect">
            <a:avLst/>
          </a:prstGeom>
        </p:spPr>
      </p:pic>
      <p:sp>
        <p:nvSpPr>
          <p:cNvPr id="33" name="Rettangolo con angoli arrotondati 32">
            <a:extLst>
              <a:ext uri="{FF2B5EF4-FFF2-40B4-BE49-F238E27FC236}">
                <a16:creationId xmlns:a16="http://schemas.microsoft.com/office/drawing/2014/main" id="{C33F5767-24B3-8196-5CA3-5473D273B830}"/>
              </a:ext>
            </a:extLst>
          </p:cNvPr>
          <p:cNvSpPr/>
          <p:nvPr/>
        </p:nvSpPr>
        <p:spPr>
          <a:xfrm>
            <a:off x="9062097" y="1489276"/>
            <a:ext cx="2651184" cy="123463"/>
          </a:xfrm>
          <a:prstGeom prst="roundRect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4" name="Immagine 33">
            <a:extLst>
              <a:ext uri="{FF2B5EF4-FFF2-40B4-BE49-F238E27FC236}">
                <a16:creationId xmlns:a16="http://schemas.microsoft.com/office/drawing/2014/main" id="{A3CCECBB-F28F-BDF8-4AC4-0E390B04ACD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21543" y="1066764"/>
            <a:ext cx="4534683" cy="1848448"/>
          </a:xfrm>
          <a:prstGeom prst="rect">
            <a:avLst/>
          </a:prstGeom>
        </p:spPr>
      </p:pic>
      <p:sp>
        <p:nvSpPr>
          <p:cNvPr id="35" name="Rettangolo con angoli arrotondati 34">
            <a:extLst>
              <a:ext uri="{FF2B5EF4-FFF2-40B4-BE49-F238E27FC236}">
                <a16:creationId xmlns:a16="http://schemas.microsoft.com/office/drawing/2014/main" id="{037BFA7D-3931-C65A-6C65-27A730884350}"/>
              </a:ext>
            </a:extLst>
          </p:cNvPr>
          <p:cNvSpPr/>
          <p:nvPr/>
        </p:nvSpPr>
        <p:spPr>
          <a:xfrm>
            <a:off x="7628089" y="1699348"/>
            <a:ext cx="816964" cy="132215"/>
          </a:xfrm>
          <a:prstGeom prst="roundRect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6" name="Immagine 35">
            <a:extLst>
              <a:ext uri="{FF2B5EF4-FFF2-40B4-BE49-F238E27FC236}">
                <a16:creationId xmlns:a16="http://schemas.microsoft.com/office/drawing/2014/main" id="{8D2A37DA-0877-D3CE-DA9F-66DF7822799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50629" y="1074488"/>
            <a:ext cx="3152577" cy="2531437"/>
          </a:xfrm>
          <a:prstGeom prst="rect">
            <a:avLst/>
          </a:prstGeom>
        </p:spPr>
      </p:pic>
      <p:sp>
        <p:nvSpPr>
          <p:cNvPr id="37" name="Rettangolo con angoli arrotondati 36">
            <a:extLst>
              <a:ext uri="{FF2B5EF4-FFF2-40B4-BE49-F238E27FC236}">
                <a16:creationId xmlns:a16="http://schemas.microsoft.com/office/drawing/2014/main" id="{F7FE9F5A-F457-C716-FF4A-EAE27A17C9CA}"/>
              </a:ext>
            </a:extLst>
          </p:cNvPr>
          <p:cNvSpPr/>
          <p:nvPr/>
        </p:nvSpPr>
        <p:spPr>
          <a:xfrm>
            <a:off x="8700422" y="1219609"/>
            <a:ext cx="1130121" cy="100360"/>
          </a:xfrm>
          <a:prstGeom prst="roundRect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8" name="Immagine 37">
            <a:extLst>
              <a:ext uri="{FF2B5EF4-FFF2-40B4-BE49-F238E27FC236}">
                <a16:creationId xmlns:a16="http://schemas.microsoft.com/office/drawing/2014/main" id="{20D9B6B8-3471-A877-3CB4-2CFC3FD688A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47813" y="3665317"/>
            <a:ext cx="5116815" cy="2525409"/>
          </a:xfrm>
          <a:prstGeom prst="roundRect">
            <a:avLst>
              <a:gd name="adj" fmla="val 1704"/>
            </a:avLst>
          </a:prstGeom>
          <a:solidFill>
            <a:srgbClr val="FFFFFF">
              <a:shade val="85000"/>
            </a:srgbClr>
          </a:solidFill>
          <a:ln w="19050">
            <a:solidFill>
              <a:schemeClr val="accent1">
                <a:shade val="15000"/>
              </a:schemeClr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1645456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5" grpId="0" animBg="1"/>
      <p:bldP spid="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D9F1C5-C442-EBA6-277D-D57C7B236D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3">
            <a:extLst>
              <a:ext uri="{FF2B5EF4-FFF2-40B4-BE49-F238E27FC236}">
                <a16:creationId xmlns:a16="http://schemas.microsoft.com/office/drawing/2014/main" id="{0616C5D3-23D4-1CB5-EF5A-C2EFE0DEA1F9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75921" y="6384022"/>
            <a:ext cx="4173501" cy="473977"/>
          </a:xfrm>
        </p:spPr>
        <p:txBody>
          <a:bodyPr>
            <a:normAutofit/>
          </a:bodyPr>
          <a:lstStyle/>
          <a:p>
            <a:r>
              <a:rPr lang="it-IT" sz="1800" dirty="0">
                <a:solidFill>
                  <a:schemeClr val="tx1"/>
                </a:solidFill>
                <a:latin typeface="Bahnschrift Condensed" panose="020B0502040204020203" pitchFamily="34" charset="0"/>
                <a:cs typeface="+mn-cs"/>
              </a:rPr>
              <a:t>ITINERIS 3° general Meeting – Rome, 25/26-09-2025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84605B28-CA75-9B66-E1DA-2861DB8B1473}"/>
              </a:ext>
            </a:extLst>
          </p:cNvPr>
          <p:cNvSpPr txBox="1"/>
          <p:nvPr/>
        </p:nvSpPr>
        <p:spPr>
          <a:xfrm>
            <a:off x="89734" y="72479"/>
            <a:ext cx="2969713" cy="707886"/>
          </a:xfrm>
          <a:prstGeom prst="rect">
            <a:avLst/>
          </a:prstGeom>
          <a:solidFill>
            <a:schemeClr val="tx1"/>
          </a:solidFill>
          <a:effectLst>
            <a:softEdge rad="50800"/>
          </a:effectLst>
        </p:spPr>
        <p:txBody>
          <a:bodyPr wrap="square" rtlCol="0">
            <a:spAutoFit/>
          </a:bodyPr>
          <a:lstStyle/>
          <a:p>
            <a:r>
              <a:rPr lang="en-GB" sz="4000" b="1" kern="100" cap="all" dirty="0">
                <a:solidFill>
                  <a:schemeClr val="bg1"/>
                </a:solidFill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ISOTOPE STUDIO</a:t>
            </a:r>
            <a:endParaRPr lang="en-GB" sz="4000" b="1" dirty="0">
              <a:solidFill>
                <a:schemeClr val="bg1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9D8EC3EB-1EBF-E672-18E1-6E471D60C368}"/>
              </a:ext>
            </a:extLst>
          </p:cNvPr>
          <p:cNvSpPr txBox="1"/>
          <p:nvPr/>
        </p:nvSpPr>
        <p:spPr>
          <a:xfrm>
            <a:off x="3077978" y="38611"/>
            <a:ext cx="1051271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softEdge rad="50800"/>
          </a:effectLst>
        </p:spPr>
        <p:txBody>
          <a:bodyPr wrap="square" rtlCol="0">
            <a:spAutoFit/>
          </a:bodyPr>
          <a:lstStyle/>
          <a:p>
            <a:r>
              <a:rPr lang="en-GB" sz="1600" b="1" kern="100" cap="all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UPLOAD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AC19963D-BA47-2A46-414F-462419AD9D6F}"/>
              </a:ext>
            </a:extLst>
          </p:cNvPr>
          <p:cNvSpPr txBox="1"/>
          <p:nvPr/>
        </p:nvSpPr>
        <p:spPr>
          <a:xfrm>
            <a:off x="3077978" y="330999"/>
            <a:ext cx="1625809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softEdge rad="50800"/>
          </a:effectLst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rPr>
              <a:t>DATA HARMONIZATION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9FF9972A-6C63-5499-10F2-821A4598B3B9}"/>
              </a:ext>
            </a:extLst>
          </p:cNvPr>
          <p:cNvSpPr txBox="1"/>
          <p:nvPr/>
        </p:nvSpPr>
        <p:spPr>
          <a:xfrm>
            <a:off x="3085778" y="646471"/>
            <a:ext cx="1305086" cy="338554"/>
          </a:xfrm>
          <a:prstGeom prst="rect">
            <a:avLst/>
          </a:prstGeom>
          <a:solidFill>
            <a:schemeClr val="tx1"/>
          </a:solidFill>
          <a:effectLst>
            <a:softEdge rad="50800"/>
          </a:effectLst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chemeClr val="bg1"/>
                </a:solidFill>
                <a:latin typeface="Bahnschrift Condensed" panose="020B0502040204020203" pitchFamily="34" charset="0"/>
              </a:rPr>
              <a:t>DATA MODELLING</a:t>
            </a:r>
            <a:endParaRPr lang="en-GB" sz="1600" b="1" dirty="0">
              <a:solidFill>
                <a:schemeClr val="bg1"/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E289DD8E-E2D2-A485-BC66-669D85D22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34" y="1079281"/>
            <a:ext cx="8825199" cy="19333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9050">
            <a:solidFill>
              <a:schemeClr val="tx1"/>
            </a:solidFill>
          </a:ln>
          <a:effectLst/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53E4AD16-6F12-EDA0-7E1D-188AA96339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2857" y="2148746"/>
            <a:ext cx="7265675" cy="18814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9050">
            <a:solidFill>
              <a:schemeClr val="tx1"/>
            </a:solidFill>
          </a:ln>
          <a:effectLst/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8AD6267-B1FB-BE8A-A417-6C008348214E}"/>
              </a:ext>
            </a:extLst>
          </p:cNvPr>
          <p:cNvSpPr txBox="1"/>
          <p:nvPr/>
        </p:nvSpPr>
        <p:spPr>
          <a:xfrm>
            <a:off x="5703616" y="569165"/>
            <a:ext cx="2456555" cy="646331"/>
          </a:xfrm>
          <a:prstGeom prst="rect">
            <a:avLst/>
          </a:pr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softEdge rad="50800"/>
          </a:effectLst>
        </p:spPr>
        <p:txBody>
          <a:bodyPr wrap="square" rtlCol="0">
            <a:spAutoFit/>
          </a:bodyPr>
          <a:lstStyle/>
          <a:p>
            <a:r>
              <a:rPr lang="en-GB" sz="3600" b="1" kern="100" cap="all" dirty="0">
                <a:solidFill>
                  <a:srgbClr val="FF0000"/>
                </a:solidFill>
                <a:effectLst>
                  <a:reflection blurRad="6350" stA="60000" endA="900" endPos="58000" dir="5400000" sy="-100000" algn="bl" rotWithShape="0"/>
                </a:effectLst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search</a:t>
            </a:r>
            <a:endParaRPr lang="en-GB" sz="3600" b="1" dirty="0">
              <a:solidFill>
                <a:srgbClr val="FF0000"/>
              </a:solidFill>
              <a:effectLst>
                <a:reflection blurRad="6350" stA="60000" endA="900" endPos="58000" dir="5400000" sy="-100000" algn="bl" rotWithShape="0"/>
              </a:effectLst>
              <a:latin typeface="Bahnschrift Condensed" panose="020B0502040204020203" pitchFamily="34" charset="0"/>
            </a:endParaRP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F54D7193-E366-0416-6289-B71301DB644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1556"/>
          <a:stretch/>
        </p:blipFill>
        <p:spPr>
          <a:xfrm>
            <a:off x="214550" y="3154677"/>
            <a:ext cx="4820016" cy="1848062"/>
          </a:xfrm>
          <a:prstGeom prst="roundRect">
            <a:avLst>
              <a:gd name="adj" fmla="val 2702"/>
            </a:avLst>
          </a:prstGeom>
          <a:solidFill>
            <a:srgbClr val="FFFFFF">
              <a:shade val="85000"/>
            </a:srgbClr>
          </a:solidFill>
          <a:ln w="19050">
            <a:solidFill>
              <a:schemeClr val="tx1"/>
            </a:solidFill>
          </a:ln>
          <a:effectLst/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F3212529-06E8-2B54-A9DF-91D96162CF9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0806" r="630" b="10569"/>
          <a:stretch/>
        </p:blipFill>
        <p:spPr>
          <a:xfrm>
            <a:off x="4472857" y="3636724"/>
            <a:ext cx="5477576" cy="26385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9050">
            <a:solidFill>
              <a:schemeClr val="tx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2897904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1FACCB-C431-04A3-2232-92F68B7F79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3">
            <a:extLst>
              <a:ext uri="{FF2B5EF4-FFF2-40B4-BE49-F238E27FC236}">
                <a16:creationId xmlns:a16="http://schemas.microsoft.com/office/drawing/2014/main" id="{D884F4E8-C86A-08E3-CFD1-E64C8CF97456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75921" y="6384022"/>
            <a:ext cx="4173501" cy="473977"/>
          </a:xfrm>
        </p:spPr>
        <p:txBody>
          <a:bodyPr>
            <a:normAutofit/>
          </a:bodyPr>
          <a:lstStyle/>
          <a:p>
            <a:r>
              <a:rPr lang="it-IT" sz="1800" dirty="0">
                <a:solidFill>
                  <a:schemeClr val="tx1"/>
                </a:solidFill>
                <a:latin typeface="Bahnschrift Condensed" panose="020B0502040204020203" pitchFamily="34" charset="0"/>
                <a:cs typeface="+mn-cs"/>
              </a:rPr>
              <a:t>ITINERIS 3° general Meeting – Rome, 25/26-09-2025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42FB2C8-353B-A6FF-CAFD-8C964B2907FF}"/>
              </a:ext>
            </a:extLst>
          </p:cNvPr>
          <p:cNvSpPr txBox="1"/>
          <p:nvPr/>
        </p:nvSpPr>
        <p:spPr>
          <a:xfrm>
            <a:off x="89734" y="72479"/>
            <a:ext cx="2969713" cy="707886"/>
          </a:xfrm>
          <a:prstGeom prst="rect">
            <a:avLst/>
          </a:prstGeom>
          <a:solidFill>
            <a:schemeClr val="tx1"/>
          </a:solidFill>
          <a:effectLst>
            <a:softEdge rad="50800"/>
          </a:effectLst>
        </p:spPr>
        <p:txBody>
          <a:bodyPr wrap="square" rtlCol="0">
            <a:spAutoFit/>
          </a:bodyPr>
          <a:lstStyle/>
          <a:p>
            <a:r>
              <a:rPr lang="en-GB" sz="4000" b="1" kern="100" cap="all" dirty="0">
                <a:solidFill>
                  <a:schemeClr val="bg1"/>
                </a:solidFill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ISOTOPE STUDIO</a:t>
            </a:r>
            <a:endParaRPr lang="en-GB" sz="4000" b="1" dirty="0">
              <a:solidFill>
                <a:schemeClr val="bg1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5BBA9F7-CF10-77EF-985B-413CFE4F76B7}"/>
              </a:ext>
            </a:extLst>
          </p:cNvPr>
          <p:cNvSpPr txBox="1"/>
          <p:nvPr/>
        </p:nvSpPr>
        <p:spPr>
          <a:xfrm>
            <a:off x="3077978" y="38611"/>
            <a:ext cx="1051271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softEdge rad="50800"/>
          </a:effectLst>
        </p:spPr>
        <p:txBody>
          <a:bodyPr wrap="square" rtlCol="0">
            <a:spAutoFit/>
          </a:bodyPr>
          <a:lstStyle/>
          <a:p>
            <a:r>
              <a:rPr lang="en-GB" sz="1600" b="1" kern="100" cap="all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UPLOAD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1E981F30-E7DA-6669-D600-E3D05594BD44}"/>
              </a:ext>
            </a:extLst>
          </p:cNvPr>
          <p:cNvSpPr txBox="1"/>
          <p:nvPr/>
        </p:nvSpPr>
        <p:spPr>
          <a:xfrm>
            <a:off x="3077978" y="330999"/>
            <a:ext cx="1625809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softEdge rad="50800"/>
          </a:effectLst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rPr>
              <a:t>DATA HARMONIZATION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E40035AB-1D17-2E5E-CA8D-1689FFE309D6}"/>
              </a:ext>
            </a:extLst>
          </p:cNvPr>
          <p:cNvSpPr txBox="1"/>
          <p:nvPr/>
        </p:nvSpPr>
        <p:spPr>
          <a:xfrm>
            <a:off x="3085778" y="646471"/>
            <a:ext cx="1305086" cy="338554"/>
          </a:xfrm>
          <a:prstGeom prst="rect">
            <a:avLst/>
          </a:prstGeom>
          <a:solidFill>
            <a:schemeClr val="tx1"/>
          </a:solidFill>
          <a:effectLst>
            <a:softEdge rad="50800"/>
          </a:effectLst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chemeClr val="bg1"/>
                </a:solidFill>
                <a:latin typeface="Bahnschrift Condensed" panose="020B0502040204020203" pitchFamily="34" charset="0"/>
              </a:rPr>
              <a:t>DATA MODELLING</a:t>
            </a:r>
            <a:endParaRPr lang="en-GB" sz="1600" b="1" dirty="0">
              <a:solidFill>
                <a:schemeClr val="bg1"/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2" name="Picture 4" descr="Work In Progress Icon Images – Browse 194,648 Stock Photos, Vectors, and  Video | Adobe Stock">
            <a:extLst>
              <a:ext uri="{FF2B5EF4-FFF2-40B4-BE49-F238E27FC236}">
                <a16:creationId xmlns:a16="http://schemas.microsoft.com/office/drawing/2014/main" id="{A91780D9-88CF-7466-20FB-4F32CE9449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34" y="5545499"/>
            <a:ext cx="654849" cy="55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A327129C-D565-5FD0-7DE6-71E355D770E4}"/>
              </a:ext>
            </a:extLst>
          </p:cNvPr>
          <p:cNvSpPr txBox="1"/>
          <p:nvPr/>
        </p:nvSpPr>
        <p:spPr>
          <a:xfrm>
            <a:off x="746327" y="5545499"/>
            <a:ext cx="4302970" cy="584775"/>
          </a:xfrm>
          <a:prstGeom prst="rect">
            <a:avLst/>
          </a:prstGeom>
          <a:solidFill>
            <a:srgbClr val="C00000"/>
          </a:solidFill>
          <a:effectLst>
            <a:softEdge rad="50800"/>
          </a:effectLst>
        </p:spPr>
        <p:txBody>
          <a:bodyPr wrap="square" rtlCol="0">
            <a:spAutoFit/>
          </a:bodyPr>
          <a:lstStyle/>
          <a:p>
            <a:r>
              <a:rPr lang="en-US" sz="1600" b="1" kern="100" cap="all" dirty="0">
                <a:solidFill>
                  <a:schemeClr val="bg1"/>
                </a:solidFill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are enhancing the image quality, improving symbols, and implementing other upgrades.</a:t>
            </a:r>
            <a:endParaRPr lang="en-GB" sz="1600" b="1" dirty="0">
              <a:solidFill>
                <a:schemeClr val="bg1"/>
              </a:solidFill>
              <a:latin typeface="Bahnschrift Condensed" panose="020B0502040204020203" pitchFamily="34" charset="0"/>
            </a:endParaRPr>
          </a:p>
        </p:txBody>
      </p:sp>
      <p:grpSp>
        <p:nvGrpSpPr>
          <p:cNvPr id="21" name="Gruppo 20">
            <a:extLst>
              <a:ext uri="{FF2B5EF4-FFF2-40B4-BE49-F238E27FC236}">
                <a16:creationId xmlns:a16="http://schemas.microsoft.com/office/drawing/2014/main" id="{25AFB1F0-ADD9-36F7-9386-D76C85D558D5}"/>
              </a:ext>
            </a:extLst>
          </p:cNvPr>
          <p:cNvGrpSpPr/>
          <p:nvPr/>
        </p:nvGrpSpPr>
        <p:grpSpPr>
          <a:xfrm>
            <a:off x="181578" y="1471356"/>
            <a:ext cx="3837741" cy="3333653"/>
            <a:chOff x="181578" y="1144782"/>
            <a:chExt cx="3837741" cy="3333653"/>
          </a:xfrm>
        </p:grpSpPr>
        <p:pic>
          <p:nvPicPr>
            <p:cNvPr id="14" name="Immagine 13" descr="Immagine che contiene testo, schermata, numero, linea&#10;&#10;Il contenuto generato dall'IA potrebbe non essere corretto.">
              <a:extLst>
                <a:ext uri="{FF2B5EF4-FFF2-40B4-BE49-F238E27FC236}">
                  <a16:creationId xmlns:a16="http://schemas.microsoft.com/office/drawing/2014/main" id="{CF3FFA67-73F9-12C4-6A4B-7E9051C501C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578" y="1598435"/>
              <a:ext cx="3837741" cy="2880000"/>
            </a:xfrm>
            <a:prstGeom prst="roundRect">
              <a:avLst>
                <a:gd name="adj" fmla="val 1345"/>
              </a:avLst>
            </a:prstGeom>
            <a:solidFill>
              <a:srgbClr val="FFFFFF">
                <a:shade val="85000"/>
              </a:srgbClr>
            </a:solidFill>
            <a:ln w="28575">
              <a:solidFill>
                <a:schemeClr val="accent1">
                  <a:shade val="15000"/>
                </a:schemeClr>
              </a:solidFill>
            </a:ln>
            <a:effectLst/>
          </p:spPr>
        </p:pic>
        <p:sp>
          <p:nvSpPr>
            <p:cNvPr id="15" name="CasellaDiTesto 14">
              <a:extLst>
                <a:ext uri="{FF2B5EF4-FFF2-40B4-BE49-F238E27FC236}">
                  <a16:creationId xmlns:a16="http://schemas.microsoft.com/office/drawing/2014/main" id="{B0DA53A2-4896-DEFA-9BDB-124188064347}"/>
                </a:ext>
              </a:extLst>
            </p:cNvPr>
            <p:cNvSpPr txBox="1"/>
            <p:nvPr/>
          </p:nvSpPr>
          <p:spPr>
            <a:xfrm>
              <a:off x="403805" y="1144782"/>
              <a:ext cx="2584262" cy="584775"/>
            </a:xfrm>
            <a:prstGeom prst="rect">
              <a:avLst/>
            </a:prstGeom>
            <a:noFill/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  <a:softEdge rad="50800"/>
            </a:effectLst>
          </p:spPr>
          <p:txBody>
            <a:bodyPr wrap="square" rtlCol="0">
              <a:spAutoFit/>
            </a:bodyPr>
            <a:lstStyle/>
            <a:p>
              <a:r>
                <a:rPr lang="en-GB" sz="3200" b="1" kern="100" cap="all" dirty="0">
                  <a:effectLst>
                    <a:reflection blurRad="6350" stA="60000" endA="900" endPos="58000" dir="5400000" sy="-100000" algn="bl" rotWithShape="0"/>
                  </a:effectLst>
                  <a:latin typeface="Bahnschrift Condensed" panose="020B05020402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Binary plot</a:t>
              </a:r>
              <a:endParaRPr lang="en-GB" sz="3200" b="1" dirty="0">
                <a:effectLst>
                  <a:reflection blurRad="6350" stA="60000" endA="900" endPos="58000" dir="5400000" sy="-100000" algn="bl" rotWithShape="0"/>
                </a:effectLst>
                <a:latin typeface="Bahnschrift Condensed" panose="020B0502040204020203" pitchFamily="34" charset="0"/>
              </a:endParaRPr>
            </a:p>
          </p:txBody>
        </p:sp>
      </p:grpSp>
      <p:grpSp>
        <p:nvGrpSpPr>
          <p:cNvPr id="22" name="Gruppo 21">
            <a:extLst>
              <a:ext uri="{FF2B5EF4-FFF2-40B4-BE49-F238E27FC236}">
                <a16:creationId xmlns:a16="http://schemas.microsoft.com/office/drawing/2014/main" id="{8D90F839-C83E-CBD6-7CB7-ACF57DCDF0AD}"/>
              </a:ext>
            </a:extLst>
          </p:cNvPr>
          <p:cNvGrpSpPr/>
          <p:nvPr/>
        </p:nvGrpSpPr>
        <p:grpSpPr>
          <a:xfrm>
            <a:off x="181577" y="1454120"/>
            <a:ext cx="3837741" cy="3350889"/>
            <a:chOff x="5049297" y="-596751"/>
            <a:chExt cx="3837741" cy="3350889"/>
          </a:xfrm>
        </p:grpSpPr>
        <p:pic>
          <p:nvPicPr>
            <p:cNvPr id="16" name="Immagine 15" descr="Immagine che contiene triangolo, linea&#10;&#10;Il contenuto generato dall'IA potrebbe non essere corretto.">
              <a:extLst>
                <a:ext uri="{FF2B5EF4-FFF2-40B4-BE49-F238E27FC236}">
                  <a16:creationId xmlns:a16="http://schemas.microsoft.com/office/drawing/2014/main" id="{15DEA20D-A392-7E4A-5A03-25F5120A00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9297" y="-125862"/>
              <a:ext cx="3837741" cy="2880000"/>
            </a:xfrm>
            <a:prstGeom prst="roundRect">
              <a:avLst>
                <a:gd name="adj" fmla="val 1055"/>
              </a:avLst>
            </a:prstGeom>
            <a:solidFill>
              <a:srgbClr val="FFFFFF">
                <a:shade val="85000"/>
              </a:srgbClr>
            </a:solidFill>
            <a:ln w="28575">
              <a:solidFill>
                <a:schemeClr val="accent1">
                  <a:shade val="15000"/>
                </a:schemeClr>
              </a:solidFill>
            </a:ln>
            <a:effectLst/>
          </p:spPr>
        </p:pic>
        <p:sp>
          <p:nvSpPr>
            <p:cNvPr id="17" name="CasellaDiTesto 16">
              <a:extLst>
                <a:ext uri="{FF2B5EF4-FFF2-40B4-BE49-F238E27FC236}">
                  <a16:creationId xmlns:a16="http://schemas.microsoft.com/office/drawing/2014/main" id="{C3857F07-4CF9-7713-5E94-B98D865FDE07}"/>
                </a:ext>
              </a:extLst>
            </p:cNvPr>
            <p:cNvSpPr txBox="1"/>
            <p:nvPr/>
          </p:nvSpPr>
          <p:spPr>
            <a:xfrm>
              <a:off x="5150282" y="-596751"/>
              <a:ext cx="2923965" cy="584775"/>
            </a:xfrm>
            <a:prstGeom prst="rect">
              <a:avLst/>
            </a:prstGeom>
            <a:noFill/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  <a:softEdge rad="50800"/>
            </a:effectLst>
          </p:spPr>
          <p:txBody>
            <a:bodyPr wrap="square" rtlCol="0">
              <a:spAutoFit/>
            </a:bodyPr>
            <a:lstStyle/>
            <a:p>
              <a:r>
                <a:rPr lang="en-GB" sz="3200" b="1" kern="100" cap="all" dirty="0">
                  <a:effectLst>
                    <a:reflection blurRad="6350" stA="60000" endA="900" endPos="58000" dir="5400000" sy="-100000" algn="bl" rotWithShape="0"/>
                  </a:effectLst>
                  <a:latin typeface="Bahnschrift Condensed" panose="020B05020402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TERNARY plot</a:t>
              </a:r>
            </a:p>
          </p:txBody>
        </p:sp>
      </p:grpSp>
      <p:grpSp>
        <p:nvGrpSpPr>
          <p:cNvPr id="18" name="Gruppo 17">
            <a:extLst>
              <a:ext uri="{FF2B5EF4-FFF2-40B4-BE49-F238E27FC236}">
                <a16:creationId xmlns:a16="http://schemas.microsoft.com/office/drawing/2014/main" id="{C8F84C98-BB57-F3AE-5935-1A911DEBCD54}"/>
              </a:ext>
            </a:extLst>
          </p:cNvPr>
          <p:cNvGrpSpPr/>
          <p:nvPr/>
        </p:nvGrpSpPr>
        <p:grpSpPr>
          <a:xfrm>
            <a:off x="179518" y="1460428"/>
            <a:ext cx="4540180" cy="3338493"/>
            <a:chOff x="5976541" y="3294097"/>
            <a:chExt cx="4540180" cy="3338493"/>
          </a:xfrm>
        </p:grpSpPr>
        <p:pic>
          <p:nvPicPr>
            <p:cNvPr id="19" name="Immagine 18" descr="Immagine che contiene testo, linea, Diagramma, diagramma&#10;&#10;Il contenuto generato dall'IA potrebbe non essere corretto.">
              <a:extLst>
                <a:ext uri="{FF2B5EF4-FFF2-40B4-BE49-F238E27FC236}">
                  <a16:creationId xmlns:a16="http://schemas.microsoft.com/office/drawing/2014/main" id="{955581C4-214F-ACED-3601-92DB0BF8BD2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6541" y="3752590"/>
              <a:ext cx="3840280" cy="2880000"/>
            </a:xfrm>
            <a:prstGeom prst="roundRect">
              <a:avLst>
                <a:gd name="adj" fmla="val 2070"/>
              </a:avLst>
            </a:prstGeom>
            <a:solidFill>
              <a:srgbClr val="FFFFFF">
                <a:shade val="85000"/>
              </a:srgbClr>
            </a:solidFill>
            <a:ln w="28575">
              <a:solidFill>
                <a:schemeClr val="accent1">
                  <a:shade val="15000"/>
                </a:schemeClr>
              </a:solidFill>
            </a:ln>
            <a:effectLst/>
          </p:spPr>
        </p:pic>
        <p:sp>
          <p:nvSpPr>
            <p:cNvPr id="20" name="CasellaDiTesto 19">
              <a:extLst>
                <a:ext uri="{FF2B5EF4-FFF2-40B4-BE49-F238E27FC236}">
                  <a16:creationId xmlns:a16="http://schemas.microsoft.com/office/drawing/2014/main" id="{1BD9249F-513C-B2D7-52B5-D9A79A4A53B3}"/>
                </a:ext>
              </a:extLst>
            </p:cNvPr>
            <p:cNvSpPr txBox="1"/>
            <p:nvPr/>
          </p:nvSpPr>
          <p:spPr>
            <a:xfrm>
              <a:off x="6126600" y="3294097"/>
              <a:ext cx="4390121" cy="584775"/>
            </a:xfrm>
            <a:prstGeom prst="rect">
              <a:avLst/>
            </a:prstGeom>
            <a:noFill/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  <a:softEdge rad="50800"/>
            </a:effectLst>
          </p:spPr>
          <p:txBody>
            <a:bodyPr wrap="square" rtlCol="0">
              <a:spAutoFit/>
            </a:bodyPr>
            <a:lstStyle/>
            <a:p>
              <a:r>
                <a:rPr lang="en-GB" sz="3200" b="1" kern="100" cap="all" dirty="0">
                  <a:effectLst>
                    <a:reflection blurRad="6350" stA="60000" endA="900" endPos="58000" dir="5400000" sy="-100000" algn="bl" rotWithShape="0"/>
                  </a:effectLst>
                  <a:latin typeface="Bahnschrift Condensed" panose="020B05020402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Normalized diagram</a:t>
              </a:r>
            </a:p>
          </p:txBody>
        </p:sp>
      </p:grpSp>
      <p:grpSp>
        <p:nvGrpSpPr>
          <p:cNvPr id="23" name="Gruppo 22">
            <a:extLst>
              <a:ext uri="{FF2B5EF4-FFF2-40B4-BE49-F238E27FC236}">
                <a16:creationId xmlns:a16="http://schemas.microsoft.com/office/drawing/2014/main" id="{D7058844-A078-9AD9-C135-A7225419507C}"/>
              </a:ext>
            </a:extLst>
          </p:cNvPr>
          <p:cNvGrpSpPr/>
          <p:nvPr/>
        </p:nvGrpSpPr>
        <p:grpSpPr>
          <a:xfrm>
            <a:off x="166455" y="1021050"/>
            <a:ext cx="5571901" cy="3969312"/>
            <a:chOff x="238029" y="1043642"/>
            <a:chExt cx="5571901" cy="3969312"/>
          </a:xfrm>
        </p:grpSpPr>
        <p:pic>
          <p:nvPicPr>
            <p:cNvPr id="24" name="Immagine 23">
              <a:extLst>
                <a:ext uri="{FF2B5EF4-FFF2-40B4-BE49-F238E27FC236}">
                  <a16:creationId xmlns:a16="http://schemas.microsoft.com/office/drawing/2014/main" id="{93EA82B9-5FF7-39D8-6349-0E5B0695AF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8562" r="15585"/>
            <a:stretch>
              <a:fillRect/>
            </a:stretch>
          </p:blipFill>
          <p:spPr bwMode="auto">
            <a:xfrm>
              <a:off x="238029" y="1934564"/>
              <a:ext cx="3996204" cy="3078390"/>
            </a:xfrm>
            <a:prstGeom prst="roundRect">
              <a:avLst>
                <a:gd name="adj" fmla="val 1929"/>
              </a:avLst>
            </a:prstGeom>
            <a:solidFill>
              <a:srgbClr val="FFFFFF">
                <a:shade val="85000"/>
              </a:srgbClr>
            </a:solidFill>
            <a:ln w="19050">
              <a:solidFill>
                <a:schemeClr val="accent1">
                  <a:shade val="15000"/>
                </a:schemeClr>
              </a:solidFill>
            </a:ln>
            <a:effectLst/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5" name="Immagine 24" descr="Immagine che contiene testo, schermata, software, Icona del computer&#10;&#10;Il contenuto generato dall'IA potrebbe non essere corretto.">
              <a:extLst>
                <a:ext uri="{FF2B5EF4-FFF2-40B4-BE49-F238E27FC236}">
                  <a16:creationId xmlns:a16="http://schemas.microsoft.com/office/drawing/2014/main" id="{3D285250-380B-341E-AA06-82630F89DE4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537" t="12495" r="26133" b="4600"/>
            <a:stretch>
              <a:fillRect/>
            </a:stretch>
          </p:blipFill>
          <p:spPr>
            <a:xfrm>
              <a:off x="2654772" y="1493118"/>
              <a:ext cx="1966900" cy="2000868"/>
            </a:xfrm>
            <a:prstGeom prst="roundRect">
              <a:avLst>
                <a:gd name="adj" fmla="val 1791"/>
              </a:avLst>
            </a:prstGeom>
            <a:solidFill>
              <a:srgbClr val="FFFFFF">
                <a:shade val="85000"/>
              </a:srgbClr>
            </a:solidFill>
            <a:ln w="19050">
              <a:solidFill>
                <a:schemeClr val="accent1">
                  <a:shade val="15000"/>
                </a:schemeClr>
              </a:solidFill>
            </a:ln>
            <a:effectLst/>
          </p:spPr>
        </p:pic>
        <p:sp>
          <p:nvSpPr>
            <p:cNvPr id="26" name="CasellaDiTesto 25">
              <a:extLst>
                <a:ext uri="{FF2B5EF4-FFF2-40B4-BE49-F238E27FC236}">
                  <a16:creationId xmlns:a16="http://schemas.microsoft.com/office/drawing/2014/main" id="{C7EAC1A0-BD86-08B8-48C8-01F52AFFFA79}"/>
                </a:ext>
              </a:extLst>
            </p:cNvPr>
            <p:cNvSpPr txBox="1"/>
            <p:nvPr/>
          </p:nvSpPr>
          <p:spPr>
            <a:xfrm>
              <a:off x="3464805" y="1043642"/>
              <a:ext cx="2345125" cy="584775"/>
            </a:xfrm>
            <a:prstGeom prst="rect">
              <a:avLst/>
            </a:prstGeom>
            <a:noFill/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  <a:softEdge rad="50800"/>
            </a:effectLst>
          </p:spPr>
          <p:txBody>
            <a:bodyPr wrap="square" rtlCol="0">
              <a:spAutoFit/>
            </a:bodyPr>
            <a:lstStyle/>
            <a:p>
              <a:r>
                <a:rPr lang="en-GB" sz="3200" b="1" kern="100" cap="all" dirty="0">
                  <a:effectLst>
                    <a:reflection blurRad="6350" stA="60000" endA="900" endPos="58000" dir="5400000" sy="-100000" algn="bl" rotWithShape="0"/>
                  </a:effectLst>
                  <a:latin typeface="Bahnschrift Condensed" panose="020B05020402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BINARY</a:t>
              </a:r>
              <a:endParaRPr lang="en-GB" sz="3200" b="1" dirty="0">
                <a:effectLst>
                  <a:reflection blurRad="6350" stA="60000" endA="900" endPos="58000" dir="5400000" sy="-100000" algn="bl" rotWithShape="0"/>
                </a:effectLst>
                <a:latin typeface="Bahnschrift Condensed" panose="020B0502040204020203" pitchFamily="34" charset="0"/>
              </a:endParaRPr>
            </a:p>
          </p:txBody>
        </p:sp>
        <p:sp>
          <p:nvSpPr>
            <p:cNvPr id="27" name="CasellaDiTesto 26">
              <a:extLst>
                <a:ext uri="{FF2B5EF4-FFF2-40B4-BE49-F238E27FC236}">
                  <a16:creationId xmlns:a16="http://schemas.microsoft.com/office/drawing/2014/main" id="{19A6B9CB-9E21-10AE-6642-5FCB565EBF7F}"/>
                </a:ext>
              </a:extLst>
            </p:cNvPr>
            <p:cNvSpPr txBox="1"/>
            <p:nvPr/>
          </p:nvSpPr>
          <p:spPr>
            <a:xfrm>
              <a:off x="1608148" y="1478416"/>
              <a:ext cx="1564488" cy="584775"/>
            </a:xfrm>
            <a:prstGeom prst="rect">
              <a:avLst/>
            </a:prstGeom>
            <a:noFill/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  <a:softEdge rad="50800"/>
            </a:effectLst>
          </p:spPr>
          <p:txBody>
            <a:bodyPr wrap="square" rtlCol="0">
              <a:spAutoFit/>
            </a:bodyPr>
            <a:lstStyle/>
            <a:p>
              <a:r>
                <a:rPr lang="en-GB" sz="3200" b="1" kern="100" cap="all" dirty="0">
                  <a:effectLst>
                    <a:reflection blurRad="6350" stA="60000" endA="900" endPos="58000" dir="5400000" sy="-100000" algn="bl" rotWithShape="0"/>
                  </a:effectLst>
                  <a:latin typeface="Bahnschrift Condensed" panose="020B05020402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MIXING</a:t>
              </a:r>
              <a:endParaRPr lang="en-GB" sz="3200" b="1" dirty="0">
                <a:effectLst>
                  <a:reflection blurRad="6350" stA="60000" endA="900" endPos="58000" dir="5400000" sy="-100000" algn="bl" rotWithShape="0"/>
                </a:effectLst>
                <a:latin typeface="Bahnschrift Condensed" panose="020B0502040204020203" pitchFamily="34" charset="0"/>
              </a:endParaRPr>
            </a:p>
          </p:txBody>
        </p:sp>
      </p:grpSp>
      <p:grpSp>
        <p:nvGrpSpPr>
          <p:cNvPr id="28" name="Gruppo 27">
            <a:extLst>
              <a:ext uri="{FF2B5EF4-FFF2-40B4-BE49-F238E27FC236}">
                <a16:creationId xmlns:a16="http://schemas.microsoft.com/office/drawing/2014/main" id="{2F764512-102C-DBA5-74AC-92E1D00A858E}"/>
              </a:ext>
            </a:extLst>
          </p:cNvPr>
          <p:cNvGrpSpPr/>
          <p:nvPr/>
        </p:nvGrpSpPr>
        <p:grpSpPr>
          <a:xfrm>
            <a:off x="4906402" y="1312300"/>
            <a:ext cx="4428647" cy="3601802"/>
            <a:chOff x="4959967" y="1439841"/>
            <a:chExt cx="4428647" cy="3601802"/>
          </a:xfrm>
        </p:grpSpPr>
        <p:pic>
          <p:nvPicPr>
            <p:cNvPr id="29" name="Immagine 28" descr="Immagine che contiene linea, Diagramma, diagramma, pendio&#10;&#10;Il contenuto generato dall'IA potrebbe non essere corretto.">
              <a:extLst>
                <a:ext uri="{FF2B5EF4-FFF2-40B4-BE49-F238E27FC236}">
                  <a16:creationId xmlns:a16="http://schemas.microsoft.com/office/drawing/2014/main" id="{E97468CF-8216-AB9A-0EAD-AD30EC5289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659"/>
            <a:stretch>
              <a:fillRect/>
            </a:stretch>
          </p:blipFill>
          <p:spPr bwMode="auto">
            <a:xfrm>
              <a:off x="4959967" y="1875096"/>
              <a:ext cx="4102265" cy="3166547"/>
            </a:xfrm>
            <a:prstGeom prst="roundRect">
              <a:avLst>
                <a:gd name="adj" fmla="val 2678"/>
              </a:avLst>
            </a:prstGeom>
            <a:solidFill>
              <a:srgbClr val="FFFFFF">
                <a:shade val="85000"/>
              </a:srgbClr>
            </a:solidFill>
            <a:ln w="19050">
              <a:solidFill>
                <a:schemeClr val="accent1">
                  <a:shade val="15000"/>
                </a:schemeClr>
              </a:solidFill>
            </a:ln>
            <a:effectLst/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30" name="CasellaDiTesto 29">
              <a:extLst>
                <a:ext uri="{FF2B5EF4-FFF2-40B4-BE49-F238E27FC236}">
                  <a16:creationId xmlns:a16="http://schemas.microsoft.com/office/drawing/2014/main" id="{4B53F9E8-C93C-F9C1-E77A-A61EF783178A}"/>
                </a:ext>
              </a:extLst>
            </p:cNvPr>
            <p:cNvSpPr txBox="1"/>
            <p:nvPr/>
          </p:nvSpPr>
          <p:spPr>
            <a:xfrm>
              <a:off x="4998493" y="1439841"/>
              <a:ext cx="4390121" cy="584775"/>
            </a:xfrm>
            <a:prstGeom prst="rect">
              <a:avLst/>
            </a:prstGeom>
            <a:noFill/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  <a:softEdge rad="50800"/>
            </a:effectLst>
          </p:spPr>
          <p:txBody>
            <a:bodyPr wrap="square" rtlCol="0">
              <a:spAutoFit/>
            </a:bodyPr>
            <a:lstStyle/>
            <a:p>
              <a:r>
                <a:rPr lang="en-GB" sz="3200" b="1" kern="100" cap="all" dirty="0">
                  <a:effectLst>
                    <a:reflection blurRad="6350" stA="60000" endA="900" endPos="58000" dir="5400000" sy="-100000" algn="bl" rotWithShape="0"/>
                  </a:effectLst>
                  <a:latin typeface="Bahnschrift Condensed" panose="020B05020402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TERNARY MIXING</a:t>
              </a:r>
              <a:endParaRPr lang="en-GB" sz="3200" b="1" dirty="0">
                <a:effectLst>
                  <a:reflection blurRad="6350" stA="60000" endA="900" endPos="58000" dir="5400000" sy="-100000" algn="bl" rotWithShape="0"/>
                </a:effectLst>
                <a:latin typeface="Bahnschrift Condensed" panose="020B0502040204020203" pitchFamily="34" charset="0"/>
              </a:endParaRPr>
            </a:p>
          </p:txBody>
        </p:sp>
        <p:sp>
          <p:nvSpPr>
            <p:cNvPr id="31" name="Ovale 30">
              <a:extLst>
                <a:ext uri="{FF2B5EF4-FFF2-40B4-BE49-F238E27FC236}">
                  <a16:creationId xmlns:a16="http://schemas.microsoft.com/office/drawing/2014/main" id="{272C721A-F7A6-FCA4-405C-B935895A250D}"/>
                </a:ext>
              </a:extLst>
            </p:cNvPr>
            <p:cNvSpPr/>
            <p:nvPr/>
          </p:nvSpPr>
          <p:spPr>
            <a:xfrm>
              <a:off x="6238430" y="3416180"/>
              <a:ext cx="123914" cy="113415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2" name="Ovale 31">
              <a:extLst>
                <a:ext uri="{FF2B5EF4-FFF2-40B4-BE49-F238E27FC236}">
                  <a16:creationId xmlns:a16="http://schemas.microsoft.com/office/drawing/2014/main" id="{7517C7AB-BE8F-0C4D-6C54-005D49EE565A}"/>
                </a:ext>
              </a:extLst>
            </p:cNvPr>
            <p:cNvSpPr/>
            <p:nvPr/>
          </p:nvSpPr>
          <p:spPr>
            <a:xfrm>
              <a:off x="7040310" y="2893463"/>
              <a:ext cx="123914" cy="113415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3" name="Ovale 32">
              <a:extLst>
                <a:ext uri="{FF2B5EF4-FFF2-40B4-BE49-F238E27FC236}">
                  <a16:creationId xmlns:a16="http://schemas.microsoft.com/office/drawing/2014/main" id="{F0330082-EFFF-F691-CD92-41BD9C16840F}"/>
                </a:ext>
              </a:extLst>
            </p:cNvPr>
            <p:cNvSpPr/>
            <p:nvPr/>
          </p:nvSpPr>
          <p:spPr>
            <a:xfrm>
              <a:off x="7278169" y="3238147"/>
              <a:ext cx="123914" cy="113415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4" name="Ovale 33">
              <a:extLst>
                <a:ext uri="{FF2B5EF4-FFF2-40B4-BE49-F238E27FC236}">
                  <a16:creationId xmlns:a16="http://schemas.microsoft.com/office/drawing/2014/main" id="{AACFA511-0F92-2E4B-AF67-B8FBF92D5692}"/>
                </a:ext>
              </a:extLst>
            </p:cNvPr>
            <p:cNvSpPr/>
            <p:nvPr/>
          </p:nvSpPr>
          <p:spPr>
            <a:xfrm>
              <a:off x="7644215" y="3582831"/>
              <a:ext cx="123914" cy="113415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5" name="Ovale 34">
              <a:extLst>
                <a:ext uri="{FF2B5EF4-FFF2-40B4-BE49-F238E27FC236}">
                  <a16:creationId xmlns:a16="http://schemas.microsoft.com/office/drawing/2014/main" id="{276E69AF-9C91-7407-A7B4-75CFF396225F}"/>
                </a:ext>
              </a:extLst>
            </p:cNvPr>
            <p:cNvSpPr/>
            <p:nvPr/>
          </p:nvSpPr>
          <p:spPr>
            <a:xfrm>
              <a:off x="7715428" y="4098432"/>
              <a:ext cx="123914" cy="113415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6" name="Ovale 35">
              <a:extLst>
                <a:ext uri="{FF2B5EF4-FFF2-40B4-BE49-F238E27FC236}">
                  <a16:creationId xmlns:a16="http://schemas.microsoft.com/office/drawing/2014/main" id="{AB3D1462-1D7B-17DF-CB80-CEF47623FB86}"/>
                </a:ext>
              </a:extLst>
            </p:cNvPr>
            <p:cNvSpPr/>
            <p:nvPr/>
          </p:nvSpPr>
          <p:spPr>
            <a:xfrm>
              <a:off x="8060110" y="4272196"/>
              <a:ext cx="123914" cy="113415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7" name="CasellaDiTesto 36">
              <a:extLst>
                <a:ext uri="{FF2B5EF4-FFF2-40B4-BE49-F238E27FC236}">
                  <a16:creationId xmlns:a16="http://schemas.microsoft.com/office/drawing/2014/main" id="{9009C0E0-F9DE-DF9E-BD5B-CBBA302BAB16}"/>
                </a:ext>
              </a:extLst>
            </p:cNvPr>
            <p:cNvSpPr txBox="1"/>
            <p:nvPr/>
          </p:nvSpPr>
          <p:spPr>
            <a:xfrm>
              <a:off x="8156965" y="4125197"/>
              <a:ext cx="557905" cy="400110"/>
            </a:xfrm>
            <a:prstGeom prst="rect">
              <a:avLst/>
            </a:prstGeom>
            <a:noFill/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  <a:softEdge rad="50800"/>
            </a:effectLst>
          </p:spPr>
          <p:txBody>
            <a:bodyPr wrap="square" rtlCol="0">
              <a:spAutoFit/>
            </a:bodyPr>
            <a:lstStyle/>
            <a:p>
              <a:r>
                <a:rPr lang="en-GB" sz="2000" b="1" kern="100" cap="all" dirty="0">
                  <a:effectLst/>
                  <a:latin typeface="Bahnschrift Condensed" panose="020B05020402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#27</a:t>
              </a:r>
            </a:p>
          </p:txBody>
        </p:sp>
        <p:sp>
          <p:nvSpPr>
            <p:cNvPr id="38" name="CasellaDiTesto 37">
              <a:extLst>
                <a:ext uri="{FF2B5EF4-FFF2-40B4-BE49-F238E27FC236}">
                  <a16:creationId xmlns:a16="http://schemas.microsoft.com/office/drawing/2014/main" id="{AA99038B-C05C-F194-2CD9-5A3581045751}"/>
                </a:ext>
              </a:extLst>
            </p:cNvPr>
            <p:cNvSpPr txBox="1"/>
            <p:nvPr/>
          </p:nvSpPr>
          <p:spPr>
            <a:xfrm>
              <a:off x="7515004" y="4155139"/>
              <a:ext cx="557905" cy="400110"/>
            </a:xfrm>
            <a:prstGeom prst="rect">
              <a:avLst/>
            </a:prstGeom>
            <a:noFill/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  <a:softEdge rad="50800"/>
            </a:effectLst>
          </p:spPr>
          <p:txBody>
            <a:bodyPr wrap="square" rtlCol="0">
              <a:spAutoFit/>
            </a:bodyPr>
            <a:lstStyle/>
            <a:p>
              <a:r>
                <a:rPr lang="en-GB" sz="2000" b="1" kern="100" cap="all" dirty="0">
                  <a:effectLst/>
                  <a:latin typeface="Bahnschrift Condensed" panose="020B05020402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#25</a:t>
              </a:r>
            </a:p>
          </p:txBody>
        </p:sp>
        <p:sp>
          <p:nvSpPr>
            <p:cNvPr id="39" name="CasellaDiTesto 38">
              <a:extLst>
                <a:ext uri="{FF2B5EF4-FFF2-40B4-BE49-F238E27FC236}">
                  <a16:creationId xmlns:a16="http://schemas.microsoft.com/office/drawing/2014/main" id="{CA342787-9BCD-454B-6676-5512FB4B207F}"/>
                </a:ext>
              </a:extLst>
            </p:cNvPr>
            <p:cNvSpPr txBox="1"/>
            <p:nvPr/>
          </p:nvSpPr>
          <p:spPr>
            <a:xfrm>
              <a:off x="6071159" y="3465797"/>
              <a:ext cx="557905" cy="400110"/>
            </a:xfrm>
            <a:prstGeom prst="rect">
              <a:avLst/>
            </a:prstGeom>
            <a:noFill/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  <a:softEdge rad="50800"/>
            </a:effectLst>
          </p:spPr>
          <p:txBody>
            <a:bodyPr wrap="square" rtlCol="0">
              <a:spAutoFit/>
            </a:bodyPr>
            <a:lstStyle/>
            <a:p>
              <a:r>
                <a:rPr lang="en-GB" sz="2000" b="1" kern="100" cap="all" dirty="0">
                  <a:effectLst/>
                  <a:latin typeface="Bahnschrift Condensed" panose="020B05020402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#17</a:t>
              </a:r>
            </a:p>
          </p:txBody>
        </p:sp>
        <p:sp>
          <p:nvSpPr>
            <p:cNvPr id="40" name="CasellaDiTesto 39">
              <a:extLst>
                <a:ext uri="{FF2B5EF4-FFF2-40B4-BE49-F238E27FC236}">
                  <a16:creationId xmlns:a16="http://schemas.microsoft.com/office/drawing/2014/main" id="{4FB13214-424C-680D-CCD3-ACE789D03713}"/>
                </a:ext>
              </a:extLst>
            </p:cNvPr>
            <p:cNvSpPr txBox="1"/>
            <p:nvPr/>
          </p:nvSpPr>
          <p:spPr>
            <a:xfrm>
              <a:off x="6595893" y="2772149"/>
              <a:ext cx="557905" cy="400110"/>
            </a:xfrm>
            <a:prstGeom prst="rect">
              <a:avLst/>
            </a:prstGeom>
            <a:noFill/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  <a:softEdge rad="50800"/>
            </a:effectLst>
          </p:spPr>
          <p:txBody>
            <a:bodyPr wrap="square" rtlCol="0">
              <a:spAutoFit/>
            </a:bodyPr>
            <a:lstStyle/>
            <a:p>
              <a:r>
                <a:rPr lang="en-GB" sz="2000" b="1" kern="100" cap="all" dirty="0">
                  <a:effectLst/>
                  <a:latin typeface="Bahnschrift Condensed" panose="020B05020402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#20</a:t>
              </a:r>
            </a:p>
          </p:txBody>
        </p:sp>
        <p:sp>
          <p:nvSpPr>
            <p:cNvPr id="41" name="CasellaDiTesto 40">
              <a:extLst>
                <a:ext uri="{FF2B5EF4-FFF2-40B4-BE49-F238E27FC236}">
                  <a16:creationId xmlns:a16="http://schemas.microsoft.com/office/drawing/2014/main" id="{39AEE33F-2659-9418-DC1C-0799C937A5A3}"/>
                </a:ext>
              </a:extLst>
            </p:cNvPr>
            <p:cNvSpPr txBox="1"/>
            <p:nvPr/>
          </p:nvSpPr>
          <p:spPr>
            <a:xfrm>
              <a:off x="6871211" y="3125527"/>
              <a:ext cx="557905" cy="400110"/>
            </a:xfrm>
            <a:prstGeom prst="rect">
              <a:avLst/>
            </a:prstGeom>
            <a:noFill/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  <a:softEdge rad="50800"/>
            </a:effectLst>
          </p:spPr>
          <p:txBody>
            <a:bodyPr wrap="square" rtlCol="0">
              <a:spAutoFit/>
            </a:bodyPr>
            <a:lstStyle/>
            <a:p>
              <a:r>
                <a:rPr lang="en-GB" sz="2000" b="1" kern="100" cap="all" dirty="0">
                  <a:effectLst/>
                  <a:latin typeface="Bahnschrift Condensed" panose="020B05020402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#16</a:t>
              </a:r>
            </a:p>
          </p:txBody>
        </p:sp>
        <p:sp>
          <p:nvSpPr>
            <p:cNvPr id="42" name="CasellaDiTesto 41">
              <a:extLst>
                <a:ext uri="{FF2B5EF4-FFF2-40B4-BE49-F238E27FC236}">
                  <a16:creationId xmlns:a16="http://schemas.microsoft.com/office/drawing/2014/main" id="{41928ADC-6AA6-0A17-4EC2-200F55F3C9F7}"/>
                </a:ext>
              </a:extLst>
            </p:cNvPr>
            <p:cNvSpPr txBox="1"/>
            <p:nvPr/>
          </p:nvSpPr>
          <p:spPr>
            <a:xfrm>
              <a:off x="7473555" y="3639538"/>
              <a:ext cx="557905" cy="400110"/>
            </a:xfrm>
            <a:prstGeom prst="rect">
              <a:avLst/>
            </a:prstGeom>
            <a:noFill/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  <a:softEdge rad="50800"/>
            </a:effectLst>
          </p:spPr>
          <p:txBody>
            <a:bodyPr wrap="square" rtlCol="0">
              <a:spAutoFit/>
            </a:bodyPr>
            <a:lstStyle/>
            <a:p>
              <a:r>
                <a:rPr lang="en-GB" sz="2000" b="1" kern="100" cap="all" dirty="0">
                  <a:effectLst/>
                  <a:latin typeface="Bahnschrift Condensed" panose="020B05020402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#26</a:t>
              </a:r>
            </a:p>
          </p:txBody>
        </p:sp>
      </p:grpSp>
      <p:pic>
        <p:nvPicPr>
          <p:cNvPr id="43" name="Immagine 42">
            <a:extLst>
              <a:ext uri="{FF2B5EF4-FFF2-40B4-BE49-F238E27FC236}">
                <a16:creationId xmlns:a16="http://schemas.microsoft.com/office/drawing/2014/main" id="{4A0229E6-24E8-236B-4423-ECB371AA529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31" r="31099" b="662"/>
          <a:stretch>
            <a:fillRect/>
          </a:stretch>
        </p:blipFill>
        <p:spPr bwMode="auto">
          <a:xfrm>
            <a:off x="8103400" y="948188"/>
            <a:ext cx="2858944" cy="2480812"/>
          </a:xfrm>
          <a:prstGeom prst="roundRect">
            <a:avLst>
              <a:gd name="adj" fmla="val 1921"/>
            </a:avLst>
          </a:prstGeom>
          <a:solidFill>
            <a:srgbClr val="FFFFFF">
              <a:shade val="85000"/>
            </a:srgbClr>
          </a:solidFill>
          <a:ln w="19050">
            <a:solidFill>
              <a:schemeClr val="accent1">
                <a:shade val="15000"/>
              </a:schemeClr>
            </a:solidFill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4" name="Immagine 43">
            <a:extLst>
              <a:ext uri="{FF2B5EF4-FFF2-40B4-BE49-F238E27FC236}">
                <a16:creationId xmlns:a16="http://schemas.microsoft.com/office/drawing/2014/main" id="{F20508DB-0BC0-49C1-653F-61544662A4A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50427" y="4709343"/>
            <a:ext cx="5491310" cy="1450695"/>
          </a:xfrm>
          <a:prstGeom prst="roundRect">
            <a:avLst>
              <a:gd name="adj" fmla="val 3704"/>
            </a:avLst>
          </a:prstGeom>
          <a:solidFill>
            <a:srgbClr val="FFFFFF">
              <a:shade val="85000"/>
            </a:srgbClr>
          </a:solidFill>
          <a:ln w="19050">
            <a:solidFill>
              <a:schemeClr val="accent1">
                <a:shade val="15000"/>
              </a:schemeClr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2914309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37298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KeywordTaxHTField xmlns="69a4a238-3fae-4083-92ca-3afaf1d37d5d">
      <Terms xmlns="http://schemas.microsoft.com/office/infopath/2007/PartnerControls"/>
    </TaxKeywordTaxHTField>
    <lcf76f155ced4ddcb4097134ff3c332f xmlns="9b08eee6-615d-4e63-9743-e8be40a74995">
      <Terms xmlns="http://schemas.microsoft.com/office/infopath/2007/PartnerControls"/>
    </lcf76f155ced4ddcb4097134ff3c332f>
    <TaxCatchAll xmlns="69a4a238-3fae-4083-92ca-3afaf1d37d5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39C7E3D57B7BE4CAF5A4E7BAF5811C6" ma:contentTypeVersion="17" ma:contentTypeDescription="Creare un nuovo documento." ma:contentTypeScope="" ma:versionID="addd2196dc0094b4796679e7e28cf2c8">
  <xsd:schema xmlns:xsd="http://www.w3.org/2001/XMLSchema" xmlns:xs="http://www.w3.org/2001/XMLSchema" xmlns:p="http://schemas.microsoft.com/office/2006/metadata/properties" xmlns:ns2="9b08eee6-615d-4e63-9743-e8be40a74995" xmlns:ns3="69a4a238-3fae-4083-92ca-3afaf1d37d5d" targetNamespace="http://schemas.microsoft.com/office/2006/metadata/properties" ma:root="true" ma:fieldsID="17f9697f3d5d54eecc1521b642b0f4a3" ns2:_="" ns3:_="">
    <xsd:import namespace="9b08eee6-615d-4e63-9743-e8be40a74995"/>
    <xsd:import namespace="69a4a238-3fae-4083-92ca-3afaf1d37d5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TaxKeywordTaxHTField" minOccurs="0"/>
                <xsd:element ref="ns2:MediaLengthInSecond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08eee6-615d-4e63-9743-e8be40a749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Tag immagine" ma:readOnly="false" ma:fieldId="{5cf76f15-5ced-4ddc-b409-7134ff3c332f}" ma:taxonomyMulti="true" ma:sspId="e5505f8f-da62-40e5-a116-f08e7003152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4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a4a238-3fae-4083-92ca-3afaf1d37d5d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bc9f3fc2-11c3-4583-890e-5ba4445d9ede}" ma:internalName="TaxCatchAll" ma:showField="CatchAllData" ma:web="69a4a238-3fae-4083-92ca-3afaf1d37d5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21" nillable="true" ma:taxonomy="true" ma:internalName="TaxKeywordTaxHTField" ma:taxonomyFieldName="TaxKeyword" ma:displayName="Parole chiave aziendali" ma:fieldId="{23f27201-bee3-471e-b2e7-b64fd8b7ca38}" ma:taxonomyMulti="true" ma:sspId="e5505f8f-da62-40e5-a116-f08e7003152c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0FED428-E7E2-4985-912B-D9735E821D71}">
  <ds:schemaRefs>
    <ds:schemaRef ds:uri="http://purl.org/dc/elements/1.1/"/>
    <ds:schemaRef ds:uri="http://www.w3.org/XML/1998/namespace"/>
    <ds:schemaRef ds:uri="http://purl.org/dc/dcmitype/"/>
    <ds:schemaRef ds:uri="http://purl.org/dc/terms/"/>
    <ds:schemaRef ds:uri="http://schemas.microsoft.com/office/2006/documentManagement/types"/>
    <ds:schemaRef ds:uri="69a4a238-3fae-4083-92ca-3afaf1d37d5d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9b08eee6-615d-4e63-9743-e8be40a74995"/>
  </ds:schemaRefs>
</ds:datastoreItem>
</file>

<file path=customXml/itemProps2.xml><?xml version="1.0" encoding="utf-8"?>
<ds:datastoreItem xmlns:ds="http://schemas.openxmlformats.org/officeDocument/2006/customXml" ds:itemID="{CF46D2AC-9AEB-4216-88BD-B5F748A1595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E5A0FAA-20AF-425A-A224-531D5444ABF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b08eee6-615d-4e63-9743-e8be40a74995"/>
    <ds:schemaRef ds:uri="69a4a238-3fae-4083-92ca-3afaf1d37d5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296</Words>
  <Application>Microsoft Office PowerPoint</Application>
  <PresentationFormat>Widescreen</PresentationFormat>
  <Paragraphs>91</Paragraphs>
  <Slides>8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8</vt:i4>
      </vt:variant>
    </vt:vector>
  </HeadingPairs>
  <TitlesOfParts>
    <vt:vector size="17" baseType="lpstr">
      <vt:lpstr>Aptos</vt:lpstr>
      <vt:lpstr>Arial</vt:lpstr>
      <vt:lpstr>Bahnschrift Condensed</vt:lpstr>
      <vt:lpstr>Calibri</vt:lpstr>
      <vt:lpstr>Calibri Light</vt:lpstr>
      <vt:lpstr>Kristen ITC</vt:lpstr>
      <vt:lpstr>Nunito</vt:lpstr>
      <vt:lpstr>Tema di Office</vt:lpstr>
      <vt:lpstr>1_Tema di Office</vt:lpstr>
      <vt:lpstr>ISOTOPE STUDIO:  A FAIR-Compliant VRE for Harmonized Isotope Data and Modelling within the ITINERIS Framework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GIULIO PACENTE</dc:creator>
  <cp:lastModifiedBy>Paolo Di Giuseppe</cp:lastModifiedBy>
  <cp:revision>3</cp:revision>
  <dcterms:created xsi:type="dcterms:W3CDTF">2024-06-13T13:49:20Z</dcterms:created>
  <dcterms:modified xsi:type="dcterms:W3CDTF">2025-09-22T05:26:22Z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0x010100D39C7E3D57B7BE4CAF5A4E7BAF5811C6</vt:lpwstr>
  </property>
  <property fmtid="{D5CDD505-2E9C-101B-9397-08002B2CF9AE}" pid="3" name="TaxKeyword">
    <vt:lpwstr/>
  </property>
  <property fmtid="{D5CDD505-2E9C-101B-9397-08002B2CF9AE}" pid="4" name="MediaServiceImageTags">
    <vt:lpwstr/>
  </property>
</Properties>
</file>