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69" r:id="rId6"/>
    <p:sldId id="267" r:id="rId7"/>
    <p:sldId id="271" r:id="rId8"/>
    <p:sldId id="268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C28"/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0"/>
    <p:restoredTop sz="86950" autoAdjust="0"/>
  </p:normalViewPr>
  <p:slideViewPr>
    <p:cSldViewPr snapToGrid="0">
      <p:cViewPr varScale="1">
        <p:scale>
          <a:sx n="81" d="100"/>
          <a:sy n="81" d="100"/>
        </p:scale>
        <p:origin x="8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 COSTAFREDA AUMEDES" userId="1b9ea8b1-d49b-4462-a4d8-0efdaeef92be" providerId="ADAL" clId="{9FE15C29-9A30-4BA5-AA15-B12390BAC484}"/>
    <pc:docChg chg="modSld">
      <pc:chgData name="SERGI COSTAFREDA AUMEDES" userId="1b9ea8b1-d49b-4462-a4d8-0efdaeef92be" providerId="ADAL" clId="{9FE15C29-9A30-4BA5-AA15-B12390BAC484}" dt="2025-09-23T20:13:45.161" v="4" actId="20577"/>
      <pc:docMkLst>
        <pc:docMk/>
      </pc:docMkLst>
      <pc:sldChg chg="modNotesTx">
        <pc:chgData name="SERGI COSTAFREDA AUMEDES" userId="1b9ea8b1-d49b-4462-a4d8-0efdaeef92be" providerId="ADAL" clId="{9FE15C29-9A30-4BA5-AA15-B12390BAC484}" dt="2025-09-23T20:13:21.131" v="0" actId="20577"/>
        <pc:sldMkLst>
          <pc:docMk/>
          <pc:sldMk cId="3176889464" sldId="267"/>
        </pc:sldMkLst>
      </pc:sldChg>
      <pc:sldChg chg="modNotesTx">
        <pc:chgData name="SERGI COSTAFREDA AUMEDES" userId="1b9ea8b1-d49b-4462-a4d8-0efdaeef92be" providerId="ADAL" clId="{9FE15C29-9A30-4BA5-AA15-B12390BAC484}" dt="2025-09-23T20:13:45.161" v="4" actId="20577"/>
        <pc:sldMkLst>
          <pc:docMk/>
          <pc:sldMk cId="2024511043" sldId="268"/>
        </pc:sldMkLst>
      </pc:sldChg>
      <pc:sldChg chg="modNotesTx">
        <pc:chgData name="SERGI COSTAFREDA AUMEDES" userId="1b9ea8b1-d49b-4462-a4d8-0efdaeef92be" providerId="ADAL" clId="{9FE15C29-9A30-4BA5-AA15-B12390BAC484}" dt="2025-09-23T20:13:26.287" v="1" actId="20577"/>
        <pc:sldMkLst>
          <pc:docMk/>
          <pc:sldMk cId="1931928124" sldId="269"/>
        </pc:sldMkLst>
      </pc:sldChg>
      <pc:sldChg chg="modNotesTx">
        <pc:chgData name="SERGI COSTAFREDA AUMEDES" userId="1b9ea8b1-d49b-4462-a4d8-0efdaeef92be" providerId="ADAL" clId="{9FE15C29-9A30-4BA5-AA15-B12390BAC484}" dt="2025-09-23T20:13:39.733" v="3" actId="20577"/>
        <pc:sldMkLst>
          <pc:docMk/>
          <pc:sldMk cId="2653891807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16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36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58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‹Nº›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‹Nº›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hyperlink" Target="https://www.pngegg.com/es/png-zjnt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microsoft.com/office/2007/relationships/hdphoto" Target="../media/hdphoto5.wdp"/><Relationship Id="rId3" Type="http://schemas.openxmlformats.org/officeDocument/2006/relationships/image" Target="../media/image13.jpeg"/><Relationship Id="rId21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24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image" Target="../media/image12.png"/><Relationship Id="rId4" Type="http://schemas.openxmlformats.org/officeDocument/2006/relationships/image" Target="../media/image14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hyperlink" Target="https://pixabay.com/es/engranajes-opciones-configuraci%C3%B3n-46726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3526972"/>
            <a:ext cx="6942250" cy="1134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u="sng" dirty="0"/>
              <a:t>S. Costafreda-Aumedes</a:t>
            </a:r>
            <a:r>
              <a:rPr lang="it-IT" dirty="0"/>
              <a:t>, P. </a:t>
            </a:r>
            <a:r>
              <a:rPr lang="it-IT" dirty="0" err="1"/>
              <a:t>Tagliolato</a:t>
            </a:r>
            <a:r>
              <a:rPr lang="it-IT" dirty="0"/>
              <a:t>, R. Giusti, M. Iannuccilli, G. Matteucci, F. Mazzenga, A. Messeri, G. Messeri, A. Oggioni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909319"/>
            <a:ext cx="11168990" cy="2519681"/>
          </a:xfrm>
        </p:spPr>
        <p:txBody>
          <a:bodyPr anchor="b"/>
          <a:lstStyle/>
          <a:p>
            <a:r>
              <a:rPr lang="en-GB" dirty="0"/>
              <a:t>A VRE-based analysis of the influence of atmospheric circulation types on seasonal C fluxes in a Mediterranean beech forest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62" y="177799"/>
            <a:ext cx="2397884" cy="518161"/>
          </a:xfrm>
        </p:spPr>
        <p:txBody>
          <a:bodyPr>
            <a:normAutofit fontScale="90000"/>
          </a:bodyPr>
          <a:lstStyle/>
          <a:p>
            <a:r>
              <a:rPr lang="it-IT" dirty="0"/>
              <a:t>Background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3" name="Marcador de contenido 22">
            <a:extLst>
              <a:ext uri="{FF2B5EF4-FFF2-40B4-BE49-F238E27FC236}">
                <a16:creationId xmlns:a16="http://schemas.microsoft.com/office/drawing/2014/main" id="{2B5FAA49-1593-4187-A9B9-C551D7089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6300" l="4500" r="95400">
                        <a14:foregroundMark x1="48600" y1="6800" x2="29200" y2="15400"/>
                        <a14:foregroundMark x1="29200" y1="15400" x2="18000" y2="29200"/>
                        <a14:foregroundMark x1="18000" y1="29200" x2="11100" y2="50600"/>
                        <a14:foregroundMark x1="11100" y1="50600" x2="16300" y2="73000"/>
                        <a14:foregroundMark x1="16300" y1="73000" x2="31300" y2="83800"/>
                        <a14:foregroundMark x1="31300" y1="83800" x2="49900" y2="89600"/>
                        <a14:foregroundMark x1="49900" y1="89600" x2="69000" y2="84700"/>
                        <a14:foregroundMark x1="69000" y1="84700" x2="88400" y2="64300"/>
                        <a14:foregroundMark x1="88400" y1="64300" x2="92700" y2="43800"/>
                        <a14:foregroundMark x1="92700" y1="43800" x2="85000" y2="26000"/>
                        <a14:foregroundMark x1="85000" y1="26000" x2="69600" y2="12100"/>
                        <a14:foregroundMark x1="69600" y1="12100" x2="56800" y2="6700"/>
                        <a14:foregroundMark x1="56800" y1="6700" x2="43100" y2="6100"/>
                        <a14:foregroundMark x1="6900" y1="38200" x2="4500" y2="50500"/>
                        <a14:foregroundMark x1="41100" y1="93000" x2="64000" y2="92800"/>
                        <a14:foregroundMark x1="45500" y1="96300" x2="51100" y2="96100"/>
                        <a14:foregroundMark x1="95100" y1="53200" x2="95400" y2="45100"/>
                        <a14:foregroundMark x1="49300" y1="49400" x2="50600" y2="50800"/>
                        <a14:foregroundMark x1="50200" y1="3000" x2="49500" y2="3000"/>
                        <a14:backgroundMark x1="11200" y1="8200" x2="11200" y2="8200"/>
                        <a14:backgroundMark x1="4500" y1="5100" x2="4500" y2="5100"/>
                        <a14:backgroundMark x1="2800" y1="5100" x2="8300" y2="145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7740" y="2793071"/>
            <a:ext cx="3466624" cy="3466624"/>
          </a:xfr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C1CA8BE-68AF-4AE2-A347-8E23EB4B6800}"/>
              </a:ext>
            </a:extLst>
          </p:cNvPr>
          <p:cNvGrpSpPr/>
          <p:nvPr/>
        </p:nvGrpSpPr>
        <p:grpSpPr>
          <a:xfrm>
            <a:off x="292314" y="858054"/>
            <a:ext cx="4067017" cy="3014993"/>
            <a:chOff x="562929" y="1298392"/>
            <a:chExt cx="4067017" cy="3014993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5BE4574-F560-414B-BC08-42AA262B58D4}"/>
                </a:ext>
              </a:extLst>
            </p:cNvPr>
            <p:cNvGrpSpPr/>
            <p:nvPr/>
          </p:nvGrpSpPr>
          <p:grpSpPr>
            <a:xfrm>
              <a:off x="562929" y="2128519"/>
              <a:ext cx="4067017" cy="2184866"/>
              <a:chOff x="562929" y="2128519"/>
              <a:chExt cx="4067017" cy="2184866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DDCCE685-0C05-4177-A8FA-23CD817AC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11937" t="11218" r="8375" b="12153"/>
              <a:stretch/>
            </p:blipFill>
            <p:spPr>
              <a:xfrm flipH="1">
                <a:off x="947650" y="2128520"/>
                <a:ext cx="3297572" cy="2184863"/>
              </a:xfrm>
              <a:prstGeom prst="rect">
                <a:avLst/>
              </a:prstGeom>
            </p:spPr>
          </p:pic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3F3BD28-42C6-42D7-8F2C-1C1A9A5C6E93}"/>
                  </a:ext>
                </a:extLst>
              </p:cNvPr>
              <p:cNvSpPr txBox="1"/>
              <p:nvPr/>
            </p:nvSpPr>
            <p:spPr>
              <a:xfrm rot="16200000">
                <a:off x="-329449" y="3020897"/>
                <a:ext cx="21848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 err="1">
                    <a:solidFill>
                      <a:srgbClr val="FF0000"/>
                    </a:solidFill>
                  </a:rPr>
                  <a:t>Disturbances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DFA2F070-ADAB-4CAB-8621-DBB14B81ADFD}"/>
                  </a:ext>
                </a:extLst>
              </p:cNvPr>
              <p:cNvSpPr txBox="1"/>
              <p:nvPr/>
            </p:nvSpPr>
            <p:spPr>
              <a:xfrm rot="5400000">
                <a:off x="3337460" y="3020899"/>
                <a:ext cx="21848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>
                    <a:solidFill>
                      <a:srgbClr val="1A3C28"/>
                    </a:solidFill>
                  </a:rPr>
                  <a:t>Drivers</a:t>
                </a:r>
                <a:endParaRPr lang="en-GB" b="1" dirty="0">
                  <a:solidFill>
                    <a:srgbClr val="1A3C28"/>
                  </a:solidFill>
                </a:endParaRPr>
              </a:p>
            </p:txBody>
          </p:sp>
        </p:grpSp>
        <p:sp>
          <p:nvSpPr>
            <p:cNvPr id="18" name="Flecha: arriba y abajo 17">
              <a:extLst>
                <a:ext uri="{FF2B5EF4-FFF2-40B4-BE49-F238E27FC236}">
                  <a16:creationId xmlns:a16="http://schemas.microsoft.com/office/drawing/2014/main" id="{389040B5-7BC8-4841-B48A-D70BEDC0E5B1}"/>
                </a:ext>
              </a:extLst>
            </p:cNvPr>
            <p:cNvSpPr/>
            <p:nvPr/>
          </p:nvSpPr>
          <p:spPr>
            <a:xfrm>
              <a:off x="2574364" y="1832725"/>
              <a:ext cx="390697" cy="59158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CD32EF2-7363-48FD-8F8A-079D467B9578}"/>
                </a:ext>
              </a:extLst>
            </p:cNvPr>
            <p:cNvSpPr txBox="1"/>
            <p:nvPr/>
          </p:nvSpPr>
          <p:spPr>
            <a:xfrm>
              <a:off x="1769215" y="1298392"/>
              <a:ext cx="2681882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dirty="0"/>
                <a:t>Carbon </a:t>
              </a:r>
              <a:r>
                <a:rPr lang="it-IT" sz="2400" b="1" dirty="0" err="1"/>
                <a:t>exchange</a:t>
              </a:r>
              <a:endParaRPr lang="en-GB" sz="2400" b="1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BA317DD-4731-4AF7-9FBF-2561DA544085}"/>
              </a:ext>
            </a:extLst>
          </p:cNvPr>
          <p:cNvGrpSpPr/>
          <p:nvPr/>
        </p:nvGrpSpPr>
        <p:grpSpPr>
          <a:xfrm>
            <a:off x="8954494" y="3075757"/>
            <a:ext cx="2516217" cy="2854629"/>
            <a:chOff x="5050385" y="1743525"/>
            <a:chExt cx="2516217" cy="2854629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E5B8490F-B037-4BBD-AB92-FB020AF38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44" b="89976" l="10000" r="90000">
                          <a14:foregroundMark x1="56778" y1="6444" x2="56778" y2="6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2594592">
              <a:off x="5142618" y="2586647"/>
              <a:ext cx="1350711" cy="524834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19B2BFB-4C5C-4FAF-9527-9CC2BFF9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44" b="89976" l="10000" r="90000">
                          <a14:foregroundMark x1="56778" y1="6444" x2="56778" y2="6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7767219" flipV="1">
              <a:off x="6254007" y="2561770"/>
              <a:ext cx="1350711" cy="574587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5EDBF54E-C5BE-48F9-8796-498F716A9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44" b="89976" l="10000" r="90000">
                          <a14:foregroundMark x1="56778" y1="6444" x2="56778" y2="6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13850661" flipV="1">
              <a:off x="5984947" y="3533015"/>
              <a:ext cx="1350711" cy="574587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8EFE6FA-D9B5-4B7A-B630-6EF89A110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44" b="89976" l="10000" r="90000">
                          <a14:foregroundMark x1="56778" y1="6444" x2="56778" y2="6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20126330">
              <a:off x="5261622" y="3399330"/>
              <a:ext cx="1350711" cy="524834"/>
            </a:xfrm>
            <a:prstGeom prst="rect">
              <a:avLst/>
            </a:prstGeom>
          </p:spPr>
        </p:pic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CC05B96-0026-4F38-B02A-D303995838D0}"/>
                </a:ext>
              </a:extLst>
            </p:cNvPr>
            <p:cNvSpPr/>
            <p:nvPr/>
          </p:nvSpPr>
          <p:spPr>
            <a:xfrm rot="18298924">
              <a:off x="4778305" y="2141432"/>
              <a:ext cx="1140036" cy="44853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B34BC610-C72E-442B-ABA8-087397A9F3CE}"/>
                </a:ext>
              </a:extLst>
            </p:cNvPr>
            <p:cNvSpPr/>
            <p:nvPr/>
          </p:nvSpPr>
          <p:spPr>
            <a:xfrm rot="14525173">
              <a:off x="4704635" y="3696445"/>
              <a:ext cx="1140036" cy="44853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59D94BF8-B40B-4CC2-ACD4-F8AAA85BA76D}"/>
                </a:ext>
              </a:extLst>
            </p:cNvPr>
            <p:cNvSpPr/>
            <p:nvPr/>
          </p:nvSpPr>
          <p:spPr>
            <a:xfrm rot="9418853">
              <a:off x="6403595" y="4149618"/>
              <a:ext cx="1163007" cy="44853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0DA24231-DC7A-4127-B630-8591CC508E0C}"/>
                </a:ext>
              </a:extLst>
            </p:cNvPr>
            <p:cNvSpPr/>
            <p:nvPr/>
          </p:nvSpPr>
          <p:spPr>
            <a:xfrm rot="2878103">
              <a:off x="6741862" y="2100761"/>
              <a:ext cx="1163007" cy="44853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3B663BE6-1C18-4916-BDCC-B1369E090E96}"/>
              </a:ext>
            </a:extLst>
          </p:cNvPr>
          <p:cNvSpPr/>
          <p:nvPr/>
        </p:nvSpPr>
        <p:spPr>
          <a:xfrm>
            <a:off x="2264831" y="3890050"/>
            <a:ext cx="390697" cy="473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8EED37C-1DAD-417E-BFC0-048672C5C3E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26" t="3849" r="5980"/>
          <a:stretch/>
        </p:blipFill>
        <p:spPr>
          <a:xfrm>
            <a:off x="1384835" y="4459741"/>
            <a:ext cx="2168626" cy="1790769"/>
          </a:xfrm>
          <a:prstGeom prst="rect">
            <a:avLst/>
          </a:prstGeom>
        </p:spPr>
      </p:pic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DFC5879F-48A7-480C-969E-6565C9A38810}"/>
              </a:ext>
            </a:extLst>
          </p:cNvPr>
          <p:cNvSpPr/>
          <p:nvPr/>
        </p:nvSpPr>
        <p:spPr>
          <a:xfrm>
            <a:off x="3952098" y="4990298"/>
            <a:ext cx="4471005" cy="39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EAEEC10-9820-40AA-856F-A39DE3265609}"/>
              </a:ext>
            </a:extLst>
          </p:cNvPr>
          <p:cNvSpPr txBox="1"/>
          <p:nvPr/>
        </p:nvSpPr>
        <p:spPr>
          <a:xfrm>
            <a:off x="5212080" y="4726480"/>
            <a:ext cx="191262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Local </a:t>
            </a:r>
            <a:r>
              <a:rPr lang="it-IT" dirty="0" err="1"/>
              <a:t>weather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influenced</a:t>
            </a:r>
            <a:r>
              <a:rPr lang="it-IT" dirty="0"/>
              <a:t> by global </a:t>
            </a:r>
            <a:r>
              <a:rPr lang="it-IT" dirty="0" err="1"/>
              <a:t>conditions</a:t>
            </a:r>
            <a:endParaRPr lang="en-GB" dirty="0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BC7F9099-2648-4B10-9019-3698894D81A5}"/>
              </a:ext>
            </a:extLst>
          </p:cNvPr>
          <p:cNvSpPr/>
          <p:nvPr/>
        </p:nvSpPr>
        <p:spPr>
          <a:xfrm rot="10800000">
            <a:off x="4732020" y="1066566"/>
            <a:ext cx="3323088" cy="395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E577EC1-BFF5-4FDC-ACEC-AF21C092CE3A}"/>
              </a:ext>
            </a:extLst>
          </p:cNvPr>
          <p:cNvSpPr txBox="1"/>
          <p:nvPr/>
        </p:nvSpPr>
        <p:spPr>
          <a:xfrm>
            <a:off x="5351780" y="802749"/>
            <a:ext cx="233621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Atmospheric</a:t>
            </a:r>
            <a:r>
              <a:rPr lang="it-IT" dirty="0"/>
              <a:t> </a:t>
            </a:r>
            <a:r>
              <a:rPr lang="it-IT" dirty="0" err="1"/>
              <a:t>weather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proxy for </a:t>
            </a:r>
            <a:r>
              <a:rPr lang="it-IT" dirty="0" err="1"/>
              <a:t>estimating</a:t>
            </a:r>
            <a:r>
              <a:rPr lang="it-IT" dirty="0"/>
              <a:t> C </a:t>
            </a:r>
            <a:r>
              <a:rPr lang="it-IT" dirty="0" err="1"/>
              <a:t>fluxes</a:t>
            </a:r>
            <a:endParaRPr lang="en-GB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4788D2E-6A45-4466-9128-0374E0889D8D}"/>
              </a:ext>
            </a:extLst>
          </p:cNvPr>
          <p:cNvSpPr txBox="1"/>
          <p:nvPr/>
        </p:nvSpPr>
        <p:spPr>
          <a:xfrm>
            <a:off x="9867901" y="1567230"/>
            <a:ext cx="179051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 err="1"/>
              <a:t>Weather</a:t>
            </a:r>
            <a:endParaRPr lang="it-IT" sz="2000" b="1" dirty="0"/>
          </a:p>
          <a:p>
            <a:pPr algn="ctr"/>
            <a:r>
              <a:rPr lang="it-IT" sz="2000" b="1" dirty="0" err="1"/>
              <a:t>types</a:t>
            </a:r>
            <a:endParaRPr lang="en-GB" sz="2000" b="1" dirty="0"/>
          </a:p>
        </p:txBody>
      </p:sp>
      <p:sp>
        <p:nvSpPr>
          <p:cNvPr id="42" name="Flecha: hacia abajo 41">
            <a:extLst>
              <a:ext uri="{FF2B5EF4-FFF2-40B4-BE49-F238E27FC236}">
                <a16:creationId xmlns:a16="http://schemas.microsoft.com/office/drawing/2014/main" id="{3739DA0A-5EEA-4F31-BD1D-12BB5C2FDAF5}"/>
              </a:ext>
            </a:extLst>
          </p:cNvPr>
          <p:cNvSpPr/>
          <p:nvPr/>
        </p:nvSpPr>
        <p:spPr>
          <a:xfrm rot="8922910">
            <a:off x="9604990" y="2259212"/>
            <a:ext cx="390697" cy="473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Immagine 51">
            <a:extLst>
              <a:ext uri="{FF2B5EF4-FFF2-40B4-BE49-F238E27FC236}">
                <a16:creationId xmlns:a16="http://schemas.microsoft.com/office/drawing/2014/main" id="{17A4D69F-2BCF-46E5-8F8D-636CD92FC76F}"/>
              </a:ext>
            </a:extLst>
          </p:cNvPr>
          <p:cNvPicPr/>
          <p:nvPr/>
        </p:nvPicPr>
        <p:blipFill rotWithShape="1">
          <a:blip r:embed="rId11"/>
          <a:srcRect l="67740" t="17833" r="20276" b="58500"/>
          <a:stretch/>
        </p:blipFill>
        <p:spPr>
          <a:xfrm>
            <a:off x="8587740" y="559403"/>
            <a:ext cx="1401009" cy="14771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39B31CC6-B9BD-4E6C-AAD7-332333E7E465}"/>
              </a:ext>
            </a:extLst>
          </p:cNvPr>
          <p:cNvSpPr txBox="1"/>
          <p:nvPr/>
        </p:nvSpPr>
        <p:spPr>
          <a:xfrm>
            <a:off x="4432497" y="2222224"/>
            <a:ext cx="3993960" cy="2213372"/>
          </a:xfrm>
          <a:prstGeom prst="roundRect">
            <a:avLst>
              <a:gd name="adj" fmla="val 2240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/>
              <a:t>Objective</a:t>
            </a:r>
            <a:r>
              <a:rPr lang="it-IT" sz="2400" b="1" dirty="0"/>
              <a:t>:</a:t>
            </a:r>
          </a:p>
          <a:p>
            <a:pPr algn="ctr"/>
            <a:r>
              <a:rPr lang="en-GB" sz="2000" dirty="0"/>
              <a:t>to investigate how the seasonal frequency of each circulation type affected the seasonal variability of carbon dynamics in beech forests</a:t>
            </a:r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F70C1C2-CCB3-447A-B4C7-296CB5D91D0D}"/>
              </a:ext>
            </a:extLst>
          </p:cNvPr>
          <p:cNvSpPr/>
          <p:nvPr/>
        </p:nvSpPr>
        <p:spPr>
          <a:xfrm>
            <a:off x="277677" y="943027"/>
            <a:ext cx="2834827" cy="51585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62" y="253999"/>
            <a:ext cx="9680558" cy="51816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Methodology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D2A061F-C63F-415F-A69B-0F243104B941}"/>
              </a:ext>
            </a:extLst>
          </p:cNvPr>
          <p:cNvGrpSpPr/>
          <p:nvPr/>
        </p:nvGrpSpPr>
        <p:grpSpPr>
          <a:xfrm>
            <a:off x="451448" y="1438042"/>
            <a:ext cx="2529523" cy="2412597"/>
            <a:chOff x="356557" y="1018942"/>
            <a:chExt cx="2529523" cy="2412597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C0C9F60-FF63-4B5E-BB7A-74BB35E0534B}"/>
                </a:ext>
              </a:extLst>
            </p:cNvPr>
            <p:cNvGrpSpPr/>
            <p:nvPr/>
          </p:nvGrpSpPr>
          <p:grpSpPr>
            <a:xfrm>
              <a:off x="356557" y="1018942"/>
              <a:ext cx="2529523" cy="2410058"/>
              <a:chOff x="479674" y="1018942"/>
              <a:chExt cx="2529523" cy="2410058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415AABB8-E90E-42D9-8388-EA7049189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688"/>
              <a:stretch/>
            </p:blipFill>
            <p:spPr>
              <a:xfrm>
                <a:off x="746719" y="1403620"/>
                <a:ext cx="1964806" cy="2025380"/>
              </a:xfrm>
              <a:prstGeom prst="rect">
                <a:avLst/>
              </a:prstGeom>
            </p:spPr>
          </p:pic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E2A16B7-308C-43C5-AF53-468DBA487148}"/>
                  </a:ext>
                </a:extLst>
              </p:cNvPr>
              <p:cNvSpPr txBox="1"/>
              <p:nvPr/>
            </p:nvSpPr>
            <p:spPr>
              <a:xfrm>
                <a:off x="479674" y="1018942"/>
                <a:ext cx="252952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600" b="1" dirty="0"/>
                  <a:t>Collelongo - Selva Piana</a:t>
                </a:r>
                <a:endParaRPr lang="en-GB" sz="1600" b="1" dirty="0"/>
              </a:p>
            </p:txBody>
          </p:sp>
        </p:grp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C23A2B4-74C4-44E3-91F4-7871EC9DD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76" t="9894" r="6954" b="14964"/>
            <a:stretch/>
          </p:blipFill>
          <p:spPr>
            <a:xfrm>
              <a:off x="1600200" y="3067706"/>
              <a:ext cx="988208" cy="363833"/>
            </a:xfrm>
            <a:prstGeom prst="rect">
              <a:avLst/>
            </a:prstGeom>
          </p:spPr>
        </p:pic>
      </p:grp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550F460-BC33-4157-9600-3ED6D507AB97}"/>
              </a:ext>
            </a:extLst>
          </p:cNvPr>
          <p:cNvSpPr txBox="1">
            <a:spLocks/>
          </p:cNvSpPr>
          <p:nvPr/>
        </p:nvSpPr>
        <p:spPr>
          <a:xfrm>
            <a:off x="614510" y="3970706"/>
            <a:ext cx="2161162" cy="2115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3000 ha </a:t>
            </a:r>
            <a:r>
              <a:rPr lang="it-IT" sz="1600" dirty="0" err="1"/>
              <a:t>beech</a:t>
            </a:r>
            <a:r>
              <a:rPr lang="it-IT" sz="1600" dirty="0"/>
              <a:t> </a:t>
            </a:r>
            <a:r>
              <a:rPr lang="it-IT" sz="1600" dirty="0" err="1"/>
              <a:t>forest</a:t>
            </a:r>
            <a:r>
              <a:rPr lang="it-IT" sz="1600" dirty="0"/>
              <a:t> (+125 </a:t>
            </a:r>
            <a:r>
              <a:rPr lang="it-IT" sz="1600" dirty="0" err="1"/>
              <a:t>years</a:t>
            </a:r>
            <a:r>
              <a:rPr lang="it-IT" sz="1600" dirty="0"/>
              <a:t>)</a:t>
            </a:r>
          </a:p>
          <a:p>
            <a:r>
              <a:rPr lang="it-IT" sz="1600" dirty="0"/>
              <a:t>Period: 1995 – 2014</a:t>
            </a:r>
          </a:p>
          <a:p>
            <a:r>
              <a:rPr lang="it-IT" sz="1600" dirty="0" err="1"/>
              <a:t>Measurements</a:t>
            </a:r>
            <a:r>
              <a:rPr lang="it-IT" sz="1600" dirty="0"/>
              <a:t>:</a:t>
            </a:r>
          </a:p>
          <a:p>
            <a:pPr marL="361950" lvl="1" indent="-95250"/>
            <a:r>
              <a:rPr lang="it-IT" sz="1600" dirty="0"/>
              <a:t>DBH </a:t>
            </a:r>
            <a:r>
              <a:rPr lang="it-IT" sz="1600" dirty="0" err="1"/>
              <a:t>growth</a:t>
            </a:r>
            <a:endParaRPr lang="it-IT" sz="1600" dirty="0"/>
          </a:p>
          <a:p>
            <a:pPr marL="361950" lvl="1" indent="-95250"/>
            <a:r>
              <a:rPr lang="it-IT" sz="1600" dirty="0"/>
              <a:t>Carbon </a:t>
            </a:r>
            <a:r>
              <a:rPr lang="it-IT" sz="1600" dirty="0" err="1"/>
              <a:t>fluxes</a:t>
            </a:r>
            <a:r>
              <a:rPr lang="it-IT" sz="1600" dirty="0"/>
              <a:t> </a:t>
            </a:r>
          </a:p>
          <a:p>
            <a:pPr marL="266700" lvl="1" indent="0">
              <a:spcBef>
                <a:spcPts val="0"/>
              </a:spcBef>
              <a:buNone/>
            </a:pPr>
            <a:r>
              <a:rPr lang="it-IT" sz="1400" dirty="0"/>
              <a:t>(</a:t>
            </a:r>
            <a:r>
              <a:rPr lang="it-IT" sz="1600" b="1" dirty="0"/>
              <a:t>GPP</a:t>
            </a:r>
            <a:r>
              <a:rPr lang="it-IT" sz="1600" dirty="0"/>
              <a:t>, </a:t>
            </a:r>
            <a:r>
              <a:rPr lang="it-IT" sz="1600" b="1" dirty="0"/>
              <a:t>NEE</a:t>
            </a:r>
            <a:r>
              <a:rPr lang="it-IT" sz="1600" dirty="0"/>
              <a:t> , </a:t>
            </a:r>
            <a:r>
              <a:rPr lang="it-IT" sz="1600" b="1" dirty="0"/>
              <a:t>RECO</a:t>
            </a:r>
            <a:r>
              <a:rPr lang="it-IT" sz="1400" dirty="0"/>
              <a:t>)</a:t>
            </a:r>
          </a:p>
          <a:p>
            <a:pPr marL="0" indent="-190500"/>
            <a:endParaRPr lang="it-IT" sz="160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3ADE9C71-B230-4936-90D4-989993313D71}"/>
              </a:ext>
            </a:extLst>
          </p:cNvPr>
          <p:cNvSpPr txBox="1">
            <a:spLocks/>
          </p:cNvSpPr>
          <p:nvPr/>
        </p:nvSpPr>
        <p:spPr>
          <a:xfrm>
            <a:off x="296562" y="993438"/>
            <a:ext cx="2815942" cy="33615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area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65E2A1C-6401-42CA-830D-4C1E53A5F0FC}"/>
              </a:ext>
            </a:extLst>
          </p:cNvPr>
          <p:cNvSpPr/>
          <p:nvPr/>
        </p:nvSpPr>
        <p:spPr>
          <a:xfrm>
            <a:off x="3280913" y="943027"/>
            <a:ext cx="8459638" cy="51585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035423B7-A1E8-4F92-AFD1-A9F32B5C2BCD}"/>
              </a:ext>
            </a:extLst>
          </p:cNvPr>
          <p:cNvSpPr txBox="1">
            <a:spLocks/>
          </p:cNvSpPr>
          <p:nvPr/>
        </p:nvSpPr>
        <p:spPr>
          <a:xfrm>
            <a:off x="3280913" y="993438"/>
            <a:ext cx="8459637" cy="3720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procedure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ED0D9C9C-CAC6-4ED6-94C9-C0421C65AB47}"/>
              </a:ext>
            </a:extLst>
          </p:cNvPr>
          <p:cNvGrpSpPr/>
          <p:nvPr/>
        </p:nvGrpSpPr>
        <p:grpSpPr>
          <a:xfrm>
            <a:off x="3418161" y="3992163"/>
            <a:ext cx="1867404" cy="1599755"/>
            <a:chOff x="3145452" y="3401567"/>
            <a:chExt cx="1867404" cy="1599755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FA53FB1F-71E5-465F-BAA7-AB08F7452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7316"/>
            <a:stretch/>
          </p:blipFill>
          <p:spPr>
            <a:xfrm>
              <a:off x="3517754" y="3404499"/>
              <a:ext cx="1495102" cy="1596823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DBAA6BE-549B-4D77-A187-13372DAA01E0}"/>
                </a:ext>
              </a:extLst>
            </p:cNvPr>
            <p:cNvSpPr txBox="1"/>
            <p:nvPr/>
          </p:nvSpPr>
          <p:spPr>
            <a:xfrm rot="16200000">
              <a:off x="2550512" y="3996507"/>
              <a:ext cx="15592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Carbon </a:t>
              </a:r>
              <a:r>
                <a:rPr lang="it-IT" dirty="0" err="1"/>
                <a:t>fluxes</a:t>
              </a:r>
              <a:endParaRPr lang="en-GB" dirty="0"/>
            </a:p>
          </p:txBody>
        </p:sp>
      </p:grp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AC4A1BA2-9C23-49EE-BAB7-6B747940A546}"/>
              </a:ext>
            </a:extLst>
          </p:cNvPr>
          <p:cNvSpPr/>
          <p:nvPr/>
        </p:nvSpPr>
        <p:spPr>
          <a:xfrm rot="16200000">
            <a:off x="8279228" y="4566790"/>
            <a:ext cx="574312" cy="491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90BAFB7A-454E-4E30-9590-FC65185D4124}"/>
              </a:ext>
            </a:extLst>
          </p:cNvPr>
          <p:cNvGrpSpPr/>
          <p:nvPr/>
        </p:nvGrpSpPr>
        <p:grpSpPr>
          <a:xfrm>
            <a:off x="8919869" y="4097908"/>
            <a:ext cx="2170289" cy="1788479"/>
            <a:chOff x="11061888" y="5785887"/>
            <a:chExt cx="20072562" cy="16718866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2DB3B9F6-4268-4B0F-B066-ED4ABA8E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61888" y="5785887"/>
              <a:ext cx="15269949" cy="1031472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3C58BB4C-5E24-41FA-8D6C-E9F103148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51263" y="10314879"/>
              <a:ext cx="15253532" cy="9275859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1EDB7A80-0ED6-44BF-B398-E2CB78B4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80918" y="14189943"/>
              <a:ext cx="15253532" cy="8314810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C92EB143-F4A9-473F-BCC2-528FF87354CF}"/>
              </a:ext>
            </a:extLst>
          </p:cNvPr>
          <p:cNvGrpSpPr/>
          <p:nvPr/>
        </p:nvGrpSpPr>
        <p:grpSpPr>
          <a:xfrm>
            <a:off x="5911018" y="3865321"/>
            <a:ext cx="2255118" cy="926385"/>
            <a:chOff x="5765146" y="4035711"/>
            <a:chExt cx="1922446" cy="741835"/>
          </a:xfrm>
        </p:grpSpPr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7146C84B-64DC-432B-9B4B-9B189BDEA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48831" y="4136607"/>
              <a:ext cx="1838761" cy="640939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0D6E1AE-5247-4264-B232-D0BC05D4E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5110" t="4038" r="57427" b="72176"/>
            <a:stretch/>
          </p:blipFill>
          <p:spPr>
            <a:xfrm>
              <a:off x="5765146" y="4035711"/>
              <a:ext cx="325547" cy="334033"/>
            </a:xfrm>
            <a:prstGeom prst="rect">
              <a:avLst/>
            </a:prstGeom>
          </p:spPr>
        </p:pic>
      </p:grpSp>
      <p:pic>
        <p:nvPicPr>
          <p:cNvPr id="75" name="Imagen 74">
            <a:extLst>
              <a:ext uri="{FF2B5EF4-FFF2-40B4-BE49-F238E27FC236}">
                <a16:creationId xmlns:a16="http://schemas.microsoft.com/office/drawing/2014/main" id="{F91A2F2F-5658-4A68-8F41-4A43C4159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5858" y="5460565"/>
            <a:ext cx="1627131" cy="58576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81D5A8FA-610B-412A-BC07-212CA612D5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8106" y="5251428"/>
            <a:ext cx="800866" cy="778146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3F23FC59-92F0-4C3E-B15C-ED0077903B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7887" y="4128631"/>
            <a:ext cx="644542" cy="49952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6217B775-3CFF-44BC-B2DE-B1D2C5D54ED5}"/>
              </a:ext>
            </a:extLst>
          </p:cNvPr>
          <p:cNvGrpSpPr/>
          <p:nvPr/>
        </p:nvGrpSpPr>
        <p:grpSpPr>
          <a:xfrm>
            <a:off x="3541457" y="1478355"/>
            <a:ext cx="8107146" cy="2390560"/>
            <a:chOff x="3541457" y="1478355"/>
            <a:chExt cx="8107146" cy="2390560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209E5694-B3D4-45F6-88E4-1FC022203AC0}"/>
                </a:ext>
              </a:extLst>
            </p:cNvPr>
            <p:cNvGrpSpPr/>
            <p:nvPr/>
          </p:nvGrpSpPr>
          <p:grpSpPr>
            <a:xfrm>
              <a:off x="3541457" y="1478355"/>
              <a:ext cx="8107146" cy="2390560"/>
              <a:chOff x="3124115" y="3838319"/>
              <a:chExt cx="8107146" cy="2390560"/>
            </a:xfrm>
          </p:grpSpPr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0E2A1D32-B7A5-4C0D-9D0D-FC4CECD69C4B}"/>
                  </a:ext>
                </a:extLst>
              </p:cNvPr>
              <p:cNvGrpSpPr/>
              <p:nvPr/>
            </p:nvGrpSpPr>
            <p:grpSpPr>
              <a:xfrm>
                <a:off x="3124115" y="3838319"/>
                <a:ext cx="8107146" cy="2390560"/>
                <a:chOff x="2817588" y="2762391"/>
                <a:chExt cx="8107146" cy="2390560"/>
              </a:xfrm>
            </p:grpSpPr>
            <p:sp>
              <p:nvSpPr>
                <p:cNvPr id="50" name="Rectángulo 49">
                  <a:extLst>
                    <a:ext uri="{FF2B5EF4-FFF2-40B4-BE49-F238E27FC236}">
                      <a16:creationId xmlns:a16="http://schemas.microsoft.com/office/drawing/2014/main" id="{9306D54F-C53B-4FA4-BBFB-E94E0030ADDC}"/>
                    </a:ext>
                  </a:extLst>
                </p:cNvPr>
                <p:cNvSpPr/>
                <p:nvPr/>
              </p:nvSpPr>
              <p:spPr>
                <a:xfrm>
                  <a:off x="2817588" y="2762391"/>
                  <a:ext cx="7846603" cy="229709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1" name="Imagen 50">
                  <a:extLst>
                    <a:ext uri="{FF2B5EF4-FFF2-40B4-BE49-F238E27FC236}">
                      <a16:creationId xmlns:a16="http://schemas.microsoft.com/office/drawing/2014/main" id="{B9DA9954-5F93-4B49-BDC4-276133265E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10000" b="90000" l="10000" r="90000">
                              <a14:foregroundMark x1="42857" y1="36020" x2="43469" y2="43980"/>
                              <a14:foregroundMark x1="43469" y1="43980" x2="43469" y2="43980"/>
                              <a14:foregroundMark x1="41020" y1="39592" x2="41224" y2="45918"/>
                              <a14:foregroundMark x1="42755" y1="29898" x2="43265" y2="33163"/>
                              <a14:foregroundMark x1="43163" y1="17653" x2="43980" y2="29388"/>
                              <a14:foregroundMark x1="49286" y1="16735" x2="54694" y2="22959"/>
                              <a14:foregroundMark x1="54694" y1="22959" x2="54286" y2="31735"/>
                              <a14:foregroundMark x1="54082" y1="35204" x2="54694" y2="56122"/>
                              <a14:foregroundMark x1="54694" y1="56122" x2="54694" y2="56122"/>
                              <a14:foregroundMark x1="56122" y1="62041" x2="58265" y2="64796"/>
                              <a14:foregroundMark x1="61633" y1="28980" x2="62245" y2="28980"/>
                              <a14:foregroundMark x1="60612" y1="33673" x2="61020" y2="33673"/>
                              <a14:foregroundMark x1="61735" y1="38571" x2="63265" y2="38571"/>
                              <a14:foregroundMark x1="61327" y1="43265" x2="63163" y2="43163"/>
                              <a14:foregroundMark x1="61224" y1="48469" x2="63776" y2="48265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7112" y="3821292"/>
                  <a:ext cx="1095555" cy="1095555"/>
                </a:xfrm>
                <a:prstGeom prst="rect">
                  <a:avLst/>
                </a:prstGeom>
              </p:spPr>
            </p:pic>
            <p:pic>
              <p:nvPicPr>
                <p:cNvPr id="52" name="Imagen 51">
                  <a:extLst>
                    <a:ext uri="{FF2B5EF4-FFF2-40B4-BE49-F238E27FC236}">
                      <a16:creationId xmlns:a16="http://schemas.microsoft.com/office/drawing/2014/main" id="{F0CF666F-381D-4300-B531-3C23ED682E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10000" b="90000" l="10000" r="90000">
                              <a14:foregroundMark x1="25918" y1="24694" x2="27041" y2="27245"/>
                              <a14:foregroundMark x1="28571" y1="23367" x2="30918" y2="29184"/>
                              <a14:foregroundMark x1="25306" y1="38367" x2="27653" y2="43265"/>
                              <a14:foregroundMark x1="24898" y1="28571" x2="26224" y2="32857"/>
                              <a14:foregroundMark x1="45000" y1="35510" x2="47551" y2="37959"/>
                              <a14:foregroundMark x1="65714" y1="35000" x2="69694" y2="41531"/>
                              <a14:foregroundMark x1="73980" y1="36939" x2="76633" y2="42041"/>
                              <a14:foregroundMark x1="58878" y1="40510" x2="66735" y2="44898"/>
                              <a14:foregroundMark x1="66735" y1="44898" x2="71633" y2="42347"/>
                              <a14:foregroundMark x1="57449" y1="54694" x2="58367" y2="59082"/>
                              <a14:foregroundMark x1="45714" y1="50612" x2="45510" y2="56122"/>
                              <a14:foregroundMark x1="35306" y1="61020" x2="35408" y2="66429"/>
                              <a14:foregroundMark x1="22245" y1="57755" x2="23265" y2="62347"/>
                              <a14:foregroundMark x1="37551" y1="77653" x2="40612" y2="82755"/>
                              <a14:foregroundMark x1="48367" y1="66939" x2="50204" y2="70102"/>
                              <a14:foregroundMark x1="60306" y1="76837" x2="61531" y2="78980"/>
                              <a14:foregroundMark x1="71837" y1="65612" x2="72959" y2="72449"/>
                              <a14:foregroundMark x1="78673" y1="55102" x2="80816" y2="58776"/>
                              <a14:foregroundMark x1="71837" y1="37449" x2="77857" y2="42245"/>
                              <a14:foregroundMark x1="75102" y1="36224" x2="79184" y2="41531"/>
                              <a14:foregroundMark x1="45408" y1="38469" x2="48878" y2="3949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0609" y="3297314"/>
                  <a:ext cx="1167257" cy="1167257"/>
                </a:xfrm>
                <a:prstGeom prst="rect">
                  <a:avLst/>
                </a:prstGeom>
              </p:spPr>
            </p:pic>
            <p:sp>
              <p:nvSpPr>
                <p:cNvPr id="53" name="Flecha: hacia abajo 52">
                  <a:extLst>
                    <a:ext uri="{FF2B5EF4-FFF2-40B4-BE49-F238E27FC236}">
                      <a16:creationId xmlns:a16="http://schemas.microsoft.com/office/drawing/2014/main" id="{299B303C-555D-452E-9BD6-2FF849054DBF}"/>
                    </a:ext>
                  </a:extLst>
                </p:cNvPr>
                <p:cNvSpPr/>
                <p:nvPr/>
              </p:nvSpPr>
              <p:spPr>
                <a:xfrm rot="16200000">
                  <a:off x="4808444" y="3805789"/>
                  <a:ext cx="574312" cy="49170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6" name="Immagine 51">
                  <a:extLst>
                    <a:ext uri="{FF2B5EF4-FFF2-40B4-BE49-F238E27FC236}">
                      <a16:creationId xmlns:a16="http://schemas.microsoft.com/office/drawing/2014/main" id="{F569EED2-298D-4817-999F-B352E8A180F4}"/>
                    </a:ext>
                  </a:extLst>
                </p:cNvPr>
                <p:cNvPicPr/>
                <p:nvPr/>
              </p:nvPicPr>
              <p:blipFill rotWithShape="1">
                <a:blip r:embed="rId19"/>
                <a:srcRect l="67740" t="17833" r="20276" b="58500"/>
                <a:stretch/>
              </p:blipFill>
              <p:spPr>
                <a:xfrm>
                  <a:off x="10076547" y="4338799"/>
                  <a:ext cx="848187" cy="814152"/>
                </a:xfrm>
                <a:prstGeom prst="rect">
                  <a:avLst/>
                </a:prstGeom>
                <a:ln>
                  <a:solidFill>
                    <a:schemeClr val="accent1">
                      <a:shade val="50000"/>
                    </a:schemeClr>
                  </a:solidFill>
                </a:ln>
              </p:spPr>
            </p:pic>
            <p:sp>
              <p:nvSpPr>
                <p:cNvPr id="57" name="Segnaposto contenuto 2">
                  <a:extLst>
                    <a:ext uri="{FF2B5EF4-FFF2-40B4-BE49-F238E27FC236}">
                      <a16:creationId xmlns:a16="http://schemas.microsoft.com/office/drawing/2014/main" id="{27EF63B7-D520-4D78-BB8E-CEE198BDE08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92425" y="3318599"/>
                  <a:ext cx="2179489" cy="110340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Blip>
                      <a:blip r:embed="rId5"/>
                    </a:buBlip>
                    <a:defRPr sz="2800" b="0" i="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-190500"/>
                  <a:r>
                    <a:rPr lang="it-IT" sz="1600"/>
                    <a:t>Macroclasses</a:t>
                  </a:r>
                  <a:r>
                    <a:rPr lang="it-IT" sz="1600" dirty="0"/>
                    <a:t>:</a:t>
                  </a:r>
                </a:p>
                <a:p>
                  <a:pPr marL="358775" lvl="1" indent="-185738"/>
                  <a:r>
                    <a:rPr lang="it-IT" sz="1400" dirty="0" err="1"/>
                    <a:t>Cyclonic</a:t>
                  </a:r>
                  <a:r>
                    <a:rPr lang="it-IT" sz="1400" dirty="0"/>
                    <a:t> (4 </a:t>
                  </a:r>
                  <a:r>
                    <a:rPr lang="it-IT" sz="1400" dirty="0" err="1"/>
                    <a:t>WTs</a:t>
                  </a:r>
                  <a:r>
                    <a:rPr lang="it-IT" sz="1400" dirty="0"/>
                    <a:t>)</a:t>
                  </a:r>
                </a:p>
                <a:p>
                  <a:pPr marL="358775" lvl="1" indent="-185738"/>
                  <a:r>
                    <a:rPr lang="it-IT" sz="1400" dirty="0" err="1"/>
                    <a:t>Anticyclonic</a:t>
                  </a:r>
                  <a:r>
                    <a:rPr lang="it-IT" sz="1400" dirty="0"/>
                    <a:t> (3 </a:t>
                  </a:r>
                  <a:r>
                    <a:rPr lang="it-IT" sz="1400" dirty="0" err="1"/>
                    <a:t>WTs</a:t>
                  </a:r>
                  <a:r>
                    <a:rPr lang="it-IT" sz="1400" dirty="0"/>
                    <a:t>)</a:t>
                  </a:r>
                </a:p>
                <a:p>
                  <a:pPr marL="358775" lvl="1" indent="-185738"/>
                  <a:r>
                    <a:rPr lang="it-IT" sz="1400" dirty="0" err="1"/>
                    <a:t>Zonal</a:t>
                  </a:r>
                  <a:r>
                    <a:rPr lang="it-IT" sz="1400" dirty="0"/>
                    <a:t> (2 </a:t>
                  </a:r>
                  <a:r>
                    <a:rPr lang="it-IT" sz="1400" dirty="0" err="1"/>
                    <a:t>WTs</a:t>
                  </a:r>
                  <a:r>
                    <a:rPr lang="it-IT" sz="1400" dirty="0"/>
                    <a:t>)</a:t>
                  </a:r>
                </a:p>
              </p:txBody>
            </p:sp>
          </p:grp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E9EDA016-20A2-422F-952D-D21A032BCD12}"/>
                  </a:ext>
                </a:extLst>
              </p:cNvPr>
              <p:cNvSpPr txBox="1"/>
              <p:nvPr/>
            </p:nvSpPr>
            <p:spPr>
              <a:xfrm rot="16200000">
                <a:off x="2666182" y="4935616"/>
                <a:ext cx="1674489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 err="1"/>
                  <a:t>Weather</a:t>
                </a:r>
                <a:r>
                  <a:rPr lang="it-IT" dirty="0"/>
                  <a:t> </a:t>
                </a:r>
                <a:r>
                  <a:rPr lang="it-IT" dirty="0" err="1"/>
                  <a:t>types</a:t>
                </a:r>
                <a:endParaRPr lang="it-IT" dirty="0"/>
              </a:p>
              <a:p>
                <a:pPr algn="ctr"/>
                <a:endParaRPr lang="en-GB" dirty="0"/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2C561172-1B75-454A-ADA0-55A0C37C58D4}"/>
                  </a:ext>
                </a:extLst>
              </p:cNvPr>
              <p:cNvSpPr txBox="1"/>
              <p:nvPr/>
            </p:nvSpPr>
            <p:spPr>
              <a:xfrm>
                <a:off x="3861311" y="3962395"/>
                <a:ext cx="15592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 err="1"/>
                  <a:t>Daily</a:t>
                </a:r>
                <a:r>
                  <a:rPr lang="it-IT" dirty="0"/>
                  <a:t> T and P</a:t>
                </a:r>
                <a:endParaRPr lang="en-GB" dirty="0"/>
              </a:p>
            </p:txBody>
          </p: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65326330-2187-4A0C-B221-227F3E97B278}"/>
                  </a:ext>
                </a:extLst>
              </p:cNvPr>
              <p:cNvSpPr txBox="1"/>
              <p:nvPr/>
            </p:nvSpPr>
            <p:spPr>
              <a:xfrm>
                <a:off x="5948252" y="3962395"/>
                <a:ext cx="203314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/>
                  <a:t>Statistical </a:t>
                </a:r>
                <a:r>
                  <a:rPr lang="it-IT" dirty="0" err="1"/>
                  <a:t>analysis</a:t>
                </a:r>
                <a:endParaRPr lang="it-IT" dirty="0"/>
              </a:p>
              <a:p>
                <a:pPr algn="ctr"/>
                <a:r>
                  <a:rPr lang="it-IT" dirty="0"/>
                  <a:t>(</a:t>
                </a:r>
                <a:r>
                  <a:rPr lang="it-IT" dirty="0" err="1"/>
                  <a:t>classification</a:t>
                </a:r>
                <a:r>
                  <a:rPr lang="it-IT" dirty="0"/>
                  <a:t>)</a:t>
                </a:r>
                <a:endParaRPr lang="en-GB" dirty="0"/>
              </a:p>
            </p:txBody>
          </p:sp>
          <p:sp>
            <p:nvSpPr>
              <p:cNvPr id="64" name="Segnaposto contenuto 2">
                <a:extLst>
                  <a:ext uri="{FF2B5EF4-FFF2-40B4-BE49-F238E27FC236}">
                    <a16:creationId xmlns:a16="http://schemas.microsoft.com/office/drawing/2014/main" id="{010AF8D3-70F8-41DB-B586-191BFC4E7D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8740" y="4688579"/>
                <a:ext cx="2746830" cy="10307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Blip>
                    <a:blip r:embed="rId5"/>
                  </a:buBlip>
                  <a:defRPr sz="28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500"/>
                  </a:spcBef>
                </a:pPr>
                <a:r>
                  <a:rPr lang="it-IT" sz="1600" dirty="0" err="1"/>
                  <a:t>Weather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types</a:t>
                </a:r>
                <a:r>
                  <a:rPr lang="it-IT" sz="1600" dirty="0"/>
                  <a:t> - </a:t>
                </a:r>
                <a:r>
                  <a:rPr lang="it-IT" sz="1600" dirty="0" err="1"/>
                  <a:t>methods</a:t>
                </a:r>
                <a:r>
                  <a:rPr lang="it-IT" sz="1600" dirty="0"/>
                  <a:t>: </a:t>
                </a:r>
              </a:p>
              <a:p>
                <a:pPr marL="361950" lvl="1" indent="-180975"/>
                <a:r>
                  <a:rPr lang="it-IT" sz="1400" dirty="0" err="1"/>
                  <a:t>Simulated</a:t>
                </a:r>
                <a:r>
                  <a:rPr lang="it-IT" sz="1400" dirty="0"/>
                  <a:t> </a:t>
                </a:r>
                <a:r>
                  <a:rPr lang="it-IT" sz="1400" dirty="0" err="1"/>
                  <a:t>annealing</a:t>
                </a:r>
                <a:r>
                  <a:rPr lang="it-IT" sz="1400" dirty="0"/>
                  <a:t> (SAN)</a:t>
                </a:r>
              </a:p>
              <a:p>
                <a:pPr marL="361950" lvl="1" indent="-180975"/>
                <a:r>
                  <a:rPr lang="it-IT" sz="1400" dirty="0" err="1"/>
                  <a:t>Principal</a:t>
                </a:r>
                <a:r>
                  <a:rPr lang="it-IT" sz="1400" dirty="0"/>
                  <a:t> </a:t>
                </a:r>
                <a:r>
                  <a:rPr lang="it-IT" sz="1400" dirty="0" err="1"/>
                  <a:t>components</a:t>
                </a:r>
                <a:r>
                  <a:rPr lang="it-IT" sz="1400" dirty="0"/>
                  <a:t> (PCT)</a:t>
                </a:r>
              </a:p>
            </p:txBody>
          </p:sp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3A2E34EC-8D1B-4647-86FF-BE384FFB1AC9}"/>
                  </a:ext>
                </a:extLst>
              </p:cNvPr>
              <p:cNvSpPr txBox="1"/>
              <p:nvPr/>
            </p:nvSpPr>
            <p:spPr>
              <a:xfrm>
                <a:off x="8909042" y="3962395"/>
                <a:ext cx="18683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 err="1"/>
                  <a:t>Circulation</a:t>
                </a:r>
                <a:r>
                  <a:rPr lang="it-IT" dirty="0"/>
                  <a:t> </a:t>
                </a:r>
                <a:r>
                  <a:rPr lang="it-IT" dirty="0" err="1"/>
                  <a:t>types</a:t>
                </a:r>
                <a:endParaRPr lang="en-GB" dirty="0"/>
              </a:p>
            </p:txBody>
          </p:sp>
          <p:sp>
            <p:nvSpPr>
              <p:cNvPr id="66" name="Flecha: hacia abajo 65">
                <a:extLst>
                  <a:ext uri="{FF2B5EF4-FFF2-40B4-BE49-F238E27FC236}">
                    <a16:creationId xmlns:a16="http://schemas.microsoft.com/office/drawing/2014/main" id="{2DE99307-30F0-45F4-A00A-E9245D100936}"/>
                  </a:ext>
                </a:extLst>
              </p:cNvPr>
              <p:cNvSpPr/>
              <p:nvPr/>
            </p:nvSpPr>
            <p:spPr>
              <a:xfrm rot="16200000">
                <a:off x="8307217" y="4884239"/>
                <a:ext cx="574312" cy="49170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A85FCD01-0D41-47E2-9527-CD8289580DD3}"/>
                </a:ext>
              </a:extLst>
            </p:cNvPr>
            <p:cNvSpPr txBox="1"/>
            <p:nvPr/>
          </p:nvSpPr>
          <p:spPr>
            <a:xfrm rot="16200000">
              <a:off x="3083102" y="2655265"/>
              <a:ext cx="1934751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300" dirty="0"/>
                <a:t>(Vallorani et al., 2017)</a:t>
              </a:r>
              <a:endParaRPr lang="en-GB" sz="1300" dirty="0"/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577174C8-DDEC-4F88-B187-4E4474DEAA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52482" y="3983058"/>
            <a:ext cx="1332831" cy="291556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AB295F1F-1FFE-47B9-8555-CD14E546EC11}"/>
              </a:ext>
            </a:extLst>
          </p:cNvPr>
          <p:cNvSpPr txBox="1"/>
          <p:nvPr/>
        </p:nvSpPr>
        <p:spPr>
          <a:xfrm>
            <a:off x="6096001" y="5364499"/>
            <a:ext cx="18945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ITINERIS.EVsVRE</a:t>
            </a:r>
            <a:endParaRPr lang="it-IT" dirty="0"/>
          </a:p>
          <a:p>
            <a:pPr algn="ctr"/>
            <a:r>
              <a:rPr lang="it-IT" dirty="0" err="1"/>
              <a:t>ReLTER</a:t>
            </a:r>
            <a:endParaRPr lang="it-IT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7EFDE66-7976-4070-B936-BCA695C0A5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7718963" y="4554655"/>
            <a:ext cx="484888" cy="437493"/>
          </a:xfrm>
          <a:prstGeom prst="rect">
            <a:avLst/>
          </a:prstGeom>
        </p:spPr>
      </p:pic>
      <p:sp>
        <p:nvSpPr>
          <p:cNvPr id="54" name="Flecha: hacia abajo 53">
            <a:extLst>
              <a:ext uri="{FF2B5EF4-FFF2-40B4-BE49-F238E27FC236}">
                <a16:creationId xmlns:a16="http://schemas.microsoft.com/office/drawing/2014/main" id="{2C46FE8C-8801-444A-8643-375B37C4633D}"/>
              </a:ext>
            </a:extLst>
          </p:cNvPr>
          <p:cNvSpPr/>
          <p:nvPr/>
        </p:nvSpPr>
        <p:spPr>
          <a:xfrm rot="10800000">
            <a:off x="6756128" y="4812643"/>
            <a:ext cx="574312" cy="491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Cruz 70">
            <a:extLst>
              <a:ext uri="{FF2B5EF4-FFF2-40B4-BE49-F238E27FC236}">
                <a16:creationId xmlns:a16="http://schemas.microsoft.com/office/drawing/2014/main" id="{31679610-6AFF-4E9E-9E60-4D566588C1DD}"/>
              </a:ext>
            </a:extLst>
          </p:cNvPr>
          <p:cNvSpPr/>
          <p:nvPr/>
        </p:nvSpPr>
        <p:spPr>
          <a:xfrm>
            <a:off x="5193381" y="3560793"/>
            <a:ext cx="643172" cy="640939"/>
          </a:xfrm>
          <a:prstGeom prst="plus">
            <a:avLst>
              <a:gd name="adj" fmla="val 40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E7CCEB12-FE1E-41AE-AD01-64A9D39D9E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0306" y="5736438"/>
            <a:ext cx="412290" cy="3195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C520370-2F2F-480C-96D0-A1BB212C41A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13196" y="5701228"/>
            <a:ext cx="354735" cy="3547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DCBB5EA-1343-4FAA-996E-D6A14C7E2D2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896" r="51342" b="41146"/>
          <a:stretch/>
        </p:blipFill>
        <p:spPr>
          <a:xfrm>
            <a:off x="6601176" y="3205693"/>
            <a:ext cx="1594432" cy="2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9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Preliminary results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BE0C7E-78A6-4415-AD4D-38DE4441D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4211" r="30069"/>
          <a:stretch/>
        </p:blipFill>
        <p:spPr>
          <a:xfrm>
            <a:off x="5718692" y="2664055"/>
            <a:ext cx="6183216" cy="34580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4EF249-1D29-48A1-BA2F-70EE87F82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92" y="1104900"/>
            <a:ext cx="5181400" cy="490789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9D2FE4E-58CC-4762-815F-C3FE29AB7929}"/>
              </a:ext>
            </a:extLst>
          </p:cNvPr>
          <p:cNvGrpSpPr/>
          <p:nvPr/>
        </p:nvGrpSpPr>
        <p:grpSpPr>
          <a:xfrm>
            <a:off x="5460540" y="1367867"/>
            <a:ext cx="6346552" cy="1281528"/>
            <a:chOff x="5531477" y="1262891"/>
            <a:chExt cx="6346552" cy="1281528"/>
          </a:xfrm>
        </p:grpSpPr>
        <p:sp>
          <p:nvSpPr>
            <p:cNvPr id="11" name="Segnaposto contenuto 2">
              <a:extLst>
                <a:ext uri="{FF2B5EF4-FFF2-40B4-BE49-F238E27FC236}">
                  <a16:creationId xmlns:a16="http://schemas.microsoft.com/office/drawing/2014/main" id="{1ABAD2DD-14E1-4978-8FEA-FA7C4DBBB947}"/>
                </a:ext>
              </a:extLst>
            </p:cNvPr>
            <p:cNvSpPr txBox="1">
              <a:spLocks/>
            </p:cNvSpPr>
            <p:nvPr/>
          </p:nvSpPr>
          <p:spPr>
            <a:xfrm>
              <a:off x="5531477" y="1357907"/>
              <a:ext cx="3170413" cy="9686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5"/>
                </a:buBlip>
                <a:defRPr sz="2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1800" b="1" u="sng" dirty="0"/>
                <a:t>Cyclonic</a:t>
              </a:r>
              <a:r>
                <a:rPr lang="en-GB" sz="1800" dirty="0"/>
                <a:t>: WTs 2, 4, 7 and 9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1800" b="1" u="sng" dirty="0"/>
                <a:t>Anticyclonic:</a:t>
              </a:r>
              <a:r>
                <a:rPr lang="en-GB" sz="1800" dirty="0"/>
                <a:t> WTs 1, 3 and 5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1800" b="1" u="sng" dirty="0"/>
                <a:t>Zonal</a:t>
              </a:r>
              <a:r>
                <a:rPr lang="en-GB" sz="1800" dirty="0"/>
                <a:t>: WTs 6 and 8</a:t>
              </a:r>
            </a:p>
          </p:txBody>
        </p:sp>
        <p:sp>
          <p:nvSpPr>
            <p:cNvPr id="12" name="Segnaposto contenuto 2">
              <a:extLst>
                <a:ext uri="{FF2B5EF4-FFF2-40B4-BE49-F238E27FC236}">
                  <a16:creationId xmlns:a16="http://schemas.microsoft.com/office/drawing/2014/main" id="{80A4FD1C-3C6B-4509-A63A-87C537815C8C}"/>
                </a:ext>
              </a:extLst>
            </p:cNvPr>
            <p:cNvSpPr txBox="1">
              <a:spLocks/>
            </p:cNvSpPr>
            <p:nvPr/>
          </p:nvSpPr>
          <p:spPr>
            <a:xfrm>
              <a:off x="8707616" y="1262891"/>
              <a:ext cx="3170413" cy="12815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5"/>
                </a:buBlip>
                <a:defRPr sz="2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1800" b="1" u="sng" dirty="0"/>
                <a:t>DJF</a:t>
              </a:r>
              <a:r>
                <a:rPr lang="en-GB" sz="1800" dirty="0"/>
                <a:t>: December - February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1800" b="1" u="sng" dirty="0"/>
                <a:t>MAM</a:t>
              </a:r>
              <a:r>
                <a:rPr lang="en-GB" sz="1800" dirty="0"/>
                <a:t>: March - May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1800" b="1" u="sng" dirty="0"/>
                <a:t>JJA</a:t>
              </a:r>
              <a:r>
                <a:rPr lang="en-GB" sz="1800" dirty="0"/>
                <a:t>: June - August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sz="1800" b="1" u="sng" dirty="0"/>
                <a:t>SON</a:t>
              </a:r>
              <a:r>
                <a:rPr lang="en-GB" sz="1800" dirty="0"/>
                <a:t>: September - November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F0E322-DED0-45E0-A974-FCB3C37696AA}"/>
              </a:ext>
            </a:extLst>
          </p:cNvPr>
          <p:cNvSpPr txBox="1"/>
          <p:nvPr/>
        </p:nvSpPr>
        <p:spPr>
          <a:xfrm>
            <a:off x="5689140" y="940569"/>
            <a:ext cx="25150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/>
            </a:lvl1pPr>
          </a:lstStyle>
          <a:p>
            <a:r>
              <a:rPr lang="en-GB" b="1" dirty="0"/>
              <a:t>Weather types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44DDF2-F8A9-408C-AC02-9451CE363A27}"/>
              </a:ext>
            </a:extLst>
          </p:cNvPr>
          <p:cNvSpPr txBox="1"/>
          <p:nvPr/>
        </p:nvSpPr>
        <p:spPr>
          <a:xfrm>
            <a:off x="9335146" y="940569"/>
            <a:ext cx="14553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Seasons</a:t>
            </a:r>
          </a:p>
        </p:txBody>
      </p:sp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customXml/itemProps2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245</Words>
  <Application>Microsoft Office PowerPoint</Application>
  <PresentationFormat>Panorámica</PresentationFormat>
  <Paragraphs>52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Tema di Office</vt:lpstr>
      <vt:lpstr>1_Tema di Office</vt:lpstr>
      <vt:lpstr>A VRE-based analysis of the influence of atmospheric circulation types on seasonal C fluxes in a Mediterranean beech forest</vt:lpstr>
      <vt:lpstr>Background</vt:lpstr>
      <vt:lpstr>Methodology</vt:lpstr>
      <vt:lpstr>Preliminary results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SERGI COSTAFREDA AUMEDES</cp:lastModifiedBy>
  <cp:revision>48</cp:revision>
  <dcterms:created xsi:type="dcterms:W3CDTF">2024-06-13T13:49:20Z</dcterms:created>
  <dcterms:modified xsi:type="dcterms:W3CDTF">2025-09-23T20:13:53Z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