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sldIdLst>
    <p:sldId id="264" r:id="rId5"/>
    <p:sldId id="266" r:id="rId6"/>
    <p:sldId id="343" r:id="rId7"/>
    <p:sldId id="341" r:id="rId8"/>
    <p:sldId id="342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57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7"/>
    <p:restoredTop sz="79459" autoAdjust="0"/>
  </p:normalViewPr>
  <p:slideViewPr>
    <p:cSldViewPr snapToGrid="0">
      <p:cViewPr varScale="1">
        <p:scale>
          <a:sx n="53" d="100"/>
          <a:sy n="53" d="100"/>
        </p:scale>
        <p:origin x="540" y="36"/>
      </p:cViewPr>
      <p:guideLst>
        <p:guide orient="horz" pos="2999"/>
        <p:guide pos="57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GI MARTINO" userId="299137a4-b9f6-44e3-9a51-fd46fa5b4d13" providerId="ADAL" clId="{B00E3ED6-183D-455D-8455-BB34A4A982F4}"/>
    <pc:docChg chg="modSld">
      <pc:chgData name="LUIGI MARTINO" userId="299137a4-b9f6-44e3-9a51-fd46fa5b4d13" providerId="ADAL" clId="{B00E3ED6-183D-455D-8455-BB34A4A982F4}" dt="2025-09-23T09:39:01.839" v="7"/>
      <pc:docMkLst>
        <pc:docMk/>
      </pc:docMkLst>
      <pc:sldChg chg="modNotesTx">
        <pc:chgData name="LUIGI MARTINO" userId="299137a4-b9f6-44e3-9a51-fd46fa5b4d13" providerId="ADAL" clId="{B00E3ED6-183D-455D-8455-BB34A4A982F4}" dt="2025-09-23T09:35:48.277" v="0" actId="20577"/>
        <pc:sldMkLst>
          <pc:docMk/>
          <pc:sldMk cId="1333217416" sldId="264"/>
        </pc:sldMkLst>
      </pc:sldChg>
      <pc:sldChg chg="modNotesTx">
        <pc:chgData name="LUIGI MARTINO" userId="299137a4-b9f6-44e3-9a51-fd46fa5b4d13" providerId="ADAL" clId="{B00E3ED6-183D-455D-8455-BB34A4A982F4}" dt="2025-09-23T09:36:17.266" v="4" actId="20577"/>
        <pc:sldMkLst>
          <pc:docMk/>
          <pc:sldMk cId="375944673" sldId="266"/>
        </pc:sldMkLst>
      </pc:sldChg>
      <pc:sldChg chg="modNotesTx">
        <pc:chgData name="LUIGI MARTINO" userId="299137a4-b9f6-44e3-9a51-fd46fa5b4d13" providerId="ADAL" clId="{B00E3ED6-183D-455D-8455-BB34A4A982F4}" dt="2025-09-23T09:36:00.288" v="2" actId="20577"/>
        <pc:sldMkLst>
          <pc:docMk/>
          <pc:sldMk cId="2422170325" sldId="341"/>
        </pc:sldMkLst>
      </pc:sldChg>
      <pc:sldChg chg="modNotesTx">
        <pc:chgData name="LUIGI MARTINO" userId="299137a4-b9f6-44e3-9a51-fd46fa5b4d13" providerId="ADAL" clId="{B00E3ED6-183D-455D-8455-BB34A4A982F4}" dt="2025-09-23T09:36:04.469" v="3" actId="20577"/>
        <pc:sldMkLst>
          <pc:docMk/>
          <pc:sldMk cId="3440850906" sldId="342"/>
        </pc:sldMkLst>
      </pc:sldChg>
      <pc:sldChg chg="addSp modSp modAnim modNotesTx">
        <pc:chgData name="LUIGI MARTINO" userId="299137a4-b9f6-44e3-9a51-fd46fa5b4d13" providerId="ADAL" clId="{B00E3ED6-183D-455D-8455-BB34A4A982F4}" dt="2025-09-23T09:39:01.839" v="7"/>
        <pc:sldMkLst>
          <pc:docMk/>
          <pc:sldMk cId="199778192" sldId="343"/>
        </pc:sldMkLst>
        <pc:spChg chg="mod">
          <ac:chgData name="LUIGI MARTINO" userId="299137a4-b9f6-44e3-9a51-fd46fa5b4d13" providerId="ADAL" clId="{B00E3ED6-183D-455D-8455-BB34A4A982F4}" dt="2025-09-23T09:38:48.838" v="5" actId="164"/>
          <ac:spMkLst>
            <pc:docMk/>
            <pc:sldMk cId="199778192" sldId="343"/>
            <ac:spMk id="1041" creationId="{4133C250-FB44-994D-0AFF-B113D797E25C}"/>
          </ac:spMkLst>
        </pc:spChg>
        <pc:spChg chg="mod">
          <ac:chgData name="LUIGI MARTINO" userId="299137a4-b9f6-44e3-9a51-fd46fa5b4d13" providerId="ADAL" clId="{B00E3ED6-183D-455D-8455-BB34A4A982F4}" dt="2025-09-23T09:38:48.838" v="5" actId="164"/>
          <ac:spMkLst>
            <pc:docMk/>
            <pc:sldMk cId="199778192" sldId="343"/>
            <ac:spMk id="1042" creationId="{2F3C437A-A42F-C67D-8EE2-4E3C2164D95E}"/>
          </ac:spMkLst>
        </pc:spChg>
        <pc:grpChg chg="add mod">
          <ac:chgData name="LUIGI MARTINO" userId="299137a4-b9f6-44e3-9a51-fd46fa5b4d13" providerId="ADAL" clId="{B00E3ED6-183D-455D-8455-BB34A4A982F4}" dt="2025-09-23T09:38:48.838" v="5" actId="164"/>
          <ac:grpSpMkLst>
            <pc:docMk/>
            <pc:sldMk cId="199778192" sldId="343"/>
            <ac:grpSpMk id="3" creationId="{76ECA28B-B3B0-4645-8296-373615E4EED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93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74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46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454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02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035441-631C-92FC-DBA3-376B0F24DEA1}"/>
              </a:ext>
            </a:extLst>
          </p:cNvPr>
          <p:cNvSpPr txBox="1"/>
          <p:nvPr userDrawn="1"/>
        </p:nvSpPr>
        <p:spPr>
          <a:xfrm>
            <a:off x="375920" y="6481692"/>
            <a:ext cx="286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Annual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meeting – Rome – 9-10/07/2024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g"/><Relationship Id="rId2" Type="http://schemas.microsoft.com/office/2007/relationships/media" Target="../media/media1.mp4"/><Relationship Id="rId16" Type="http://schemas.openxmlformats.org/officeDocument/2006/relationships/image" Target="../media/image41.jpg"/><Relationship Id="rId20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8318D-583F-5654-6A87-DA9699E4A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488" y="1395476"/>
            <a:ext cx="9488012" cy="2593341"/>
          </a:xfrm>
        </p:spPr>
        <p:txBody>
          <a:bodyPr/>
          <a:lstStyle/>
          <a:p>
            <a:r>
              <a:rPr lang="en-GB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 Geophysics and Data Science for Soil Moisture Characterization and Hydrogeological Risk Assessment in Urban and Peri-Urban Areas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DB8895-FA01-A6DA-CA0D-07BC1D5A7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52" y="4153409"/>
            <a:ext cx="10675496" cy="113419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L. Martino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1,2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G. Calamita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G. De Martino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E. Guegen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I. G. Lando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3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V. Cioffi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4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S. Uhlemann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5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F. Canora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2</a:t>
            </a:r>
            <a:r>
              <a:rPr lang="en-GB" b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, A. Perrone</a:t>
            </a:r>
            <a:r>
              <a:rPr lang="en-GB" b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</a:t>
            </a:r>
            <a:endParaRPr lang="en-GB" b="1" noProof="0" dirty="0">
              <a:solidFill>
                <a:schemeClr val="accent4">
                  <a:lumMod val="50000"/>
                </a:schemeClr>
              </a:solidFill>
              <a:latin typeface="Calibri 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i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1</a:t>
            </a:r>
            <a:r>
              <a:rPr lang="en-GB" i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Institute of Methodologies for Environmental Analysis, National Research Council (CNR-IMAA), 85050 Tito Scalo (PZ), Italy. </a:t>
            </a:r>
            <a:r>
              <a:rPr lang="en-GB" i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2</a:t>
            </a:r>
            <a:r>
              <a:rPr lang="en-GB" i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Department of Engineering, University of Basilicata, 85100 Potenza, Italy. </a:t>
            </a:r>
            <a:r>
              <a:rPr lang="en-GB" i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3</a:t>
            </a:r>
            <a:r>
              <a:rPr lang="en-GB" i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Department of Science, University of Basilicata, 85100, Potenza (PZ), Italy.</a:t>
            </a:r>
            <a:r>
              <a:rPr lang="en-GB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 </a:t>
            </a:r>
            <a:r>
              <a:rPr lang="en-GB" i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4</a:t>
            </a:r>
            <a:r>
              <a:rPr lang="en-GB" i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Department of Geosciences, University of Padua, 35131 Padova (PD), Italy. </a:t>
            </a:r>
            <a:r>
              <a:rPr lang="en-GB" i="1" baseline="30000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5</a:t>
            </a:r>
            <a:r>
              <a:rPr lang="en-GB" i="1" noProof="0" dirty="0">
                <a:solidFill>
                  <a:schemeClr val="accent4">
                    <a:lumMod val="50000"/>
                  </a:schemeClr>
                </a:solidFill>
                <a:latin typeface="Calibri "/>
              </a:rPr>
              <a:t>Faculty of Geosciences, University of Bremen, 28359 Bremen, Germany.</a:t>
            </a:r>
            <a:endParaRPr lang="en-GB" noProof="0" dirty="0">
              <a:solidFill>
                <a:schemeClr val="accent4">
                  <a:lumMod val="50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33321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F7C2A82-BDE5-4708-A670-E5AF164E1054}"/>
              </a:ext>
            </a:extLst>
          </p:cNvPr>
          <p:cNvSpPr/>
          <p:nvPr/>
        </p:nvSpPr>
        <p:spPr>
          <a:xfrm>
            <a:off x="187592" y="197222"/>
            <a:ext cx="1857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GB" sz="3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A0ABEB4-4EC4-476E-AF06-7BAF2DC5B2B7}"/>
              </a:ext>
            </a:extLst>
          </p:cNvPr>
          <p:cNvGrpSpPr/>
          <p:nvPr/>
        </p:nvGrpSpPr>
        <p:grpSpPr>
          <a:xfrm>
            <a:off x="-27435" y="4681573"/>
            <a:ext cx="8618306" cy="434396"/>
            <a:chOff x="5265590" y="5714007"/>
            <a:chExt cx="5701397" cy="437865"/>
          </a:xfrm>
        </p:grpSpPr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74207437-E3AF-4B39-920F-8D5F4FBF1C8C}"/>
                </a:ext>
              </a:extLst>
            </p:cNvPr>
            <p:cNvSpPr txBox="1"/>
            <p:nvPr/>
          </p:nvSpPr>
          <p:spPr>
            <a:xfrm>
              <a:off x="5265590" y="5720984"/>
              <a:ext cx="15896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Peri-Urban area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864BFB7-B668-4307-9DB6-64BEA3710F3F}"/>
                </a:ext>
              </a:extLst>
            </p:cNvPr>
            <p:cNvSpPr txBox="1"/>
            <p:nvPr/>
          </p:nvSpPr>
          <p:spPr>
            <a:xfrm>
              <a:off x="6753322" y="5720985"/>
              <a:ext cx="17473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Hydrogeologic risk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5F869298-E504-4160-87AC-F407EC0DE574}"/>
                </a:ext>
              </a:extLst>
            </p:cNvPr>
            <p:cNvSpPr txBox="1"/>
            <p:nvPr/>
          </p:nvSpPr>
          <p:spPr>
            <a:xfrm>
              <a:off x="8397353" y="5714007"/>
              <a:ext cx="25696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Logistical ease and feasibility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AA16659-989F-45DC-95E3-3A4A3FEF0F89}"/>
              </a:ext>
            </a:extLst>
          </p:cNvPr>
          <p:cNvGrpSpPr/>
          <p:nvPr/>
        </p:nvGrpSpPr>
        <p:grpSpPr>
          <a:xfrm>
            <a:off x="-27435" y="5260434"/>
            <a:ext cx="8787402" cy="923330"/>
            <a:chOff x="-55981" y="4671574"/>
            <a:chExt cx="3747601" cy="923330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8514D5C6-E77F-46F9-BF93-C1759FA6AC22}"/>
                </a:ext>
              </a:extLst>
            </p:cNvPr>
            <p:cNvSpPr/>
            <p:nvPr/>
          </p:nvSpPr>
          <p:spPr>
            <a:xfrm>
              <a:off x="769877" y="4671574"/>
              <a:ext cx="292174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Setup of an open-air laboratory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Multidisciplinary, multiscale, multiparametric approach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Geophysical, hydrologic and </a:t>
              </a:r>
              <a:r>
                <a:rPr lang="en-GB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metereological</a:t>
              </a: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data at lab, site scale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2AFE31FE-043E-4DFC-9D34-B9FA59457737}"/>
                </a:ext>
              </a:extLst>
            </p:cNvPr>
            <p:cNvSpPr/>
            <p:nvPr/>
          </p:nvSpPr>
          <p:spPr>
            <a:xfrm>
              <a:off x="-55981" y="4882931"/>
              <a:ext cx="8952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fontAlgn="auto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Methodology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53069C-ABE9-8D05-C739-3332C353D5F2}"/>
              </a:ext>
            </a:extLst>
          </p:cNvPr>
          <p:cNvGrpSpPr/>
          <p:nvPr/>
        </p:nvGrpSpPr>
        <p:grpSpPr>
          <a:xfrm>
            <a:off x="4342775" y="797557"/>
            <a:ext cx="7664865" cy="4767760"/>
            <a:chOff x="4342775" y="797557"/>
            <a:chExt cx="7664865" cy="476776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B8C2C503-BE66-4269-824A-B3FCBAE04470}"/>
                </a:ext>
              </a:extLst>
            </p:cNvPr>
            <p:cNvGrpSpPr/>
            <p:nvPr/>
          </p:nvGrpSpPr>
          <p:grpSpPr>
            <a:xfrm>
              <a:off x="7464491" y="866587"/>
              <a:ext cx="4543149" cy="4698730"/>
              <a:chOff x="7491335" y="705375"/>
              <a:chExt cx="4543149" cy="4698730"/>
            </a:xfrm>
          </p:grpSpPr>
          <p:grpSp>
            <p:nvGrpSpPr>
              <p:cNvPr id="15" name="Gruppo 14">
                <a:extLst>
                  <a:ext uri="{FF2B5EF4-FFF2-40B4-BE49-F238E27FC236}">
                    <a16:creationId xmlns:a16="http://schemas.microsoft.com/office/drawing/2014/main" id="{A6D45881-A006-458A-AD7B-F2E9F2E39FFC}"/>
                  </a:ext>
                </a:extLst>
              </p:cNvPr>
              <p:cNvGrpSpPr/>
              <p:nvPr/>
            </p:nvGrpSpPr>
            <p:grpSpPr>
              <a:xfrm>
                <a:off x="7491335" y="705375"/>
                <a:ext cx="4543149" cy="4698730"/>
                <a:chOff x="7491335" y="705375"/>
                <a:chExt cx="4543149" cy="4698730"/>
              </a:xfrm>
            </p:grpSpPr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7CCB74F2-C002-408A-9AB3-5D59759B5D05}"/>
                    </a:ext>
                  </a:extLst>
                </p:cNvPr>
                <p:cNvGrpSpPr/>
                <p:nvPr/>
              </p:nvGrpSpPr>
              <p:grpSpPr>
                <a:xfrm>
                  <a:off x="7491335" y="705375"/>
                  <a:ext cx="4543149" cy="4698730"/>
                  <a:chOff x="5771348" y="470084"/>
                  <a:chExt cx="5774071" cy="5963926"/>
                </a:xfrm>
              </p:grpSpPr>
              <p:pic>
                <p:nvPicPr>
                  <p:cNvPr id="21" name="Immagine 20" descr="A_UD.jpg">
                    <a:extLst>
                      <a:ext uri="{FF2B5EF4-FFF2-40B4-BE49-F238E27FC236}">
                        <a16:creationId xmlns:a16="http://schemas.microsoft.com/office/drawing/2014/main" id="{E04C6144-88E8-4317-8993-D71DF5213CB7}"/>
                      </a:ext>
                    </a:extLst>
                  </p:cNvPr>
                  <p:cNvPicPr/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6885576" y="4718028"/>
                    <a:ext cx="4659843" cy="1715982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uppo 21">
                    <a:extLst>
                      <a:ext uri="{FF2B5EF4-FFF2-40B4-BE49-F238E27FC236}">
                        <a16:creationId xmlns:a16="http://schemas.microsoft.com/office/drawing/2014/main" id="{B0D7F5A8-1863-4BFE-BD2F-8AC576DECB95}"/>
                      </a:ext>
                    </a:extLst>
                  </p:cNvPr>
                  <p:cNvGrpSpPr/>
                  <p:nvPr/>
                </p:nvGrpSpPr>
                <p:grpSpPr>
                  <a:xfrm>
                    <a:off x="5783020" y="1461361"/>
                    <a:ext cx="5596643" cy="3301877"/>
                    <a:chOff x="6946094" y="3564255"/>
                    <a:chExt cx="4220650" cy="2529840"/>
                  </a:xfrm>
                </p:grpSpPr>
                <p:pic>
                  <p:nvPicPr>
                    <p:cNvPr id="25" name="Immagine 24" descr="Zona TITO_FOCUS.jpg">
                      <a:extLst>
                        <a:ext uri="{FF2B5EF4-FFF2-40B4-BE49-F238E27FC236}">
                          <a16:creationId xmlns:a16="http://schemas.microsoft.com/office/drawing/2014/main" id="{A2DA9FEE-3D65-411F-A111-8C00031025E9}"/>
                        </a:ext>
                      </a:extLst>
                    </p:cNvPr>
                    <p:cNvPicPr/>
                    <p:nvPr/>
                  </p:nvPicPr>
                  <p:blipFill>
                    <a:blip r:embed="rId4" cstate="print"/>
                    <a:stretch>
                      <a:fillRect/>
                    </a:stretch>
                  </p:blipFill>
                  <p:spPr>
                    <a:xfrm>
                      <a:off x="6946094" y="3564255"/>
                      <a:ext cx="4220650" cy="252984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e 25">
                      <a:extLst>
                        <a:ext uri="{FF2B5EF4-FFF2-40B4-BE49-F238E27FC236}">
                          <a16:creationId xmlns:a16="http://schemas.microsoft.com/office/drawing/2014/main" id="{2384A30D-52AC-4F8E-8915-502ADB564A70}"/>
                        </a:ext>
                      </a:extLst>
                    </p:cNvPr>
                    <p:cNvSpPr/>
                    <p:nvPr/>
                  </p:nvSpPr>
                  <p:spPr>
                    <a:xfrm rot="2753916">
                      <a:off x="8559182" y="4004888"/>
                      <a:ext cx="892555" cy="705565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noProof="0" dirty="0"/>
                    </a:p>
                  </p:txBody>
                </p:sp>
              </p:grpSp>
              <p:pic>
                <p:nvPicPr>
                  <p:cNvPr id="23" name="Picture 2" descr="Interferometry | Get to Know SAR – NASA-ISRO SAR Mission (NISAR)">
                    <a:extLst>
                      <a:ext uri="{FF2B5EF4-FFF2-40B4-BE49-F238E27FC236}">
                        <a16:creationId xmlns:a16="http://schemas.microsoft.com/office/drawing/2014/main" id="{47AFDA4A-46E0-4FA7-8B14-7AD5A63776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71348" y="470084"/>
                    <a:ext cx="2502509" cy="14669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4" name="Rettangolo 23">
                    <a:extLst>
                      <a:ext uri="{FF2B5EF4-FFF2-40B4-BE49-F238E27FC236}">
                        <a16:creationId xmlns:a16="http://schemas.microsoft.com/office/drawing/2014/main" id="{BC35C11E-4A35-4932-8EC4-825F2B198B78}"/>
                      </a:ext>
                    </a:extLst>
                  </p:cNvPr>
                  <p:cNvSpPr/>
                  <p:nvPr/>
                </p:nvSpPr>
                <p:spPr>
                  <a:xfrm>
                    <a:off x="8341374" y="1010912"/>
                    <a:ext cx="1607610" cy="4687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noProof="0" dirty="0"/>
                      <a:t>In-SAR data</a:t>
                    </a:r>
                  </a:p>
                </p:txBody>
              </p:sp>
            </p:grpSp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F9CDB0EC-7A68-4C6F-B411-E5C19B734D73}"/>
                    </a:ext>
                  </a:extLst>
                </p:cNvPr>
                <p:cNvSpPr/>
                <p:nvPr/>
              </p:nvSpPr>
              <p:spPr>
                <a:xfrm>
                  <a:off x="8753541" y="4633867"/>
                  <a:ext cx="13453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noProof="0" dirty="0">
                      <a:highlight>
                        <a:srgbClr val="FFFF00"/>
                      </a:highlight>
                    </a:rPr>
                    <a:t>Low velocity</a:t>
                  </a:r>
                </a:p>
              </p:txBody>
            </p:sp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8F3BD869-E4A7-45D6-8DE2-B7A628BB8105}"/>
                  </a:ext>
                </a:extLst>
              </p:cNvPr>
              <p:cNvGrpSpPr/>
              <p:nvPr/>
            </p:nvGrpSpPr>
            <p:grpSpPr>
              <a:xfrm>
                <a:off x="11298469" y="1541034"/>
                <a:ext cx="284431" cy="531940"/>
                <a:chOff x="8648802" y="1397976"/>
                <a:chExt cx="486402" cy="710642"/>
              </a:xfrm>
            </p:grpSpPr>
            <p:sp>
              <p:nvSpPr>
                <p:cNvPr id="17" name="Freccia in giù 16">
                  <a:extLst>
                    <a:ext uri="{FF2B5EF4-FFF2-40B4-BE49-F238E27FC236}">
                      <a16:creationId xmlns:a16="http://schemas.microsoft.com/office/drawing/2014/main" id="{1A6F924A-9768-4904-97EA-66128D27C924}"/>
                    </a:ext>
                  </a:extLst>
                </p:cNvPr>
                <p:cNvSpPr/>
                <p:nvPr/>
              </p:nvSpPr>
              <p:spPr>
                <a:xfrm rot="10800000">
                  <a:off x="8669214" y="1397976"/>
                  <a:ext cx="465990" cy="710642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E44C31F7-0DD2-4C7C-AE30-CD651211E4A0}"/>
                    </a:ext>
                  </a:extLst>
                </p:cNvPr>
                <p:cNvSpPr txBox="1"/>
                <p:nvPr/>
              </p:nvSpPr>
              <p:spPr>
                <a:xfrm>
                  <a:off x="8648802" y="1580824"/>
                  <a:ext cx="465994" cy="422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noProof="0" dirty="0"/>
                    <a:t>N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03D4BE8-680B-22E8-43FA-1304C980544F}"/>
                </a:ext>
              </a:extLst>
            </p:cNvPr>
            <p:cNvGrpSpPr/>
            <p:nvPr/>
          </p:nvGrpSpPr>
          <p:grpSpPr>
            <a:xfrm>
              <a:off x="4342775" y="797557"/>
              <a:ext cx="3416690" cy="3446642"/>
              <a:chOff x="4342775" y="797557"/>
              <a:chExt cx="3416690" cy="3446642"/>
            </a:xfrm>
          </p:grpSpPr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20F4098C-9ADB-4F4C-BB41-36D36FED34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" t="17975" r="23364" b="2696"/>
              <a:stretch>
                <a:fillRect/>
              </a:stretch>
            </p:blipFill>
            <p:spPr>
              <a:xfrm>
                <a:off x="4362526" y="797557"/>
                <a:ext cx="3026719" cy="3446642"/>
              </a:xfrm>
              <a:prstGeom prst="rect">
                <a:avLst/>
              </a:prstGeom>
            </p:spPr>
          </p:pic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5EC9BE8C-6AD2-4C93-AE4A-BA774C2BA605}"/>
                  </a:ext>
                </a:extLst>
              </p:cNvPr>
              <p:cNvSpPr txBox="1"/>
              <p:nvPr/>
            </p:nvSpPr>
            <p:spPr>
              <a:xfrm>
                <a:off x="5771428" y="1311603"/>
                <a:ext cx="703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noProof="0" dirty="0"/>
                  <a:t>Tito</a:t>
                </a:r>
              </a:p>
            </p:txBody>
          </p: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1069891D-7D16-4A5A-A5E5-B023E0A9D258}"/>
                  </a:ext>
                </a:extLst>
              </p:cNvPr>
              <p:cNvGrpSpPr/>
              <p:nvPr/>
            </p:nvGrpSpPr>
            <p:grpSpPr>
              <a:xfrm>
                <a:off x="4342775" y="3827521"/>
                <a:ext cx="951943" cy="332156"/>
                <a:chOff x="3953783" y="3905460"/>
                <a:chExt cx="951943" cy="332156"/>
              </a:xfrm>
            </p:grpSpPr>
            <p:pic>
              <p:nvPicPr>
                <p:cNvPr id="44" name="Immagine 43">
                  <a:extLst>
                    <a:ext uri="{FF2B5EF4-FFF2-40B4-BE49-F238E27FC236}">
                      <a16:creationId xmlns:a16="http://schemas.microsoft.com/office/drawing/2014/main" id="{FCA041F6-6913-463B-A68D-8174E3FCAA69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77237" t="89066" r="14109" b="9230"/>
                <a:stretch/>
              </p:blipFill>
              <p:spPr>
                <a:xfrm>
                  <a:off x="4041726" y="4127303"/>
                  <a:ext cx="864000" cy="11031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5A4831F2-FF5A-4E85-863A-45DFCAC6F079}"/>
                    </a:ext>
                  </a:extLst>
                </p:cNvPr>
                <p:cNvSpPr txBox="1"/>
                <p:nvPr/>
              </p:nvSpPr>
              <p:spPr>
                <a:xfrm>
                  <a:off x="3953783" y="390546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noProof="0" dirty="0">
                      <a:solidFill>
                        <a:schemeClr val="bg1"/>
                      </a:solidFill>
                    </a:rPr>
                    <a:t>500 m</a:t>
                  </a:r>
                </a:p>
              </p:txBody>
            </p:sp>
          </p:grpSp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6CE5AC4E-42DF-47C0-B23E-ACC913FA6DE8}"/>
                  </a:ext>
                </a:extLst>
              </p:cNvPr>
              <p:cNvGrpSpPr/>
              <p:nvPr/>
            </p:nvGrpSpPr>
            <p:grpSpPr>
              <a:xfrm>
                <a:off x="6946251" y="866587"/>
                <a:ext cx="813214" cy="531940"/>
                <a:chOff x="16084011" y="1311705"/>
                <a:chExt cx="1200597" cy="710642"/>
              </a:xfrm>
            </p:grpSpPr>
            <p:sp>
              <p:nvSpPr>
                <p:cNvPr id="39" name="Freccia in giù 38">
                  <a:extLst>
                    <a:ext uri="{FF2B5EF4-FFF2-40B4-BE49-F238E27FC236}">
                      <a16:creationId xmlns:a16="http://schemas.microsoft.com/office/drawing/2014/main" id="{4C78B7B2-A943-4D71-8714-5EB0BAE4390E}"/>
                    </a:ext>
                  </a:extLst>
                </p:cNvPr>
                <p:cNvSpPr/>
                <p:nvPr/>
              </p:nvSpPr>
              <p:spPr>
                <a:xfrm rot="10800000">
                  <a:off x="16084011" y="1311705"/>
                  <a:ext cx="431019" cy="710642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3D1CDF46-D056-4409-A2B5-6CF044E41A22}"/>
                    </a:ext>
                  </a:extLst>
                </p:cNvPr>
                <p:cNvSpPr txBox="1"/>
                <p:nvPr/>
              </p:nvSpPr>
              <p:spPr>
                <a:xfrm>
                  <a:off x="16084011" y="1501591"/>
                  <a:ext cx="1200597" cy="37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noProof="0" dirty="0"/>
                    <a:t>N</a:t>
                  </a:r>
                </a:p>
              </p:txBody>
            </p:sp>
          </p:grp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358D270E-08DE-4D91-897D-BA5C29AE27DB}"/>
                  </a:ext>
                </a:extLst>
              </p:cNvPr>
              <p:cNvSpPr/>
              <p:nvPr/>
            </p:nvSpPr>
            <p:spPr>
              <a:xfrm>
                <a:off x="5161559" y="3717445"/>
                <a:ext cx="15812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noProof="0" dirty="0" err="1">
                    <a:solidFill>
                      <a:schemeClr val="bg1"/>
                    </a:solidFill>
                  </a:rPr>
                  <a:t>C.da</a:t>
                </a:r>
                <a:r>
                  <a:rPr lang="en-GB" b="1" noProof="0" dirty="0">
                    <a:solidFill>
                      <a:schemeClr val="bg1"/>
                    </a:solidFill>
                  </a:rPr>
                  <a:t> Carlone</a:t>
                </a:r>
              </a:p>
            </p:txBody>
          </p:sp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8783BCEA-D90D-4711-85A5-859FADD56EFB}"/>
                  </a:ext>
                </a:extLst>
              </p:cNvPr>
              <p:cNvSpPr/>
              <p:nvPr/>
            </p:nvSpPr>
            <p:spPr>
              <a:xfrm rot="2753916">
                <a:off x="5899909" y="3325762"/>
                <a:ext cx="368629" cy="35129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8F4B7AF1-39E7-4C03-A5C6-DD890128566A}"/>
                </a:ext>
              </a:extLst>
            </p:cNvPr>
            <p:cNvGrpSpPr/>
            <p:nvPr/>
          </p:nvGrpSpPr>
          <p:grpSpPr>
            <a:xfrm>
              <a:off x="7477188" y="3794820"/>
              <a:ext cx="951943" cy="332156"/>
              <a:chOff x="3953783" y="3905460"/>
              <a:chExt cx="951943" cy="332156"/>
            </a:xfrm>
          </p:grpSpPr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EAA553E6-57DB-4BFC-A2EE-63CA31BF976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/>
              <a:srcRect l="77237" t="89066" r="14109" b="9230"/>
              <a:stretch/>
            </p:blipFill>
            <p:spPr>
              <a:xfrm>
                <a:off x="4041726" y="4127303"/>
                <a:ext cx="864000" cy="1103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1422EE08-95AD-439D-99E3-D4F9D5A1C432}"/>
                  </a:ext>
                </a:extLst>
              </p:cNvPr>
              <p:cNvSpPr txBox="1"/>
              <p:nvPr/>
            </p:nvSpPr>
            <p:spPr>
              <a:xfrm>
                <a:off x="3953783" y="3905460"/>
                <a:ext cx="864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>
                    <a:solidFill>
                      <a:schemeClr val="bg1"/>
                    </a:solidFill>
                  </a:rPr>
                  <a:t>250 m</a:t>
                </a:r>
              </a:p>
            </p:txBody>
          </p:sp>
        </p:grp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DD643D7E-E672-4A51-B3FA-7A7D700C9998}"/>
                </a:ext>
              </a:extLst>
            </p:cNvPr>
            <p:cNvSpPr/>
            <p:nvPr/>
          </p:nvSpPr>
          <p:spPr>
            <a:xfrm>
              <a:off x="9264841" y="2898492"/>
              <a:ext cx="15812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noProof="0" dirty="0" err="1">
                  <a:solidFill>
                    <a:schemeClr val="bg1"/>
                  </a:solidFill>
                </a:rPr>
                <a:t>C.da</a:t>
              </a:r>
              <a:r>
                <a:rPr lang="en-GB" b="1" noProof="0" dirty="0">
                  <a:solidFill>
                    <a:schemeClr val="bg1"/>
                  </a:solidFill>
                </a:rPr>
                <a:t> Carlone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D53EAF-F387-D36F-F035-1B5F9101BD40}"/>
              </a:ext>
            </a:extLst>
          </p:cNvPr>
          <p:cNvGrpSpPr/>
          <p:nvPr/>
        </p:nvGrpSpPr>
        <p:grpSpPr>
          <a:xfrm>
            <a:off x="50676" y="781287"/>
            <a:ext cx="4134567" cy="3474427"/>
            <a:chOff x="50676" y="1185325"/>
            <a:chExt cx="4134567" cy="34744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01D89E-C60D-9B1E-C9C0-CF60058A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6" y="1185325"/>
              <a:ext cx="4134567" cy="3474427"/>
            </a:xfrm>
            <a:prstGeom prst="rect">
              <a:avLst/>
            </a:prstGeom>
          </p:spPr>
        </p:pic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69A84D8A-0496-476B-B021-7C619DBA4728}"/>
                </a:ext>
              </a:extLst>
            </p:cNvPr>
            <p:cNvSpPr/>
            <p:nvPr/>
          </p:nvSpPr>
          <p:spPr>
            <a:xfrm rot="20196290">
              <a:off x="1444692" y="3362016"/>
              <a:ext cx="134174" cy="25406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5B503F-5D19-B89D-5DA2-AFC7CD92614D}"/>
                </a:ext>
              </a:extLst>
            </p:cNvPr>
            <p:cNvSpPr/>
            <p:nvPr/>
          </p:nvSpPr>
          <p:spPr>
            <a:xfrm>
              <a:off x="1109017" y="3509812"/>
              <a:ext cx="217968" cy="94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0FDBC6-547B-B33E-5A3A-A7653B49E735}"/>
                </a:ext>
              </a:extLst>
            </p:cNvPr>
            <p:cNvSpPr txBox="1"/>
            <p:nvPr/>
          </p:nvSpPr>
          <p:spPr>
            <a:xfrm>
              <a:off x="1038448" y="3454925"/>
              <a:ext cx="3591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Tito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DCC44F-EF61-F065-AFA5-17FD7B8577A1}"/>
              </a:ext>
            </a:extLst>
          </p:cNvPr>
          <p:cNvSpPr txBox="1"/>
          <p:nvPr/>
        </p:nvSpPr>
        <p:spPr>
          <a:xfrm>
            <a:off x="860" y="4065266"/>
            <a:ext cx="3795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Adapted from Bentivenga et al. 2021</a:t>
            </a:r>
            <a:endParaRPr lang="it-IT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07910D2-E514-E245-CE1A-12BDF1689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901" y="188700"/>
            <a:ext cx="9680558" cy="518161"/>
          </a:xfrm>
        </p:spPr>
        <p:txBody>
          <a:bodyPr/>
          <a:lstStyle/>
          <a:p>
            <a:r>
              <a:rPr lang="en-GB" noProof="0" dirty="0"/>
              <a:t>Study area  </a:t>
            </a:r>
            <a:r>
              <a:rPr lang="en-US" sz="2400" i="1" noProof="0" dirty="0"/>
              <a:t>shaping</a:t>
            </a:r>
            <a:r>
              <a:rPr lang="en-US" sz="2400" i="1" dirty="0"/>
              <a:t> the research methodology</a:t>
            </a:r>
            <a:endParaRPr lang="en-GB" sz="2200" i="1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2521FD-5C3C-952A-A955-D75B6726A492}"/>
              </a:ext>
            </a:extLst>
          </p:cNvPr>
          <p:cNvSpPr/>
          <p:nvPr/>
        </p:nvSpPr>
        <p:spPr>
          <a:xfrm>
            <a:off x="1062590" y="3222150"/>
            <a:ext cx="310821" cy="105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4582ED-BED3-DF91-327D-5FCAF9F02C45}"/>
              </a:ext>
            </a:extLst>
          </p:cNvPr>
          <p:cNvSpPr txBox="1"/>
          <p:nvPr/>
        </p:nvSpPr>
        <p:spPr>
          <a:xfrm>
            <a:off x="995561" y="3159991"/>
            <a:ext cx="495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Basin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BFD0C84-3248-493A-9263-B23DB7FC6531}"/>
              </a:ext>
            </a:extLst>
          </p:cNvPr>
          <p:cNvSpPr/>
          <p:nvPr/>
        </p:nvSpPr>
        <p:spPr>
          <a:xfrm>
            <a:off x="264244" y="4299248"/>
            <a:ext cx="1907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it-IT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messages</a:t>
            </a:r>
          </a:p>
        </p:txBody>
      </p:sp>
    </p:spTree>
    <p:extLst>
      <p:ext uri="{BB962C8B-B14F-4D97-AF65-F5344CB8AC3E}">
        <p14:creationId xmlns:p14="http://schemas.microsoft.com/office/powerpoint/2010/main" val="37594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EF1D-224C-ADB6-0AE5-3ACDDE3D1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magine 5">
            <a:extLst>
              <a:ext uri="{FF2B5EF4-FFF2-40B4-BE49-F238E27FC236}">
                <a16:creationId xmlns:a16="http://schemas.microsoft.com/office/drawing/2014/main" id="{1E789736-36D6-4794-8901-45A0AF7B4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19" y="1005008"/>
            <a:ext cx="5415846" cy="3046413"/>
          </a:xfrm>
          <a:prstGeom prst="rect">
            <a:avLst/>
          </a:prstGeom>
        </p:spPr>
      </p:pic>
      <p:sp>
        <p:nvSpPr>
          <p:cNvPr id="49" name="Free-form: Shape 48">
            <a:extLst>
              <a:ext uri="{FF2B5EF4-FFF2-40B4-BE49-F238E27FC236}">
                <a16:creationId xmlns:a16="http://schemas.microsoft.com/office/drawing/2014/main" id="{7E48A444-7B19-728D-0212-3B535F12E59D}"/>
              </a:ext>
            </a:extLst>
          </p:cNvPr>
          <p:cNvSpPr/>
          <p:nvPr/>
        </p:nvSpPr>
        <p:spPr>
          <a:xfrm>
            <a:off x="8479714" y="1225243"/>
            <a:ext cx="2973919" cy="2839100"/>
          </a:xfrm>
          <a:custGeom>
            <a:avLst/>
            <a:gdLst>
              <a:gd name="connsiteX0" fmla="*/ 1760644 w 2912351"/>
              <a:gd name="connsiteY0" fmla="*/ 2812975 h 2839100"/>
              <a:gd name="connsiteX1" fmla="*/ 1690975 w 2912351"/>
              <a:gd name="connsiteY1" fmla="*/ 2699763 h 2839100"/>
              <a:gd name="connsiteX2" fmla="*/ 1490678 w 2912351"/>
              <a:gd name="connsiteY2" fmla="*/ 2586552 h 2839100"/>
              <a:gd name="connsiteX3" fmla="*/ 1342632 w 2912351"/>
              <a:gd name="connsiteY3" fmla="*/ 2516883 h 2839100"/>
              <a:gd name="connsiteX4" fmla="*/ 1229421 w 2912351"/>
              <a:gd name="connsiteY4" fmla="*/ 2464632 h 2839100"/>
              <a:gd name="connsiteX5" fmla="*/ 1151044 w 2912351"/>
              <a:gd name="connsiteY5" fmla="*/ 2368837 h 2839100"/>
              <a:gd name="connsiteX6" fmla="*/ 1011706 w 2912351"/>
              <a:gd name="connsiteY6" fmla="*/ 2299169 h 2839100"/>
              <a:gd name="connsiteX7" fmla="*/ 898495 w 2912351"/>
              <a:gd name="connsiteY7" fmla="*/ 2273043 h 2839100"/>
              <a:gd name="connsiteX8" fmla="*/ 724324 w 2912351"/>
              <a:gd name="connsiteY8" fmla="*/ 2203375 h 2839100"/>
              <a:gd name="connsiteX9" fmla="*/ 524026 w 2912351"/>
              <a:gd name="connsiteY9" fmla="*/ 2116289 h 2839100"/>
              <a:gd name="connsiteX10" fmla="*/ 524026 w 2912351"/>
              <a:gd name="connsiteY10" fmla="*/ 1942117 h 2839100"/>
              <a:gd name="connsiteX11" fmla="*/ 637238 w 2912351"/>
              <a:gd name="connsiteY11" fmla="*/ 1698277 h 2839100"/>
              <a:gd name="connsiteX12" fmla="*/ 541444 w 2912351"/>
              <a:gd name="connsiteY12" fmla="*/ 1454437 h 2839100"/>
              <a:gd name="connsiteX13" fmla="*/ 306312 w 2912351"/>
              <a:gd name="connsiteY13" fmla="*/ 1210597 h 2839100"/>
              <a:gd name="connsiteX14" fmla="*/ 227935 w 2912351"/>
              <a:gd name="connsiteY14" fmla="*/ 1088677 h 2839100"/>
              <a:gd name="connsiteX15" fmla="*/ 79889 w 2912351"/>
              <a:gd name="connsiteY15" fmla="*/ 923215 h 2839100"/>
              <a:gd name="connsiteX16" fmla="*/ 1512 w 2912351"/>
              <a:gd name="connsiteY16" fmla="*/ 766460 h 2839100"/>
              <a:gd name="connsiteX17" fmla="*/ 45055 w 2912351"/>
              <a:gd name="connsiteY17" fmla="*/ 600997 h 2839100"/>
              <a:gd name="connsiteX18" fmla="*/ 236644 w 2912351"/>
              <a:gd name="connsiteY18" fmla="*/ 296197 h 2839100"/>
              <a:gd name="connsiteX19" fmla="*/ 315021 w 2912351"/>
              <a:gd name="connsiteY19" fmla="*/ 61066 h 2839100"/>
              <a:gd name="connsiteX20" fmla="*/ 550152 w 2912351"/>
              <a:gd name="connsiteY20" fmla="*/ 106 h 2839100"/>
              <a:gd name="connsiteX21" fmla="*/ 837535 w 2912351"/>
              <a:gd name="connsiteY21" fmla="*/ 69775 h 2839100"/>
              <a:gd name="connsiteX22" fmla="*/ 1090084 w 2912351"/>
              <a:gd name="connsiteY22" fmla="*/ 270072 h 2839100"/>
              <a:gd name="connsiteX23" fmla="*/ 1272964 w 2912351"/>
              <a:gd name="connsiteY23" fmla="*/ 374575 h 2839100"/>
              <a:gd name="connsiteX24" fmla="*/ 1473261 w 2912351"/>
              <a:gd name="connsiteY24" fmla="*/ 461660 h 2839100"/>
              <a:gd name="connsiteX25" fmla="*/ 1717101 w 2912351"/>
              <a:gd name="connsiteY25" fmla="*/ 696792 h 2839100"/>
              <a:gd name="connsiteX26" fmla="*/ 1899981 w 2912351"/>
              <a:gd name="connsiteY26" fmla="*/ 766460 h 2839100"/>
              <a:gd name="connsiteX27" fmla="*/ 2048026 w 2912351"/>
              <a:gd name="connsiteY27" fmla="*/ 810003 h 2839100"/>
              <a:gd name="connsiteX28" fmla="*/ 2257032 w 2912351"/>
              <a:gd name="connsiteY28" fmla="*/ 818712 h 2839100"/>
              <a:gd name="connsiteX29" fmla="*/ 2396369 w 2912351"/>
              <a:gd name="connsiteY29" fmla="*/ 914506 h 2839100"/>
              <a:gd name="connsiteX30" fmla="*/ 2413786 w 2912351"/>
              <a:gd name="connsiteY30" fmla="*/ 1123512 h 2839100"/>
              <a:gd name="connsiteX31" fmla="*/ 2439912 w 2912351"/>
              <a:gd name="connsiteY31" fmla="*/ 1332517 h 2839100"/>
              <a:gd name="connsiteX32" fmla="*/ 2474746 w 2912351"/>
              <a:gd name="connsiteY32" fmla="*/ 1593775 h 2839100"/>
              <a:gd name="connsiteX33" fmla="*/ 2544415 w 2912351"/>
              <a:gd name="connsiteY33" fmla="*/ 1741820 h 2839100"/>
              <a:gd name="connsiteX34" fmla="*/ 2544415 w 2912351"/>
              <a:gd name="connsiteY34" fmla="*/ 2046620 h 2839100"/>
              <a:gd name="connsiteX35" fmla="*/ 2587958 w 2912351"/>
              <a:gd name="connsiteY35" fmla="*/ 2177249 h 2839100"/>
              <a:gd name="connsiteX36" fmla="*/ 2605375 w 2912351"/>
              <a:gd name="connsiteY36" fmla="*/ 2229500 h 2839100"/>
              <a:gd name="connsiteX37" fmla="*/ 2718586 w 2912351"/>
              <a:gd name="connsiteY37" fmla="*/ 2368837 h 2839100"/>
              <a:gd name="connsiteX38" fmla="*/ 2805672 w 2912351"/>
              <a:gd name="connsiteY38" fmla="*/ 2586552 h 2839100"/>
              <a:gd name="connsiteX39" fmla="*/ 2901466 w 2912351"/>
              <a:gd name="connsiteY39" fmla="*/ 2795557 h 2839100"/>
              <a:gd name="connsiteX40" fmla="*/ 2910175 w 2912351"/>
              <a:gd name="connsiteY40" fmla="*/ 2839100 h 2839100"/>
              <a:gd name="connsiteX41" fmla="*/ 2910175 w 2912351"/>
              <a:gd name="connsiteY41" fmla="*/ 2839100 h 283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12351" h="2839100">
                <a:moveTo>
                  <a:pt x="1760644" y="2812975"/>
                </a:moveTo>
                <a:cubicBezTo>
                  <a:pt x="1748306" y="2775237"/>
                  <a:pt x="1735969" y="2737500"/>
                  <a:pt x="1690975" y="2699763"/>
                </a:cubicBezTo>
                <a:cubicBezTo>
                  <a:pt x="1645981" y="2662026"/>
                  <a:pt x="1548735" y="2617032"/>
                  <a:pt x="1490678" y="2586552"/>
                </a:cubicBezTo>
                <a:cubicBezTo>
                  <a:pt x="1432621" y="2556072"/>
                  <a:pt x="1342632" y="2516883"/>
                  <a:pt x="1342632" y="2516883"/>
                </a:cubicBezTo>
                <a:cubicBezTo>
                  <a:pt x="1299089" y="2496563"/>
                  <a:pt x="1261352" y="2489306"/>
                  <a:pt x="1229421" y="2464632"/>
                </a:cubicBezTo>
                <a:cubicBezTo>
                  <a:pt x="1197490" y="2439958"/>
                  <a:pt x="1187330" y="2396414"/>
                  <a:pt x="1151044" y="2368837"/>
                </a:cubicBezTo>
                <a:cubicBezTo>
                  <a:pt x="1114758" y="2341260"/>
                  <a:pt x="1053797" y="2315135"/>
                  <a:pt x="1011706" y="2299169"/>
                </a:cubicBezTo>
                <a:cubicBezTo>
                  <a:pt x="969615" y="2283203"/>
                  <a:pt x="946392" y="2289009"/>
                  <a:pt x="898495" y="2273043"/>
                </a:cubicBezTo>
                <a:cubicBezTo>
                  <a:pt x="850598" y="2257077"/>
                  <a:pt x="724324" y="2203375"/>
                  <a:pt x="724324" y="2203375"/>
                </a:cubicBezTo>
                <a:cubicBezTo>
                  <a:pt x="661913" y="2177249"/>
                  <a:pt x="557409" y="2159832"/>
                  <a:pt x="524026" y="2116289"/>
                </a:cubicBezTo>
                <a:cubicBezTo>
                  <a:pt x="490643" y="2072746"/>
                  <a:pt x="505157" y="2011785"/>
                  <a:pt x="524026" y="1942117"/>
                </a:cubicBezTo>
                <a:cubicBezTo>
                  <a:pt x="542895" y="1872449"/>
                  <a:pt x="634335" y="1779557"/>
                  <a:pt x="637238" y="1698277"/>
                </a:cubicBezTo>
                <a:cubicBezTo>
                  <a:pt x="640141" y="1616997"/>
                  <a:pt x="596598" y="1535717"/>
                  <a:pt x="541444" y="1454437"/>
                </a:cubicBezTo>
                <a:cubicBezTo>
                  <a:pt x="486290" y="1373157"/>
                  <a:pt x="358563" y="1271557"/>
                  <a:pt x="306312" y="1210597"/>
                </a:cubicBezTo>
                <a:cubicBezTo>
                  <a:pt x="254061" y="1149637"/>
                  <a:pt x="265672" y="1136574"/>
                  <a:pt x="227935" y="1088677"/>
                </a:cubicBezTo>
                <a:cubicBezTo>
                  <a:pt x="190198" y="1040780"/>
                  <a:pt x="117626" y="976918"/>
                  <a:pt x="79889" y="923215"/>
                </a:cubicBezTo>
                <a:cubicBezTo>
                  <a:pt x="42152" y="869512"/>
                  <a:pt x="7318" y="820163"/>
                  <a:pt x="1512" y="766460"/>
                </a:cubicBezTo>
                <a:cubicBezTo>
                  <a:pt x="-4294" y="712757"/>
                  <a:pt x="5866" y="679374"/>
                  <a:pt x="45055" y="600997"/>
                </a:cubicBezTo>
                <a:cubicBezTo>
                  <a:pt x="84244" y="522620"/>
                  <a:pt x="191650" y="386185"/>
                  <a:pt x="236644" y="296197"/>
                </a:cubicBezTo>
                <a:cubicBezTo>
                  <a:pt x="281638" y="206209"/>
                  <a:pt x="262770" y="110414"/>
                  <a:pt x="315021" y="61066"/>
                </a:cubicBezTo>
                <a:cubicBezTo>
                  <a:pt x="367272" y="11718"/>
                  <a:pt x="463066" y="-1346"/>
                  <a:pt x="550152" y="106"/>
                </a:cubicBezTo>
                <a:cubicBezTo>
                  <a:pt x="637238" y="1557"/>
                  <a:pt x="747546" y="24781"/>
                  <a:pt x="837535" y="69775"/>
                </a:cubicBezTo>
                <a:cubicBezTo>
                  <a:pt x="927524" y="114769"/>
                  <a:pt x="1017512" y="219272"/>
                  <a:pt x="1090084" y="270072"/>
                </a:cubicBezTo>
                <a:cubicBezTo>
                  <a:pt x="1162655" y="320872"/>
                  <a:pt x="1209101" y="342644"/>
                  <a:pt x="1272964" y="374575"/>
                </a:cubicBezTo>
                <a:cubicBezTo>
                  <a:pt x="1336827" y="406506"/>
                  <a:pt x="1399238" y="407957"/>
                  <a:pt x="1473261" y="461660"/>
                </a:cubicBezTo>
                <a:cubicBezTo>
                  <a:pt x="1547284" y="515363"/>
                  <a:pt x="1645981" y="645992"/>
                  <a:pt x="1717101" y="696792"/>
                </a:cubicBezTo>
                <a:cubicBezTo>
                  <a:pt x="1788221" y="747592"/>
                  <a:pt x="1844827" y="747592"/>
                  <a:pt x="1899981" y="766460"/>
                </a:cubicBezTo>
                <a:cubicBezTo>
                  <a:pt x="1955135" y="785328"/>
                  <a:pt x="1988518" y="801294"/>
                  <a:pt x="2048026" y="810003"/>
                </a:cubicBezTo>
                <a:cubicBezTo>
                  <a:pt x="2107534" y="818712"/>
                  <a:pt x="2198975" y="801295"/>
                  <a:pt x="2257032" y="818712"/>
                </a:cubicBezTo>
                <a:cubicBezTo>
                  <a:pt x="2315089" y="836129"/>
                  <a:pt x="2370243" y="863706"/>
                  <a:pt x="2396369" y="914506"/>
                </a:cubicBezTo>
                <a:cubicBezTo>
                  <a:pt x="2422495" y="965306"/>
                  <a:pt x="2406529" y="1053843"/>
                  <a:pt x="2413786" y="1123512"/>
                </a:cubicBezTo>
                <a:cubicBezTo>
                  <a:pt x="2421043" y="1193180"/>
                  <a:pt x="2429752" y="1254140"/>
                  <a:pt x="2439912" y="1332517"/>
                </a:cubicBezTo>
                <a:cubicBezTo>
                  <a:pt x="2450072" y="1410894"/>
                  <a:pt x="2457329" y="1525558"/>
                  <a:pt x="2474746" y="1593775"/>
                </a:cubicBezTo>
                <a:cubicBezTo>
                  <a:pt x="2492163" y="1661992"/>
                  <a:pt x="2532804" y="1666346"/>
                  <a:pt x="2544415" y="1741820"/>
                </a:cubicBezTo>
                <a:cubicBezTo>
                  <a:pt x="2556026" y="1817294"/>
                  <a:pt x="2537158" y="1974049"/>
                  <a:pt x="2544415" y="2046620"/>
                </a:cubicBezTo>
                <a:cubicBezTo>
                  <a:pt x="2551672" y="2119191"/>
                  <a:pt x="2587958" y="2177249"/>
                  <a:pt x="2587958" y="2177249"/>
                </a:cubicBezTo>
                <a:cubicBezTo>
                  <a:pt x="2598118" y="2207729"/>
                  <a:pt x="2583604" y="2197569"/>
                  <a:pt x="2605375" y="2229500"/>
                </a:cubicBezTo>
                <a:cubicBezTo>
                  <a:pt x="2627146" y="2261431"/>
                  <a:pt x="2685203" y="2309328"/>
                  <a:pt x="2718586" y="2368837"/>
                </a:cubicBezTo>
                <a:cubicBezTo>
                  <a:pt x="2751969" y="2428346"/>
                  <a:pt x="2775192" y="2515432"/>
                  <a:pt x="2805672" y="2586552"/>
                </a:cubicBezTo>
                <a:cubicBezTo>
                  <a:pt x="2836152" y="2657672"/>
                  <a:pt x="2884049" y="2753466"/>
                  <a:pt x="2901466" y="2795557"/>
                </a:cubicBezTo>
                <a:cubicBezTo>
                  <a:pt x="2918883" y="2837648"/>
                  <a:pt x="2910175" y="2839100"/>
                  <a:pt x="2910175" y="2839100"/>
                </a:cubicBezTo>
                <a:lnTo>
                  <a:pt x="2910175" y="2839100"/>
                </a:ln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1" name="Immagine 11">
            <a:extLst>
              <a:ext uri="{FF2B5EF4-FFF2-40B4-BE49-F238E27FC236}">
                <a16:creationId xmlns:a16="http://schemas.microsoft.com/office/drawing/2014/main" id="{D3ED800C-54FD-4C30-837C-5B7FF89F0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748">
            <a:off x="5566287" y="859425"/>
            <a:ext cx="5386050" cy="3029653"/>
          </a:xfrm>
          <a:prstGeom prst="rect">
            <a:avLst/>
          </a:prstGeom>
        </p:spPr>
      </p:pic>
      <p:pic>
        <p:nvPicPr>
          <p:cNvPr id="140" name="Immagine 26">
            <a:extLst>
              <a:ext uri="{FF2B5EF4-FFF2-40B4-BE49-F238E27FC236}">
                <a16:creationId xmlns:a16="http://schemas.microsoft.com/office/drawing/2014/main" id="{F95F1C16-0048-4715-95E7-DE629D467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581">
            <a:off x="5553713" y="862539"/>
            <a:ext cx="5408964" cy="3012755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4BC879B2-24CB-AAEB-D29B-EE35B4420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33" y="965789"/>
            <a:ext cx="2690979" cy="3805901"/>
          </a:xfrm>
          <a:prstGeom prst="rect">
            <a:avLst/>
          </a:prstGeom>
        </p:spPr>
      </p:pic>
      <p:grpSp>
        <p:nvGrpSpPr>
          <p:cNvPr id="9" name="Gruppo 1040">
            <a:extLst>
              <a:ext uri="{FF2B5EF4-FFF2-40B4-BE49-F238E27FC236}">
                <a16:creationId xmlns:a16="http://schemas.microsoft.com/office/drawing/2014/main" id="{50E29B58-6F82-D2A8-75B1-27308BF7404A}"/>
              </a:ext>
            </a:extLst>
          </p:cNvPr>
          <p:cNvGrpSpPr>
            <a:grpSpLocks noChangeAspect="1"/>
          </p:cNvGrpSpPr>
          <p:nvPr/>
        </p:nvGrpSpPr>
        <p:grpSpPr>
          <a:xfrm>
            <a:off x="352470" y="5114693"/>
            <a:ext cx="5472000" cy="1214472"/>
            <a:chOff x="14799949" y="21798881"/>
            <a:chExt cx="14501261" cy="3228191"/>
          </a:xfrm>
        </p:grpSpPr>
        <p:pic>
          <p:nvPicPr>
            <p:cNvPr id="98" name="Immagine 105">
              <a:extLst>
                <a:ext uri="{FF2B5EF4-FFF2-40B4-BE49-F238E27FC236}">
                  <a16:creationId xmlns:a16="http://schemas.microsoft.com/office/drawing/2014/main" id="{8B3F8E07-310D-6354-383B-D81F4ECA2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8164" y="21798884"/>
              <a:ext cx="4843046" cy="1621321"/>
            </a:xfrm>
            <a:prstGeom prst="rect">
              <a:avLst/>
            </a:prstGeom>
          </p:spPr>
        </p:pic>
        <p:pic>
          <p:nvPicPr>
            <p:cNvPr id="99" name="Immagine 124">
              <a:extLst>
                <a:ext uri="{FF2B5EF4-FFF2-40B4-BE49-F238E27FC236}">
                  <a16:creationId xmlns:a16="http://schemas.microsoft.com/office/drawing/2014/main" id="{D140CC38-A29F-9462-BCDF-0CDC732A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3388" y="23405751"/>
              <a:ext cx="4843047" cy="1621321"/>
            </a:xfrm>
            <a:prstGeom prst="rect">
              <a:avLst/>
            </a:prstGeom>
          </p:spPr>
        </p:pic>
        <p:pic>
          <p:nvPicPr>
            <p:cNvPr id="100" name="Immagine 126">
              <a:extLst>
                <a:ext uri="{FF2B5EF4-FFF2-40B4-BE49-F238E27FC236}">
                  <a16:creationId xmlns:a16="http://schemas.microsoft.com/office/drawing/2014/main" id="{3EA91ECD-4386-DDB6-4B58-707A0DF2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9949" y="23411015"/>
              <a:ext cx="4878495" cy="1615103"/>
            </a:xfrm>
            <a:prstGeom prst="rect">
              <a:avLst/>
            </a:prstGeom>
          </p:spPr>
        </p:pic>
        <p:pic>
          <p:nvPicPr>
            <p:cNvPr id="101" name="Immagine 1026">
              <a:extLst>
                <a:ext uri="{FF2B5EF4-FFF2-40B4-BE49-F238E27FC236}">
                  <a16:creationId xmlns:a16="http://schemas.microsoft.com/office/drawing/2014/main" id="{700A9431-DB0C-36B7-12DE-BE968CE9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3387" y="21798881"/>
              <a:ext cx="4843048" cy="1621321"/>
            </a:xfrm>
            <a:prstGeom prst="rect">
              <a:avLst/>
            </a:prstGeom>
          </p:spPr>
        </p:pic>
        <p:pic>
          <p:nvPicPr>
            <p:cNvPr id="102" name="Immagine 1029">
              <a:extLst>
                <a:ext uri="{FF2B5EF4-FFF2-40B4-BE49-F238E27FC236}">
                  <a16:creationId xmlns:a16="http://schemas.microsoft.com/office/drawing/2014/main" id="{32EF9C1A-99C2-5119-7278-9B552C43B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9949" y="21800713"/>
              <a:ext cx="4843047" cy="1621321"/>
            </a:xfrm>
            <a:prstGeom prst="rect">
              <a:avLst/>
            </a:prstGeom>
          </p:spPr>
        </p:pic>
        <p:pic>
          <p:nvPicPr>
            <p:cNvPr id="103" name="Immagine 1031">
              <a:extLst>
                <a:ext uri="{FF2B5EF4-FFF2-40B4-BE49-F238E27FC236}">
                  <a16:creationId xmlns:a16="http://schemas.microsoft.com/office/drawing/2014/main" id="{0ACCD8BE-D01A-D602-3BC7-FC8002FB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8164" y="23405751"/>
              <a:ext cx="4843046" cy="1621321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FFC49918-862B-56A8-960B-475230244A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9986" r="68341"/>
          <a:stretch/>
        </p:blipFill>
        <p:spPr>
          <a:xfrm>
            <a:off x="5361889" y="7824610"/>
            <a:ext cx="733515" cy="20444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274A7A-49FF-736A-6F15-A52E399B6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8328" t="9986" r="2041"/>
          <a:stretch/>
        </p:blipFill>
        <p:spPr>
          <a:xfrm>
            <a:off x="6095404" y="7826057"/>
            <a:ext cx="454839" cy="203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F18E7-65A5-6D0E-E622-BAD6C446A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900" y="188700"/>
            <a:ext cx="9769399" cy="518161"/>
          </a:xfrm>
        </p:spPr>
        <p:txBody>
          <a:bodyPr/>
          <a:lstStyle/>
          <a:p>
            <a:r>
              <a:rPr lang="en-GB" noProof="0" dirty="0"/>
              <a:t>Key Results so far   </a:t>
            </a:r>
            <a:r>
              <a:rPr lang="en-GB" sz="2200" i="1" noProof="0" dirty="0"/>
              <a:t>field and lab strategies for site characterization</a:t>
            </a:r>
          </a:p>
        </p:txBody>
      </p:sp>
      <p:sp>
        <p:nvSpPr>
          <p:cNvPr id="14" name="Rettangolo 27">
            <a:extLst>
              <a:ext uri="{FF2B5EF4-FFF2-40B4-BE49-F238E27FC236}">
                <a16:creationId xmlns:a16="http://schemas.microsoft.com/office/drawing/2014/main" id="{490E48E3-C348-5A89-8A8F-DCD64E62F276}"/>
              </a:ext>
            </a:extLst>
          </p:cNvPr>
          <p:cNvSpPr/>
          <p:nvPr/>
        </p:nvSpPr>
        <p:spPr>
          <a:xfrm>
            <a:off x="224700" y="608486"/>
            <a:ext cx="2930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Geomorfological</a:t>
            </a:r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survey</a:t>
            </a:r>
          </a:p>
        </p:txBody>
      </p:sp>
      <p:sp>
        <p:nvSpPr>
          <p:cNvPr id="15" name="Rettangolo 27">
            <a:extLst>
              <a:ext uri="{FF2B5EF4-FFF2-40B4-BE49-F238E27FC236}">
                <a16:creationId xmlns:a16="http://schemas.microsoft.com/office/drawing/2014/main" id="{A82B3FBB-DB48-246F-3454-AFC6C5FC171F}"/>
              </a:ext>
            </a:extLst>
          </p:cNvPr>
          <p:cNvSpPr/>
          <p:nvPr/>
        </p:nvSpPr>
        <p:spPr>
          <a:xfrm>
            <a:off x="-132587" y="4834940"/>
            <a:ext cx="3728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H/V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Microtremor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Surveys</a:t>
            </a:r>
            <a:endParaRPr lang="en-GB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27">
            <a:extLst>
              <a:ext uri="{FF2B5EF4-FFF2-40B4-BE49-F238E27FC236}">
                <a16:creationId xmlns:a16="http://schemas.microsoft.com/office/drawing/2014/main" id="{8BA75852-6E77-AA15-6C8F-E4A6D7A9ADB5}"/>
              </a:ext>
            </a:extLst>
          </p:cNvPr>
          <p:cNvSpPr/>
          <p:nvPr/>
        </p:nvSpPr>
        <p:spPr>
          <a:xfrm>
            <a:off x="5782687" y="4115028"/>
            <a:ext cx="29112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Hydraulic conductivity</a:t>
            </a:r>
            <a:endParaRPr lang="en-GB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4C00163-C36F-B7C0-F74F-204C028ECBE1}"/>
              </a:ext>
            </a:extLst>
          </p:cNvPr>
          <p:cNvGrpSpPr/>
          <p:nvPr/>
        </p:nvGrpSpPr>
        <p:grpSpPr>
          <a:xfrm>
            <a:off x="3158332" y="658551"/>
            <a:ext cx="2775143" cy="4247272"/>
            <a:chOff x="3412332" y="658551"/>
            <a:chExt cx="2775143" cy="4247272"/>
          </a:xfrm>
        </p:grpSpPr>
        <p:grpSp>
          <p:nvGrpSpPr>
            <p:cNvPr id="8" name="Gruppo 1036">
              <a:extLst>
                <a:ext uri="{FF2B5EF4-FFF2-40B4-BE49-F238E27FC236}">
                  <a16:creationId xmlns:a16="http://schemas.microsoft.com/office/drawing/2014/main" id="{CF64F7DC-CAA3-99DA-A15E-AEE2C5B435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23475" y="794836"/>
              <a:ext cx="2664000" cy="4110987"/>
              <a:chOff x="22469971" y="11080890"/>
              <a:chExt cx="7316178" cy="10631567"/>
            </a:xfrm>
          </p:grpSpPr>
          <p:sp>
            <p:nvSpPr>
              <p:cNvPr id="104" name="Rettangolo 47">
                <a:extLst>
                  <a:ext uri="{FF2B5EF4-FFF2-40B4-BE49-F238E27FC236}">
                    <a16:creationId xmlns:a16="http://schemas.microsoft.com/office/drawing/2014/main" id="{D49CF389-0545-F057-D8B8-4E4FA9F86F5B}"/>
                  </a:ext>
                </a:extLst>
              </p:cNvPr>
              <p:cNvSpPr/>
              <p:nvPr/>
            </p:nvSpPr>
            <p:spPr>
              <a:xfrm>
                <a:off x="22469971" y="11080890"/>
                <a:ext cx="7316178" cy="106183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5" name="Gruppo 39">
                <a:extLst>
                  <a:ext uri="{FF2B5EF4-FFF2-40B4-BE49-F238E27FC236}">
                    <a16:creationId xmlns:a16="http://schemas.microsoft.com/office/drawing/2014/main" id="{1714F274-32BC-1641-1E83-30AD13E65E2E}"/>
                  </a:ext>
                </a:extLst>
              </p:cNvPr>
              <p:cNvGrpSpPr/>
              <p:nvPr/>
            </p:nvGrpSpPr>
            <p:grpSpPr>
              <a:xfrm>
                <a:off x="22741150" y="11769868"/>
                <a:ext cx="6686302" cy="9942589"/>
                <a:chOff x="25587532" y="17162866"/>
                <a:chExt cx="6949599" cy="9487245"/>
              </a:xfrm>
            </p:grpSpPr>
            <p:pic>
              <p:nvPicPr>
                <p:cNvPr id="106" name="Picture 2">
                  <a:extLst>
                    <a:ext uri="{FF2B5EF4-FFF2-40B4-BE49-F238E27FC236}">
                      <a16:creationId xmlns:a16="http://schemas.microsoft.com/office/drawing/2014/main" id="{425541ED-22F9-A5B4-7C72-B8E783C47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3036"/>
                <a:stretch/>
              </p:blipFill>
              <p:spPr bwMode="auto">
                <a:xfrm>
                  <a:off x="25816854" y="24821436"/>
                  <a:ext cx="6026321" cy="1828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7" name="Gruppo 10">
                  <a:extLst>
                    <a:ext uri="{FF2B5EF4-FFF2-40B4-BE49-F238E27FC236}">
                      <a16:creationId xmlns:a16="http://schemas.microsoft.com/office/drawing/2014/main" id="{F6AB97D9-E8C4-C523-118F-42FB7DADBBF6}"/>
                    </a:ext>
                  </a:extLst>
                </p:cNvPr>
                <p:cNvGrpSpPr/>
                <p:nvPr/>
              </p:nvGrpSpPr>
              <p:grpSpPr>
                <a:xfrm>
                  <a:off x="25749596" y="21270533"/>
                  <a:ext cx="6787535" cy="1842450"/>
                  <a:chOff x="26329521" y="21276012"/>
                  <a:chExt cx="6787535" cy="1842450"/>
                </a:xfrm>
              </p:grpSpPr>
              <p:pic>
                <p:nvPicPr>
                  <p:cNvPr id="117" name="Picture 4">
                    <a:extLst>
                      <a:ext uri="{FF2B5EF4-FFF2-40B4-BE49-F238E27FC236}">
                        <a16:creationId xmlns:a16="http://schemas.microsoft.com/office/drawing/2014/main" id="{4EB652BA-468A-604D-5403-39D2C6FAE1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2911"/>
                  <a:stretch/>
                </p:blipFill>
                <p:spPr bwMode="auto">
                  <a:xfrm>
                    <a:off x="26329521" y="21276012"/>
                    <a:ext cx="6093579" cy="18323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8" name="Picture 4">
                    <a:extLst>
                      <a:ext uri="{FF2B5EF4-FFF2-40B4-BE49-F238E27FC236}">
                        <a16:creationId xmlns:a16="http://schemas.microsoft.com/office/drawing/2014/main" id="{150F1C72-7EE1-DB33-F889-B51430AC7B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811"/>
                  <a:stretch/>
                </p:blipFill>
                <p:spPr bwMode="auto">
                  <a:xfrm>
                    <a:off x="32404166" y="21286107"/>
                    <a:ext cx="712890" cy="18323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08" name="Gruppo 32">
                  <a:extLst>
                    <a:ext uri="{FF2B5EF4-FFF2-40B4-BE49-F238E27FC236}">
                      <a16:creationId xmlns:a16="http://schemas.microsoft.com/office/drawing/2014/main" id="{5BBF6FCA-4BFC-443E-FD03-FD228A3DE15A}"/>
                    </a:ext>
                  </a:extLst>
                </p:cNvPr>
                <p:cNvGrpSpPr/>
                <p:nvPr/>
              </p:nvGrpSpPr>
              <p:grpSpPr>
                <a:xfrm>
                  <a:off x="25816855" y="23099208"/>
                  <a:ext cx="6697310" cy="1791280"/>
                  <a:chOff x="26396780" y="23104687"/>
                  <a:chExt cx="6697310" cy="1791280"/>
                </a:xfrm>
              </p:grpSpPr>
              <p:pic>
                <p:nvPicPr>
                  <p:cNvPr id="115" name="Picture 2">
                    <a:extLst>
                      <a:ext uri="{FF2B5EF4-FFF2-40B4-BE49-F238E27FC236}">
                        <a16:creationId xmlns:a16="http://schemas.microsoft.com/office/drawing/2014/main" id="{5B13960B-108C-EE90-84A4-65BFAE4387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3310"/>
                  <a:stretch/>
                </p:blipFill>
                <p:spPr bwMode="auto">
                  <a:xfrm>
                    <a:off x="26396780" y="23104687"/>
                    <a:ext cx="6007386" cy="17912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6" name="Picture 4">
                    <a:extLst>
                      <a:ext uri="{FF2B5EF4-FFF2-40B4-BE49-F238E27FC236}">
                        <a16:creationId xmlns:a16="http://schemas.microsoft.com/office/drawing/2014/main" id="{5051A060-D02F-79BD-F1AE-CCBC0D3A0C9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811"/>
                  <a:stretch/>
                </p:blipFill>
                <p:spPr bwMode="auto">
                  <a:xfrm>
                    <a:off x="32424046" y="23154145"/>
                    <a:ext cx="670044" cy="17222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09" name="Gruppo 36">
                  <a:extLst>
                    <a:ext uri="{FF2B5EF4-FFF2-40B4-BE49-F238E27FC236}">
                      <a16:creationId xmlns:a16="http://schemas.microsoft.com/office/drawing/2014/main" id="{8A546DAA-714E-2020-DD45-42E04B1C0FE6}"/>
                    </a:ext>
                  </a:extLst>
                </p:cNvPr>
                <p:cNvGrpSpPr/>
                <p:nvPr/>
              </p:nvGrpSpPr>
              <p:grpSpPr>
                <a:xfrm>
                  <a:off x="25587532" y="19128106"/>
                  <a:ext cx="6925045" cy="2292217"/>
                  <a:chOff x="26167457" y="19133585"/>
                  <a:chExt cx="6925045" cy="2292217"/>
                </a:xfrm>
              </p:grpSpPr>
              <p:pic>
                <p:nvPicPr>
                  <p:cNvPr id="113" name="Picture 3">
                    <a:extLst>
                      <a:ext uri="{FF2B5EF4-FFF2-40B4-BE49-F238E27FC236}">
                        <a16:creationId xmlns:a16="http://schemas.microsoft.com/office/drawing/2014/main" id="{1F199E13-35D2-76F5-B8C8-272786BA50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7872"/>
                  <a:stretch/>
                </p:blipFill>
                <p:spPr bwMode="auto">
                  <a:xfrm>
                    <a:off x="26167457" y="19133585"/>
                    <a:ext cx="6198494" cy="2292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4" name="Picture 4">
                    <a:extLst>
                      <a:ext uri="{FF2B5EF4-FFF2-40B4-BE49-F238E27FC236}">
                        <a16:creationId xmlns:a16="http://schemas.microsoft.com/office/drawing/2014/main" id="{4FDC4BFA-3C3F-A2C7-6016-35951D09C0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811"/>
                  <a:stretch/>
                </p:blipFill>
                <p:spPr bwMode="auto">
                  <a:xfrm>
                    <a:off x="32379612" y="19304322"/>
                    <a:ext cx="712890" cy="18323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10" name="Gruppo 33">
                  <a:extLst>
                    <a:ext uri="{FF2B5EF4-FFF2-40B4-BE49-F238E27FC236}">
                      <a16:creationId xmlns:a16="http://schemas.microsoft.com/office/drawing/2014/main" id="{548600B6-047B-E410-8B0B-0D72DEC890C9}"/>
                    </a:ext>
                  </a:extLst>
                </p:cNvPr>
                <p:cNvGrpSpPr/>
                <p:nvPr/>
              </p:nvGrpSpPr>
              <p:grpSpPr>
                <a:xfrm>
                  <a:off x="25672164" y="17162866"/>
                  <a:ext cx="6826752" cy="2102719"/>
                  <a:chOff x="26252089" y="17168345"/>
                  <a:chExt cx="6826752" cy="2102719"/>
                </a:xfrm>
              </p:grpSpPr>
              <p:pic>
                <p:nvPicPr>
                  <p:cNvPr id="111" name="Picture 2">
                    <a:extLst>
                      <a:ext uri="{FF2B5EF4-FFF2-40B4-BE49-F238E27FC236}">
                        <a16:creationId xmlns:a16="http://schemas.microsoft.com/office/drawing/2014/main" id="{380E1CD5-0C4A-B6AD-1F12-0B439EEB611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4779"/>
                  <a:stretch/>
                </p:blipFill>
                <p:spPr bwMode="auto">
                  <a:xfrm>
                    <a:off x="26252089" y="17168345"/>
                    <a:ext cx="6127523" cy="21027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2" name="Picture 4">
                    <a:extLst>
                      <a:ext uri="{FF2B5EF4-FFF2-40B4-BE49-F238E27FC236}">
                        <a16:creationId xmlns:a16="http://schemas.microsoft.com/office/drawing/2014/main" id="{28E28C03-C7A0-10A9-5F70-38D04FF97E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811"/>
                  <a:stretch/>
                </p:blipFill>
                <p:spPr bwMode="auto">
                  <a:xfrm>
                    <a:off x="32365951" y="17248279"/>
                    <a:ext cx="712890" cy="18323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8A8317-80C4-AD0D-3AA8-B9AC4CCCD6A6}"/>
                </a:ext>
              </a:extLst>
            </p:cNvPr>
            <p:cNvSpPr txBox="1"/>
            <p:nvPr/>
          </p:nvSpPr>
          <p:spPr>
            <a:xfrm>
              <a:off x="3412332" y="2893372"/>
              <a:ext cx="81909" cy="1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pic>
          <p:nvPicPr>
            <p:cNvPr id="150" name="Immagine 254">
              <a:extLst>
                <a:ext uri="{FF2B5EF4-FFF2-40B4-BE49-F238E27FC236}">
                  <a16:creationId xmlns:a16="http://schemas.microsoft.com/office/drawing/2014/main" id="{B66D4D67-BA6C-BA09-BEC6-5C75688F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09" t="-721" r="1767" b="721"/>
            <a:stretch/>
          </p:blipFill>
          <p:spPr>
            <a:xfrm>
              <a:off x="5813776" y="4139642"/>
              <a:ext cx="235352" cy="757008"/>
            </a:xfrm>
            <a:prstGeom prst="rect">
              <a:avLst/>
            </a:prstGeom>
          </p:spPr>
        </p:pic>
        <p:sp>
          <p:nvSpPr>
            <p:cNvPr id="13" name="Rettangolo 27">
              <a:extLst>
                <a:ext uri="{FF2B5EF4-FFF2-40B4-BE49-F238E27FC236}">
                  <a16:creationId xmlns:a16="http://schemas.microsoft.com/office/drawing/2014/main" id="{B4E16907-B75B-BB65-2438-FF50A0595C4F}"/>
                </a:ext>
              </a:extLst>
            </p:cNvPr>
            <p:cNvSpPr/>
            <p:nvPr/>
          </p:nvSpPr>
          <p:spPr>
            <a:xfrm>
              <a:off x="3630154" y="658551"/>
              <a:ext cx="23270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GB" sz="2000" noProof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ERT </a:t>
              </a:r>
              <a:r>
                <a:rPr lang="en-GB" sz="2000" noProof="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modeling</a:t>
              </a:r>
              <a:endPara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70190AF-2414-CBC7-A884-A50EF36E41D4}"/>
                </a:ext>
              </a:extLst>
            </p:cNvPr>
            <p:cNvSpPr/>
            <p:nvPr/>
          </p:nvSpPr>
          <p:spPr>
            <a:xfrm>
              <a:off x="3843318" y="1090498"/>
              <a:ext cx="1926000" cy="638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57A31062-80AD-987A-B75B-910A181F56FD}"/>
                </a:ext>
              </a:extLst>
            </p:cNvPr>
            <p:cNvGrpSpPr/>
            <p:nvPr/>
          </p:nvGrpSpPr>
          <p:grpSpPr>
            <a:xfrm flipH="1">
              <a:off x="3843317" y="1093640"/>
              <a:ext cx="1931251" cy="642688"/>
              <a:chOff x="7940010" y="1678602"/>
              <a:chExt cx="1922396" cy="642688"/>
            </a:xfrm>
          </p:grpSpPr>
          <p:pic>
            <p:nvPicPr>
              <p:cNvPr id="127" name="Picture 2">
                <a:extLst>
                  <a:ext uri="{FF2B5EF4-FFF2-40B4-BE49-F238E27FC236}">
                    <a16:creationId xmlns:a16="http://schemas.microsoft.com/office/drawing/2014/main" id="{07BCEEC3-815B-B383-7C38-262E729744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5" t="3802" r="16128" b="20774"/>
              <a:stretch>
                <a:fillRect/>
              </a:stretch>
            </p:blipFill>
            <p:spPr bwMode="auto">
              <a:xfrm>
                <a:off x="7940010" y="1678602"/>
                <a:ext cx="1922396" cy="642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BC96AAEF-B9D3-6F8D-4759-A087A2947D59}"/>
                  </a:ext>
                </a:extLst>
              </p:cNvPr>
              <p:cNvSpPr/>
              <p:nvPr/>
            </p:nvSpPr>
            <p:spPr>
              <a:xfrm>
                <a:off x="7963011" y="2223352"/>
                <a:ext cx="224473" cy="97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7394962-94B4-817A-DE85-C3A6A73CAD8D}"/>
                </a:ext>
              </a:extLst>
            </p:cNvPr>
            <p:cNvSpPr txBox="1"/>
            <p:nvPr/>
          </p:nvSpPr>
          <p:spPr>
            <a:xfrm>
              <a:off x="3457363" y="1349575"/>
              <a:ext cx="1798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D9D1C74-9742-B11F-0A87-9849E8120785}"/>
                </a:ext>
              </a:extLst>
            </p:cNvPr>
            <p:cNvSpPr/>
            <p:nvPr/>
          </p:nvSpPr>
          <p:spPr>
            <a:xfrm>
              <a:off x="3857693" y="1892165"/>
              <a:ext cx="1926000" cy="658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5B3D329-E3A5-CE8C-5625-71A096CC009E}"/>
                </a:ext>
              </a:extLst>
            </p:cNvPr>
            <p:cNvSpPr/>
            <p:nvPr/>
          </p:nvSpPr>
          <p:spPr>
            <a:xfrm>
              <a:off x="3846458" y="2779118"/>
              <a:ext cx="1947600" cy="533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F313110-5A6C-9000-D94B-F5931F4C7860}"/>
                </a:ext>
              </a:extLst>
            </p:cNvPr>
            <p:cNvSpPr/>
            <p:nvPr/>
          </p:nvSpPr>
          <p:spPr>
            <a:xfrm>
              <a:off x="3865935" y="3495029"/>
              <a:ext cx="1934080" cy="544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2C0C355-62A0-DC9B-7ECA-A1A46E97A2BB}"/>
                </a:ext>
              </a:extLst>
            </p:cNvPr>
            <p:cNvSpPr/>
            <p:nvPr/>
          </p:nvSpPr>
          <p:spPr>
            <a:xfrm>
              <a:off x="3860197" y="4191752"/>
              <a:ext cx="1934080" cy="572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04BAE10-4A21-4A09-A78C-62B50879D013}"/>
                </a:ext>
              </a:extLst>
            </p:cNvPr>
            <p:cNvGrpSpPr/>
            <p:nvPr/>
          </p:nvGrpSpPr>
          <p:grpSpPr>
            <a:xfrm flipH="1">
              <a:off x="3849921" y="1911177"/>
              <a:ext cx="1933771" cy="684581"/>
              <a:chOff x="7957870" y="2448977"/>
              <a:chExt cx="1933771" cy="684581"/>
            </a:xfrm>
          </p:grpSpPr>
          <p:pic>
            <p:nvPicPr>
              <p:cNvPr id="136" name="Picture 3">
                <a:extLst>
                  <a:ext uri="{FF2B5EF4-FFF2-40B4-BE49-F238E27FC236}">
                    <a16:creationId xmlns:a16="http://schemas.microsoft.com/office/drawing/2014/main" id="{6CF35DC2-A272-6B2B-902E-92725FE2FC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2" t="3769" r="17872" b="22533"/>
              <a:stretch>
                <a:fillRect/>
              </a:stretch>
            </p:blipFill>
            <p:spPr bwMode="auto">
              <a:xfrm>
                <a:off x="7957870" y="2448977"/>
                <a:ext cx="1933771" cy="684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1A4A76F0-6D76-4B63-85E3-9FE4962EB44F}"/>
                  </a:ext>
                </a:extLst>
              </p:cNvPr>
              <p:cNvSpPr/>
              <p:nvPr/>
            </p:nvSpPr>
            <p:spPr>
              <a:xfrm>
                <a:off x="8041568" y="3025340"/>
                <a:ext cx="272873" cy="97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548D267-7AC6-ED8E-A145-C7D6B939DE13}"/>
                </a:ext>
              </a:extLst>
            </p:cNvPr>
            <p:cNvSpPr txBox="1"/>
            <p:nvPr/>
          </p:nvSpPr>
          <p:spPr>
            <a:xfrm>
              <a:off x="3449388" y="2164018"/>
              <a:ext cx="1798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F52CBE2-707E-6307-05BD-232C948EBC04}"/>
                </a:ext>
              </a:extLst>
            </p:cNvPr>
            <p:cNvGrpSpPr/>
            <p:nvPr/>
          </p:nvGrpSpPr>
          <p:grpSpPr>
            <a:xfrm flipH="1">
              <a:off x="3828175" y="2750167"/>
              <a:ext cx="1970744" cy="559513"/>
              <a:chOff x="7940009" y="3315252"/>
              <a:chExt cx="1971652" cy="559513"/>
            </a:xfrm>
          </p:grpSpPr>
          <p:pic>
            <p:nvPicPr>
              <p:cNvPr id="143" name="Picture 4">
                <a:extLst>
                  <a:ext uri="{FF2B5EF4-FFF2-40B4-BE49-F238E27FC236}">
                    <a16:creationId xmlns:a16="http://schemas.microsoft.com/office/drawing/2014/main" id="{BDC65449-F85A-E53E-AFAA-32E7D0D5B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4" t="4456" r="12911" b="20191"/>
              <a:stretch>
                <a:fillRect/>
              </a:stretch>
            </p:blipFill>
            <p:spPr bwMode="auto">
              <a:xfrm>
                <a:off x="7940009" y="3315252"/>
                <a:ext cx="1971652" cy="559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5FC65FE-6579-B6C9-7645-9B844B28FFC6}"/>
                  </a:ext>
                </a:extLst>
              </p:cNvPr>
              <p:cNvSpPr/>
              <p:nvPr/>
            </p:nvSpPr>
            <p:spPr>
              <a:xfrm flipH="1">
                <a:off x="7940009" y="3780147"/>
                <a:ext cx="249745" cy="91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47" name="Picture 2">
              <a:extLst>
                <a:ext uri="{FF2B5EF4-FFF2-40B4-BE49-F238E27FC236}">
                  <a16:creationId xmlns:a16="http://schemas.microsoft.com/office/drawing/2014/main" id="{77FF6AF6-D394-85E6-7254-5111ECE17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2" t="4914" r="13311" b="21217"/>
            <a:stretch>
              <a:fillRect/>
            </a:stretch>
          </p:blipFill>
          <p:spPr bwMode="auto">
            <a:xfrm flipH="1">
              <a:off x="3860769" y="3499391"/>
              <a:ext cx="1938210" cy="53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D38F4C3-5514-3526-8F8C-27EFD9530BA4}"/>
                </a:ext>
              </a:extLst>
            </p:cNvPr>
            <p:cNvSpPr/>
            <p:nvPr/>
          </p:nvSpPr>
          <p:spPr>
            <a:xfrm>
              <a:off x="5535691" y="3976070"/>
              <a:ext cx="235401" cy="54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1" name="Picture 2">
              <a:extLst>
                <a:ext uri="{FF2B5EF4-FFF2-40B4-BE49-F238E27FC236}">
                  <a16:creationId xmlns:a16="http://schemas.microsoft.com/office/drawing/2014/main" id="{7C574900-D619-4AA2-26E5-20DF3BA68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0" t="3017" r="13413" b="21480"/>
            <a:stretch>
              <a:fillRect/>
            </a:stretch>
          </p:blipFill>
          <p:spPr bwMode="auto">
            <a:xfrm flipH="1">
              <a:off x="3854379" y="4178393"/>
              <a:ext cx="1954950" cy="58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0F286B1-A85E-5B8B-6D08-5A3E1647A762}"/>
                </a:ext>
              </a:extLst>
            </p:cNvPr>
            <p:cNvSpPr/>
            <p:nvPr/>
          </p:nvSpPr>
          <p:spPr>
            <a:xfrm>
              <a:off x="5548291" y="4697873"/>
              <a:ext cx="235401" cy="54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ABB17BE-96FC-42FB-E10C-BBEB88B92054}"/>
                </a:ext>
              </a:extLst>
            </p:cNvPr>
            <p:cNvSpPr txBox="1"/>
            <p:nvPr/>
          </p:nvSpPr>
          <p:spPr>
            <a:xfrm>
              <a:off x="3457363" y="2904344"/>
              <a:ext cx="1798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CE18BDD-0857-66B3-6401-FDCF7DA0C314}"/>
                </a:ext>
              </a:extLst>
            </p:cNvPr>
            <p:cNvSpPr txBox="1"/>
            <p:nvPr/>
          </p:nvSpPr>
          <p:spPr>
            <a:xfrm>
              <a:off x="3474155" y="3622703"/>
              <a:ext cx="1798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64D9FFD-C35F-A221-0CCC-E6995C4FF095}"/>
                </a:ext>
              </a:extLst>
            </p:cNvPr>
            <p:cNvSpPr txBox="1"/>
            <p:nvPr/>
          </p:nvSpPr>
          <p:spPr>
            <a:xfrm>
              <a:off x="3480591" y="4341062"/>
              <a:ext cx="1798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AED4947-9E5A-E8F7-9B52-E872E22B5E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0553" y="1198090"/>
              <a:ext cx="1359180" cy="21456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525E6591-4063-DE5E-66BF-38F2CAF8433A}"/>
              </a:ext>
            </a:extLst>
          </p:cNvPr>
          <p:cNvSpPr txBox="1"/>
          <p:nvPr/>
        </p:nvSpPr>
        <p:spPr>
          <a:xfrm>
            <a:off x="3526447" y="4552764"/>
            <a:ext cx="644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Poorly</a:t>
            </a:r>
            <a:r>
              <a:rPr lang="it-IT" sz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sorted</a:t>
            </a:r>
            <a:r>
              <a:rPr lang="it-IT" sz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conglomerate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DF4D7749-2216-50B6-E8ED-6FA0ACD1C535}"/>
              </a:ext>
            </a:extLst>
          </p:cNvPr>
          <p:cNvCxnSpPr>
            <a:cxnSpLocks/>
          </p:cNvCxnSpPr>
          <p:nvPr/>
        </p:nvCxnSpPr>
        <p:spPr>
          <a:xfrm flipV="1">
            <a:off x="3729187" y="4375501"/>
            <a:ext cx="227671" cy="2219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778B352-4670-D338-E9AE-CF3C97C4B455}"/>
              </a:ext>
            </a:extLst>
          </p:cNvPr>
          <p:cNvCxnSpPr>
            <a:cxnSpLocks/>
          </p:cNvCxnSpPr>
          <p:nvPr/>
        </p:nvCxnSpPr>
        <p:spPr>
          <a:xfrm flipV="1">
            <a:off x="3632629" y="3580700"/>
            <a:ext cx="71853" cy="9871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26A7DC7F-1421-FB33-2CE6-C7F21769E434}"/>
              </a:ext>
            </a:extLst>
          </p:cNvPr>
          <p:cNvSpPr txBox="1"/>
          <p:nvPr/>
        </p:nvSpPr>
        <p:spPr>
          <a:xfrm>
            <a:off x="3530870" y="1058105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0FBF8BF-6532-D73F-D009-D0E987239B07}"/>
              </a:ext>
            </a:extLst>
          </p:cNvPr>
          <p:cNvSpPr txBox="1"/>
          <p:nvPr/>
        </p:nvSpPr>
        <p:spPr>
          <a:xfrm>
            <a:off x="5361889" y="1103579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CD948DB-D2E3-49CA-DC3B-3F191092F292}"/>
              </a:ext>
            </a:extLst>
          </p:cNvPr>
          <p:cNvSpPr txBox="1"/>
          <p:nvPr/>
        </p:nvSpPr>
        <p:spPr>
          <a:xfrm>
            <a:off x="3543200" y="1876575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4377A0C-EA6B-A4A5-6E83-6E3C87211B15}"/>
              </a:ext>
            </a:extLst>
          </p:cNvPr>
          <p:cNvSpPr txBox="1"/>
          <p:nvPr/>
        </p:nvSpPr>
        <p:spPr>
          <a:xfrm>
            <a:off x="5368754" y="1926767"/>
            <a:ext cx="337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F5B1100-AFAE-7708-D7C1-902DB94EC40F}"/>
              </a:ext>
            </a:extLst>
          </p:cNvPr>
          <p:cNvSpPr txBox="1"/>
          <p:nvPr/>
        </p:nvSpPr>
        <p:spPr>
          <a:xfrm>
            <a:off x="3532938" y="2814785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1A48A27-8D71-E684-4849-21F2B7139983}"/>
              </a:ext>
            </a:extLst>
          </p:cNvPr>
          <p:cNvSpPr txBox="1"/>
          <p:nvPr/>
        </p:nvSpPr>
        <p:spPr>
          <a:xfrm>
            <a:off x="5321720" y="2696307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704B7D9-1D43-322B-CD2A-D923BF315A78}"/>
              </a:ext>
            </a:extLst>
          </p:cNvPr>
          <p:cNvSpPr txBox="1"/>
          <p:nvPr/>
        </p:nvSpPr>
        <p:spPr>
          <a:xfrm>
            <a:off x="3619439" y="3640078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CA62469-528F-54B6-25E7-657A245E31B5}"/>
              </a:ext>
            </a:extLst>
          </p:cNvPr>
          <p:cNvSpPr txBox="1"/>
          <p:nvPr/>
        </p:nvSpPr>
        <p:spPr>
          <a:xfrm>
            <a:off x="5330265" y="3441393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469F744-86C0-518E-83F7-79BB85F74F39}"/>
              </a:ext>
            </a:extLst>
          </p:cNvPr>
          <p:cNvSpPr txBox="1"/>
          <p:nvPr/>
        </p:nvSpPr>
        <p:spPr>
          <a:xfrm>
            <a:off x="3572935" y="4281119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C34363F-90A6-387A-D96D-0D476D42FFAF}"/>
              </a:ext>
            </a:extLst>
          </p:cNvPr>
          <p:cNvSpPr txBox="1"/>
          <p:nvPr/>
        </p:nvSpPr>
        <p:spPr>
          <a:xfrm>
            <a:off x="5328638" y="4115028"/>
            <a:ext cx="337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EA42E36-9975-3518-6073-57D88D11CC60}"/>
              </a:ext>
            </a:extLst>
          </p:cNvPr>
          <p:cNvSpPr txBox="1"/>
          <p:nvPr/>
        </p:nvSpPr>
        <p:spPr>
          <a:xfrm>
            <a:off x="1207372" y="3356894"/>
            <a:ext cx="179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FF123898-419D-1E83-CFD4-86E504CF333F}"/>
              </a:ext>
            </a:extLst>
          </p:cNvPr>
          <p:cNvSpPr txBox="1"/>
          <p:nvPr/>
        </p:nvSpPr>
        <p:spPr>
          <a:xfrm>
            <a:off x="921533" y="3094214"/>
            <a:ext cx="179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9987FF61-98AC-EC51-077F-C9EBF150E9E4}"/>
              </a:ext>
            </a:extLst>
          </p:cNvPr>
          <p:cNvSpPr txBox="1"/>
          <p:nvPr/>
        </p:nvSpPr>
        <p:spPr>
          <a:xfrm>
            <a:off x="948409" y="2765924"/>
            <a:ext cx="179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8010496C-C946-33E5-32EE-A6673A5E5061}"/>
              </a:ext>
            </a:extLst>
          </p:cNvPr>
          <p:cNvSpPr txBox="1"/>
          <p:nvPr/>
        </p:nvSpPr>
        <p:spPr>
          <a:xfrm>
            <a:off x="951356" y="2592528"/>
            <a:ext cx="179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71E6E264-B77A-32E7-8063-94FC3B840A4C}"/>
              </a:ext>
            </a:extLst>
          </p:cNvPr>
          <p:cNvSpPr txBox="1"/>
          <p:nvPr/>
        </p:nvSpPr>
        <p:spPr>
          <a:xfrm>
            <a:off x="1249294" y="3789385"/>
            <a:ext cx="179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173DB544-C64B-5D67-1C17-2C678371BEE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-1" t="15659" r="-16391" b="10153"/>
          <a:stretch>
            <a:fillRect/>
          </a:stretch>
        </p:blipFill>
        <p:spPr>
          <a:xfrm>
            <a:off x="6154479" y="4448255"/>
            <a:ext cx="2551261" cy="1709971"/>
          </a:xfrm>
          <a:prstGeom prst="rect">
            <a:avLst/>
          </a:prstGeom>
        </p:spPr>
      </p:pic>
      <p:pic>
        <p:nvPicPr>
          <p:cNvPr id="144" name="Immagine 6">
            <a:extLst>
              <a:ext uri="{FF2B5EF4-FFF2-40B4-BE49-F238E27FC236}">
                <a16:creationId xmlns:a16="http://schemas.microsoft.com/office/drawing/2014/main" id="{F4D1DFBA-FC69-1035-251B-2CB7C5D10C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63500" y="4448255"/>
            <a:ext cx="654920" cy="556374"/>
          </a:xfrm>
          <a:prstGeom prst="rect">
            <a:avLst/>
          </a:prstGeom>
        </p:spPr>
      </p:pic>
      <p:sp>
        <p:nvSpPr>
          <p:cNvPr id="4" name="Freccia in giù 38">
            <a:extLst>
              <a:ext uri="{FF2B5EF4-FFF2-40B4-BE49-F238E27FC236}">
                <a16:creationId xmlns:a16="http://schemas.microsoft.com/office/drawing/2014/main" id="{0BEADF96-A4C1-1C9F-EC33-A163ED939974}"/>
              </a:ext>
            </a:extLst>
          </p:cNvPr>
          <p:cNvSpPr/>
          <p:nvPr/>
        </p:nvSpPr>
        <p:spPr>
          <a:xfrm>
            <a:off x="6261820" y="2603599"/>
            <a:ext cx="202414" cy="54696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5" name="CasellaDiTesto 5">
            <a:extLst>
              <a:ext uri="{FF2B5EF4-FFF2-40B4-BE49-F238E27FC236}">
                <a16:creationId xmlns:a16="http://schemas.microsoft.com/office/drawing/2014/main" id="{25C0B428-EF44-7CD0-3232-1229D0E30881}"/>
              </a:ext>
            </a:extLst>
          </p:cNvPr>
          <p:cNvSpPr txBox="1"/>
          <p:nvPr/>
        </p:nvSpPr>
        <p:spPr>
          <a:xfrm>
            <a:off x="6404467" y="4381199"/>
            <a:ext cx="1342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KSAT</a:t>
            </a:r>
          </a:p>
        </p:txBody>
      </p:sp>
      <p:sp>
        <p:nvSpPr>
          <p:cNvPr id="17" name="Rettangolo 27">
            <a:extLst>
              <a:ext uri="{FF2B5EF4-FFF2-40B4-BE49-F238E27FC236}">
                <a16:creationId xmlns:a16="http://schemas.microsoft.com/office/drawing/2014/main" id="{EC487E6D-B528-DA07-F1E1-DE48FA239A36}"/>
              </a:ext>
            </a:extLst>
          </p:cNvPr>
          <p:cNvSpPr/>
          <p:nvPr/>
        </p:nvSpPr>
        <p:spPr>
          <a:xfrm>
            <a:off x="5899200" y="671196"/>
            <a:ext cx="2327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ERT </a:t>
            </a:r>
            <a:r>
              <a:rPr lang="en-GB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modeling</a:t>
            </a:r>
            <a:endParaRPr lang="en-GB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40">
            <a:extLst>
              <a:ext uri="{FF2B5EF4-FFF2-40B4-BE49-F238E27FC236}">
                <a16:creationId xmlns:a16="http://schemas.microsoft.com/office/drawing/2014/main" id="{1C352481-87E6-81A4-309A-662D1C86FBF9}"/>
              </a:ext>
            </a:extLst>
          </p:cNvPr>
          <p:cNvSpPr txBox="1"/>
          <p:nvPr/>
        </p:nvSpPr>
        <p:spPr>
          <a:xfrm>
            <a:off x="8479714" y="4027603"/>
            <a:ext cx="3279843" cy="229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Key</a:t>
            </a:r>
            <a:r>
              <a:rPr lang="it-IT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Landslide Geometry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Heterogeneity Mapping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Channeling bedrock</a:t>
            </a:r>
            <a:endParaRPr lang="it-IT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it-IT" sz="2000" noProof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Knowledge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A58F7CA-CF3D-D188-B2AF-F13AA506DA09}"/>
              </a:ext>
            </a:extLst>
          </p:cNvPr>
          <p:cNvGrpSpPr/>
          <p:nvPr/>
        </p:nvGrpSpPr>
        <p:grpSpPr>
          <a:xfrm>
            <a:off x="9094785" y="2713882"/>
            <a:ext cx="1042820" cy="758489"/>
            <a:chOff x="7938057" y="1931446"/>
            <a:chExt cx="2775196" cy="2125392"/>
          </a:xfrm>
        </p:grpSpPr>
        <p:grpSp>
          <p:nvGrpSpPr>
            <p:cNvPr id="50" name="Gruppo 12">
              <a:extLst>
                <a:ext uri="{FF2B5EF4-FFF2-40B4-BE49-F238E27FC236}">
                  <a16:creationId xmlns:a16="http://schemas.microsoft.com/office/drawing/2014/main" id="{AF27F1FB-1F34-0750-AA53-1EF0A2254DF6}"/>
                </a:ext>
              </a:extLst>
            </p:cNvPr>
            <p:cNvGrpSpPr/>
            <p:nvPr/>
          </p:nvGrpSpPr>
          <p:grpSpPr>
            <a:xfrm rot="21406938">
              <a:off x="7938057" y="1931446"/>
              <a:ext cx="2775196" cy="2125392"/>
              <a:chOff x="7136059" y="3941977"/>
              <a:chExt cx="2604908" cy="2009045"/>
            </a:xfrm>
          </p:grpSpPr>
          <p:sp>
            <p:nvSpPr>
              <p:cNvPr id="54" name="Ovale 16">
                <a:extLst>
                  <a:ext uri="{FF2B5EF4-FFF2-40B4-BE49-F238E27FC236}">
                    <a16:creationId xmlns:a16="http://schemas.microsoft.com/office/drawing/2014/main" id="{F87D2668-32AD-11A0-7DA6-050FB65E86CF}"/>
                  </a:ext>
                </a:extLst>
              </p:cNvPr>
              <p:cNvSpPr/>
              <p:nvPr/>
            </p:nvSpPr>
            <p:spPr>
              <a:xfrm>
                <a:off x="9215960" y="4021641"/>
                <a:ext cx="118269" cy="11772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5" name="CasellaDiTesto 17">
                <a:extLst>
                  <a:ext uri="{FF2B5EF4-FFF2-40B4-BE49-F238E27FC236}">
                    <a16:creationId xmlns:a16="http://schemas.microsoft.com/office/drawing/2014/main" id="{F68044EE-8445-4996-637C-F2AC83817AA1}"/>
                  </a:ext>
                </a:extLst>
              </p:cNvPr>
              <p:cNvSpPr txBox="1"/>
              <p:nvPr/>
            </p:nvSpPr>
            <p:spPr>
              <a:xfrm rot="193062">
                <a:off x="7136059" y="5217322"/>
                <a:ext cx="700147" cy="733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7" name="CasellaDiTesto 18">
                <a:extLst>
                  <a:ext uri="{FF2B5EF4-FFF2-40B4-BE49-F238E27FC236}">
                    <a16:creationId xmlns:a16="http://schemas.microsoft.com/office/drawing/2014/main" id="{AE1DBA2B-A9C8-8089-BDC8-D11AB79D35E8}"/>
                  </a:ext>
                </a:extLst>
              </p:cNvPr>
              <p:cNvSpPr txBox="1"/>
              <p:nvPr/>
            </p:nvSpPr>
            <p:spPr>
              <a:xfrm>
                <a:off x="7928227" y="4601460"/>
                <a:ext cx="660879" cy="733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59" name="CasellaDiTesto 19">
                <a:extLst>
                  <a:ext uri="{FF2B5EF4-FFF2-40B4-BE49-F238E27FC236}">
                    <a16:creationId xmlns:a16="http://schemas.microsoft.com/office/drawing/2014/main" id="{B237AFCA-161A-65AC-6D71-B0C16D829CC9}"/>
                  </a:ext>
                </a:extLst>
              </p:cNvPr>
              <p:cNvSpPr txBox="1"/>
              <p:nvPr/>
            </p:nvSpPr>
            <p:spPr>
              <a:xfrm>
                <a:off x="8998015" y="3941977"/>
                <a:ext cx="742952" cy="733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62" name="CasellaDiTesto 20">
                <a:extLst>
                  <a:ext uri="{FF2B5EF4-FFF2-40B4-BE49-F238E27FC236}">
                    <a16:creationId xmlns:a16="http://schemas.microsoft.com/office/drawing/2014/main" id="{5FD0E0BB-B41B-AF23-791D-E19A5BA69E08}"/>
                  </a:ext>
                </a:extLst>
              </p:cNvPr>
              <p:cNvSpPr txBox="1"/>
              <p:nvPr/>
            </p:nvSpPr>
            <p:spPr>
              <a:xfrm rot="193062">
                <a:off x="8668663" y="4172560"/>
                <a:ext cx="407515" cy="733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90" name="Ovale 16">
              <a:extLst>
                <a:ext uri="{FF2B5EF4-FFF2-40B4-BE49-F238E27FC236}">
                  <a16:creationId xmlns:a16="http://schemas.microsoft.com/office/drawing/2014/main" id="{B423288B-CC40-683F-410B-CA0579241058}"/>
                </a:ext>
              </a:extLst>
            </p:cNvPr>
            <p:cNvSpPr/>
            <p:nvPr/>
          </p:nvSpPr>
          <p:spPr>
            <a:xfrm rot="21406938">
              <a:off x="9671150" y="2303109"/>
              <a:ext cx="126000" cy="1245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1" name="Ovale 16">
              <a:extLst>
                <a:ext uri="{FF2B5EF4-FFF2-40B4-BE49-F238E27FC236}">
                  <a16:creationId xmlns:a16="http://schemas.microsoft.com/office/drawing/2014/main" id="{5523CDC7-808C-290E-A823-574D0B668B4D}"/>
                </a:ext>
              </a:extLst>
            </p:cNvPr>
            <p:cNvSpPr/>
            <p:nvPr/>
          </p:nvSpPr>
          <p:spPr>
            <a:xfrm rot="21406938">
              <a:off x="8932897" y="2762628"/>
              <a:ext cx="125999" cy="1245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2" name="Ovale 16">
              <a:extLst>
                <a:ext uri="{FF2B5EF4-FFF2-40B4-BE49-F238E27FC236}">
                  <a16:creationId xmlns:a16="http://schemas.microsoft.com/office/drawing/2014/main" id="{FB8DB3DB-CB74-226D-77F4-5E0D7D9BDF7C}"/>
                </a:ext>
              </a:extLst>
            </p:cNvPr>
            <p:cNvSpPr/>
            <p:nvPr/>
          </p:nvSpPr>
          <p:spPr>
            <a:xfrm rot="21406938">
              <a:off x="8069888" y="3509110"/>
              <a:ext cx="125999" cy="1245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D493A4C7-3AE1-48CB-82E2-0D3B103C3CCF}"/>
              </a:ext>
            </a:extLst>
          </p:cNvPr>
          <p:cNvGrpSpPr/>
          <p:nvPr/>
        </p:nvGrpSpPr>
        <p:grpSpPr>
          <a:xfrm>
            <a:off x="7732121" y="3022217"/>
            <a:ext cx="1146977" cy="934664"/>
            <a:chOff x="7841182" y="3023104"/>
            <a:chExt cx="1094157" cy="934664"/>
          </a:xfrm>
        </p:grpSpPr>
        <p:grpSp>
          <p:nvGrpSpPr>
            <p:cNvPr id="95" name="Gruppo 7">
              <a:extLst>
                <a:ext uri="{FF2B5EF4-FFF2-40B4-BE49-F238E27FC236}">
                  <a16:creationId xmlns:a16="http://schemas.microsoft.com/office/drawing/2014/main" id="{92DE0F45-B559-F224-66D3-4E7116425D89}"/>
                </a:ext>
              </a:extLst>
            </p:cNvPr>
            <p:cNvGrpSpPr/>
            <p:nvPr/>
          </p:nvGrpSpPr>
          <p:grpSpPr>
            <a:xfrm>
              <a:off x="7841182" y="3023104"/>
              <a:ext cx="1092531" cy="498486"/>
              <a:chOff x="4569439" y="4239596"/>
              <a:chExt cx="1154941" cy="498486"/>
            </a:xfrm>
          </p:grpSpPr>
          <p:sp>
            <p:nvSpPr>
              <p:cNvPr id="96" name="Rettangolo 4">
                <a:extLst>
                  <a:ext uri="{FF2B5EF4-FFF2-40B4-BE49-F238E27FC236}">
                    <a16:creationId xmlns:a16="http://schemas.microsoft.com/office/drawing/2014/main" id="{A724F4C0-C686-6745-A804-C900270119BC}"/>
                  </a:ext>
                </a:extLst>
              </p:cNvPr>
              <p:cNvSpPr/>
              <p:nvPr/>
            </p:nvSpPr>
            <p:spPr>
              <a:xfrm>
                <a:off x="4580405" y="4294653"/>
                <a:ext cx="1049158" cy="434496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7" name="Rettangolo 1">
                <a:extLst>
                  <a:ext uri="{FF2B5EF4-FFF2-40B4-BE49-F238E27FC236}">
                    <a16:creationId xmlns:a16="http://schemas.microsoft.com/office/drawing/2014/main" id="{2A994979-13F9-4580-FE6F-DA16AB5EA20D}"/>
                  </a:ext>
                </a:extLst>
              </p:cNvPr>
              <p:cNvSpPr/>
              <p:nvPr/>
            </p:nvSpPr>
            <p:spPr>
              <a:xfrm>
                <a:off x="4569439" y="4239596"/>
                <a:ext cx="115494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1) 1×10</a:t>
                </a:r>
                <a:r>
                  <a:rPr lang="it-IT" sz="12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−7</a:t>
                </a:r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m/s</a:t>
                </a:r>
                <a:endParaRPr lang="it-IT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Rettangolo 3">
                <a:extLst>
                  <a:ext uri="{FF2B5EF4-FFF2-40B4-BE49-F238E27FC236}">
                    <a16:creationId xmlns:a16="http://schemas.microsoft.com/office/drawing/2014/main" id="{BE02A6C7-94C2-ED4F-6BDE-288DBB0DFAA5}"/>
                  </a:ext>
                </a:extLst>
              </p:cNvPr>
              <p:cNvSpPr/>
              <p:nvPr/>
            </p:nvSpPr>
            <p:spPr>
              <a:xfrm>
                <a:off x="4580403" y="4461083"/>
                <a:ext cx="11325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2) 1×10</a:t>
                </a:r>
                <a:r>
                  <a:rPr lang="it-IT" sz="12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−9</a:t>
                </a:r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m/s</a:t>
                </a:r>
              </a:p>
            </p:txBody>
          </p:sp>
        </p:grpSp>
        <p:grpSp>
          <p:nvGrpSpPr>
            <p:cNvPr id="121" name="Gruppo 7">
              <a:extLst>
                <a:ext uri="{FF2B5EF4-FFF2-40B4-BE49-F238E27FC236}">
                  <a16:creationId xmlns:a16="http://schemas.microsoft.com/office/drawing/2014/main" id="{F0A2C064-2A99-0283-98BD-E37FB664C8BA}"/>
                </a:ext>
              </a:extLst>
            </p:cNvPr>
            <p:cNvGrpSpPr/>
            <p:nvPr/>
          </p:nvGrpSpPr>
          <p:grpSpPr>
            <a:xfrm>
              <a:off x="7852708" y="3464207"/>
              <a:ext cx="1082631" cy="493561"/>
              <a:chOff x="4580403" y="4352665"/>
              <a:chExt cx="1144476" cy="493561"/>
            </a:xfrm>
          </p:grpSpPr>
          <p:sp>
            <p:nvSpPr>
              <p:cNvPr id="122" name="Rettangolo 4">
                <a:extLst>
                  <a:ext uri="{FF2B5EF4-FFF2-40B4-BE49-F238E27FC236}">
                    <a16:creationId xmlns:a16="http://schemas.microsoft.com/office/drawing/2014/main" id="{77395164-E1D3-161D-7D67-CD9B93A7E22F}"/>
                  </a:ext>
                </a:extLst>
              </p:cNvPr>
              <p:cNvSpPr/>
              <p:nvPr/>
            </p:nvSpPr>
            <p:spPr>
              <a:xfrm>
                <a:off x="4580403" y="4403117"/>
                <a:ext cx="1047937" cy="408487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" name="Rettangolo 1">
                <a:extLst>
                  <a:ext uri="{FF2B5EF4-FFF2-40B4-BE49-F238E27FC236}">
                    <a16:creationId xmlns:a16="http://schemas.microsoft.com/office/drawing/2014/main" id="{46C032E1-9B58-CF88-8CBB-AE15069EC9BF}"/>
                  </a:ext>
                </a:extLst>
              </p:cNvPr>
              <p:cNvSpPr/>
              <p:nvPr/>
            </p:nvSpPr>
            <p:spPr>
              <a:xfrm>
                <a:off x="4585289" y="4352665"/>
                <a:ext cx="113959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3) 1×10</a:t>
                </a:r>
                <a:r>
                  <a:rPr lang="it-IT" sz="12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−6</a:t>
                </a:r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m/s</a:t>
                </a:r>
                <a:endParaRPr lang="it-IT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Rettangolo 3">
                <a:extLst>
                  <a:ext uri="{FF2B5EF4-FFF2-40B4-BE49-F238E27FC236}">
                    <a16:creationId xmlns:a16="http://schemas.microsoft.com/office/drawing/2014/main" id="{69791B2A-3CFD-6085-48E4-693F96174498}"/>
                  </a:ext>
                </a:extLst>
              </p:cNvPr>
              <p:cNvSpPr/>
              <p:nvPr/>
            </p:nvSpPr>
            <p:spPr>
              <a:xfrm>
                <a:off x="4580403" y="4569227"/>
                <a:ext cx="11427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4) 1×10</a:t>
                </a:r>
                <a:r>
                  <a:rPr lang="it-IT" sz="12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− 5 </a:t>
                </a:r>
                <a:r>
                  <a:rPr lang="it-IT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m/s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19F11D1-6C79-EB6F-F320-942792A0574B}"/>
              </a:ext>
            </a:extLst>
          </p:cNvPr>
          <p:cNvGrpSpPr/>
          <p:nvPr/>
        </p:nvGrpSpPr>
        <p:grpSpPr>
          <a:xfrm>
            <a:off x="9238435" y="2116650"/>
            <a:ext cx="1189331" cy="1330745"/>
            <a:chOff x="9610031" y="2178135"/>
            <a:chExt cx="1189331" cy="1330745"/>
          </a:xfrm>
        </p:grpSpPr>
        <p:sp>
          <p:nvSpPr>
            <p:cNvPr id="161" name="Arrow: Right 160">
              <a:extLst>
                <a:ext uri="{FF2B5EF4-FFF2-40B4-BE49-F238E27FC236}">
                  <a16:creationId xmlns:a16="http://schemas.microsoft.com/office/drawing/2014/main" id="{EF714057-55F7-B7AD-50E8-AF2B8D3337A5}"/>
                </a:ext>
              </a:extLst>
            </p:cNvPr>
            <p:cNvSpPr/>
            <p:nvPr/>
          </p:nvSpPr>
          <p:spPr>
            <a:xfrm rot="3098803">
              <a:off x="10125076" y="2597271"/>
              <a:ext cx="502081" cy="13816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2" name="Arrow: Right 161">
              <a:extLst>
                <a:ext uri="{FF2B5EF4-FFF2-40B4-BE49-F238E27FC236}">
                  <a16:creationId xmlns:a16="http://schemas.microsoft.com/office/drawing/2014/main" id="{21C7D2A0-0FBD-DE0B-A59C-3E79E2ABACB0}"/>
                </a:ext>
              </a:extLst>
            </p:cNvPr>
            <p:cNvSpPr/>
            <p:nvPr/>
          </p:nvSpPr>
          <p:spPr>
            <a:xfrm rot="1947871">
              <a:off x="9610031" y="2178135"/>
              <a:ext cx="502081" cy="13816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3" name="Arrow: Right 162">
              <a:extLst>
                <a:ext uri="{FF2B5EF4-FFF2-40B4-BE49-F238E27FC236}">
                  <a16:creationId xmlns:a16="http://schemas.microsoft.com/office/drawing/2014/main" id="{FB7F67A8-9382-E3B4-C873-55EC0590D8D4}"/>
                </a:ext>
              </a:extLst>
            </p:cNvPr>
            <p:cNvSpPr/>
            <p:nvPr/>
          </p:nvSpPr>
          <p:spPr>
            <a:xfrm rot="3973882">
              <a:off x="10479241" y="3188759"/>
              <a:ext cx="502081" cy="138161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68" name="Ovale 16">
            <a:extLst>
              <a:ext uri="{FF2B5EF4-FFF2-40B4-BE49-F238E27FC236}">
                <a16:creationId xmlns:a16="http://schemas.microsoft.com/office/drawing/2014/main" id="{BC49C881-E839-7FE4-5ECD-C545D36B702E}"/>
              </a:ext>
            </a:extLst>
          </p:cNvPr>
          <p:cNvSpPr/>
          <p:nvPr/>
        </p:nvSpPr>
        <p:spPr>
          <a:xfrm rot="21406938">
            <a:off x="7500547" y="2255625"/>
            <a:ext cx="47346" cy="4444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9" name="CasellaDiTesto 17">
            <a:extLst>
              <a:ext uri="{FF2B5EF4-FFF2-40B4-BE49-F238E27FC236}">
                <a16:creationId xmlns:a16="http://schemas.microsoft.com/office/drawing/2014/main" id="{A7C92BB5-1565-B255-4F89-CF7A4CB9A3E0}"/>
              </a:ext>
            </a:extLst>
          </p:cNvPr>
          <p:cNvSpPr txBox="1"/>
          <p:nvPr/>
        </p:nvSpPr>
        <p:spPr>
          <a:xfrm>
            <a:off x="7426271" y="2033152"/>
            <a:ext cx="28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0" name="CasellaDiTesto 18">
            <a:extLst>
              <a:ext uri="{FF2B5EF4-FFF2-40B4-BE49-F238E27FC236}">
                <a16:creationId xmlns:a16="http://schemas.microsoft.com/office/drawing/2014/main" id="{CCA00515-0FBA-E9A9-C6A2-EC5C97C94C2B}"/>
              </a:ext>
            </a:extLst>
          </p:cNvPr>
          <p:cNvSpPr txBox="1"/>
          <p:nvPr/>
        </p:nvSpPr>
        <p:spPr>
          <a:xfrm rot="21406938">
            <a:off x="8165011" y="1331517"/>
            <a:ext cx="264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1" name="Ovale 16">
            <a:extLst>
              <a:ext uri="{FF2B5EF4-FFF2-40B4-BE49-F238E27FC236}">
                <a16:creationId xmlns:a16="http://schemas.microsoft.com/office/drawing/2014/main" id="{35A04C53-4712-EE41-EBB0-738456E2C1DA}"/>
              </a:ext>
            </a:extLst>
          </p:cNvPr>
          <p:cNvSpPr/>
          <p:nvPr/>
        </p:nvSpPr>
        <p:spPr>
          <a:xfrm rot="21406938">
            <a:off x="8287159" y="1537287"/>
            <a:ext cx="47346" cy="4444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6ECA28B-B3B0-4645-8296-373615E4EED1}"/>
              </a:ext>
            </a:extLst>
          </p:cNvPr>
          <p:cNvGrpSpPr/>
          <p:nvPr/>
        </p:nvGrpSpPr>
        <p:grpSpPr>
          <a:xfrm>
            <a:off x="9732645" y="831258"/>
            <a:ext cx="1837929" cy="461665"/>
            <a:chOff x="9732645" y="831258"/>
            <a:chExt cx="1837929" cy="461665"/>
          </a:xfrm>
        </p:grpSpPr>
        <p:sp>
          <p:nvSpPr>
            <p:cNvPr id="1041" name="Rectangle: Rounded Corners 1040">
              <a:extLst>
                <a:ext uri="{FF2B5EF4-FFF2-40B4-BE49-F238E27FC236}">
                  <a16:creationId xmlns:a16="http://schemas.microsoft.com/office/drawing/2014/main" id="{4133C250-FB44-994D-0AFF-B113D797E25C}"/>
                </a:ext>
              </a:extLst>
            </p:cNvPr>
            <p:cNvSpPr/>
            <p:nvPr/>
          </p:nvSpPr>
          <p:spPr>
            <a:xfrm>
              <a:off x="9732645" y="965789"/>
              <a:ext cx="377741" cy="134828"/>
            </a:xfrm>
            <a:prstGeom prst="roundRect">
              <a:avLst/>
            </a:pr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2F3C437A-A42F-C67D-8EE2-4E3C2164D95E}"/>
                </a:ext>
              </a:extLst>
            </p:cNvPr>
            <p:cNvSpPr txBox="1"/>
            <p:nvPr/>
          </p:nvSpPr>
          <p:spPr>
            <a:xfrm>
              <a:off x="10091281" y="831258"/>
              <a:ext cx="1479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Landslide boundary IFFI 2012</a:t>
              </a:r>
            </a:p>
          </p:txBody>
        </p:sp>
      </p:grpSp>
      <p:sp>
        <p:nvSpPr>
          <p:cNvPr id="125" name="Rectangle 67">
            <a:extLst>
              <a:ext uri="{FF2B5EF4-FFF2-40B4-BE49-F238E27FC236}">
                <a16:creationId xmlns:a16="http://schemas.microsoft.com/office/drawing/2014/main" id="{EE8E9409-FE86-418C-8087-B6634C943ED4}"/>
              </a:ext>
            </a:extLst>
          </p:cNvPr>
          <p:cNvSpPr/>
          <p:nvPr/>
        </p:nvSpPr>
        <p:spPr>
          <a:xfrm>
            <a:off x="8492034" y="4135571"/>
            <a:ext cx="3055232" cy="216309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386CB-F9EB-BD09-7A28-0A6C2D58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8CB-6A0B-DD2B-952B-9648DCF2B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Ongoing Efforts  </a:t>
            </a:r>
            <a:r>
              <a:rPr lang="en-GB" sz="2200" i="1" noProof="0" dirty="0"/>
              <a:t>bridging site and lab insights</a:t>
            </a:r>
          </a:p>
        </p:txBody>
      </p:sp>
      <p:pic>
        <p:nvPicPr>
          <p:cNvPr id="5" name="Immagine 12">
            <a:extLst>
              <a:ext uri="{FF2B5EF4-FFF2-40B4-BE49-F238E27FC236}">
                <a16:creationId xmlns:a16="http://schemas.microsoft.com/office/drawing/2014/main" id="{CA74867F-701B-6578-3CEC-71629FC34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57" y="1050618"/>
            <a:ext cx="1949503" cy="1254270"/>
          </a:xfrm>
          <a:prstGeom prst="rect">
            <a:avLst/>
          </a:prstGeom>
        </p:spPr>
      </p:pic>
      <p:pic>
        <p:nvPicPr>
          <p:cNvPr id="11" name="3B_allData">
            <a:hlinkClick r:id="" action="ppaction://media"/>
            <a:extLst>
              <a:ext uri="{FF2B5EF4-FFF2-40B4-BE49-F238E27FC236}">
                <a16:creationId xmlns:a16="http://schemas.microsoft.com/office/drawing/2014/main" id="{1D9CDB55-79A7-C8A3-3F44-A65A992C3A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5"/>
                </p14:media>
              </p:ext>
            </p:extLst>
          </p:nvPr>
        </p:nvPicPr>
        <p:blipFill>
          <a:blip r:embed="rId6"/>
          <a:srcRect l="1889" r="2518" b="6589"/>
          <a:stretch>
            <a:fillRect/>
          </a:stretch>
        </p:blipFill>
        <p:spPr>
          <a:xfrm>
            <a:off x="5937229" y="834934"/>
            <a:ext cx="4093314" cy="2519107"/>
          </a:xfrm>
          <a:prstGeom prst="rect">
            <a:avLst/>
          </a:prstGeom>
        </p:spPr>
      </p:pic>
      <p:pic>
        <p:nvPicPr>
          <p:cNvPr id="20" name="Immagine 2">
            <a:extLst>
              <a:ext uri="{FF2B5EF4-FFF2-40B4-BE49-F238E27FC236}">
                <a16:creationId xmlns:a16="http://schemas.microsoft.com/office/drawing/2014/main" id="{1BAEA93A-8A1E-420F-95B1-3C98B7352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50" y="2582202"/>
            <a:ext cx="1970086" cy="13133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44FFF05-9B5E-2608-177F-5655030FA7E1}"/>
              </a:ext>
            </a:extLst>
          </p:cNvPr>
          <p:cNvGrpSpPr/>
          <p:nvPr/>
        </p:nvGrpSpPr>
        <p:grpSpPr>
          <a:xfrm>
            <a:off x="376747" y="3716769"/>
            <a:ext cx="2600656" cy="2459316"/>
            <a:chOff x="5043781" y="3677714"/>
            <a:chExt cx="3129152" cy="27593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802D8B-143E-4589-D010-7A1B5CDB19F9}"/>
                </a:ext>
              </a:extLst>
            </p:cNvPr>
            <p:cNvGrpSpPr/>
            <p:nvPr/>
          </p:nvGrpSpPr>
          <p:grpSpPr>
            <a:xfrm>
              <a:off x="6141121" y="3677714"/>
              <a:ext cx="2031812" cy="2759312"/>
              <a:chOff x="3700559" y="3420109"/>
              <a:chExt cx="1906928" cy="253412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8F4A66C-0272-D150-C974-DFB12AE90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00559" y="3420109"/>
                <a:ext cx="1906928" cy="253412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B6A9A36-74E8-EE2C-2DE9-9A8FBFAB4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6912" b="46667"/>
              <a:stretch>
                <a:fillRect/>
              </a:stretch>
            </p:blipFill>
            <p:spPr>
              <a:xfrm>
                <a:off x="4583865" y="4870552"/>
                <a:ext cx="1023621" cy="1083681"/>
              </a:xfrm>
              <a:prstGeom prst="rect">
                <a:avLst/>
              </a:prstGeom>
            </p:spPr>
          </p:pic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21628371-F132-48B5-E774-C70B8F2CA118}"/>
                </a:ext>
              </a:extLst>
            </p:cNvPr>
            <p:cNvGrpSpPr/>
            <p:nvPr/>
          </p:nvGrpSpPr>
          <p:grpSpPr>
            <a:xfrm>
              <a:off x="5050465" y="3677714"/>
              <a:ext cx="1844563" cy="1330123"/>
              <a:chOff x="5977676" y="539616"/>
              <a:chExt cx="6408253" cy="5367791"/>
            </a:xfrm>
          </p:grpSpPr>
          <p:pic>
            <p:nvPicPr>
              <p:cNvPr id="22" name="Immagine 9" descr="Immagine che contiene persona, macchina, ingegneria, vestiti&#10;&#10;Descrizione generata automaticamente">
                <a:extLst>
                  <a:ext uri="{FF2B5EF4-FFF2-40B4-BE49-F238E27FC236}">
                    <a16:creationId xmlns:a16="http://schemas.microsoft.com/office/drawing/2014/main" id="{14AD162A-FBB5-FC7B-40B9-366E2DE53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7676" y="539616"/>
                <a:ext cx="4025843" cy="5367791"/>
              </a:xfrm>
              <a:prstGeom prst="rect">
                <a:avLst/>
              </a:prstGeom>
            </p:spPr>
          </p:pic>
          <p:sp>
            <p:nvSpPr>
              <p:cNvPr id="23" name="CasellaDiTesto 13">
                <a:extLst>
                  <a:ext uri="{FF2B5EF4-FFF2-40B4-BE49-F238E27FC236}">
                    <a16:creationId xmlns:a16="http://schemas.microsoft.com/office/drawing/2014/main" id="{83380B08-1517-AA24-6548-7A9B1D511DCE}"/>
                  </a:ext>
                </a:extLst>
              </p:cNvPr>
              <p:cNvSpPr txBox="1"/>
              <p:nvPr/>
            </p:nvSpPr>
            <p:spPr>
              <a:xfrm>
                <a:off x="6906868" y="726878"/>
                <a:ext cx="5479061" cy="1213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b="1" dirty="0" err="1"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Rain</a:t>
                </a:r>
                <a:r>
                  <a:rPr lang="it-IT" sz="1000" b="1" dirty="0">
                    <a:highlight>
                      <a:srgbClr val="C0C0C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gauge station</a:t>
                </a:r>
              </a:p>
            </p:txBody>
          </p:sp>
        </p:grpSp>
        <p:pic>
          <p:nvPicPr>
            <p:cNvPr id="25" name="Immagine 7" descr="Immagine che contiene testo, interno, cavo, forniture per ufficio&#10;&#10;Descrizione generata automaticamente">
              <a:extLst>
                <a:ext uri="{FF2B5EF4-FFF2-40B4-BE49-F238E27FC236}">
                  <a16:creationId xmlns:a16="http://schemas.microsoft.com/office/drawing/2014/main" id="{2E4BDF16-C6B3-7AE3-5B83-1D75C6C7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0464" y="5000995"/>
              <a:ext cx="1090657" cy="1436031"/>
            </a:xfrm>
            <a:prstGeom prst="rect">
              <a:avLst/>
            </a:prstGeom>
          </p:spPr>
        </p:pic>
        <p:sp>
          <p:nvSpPr>
            <p:cNvPr id="27" name="CasellaDiTesto 13">
              <a:extLst>
                <a:ext uri="{FF2B5EF4-FFF2-40B4-BE49-F238E27FC236}">
                  <a16:creationId xmlns:a16="http://schemas.microsoft.com/office/drawing/2014/main" id="{6007E466-988F-BC5F-E742-F1E156148DC0}"/>
                </a:ext>
              </a:extLst>
            </p:cNvPr>
            <p:cNvSpPr txBox="1"/>
            <p:nvPr/>
          </p:nvSpPr>
          <p:spPr>
            <a:xfrm>
              <a:off x="5372994" y="5984878"/>
              <a:ext cx="1364476" cy="3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 err="1">
                  <a:highlight>
                    <a:srgbClr val="C0C0C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Pieazometer</a:t>
              </a:r>
              <a:endParaRPr lang="it-IT" sz="10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CasellaDiTesto 13">
              <a:extLst>
                <a:ext uri="{FF2B5EF4-FFF2-40B4-BE49-F238E27FC236}">
                  <a16:creationId xmlns:a16="http://schemas.microsoft.com/office/drawing/2014/main" id="{F9A8689E-691C-C34B-C475-D3A306303B77}"/>
                </a:ext>
              </a:extLst>
            </p:cNvPr>
            <p:cNvSpPr txBox="1"/>
            <p:nvPr/>
          </p:nvSpPr>
          <p:spPr>
            <a:xfrm>
              <a:off x="5043781" y="4846947"/>
              <a:ext cx="1364474" cy="30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 err="1">
                  <a:highlight>
                    <a:srgbClr val="C0C0C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Datalogger</a:t>
              </a:r>
              <a:endParaRPr lang="it-IT" sz="10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53150A-4432-8848-21E0-393B8300AD6F}"/>
              </a:ext>
            </a:extLst>
          </p:cNvPr>
          <p:cNvSpPr txBox="1"/>
          <p:nvPr/>
        </p:nvSpPr>
        <p:spPr>
          <a:xfrm>
            <a:off x="351777" y="2928211"/>
            <a:ext cx="956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noProof="0" dirty="0"/>
              <a:t>…In lab</a:t>
            </a:r>
            <a:endParaRPr lang="it-IT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46C06-57B8-47FE-C61E-A1D5570F9F33}"/>
              </a:ext>
            </a:extLst>
          </p:cNvPr>
          <p:cNvSpPr txBox="1"/>
          <p:nvPr/>
        </p:nvSpPr>
        <p:spPr>
          <a:xfrm>
            <a:off x="346760" y="6077556"/>
            <a:ext cx="1148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noProof="0" dirty="0"/>
              <a:t>…On site </a:t>
            </a:r>
            <a:endParaRPr lang="it-IT" dirty="0"/>
          </a:p>
        </p:txBody>
      </p:sp>
      <p:sp>
        <p:nvSpPr>
          <p:cNvPr id="34" name="Rettangolo 27">
            <a:extLst>
              <a:ext uri="{FF2B5EF4-FFF2-40B4-BE49-F238E27FC236}">
                <a16:creationId xmlns:a16="http://schemas.microsoft.com/office/drawing/2014/main" id="{478D4A39-DADA-870F-3951-A3C98888840B}"/>
              </a:ext>
            </a:extLst>
          </p:cNvPr>
          <p:cNvSpPr/>
          <p:nvPr/>
        </p:nvSpPr>
        <p:spPr>
          <a:xfrm>
            <a:off x="4977947" y="3327059"/>
            <a:ext cx="1910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 Data </a:t>
            </a:r>
            <a:r>
              <a:rPr lang="it-IT" dirty="0"/>
              <a:t>gathering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86F3F4-FB25-3E0C-7445-FF69CF622B67}"/>
              </a:ext>
            </a:extLst>
          </p:cNvPr>
          <p:cNvSpPr txBox="1"/>
          <p:nvPr/>
        </p:nvSpPr>
        <p:spPr>
          <a:xfrm>
            <a:off x="6674166" y="756955"/>
            <a:ext cx="117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TL ERT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816DB6-8B70-E6EA-D4D4-CAAE091EC820}"/>
              </a:ext>
            </a:extLst>
          </p:cNvPr>
          <p:cNvSpPr txBox="1"/>
          <p:nvPr/>
        </p:nvSpPr>
        <p:spPr>
          <a:xfrm>
            <a:off x="9929148" y="751707"/>
            <a:ext cx="188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 data analysis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F0115EE-3D29-403B-AF38-E71C72C1E591}"/>
              </a:ext>
            </a:extLst>
          </p:cNvPr>
          <p:cNvGrpSpPr/>
          <p:nvPr/>
        </p:nvGrpSpPr>
        <p:grpSpPr>
          <a:xfrm>
            <a:off x="4987797" y="3259387"/>
            <a:ext cx="4466260" cy="2923272"/>
            <a:chOff x="2442054" y="3379308"/>
            <a:chExt cx="4466260" cy="2923272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A47B8BCF-ADCB-44EC-ABB5-56F17BBFE4A5}"/>
                </a:ext>
              </a:extLst>
            </p:cNvPr>
            <p:cNvGrpSpPr/>
            <p:nvPr/>
          </p:nvGrpSpPr>
          <p:grpSpPr>
            <a:xfrm>
              <a:off x="2442054" y="3379308"/>
              <a:ext cx="4466260" cy="2923272"/>
              <a:chOff x="2442054" y="3379308"/>
              <a:chExt cx="4466260" cy="292327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8ABF18E-9CA0-B1BD-9936-9D361A24E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r="9264"/>
              <a:stretch>
                <a:fillRect/>
              </a:stretch>
            </p:blipFill>
            <p:spPr>
              <a:xfrm>
                <a:off x="2650918" y="5097142"/>
                <a:ext cx="2667589" cy="12054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CFD35E9-2496-AC3F-EE08-649E8F59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r="9264"/>
              <a:stretch>
                <a:fillRect/>
              </a:stretch>
            </p:blipFill>
            <p:spPr>
              <a:xfrm>
                <a:off x="2669219" y="3827561"/>
                <a:ext cx="2667590" cy="11949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D0FD054-C040-B9D8-137B-388D9E722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90735" r="-1217"/>
              <a:stretch>
                <a:fillRect/>
              </a:stretch>
            </p:blipFill>
            <p:spPr>
              <a:xfrm>
                <a:off x="2442054" y="4324637"/>
                <a:ext cx="316172" cy="1269737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1045ABF-836B-D57D-23A4-F9C7035A3660}"/>
                  </a:ext>
                </a:extLst>
              </p:cNvPr>
              <p:cNvSpPr txBox="1"/>
              <p:nvPr/>
            </p:nvSpPr>
            <p:spPr>
              <a:xfrm>
                <a:off x="4463094" y="3379308"/>
                <a:ext cx="24452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Capturing drying process</a:t>
                </a:r>
                <a:endParaRPr lang="it-I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CDE084-2AF5-332B-3E8E-995FA06CA125}"/>
                </a:ext>
              </a:extLst>
            </p:cNvPr>
            <p:cNvSpPr txBox="1"/>
            <p:nvPr/>
          </p:nvSpPr>
          <p:spPr>
            <a:xfrm>
              <a:off x="4488146" y="3964740"/>
              <a:ext cx="11489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08/25</a:t>
              </a:r>
              <a:endParaRPr lang="it-IT" sz="14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26C616-8CF2-E64A-0097-858352B30F88}"/>
                </a:ext>
              </a:extLst>
            </p:cNvPr>
            <p:cNvSpPr txBox="1"/>
            <p:nvPr/>
          </p:nvSpPr>
          <p:spPr>
            <a:xfrm>
              <a:off x="4533970" y="5216116"/>
              <a:ext cx="11489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09/25</a:t>
              </a:r>
              <a:endParaRPr lang="it-IT" sz="1400" dirty="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2D21A811-69B7-4856-89A8-90BA494FA0E0}"/>
              </a:ext>
            </a:extLst>
          </p:cNvPr>
          <p:cNvGrpSpPr/>
          <p:nvPr/>
        </p:nvGrpSpPr>
        <p:grpSpPr>
          <a:xfrm>
            <a:off x="3118763" y="3099077"/>
            <a:ext cx="2421614" cy="3075728"/>
            <a:chOff x="315146" y="3075976"/>
            <a:chExt cx="2421614" cy="30900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051C93-BF7E-0130-817E-A352A4FA5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5146" y="3695267"/>
              <a:ext cx="1869034" cy="2470796"/>
            </a:xfrm>
            <a:prstGeom prst="rect">
              <a:avLst/>
            </a:prstGeom>
          </p:spPr>
        </p:pic>
        <p:pic>
          <p:nvPicPr>
            <p:cNvPr id="60" name="Immagine 11" descr="Immagine che contiene testo, aria aperta, erba, Cellulare&#10;&#10;Descrizione generata automaticamente">
              <a:extLst>
                <a:ext uri="{FF2B5EF4-FFF2-40B4-BE49-F238E27FC236}">
                  <a16:creationId xmlns:a16="http://schemas.microsoft.com/office/drawing/2014/main" id="{619F6EAB-B598-6FCA-7F45-89BF0344F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5850" t="42300" r="5995" b="27732"/>
            <a:stretch>
              <a:fillRect/>
            </a:stretch>
          </p:blipFill>
          <p:spPr>
            <a:xfrm>
              <a:off x="323185" y="4810710"/>
              <a:ext cx="647318" cy="46827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393C830-58E3-5D2E-70BD-C50CEFDE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0170" t="23705" r="43280" b="18543"/>
            <a:stretch>
              <a:fillRect/>
            </a:stretch>
          </p:blipFill>
          <p:spPr>
            <a:xfrm>
              <a:off x="331466" y="5279189"/>
              <a:ext cx="649434" cy="875952"/>
            </a:xfrm>
            <a:prstGeom prst="rect">
              <a:avLst/>
            </a:prstGeom>
          </p:spPr>
        </p:pic>
        <p:sp>
          <p:nvSpPr>
            <p:cNvPr id="65" name="CasellaDiTesto 13">
              <a:extLst>
                <a:ext uri="{FF2B5EF4-FFF2-40B4-BE49-F238E27FC236}">
                  <a16:creationId xmlns:a16="http://schemas.microsoft.com/office/drawing/2014/main" id="{2B5FDE08-0C58-56CB-708A-4F4C1A15F0A0}"/>
                </a:ext>
              </a:extLst>
            </p:cNvPr>
            <p:cNvSpPr txBox="1"/>
            <p:nvPr/>
          </p:nvSpPr>
          <p:spPr>
            <a:xfrm>
              <a:off x="851566" y="3075976"/>
              <a:ext cx="664254" cy="371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highlight>
                    <a:srgbClr val="C0C0C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  <a:p>
              <a:r>
                <a:rPr lang="it-IT" sz="900" b="1" dirty="0" err="1">
                  <a:highlight>
                    <a:srgbClr val="C0C0C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content</a:t>
              </a:r>
              <a:endParaRPr lang="it-IT" sz="900" b="1" dirty="0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CasellaDiTesto 13">
              <a:extLst>
                <a:ext uri="{FF2B5EF4-FFF2-40B4-BE49-F238E27FC236}">
                  <a16:creationId xmlns:a16="http://schemas.microsoft.com/office/drawing/2014/main" id="{D436A6DB-A6D7-D2E8-F459-DDF59ACFAD8F}"/>
                </a:ext>
              </a:extLst>
            </p:cNvPr>
            <p:cNvSpPr txBox="1"/>
            <p:nvPr/>
          </p:nvSpPr>
          <p:spPr>
            <a:xfrm>
              <a:off x="1872841" y="3078722"/>
              <a:ext cx="863919" cy="23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highlight>
                    <a:srgbClr val="C0C0C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TL ERT system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536B5AE4-71BA-E103-0976-1FED37236F49}"/>
              </a:ext>
            </a:extLst>
          </p:cNvPr>
          <p:cNvSpPr/>
          <p:nvPr/>
        </p:nvSpPr>
        <p:spPr>
          <a:xfrm>
            <a:off x="7924454" y="3833252"/>
            <a:ext cx="3993957" cy="23357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9C66177-2CCB-40CB-95A8-BAC6F6CA8198}"/>
              </a:ext>
            </a:extLst>
          </p:cNvPr>
          <p:cNvGrpSpPr/>
          <p:nvPr/>
        </p:nvGrpSpPr>
        <p:grpSpPr>
          <a:xfrm>
            <a:off x="401224" y="838304"/>
            <a:ext cx="5522712" cy="2180623"/>
            <a:chOff x="353519" y="1166173"/>
            <a:chExt cx="5522712" cy="214087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3C33BEB-C165-47F2-BDE9-05FEBD3B5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9144" t="115" r="4055"/>
            <a:stretch/>
          </p:blipFill>
          <p:spPr>
            <a:xfrm rot="10800000" flipH="1">
              <a:off x="353784" y="1172066"/>
              <a:ext cx="2297134" cy="2134978"/>
            </a:xfrm>
            <a:prstGeom prst="rect">
              <a:avLst/>
            </a:prstGeom>
          </p:spPr>
        </p:pic>
        <p:pic>
          <p:nvPicPr>
            <p:cNvPr id="12" name="Immagine 37">
              <a:extLst>
                <a:ext uri="{FF2B5EF4-FFF2-40B4-BE49-F238E27FC236}">
                  <a16:creationId xmlns:a16="http://schemas.microsoft.com/office/drawing/2014/main" id="{32652804-A942-EEFD-F33E-C73A13398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6126"/>
            <a:stretch/>
          </p:blipFill>
          <p:spPr>
            <a:xfrm>
              <a:off x="353519" y="1166173"/>
              <a:ext cx="1642705" cy="5891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Immagine 3">
              <a:extLst>
                <a:ext uri="{FF2B5EF4-FFF2-40B4-BE49-F238E27FC236}">
                  <a16:creationId xmlns:a16="http://schemas.microsoft.com/office/drawing/2014/main" id="{B5908F6B-5F03-4ABF-7AC5-376D8E4B8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20386" b="681"/>
            <a:stretch/>
          </p:blipFill>
          <p:spPr>
            <a:xfrm>
              <a:off x="2620852" y="1172066"/>
              <a:ext cx="1563808" cy="2133859"/>
            </a:xfrm>
            <a:prstGeom prst="rect">
              <a:avLst/>
            </a:prstGeom>
          </p:spPr>
        </p:pic>
        <p:pic>
          <p:nvPicPr>
            <p:cNvPr id="13" name="Immagine 1">
              <a:extLst>
                <a:ext uri="{FF2B5EF4-FFF2-40B4-BE49-F238E27FC236}">
                  <a16:creationId xmlns:a16="http://schemas.microsoft.com/office/drawing/2014/main" id="{5D8CDDD1-5EDD-D6D6-B182-7F2C5A060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19912" r="16495" b="1"/>
            <a:stretch/>
          </p:blipFill>
          <p:spPr>
            <a:xfrm flipH="1">
              <a:off x="4169987" y="1170811"/>
              <a:ext cx="1692950" cy="2135420"/>
            </a:xfrm>
            <a:prstGeom prst="rect">
              <a:avLst/>
            </a:prstGeom>
          </p:spPr>
        </p:pic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8E151F42-6C51-4559-A5AA-404A5163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686" r="1" b="-1"/>
            <a:stretch/>
          </p:blipFill>
          <p:spPr>
            <a:xfrm>
              <a:off x="5035099" y="1170811"/>
              <a:ext cx="841132" cy="778626"/>
            </a:xfrm>
            <a:prstGeom prst="rect">
              <a:avLst/>
            </a:prstGeom>
          </p:spPr>
        </p:pic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3C1DA6A1-A543-4B9C-8185-7754396205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169" y="2592380"/>
            <a:ext cx="936292" cy="589529"/>
          </a:xfrm>
          <a:prstGeom prst="rect">
            <a:avLst/>
          </a:prstGeom>
        </p:spPr>
      </p:pic>
      <p:sp>
        <p:nvSpPr>
          <p:cNvPr id="38" name="Freccia bidirezionale orizzontale 37">
            <a:extLst>
              <a:ext uri="{FF2B5EF4-FFF2-40B4-BE49-F238E27FC236}">
                <a16:creationId xmlns:a16="http://schemas.microsoft.com/office/drawing/2014/main" id="{C4C09BCE-9A6A-4492-AF3A-56F258A395B5}"/>
              </a:ext>
            </a:extLst>
          </p:cNvPr>
          <p:cNvSpPr/>
          <p:nvPr/>
        </p:nvSpPr>
        <p:spPr>
          <a:xfrm rot="17506044" flipV="1">
            <a:off x="3425712" y="3839249"/>
            <a:ext cx="2022651" cy="4571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eccia bidirezionale orizzontale 60">
            <a:extLst>
              <a:ext uri="{FF2B5EF4-FFF2-40B4-BE49-F238E27FC236}">
                <a16:creationId xmlns:a16="http://schemas.microsoft.com/office/drawing/2014/main" id="{3DB8332D-AF34-47CE-9871-324402AAD7E6}"/>
              </a:ext>
            </a:extLst>
          </p:cNvPr>
          <p:cNvSpPr/>
          <p:nvPr/>
        </p:nvSpPr>
        <p:spPr>
          <a:xfrm rot="17007804" flipV="1">
            <a:off x="2512304" y="3367469"/>
            <a:ext cx="3262963" cy="50157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bidirezionale orizzontale 61">
            <a:extLst>
              <a:ext uri="{FF2B5EF4-FFF2-40B4-BE49-F238E27FC236}">
                <a16:creationId xmlns:a16="http://schemas.microsoft.com/office/drawing/2014/main" id="{4BD2C4A4-D361-41AB-A6D5-66E9F6D750CB}"/>
              </a:ext>
            </a:extLst>
          </p:cNvPr>
          <p:cNvSpPr/>
          <p:nvPr/>
        </p:nvSpPr>
        <p:spPr>
          <a:xfrm rot="16432389" flipV="1">
            <a:off x="1990178" y="4017567"/>
            <a:ext cx="2931881" cy="70174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asellaDiTesto 13">
            <a:extLst>
              <a:ext uri="{FF2B5EF4-FFF2-40B4-BE49-F238E27FC236}">
                <a16:creationId xmlns:a16="http://schemas.microsoft.com/office/drawing/2014/main" id="{F765B0E1-6DDE-4D98-9048-DCECA80C23A7}"/>
              </a:ext>
            </a:extLst>
          </p:cNvPr>
          <p:cNvSpPr txBox="1"/>
          <p:nvPr/>
        </p:nvSpPr>
        <p:spPr>
          <a:xfrm>
            <a:off x="2817205" y="3368603"/>
            <a:ext cx="1447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Tensiometr</a:t>
            </a:r>
            <a:endParaRPr lang="it-IT" sz="9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BB74638E-DA96-483D-A2AC-EE34C4715029}"/>
              </a:ext>
            </a:extLst>
          </p:cNvPr>
          <p:cNvSpPr/>
          <p:nvPr/>
        </p:nvSpPr>
        <p:spPr>
          <a:xfrm>
            <a:off x="309129" y="3356645"/>
            <a:ext cx="235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Meteorological sensors</a:t>
            </a:r>
            <a:endParaRPr lang="it-IT" dirty="0"/>
          </a:p>
        </p:txBody>
      </p:sp>
      <p:sp>
        <p:nvSpPr>
          <p:cNvPr id="73" name="TextBox 35">
            <a:extLst>
              <a:ext uri="{FF2B5EF4-FFF2-40B4-BE49-F238E27FC236}">
                <a16:creationId xmlns:a16="http://schemas.microsoft.com/office/drawing/2014/main" id="{756EAEC5-8498-46AC-A08E-361247233954}"/>
              </a:ext>
            </a:extLst>
          </p:cNvPr>
          <p:cNvSpPr txBox="1"/>
          <p:nvPr/>
        </p:nvSpPr>
        <p:spPr>
          <a:xfrm>
            <a:off x="5287713" y="4788304"/>
            <a:ext cx="117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2D TL ERT </a:t>
            </a:r>
          </a:p>
        </p:txBody>
      </p:sp>
      <p:sp>
        <p:nvSpPr>
          <p:cNvPr id="57" name="CasellaDiTesto 40">
            <a:extLst>
              <a:ext uri="{FF2B5EF4-FFF2-40B4-BE49-F238E27FC236}">
                <a16:creationId xmlns:a16="http://schemas.microsoft.com/office/drawing/2014/main" id="{E3652B33-5B85-4BCF-B6D4-25154699E9F2}"/>
              </a:ext>
            </a:extLst>
          </p:cNvPr>
          <p:cNvSpPr txBox="1"/>
          <p:nvPr/>
        </p:nvSpPr>
        <p:spPr>
          <a:xfrm>
            <a:off x="7882552" y="3799448"/>
            <a:ext cx="4917563" cy="229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Key</a:t>
            </a:r>
            <a:r>
              <a:rPr lang="it-IT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Field-to-Lab Replication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Imaging and TL Data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noProof="1"/>
              <a:t>Comparing</a:t>
            </a:r>
            <a:r>
              <a:rPr lang="it-IT" sz="2000" dirty="0"/>
              <a:t> </a:t>
            </a:r>
            <a:r>
              <a:rPr lang="it-IT" sz="2000" noProof="1"/>
              <a:t>Processes</a:t>
            </a:r>
            <a:r>
              <a:rPr lang="it-IT" sz="2000" dirty="0"/>
              <a:t> </a:t>
            </a:r>
            <a:r>
              <a:rPr lang="it-IT" sz="2000" noProof="1"/>
              <a:t>Across</a:t>
            </a:r>
            <a:r>
              <a:rPr lang="it-IT" sz="2000" dirty="0"/>
              <a:t> </a:t>
            </a:r>
            <a:r>
              <a:rPr lang="it-IT" sz="2000" noProof="1"/>
              <a:t>Scales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noProof="1"/>
              <a:t>Assembling</a:t>
            </a:r>
            <a:r>
              <a:rPr lang="it-IT" sz="2000" dirty="0"/>
              <a:t> a Dataset</a:t>
            </a:r>
            <a:endParaRPr lang="it-IT" sz="2000" noProof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EDED033C-D998-45DF-A09B-A7DB04B94F85}"/>
              </a:ext>
            </a:extLst>
          </p:cNvPr>
          <p:cNvSpPr/>
          <p:nvPr/>
        </p:nvSpPr>
        <p:spPr>
          <a:xfrm>
            <a:off x="4647754" y="3431697"/>
            <a:ext cx="378073" cy="194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Arrow Connector 45">
            <a:extLst>
              <a:ext uri="{FF2B5EF4-FFF2-40B4-BE49-F238E27FC236}">
                <a16:creationId xmlns:a16="http://schemas.microsoft.com/office/drawing/2014/main" id="{2FE3BB6A-0AB9-4EE0-894E-431163EE6DEE}"/>
              </a:ext>
            </a:extLst>
          </p:cNvPr>
          <p:cNvCxnSpPr>
            <a:cxnSpLocks/>
          </p:cNvCxnSpPr>
          <p:nvPr/>
        </p:nvCxnSpPr>
        <p:spPr>
          <a:xfrm flipH="1" flipV="1">
            <a:off x="7692893" y="2933959"/>
            <a:ext cx="169111" cy="398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45">
            <a:extLst>
              <a:ext uri="{FF2B5EF4-FFF2-40B4-BE49-F238E27FC236}">
                <a16:creationId xmlns:a16="http://schemas.microsoft.com/office/drawing/2014/main" id="{E7D13BAD-52FB-4D82-8909-CCBA3A4FDA5A}"/>
              </a:ext>
            </a:extLst>
          </p:cNvPr>
          <p:cNvCxnSpPr>
            <a:cxnSpLocks/>
          </p:cNvCxnSpPr>
          <p:nvPr/>
        </p:nvCxnSpPr>
        <p:spPr>
          <a:xfrm flipH="1">
            <a:off x="7515095" y="3597941"/>
            <a:ext cx="294339" cy="177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e 57">
            <a:extLst>
              <a:ext uri="{FF2B5EF4-FFF2-40B4-BE49-F238E27FC236}">
                <a16:creationId xmlns:a16="http://schemas.microsoft.com/office/drawing/2014/main" id="{3BBC18C2-7918-4272-A0E6-4F0D7DBFA052}"/>
              </a:ext>
            </a:extLst>
          </p:cNvPr>
          <p:cNvSpPr/>
          <p:nvPr/>
        </p:nvSpPr>
        <p:spPr>
          <a:xfrm rot="16944524">
            <a:off x="6627119" y="5169145"/>
            <a:ext cx="303087" cy="417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392AA032-45B5-4C2D-B167-25571D286E7B}"/>
              </a:ext>
            </a:extLst>
          </p:cNvPr>
          <p:cNvSpPr/>
          <p:nvPr/>
        </p:nvSpPr>
        <p:spPr>
          <a:xfrm rot="16944524">
            <a:off x="6668126" y="3914341"/>
            <a:ext cx="303087" cy="417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1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734E-E80D-E78D-DA1E-3486F956C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97A9-B27A-D56D-8122-CCF52B6D95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Next Steps</a:t>
            </a:r>
            <a:endParaRPr lang="en-GB" noProof="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D5F259-8046-FB2B-B194-DB1C5DF81021}"/>
              </a:ext>
            </a:extLst>
          </p:cNvPr>
          <p:cNvGrpSpPr/>
          <p:nvPr/>
        </p:nvGrpSpPr>
        <p:grpSpPr>
          <a:xfrm>
            <a:off x="264661" y="1105318"/>
            <a:ext cx="7636830" cy="4647364"/>
            <a:chOff x="29189018" y="19816185"/>
            <a:chExt cx="13294141" cy="8865715"/>
          </a:xfrm>
        </p:grpSpPr>
        <p:grpSp>
          <p:nvGrpSpPr>
            <p:cNvPr id="33" name="Gruppo 250">
              <a:extLst>
                <a:ext uri="{FF2B5EF4-FFF2-40B4-BE49-F238E27FC236}">
                  <a16:creationId xmlns:a16="http://schemas.microsoft.com/office/drawing/2014/main" id="{F7DAF4A6-A9E5-C3C8-62C7-548A20C0ECA2}"/>
                </a:ext>
              </a:extLst>
            </p:cNvPr>
            <p:cNvGrpSpPr/>
            <p:nvPr/>
          </p:nvGrpSpPr>
          <p:grpSpPr>
            <a:xfrm>
              <a:off x="29244551" y="19816185"/>
              <a:ext cx="13238608" cy="6374434"/>
              <a:chOff x="8698822" y="31775076"/>
              <a:chExt cx="23085919" cy="10964909"/>
            </a:xfrm>
          </p:grpSpPr>
          <p:sp>
            <p:nvSpPr>
              <p:cNvPr id="35" name="Rettangolo 61">
                <a:extLst>
                  <a:ext uri="{FF2B5EF4-FFF2-40B4-BE49-F238E27FC236}">
                    <a16:creationId xmlns:a16="http://schemas.microsoft.com/office/drawing/2014/main" id="{37334F44-F11D-7356-09E0-3FBF15C6F11F}"/>
                  </a:ext>
                </a:extLst>
              </p:cNvPr>
              <p:cNvSpPr/>
              <p:nvPr/>
            </p:nvSpPr>
            <p:spPr>
              <a:xfrm>
                <a:off x="8698822" y="40808300"/>
                <a:ext cx="13958439" cy="1931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800" b="1" dirty="0">
                    <a:solidFill>
                      <a:srgbClr val="3039C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Processing &amp; Modelling</a:t>
                </a:r>
              </a:p>
            </p:txBody>
          </p:sp>
          <p:pic>
            <p:nvPicPr>
              <p:cNvPr id="36" name="Immagine 253">
                <a:extLst>
                  <a:ext uri="{FF2B5EF4-FFF2-40B4-BE49-F238E27FC236}">
                    <a16:creationId xmlns:a16="http://schemas.microsoft.com/office/drawing/2014/main" id="{5E18BC6D-9A5D-2EA4-037A-1511EC0B4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83841" y="34096996"/>
                <a:ext cx="4315162" cy="4315163"/>
              </a:xfrm>
              <a:prstGeom prst="rect">
                <a:avLst/>
              </a:prstGeom>
            </p:spPr>
          </p:pic>
          <p:pic>
            <p:nvPicPr>
              <p:cNvPr id="37" name="Immagine 255">
                <a:extLst>
                  <a:ext uri="{FF2B5EF4-FFF2-40B4-BE49-F238E27FC236}">
                    <a16:creationId xmlns:a16="http://schemas.microsoft.com/office/drawing/2014/main" id="{9A48B571-6529-6729-F9BD-9B5382C99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27"/>
              <a:stretch/>
            </p:blipFill>
            <p:spPr>
              <a:xfrm>
                <a:off x="8817026" y="33601975"/>
                <a:ext cx="4315161" cy="5591560"/>
              </a:xfrm>
              <a:prstGeom prst="rect">
                <a:avLst/>
              </a:prstGeom>
            </p:spPr>
          </p:pic>
          <p:grpSp>
            <p:nvGrpSpPr>
              <p:cNvPr id="38" name="Gruppo 256">
                <a:extLst>
                  <a:ext uri="{FF2B5EF4-FFF2-40B4-BE49-F238E27FC236}">
                    <a16:creationId xmlns:a16="http://schemas.microsoft.com/office/drawing/2014/main" id="{3A9FDCDF-3CAA-B4AE-D465-23B41E0BD1AF}"/>
                  </a:ext>
                </a:extLst>
              </p:cNvPr>
              <p:cNvGrpSpPr/>
              <p:nvPr/>
            </p:nvGrpSpPr>
            <p:grpSpPr>
              <a:xfrm>
                <a:off x="18080865" y="34588719"/>
                <a:ext cx="5245245" cy="3489846"/>
                <a:chOff x="19778317" y="35504539"/>
                <a:chExt cx="5245245" cy="3489846"/>
              </a:xfrm>
            </p:grpSpPr>
            <p:pic>
              <p:nvPicPr>
                <p:cNvPr id="44" name="Picture 4" descr="Meteorological, meteorology, station icon - Download on Iconfinder">
                  <a:extLst>
                    <a:ext uri="{FF2B5EF4-FFF2-40B4-BE49-F238E27FC236}">
                      <a16:creationId xmlns:a16="http://schemas.microsoft.com/office/drawing/2014/main" id="{8B6C89E5-9474-3AF0-037A-C70D3CE604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78317" y="35504539"/>
                  <a:ext cx="3049693" cy="30496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Immagine 263">
                  <a:extLst>
                    <a:ext uri="{FF2B5EF4-FFF2-40B4-BE49-F238E27FC236}">
                      <a16:creationId xmlns:a16="http://schemas.microsoft.com/office/drawing/2014/main" id="{61B1EEA4-AE62-3EB7-B536-864DEC208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459678" y="36430501"/>
                  <a:ext cx="2563884" cy="2563884"/>
                </a:xfrm>
                <a:prstGeom prst="rect">
                  <a:avLst/>
                </a:prstGeom>
              </p:spPr>
            </p:pic>
          </p:grpSp>
          <p:sp>
            <p:nvSpPr>
              <p:cNvPr id="39" name="Rettangolo 61">
                <a:extLst>
                  <a:ext uri="{FF2B5EF4-FFF2-40B4-BE49-F238E27FC236}">
                    <a16:creationId xmlns:a16="http://schemas.microsoft.com/office/drawing/2014/main" id="{F1347D48-6F8C-DFAE-2FEF-A0C9C23A2573}"/>
                  </a:ext>
                </a:extLst>
              </p:cNvPr>
              <p:cNvSpPr/>
              <p:nvPr/>
            </p:nvSpPr>
            <p:spPr>
              <a:xfrm>
                <a:off x="8940590" y="31775076"/>
                <a:ext cx="22844151" cy="1931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3333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mining using  Machine learning technique</a:t>
                </a:r>
                <a:endParaRPr lang="en-GB" sz="2800" b="1" dirty="0">
                  <a:solidFill>
                    <a:srgbClr val="3333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CasellaDiTesto 258">
                <a:extLst>
                  <a:ext uri="{FF2B5EF4-FFF2-40B4-BE49-F238E27FC236}">
                    <a16:creationId xmlns:a16="http://schemas.microsoft.com/office/drawing/2014/main" id="{AA4CADA6-6979-49D1-BBEA-F9B7464F2084}"/>
                  </a:ext>
                </a:extLst>
              </p:cNvPr>
              <p:cNvSpPr txBox="1"/>
              <p:nvPr/>
            </p:nvSpPr>
            <p:spPr>
              <a:xfrm>
                <a:off x="16639718" y="38835118"/>
                <a:ext cx="7518345" cy="2234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Measured and Derived property</a:t>
                </a:r>
              </a:p>
            </p:txBody>
          </p:sp>
          <p:pic>
            <p:nvPicPr>
              <p:cNvPr id="41" name="Picture 10" descr="Deep learning Special Lineal color icon">
                <a:extLst>
                  <a:ext uri="{FF2B5EF4-FFF2-40B4-BE49-F238E27FC236}">
                    <a16:creationId xmlns:a16="http://schemas.microsoft.com/office/drawing/2014/main" id="{6FA333E8-B6A2-3741-1F56-5B88CD6A4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33691" y="34511855"/>
                <a:ext cx="3701413" cy="3701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CasellaDiTesto 260">
                <a:extLst>
                  <a:ext uri="{FF2B5EF4-FFF2-40B4-BE49-F238E27FC236}">
                    <a16:creationId xmlns:a16="http://schemas.microsoft.com/office/drawing/2014/main" id="{129ECE3C-1DB2-0DD3-815A-02DCA78E75B9}"/>
                  </a:ext>
                </a:extLst>
              </p:cNvPr>
              <p:cNvSpPr txBox="1"/>
              <p:nvPr/>
            </p:nvSpPr>
            <p:spPr>
              <a:xfrm>
                <a:off x="24235114" y="38787651"/>
                <a:ext cx="4137573" cy="2234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 </a:t>
                </a:r>
                <a:r>
                  <a:rPr lang="en-GB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Inference</a:t>
                </a:r>
              </a:p>
            </p:txBody>
          </p:sp>
        </p:grp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E8B20138-D9F6-49EC-E5C8-BC02983C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9018" y="26157193"/>
              <a:ext cx="12418762" cy="2524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aim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apply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machine learning to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quantify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between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time-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lapse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resistivity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variations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measured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hydrological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properties, and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derived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geotechnical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parameters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order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predictive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models of landslide body </a:t>
              </a:r>
              <a:r>
                <a:rPr lang="it-IT" altLang="it-IT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it-IT" alt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over time.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0FB2F3BA-5659-2123-95DE-C70B5E2CA0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90" t="13799" r="11215" b="16121"/>
          <a:stretch>
            <a:fillRect/>
          </a:stretch>
        </p:blipFill>
        <p:spPr>
          <a:xfrm>
            <a:off x="2969047" y="2783490"/>
            <a:ext cx="1278726" cy="4395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8119B-BF88-4EC9-BCA4-7DDD26B845D0}"/>
              </a:ext>
            </a:extLst>
          </p:cNvPr>
          <p:cNvSpPr txBox="1"/>
          <p:nvPr/>
        </p:nvSpPr>
        <p:spPr>
          <a:xfrm>
            <a:off x="8754900" y="1557222"/>
            <a:ext cx="2558151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800" b="1" dirty="0" err="1">
                <a:solidFill>
                  <a:srgbClr val="3039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2800" b="1" dirty="0">
                <a:solidFill>
                  <a:srgbClr val="3039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3039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GB" sz="2800" b="1" dirty="0">
              <a:solidFill>
                <a:srgbClr val="3039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EE7EFA-9EFE-43A5-B284-FB077D0E5C8F}"/>
              </a:ext>
            </a:extLst>
          </p:cNvPr>
          <p:cNvSpPr/>
          <p:nvPr/>
        </p:nvSpPr>
        <p:spPr>
          <a:xfrm>
            <a:off x="8049315" y="2059307"/>
            <a:ext cx="38780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real contribution that the ERT method can offer to advanced landslide monitoring, early warning systems, and to a broader range of applications, from agriculture to environmental remediation?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5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6542F2EBC0BB4B95FA445E8FF2EB32" ma:contentTypeVersion="11" ma:contentTypeDescription="Creare un nuovo documento." ma:contentTypeScope="" ma:versionID="2f888c0d4cbe8c45ba883a387b3d075c">
  <xsd:schema xmlns:xsd="http://www.w3.org/2001/XMLSchema" xmlns:xs="http://www.w3.org/2001/XMLSchema" xmlns:p="http://schemas.microsoft.com/office/2006/metadata/properties" xmlns:ns3="c94b8c50-3ed1-4568-aaff-037cdbd12c1e" targetNamespace="http://schemas.microsoft.com/office/2006/metadata/properties" ma:root="true" ma:fieldsID="8994283ab5c3b40c4d1787d123711033" ns3:_="">
    <xsd:import namespace="c94b8c50-3ed1-4568-aaff-037cdbd12c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b8c50-3ed1-4568-aaff-037cdbd12c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94b8c50-3ed1-4568-aaff-037cdbd12c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E66779-9904-4FC8-BA54-B14CF252B3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b8c50-3ed1-4568-aaff-037cdbd12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c94b8c50-3ed1-4568-aaff-037cdbd12c1e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463</Words>
  <Application>Microsoft Office PowerPoint</Application>
  <PresentationFormat>Widescreen</PresentationFormat>
  <Paragraphs>108</Paragraphs>
  <Slides>6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Calibri </vt:lpstr>
      <vt:lpstr>Calibri Light</vt:lpstr>
      <vt:lpstr>Helvetica</vt:lpstr>
      <vt:lpstr>Tema di Office</vt:lpstr>
      <vt:lpstr>Integrated Geophysics and Data Science for Soil Moisture Characterization and Hydrogeological Risk Assessment in Urban and Peri-Urban Areas</vt:lpstr>
      <vt:lpstr>Study area  shaping the research methodology</vt:lpstr>
      <vt:lpstr>Key Results so far   field and lab strategies for site characterization</vt:lpstr>
      <vt:lpstr>Ongoing Efforts  bridging site and lab insights</vt:lpstr>
      <vt:lpstr>Next Steps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LUIGI MARTINO</cp:lastModifiedBy>
  <cp:revision>29</cp:revision>
  <dcterms:created xsi:type="dcterms:W3CDTF">2024-06-13T13:49:20Z</dcterms:created>
  <dcterms:modified xsi:type="dcterms:W3CDTF">2025-09-23T09:41:02Z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0x010100C06542F2EBC0BB4B95FA445E8FF2EB32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