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269" r:id="rId6"/>
    <p:sldId id="271" r:id="rId7"/>
    <p:sldId id="268" r:id="rId8"/>
    <p:sldId id="267" r:id="rId9"/>
    <p:sldId id="272" r:id="rId10"/>
    <p:sldId id="273" r:id="rId11"/>
    <p:sldId id="280" r:id="rId12"/>
    <p:sldId id="274" r:id="rId13"/>
    <p:sldId id="275" r:id="rId14"/>
    <p:sldId id="26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zia Bramato" initials="GB" lastIdx="1" clrIdx="0">
    <p:extLst>
      <p:ext uri="{19B8F6BF-5375-455C-9EA6-DF929625EA0E}">
        <p15:presenceInfo xmlns:p15="http://schemas.microsoft.com/office/powerpoint/2012/main" userId="Grazia Bram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E625-978D-B640-AAC4-39CA7A9FE760}" v="10" dt="2025-09-13T11:09:14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/>
    <p:restoredTop sz="91888" autoAdjust="0"/>
  </p:normalViewPr>
  <p:slideViewPr>
    <p:cSldViewPr snapToGrid="0">
      <p:cViewPr>
        <p:scale>
          <a:sx n="66" d="100"/>
          <a:sy n="66" d="100"/>
        </p:scale>
        <p:origin x="1478" y="1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Tradizionalmente il tumore viene studiato come una massa di cellule caratterizzata da mutazioni genetiche e alterazioni molecolari. Negli ultimi decenni, però, si è sviluppato un approccio innovativo: considerare il tumore come un vero e proprio ecosistema. In questo ambiente complesso e dinamico convivono e interagiscono diversi tipi di cellule tumorali – possiamo parlare di biodiversità – insieme a vasi sanguigni e cellule non tumorali. Questo ci permette di applicare al cancro concetti e teorie ecologiche.</a:t>
            </a:r>
            <a:b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02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questo lavoro ci siamo concentrati sull’adenocarcinoma pancreatico duttale, 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PDAC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che rappresenta circa il 90% dei casi di tumore al pancreas. La sua incidenza è purtroppo in aumento a livello globale, rendendolo una sfida sanitaria sempre più rilevante. Tra i principali fattori di rischio troviamo fumo, diabete, pancreatite cronica, predisposizione genetica, dieta ricca di grassi animali e obesità. La diagnosi è spesso tardiva, a causa della posizione anatomica del pancreas e di sintomi poco specifici, e questo porta a prognosi sfavorevoli: con aspettativa di vita dai 3 ai 6 mesi e la sopravvivenza a 5 anni è inferiore al 13%.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trattamenti disponibili includono la resezione chirurgica, che è l'unico approccio curativo se il tumore è diagnosticato in fase precoce, e la chemioterapia. Tuttavia, la resistenza ai trattamenti è un grande ostacolo, principalmente a causa del microambiente tumorale fibrotico che limita la penetrazione dei farmaci.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23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 siamo quindi concentrati sul mitocondrio, la centrale energetica della cellula. Qui tramite la catena respiratoria composta da diversi complessi si ha formazione di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risorsa energetica importante per la crescita, la sopravvivenza e l’adattamento. Un componente chiave di questo processo è il Complesso I, che include NDUFS3, una proteina altamente conservata ed essenziale per il suo funzionamento. Quando NDUFS3 viene silenziato, il Complesso I non funziona correttamente e la produzione di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diminuisce, portando a un deficit energetico per la cellula.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capire come questo deficit influisca sul comportamento delle cellule tumorali, abbiamo analizzato tre aspetti fondamentali della loro aggressività: proliferazione, migrazione e invasione.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99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valutare la capacità proliferativa abbiamo usato il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clonogenic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assay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pratica, mettiamo le cellule in condizioni di crescita e osserviamo quante colonie riescono a formare nel tempo. Le cellule senza NDUFS3 hanno formato molte meno colonie rispetto alle cellule di controllo, segnalando una ridotta capacità di proliferazione.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93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Abbiamo poi analizzato la migrazione con un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wound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assay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crea una sorta di ‘ferita’ in uno strato di cellule e si osserva quanto velocemente riescono a richiuderla. Le cellule prive di NDUFS3 hanno richiuso la ferita molto più lentamente, mostrando una minore capacità di movimento.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67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Infine, abbiamo studiato la capacità invasiva con un saggio che simula una barriera, simile a quella che le cellule tumorali devono attraversare per diffondersi nei tessuti. Anche in questo caso, le cellule silenziate hanno mostrato una ridotta capacità invasiva.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89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 punto di vista ecologico ed evolutivo, questi risultati ci dicono che una disfunzione mitocondriale introduce un deficit energetico che obbliga la cellula a ridistribuire le proprie risorse. Interpretando i dati con la Resource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possiamo dire che con meno energia disponibile la cellula investe meno in processi legati all’invasione e alla sopravvivenza. Secondo la Performance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questo si traduce in una minore fitness ecologica: le cellule diventano meno competitive nel microambiente tumorale.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54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conclusione, abbiamo visto che la disfunzione mitocondriale riduce la proliferazione, la migrazione e l’invasione delle cellule di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PDAC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Questa ridotta disponibilità energetica porta a un abbassamento della fitness ecologica delle cellule tumorali, rendendole meno competitive. Le teorie ecologiche ci offrono una chiave di lettura utile per interpretare questi comportamenti e collegare la biologia cellulare a concetti ecologici più ampi. Infine, i nostri risultati suggeriscono che colpire il metabolismo mitocondriale potrebbe essere una strategia per limitare la progressione del tumore.</a:t>
            </a:r>
          </a:p>
          <a:p>
            <a:endParaRPr lang="it-IT" dirty="0"/>
          </a:p>
          <a:p>
            <a:r>
              <a:rPr lang="it-IT" dirty="0"/>
              <a:t>La disfunzione mitocondriale compromette energia e fitness ecologica, riducendo proliferazione, migrazione e invasione. Le teorie ecologiche spiegano il comportamento tumorale e suggeriscono che colpire il metabolismo mitocondriale può limitare la progressione.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15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842" y="3295742"/>
            <a:ext cx="7875363" cy="719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Grazia Bramato</a:t>
            </a:r>
            <a:r>
              <a:rPr lang="it-IT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Giulia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Girolimetti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Sinforosa Gagliardi, Paola Cordella, Roberta Romano, Flora Guerra, Cecilia Bucci</a:t>
            </a:r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42" y="1872614"/>
            <a:ext cx="8762930" cy="1325155"/>
          </a:xfrm>
        </p:spPr>
        <p:txBody>
          <a:bodyPr anchor="b"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Ecological effects of mitochondrial dysfunction in pancreatic cancer 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7B1ACB6C-8E58-43F1-95AD-4FFA5F63DEB4}"/>
              </a:ext>
            </a:extLst>
          </p:cNvPr>
          <p:cNvSpPr txBox="1">
            <a:spLocks/>
          </p:cNvSpPr>
          <p:nvPr/>
        </p:nvSpPr>
        <p:spPr>
          <a:xfrm>
            <a:off x="149842" y="4014949"/>
            <a:ext cx="6969415" cy="54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Salento, Via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Provinciale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Lecce-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Monteroni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165, 73100 Lecce, Italy</a:t>
            </a:r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837DDB-4153-4643-8417-C295D67C8437}"/>
              </a:ext>
            </a:extLst>
          </p:cNvPr>
          <p:cNvSpPr txBox="1"/>
          <p:nvPr/>
        </p:nvSpPr>
        <p:spPr>
          <a:xfrm>
            <a:off x="914401" y="4454435"/>
            <a:ext cx="593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of communicating grazia.bramato@unisalento.it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8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Tumor</a:t>
            </a:r>
            <a:r>
              <a:rPr lang="it-IT" sz="28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like</a:t>
            </a:r>
            <a:r>
              <a:rPr lang="it-IT" sz="28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ecosystem</a:t>
            </a:r>
            <a:r>
              <a:rPr lang="it-IT" sz="28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: innovative </a:t>
            </a:r>
            <a:r>
              <a:rPr lang="it-IT" sz="28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approach</a:t>
            </a:r>
            <a:br>
              <a:rPr lang="it-IT" sz="28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</a:br>
            <a:endParaRPr lang="it-IT" sz="28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E88E37-733E-422F-B880-4B2EC60E2CA6}"/>
              </a:ext>
            </a:extLst>
          </p:cNvPr>
          <p:cNvSpPr txBox="1"/>
          <p:nvPr/>
        </p:nvSpPr>
        <p:spPr>
          <a:xfrm>
            <a:off x="5171440" y="1782622"/>
            <a:ext cx="1849120" cy="578882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CANCER</a:t>
            </a:r>
            <a:endParaRPr lang="it-IT" sz="28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DB1993-A32E-4D05-B34E-9BC7194ACA89}"/>
              </a:ext>
            </a:extLst>
          </p:cNvPr>
          <p:cNvSpPr txBox="1"/>
          <p:nvPr/>
        </p:nvSpPr>
        <p:spPr>
          <a:xfrm>
            <a:off x="1838960" y="2778302"/>
            <a:ext cx="3332480" cy="5107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Traditional</a:t>
            </a:r>
            <a:r>
              <a:rPr lang="it-IT" sz="24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approach</a:t>
            </a:r>
            <a:endParaRPr lang="it-IT" sz="24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D4F186-1DBD-4892-B921-F4B669650246}"/>
              </a:ext>
            </a:extLst>
          </p:cNvPr>
          <p:cNvSpPr txBox="1"/>
          <p:nvPr/>
        </p:nvSpPr>
        <p:spPr>
          <a:xfrm>
            <a:off x="6878322" y="2778302"/>
            <a:ext cx="3332478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Innovative </a:t>
            </a:r>
            <a:r>
              <a:rPr lang="it-IT" sz="24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approach</a:t>
            </a:r>
            <a:endParaRPr lang="it-IT" sz="24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E240FA7-07AC-4A9A-B7B9-2106F29471D9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3505200" y="2361504"/>
            <a:ext cx="2590800" cy="416798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EC62F8C-BF86-4562-8A37-0FF87D908813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6096000" y="2361504"/>
            <a:ext cx="2448561" cy="41679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1C292E-754B-4231-9A84-65ACE0FF6ACE}"/>
              </a:ext>
            </a:extLst>
          </p:cNvPr>
          <p:cNvSpPr txBox="1"/>
          <p:nvPr/>
        </p:nvSpPr>
        <p:spPr>
          <a:xfrm>
            <a:off x="1778000" y="3721118"/>
            <a:ext cx="3454400" cy="11237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Mass of </a:t>
            </a:r>
            <a:r>
              <a:rPr lang="it-IT" sz="20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cells</a:t>
            </a:r>
            <a:endParaRPr lang="it-IT" sz="20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Genetic</a:t>
            </a:r>
            <a:r>
              <a:rPr lang="it-IT" sz="20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mutations</a:t>
            </a:r>
            <a:endParaRPr lang="it-IT" sz="20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Molecular</a:t>
            </a:r>
            <a:r>
              <a:rPr lang="it-IT" sz="20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alterations</a:t>
            </a:r>
            <a:endParaRPr lang="it-IT" sz="20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333285A-56F8-4E71-B248-2687EA6A9689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3505200" y="3289080"/>
            <a:ext cx="0" cy="432038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8CAC555-91AB-4FE3-910B-0FF28EC22C13}"/>
              </a:ext>
            </a:extLst>
          </p:cNvPr>
          <p:cNvSpPr txBox="1"/>
          <p:nvPr/>
        </p:nvSpPr>
        <p:spPr>
          <a:xfrm>
            <a:off x="6817360" y="3891378"/>
            <a:ext cx="3454400" cy="7831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Ecosystem</a:t>
            </a:r>
            <a:endParaRPr lang="it-IT" sz="20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Ecological</a:t>
            </a:r>
            <a:r>
              <a:rPr lang="it-IT" sz="20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theories</a:t>
            </a:r>
            <a:endParaRPr lang="it-IT" sz="20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2DB70AD-49CD-414B-8141-3375860DE698}"/>
              </a:ext>
            </a:extLst>
          </p:cNvPr>
          <p:cNvCxnSpPr>
            <a:stCxn id="7" idx="2"/>
            <a:endCxn id="12" idx="0"/>
          </p:cNvCxnSpPr>
          <p:nvPr/>
        </p:nvCxnSpPr>
        <p:spPr>
          <a:xfrm flipH="1">
            <a:off x="8544560" y="3289080"/>
            <a:ext cx="1" cy="60229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8266" cy="518161"/>
          </a:xfrm>
        </p:spPr>
        <p:txBody>
          <a:bodyPr/>
          <a:lstStyle/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Ductal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pancreatic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adenocarcinoma: general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en-US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6A397-8731-52B4-260F-A9F66422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672924"/>
            <a:ext cx="6030666" cy="3512152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pancreatic tumor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accounting for 90% of cases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incidence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smoking, diabetes, chronic pancreatitis, genetic predisposition, diet, and obesity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diagnosis</a:t>
            </a:r>
            <a:endParaRPr lang="it-IT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prognosis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5-year survival rate of less than 13%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154F6B-0E12-4CBB-BA60-9C1A0EFA8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3" t="22565" r="16160" b="22565"/>
          <a:stretch/>
        </p:blipFill>
        <p:spPr>
          <a:xfrm>
            <a:off x="6794338" y="1580327"/>
            <a:ext cx="5023413" cy="35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mitochondrion: the cell's energy center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010316-4BAC-4A84-9266-FE7C0BD0DE97}"/>
              </a:ext>
            </a:extLst>
          </p:cNvPr>
          <p:cNvSpPr txBox="1"/>
          <p:nvPr/>
        </p:nvSpPr>
        <p:spPr>
          <a:xfrm>
            <a:off x="4549417" y="5577080"/>
            <a:ext cx="1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NDUFS3</a:t>
            </a:r>
          </a:p>
        </p:txBody>
      </p:sp>
      <p:sp>
        <p:nvSpPr>
          <p:cNvPr id="8" name="Segno di moltiplicazione 7">
            <a:extLst>
              <a:ext uri="{FF2B5EF4-FFF2-40B4-BE49-F238E27FC236}">
                <a16:creationId xmlns:a16="http://schemas.microsoft.com/office/drawing/2014/main" id="{9E1F76B9-8CB8-4DBD-92D2-EB681A5E5EF5}"/>
              </a:ext>
            </a:extLst>
          </p:cNvPr>
          <p:cNvSpPr/>
          <p:nvPr/>
        </p:nvSpPr>
        <p:spPr>
          <a:xfrm>
            <a:off x="4462607" y="5329404"/>
            <a:ext cx="1678329" cy="1018572"/>
          </a:xfrm>
          <a:prstGeom prst="mathMultiply">
            <a:avLst>
              <a:gd name="adj1" fmla="val 761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05FDCB-D290-4F6B-9B9B-E6435EDAA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6" t="7579" r="14471" b="38414"/>
          <a:stretch/>
        </p:blipFill>
        <p:spPr>
          <a:xfrm>
            <a:off x="1178696" y="1070636"/>
            <a:ext cx="9212528" cy="4314024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3E5101B-70B9-421E-8917-3CC22B7304CE}"/>
              </a:ext>
            </a:extLst>
          </p:cNvPr>
          <p:cNvCxnSpPr>
            <a:cxnSpLocks/>
          </p:cNvCxnSpPr>
          <p:nvPr/>
        </p:nvCxnSpPr>
        <p:spPr>
          <a:xfrm>
            <a:off x="5301771" y="4648200"/>
            <a:ext cx="0" cy="866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50904C71-538F-4DFA-B1FE-CC4C5D2BC124}"/>
              </a:ext>
            </a:extLst>
          </p:cNvPr>
          <p:cNvSpPr/>
          <p:nvPr/>
        </p:nvSpPr>
        <p:spPr>
          <a:xfrm>
            <a:off x="10232564" y="2283108"/>
            <a:ext cx="509286" cy="12153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</a:t>
            </a:r>
            <a:endParaRPr lang="it-IT" sz="2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F581E3-2906-4FDF-BA9C-863D4B149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1" t="58898" r="4476" b="20473"/>
          <a:stretch/>
        </p:blipFill>
        <p:spPr>
          <a:xfrm>
            <a:off x="60882" y="4229149"/>
            <a:ext cx="3499969" cy="17418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693A968-9D93-48D5-A05D-4851F8428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46245" r="37259" b="24557"/>
          <a:stretch/>
        </p:blipFill>
        <p:spPr>
          <a:xfrm>
            <a:off x="4387466" y="1124133"/>
            <a:ext cx="4547530" cy="370739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FF877F-599B-42E9-B912-69BF0983AA69}"/>
              </a:ext>
            </a:extLst>
          </p:cNvPr>
          <p:cNvSpPr txBox="1"/>
          <p:nvPr/>
        </p:nvSpPr>
        <p:spPr>
          <a:xfrm>
            <a:off x="10216038" y="2808580"/>
            <a:ext cx="200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03EB4BE1-34CA-4D7E-A351-038E70695D7D}"/>
              </a:ext>
            </a:extLst>
          </p:cNvPr>
          <p:cNvSpPr/>
          <p:nvPr/>
        </p:nvSpPr>
        <p:spPr>
          <a:xfrm>
            <a:off x="9822493" y="2462894"/>
            <a:ext cx="509286" cy="1215342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B5EABE4-702F-47EE-B423-084B6360A1A9}"/>
              </a:ext>
            </a:extLst>
          </p:cNvPr>
          <p:cNvCxnSpPr>
            <a:cxnSpLocks/>
          </p:cNvCxnSpPr>
          <p:nvPr/>
        </p:nvCxnSpPr>
        <p:spPr>
          <a:xfrm>
            <a:off x="3678378" y="2977832"/>
            <a:ext cx="530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77119CB-F4F2-4305-838D-AA6988021C76}"/>
              </a:ext>
            </a:extLst>
          </p:cNvPr>
          <p:cNvCxnSpPr>
            <a:cxnSpLocks/>
          </p:cNvCxnSpPr>
          <p:nvPr/>
        </p:nvCxnSpPr>
        <p:spPr>
          <a:xfrm>
            <a:off x="9113405" y="3006043"/>
            <a:ext cx="530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E961A7E-E5E3-45E7-A4F4-31468EC10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65" y="1995445"/>
            <a:ext cx="3378204" cy="1964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EDFBE67-B11B-47D9-92B0-651EF58B1843}"/>
              </a:ext>
            </a:extLst>
          </p:cNvPr>
          <p:cNvSpPr/>
          <p:nvPr/>
        </p:nvSpPr>
        <p:spPr>
          <a:xfrm>
            <a:off x="4375785" y="1316355"/>
            <a:ext cx="200025" cy="270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B86C8B3-1E57-41A5-9224-DD49B41BCC0A}"/>
              </a:ext>
            </a:extLst>
          </p:cNvPr>
          <p:cNvSpPr/>
          <p:nvPr/>
        </p:nvSpPr>
        <p:spPr>
          <a:xfrm>
            <a:off x="7416167" y="1307647"/>
            <a:ext cx="200025" cy="270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BC04AF9-2E10-4474-9462-82EC381E2EA5}"/>
              </a:ext>
            </a:extLst>
          </p:cNvPr>
          <p:cNvSpPr/>
          <p:nvPr/>
        </p:nvSpPr>
        <p:spPr>
          <a:xfrm>
            <a:off x="4387466" y="3061290"/>
            <a:ext cx="200025" cy="270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7C8D0E5-FA45-472F-90F2-B2C37EC2629A}"/>
              </a:ext>
            </a:extLst>
          </p:cNvPr>
          <p:cNvSpPr/>
          <p:nvPr/>
        </p:nvSpPr>
        <p:spPr>
          <a:xfrm>
            <a:off x="7416418" y="3069588"/>
            <a:ext cx="188093" cy="13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9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endParaRPr lang="it-IT" sz="2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5B8856-A0CA-4CF5-9F1A-D0E338455576}"/>
              </a:ext>
            </a:extLst>
          </p:cNvPr>
          <p:cNvSpPr txBox="1"/>
          <p:nvPr/>
        </p:nvSpPr>
        <p:spPr>
          <a:xfrm>
            <a:off x="10216038" y="2808580"/>
            <a:ext cx="200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C88F51E3-38D4-4A74-A8F7-09FC376AC8B2}"/>
              </a:ext>
            </a:extLst>
          </p:cNvPr>
          <p:cNvSpPr/>
          <p:nvPr/>
        </p:nvSpPr>
        <p:spPr>
          <a:xfrm>
            <a:off x="9822493" y="2462894"/>
            <a:ext cx="509286" cy="1215342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5A61DDE-4414-4C40-9457-AB5B5FC7A87E}"/>
              </a:ext>
            </a:extLst>
          </p:cNvPr>
          <p:cNvCxnSpPr>
            <a:cxnSpLocks/>
          </p:cNvCxnSpPr>
          <p:nvPr/>
        </p:nvCxnSpPr>
        <p:spPr>
          <a:xfrm>
            <a:off x="3678378" y="2977832"/>
            <a:ext cx="530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FB606F3-749F-4933-982B-810FFEA3F50E}"/>
              </a:ext>
            </a:extLst>
          </p:cNvPr>
          <p:cNvCxnSpPr>
            <a:cxnSpLocks/>
          </p:cNvCxnSpPr>
          <p:nvPr/>
        </p:nvCxnSpPr>
        <p:spPr>
          <a:xfrm>
            <a:off x="9113405" y="3006043"/>
            <a:ext cx="530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AEB6432A-746B-4C6E-AFBB-B85D54D4B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5" t="48646" r="2930" b="26176"/>
          <a:stretch/>
        </p:blipFill>
        <p:spPr>
          <a:xfrm>
            <a:off x="4573275" y="893379"/>
            <a:ext cx="4175911" cy="539180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212766B-5768-44EE-AE45-E85E829C04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58345" r="47317" b="20835"/>
          <a:stretch/>
        </p:blipFill>
        <p:spPr>
          <a:xfrm>
            <a:off x="121765" y="4059051"/>
            <a:ext cx="3499968" cy="143498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619DB05-B85E-4AE9-84BC-19D0D65E1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65" y="1995445"/>
            <a:ext cx="3378204" cy="1964771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D9857A51-1FF2-4F77-8DF5-07CF26D17E95}"/>
              </a:ext>
            </a:extLst>
          </p:cNvPr>
          <p:cNvSpPr/>
          <p:nvPr/>
        </p:nvSpPr>
        <p:spPr>
          <a:xfrm>
            <a:off x="4744338" y="893379"/>
            <a:ext cx="188093" cy="13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1A3953E-DDE2-4016-87DF-1FBCABF6B630}"/>
              </a:ext>
            </a:extLst>
          </p:cNvPr>
          <p:cNvSpPr/>
          <p:nvPr/>
        </p:nvSpPr>
        <p:spPr>
          <a:xfrm>
            <a:off x="5770498" y="3870646"/>
            <a:ext cx="325502" cy="264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02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Mitochondrial dysfunction: reduced invasion</a:t>
            </a:r>
            <a:endParaRPr lang="it-IT" sz="2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422AED-6053-443D-AEE6-72D2ADD619A4}"/>
              </a:ext>
            </a:extLst>
          </p:cNvPr>
          <p:cNvSpPr txBox="1"/>
          <p:nvPr/>
        </p:nvSpPr>
        <p:spPr>
          <a:xfrm>
            <a:off x="10216038" y="2808580"/>
            <a:ext cx="200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Invasion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C010244E-5A08-40D5-93D0-61F8228789BD}"/>
              </a:ext>
            </a:extLst>
          </p:cNvPr>
          <p:cNvSpPr/>
          <p:nvPr/>
        </p:nvSpPr>
        <p:spPr>
          <a:xfrm>
            <a:off x="9822493" y="2462894"/>
            <a:ext cx="509286" cy="1215342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F0D6344-EA1B-4C29-AD8C-B2C7D0B523F5}"/>
              </a:ext>
            </a:extLst>
          </p:cNvPr>
          <p:cNvCxnSpPr>
            <a:cxnSpLocks/>
          </p:cNvCxnSpPr>
          <p:nvPr/>
        </p:nvCxnSpPr>
        <p:spPr>
          <a:xfrm>
            <a:off x="3678378" y="2977832"/>
            <a:ext cx="530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5E6C606-DCF9-4EE7-BC0F-EBDDE8B307E7}"/>
              </a:ext>
            </a:extLst>
          </p:cNvPr>
          <p:cNvCxnSpPr>
            <a:cxnSpLocks/>
          </p:cNvCxnSpPr>
          <p:nvPr/>
        </p:nvCxnSpPr>
        <p:spPr>
          <a:xfrm>
            <a:off x="9113405" y="3006043"/>
            <a:ext cx="530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DB097C-8D4E-4093-BE34-27AB03E70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9629" r="49146" b="68408"/>
          <a:stretch/>
        </p:blipFill>
        <p:spPr>
          <a:xfrm>
            <a:off x="121765" y="4105422"/>
            <a:ext cx="3403716" cy="175683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C762493-3CDD-4771-BF51-4F4D56E6B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5" y="1995445"/>
            <a:ext cx="3378204" cy="196477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7E353C8-AFE3-41BA-BF40-F887BDFD7039}"/>
              </a:ext>
            </a:extLst>
          </p:cNvPr>
          <p:cNvSpPr/>
          <p:nvPr/>
        </p:nvSpPr>
        <p:spPr>
          <a:xfrm>
            <a:off x="4668283" y="847104"/>
            <a:ext cx="332889" cy="152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75CCD6-FC10-42DD-BE3A-380C6C167681}"/>
              </a:ext>
            </a:extLst>
          </p:cNvPr>
          <p:cNvSpPr/>
          <p:nvPr/>
        </p:nvSpPr>
        <p:spPr>
          <a:xfrm>
            <a:off x="4744720" y="2462894"/>
            <a:ext cx="184053" cy="24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387DE11-E779-4AE3-934F-46B374324693}"/>
              </a:ext>
            </a:extLst>
          </p:cNvPr>
          <p:cNvSpPr/>
          <p:nvPr/>
        </p:nvSpPr>
        <p:spPr>
          <a:xfrm>
            <a:off x="4744720" y="4135823"/>
            <a:ext cx="197871" cy="26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78B74B1-5E0D-4A2C-8095-D46587F33EC2}"/>
              </a:ext>
            </a:extLst>
          </p:cNvPr>
          <p:cNvSpPr/>
          <p:nvPr/>
        </p:nvSpPr>
        <p:spPr>
          <a:xfrm>
            <a:off x="6878320" y="4105422"/>
            <a:ext cx="187711" cy="26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18506A-0F36-4588-91F5-EC1E695E4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194" y="1222030"/>
            <a:ext cx="4730906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5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</p:spPr>
        <p:txBody>
          <a:bodyPr/>
          <a:lstStyle/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endParaRPr lang="it-IT" sz="2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A1389A-FBC0-441D-BE81-6BE563E9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5" y="1995445"/>
            <a:ext cx="3378204" cy="1964771"/>
          </a:xfrm>
          <a:prstGeom prst="rect">
            <a:avLst/>
          </a:prstGeom>
        </p:spPr>
      </p:pic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86E49042-C33B-4A9C-9EC3-09EAEB2678DF}"/>
              </a:ext>
            </a:extLst>
          </p:cNvPr>
          <p:cNvSpPr/>
          <p:nvPr/>
        </p:nvSpPr>
        <p:spPr>
          <a:xfrm>
            <a:off x="4135030" y="1520802"/>
            <a:ext cx="2159668" cy="712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04D2DC0-1B96-40ED-A90E-3FAC657B7F32}"/>
              </a:ext>
            </a:extLst>
          </p:cNvPr>
          <p:cNvCxnSpPr>
            <a:cxnSpLocks/>
            <a:stCxn id="24" idx="3"/>
            <a:endCxn id="27" idx="1"/>
          </p:cNvCxnSpPr>
          <p:nvPr/>
        </p:nvCxnSpPr>
        <p:spPr>
          <a:xfrm>
            <a:off x="6294698" y="1876925"/>
            <a:ext cx="410876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F5D94F08-0FC5-448F-8ACD-1F987D10E687}"/>
              </a:ext>
            </a:extLst>
          </p:cNvPr>
          <p:cNvSpPr/>
          <p:nvPr/>
        </p:nvSpPr>
        <p:spPr>
          <a:xfrm>
            <a:off x="6705574" y="1520802"/>
            <a:ext cx="2159668" cy="712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Redistridution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70BF5D3F-704E-4B5D-AADF-C533CB6EFD14}"/>
              </a:ext>
            </a:extLst>
          </p:cNvPr>
          <p:cNvSpPr/>
          <p:nvPr/>
        </p:nvSpPr>
        <p:spPr>
          <a:xfrm>
            <a:off x="9276118" y="1520802"/>
            <a:ext cx="2159668" cy="712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investment in invasion/survival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E9F7EFC6-4B43-48CC-8CAE-C991DD3660CE}"/>
              </a:ext>
            </a:extLst>
          </p:cNvPr>
          <p:cNvSpPr/>
          <p:nvPr/>
        </p:nvSpPr>
        <p:spPr>
          <a:xfrm>
            <a:off x="4135030" y="4261691"/>
            <a:ext cx="2159667" cy="7122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CF530E1-24A3-4D8C-9022-B1213D6714A0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6294697" y="4617813"/>
            <a:ext cx="4108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E2DA973E-F09B-4BC4-872A-7F22CC45A21B}"/>
              </a:ext>
            </a:extLst>
          </p:cNvPr>
          <p:cNvSpPr/>
          <p:nvPr/>
        </p:nvSpPr>
        <p:spPr>
          <a:xfrm>
            <a:off x="6705574" y="4261691"/>
            <a:ext cx="2159667" cy="7122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fitness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AD5083ED-6D13-4512-8E28-2A9AA5325AAE}"/>
              </a:ext>
            </a:extLst>
          </p:cNvPr>
          <p:cNvSpPr/>
          <p:nvPr/>
        </p:nvSpPr>
        <p:spPr>
          <a:xfrm>
            <a:off x="9276118" y="4261691"/>
            <a:ext cx="2159667" cy="7122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competitive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6765570A-225B-4A66-AEED-F30FE441DF02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8865242" y="1876925"/>
            <a:ext cx="410876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D139B84C-1DE5-4674-9D80-856BE85F64B1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8865241" y="4617813"/>
            <a:ext cx="4108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A91C15F-6363-4F92-95ED-4BF810926D2E}"/>
              </a:ext>
            </a:extLst>
          </p:cNvPr>
          <p:cNvSpPr txBox="1"/>
          <p:nvPr/>
        </p:nvSpPr>
        <p:spPr>
          <a:xfrm>
            <a:off x="6249583" y="2448906"/>
            <a:ext cx="337820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Recource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C99E5B3-D6D8-4377-9E18-9B192D5034B7}"/>
              </a:ext>
            </a:extLst>
          </p:cNvPr>
          <p:cNvSpPr txBox="1"/>
          <p:nvPr/>
        </p:nvSpPr>
        <p:spPr>
          <a:xfrm>
            <a:off x="6529181" y="5135030"/>
            <a:ext cx="251245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7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6A397-8731-52B4-260F-A9F66422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1" y="2100548"/>
            <a:ext cx="11407107" cy="2656903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invasion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Energetic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impairment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ecological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7AD971B8-3276-4CAA-8434-49E1AB680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49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Props1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ED428-E7E2-4985-912B-D9735E821D71}">
  <ds:schemaRefs>
    <ds:schemaRef ds:uri="9b08eee6-615d-4e63-9743-e8be40a74995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69a4a238-3fae-4083-92ca-3afaf1d37d5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949</Words>
  <Application>Microsoft Office PowerPoint</Application>
  <PresentationFormat>Widescreen</PresentationFormat>
  <Paragraphs>64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Times New Roman</vt:lpstr>
      <vt:lpstr>Tema di Office</vt:lpstr>
      <vt:lpstr>1_Tema di Office</vt:lpstr>
      <vt:lpstr>Ecological effects of mitochondrial dysfunction in pancreatic cancer </vt:lpstr>
      <vt:lpstr>Tumor like ecosystem: innovative approach </vt:lpstr>
      <vt:lpstr>Ductal pancreatic adenocarcinoma: general characteristics</vt:lpstr>
      <vt:lpstr>The mitochondrion: the cell's energy center</vt:lpstr>
      <vt:lpstr>Mitochondrial dysfunction: reduced proliferation</vt:lpstr>
      <vt:lpstr>Mitochondrial dysfunction: reduced migration</vt:lpstr>
      <vt:lpstr>Mitochondrial dysfunction: reduced invasion</vt:lpstr>
      <vt:lpstr>Mitochondrial dysfunction: an ecological perspective</vt:lpstr>
      <vt:lpstr>Mitochondrial dysfunction: main conclusions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Grazia Bramato</cp:lastModifiedBy>
  <cp:revision>39</cp:revision>
  <dcterms:created xsi:type="dcterms:W3CDTF">2024-06-13T13:49:20Z</dcterms:created>
  <dcterms:modified xsi:type="dcterms:W3CDTF">2025-09-23T12:56:40Z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