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Lst>
  <p:notesMasterIdLst>
    <p:notesMasterId r:id="rId42"/>
  </p:notesMasterIdLst>
  <p:sldIdLst>
    <p:sldId id="269" r:id="rId6"/>
    <p:sldId id="268" r:id="rId7"/>
    <p:sldId id="270" r:id="rId8"/>
    <p:sldId id="271" r:id="rId9"/>
    <p:sldId id="275" r:id="rId10"/>
    <p:sldId id="276" r:id="rId11"/>
    <p:sldId id="1850" r:id="rId12"/>
    <p:sldId id="1839" r:id="rId13"/>
    <p:sldId id="1840" r:id="rId14"/>
    <p:sldId id="1842" r:id="rId15"/>
    <p:sldId id="1845" r:id="rId16"/>
    <p:sldId id="1851" r:id="rId17"/>
    <p:sldId id="272" r:id="rId18"/>
    <p:sldId id="285" r:id="rId19"/>
    <p:sldId id="291" r:id="rId20"/>
    <p:sldId id="280" r:id="rId21"/>
    <p:sldId id="1841" r:id="rId22"/>
    <p:sldId id="282" r:id="rId23"/>
    <p:sldId id="283" r:id="rId24"/>
    <p:sldId id="1846" r:id="rId25"/>
    <p:sldId id="1843" r:id="rId26"/>
    <p:sldId id="1844" r:id="rId27"/>
    <p:sldId id="1852" r:id="rId28"/>
    <p:sldId id="1853" r:id="rId29"/>
    <p:sldId id="286" r:id="rId30"/>
    <p:sldId id="1847" r:id="rId31"/>
    <p:sldId id="267" r:id="rId32"/>
    <p:sldId id="288" r:id="rId33"/>
    <p:sldId id="293" r:id="rId34"/>
    <p:sldId id="1848" r:id="rId35"/>
    <p:sldId id="1849" r:id="rId36"/>
    <p:sldId id="1854" r:id="rId37"/>
    <p:sldId id="263" r:id="rId38"/>
    <p:sldId id="287" r:id="rId39"/>
    <p:sldId id="273" r:id="rId40"/>
    <p:sldId id="284" r:id="rId4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34D"/>
    <a:srgbClr val="3EAA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78"/>
    <p:restoredTop sz="94801"/>
  </p:normalViewPr>
  <p:slideViewPr>
    <p:cSldViewPr snapToGrid="0">
      <p:cViewPr varScale="1">
        <p:scale>
          <a:sx n="68" d="100"/>
          <a:sy n="68" d="100"/>
        </p:scale>
        <p:origin x="1176" y="5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A2048-3F04-FD4E-A848-3653A1ADDB6B}" type="datetimeFigureOut">
              <a:rPr lang="it-IT" smtClean="0"/>
              <a:t>23/09/2025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47F954-681B-7340-80E7-163F45029753}" type="slidenum">
              <a:rPr lang="it-IT" smtClean="0"/>
              <a:t>‹N›</a:t>
            </a:fld>
            <a:endParaRPr lang="it-IT"/>
          </a:p>
        </p:txBody>
      </p:sp>
    </p:spTree>
    <p:extLst>
      <p:ext uri="{BB962C8B-B14F-4D97-AF65-F5344CB8AC3E}">
        <p14:creationId xmlns:p14="http://schemas.microsoft.com/office/powerpoint/2010/main" val="3215364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47F954-681B-7340-80E7-163F45029753}"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4412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3694B-464E-4185-0205-978B232DC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86117D-7C1A-6B7A-61E0-0AA1036E6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4746F5-E598-9129-4E8D-19B37DBABA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CFF30F-73E0-9E2C-AF18-AF0F2BD99CFB}"/>
              </a:ext>
            </a:extLst>
          </p:cNvPr>
          <p:cNvSpPr>
            <a:spLocks noGrp="1"/>
          </p:cNvSpPr>
          <p:nvPr>
            <p:ph type="sldNum" sz="quarter" idx="5"/>
          </p:nvPr>
        </p:nvSpPr>
        <p:spPr/>
        <p:txBody>
          <a:bodyPr/>
          <a:lstStyle/>
          <a:p>
            <a:fld id="{8347F954-681B-7340-80E7-163F45029753}" type="slidenum">
              <a:rPr lang="it-IT" smtClean="0"/>
              <a:t>23</a:t>
            </a:fld>
            <a:endParaRPr lang="it-IT"/>
          </a:p>
        </p:txBody>
      </p:sp>
    </p:spTree>
    <p:extLst>
      <p:ext uri="{BB962C8B-B14F-4D97-AF65-F5344CB8AC3E}">
        <p14:creationId xmlns:p14="http://schemas.microsoft.com/office/powerpoint/2010/main" val="2277734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B0AE6-8EF5-995B-504C-53C49C54C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E190A-A948-F643-A95A-8022FC5F34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2CA57-E2D3-616A-CD63-9386F72639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174EB1-6E4A-FDBD-5C67-6568CB2E4C59}"/>
              </a:ext>
            </a:extLst>
          </p:cNvPr>
          <p:cNvSpPr>
            <a:spLocks noGrp="1"/>
          </p:cNvSpPr>
          <p:nvPr>
            <p:ph type="sldNum" sz="quarter" idx="5"/>
          </p:nvPr>
        </p:nvSpPr>
        <p:spPr/>
        <p:txBody>
          <a:bodyPr/>
          <a:lstStyle/>
          <a:p>
            <a:fld id="{8347F954-681B-7340-80E7-163F45029753}" type="slidenum">
              <a:rPr lang="it-IT" smtClean="0"/>
              <a:t>24</a:t>
            </a:fld>
            <a:endParaRPr lang="it-IT"/>
          </a:p>
        </p:txBody>
      </p:sp>
    </p:spTree>
    <p:extLst>
      <p:ext uri="{BB962C8B-B14F-4D97-AF65-F5344CB8AC3E}">
        <p14:creationId xmlns:p14="http://schemas.microsoft.com/office/powerpoint/2010/main" val="3832052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68164-98FA-92BC-7031-4D83E528D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DA64A-7B6A-2378-5625-F4C57AB089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9C3BEC-A721-3789-D3E5-E1518A8CA7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3FF7C8-7FE6-1BC7-75A7-D1AF527D1633}"/>
              </a:ext>
            </a:extLst>
          </p:cNvPr>
          <p:cNvSpPr>
            <a:spLocks noGrp="1"/>
          </p:cNvSpPr>
          <p:nvPr>
            <p:ph type="sldNum" sz="quarter" idx="5"/>
          </p:nvPr>
        </p:nvSpPr>
        <p:spPr/>
        <p:txBody>
          <a:bodyPr/>
          <a:lstStyle/>
          <a:p>
            <a:fld id="{8347F954-681B-7340-80E7-163F45029753}" type="slidenum">
              <a:rPr lang="it-IT" smtClean="0"/>
              <a:t>26</a:t>
            </a:fld>
            <a:endParaRPr lang="it-IT"/>
          </a:p>
        </p:txBody>
      </p:sp>
    </p:spTree>
    <p:extLst>
      <p:ext uri="{BB962C8B-B14F-4D97-AF65-F5344CB8AC3E}">
        <p14:creationId xmlns:p14="http://schemas.microsoft.com/office/powerpoint/2010/main" val="1797694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a:extLst>
            <a:ext uri="{FF2B5EF4-FFF2-40B4-BE49-F238E27FC236}">
              <a16:creationId xmlns:a16="http://schemas.microsoft.com/office/drawing/2014/main" id="{9332756A-76C7-D29D-2FEA-BD7F2879F522}"/>
            </a:ext>
          </a:extLst>
        </p:cNvPr>
        <p:cNvGrpSpPr/>
        <p:nvPr/>
      </p:nvGrpSpPr>
      <p:grpSpPr>
        <a:xfrm>
          <a:off x="0" y="0"/>
          <a:ext cx="0" cy="0"/>
          <a:chOff x="0" y="0"/>
          <a:chExt cx="0" cy="0"/>
        </a:xfrm>
      </p:grpSpPr>
      <p:sp>
        <p:nvSpPr>
          <p:cNvPr id="115" name="Google Shape;115;g2e96731284d_0_0:notes">
            <a:extLst>
              <a:ext uri="{FF2B5EF4-FFF2-40B4-BE49-F238E27FC236}">
                <a16:creationId xmlns:a16="http://schemas.microsoft.com/office/drawing/2014/main" id="{98B7AF94-FD07-A17C-24C2-0EDEECFFED4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e96731284d_0_0:notes">
            <a:extLst>
              <a:ext uri="{FF2B5EF4-FFF2-40B4-BE49-F238E27FC236}">
                <a16:creationId xmlns:a16="http://schemas.microsoft.com/office/drawing/2014/main" id="{7645B197-928F-32DB-8DE3-38680DA6CE05}"/>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7" name="Google Shape;117;g2e96731284d_0_0:notes">
            <a:extLst>
              <a:ext uri="{FF2B5EF4-FFF2-40B4-BE49-F238E27FC236}">
                <a16:creationId xmlns:a16="http://schemas.microsoft.com/office/drawing/2014/main" id="{E37D4503-B330-E862-366A-86BAF67414AD}"/>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8</a:t>
            </a:fld>
            <a:endParaRPr/>
          </a:p>
        </p:txBody>
      </p:sp>
    </p:spTree>
    <p:extLst>
      <p:ext uri="{BB962C8B-B14F-4D97-AF65-F5344CB8AC3E}">
        <p14:creationId xmlns:p14="http://schemas.microsoft.com/office/powerpoint/2010/main" val="406805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e96731284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e96731284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it-IT" dirty="0"/>
          </a:p>
        </p:txBody>
      </p:sp>
      <p:sp>
        <p:nvSpPr>
          <p:cNvPr id="117" name="Google Shape;117;g2e96731284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9</a:t>
            </a:fld>
            <a:endParaRPr/>
          </a:p>
        </p:txBody>
      </p:sp>
    </p:spTree>
    <p:extLst>
      <p:ext uri="{BB962C8B-B14F-4D97-AF65-F5344CB8AC3E}">
        <p14:creationId xmlns:p14="http://schemas.microsoft.com/office/powerpoint/2010/main" val="1453662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e96731284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e96731284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it-IT" dirty="0"/>
          </a:p>
        </p:txBody>
      </p:sp>
      <p:sp>
        <p:nvSpPr>
          <p:cNvPr id="117" name="Google Shape;117;g2e96731284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16</a:t>
            </a:fld>
            <a:endParaRPr/>
          </a:p>
        </p:txBody>
      </p:sp>
    </p:spTree>
    <p:extLst>
      <p:ext uri="{BB962C8B-B14F-4D97-AF65-F5344CB8AC3E}">
        <p14:creationId xmlns:p14="http://schemas.microsoft.com/office/powerpoint/2010/main" val="1908698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e96731284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e96731284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endParaRPr lang="it-IT" sz="1800" b="0" i="0" u="none" strike="noStrike" baseline="0" dirty="0">
              <a:latin typeface="Times New Roman" panose="02020603050405020304" pitchFamily="18" charset="0"/>
            </a:endParaRPr>
          </a:p>
        </p:txBody>
      </p:sp>
      <p:sp>
        <p:nvSpPr>
          <p:cNvPr id="117" name="Google Shape;117;g2e96731284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17</a:t>
            </a:fld>
            <a:endParaRPr/>
          </a:p>
        </p:txBody>
      </p:sp>
    </p:spTree>
    <p:extLst>
      <p:ext uri="{BB962C8B-B14F-4D97-AF65-F5344CB8AC3E}">
        <p14:creationId xmlns:p14="http://schemas.microsoft.com/office/powerpoint/2010/main" val="1587509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47F954-681B-7340-80E7-163F45029753}" type="slidenum">
              <a:rPr lang="it-IT" smtClean="0"/>
              <a:t>19</a:t>
            </a:fld>
            <a:endParaRPr lang="it-IT"/>
          </a:p>
        </p:txBody>
      </p:sp>
    </p:spTree>
    <p:extLst>
      <p:ext uri="{BB962C8B-B14F-4D97-AF65-F5344CB8AC3E}">
        <p14:creationId xmlns:p14="http://schemas.microsoft.com/office/powerpoint/2010/main" val="360153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F9E00-EC1F-EAFE-0333-DAB479324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20DE4-B987-03F1-F4F1-043884FAA4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58019-EEB4-7D3D-63E4-EA5895824F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0A5022-C6C4-AB28-6593-26ECD53698FE}"/>
              </a:ext>
            </a:extLst>
          </p:cNvPr>
          <p:cNvSpPr>
            <a:spLocks noGrp="1"/>
          </p:cNvSpPr>
          <p:nvPr>
            <p:ph type="sldNum" sz="quarter" idx="5"/>
          </p:nvPr>
        </p:nvSpPr>
        <p:spPr/>
        <p:txBody>
          <a:bodyPr/>
          <a:lstStyle/>
          <a:p>
            <a:fld id="{8347F954-681B-7340-80E7-163F45029753}" type="slidenum">
              <a:rPr lang="it-IT" smtClean="0"/>
              <a:t>20</a:t>
            </a:fld>
            <a:endParaRPr lang="it-IT"/>
          </a:p>
        </p:txBody>
      </p:sp>
    </p:spTree>
    <p:extLst>
      <p:ext uri="{BB962C8B-B14F-4D97-AF65-F5344CB8AC3E}">
        <p14:creationId xmlns:p14="http://schemas.microsoft.com/office/powerpoint/2010/main" val="2899895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FB0D7-F428-0E13-A7AF-5C9BDADED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F265B-D2DE-E2D9-3697-F9403EDE1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2CE54-BDAE-54C2-150A-7338CD39FA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A1F1AE-41D5-5921-6744-564629C83BB7}"/>
              </a:ext>
            </a:extLst>
          </p:cNvPr>
          <p:cNvSpPr>
            <a:spLocks noGrp="1"/>
          </p:cNvSpPr>
          <p:nvPr>
            <p:ph type="sldNum" sz="quarter" idx="5"/>
          </p:nvPr>
        </p:nvSpPr>
        <p:spPr/>
        <p:txBody>
          <a:bodyPr/>
          <a:lstStyle/>
          <a:p>
            <a:fld id="{8347F954-681B-7340-80E7-163F45029753}" type="slidenum">
              <a:rPr lang="it-IT" smtClean="0"/>
              <a:t>21</a:t>
            </a:fld>
            <a:endParaRPr lang="it-IT"/>
          </a:p>
        </p:txBody>
      </p:sp>
    </p:spTree>
    <p:extLst>
      <p:ext uri="{BB962C8B-B14F-4D97-AF65-F5344CB8AC3E}">
        <p14:creationId xmlns:p14="http://schemas.microsoft.com/office/powerpoint/2010/main" val="242154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738C4-BD5B-FC4A-BBF1-1F3116A84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7B2F4-DC01-3B77-2E49-8060D0713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A11D1-59A8-0801-668B-A3A92D8E13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52C66C-6BF0-1CF1-838B-D8D90CF65809}"/>
              </a:ext>
            </a:extLst>
          </p:cNvPr>
          <p:cNvSpPr>
            <a:spLocks noGrp="1"/>
          </p:cNvSpPr>
          <p:nvPr>
            <p:ph type="sldNum" sz="quarter" idx="5"/>
          </p:nvPr>
        </p:nvSpPr>
        <p:spPr/>
        <p:txBody>
          <a:bodyPr/>
          <a:lstStyle/>
          <a:p>
            <a:fld id="{8347F954-681B-7340-80E7-163F45029753}" type="slidenum">
              <a:rPr lang="it-IT" smtClean="0"/>
              <a:t>22</a:t>
            </a:fld>
            <a:endParaRPr lang="it-IT"/>
          </a:p>
        </p:txBody>
      </p:sp>
    </p:spTree>
    <p:extLst>
      <p:ext uri="{BB962C8B-B14F-4D97-AF65-F5344CB8AC3E}">
        <p14:creationId xmlns:p14="http://schemas.microsoft.com/office/powerpoint/2010/main" val="3822966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6FE22C99-576F-DC95-D9E5-3A2A77F7EDB3}"/>
              </a:ext>
            </a:extLst>
          </p:cNvPr>
          <p:cNvSpPr>
            <a:spLocks noGrp="1"/>
          </p:cNvSpPr>
          <p:nvPr>
            <p:ph type="ctrTitle"/>
          </p:nvPr>
        </p:nvSpPr>
        <p:spPr>
          <a:xfrm>
            <a:off x="296562" y="304799"/>
            <a:ext cx="9680558" cy="518161"/>
          </a:xfrm>
          <a:prstGeom prst="rect">
            <a:avLst/>
          </a:prstGeom>
        </p:spPr>
        <p:txBody>
          <a:bodyPr anchor="t"/>
          <a:lstStyle>
            <a:lvl1pPr>
              <a:defRPr sz="3200" b="0" i="0">
                <a:solidFill>
                  <a:srgbClr val="59A34D"/>
                </a:solidFill>
                <a:latin typeface="Calibri Light" panose="020F0302020204030204" pitchFamily="34" charset="0"/>
                <a:cs typeface="Calibri Light" panose="020F0302020204030204" pitchFamily="34" charset="0"/>
              </a:defRPr>
            </a:lvl1pPr>
          </a:lstStyle>
          <a:p>
            <a:endParaRPr lang="it-IT" dirty="0"/>
          </a:p>
        </p:txBody>
      </p:sp>
      <p:sp>
        <p:nvSpPr>
          <p:cNvPr id="11" name="Segnaposto contenuto 2">
            <a:extLst>
              <a:ext uri="{FF2B5EF4-FFF2-40B4-BE49-F238E27FC236}">
                <a16:creationId xmlns:a16="http://schemas.microsoft.com/office/drawing/2014/main" id="{05F1D79E-7FE1-1833-5018-EAAC4CF9F1CC}"/>
              </a:ext>
            </a:extLst>
          </p:cNvPr>
          <p:cNvSpPr>
            <a:spLocks noGrp="1"/>
          </p:cNvSpPr>
          <p:nvPr>
            <p:ph idx="1"/>
          </p:nvPr>
        </p:nvSpPr>
        <p:spPr>
          <a:xfrm>
            <a:off x="296562" y="1209040"/>
            <a:ext cx="11529678" cy="4685133"/>
          </a:xfrm>
        </p:spPr>
        <p:txBody>
          <a:bodyPr/>
          <a:lstStyle>
            <a:lvl1pPr marL="228600" indent="-228600">
              <a:buFontTx/>
              <a:buBlip>
                <a:blip r:embed="rId2"/>
              </a:buBlip>
              <a:defRPr b="0" i="0">
                <a:latin typeface="Calibri" panose="020F0502020204030204" pitchFamily="34" charset="0"/>
                <a:cs typeface="Calibri" panose="020F0502020204030204" pitchFamily="34" charset="0"/>
              </a:defRPr>
            </a:lvl1pPr>
          </a:lstStyle>
          <a:p>
            <a:endParaRPr lang="it-IT" dirty="0"/>
          </a:p>
        </p:txBody>
      </p:sp>
      <p:sp>
        <p:nvSpPr>
          <p:cNvPr id="22" name="CasellaDiTesto 21">
            <a:extLst>
              <a:ext uri="{FF2B5EF4-FFF2-40B4-BE49-F238E27FC236}">
                <a16:creationId xmlns:a16="http://schemas.microsoft.com/office/drawing/2014/main" id="{ECA6C794-CC9B-1AB8-2744-0525C8A79161}"/>
              </a:ext>
            </a:extLst>
          </p:cNvPr>
          <p:cNvSpPr txBox="1"/>
          <p:nvPr userDrawn="1"/>
        </p:nvSpPr>
        <p:spPr>
          <a:xfrm>
            <a:off x="11421686" y="6481691"/>
            <a:ext cx="394393" cy="276999"/>
          </a:xfrm>
          <a:prstGeom prst="rect">
            <a:avLst/>
          </a:prstGeom>
          <a:noFill/>
        </p:spPr>
        <p:txBody>
          <a:bodyPr wrap="square">
            <a:spAutoFit/>
          </a:bodyPr>
          <a:lstStyle/>
          <a:p>
            <a:pPr algn="r"/>
            <a:fld id="{8C5CA0F7-5B21-D445-A578-BDE69A6BF55F}" type="slidenum">
              <a:rPr lang="it-IT" sz="1200" b="0" i="0" smtClean="0">
                <a:solidFill>
                  <a:schemeClr val="bg1"/>
                </a:solidFill>
                <a:latin typeface="Calibri Light" panose="020F0302020204030204" pitchFamily="34" charset="0"/>
                <a:cs typeface="Calibri Light" panose="020F0302020204030204" pitchFamily="34" charset="0"/>
              </a:rPr>
              <a:pPr algn="r"/>
              <a:t>‹N›</a:t>
            </a:fld>
            <a:endParaRPr lang="it-IT" b="0" i="0" dirty="0">
              <a:solidFill>
                <a:schemeClr val="bg1"/>
              </a:solidFill>
              <a:latin typeface="Calibri Light" panose="020F0302020204030204" pitchFamily="34" charset="0"/>
              <a:cs typeface="Calibri Light" panose="020F0302020204030204" pitchFamily="34" charset="0"/>
            </a:endParaRPr>
          </a:p>
        </p:txBody>
      </p:sp>
      <p:grpSp>
        <p:nvGrpSpPr>
          <p:cNvPr id="5" name="Gruppo 4">
            <a:extLst>
              <a:ext uri="{FF2B5EF4-FFF2-40B4-BE49-F238E27FC236}">
                <a16:creationId xmlns:a16="http://schemas.microsoft.com/office/drawing/2014/main" id="{F6737C0A-6920-8FCC-5384-0F1A2027F80C}"/>
              </a:ext>
            </a:extLst>
          </p:cNvPr>
          <p:cNvGrpSpPr/>
          <p:nvPr userDrawn="1"/>
        </p:nvGrpSpPr>
        <p:grpSpPr>
          <a:xfrm>
            <a:off x="9984216" y="316085"/>
            <a:ext cx="2021860" cy="445716"/>
            <a:chOff x="9984216" y="316085"/>
            <a:chExt cx="2021860" cy="445716"/>
          </a:xfrm>
        </p:grpSpPr>
        <p:sp>
          <p:nvSpPr>
            <p:cNvPr id="4" name="Rettangolo 3">
              <a:extLst>
                <a:ext uri="{FF2B5EF4-FFF2-40B4-BE49-F238E27FC236}">
                  <a16:creationId xmlns:a16="http://schemas.microsoft.com/office/drawing/2014/main" id="{4A57BDA0-1AE9-CF67-8571-09B2CCF200EE}"/>
                </a:ext>
              </a:extLst>
            </p:cNvPr>
            <p:cNvSpPr/>
            <p:nvPr userDrawn="1"/>
          </p:nvSpPr>
          <p:spPr>
            <a:xfrm>
              <a:off x="9984216" y="387626"/>
              <a:ext cx="2021860" cy="374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descr="Immagine che contiene Elementi grafici, Carattere, logo, grafica&#10;&#10;Descrizione generata automaticamente">
              <a:extLst>
                <a:ext uri="{FF2B5EF4-FFF2-40B4-BE49-F238E27FC236}">
                  <a16:creationId xmlns:a16="http://schemas.microsoft.com/office/drawing/2014/main" id="{6D351AD8-6770-EDF0-6E3B-EC7CA2212757}"/>
                </a:ext>
              </a:extLst>
            </p:cNvPr>
            <p:cNvPicPr>
              <a:picLocks noChangeAspect="1"/>
            </p:cNvPicPr>
            <p:nvPr userDrawn="1"/>
          </p:nvPicPr>
          <p:blipFill>
            <a:blip r:embed="rId3"/>
            <a:stretch>
              <a:fillRect/>
            </a:stretch>
          </p:blipFill>
          <p:spPr>
            <a:xfrm>
              <a:off x="10046693" y="316085"/>
              <a:ext cx="1959383" cy="445716"/>
            </a:xfrm>
            <a:prstGeom prst="rect">
              <a:avLst/>
            </a:prstGeom>
          </p:spPr>
        </p:pic>
      </p:grpSp>
    </p:spTree>
    <p:extLst>
      <p:ext uri="{BB962C8B-B14F-4D97-AF65-F5344CB8AC3E}">
        <p14:creationId xmlns:p14="http://schemas.microsoft.com/office/powerpoint/2010/main" val="3859340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F11ACD-E4C3-FA8A-4902-1BED1266CBBA}"/>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7575053-6F7D-6FBD-5CCA-1DBF0AE30D58}"/>
              </a:ext>
            </a:extLst>
          </p:cNvPr>
          <p:cNvSpPr>
            <a:spLocks noGrp="1"/>
          </p:cNvSpPr>
          <p:nvPr>
            <p:ph type="dt" sz="half" idx="10"/>
          </p:nvPr>
        </p:nvSpPr>
        <p:spPr/>
        <p:txBody>
          <a:bodyPr/>
          <a:lstStyle/>
          <a:p>
            <a:fld id="{28B8DBF2-BCD0-E249-83FA-277FEFB5AD31}" type="datetime1">
              <a:rPr lang="it-IT" smtClean="0"/>
              <a:t>23/09/2025</a:t>
            </a:fld>
            <a:endParaRPr lang="it-IT"/>
          </a:p>
        </p:txBody>
      </p:sp>
      <p:sp>
        <p:nvSpPr>
          <p:cNvPr id="4" name="Segnaposto piè di pagina 3">
            <a:extLst>
              <a:ext uri="{FF2B5EF4-FFF2-40B4-BE49-F238E27FC236}">
                <a16:creationId xmlns:a16="http://schemas.microsoft.com/office/drawing/2014/main" id="{58B4A488-6DC5-A59E-E27D-3A167139F337}"/>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C76B7349-0449-DB8C-382C-9D5B20FADCDC}"/>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26883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C45E5ED-DF62-61CC-AEFE-F3DD80C08A14}"/>
              </a:ext>
            </a:extLst>
          </p:cNvPr>
          <p:cNvSpPr>
            <a:spLocks noGrp="1"/>
          </p:cNvSpPr>
          <p:nvPr>
            <p:ph type="dt" sz="half" idx="10"/>
          </p:nvPr>
        </p:nvSpPr>
        <p:spPr/>
        <p:txBody>
          <a:bodyPr/>
          <a:lstStyle/>
          <a:p>
            <a:fld id="{2A29242C-EAEF-724F-A580-17C93D8BE1AE}" type="datetime1">
              <a:rPr lang="it-IT" smtClean="0"/>
              <a:t>23/09/2025</a:t>
            </a:fld>
            <a:endParaRPr lang="it-IT"/>
          </a:p>
        </p:txBody>
      </p:sp>
      <p:sp>
        <p:nvSpPr>
          <p:cNvPr id="3" name="Segnaposto piè di pagina 2">
            <a:extLst>
              <a:ext uri="{FF2B5EF4-FFF2-40B4-BE49-F238E27FC236}">
                <a16:creationId xmlns:a16="http://schemas.microsoft.com/office/drawing/2014/main" id="{DE0F88A1-495A-A901-F205-567F46C88860}"/>
              </a:ext>
            </a:extLst>
          </p:cNvPr>
          <p:cNvSpPr>
            <a:spLocks noGrp="1"/>
          </p:cNvSpPr>
          <p:nvPr>
            <p:ph type="ftr" sz="quarter" idx="11"/>
          </p:nvPr>
        </p:nvSpPr>
        <p:spPr>
          <a:xfrm>
            <a:off x="4038600" y="6356350"/>
            <a:ext cx="4114800" cy="365125"/>
          </a:xfrm>
          <a:prstGeom prst="rect">
            <a:avLst/>
          </a:prstGeom>
        </p:spPr>
        <p:txBody>
          <a:bodyPr/>
          <a:lstStyle/>
          <a:p>
            <a:endParaRPr lang="it-IT" dirty="0"/>
          </a:p>
        </p:txBody>
      </p:sp>
      <p:sp>
        <p:nvSpPr>
          <p:cNvPr id="4" name="Segnaposto numero diapositiva 3">
            <a:extLst>
              <a:ext uri="{FF2B5EF4-FFF2-40B4-BE49-F238E27FC236}">
                <a16:creationId xmlns:a16="http://schemas.microsoft.com/office/drawing/2014/main" id="{FA1B83AB-010F-485B-FEEB-373B46896F58}"/>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492892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14A523-854E-7A75-89A1-9276FF4E06E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3378CEC-EDCB-9F70-4651-E1C6B5F9A3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1BF2A91-3B62-5795-5512-635C3B80B7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775CFED-AD72-28D7-F310-2DEB1FD0A0EF}"/>
              </a:ext>
            </a:extLst>
          </p:cNvPr>
          <p:cNvSpPr>
            <a:spLocks noGrp="1"/>
          </p:cNvSpPr>
          <p:nvPr>
            <p:ph type="dt" sz="half" idx="10"/>
          </p:nvPr>
        </p:nvSpPr>
        <p:spPr/>
        <p:txBody>
          <a:bodyPr/>
          <a:lstStyle/>
          <a:p>
            <a:fld id="{EB68DB2B-7060-104C-98D9-A75B8D27F06D}" type="datetime1">
              <a:rPr lang="it-IT" smtClean="0"/>
              <a:t>23/09/2025</a:t>
            </a:fld>
            <a:endParaRPr lang="it-IT"/>
          </a:p>
        </p:txBody>
      </p:sp>
      <p:sp>
        <p:nvSpPr>
          <p:cNvPr id="6" name="Segnaposto piè di pagina 5">
            <a:extLst>
              <a:ext uri="{FF2B5EF4-FFF2-40B4-BE49-F238E27FC236}">
                <a16:creationId xmlns:a16="http://schemas.microsoft.com/office/drawing/2014/main" id="{EE9732A2-CB4C-4A5C-00F1-30B4AEACF0F3}"/>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EA07920A-B0DA-79CD-A527-6FE550CBC2D3}"/>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3835560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49F8C5-7691-74AD-B9BE-82AEE4AEC7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1459FF9-94AB-4408-448A-6278CCC685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A3B7D3A-CF6E-90CB-8F90-2637A2A34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D392CEB-B462-D679-FAD7-97C155F3A839}"/>
              </a:ext>
            </a:extLst>
          </p:cNvPr>
          <p:cNvSpPr>
            <a:spLocks noGrp="1"/>
          </p:cNvSpPr>
          <p:nvPr>
            <p:ph type="dt" sz="half" idx="10"/>
          </p:nvPr>
        </p:nvSpPr>
        <p:spPr/>
        <p:txBody>
          <a:bodyPr/>
          <a:lstStyle/>
          <a:p>
            <a:fld id="{AD28F4B5-99AC-FE42-ABEF-6D249824159C}" type="datetime1">
              <a:rPr lang="it-IT" smtClean="0"/>
              <a:t>23/09/2025</a:t>
            </a:fld>
            <a:endParaRPr lang="it-IT"/>
          </a:p>
        </p:txBody>
      </p:sp>
      <p:sp>
        <p:nvSpPr>
          <p:cNvPr id="6" name="Segnaposto piè di pagina 5">
            <a:extLst>
              <a:ext uri="{FF2B5EF4-FFF2-40B4-BE49-F238E27FC236}">
                <a16:creationId xmlns:a16="http://schemas.microsoft.com/office/drawing/2014/main" id="{D48086FF-4276-1AF7-38A8-649CCEB290CC}"/>
              </a:ext>
            </a:extLst>
          </p:cNvPr>
          <p:cNvSpPr>
            <a:spLocks noGrp="1"/>
          </p:cNvSpPr>
          <p:nvPr>
            <p:ph type="ftr" sz="quarter" idx="11"/>
          </p:nvPr>
        </p:nvSpPr>
        <p:spPr>
          <a:xfrm>
            <a:off x="4038600" y="6356350"/>
            <a:ext cx="4114800" cy="365125"/>
          </a:xfrm>
          <a:prstGeom prst="rect">
            <a:avLst/>
          </a:prstGeom>
        </p:spPr>
        <p:txBody>
          <a:bodyPr/>
          <a:lstStyle/>
          <a:p>
            <a:endParaRPr lang="it-IT" dirty="0"/>
          </a:p>
        </p:txBody>
      </p:sp>
      <p:sp>
        <p:nvSpPr>
          <p:cNvPr id="7" name="Segnaposto numero diapositiva 6">
            <a:extLst>
              <a:ext uri="{FF2B5EF4-FFF2-40B4-BE49-F238E27FC236}">
                <a16:creationId xmlns:a16="http://schemas.microsoft.com/office/drawing/2014/main" id="{DB46AB81-1F6F-F967-FBBC-E5EB423E3E0D}"/>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244261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54B62B1-1BC6-C195-3C13-4B926BD99210}"/>
              </a:ext>
            </a:extLst>
          </p:cNvPr>
          <p:cNvSpPr>
            <a:spLocks noGrp="1"/>
          </p:cNvSpPr>
          <p:nvPr>
            <p:ph type="title" orient="vert"/>
          </p:nvPr>
        </p:nvSpPr>
        <p:spPr>
          <a:xfrm>
            <a:off x="8724900" y="365125"/>
            <a:ext cx="2628900" cy="5811838"/>
          </a:xfrm>
          <a:prstGeom prst="rect">
            <a:avLst/>
          </a:prstGeo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5C7FECB-0986-D139-3F58-50CE1352100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41E27E1-7C84-DE9E-52E9-5A3B49B6DB58}"/>
              </a:ext>
            </a:extLst>
          </p:cNvPr>
          <p:cNvSpPr>
            <a:spLocks noGrp="1"/>
          </p:cNvSpPr>
          <p:nvPr>
            <p:ph type="dt" sz="half" idx="10"/>
          </p:nvPr>
        </p:nvSpPr>
        <p:spPr/>
        <p:txBody>
          <a:bodyPr/>
          <a:lstStyle/>
          <a:p>
            <a:fld id="{541294D8-D073-1D41-B46E-A1A098C57DDA}" type="datetime1">
              <a:rPr lang="it-IT" smtClean="0"/>
              <a:t>23/09/2025</a:t>
            </a:fld>
            <a:endParaRPr lang="it-IT"/>
          </a:p>
        </p:txBody>
      </p:sp>
      <p:sp>
        <p:nvSpPr>
          <p:cNvPr id="5" name="Segnaposto piè di pagina 4">
            <a:extLst>
              <a:ext uri="{FF2B5EF4-FFF2-40B4-BE49-F238E27FC236}">
                <a16:creationId xmlns:a16="http://schemas.microsoft.com/office/drawing/2014/main" id="{B75324F2-13F5-9E73-DF2B-1DAD21B6CA08}"/>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A9CC9C80-FADA-D187-AE6C-0BFD8A0D74A6}"/>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3382573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6FE22C99-576F-DC95-D9E5-3A2A77F7EDB3}"/>
              </a:ext>
            </a:extLst>
          </p:cNvPr>
          <p:cNvSpPr>
            <a:spLocks noGrp="1"/>
          </p:cNvSpPr>
          <p:nvPr>
            <p:ph type="ctrTitle"/>
          </p:nvPr>
        </p:nvSpPr>
        <p:spPr>
          <a:xfrm>
            <a:off x="296562" y="304799"/>
            <a:ext cx="9680558" cy="518161"/>
          </a:xfrm>
          <a:prstGeom prst="rect">
            <a:avLst/>
          </a:prstGeom>
        </p:spPr>
        <p:txBody>
          <a:bodyPr anchor="t"/>
          <a:lstStyle>
            <a:lvl1pPr>
              <a:defRPr sz="3200" b="0" i="0">
                <a:solidFill>
                  <a:srgbClr val="59A34D"/>
                </a:solidFill>
                <a:latin typeface="Calibri Light" panose="020F0302020204030204" pitchFamily="34" charset="0"/>
                <a:cs typeface="Calibri Light" panose="020F0302020204030204" pitchFamily="34" charset="0"/>
              </a:defRPr>
            </a:lvl1pPr>
          </a:lstStyle>
          <a:p>
            <a:endParaRPr lang="it-IT" dirty="0"/>
          </a:p>
        </p:txBody>
      </p:sp>
      <p:sp>
        <p:nvSpPr>
          <p:cNvPr id="11" name="Segnaposto contenuto 2">
            <a:extLst>
              <a:ext uri="{FF2B5EF4-FFF2-40B4-BE49-F238E27FC236}">
                <a16:creationId xmlns:a16="http://schemas.microsoft.com/office/drawing/2014/main" id="{05F1D79E-7FE1-1833-5018-EAAC4CF9F1CC}"/>
              </a:ext>
            </a:extLst>
          </p:cNvPr>
          <p:cNvSpPr>
            <a:spLocks noGrp="1"/>
          </p:cNvSpPr>
          <p:nvPr>
            <p:ph idx="1"/>
          </p:nvPr>
        </p:nvSpPr>
        <p:spPr>
          <a:xfrm>
            <a:off x="296562" y="1209040"/>
            <a:ext cx="11529678" cy="4685133"/>
          </a:xfrm>
        </p:spPr>
        <p:txBody>
          <a:bodyPr/>
          <a:lstStyle>
            <a:lvl1pPr marL="228600" indent="-228600">
              <a:buFontTx/>
              <a:buBlip>
                <a:blip r:embed="rId2"/>
              </a:buBlip>
              <a:defRPr b="0" i="0">
                <a:latin typeface="Calibri" panose="020F0502020204030204" pitchFamily="34" charset="0"/>
                <a:cs typeface="Calibri" panose="020F0502020204030204" pitchFamily="34" charset="0"/>
              </a:defRPr>
            </a:lvl1pPr>
          </a:lstStyle>
          <a:p>
            <a:endParaRPr lang="it-IT" dirty="0"/>
          </a:p>
        </p:txBody>
      </p:sp>
      <p:sp>
        <p:nvSpPr>
          <p:cNvPr id="22" name="CasellaDiTesto 21">
            <a:extLst>
              <a:ext uri="{FF2B5EF4-FFF2-40B4-BE49-F238E27FC236}">
                <a16:creationId xmlns:a16="http://schemas.microsoft.com/office/drawing/2014/main" id="{ECA6C794-CC9B-1AB8-2744-0525C8A79161}"/>
              </a:ext>
            </a:extLst>
          </p:cNvPr>
          <p:cNvSpPr txBox="1"/>
          <p:nvPr userDrawn="1"/>
        </p:nvSpPr>
        <p:spPr>
          <a:xfrm>
            <a:off x="11421686" y="6481691"/>
            <a:ext cx="394393" cy="276999"/>
          </a:xfrm>
          <a:prstGeom prst="rect">
            <a:avLst/>
          </a:prstGeom>
          <a:noFill/>
        </p:spPr>
        <p:txBody>
          <a:bodyPr wrap="square">
            <a:spAutoFit/>
          </a:bodyPr>
          <a:lstStyle/>
          <a:p>
            <a:pPr algn="r"/>
            <a:fld id="{8C5CA0F7-5B21-D445-A578-BDE69A6BF55F}" type="slidenum">
              <a:rPr lang="it-IT" sz="1200" b="0" i="0" smtClean="0">
                <a:solidFill>
                  <a:schemeClr val="bg1"/>
                </a:solidFill>
                <a:latin typeface="Calibri Light" panose="020F0302020204030204" pitchFamily="34" charset="0"/>
                <a:cs typeface="Calibri Light" panose="020F0302020204030204" pitchFamily="34" charset="0"/>
              </a:rPr>
              <a:pPr algn="r"/>
              <a:t>‹N›</a:t>
            </a:fld>
            <a:endParaRPr lang="it-IT" b="0" i="0" dirty="0">
              <a:solidFill>
                <a:schemeClr val="bg1"/>
              </a:solidFill>
              <a:latin typeface="Calibri Light" panose="020F0302020204030204" pitchFamily="34" charset="0"/>
              <a:cs typeface="Calibri Light" panose="020F0302020204030204" pitchFamily="34" charset="0"/>
            </a:endParaRPr>
          </a:p>
        </p:txBody>
      </p:sp>
      <p:grpSp>
        <p:nvGrpSpPr>
          <p:cNvPr id="5" name="Gruppo 4">
            <a:extLst>
              <a:ext uri="{FF2B5EF4-FFF2-40B4-BE49-F238E27FC236}">
                <a16:creationId xmlns:a16="http://schemas.microsoft.com/office/drawing/2014/main" id="{F6737C0A-6920-8FCC-5384-0F1A2027F80C}"/>
              </a:ext>
            </a:extLst>
          </p:cNvPr>
          <p:cNvGrpSpPr/>
          <p:nvPr userDrawn="1"/>
        </p:nvGrpSpPr>
        <p:grpSpPr>
          <a:xfrm>
            <a:off x="9984216" y="316085"/>
            <a:ext cx="2021860" cy="445716"/>
            <a:chOff x="9984216" y="316085"/>
            <a:chExt cx="2021860" cy="445716"/>
          </a:xfrm>
        </p:grpSpPr>
        <p:sp>
          <p:nvSpPr>
            <p:cNvPr id="4" name="Rettangolo 3">
              <a:extLst>
                <a:ext uri="{FF2B5EF4-FFF2-40B4-BE49-F238E27FC236}">
                  <a16:creationId xmlns:a16="http://schemas.microsoft.com/office/drawing/2014/main" id="{4A57BDA0-1AE9-CF67-8571-09B2CCF200EE}"/>
                </a:ext>
              </a:extLst>
            </p:cNvPr>
            <p:cNvSpPr/>
            <p:nvPr userDrawn="1"/>
          </p:nvSpPr>
          <p:spPr>
            <a:xfrm>
              <a:off x="9984216" y="387626"/>
              <a:ext cx="2021860" cy="374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descr="Immagine che contiene Elementi grafici, Carattere, logo, grafica&#10;&#10;Descrizione generata automaticamente">
              <a:extLst>
                <a:ext uri="{FF2B5EF4-FFF2-40B4-BE49-F238E27FC236}">
                  <a16:creationId xmlns:a16="http://schemas.microsoft.com/office/drawing/2014/main" id="{6D351AD8-6770-EDF0-6E3B-EC7CA2212757}"/>
                </a:ext>
              </a:extLst>
            </p:cNvPr>
            <p:cNvPicPr>
              <a:picLocks noChangeAspect="1"/>
            </p:cNvPicPr>
            <p:nvPr userDrawn="1"/>
          </p:nvPicPr>
          <p:blipFill>
            <a:blip r:embed="rId3"/>
            <a:stretch>
              <a:fillRect/>
            </a:stretch>
          </p:blipFill>
          <p:spPr>
            <a:xfrm>
              <a:off x="10046693" y="316085"/>
              <a:ext cx="1959383" cy="445716"/>
            </a:xfrm>
            <a:prstGeom prst="rect">
              <a:avLst/>
            </a:prstGeom>
          </p:spPr>
        </p:pic>
      </p:grpSp>
    </p:spTree>
    <p:extLst>
      <p:ext uri="{BB962C8B-B14F-4D97-AF65-F5344CB8AC3E}">
        <p14:creationId xmlns:p14="http://schemas.microsoft.com/office/powerpoint/2010/main" val="3859340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98525AB-C830-3C79-87F2-71AE81AFA760}"/>
              </a:ext>
            </a:extLst>
          </p:cNvPr>
          <p:cNvPicPr>
            <a:picLocks noChangeAspect="1"/>
          </p:cNvPicPr>
          <p:nvPr userDrawn="1"/>
        </p:nvPicPr>
        <p:blipFill>
          <a:blip r:embed="rId2"/>
          <a:stretch>
            <a:fillRect/>
          </a:stretch>
        </p:blipFill>
        <p:spPr>
          <a:xfrm>
            <a:off x="-16000" y="-9000"/>
            <a:ext cx="12224000" cy="6876000"/>
          </a:xfrm>
          <a:prstGeom prst="rect">
            <a:avLst/>
          </a:prstGeom>
        </p:spPr>
      </p:pic>
      <p:sp>
        <p:nvSpPr>
          <p:cNvPr id="15" name="Titolo 1">
            <a:extLst>
              <a:ext uri="{FF2B5EF4-FFF2-40B4-BE49-F238E27FC236}">
                <a16:creationId xmlns:a16="http://schemas.microsoft.com/office/drawing/2014/main" id="{0BA9FA4A-0364-1F97-E830-4F6B8E0F9F32}"/>
              </a:ext>
            </a:extLst>
          </p:cNvPr>
          <p:cNvSpPr>
            <a:spLocks noGrp="1"/>
          </p:cNvSpPr>
          <p:nvPr>
            <p:ph type="ctrTitle"/>
          </p:nvPr>
        </p:nvSpPr>
        <p:spPr>
          <a:xfrm>
            <a:off x="580768" y="1483359"/>
            <a:ext cx="6388444" cy="2519681"/>
          </a:xfrm>
          <a:prstGeom prst="rect">
            <a:avLst/>
          </a:prstGeom>
        </p:spPr>
        <p:txBody>
          <a:bodyPr anchor="b"/>
          <a:lstStyle>
            <a:lvl1pPr>
              <a:defRPr b="0" i="0">
                <a:solidFill>
                  <a:srgbClr val="59A34D"/>
                </a:solidFill>
                <a:latin typeface="Calibri Light" panose="020F0302020204030204" pitchFamily="34" charset="0"/>
                <a:cs typeface="Calibri Light" panose="020F0302020204030204" pitchFamily="34" charset="0"/>
              </a:defRPr>
            </a:lvl1pPr>
          </a:lstStyle>
          <a:p>
            <a:endParaRPr lang="it-IT" dirty="0"/>
          </a:p>
        </p:txBody>
      </p:sp>
      <p:sp>
        <p:nvSpPr>
          <p:cNvPr id="16" name="Sottotitolo 2">
            <a:extLst>
              <a:ext uri="{FF2B5EF4-FFF2-40B4-BE49-F238E27FC236}">
                <a16:creationId xmlns:a16="http://schemas.microsoft.com/office/drawing/2014/main" id="{E78C18E8-8083-C600-54EB-39D378932D71}"/>
              </a:ext>
            </a:extLst>
          </p:cNvPr>
          <p:cNvSpPr>
            <a:spLocks noGrp="1"/>
          </p:cNvSpPr>
          <p:nvPr>
            <p:ph type="subTitle" idx="1"/>
          </p:nvPr>
        </p:nvSpPr>
        <p:spPr>
          <a:xfrm>
            <a:off x="580768" y="4156813"/>
            <a:ext cx="6388444" cy="1134196"/>
          </a:xfrm>
        </p:spPr>
        <p:txBody>
          <a:bodyPr/>
          <a:lstStyle>
            <a:lvl1pPr>
              <a:defRPr b="0" i="0">
                <a:latin typeface="Calibri Light" panose="020F0302020204030204" pitchFamily="34" charset="0"/>
                <a:cs typeface="Calibri Light" panose="020F0302020204030204" pitchFamily="34" charset="0"/>
              </a:defRPr>
            </a:lvl1pPr>
          </a:lstStyle>
          <a:p>
            <a:endParaRPr lang="it-IT" dirty="0"/>
          </a:p>
        </p:txBody>
      </p:sp>
    </p:spTree>
    <p:extLst>
      <p:ext uri="{BB962C8B-B14F-4D97-AF65-F5344CB8AC3E}">
        <p14:creationId xmlns:p14="http://schemas.microsoft.com/office/powerpoint/2010/main" val="656839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olo e testo verticale">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EF16809-40D3-ED78-F871-CFA0AA5177FC}"/>
              </a:ext>
            </a:extLst>
          </p:cNvPr>
          <p:cNvPicPr>
            <a:picLocks noChangeAspect="1"/>
          </p:cNvPicPr>
          <p:nvPr userDrawn="1"/>
        </p:nvPicPr>
        <p:blipFill>
          <a:blip r:embed="rId2"/>
          <a:stretch>
            <a:fillRect/>
          </a:stretch>
        </p:blipFill>
        <p:spPr>
          <a:xfrm>
            <a:off x="0" y="0"/>
            <a:ext cx="12224000" cy="6876000"/>
          </a:xfrm>
          <a:prstGeom prst="rect">
            <a:avLst/>
          </a:prstGeom>
        </p:spPr>
      </p:pic>
      <p:sp>
        <p:nvSpPr>
          <p:cNvPr id="11" name="Titolo 1">
            <a:extLst>
              <a:ext uri="{FF2B5EF4-FFF2-40B4-BE49-F238E27FC236}">
                <a16:creationId xmlns:a16="http://schemas.microsoft.com/office/drawing/2014/main" id="{11672629-8355-38A6-9063-2EF51CA39508}"/>
              </a:ext>
            </a:extLst>
          </p:cNvPr>
          <p:cNvSpPr txBox="1">
            <a:spLocks/>
          </p:cNvSpPr>
          <p:nvPr userDrawn="1"/>
        </p:nvSpPr>
        <p:spPr>
          <a:xfrm>
            <a:off x="831850" y="1709738"/>
            <a:ext cx="105156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6000" b="0" i="0" u="none" strike="noStrike" kern="1200" cap="none" spc="0" normalizeH="0" baseline="0" noProof="0" dirty="0">
                <a:ln>
                  <a:noFill/>
                </a:ln>
                <a:solidFill>
                  <a:sysClr val="window" lastClr="FFFFFF"/>
                </a:solidFill>
                <a:effectLst/>
                <a:uLnTx/>
                <a:uFillTx/>
                <a:latin typeface="Calibri Light" panose="020F0302020204030204"/>
                <a:ea typeface="+mj-ea"/>
                <a:cs typeface="+mj-cs"/>
              </a:rPr>
              <a:t>THANKS!</a:t>
            </a:r>
          </a:p>
        </p:txBody>
      </p:sp>
      <p:sp>
        <p:nvSpPr>
          <p:cNvPr id="12" name="Segnaposto testo 2">
            <a:extLst>
              <a:ext uri="{FF2B5EF4-FFF2-40B4-BE49-F238E27FC236}">
                <a16:creationId xmlns:a16="http://schemas.microsoft.com/office/drawing/2014/main" id="{1AF6289D-BD1A-1F28-57DE-AE2A339C2321}"/>
              </a:ext>
            </a:extLst>
          </p:cNvPr>
          <p:cNvSpPr txBox="1">
            <a:spLocks/>
          </p:cNvSpPr>
          <p:nvPr userDrawn="1"/>
        </p:nvSpPr>
        <p:spPr>
          <a:xfrm>
            <a:off x="831850" y="4589463"/>
            <a:ext cx="105156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Tx/>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it-IT" sz="24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438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893B33-78F3-40F3-952D-D9F8E87203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1E92310-5929-CCCF-F30F-03C41C571C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8D49BD1-BC17-AE31-C5A7-0DC261DD24D8}"/>
              </a:ext>
            </a:extLst>
          </p:cNvPr>
          <p:cNvSpPr>
            <a:spLocks noGrp="1"/>
          </p:cNvSpPr>
          <p:nvPr>
            <p:ph type="dt" sz="half" idx="10"/>
          </p:nvPr>
        </p:nvSpPr>
        <p:spPr/>
        <p:txBody>
          <a:bodyPr/>
          <a:lstStyle/>
          <a:p>
            <a:fld id="{BA122DBD-C304-4C42-BB6E-90D97B5BD5AC}" type="datetime1">
              <a:rPr lang="it-IT" smtClean="0"/>
              <a:t>23/09/2025</a:t>
            </a:fld>
            <a:endParaRPr lang="it-IT"/>
          </a:p>
        </p:txBody>
      </p:sp>
      <p:sp>
        <p:nvSpPr>
          <p:cNvPr id="5" name="Segnaposto piè di pagina 4">
            <a:extLst>
              <a:ext uri="{FF2B5EF4-FFF2-40B4-BE49-F238E27FC236}">
                <a16:creationId xmlns:a16="http://schemas.microsoft.com/office/drawing/2014/main" id="{572F93EF-0885-16A8-DD7D-757F35B92DB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CAE788AC-857C-7068-ED3C-0E92AAD1029C}"/>
              </a:ext>
            </a:extLst>
          </p:cNvPr>
          <p:cNvSpPr>
            <a:spLocks noGrp="1"/>
          </p:cNvSpPr>
          <p:nvPr>
            <p:ph type="sldNum" sz="quarter" idx="12"/>
          </p:nvPr>
        </p:nvSpPr>
        <p:spPr/>
        <p:txBody>
          <a:bodyPr/>
          <a:lstStyle/>
          <a:p>
            <a:fld id="{8C5CA0F7-5B21-D445-A578-BDE69A6BF55F}" type="slidenum">
              <a:rPr lang="it-IT" smtClean="0"/>
              <a:t>‹N›</a:t>
            </a:fld>
            <a:endParaRPr lang="it-IT" dirty="0"/>
          </a:p>
        </p:txBody>
      </p:sp>
    </p:spTree>
    <p:extLst>
      <p:ext uri="{BB962C8B-B14F-4D97-AF65-F5344CB8AC3E}">
        <p14:creationId xmlns:p14="http://schemas.microsoft.com/office/powerpoint/2010/main" val="3075556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D733CC-26E8-37F7-A342-D2E89A7AF87C}"/>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07FFB86-9148-6D20-A9C9-9CD60B09B7E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E68AD55-8A2C-0D0D-B5AD-5BEDCDC8B04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F9C8BF1-1EF2-0586-B1E8-D2041E71C25E}"/>
              </a:ext>
            </a:extLst>
          </p:cNvPr>
          <p:cNvSpPr>
            <a:spLocks noGrp="1"/>
          </p:cNvSpPr>
          <p:nvPr>
            <p:ph type="dt" sz="half" idx="10"/>
          </p:nvPr>
        </p:nvSpPr>
        <p:spPr/>
        <p:txBody>
          <a:bodyPr/>
          <a:lstStyle/>
          <a:p>
            <a:fld id="{8A5FC1AD-80BE-C948-8B24-05BF42E3BC30}" type="datetime1">
              <a:rPr lang="it-IT" smtClean="0"/>
              <a:t>23/09/2025</a:t>
            </a:fld>
            <a:endParaRPr lang="it-IT"/>
          </a:p>
        </p:txBody>
      </p:sp>
      <p:sp>
        <p:nvSpPr>
          <p:cNvPr id="6" name="Segnaposto piè di pagina 5">
            <a:extLst>
              <a:ext uri="{FF2B5EF4-FFF2-40B4-BE49-F238E27FC236}">
                <a16:creationId xmlns:a16="http://schemas.microsoft.com/office/drawing/2014/main" id="{177C6C12-17EA-9F8F-B1EC-3EA1AC7B612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04428F34-20EE-395B-4C75-5EFA4391AF2A}"/>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2080131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98525AB-C830-3C79-87F2-71AE81AFA760}"/>
              </a:ext>
            </a:extLst>
          </p:cNvPr>
          <p:cNvPicPr>
            <a:picLocks noChangeAspect="1"/>
          </p:cNvPicPr>
          <p:nvPr userDrawn="1"/>
        </p:nvPicPr>
        <p:blipFill>
          <a:blip r:embed="rId2"/>
          <a:stretch>
            <a:fillRect/>
          </a:stretch>
        </p:blipFill>
        <p:spPr>
          <a:xfrm>
            <a:off x="-16000" y="-9000"/>
            <a:ext cx="12224000" cy="6876000"/>
          </a:xfrm>
          <a:prstGeom prst="rect">
            <a:avLst/>
          </a:prstGeom>
        </p:spPr>
      </p:pic>
      <p:sp>
        <p:nvSpPr>
          <p:cNvPr id="15" name="Titolo 1">
            <a:extLst>
              <a:ext uri="{FF2B5EF4-FFF2-40B4-BE49-F238E27FC236}">
                <a16:creationId xmlns:a16="http://schemas.microsoft.com/office/drawing/2014/main" id="{0BA9FA4A-0364-1F97-E830-4F6B8E0F9F32}"/>
              </a:ext>
            </a:extLst>
          </p:cNvPr>
          <p:cNvSpPr>
            <a:spLocks noGrp="1"/>
          </p:cNvSpPr>
          <p:nvPr>
            <p:ph type="ctrTitle"/>
          </p:nvPr>
        </p:nvSpPr>
        <p:spPr>
          <a:xfrm>
            <a:off x="580768" y="1483359"/>
            <a:ext cx="6388444" cy="2519681"/>
          </a:xfrm>
          <a:prstGeom prst="rect">
            <a:avLst/>
          </a:prstGeom>
        </p:spPr>
        <p:txBody>
          <a:bodyPr anchor="b"/>
          <a:lstStyle>
            <a:lvl1pPr>
              <a:defRPr b="0" i="0">
                <a:solidFill>
                  <a:srgbClr val="59A34D"/>
                </a:solidFill>
                <a:latin typeface="Calibri Light" panose="020F0302020204030204" pitchFamily="34" charset="0"/>
                <a:cs typeface="Calibri Light" panose="020F0302020204030204" pitchFamily="34" charset="0"/>
              </a:defRPr>
            </a:lvl1pPr>
          </a:lstStyle>
          <a:p>
            <a:endParaRPr lang="it-IT" dirty="0"/>
          </a:p>
        </p:txBody>
      </p:sp>
      <p:sp>
        <p:nvSpPr>
          <p:cNvPr id="16" name="Sottotitolo 2">
            <a:extLst>
              <a:ext uri="{FF2B5EF4-FFF2-40B4-BE49-F238E27FC236}">
                <a16:creationId xmlns:a16="http://schemas.microsoft.com/office/drawing/2014/main" id="{E78C18E8-8083-C600-54EB-39D378932D71}"/>
              </a:ext>
            </a:extLst>
          </p:cNvPr>
          <p:cNvSpPr>
            <a:spLocks noGrp="1"/>
          </p:cNvSpPr>
          <p:nvPr>
            <p:ph type="subTitle" idx="1"/>
          </p:nvPr>
        </p:nvSpPr>
        <p:spPr>
          <a:xfrm>
            <a:off x="580768" y="4156813"/>
            <a:ext cx="6388444" cy="1134196"/>
          </a:xfrm>
        </p:spPr>
        <p:txBody>
          <a:bodyPr/>
          <a:lstStyle>
            <a:lvl1pPr>
              <a:defRPr b="0" i="0">
                <a:latin typeface="Calibri Light" panose="020F0302020204030204" pitchFamily="34" charset="0"/>
                <a:cs typeface="Calibri Light" panose="020F0302020204030204" pitchFamily="34" charset="0"/>
              </a:defRPr>
            </a:lvl1pPr>
          </a:lstStyle>
          <a:p>
            <a:endParaRPr lang="it-IT" dirty="0"/>
          </a:p>
        </p:txBody>
      </p:sp>
    </p:spTree>
    <p:extLst>
      <p:ext uri="{BB962C8B-B14F-4D97-AF65-F5344CB8AC3E}">
        <p14:creationId xmlns:p14="http://schemas.microsoft.com/office/powerpoint/2010/main" val="656839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056935-A4C6-286F-61D7-78AD83962B1E}"/>
              </a:ext>
            </a:extLst>
          </p:cNvPr>
          <p:cNvSpPr>
            <a:spLocks noGrp="1"/>
          </p:cNvSpPr>
          <p:nvPr>
            <p:ph type="title"/>
          </p:nvPr>
        </p:nvSpPr>
        <p:spPr>
          <a:xfrm>
            <a:off x="839788" y="365125"/>
            <a:ext cx="10515600" cy="1325563"/>
          </a:xfrm>
          <a:prstGeom prst="rect">
            <a:avLst/>
          </a:prstGeo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B5C61F6-6F19-2636-8BE9-DA1BCE724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563CD4C-0A69-FEE3-886D-DEC8C28F73A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5725DF8-6616-F9DE-FF4C-8C0FD64E7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47A0AEA-3887-114F-6210-C1D849B1024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BBE2D15-81B5-D20F-905B-0762EDAF66B3}"/>
              </a:ext>
            </a:extLst>
          </p:cNvPr>
          <p:cNvSpPr>
            <a:spLocks noGrp="1"/>
          </p:cNvSpPr>
          <p:nvPr>
            <p:ph type="dt" sz="half" idx="10"/>
          </p:nvPr>
        </p:nvSpPr>
        <p:spPr/>
        <p:txBody>
          <a:bodyPr/>
          <a:lstStyle/>
          <a:p>
            <a:fld id="{E2057D8F-6F29-8C45-85C7-FF50875FBA20}" type="datetime1">
              <a:rPr lang="it-IT" smtClean="0"/>
              <a:t>23/09/2025</a:t>
            </a:fld>
            <a:endParaRPr lang="it-IT"/>
          </a:p>
        </p:txBody>
      </p:sp>
      <p:sp>
        <p:nvSpPr>
          <p:cNvPr id="8" name="Segnaposto piè di pagina 7">
            <a:extLst>
              <a:ext uri="{FF2B5EF4-FFF2-40B4-BE49-F238E27FC236}">
                <a16:creationId xmlns:a16="http://schemas.microsoft.com/office/drawing/2014/main" id="{58DC9B83-105B-2CA8-A661-66D7878F28AE}"/>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7DB0CBEF-5552-6D22-3624-F19402FF41F7}"/>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3930647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F11ACD-E4C3-FA8A-4902-1BED1266CBBA}"/>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7575053-6F7D-6FBD-5CCA-1DBF0AE30D58}"/>
              </a:ext>
            </a:extLst>
          </p:cNvPr>
          <p:cNvSpPr>
            <a:spLocks noGrp="1"/>
          </p:cNvSpPr>
          <p:nvPr>
            <p:ph type="dt" sz="half" idx="10"/>
          </p:nvPr>
        </p:nvSpPr>
        <p:spPr/>
        <p:txBody>
          <a:bodyPr/>
          <a:lstStyle/>
          <a:p>
            <a:fld id="{28B8DBF2-BCD0-E249-83FA-277FEFB5AD31}" type="datetime1">
              <a:rPr lang="it-IT" smtClean="0"/>
              <a:t>23/09/2025</a:t>
            </a:fld>
            <a:endParaRPr lang="it-IT"/>
          </a:p>
        </p:txBody>
      </p:sp>
      <p:sp>
        <p:nvSpPr>
          <p:cNvPr id="4" name="Segnaposto piè di pagina 3">
            <a:extLst>
              <a:ext uri="{FF2B5EF4-FFF2-40B4-BE49-F238E27FC236}">
                <a16:creationId xmlns:a16="http://schemas.microsoft.com/office/drawing/2014/main" id="{58B4A488-6DC5-A59E-E27D-3A167139F337}"/>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C76B7349-0449-DB8C-382C-9D5B20FADCDC}"/>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159041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C45E5ED-DF62-61CC-AEFE-F3DD80C08A14}"/>
              </a:ext>
            </a:extLst>
          </p:cNvPr>
          <p:cNvSpPr>
            <a:spLocks noGrp="1"/>
          </p:cNvSpPr>
          <p:nvPr>
            <p:ph type="dt" sz="half" idx="10"/>
          </p:nvPr>
        </p:nvSpPr>
        <p:spPr/>
        <p:txBody>
          <a:bodyPr/>
          <a:lstStyle/>
          <a:p>
            <a:fld id="{2A29242C-EAEF-724F-A580-17C93D8BE1AE}" type="datetime1">
              <a:rPr lang="it-IT" smtClean="0"/>
              <a:t>23/09/2025</a:t>
            </a:fld>
            <a:endParaRPr lang="it-IT"/>
          </a:p>
        </p:txBody>
      </p:sp>
      <p:sp>
        <p:nvSpPr>
          <p:cNvPr id="3" name="Segnaposto piè di pagina 2">
            <a:extLst>
              <a:ext uri="{FF2B5EF4-FFF2-40B4-BE49-F238E27FC236}">
                <a16:creationId xmlns:a16="http://schemas.microsoft.com/office/drawing/2014/main" id="{DE0F88A1-495A-A901-F205-567F46C88860}"/>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id="{FA1B83AB-010F-485B-FEEB-373B46896F58}"/>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3302450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14A523-854E-7A75-89A1-9276FF4E06E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3378CEC-EDCB-9F70-4651-E1C6B5F9A3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1BF2A91-3B62-5795-5512-635C3B80B7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775CFED-AD72-28D7-F310-2DEB1FD0A0EF}"/>
              </a:ext>
            </a:extLst>
          </p:cNvPr>
          <p:cNvSpPr>
            <a:spLocks noGrp="1"/>
          </p:cNvSpPr>
          <p:nvPr>
            <p:ph type="dt" sz="half" idx="10"/>
          </p:nvPr>
        </p:nvSpPr>
        <p:spPr/>
        <p:txBody>
          <a:bodyPr/>
          <a:lstStyle/>
          <a:p>
            <a:fld id="{EB68DB2B-7060-104C-98D9-A75B8D27F06D}" type="datetime1">
              <a:rPr lang="it-IT" smtClean="0"/>
              <a:t>23/09/2025</a:t>
            </a:fld>
            <a:endParaRPr lang="it-IT"/>
          </a:p>
        </p:txBody>
      </p:sp>
      <p:sp>
        <p:nvSpPr>
          <p:cNvPr id="6" name="Segnaposto piè di pagina 5">
            <a:extLst>
              <a:ext uri="{FF2B5EF4-FFF2-40B4-BE49-F238E27FC236}">
                <a16:creationId xmlns:a16="http://schemas.microsoft.com/office/drawing/2014/main" id="{EE9732A2-CB4C-4A5C-00F1-30B4AEACF0F3}"/>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EA07920A-B0DA-79CD-A527-6FE550CBC2D3}"/>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2282779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49F8C5-7691-74AD-B9BE-82AEE4AEC7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1459FF9-94AB-4408-448A-6278CCC685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A3B7D3A-CF6E-90CB-8F90-2637A2A34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D392CEB-B462-D679-FAD7-97C155F3A839}"/>
              </a:ext>
            </a:extLst>
          </p:cNvPr>
          <p:cNvSpPr>
            <a:spLocks noGrp="1"/>
          </p:cNvSpPr>
          <p:nvPr>
            <p:ph type="dt" sz="half" idx="10"/>
          </p:nvPr>
        </p:nvSpPr>
        <p:spPr/>
        <p:txBody>
          <a:bodyPr/>
          <a:lstStyle/>
          <a:p>
            <a:fld id="{AD28F4B5-99AC-FE42-ABEF-6D249824159C}" type="datetime1">
              <a:rPr lang="it-IT" smtClean="0"/>
              <a:t>23/09/2025</a:t>
            </a:fld>
            <a:endParaRPr lang="it-IT"/>
          </a:p>
        </p:txBody>
      </p:sp>
      <p:sp>
        <p:nvSpPr>
          <p:cNvPr id="6" name="Segnaposto piè di pagina 5">
            <a:extLst>
              <a:ext uri="{FF2B5EF4-FFF2-40B4-BE49-F238E27FC236}">
                <a16:creationId xmlns:a16="http://schemas.microsoft.com/office/drawing/2014/main" id="{D48086FF-4276-1AF7-38A8-649CCEB290CC}"/>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DB46AB81-1F6F-F967-FBBC-E5EB423E3E0D}"/>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2828059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54B62B1-1BC6-C195-3C13-4B926BD99210}"/>
              </a:ext>
            </a:extLst>
          </p:cNvPr>
          <p:cNvSpPr>
            <a:spLocks noGrp="1"/>
          </p:cNvSpPr>
          <p:nvPr>
            <p:ph type="title" orient="vert"/>
          </p:nvPr>
        </p:nvSpPr>
        <p:spPr>
          <a:xfrm>
            <a:off x="8724900" y="365125"/>
            <a:ext cx="2628900" cy="5811838"/>
          </a:xfrm>
          <a:prstGeom prst="rect">
            <a:avLst/>
          </a:prstGeo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5C7FECB-0986-D139-3F58-50CE1352100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41E27E1-7C84-DE9E-52E9-5A3B49B6DB58}"/>
              </a:ext>
            </a:extLst>
          </p:cNvPr>
          <p:cNvSpPr>
            <a:spLocks noGrp="1"/>
          </p:cNvSpPr>
          <p:nvPr>
            <p:ph type="dt" sz="half" idx="10"/>
          </p:nvPr>
        </p:nvSpPr>
        <p:spPr/>
        <p:txBody>
          <a:bodyPr/>
          <a:lstStyle/>
          <a:p>
            <a:fld id="{541294D8-D073-1D41-B46E-A1A098C57DDA}" type="datetime1">
              <a:rPr lang="it-IT" smtClean="0"/>
              <a:t>23/09/2025</a:t>
            </a:fld>
            <a:endParaRPr lang="it-IT"/>
          </a:p>
        </p:txBody>
      </p:sp>
      <p:sp>
        <p:nvSpPr>
          <p:cNvPr id="5" name="Segnaposto piè di pagina 4">
            <a:extLst>
              <a:ext uri="{FF2B5EF4-FFF2-40B4-BE49-F238E27FC236}">
                <a16:creationId xmlns:a16="http://schemas.microsoft.com/office/drawing/2014/main" id="{B75324F2-13F5-9E73-DF2B-1DAD21B6CA08}"/>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A9CC9C80-FADA-D187-AE6C-0BFD8A0D74A6}"/>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211220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testo verticale">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EF16809-40D3-ED78-F871-CFA0AA5177FC}"/>
              </a:ext>
            </a:extLst>
          </p:cNvPr>
          <p:cNvPicPr>
            <a:picLocks noChangeAspect="1"/>
          </p:cNvPicPr>
          <p:nvPr userDrawn="1"/>
        </p:nvPicPr>
        <p:blipFill>
          <a:blip r:embed="rId2"/>
          <a:stretch>
            <a:fillRect/>
          </a:stretch>
        </p:blipFill>
        <p:spPr>
          <a:xfrm>
            <a:off x="0" y="0"/>
            <a:ext cx="12224000" cy="6876000"/>
          </a:xfrm>
          <a:prstGeom prst="rect">
            <a:avLst/>
          </a:prstGeom>
        </p:spPr>
      </p:pic>
      <p:sp>
        <p:nvSpPr>
          <p:cNvPr id="11" name="Titolo 1">
            <a:extLst>
              <a:ext uri="{FF2B5EF4-FFF2-40B4-BE49-F238E27FC236}">
                <a16:creationId xmlns:a16="http://schemas.microsoft.com/office/drawing/2014/main" id="{11672629-8355-38A6-9063-2EF51CA39508}"/>
              </a:ext>
            </a:extLst>
          </p:cNvPr>
          <p:cNvSpPr txBox="1">
            <a:spLocks/>
          </p:cNvSpPr>
          <p:nvPr userDrawn="1"/>
        </p:nvSpPr>
        <p:spPr>
          <a:xfrm>
            <a:off x="831850" y="1709738"/>
            <a:ext cx="105156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6000" b="0" i="0" u="none" strike="noStrike" kern="1200" cap="none" spc="0" normalizeH="0" baseline="0" noProof="0" dirty="0">
                <a:ln>
                  <a:noFill/>
                </a:ln>
                <a:solidFill>
                  <a:sysClr val="window" lastClr="FFFFFF"/>
                </a:solidFill>
                <a:effectLst/>
                <a:uLnTx/>
                <a:uFillTx/>
                <a:latin typeface="Calibri Light" panose="020F0302020204030204"/>
                <a:ea typeface="+mj-ea"/>
                <a:cs typeface="+mj-cs"/>
              </a:rPr>
              <a:t>THANKS!</a:t>
            </a:r>
          </a:p>
        </p:txBody>
      </p:sp>
      <p:sp>
        <p:nvSpPr>
          <p:cNvPr id="12" name="Segnaposto testo 2">
            <a:extLst>
              <a:ext uri="{FF2B5EF4-FFF2-40B4-BE49-F238E27FC236}">
                <a16:creationId xmlns:a16="http://schemas.microsoft.com/office/drawing/2014/main" id="{1AF6289D-BD1A-1F28-57DE-AE2A339C2321}"/>
              </a:ext>
            </a:extLst>
          </p:cNvPr>
          <p:cNvSpPr txBox="1">
            <a:spLocks/>
          </p:cNvSpPr>
          <p:nvPr userDrawn="1"/>
        </p:nvSpPr>
        <p:spPr>
          <a:xfrm>
            <a:off x="831850" y="4589463"/>
            <a:ext cx="105156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Tx/>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it-IT" sz="24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438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C372EFD-DFA2-3DA0-BC65-F69657448554}"/>
              </a:ext>
            </a:extLst>
          </p:cNvPr>
          <p:cNvPicPr>
            <a:picLocks noChangeAspect="1"/>
          </p:cNvPicPr>
          <p:nvPr userDrawn="1"/>
        </p:nvPicPr>
        <p:blipFill>
          <a:blip r:embed="rId2"/>
          <a:stretch>
            <a:fillRect/>
          </a:stretch>
        </p:blipFill>
        <p:spPr>
          <a:xfrm>
            <a:off x="-16000" y="-9000"/>
            <a:ext cx="12224000" cy="6876000"/>
          </a:xfrm>
          <a:prstGeom prst="rect">
            <a:avLst/>
          </a:prstGeom>
        </p:spPr>
      </p:pic>
      <p:sp>
        <p:nvSpPr>
          <p:cNvPr id="10" name="Titolo 1">
            <a:extLst>
              <a:ext uri="{FF2B5EF4-FFF2-40B4-BE49-F238E27FC236}">
                <a16:creationId xmlns:a16="http://schemas.microsoft.com/office/drawing/2014/main" id="{6FE22C99-576F-DC95-D9E5-3A2A77F7EDB3}"/>
              </a:ext>
            </a:extLst>
          </p:cNvPr>
          <p:cNvSpPr>
            <a:spLocks noGrp="1"/>
          </p:cNvSpPr>
          <p:nvPr>
            <p:ph type="ctrTitle"/>
          </p:nvPr>
        </p:nvSpPr>
        <p:spPr>
          <a:xfrm>
            <a:off x="296562" y="304799"/>
            <a:ext cx="9680558" cy="518161"/>
          </a:xfrm>
          <a:prstGeom prst="rect">
            <a:avLst/>
          </a:prstGeom>
        </p:spPr>
        <p:txBody>
          <a:bodyPr anchor="t"/>
          <a:lstStyle>
            <a:lvl1pPr>
              <a:defRPr sz="3200" b="0" i="0">
                <a:solidFill>
                  <a:srgbClr val="59A34D"/>
                </a:solidFill>
                <a:latin typeface="Calibri Light" panose="020F0302020204030204" pitchFamily="34" charset="0"/>
                <a:cs typeface="Calibri Light" panose="020F0302020204030204" pitchFamily="34" charset="0"/>
              </a:defRPr>
            </a:lvl1pPr>
          </a:lstStyle>
          <a:p>
            <a:endParaRPr lang="it-IT" dirty="0"/>
          </a:p>
        </p:txBody>
      </p:sp>
      <p:sp>
        <p:nvSpPr>
          <p:cNvPr id="11" name="Segnaposto contenuto 2">
            <a:extLst>
              <a:ext uri="{FF2B5EF4-FFF2-40B4-BE49-F238E27FC236}">
                <a16:creationId xmlns:a16="http://schemas.microsoft.com/office/drawing/2014/main" id="{05F1D79E-7FE1-1833-5018-EAAC4CF9F1CC}"/>
              </a:ext>
            </a:extLst>
          </p:cNvPr>
          <p:cNvSpPr>
            <a:spLocks noGrp="1"/>
          </p:cNvSpPr>
          <p:nvPr>
            <p:ph idx="1"/>
          </p:nvPr>
        </p:nvSpPr>
        <p:spPr>
          <a:xfrm>
            <a:off x="296562" y="1209040"/>
            <a:ext cx="11529678" cy="4685133"/>
          </a:xfrm>
        </p:spPr>
        <p:txBody>
          <a:bodyPr/>
          <a:lstStyle>
            <a:lvl1pPr marL="228600" indent="-228600">
              <a:buFontTx/>
              <a:buBlip>
                <a:blip r:embed="rId3"/>
              </a:buBlip>
              <a:defRPr b="0" i="0">
                <a:latin typeface="Calibri" panose="020F0502020204030204" pitchFamily="34" charset="0"/>
                <a:cs typeface="Calibri" panose="020F0502020204030204" pitchFamily="34" charset="0"/>
              </a:defRPr>
            </a:lvl1pPr>
          </a:lstStyle>
          <a:p>
            <a:endParaRPr lang="it-IT" dirty="0"/>
          </a:p>
        </p:txBody>
      </p:sp>
      <p:sp>
        <p:nvSpPr>
          <p:cNvPr id="22" name="CasellaDiTesto 21">
            <a:extLst>
              <a:ext uri="{FF2B5EF4-FFF2-40B4-BE49-F238E27FC236}">
                <a16:creationId xmlns:a16="http://schemas.microsoft.com/office/drawing/2014/main" id="{ECA6C794-CC9B-1AB8-2744-0525C8A79161}"/>
              </a:ext>
            </a:extLst>
          </p:cNvPr>
          <p:cNvSpPr txBox="1"/>
          <p:nvPr userDrawn="1"/>
        </p:nvSpPr>
        <p:spPr>
          <a:xfrm>
            <a:off x="11421686" y="6481691"/>
            <a:ext cx="394393" cy="276999"/>
          </a:xfrm>
          <a:prstGeom prst="rect">
            <a:avLst/>
          </a:prstGeom>
          <a:noFill/>
        </p:spPr>
        <p:txBody>
          <a:bodyPr wrap="square">
            <a:spAutoFit/>
          </a:bodyPr>
          <a:lstStyle/>
          <a:p>
            <a:pPr algn="r"/>
            <a:fld id="{8C5CA0F7-5B21-D445-A578-BDE69A6BF55F}" type="slidenum">
              <a:rPr lang="it-IT" sz="1200" b="0" i="0" smtClean="0">
                <a:solidFill>
                  <a:schemeClr val="bg1"/>
                </a:solidFill>
                <a:latin typeface="Calibri Light" panose="020F0302020204030204" pitchFamily="34" charset="0"/>
                <a:cs typeface="Calibri Light" panose="020F0302020204030204" pitchFamily="34" charset="0"/>
              </a:rPr>
              <a:pPr algn="r"/>
              <a:t>‹N›</a:t>
            </a:fld>
            <a:endParaRPr lang="it-IT" b="0" i="0" dirty="0">
              <a:solidFill>
                <a:schemeClr val="bg1"/>
              </a:solidFill>
              <a:latin typeface="Calibri Light" panose="020F0302020204030204" pitchFamily="34" charset="0"/>
              <a:cs typeface="Calibri Light" panose="020F0302020204030204" pitchFamily="34" charset="0"/>
            </a:endParaRPr>
          </a:p>
        </p:txBody>
      </p:sp>
      <p:sp>
        <p:nvSpPr>
          <p:cNvPr id="4" name="Sottotitolo 2">
            <a:extLst>
              <a:ext uri="{FF2B5EF4-FFF2-40B4-BE49-F238E27FC236}">
                <a16:creationId xmlns:a16="http://schemas.microsoft.com/office/drawing/2014/main" id="{FC4F10D2-FAFB-4B8F-9D50-07A596D7DDAA}"/>
              </a:ext>
            </a:extLst>
          </p:cNvPr>
          <p:cNvSpPr>
            <a:spLocks noGrp="1"/>
          </p:cNvSpPr>
          <p:nvPr>
            <p:ph type="subTitle" idx="10" hasCustomPrompt="1"/>
          </p:nvPr>
        </p:nvSpPr>
        <p:spPr>
          <a:xfrm>
            <a:off x="375921" y="6384022"/>
            <a:ext cx="3657236" cy="473977"/>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it-IT" sz="1200" b="0" i="0" u="none" strike="noStrike" kern="1200" cap="none" spc="0" normalizeH="0" baseline="0" dirty="0">
                <a:ln>
                  <a:noFill/>
                </a:ln>
                <a:solidFill>
                  <a:schemeClr val="bg1"/>
                </a:solidFill>
                <a:effectLst/>
                <a:uLnTx/>
                <a:uFillTx/>
                <a:latin typeface="Calibri Light" panose="020F0302020204030204" pitchFamily="34" charset="0"/>
                <a:ea typeface="+mn-ea"/>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2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ITINERIS 3rd general meeting – Rome, 25-26/09/2025</a:t>
            </a:r>
          </a:p>
        </p:txBody>
      </p:sp>
    </p:spTree>
    <p:extLst>
      <p:ext uri="{BB962C8B-B14F-4D97-AF65-F5344CB8AC3E}">
        <p14:creationId xmlns:p14="http://schemas.microsoft.com/office/powerpoint/2010/main" val="71328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0BA9FA4A-0364-1F97-E830-4F6B8E0F9F32}"/>
              </a:ext>
            </a:extLst>
          </p:cNvPr>
          <p:cNvSpPr>
            <a:spLocks noGrp="1"/>
          </p:cNvSpPr>
          <p:nvPr>
            <p:ph type="ctrTitle"/>
          </p:nvPr>
        </p:nvSpPr>
        <p:spPr>
          <a:xfrm>
            <a:off x="580768" y="1483359"/>
            <a:ext cx="6388444" cy="2519681"/>
          </a:xfrm>
          <a:prstGeom prst="rect">
            <a:avLst/>
          </a:prstGeom>
        </p:spPr>
        <p:txBody>
          <a:bodyPr anchor="b"/>
          <a:lstStyle>
            <a:lvl1pPr>
              <a:defRPr b="0" i="0">
                <a:solidFill>
                  <a:srgbClr val="59A34D"/>
                </a:solidFill>
                <a:latin typeface="Calibri Light" panose="020F0302020204030204" pitchFamily="34" charset="0"/>
                <a:cs typeface="Calibri Light" panose="020F0302020204030204" pitchFamily="34" charset="0"/>
              </a:defRPr>
            </a:lvl1pPr>
          </a:lstStyle>
          <a:p>
            <a:endParaRPr lang="it-IT" dirty="0"/>
          </a:p>
        </p:txBody>
      </p:sp>
      <p:sp>
        <p:nvSpPr>
          <p:cNvPr id="16" name="Sottotitolo 2">
            <a:extLst>
              <a:ext uri="{FF2B5EF4-FFF2-40B4-BE49-F238E27FC236}">
                <a16:creationId xmlns:a16="http://schemas.microsoft.com/office/drawing/2014/main" id="{E78C18E8-8083-C600-54EB-39D378932D71}"/>
              </a:ext>
            </a:extLst>
          </p:cNvPr>
          <p:cNvSpPr>
            <a:spLocks noGrp="1"/>
          </p:cNvSpPr>
          <p:nvPr>
            <p:ph type="subTitle" idx="1"/>
          </p:nvPr>
        </p:nvSpPr>
        <p:spPr>
          <a:xfrm>
            <a:off x="580768" y="4156813"/>
            <a:ext cx="6388444" cy="1134196"/>
          </a:xfrm>
        </p:spPr>
        <p:txBody>
          <a:bodyPr/>
          <a:lstStyle>
            <a:lvl1pPr>
              <a:defRPr b="0" i="0">
                <a:latin typeface="Calibri Light" panose="020F0302020204030204" pitchFamily="34" charset="0"/>
                <a:cs typeface="Calibri Light" panose="020F0302020204030204" pitchFamily="34" charset="0"/>
              </a:defRPr>
            </a:lvl1pPr>
          </a:lstStyle>
          <a:p>
            <a:endParaRPr lang="it-IT" dirty="0"/>
          </a:p>
        </p:txBody>
      </p:sp>
      <p:pic>
        <p:nvPicPr>
          <p:cNvPr id="2" name="Immagine 1">
            <a:extLst>
              <a:ext uri="{FF2B5EF4-FFF2-40B4-BE49-F238E27FC236}">
                <a16:creationId xmlns:a16="http://schemas.microsoft.com/office/drawing/2014/main" id="{BEEBE497-0E72-67C8-887E-9B34471543BC}"/>
              </a:ext>
            </a:extLst>
          </p:cNvPr>
          <p:cNvPicPr>
            <a:picLocks noChangeAspect="1"/>
          </p:cNvPicPr>
          <p:nvPr userDrawn="1"/>
        </p:nvPicPr>
        <p:blipFill>
          <a:blip r:embed="rId2"/>
          <a:stretch>
            <a:fillRect/>
          </a:stretch>
        </p:blipFill>
        <p:spPr>
          <a:xfrm>
            <a:off x="-1" y="0"/>
            <a:ext cx="12192001" cy="6858000"/>
          </a:xfrm>
          <a:prstGeom prst="rect">
            <a:avLst/>
          </a:prstGeom>
        </p:spPr>
      </p:pic>
      <p:grpSp>
        <p:nvGrpSpPr>
          <p:cNvPr id="6" name="Gruppo 5">
            <a:extLst>
              <a:ext uri="{FF2B5EF4-FFF2-40B4-BE49-F238E27FC236}">
                <a16:creationId xmlns:a16="http://schemas.microsoft.com/office/drawing/2014/main" id="{66F08454-6EF6-0B5F-4EBC-32EDCDDC242E}"/>
              </a:ext>
            </a:extLst>
          </p:cNvPr>
          <p:cNvGrpSpPr/>
          <p:nvPr userDrawn="1"/>
        </p:nvGrpSpPr>
        <p:grpSpPr>
          <a:xfrm>
            <a:off x="22470" y="-882132"/>
            <a:ext cx="11775830" cy="9891377"/>
            <a:chOff x="-1" y="0"/>
            <a:chExt cx="11465170" cy="9369478"/>
          </a:xfrm>
        </p:grpSpPr>
        <p:pic>
          <p:nvPicPr>
            <p:cNvPr id="3" name="Immagine 2">
              <a:extLst>
                <a:ext uri="{FF2B5EF4-FFF2-40B4-BE49-F238E27FC236}">
                  <a16:creationId xmlns:a16="http://schemas.microsoft.com/office/drawing/2014/main" id="{6B992CC3-76BA-8559-5BB0-4EFB5B858568}"/>
                </a:ext>
              </a:extLst>
            </p:cNvPr>
            <p:cNvPicPr>
              <a:picLocks noChangeAspect="1"/>
            </p:cNvPicPr>
            <p:nvPr userDrawn="1"/>
          </p:nvPicPr>
          <p:blipFill>
            <a:blip r:embed="rId3"/>
            <a:stretch>
              <a:fillRect/>
            </a:stretch>
          </p:blipFill>
          <p:spPr>
            <a:xfrm rot="10800000">
              <a:off x="-1" y="0"/>
              <a:ext cx="11465169" cy="4668518"/>
            </a:xfrm>
            <a:prstGeom prst="rect">
              <a:avLst/>
            </a:prstGeom>
          </p:spPr>
        </p:pic>
        <p:pic>
          <p:nvPicPr>
            <p:cNvPr id="5" name="Immagine 4">
              <a:extLst>
                <a:ext uri="{FF2B5EF4-FFF2-40B4-BE49-F238E27FC236}">
                  <a16:creationId xmlns:a16="http://schemas.microsoft.com/office/drawing/2014/main" id="{BFD9C1C5-9996-9842-E0FF-1CB38CAB04F6}"/>
                </a:ext>
              </a:extLst>
            </p:cNvPr>
            <p:cNvPicPr>
              <a:picLocks noChangeAspect="1"/>
            </p:cNvPicPr>
            <p:nvPr userDrawn="1"/>
          </p:nvPicPr>
          <p:blipFill>
            <a:blip r:embed="rId3"/>
            <a:stretch>
              <a:fillRect/>
            </a:stretch>
          </p:blipFill>
          <p:spPr>
            <a:xfrm rot="10800000">
              <a:off x="0" y="4700960"/>
              <a:ext cx="11465169" cy="4668518"/>
            </a:xfrm>
            <a:prstGeom prst="rect">
              <a:avLst/>
            </a:prstGeom>
          </p:spPr>
        </p:pic>
      </p:grpSp>
    </p:spTree>
    <p:extLst>
      <p:ext uri="{BB962C8B-B14F-4D97-AF65-F5344CB8AC3E}">
        <p14:creationId xmlns:p14="http://schemas.microsoft.com/office/powerpoint/2010/main" val="2289824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olo e testo verticale">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EF16809-40D3-ED78-F871-CFA0AA5177FC}"/>
              </a:ext>
            </a:extLst>
          </p:cNvPr>
          <p:cNvPicPr>
            <a:picLocks noChangeAspect="1"/>
          </p:cNvPicPr>
          <p:nvPr userDrawn="1"/>
        </p:nvPicPr>
        <p:blipFill>
          <a:blip r:embed="rId2"/>
          <a:stretch>
            <a:fillRect/>
          </a:stretch>
        </p:blipFill>
        <p:spPr>
          <a:xfrm>
            <a:off x="-16000" y="-9000"/>
            <a:ext cx="12224000" cy="6876000"/>
          </a:xfrm>
          <a:prstGeom prst="rect">
            <a:avLst/>
          </a:prstGeom>
        </p:spPr>
      </p:pic>
      <p:sp>
        <p:nvSpPr>
          <p:cNvPr id="11" name="Titolo 1">
            <a:extLst>
              <a:ext uri="{FF2B5EF4-FFF2-40B4-BE49-F238E27FC236}">
                <a16:creationId xmlns:a16="http://schemas.microsoft.com/office/drawing/2014/main" id="{11672629-8355-38A6-9063-2EF51CA39508}"/>
              </a:ext>
            </a:extLst>
          </p:cNvPr>
          <p:cNvSpPr txBox="1">
            <a:spLocks/>
          </p:cNvSpPr>
          <p:nvPr userDrawn="1"/>
        </p:nvSpPr>
        <p:spPr>
          <a:xfrm>
            <a:off x="831850" y="1709738"/>
            <a:ext cx="105156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6000" b="0" i="0" u="none" strike="noStrike" kern="1200" cap="none" spc="0" normalizeH="0" baseline="0" noProof="0" dirty="0">
                <a:ln>
                  <a:noFill/>
                </a:ln>
                <a:solidFill>
                  <a:sysClr val="window" lastClr="FFFFFF"/>
                </a:solidFill>
                <a:effectLst/>
                <a:uLnTx/>
                <a:uFillTx/>
                <a:latin typeface="Calibri Light" panose="020F0302020204030204"/>
                <a:ea typeface="+mj-ea"/>
                <a:cs typeface="+mj-cs"/>
              </a:rPr>
              <a:t>THANKS!</a:t>
            </a:r>
          </a:p>
        </p:txBody>
      </p:sp>
      <p:sp>
        <p:nvSpPr>
          <p:cNvPr id="12" name="Segnaposto testo 2">
            <a:extLst>
              <a:ext uri="{FF2B5EF4-FFF2-40B4-BE49-F238E27FC236}">
                <a16:creationId xmlns:a16="http://schemas.microsoft.com/office/drawing/2014/main" id="{1AF6289D-BD1A-1F28-57DE-AE2A339C2321}"/>
              </a:ext>
            </a:extLst>
          </p:cNvPr>
          <p:cNvSpPr txBox="1">
            <a:spLocks/>
          </p:cNvSpPr>
          <p:nvPr userDrawn="1"/>
        </p:nvSpPr>
        <p:spPr>
          <a:xfrm>
            <a:off x="831850" y="4589463"/>
            <a:ext cx="105156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Tx/>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it-IT" sz="24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87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893B33-78F3-40F3-952D-D9F8E87203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1E92310-5929-CCCF-F30F-03C41C571C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8D49BD1-BC17-AE31-C5A7-0DC261DD24D8}"/>
              </a:ext>
            </a:extLst>
          </p:cNvPr>
          <p:cNvSpPr>
            <a:spLocks noGrp="1"/>
          </p:cNvSpPr>
          <p:nvPr>
            <p:ph type="dt" sz="half" idx="10"/>
          </p:nvPr>
        </p:nvSpPr>
        <p:spPr/>
        <p:txBody>
          <a:bodyPr/>
          <a:lstStyle/>
          <a:p>
            <a:fld id="{BA122DBD-C304-4C42-BB6E-90D97B5BD5AC}" type="datetime1">
              <a:rPr lang="it-IT" smtClean="0"/>
              <a:t>23/09/2025</a:t>
            </a:fld>
            <a:endParaRPr lang="it-IT"/>
          </a:p>
        </p:txBody>
      </p:sp>
      <p:sp>
        <p:nvSpPr>
          <p:cNvPr id="5" name="Segnaposto piè di pagina 4">
            <a:extLst>
              <a:ext uri="{FF2B5EF4-FFF2-40B4-BE49-F238E27FC236}">
                <a16:creationId xmlns:a16="http://schemas.microsoft.com/office/drawing/2014/main" id="{572F93EF-0885-16A8-DD7D-757F35B92DB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CAE788AC-857C-7068-ED3C-0E92AAD1029C}"/>
              </a:ext>
            </a:extLst>
          </p:cNvPr>
          <p:cNvSpPr>
            <a:spLocks noGrp="1"/>
          </p:cNvSpPr>
          <p:nvPr>
            <p:ph type="sldNum" sz="quarter" idx="12"/>
          </p:nvPr>
        </p:nvSpPr>
        <p:spPr/>
        <p:txBody>
          <a:bodyPr/>
          <a:lstStyle/>
          <a:p>
            <a:fld id="{8C5CA0F7-5B21-D445-A578-BDE69A6BF55F}" type="slidenum">
              <a:rPr lang="it-IT" smtClean="0"/>
              <a:t>‹N›</a:t>
            </a:fld>
            <a:endParaRPr lang="it-IT" dirty="0"/>
          </a:p>
        </p:txBody>
      </p:sp>
    </p:spTree>
    <p:extLst>
      <p:ext uri="{BB962C8B-B14F-4D97-AF65-F5344CB8AC3E}">
        <p14:creationId xmlns:p14="http://schemas.microsoft.com/office/powerpoint/2010/main" val="52051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D733CC-26E8-37F7-A342-D2E89A7AF87C}"/>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07FFB86-9148-6D20-A9C9-9CD60B09B7E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E68AD55-8A2C-0D0D-B5AD-5BEDCDC8B04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F9C8BF1-1EF2-0586-B1E8-D2041E71C25E}"/>
              </a:ext>
            </a:extLst>
          </p:cNvPr>
          <p:cNvSpPr>
            <a:spLocks noGrp="1"/>
          </p:cNvSpPr>
          <p:nvPr>
            <p:ph type="dt" sz="half" idx="10"/>
          </p:nvPr>
        </p:nvSpPr>
        <p:spPr/>
        <p:txBody>
          <a:bodyPr/>
          <a:lstStyle/>
          <a:p>
            <a:fld id="{8A5FC1AD-80BE-C948-8B24-05BF42E3BC30}" type="datetime1">
              <a:rPr lang="it-IT" smtClean="0"/>
              <a:t>23/09/2025</a:t>
            </a:fld>
            <a:endParaRPr lang="it-IT"/>
          </a:p>
        </p:txBody>
      </p:sp>
      <p:sp>
        <p:nvSpPr>
          <p:cNvPr id="6" name="Segnaposto piè di pagina 5">
            <a:extLst>
              <a:ext uri="{FF2B5EF4-FFF2-40B4-BE49-F238E27FC236}">
                <a16:creationId xmlns:a16="http://schemas.microsoft.com/office/drawing/2014/main" id="{177C6C12-17EA-9F8F-B1EC-3EA1AC7B612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04428F34-20EE-395B-4C75-5EFA4391AF2A}"/>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152938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056935-A4C6-286F-61D7-78AD83962B1E}"/>
              </a:ext>
            </a:extLst>
          </p:cNvPr>
          <p:cNvSpPr>
            <a:spLocks noGrp="1"/>
          </p:cNvSpPr>
          <p:nvPr>
            <p:ph type="title"/>
          </p:nvPr>
        </p:nvSpPr>
        <p:spPr>
          <a:xfrm>
            <a:off x="839788" y="365125"/>
            <a:ext cx="10515600" cy="1325563"/>
          </a:xfrm>
          <a:prstGeom prst="rect">
            <a:avLst/>
          </a:prstGeo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B5C61F6-6F19-2636-8BE9-DA1BCE724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563CD4C-0A69-FEE3-886D-DEC8C28F73A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5725DF8-6616-F9DE-FF4C-8C0FD64E7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47A0AEA-3887-114F-6210-C1D849B1024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BBE2D15-81B5-D20F-905B-0762EDAF66B3}"/>
              </a:ext>
            </a:extLst>
          </p:cNvPr>
          <p:cNvSpPr>
            <a:spLocks noGrp="1"/>
          </p:cNvSpPr>
          <p:nvPr>
            <p:ph type="dt" sz="half" idx="10"/>
          </p:nvPr>
        </p:nvSpPr>
        <p:spPr/>
        <p:txBody>
          <a:bodyPr/>
          <a:lstStyle/>
          <a:p>
            <a:fld id="{E2057D8F-6F29-8C45-85C7-FF50875FBA20}" type="datetime1">
              <a:rPr lang="it-IT" smtClean="0"/>
              <a:t>23/09/2025</a:t>
            </a:fld>
            <a:endParaRPr lang="it-IT"/>
          </a:p>
        </p:txBody>
      </p:sp>
      <p:sp>
        <p:nvSpPr>
          <p:cNvPr id="8" name="Segnaposto piè di pagina 7">
            <a:extLst>
              <a:ext uri="{FF2B5EF4-FFF2-40B4-BE49-F238E27FC236}">
                <a16:creationId xmlns:a16="http://schemas.microsoft.com/office/drawing/2014/main" id="{58DC9B83-105B-2CA8-A661-66D7878F28AE}"/>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7DB0CBEF-5552-6D22-3624-F19402FF41F7}"/>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2080976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64CE11CF-9D1C-4C3A-D8B2-C7CF666967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0CCEC1C-B0FF-0362-C4FB-DC97367BC8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CE4D37-E7BB-5A45-BA94-89BF24B35BD4}" type="datetime1">
              <a:rPr lang="it-IT" smtClean="0"/>
              <a:t>23/09/2025</a:t>
            </a:fld>
            <a:endParaRPr lang="it-IT"/>
          </a:p>
        </p:txBody>
      </p:sp>
      <p:sp>
        <p:nvSpPr>
          <p:cNvPr id="6" name="Segnaposto numero diapositiva 5">
            <a:extLst>
              <a:ext uri="{FF2B5EF4-FFF2-40B4-BE49-F238E27FC236}">
                <a16:creationId xmlns:a16="http://schemas.microsoft.com/office/drawing/2014/main" id="{E9597471-CCE7-839E-F3AA-8ECDD299C8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5CA0F7-5B21-D445-A578-BDE69A6BF55F}" type="slidenum">
              <a:rPr lang="it-IT" smtClean="0"/>
              <a:t>‹N›</a:t>
            </a:fld>
            <a:endParaRPr lang="it-IT"/>
          </a:p>
        </p:txBody>
      </p:sp>
    </p:spTree>
    <p:extLst>
      <p:ext uri="{BB962C8B-B14F-4D97-AF65-F5344CB8AC3E}">
        <p14:creationId xmlns:p14="http://schemas.microsoft.com/office/powerpoint/2010/main" val="191162271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50" r:id="rId4"/>
    <p:sldLayoutId id="2147483649" r:id="rId5"/>
    <p:sldLayoutId id="2147483658" r:id="rId6"/>
    <p:sldLayoutId id="2147483651" r:id="rId7"/>
    <p:sldLayoutId id="2147483652" r:id="rId8"/>
    <p:sldLayoutId id="2147483653" r:id="rId9"/>
    <p:sldLayoutId id="2147483654" r:id="rId10"/>
    <p:sldLayoutId id="2147483655" r:id="rId11"/>
    <p:sldLayoutId id="2147483656" r:id="rId12"/>
    <p:sldLayoutId id="2147483657" r:id="rId13"/>
    <p:sldLayoutId id="2147483659"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64CE11CF-9D1C-4C3A-D8B2-C7CF666967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0CCEC1C-B0FF-0362-C4FB-DC97367BC8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CE4D37-E7BB-5A45-BA94-89BF24B35BD4}" type="datetime1">
              <a:rPr lang="it-IT" smtClean="0"/>
              <a:t>23/09/2025</a:t>
            </a:fld>
            <a:endParaRPr lang="it-IT"/>
          </a:p>
        </p:txBody>
      </p:sp>
      <p:sp>
        <p:nvSpPr>
          <p:cNvPr id="6" name="Segnaposto numero diapositiva 5">
            <a:extLst>
              <a:ext uri="{FF2B5EF4-FFF2-40B4-BE49-F238E27FC236}">
                <a16:creationId xmlns:a16="http://schemas.microsoft.com/office/drawing/2014/main" id="{E9597471-CCE7-839E-F3AA-8ECDD299C8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5CA0F7-5B21-D445-A578-BDE69A6BF55F}" type="slidenum">
              <a:rPr lang="it-IT" smtClean="0"/>
              <a:t>‹N›</a:t>
            </a:fld>
            <a:endParaRPr lang="it-IT" dirty="0"/>
          </a:p>
        </p:txBody>
      </p:sp>
    </p:spTree>
    <p:extLst>
      <p:ext uri="{BB962C8B-B14F-4D97-AF65-F5344CB8AC3E}">
        <p14:creationId xmlns:p14="http://schemas.microsoft.com/office/powerpoint/2010/main" val="4228657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hyperlink" Target="https://frednet.crs.ogs.it/en/" TargetMode="Externa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6.png"/><Relationship Id="rId18" Type="http://schemas.openxmlformats.org/officeDocument/2006/relationships/image" Target="../media/image70.png"/><Relationship Id="rId3" Type="http://schemas.openxmlformats.org/officeDocument/2006/relationships/image" Target="../media/image57.png"/><Relationship Id="rId21" Type="http://schemas.microsoft.com/office/2007/relationships/hdphoto" Target="../media/hdphoto4.wdp"/><Relationship Id="rId7" Type="http://schemas.openxmlformats.org/officeDocument/2006/relationships/image" Target="../media/image61.png"/><Relationship Id="rId12" Type="http://schemas.openxmlformats.org/officeDocument/2006/relationships/image" Target="../media/image65.jpeg"/><Relationship Id="rId17" Type="http://schemas.openxmlformats.org/officeDocument/2006/relationships/image" Target="../media/image69.jpeg"/><Relationship Id="rId25" Type="http://schemas.openxmlformats.org/officeDocument/2006/relationships/image" Target="../media/image29.png"/><Relationship Id="rId2" Type="http://schemas.openxmlformats.org/officeDocument/2006/relationships/notesSlide" Target="../notesSlides/notesSlide4.xml"/><Relationship Id="rId16" Type="http://schemas.microsoft.com/office/2007/relationships/hdphoto" Target="../media/hdphoto2.wdp"/><Relationship Id="rId20"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60.jpg"/><Relationship Id="rId11" Type="http://schemas.openxmlformats.org/officeDocument/2006/relationships/image" Target="../media/image64.jpg"/><Relationship Id="rId24" Type="http://schemas.openxmlformats.org/officeDocument/2006/relationships/image" Target="../media/image73.png"/><Relationship Id="rId5" Type="http://schemas.openxmlformats.org/officeDocument/2006/relationships/image" Target="../media/image59.png"/><Relationship Id="rId15" Type="http://schemas.openxmlformats.org/officeDocument/2006/relationships/image" Target="../media/image68.png"/><Relationship Id="rId23" Type="http://schemas.microsoft.com/office/2007/relationships/hdphoto" Target="../media/hdphoto5.wdp"/><Relationship Id="rId10" Type="http://schemas.openxmlformats.org/officeDocument/2006/relationships/image" Target="../media/image63.jpg"/><Relationship Id="rId19" Type="http://schemas.microsoft.com/office/2007/relationships/hdphoto" Target="../media/hdphoto3.wdp"/><Relationship Id="rId4" Type="http://schemas.openxmlformats.org/officeDocument/2006/relationships/image" Target="../media/image58.jpeg"/><Relationship Id="rId9" Type="http://schemas.openxmlformats.org/officeDocument/2006/relationships/image" Target="../media/image62.jpeg"/><Relationship Id="rId14" Type="http://schemas.openxmlformats.org/officeDocument/2006/relationships/image" Target="../media/image67.jpeg"/><Relationship Id="rId22"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png"/><Relationship Id="rId7" Type="http://schemas.openxmlformats.org/officeDocument/2006/relationships/image" Target="../media/image78.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7.JP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5" Type="http://schemas.openxmlformats.org/officeDocument/2006/relationships/image" Target="../media/image83.jp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6.jpg"/><Relationship Id="rId4" Type="http://schemas.openxmlformats.org/officeDocument/2006/relationships/image" Target="../media/image85.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89.jpg"/><Relationship Id="rId7" Type="http://schemas.openxmlformats.org/officeDocument/2006/relationships/image" Target="../media/image93.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2.emf"/><Relationship Id="rId5" Type="http://schemas.openxmlformats.org/officeDocument/2006/relationships/image" Target="../media/image91.pn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1.png"/><Relationship Id="rId1" Type="http://schemas.openxmlformats.org/officeDocument/2006/relationships/slideLayout" Target="../slideLayouts/slideLayout4.xml"/><Relationship Id="rId4" Type="http://schemas.openxmlformats.org/officeDocument/2006/relationships/image" Target="../media/image122.png"/></Relationships>
</file>

<file path=ppt/slides/_rels/slide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png"/><Relationship Id="rId1" Type="http://schemas.openxmlformats.org/officeDocument/2006/relationships/slideLayout" Target="../slideLayouts/slideLayout4.xml"/><Relationship Id="rId5" Type="http://schemas.openxmlformats.org/officeDocument/2006/relationships/image" Target="../media/image128.emf"/><Relationship Id="rId4" Type="http://schemas.openxmlformats.org/officeDocument/2006/relationships/image" Target="../media/image1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3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tiff"/><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2.tiff"/><Relationship Id="rId2" Type="http://schemas.openxmlformats.org/officeDocument/2006/relationships/image" Target="../media/image23.emf"/><Relationship Id="rId1" Type="http://schemas.openxmlformats.org/officeDocument/2006/relationships/slideLayout" Target="../slideLayouts/slideLayout4.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26.emf"/><Relationship Id="rId7" Type="http://schemas.openxmlformats.org/officeDocument/2006/relationships/image" Target="../media/image21.tiff"/><Relationship Id="rId2" Type="http://schemas.openxmlformats.org/officeDocument/2006/relationships/image" Target="../media/image23.emf"/><Relationship Id="rId1" Type="http://schemas.openxmlformats.org/officeDocument/2006/relationships/slideLayout" Target="../slideLayouts/slideLayout4.xml"/><Relationship Id="rId6" Type="http://schemas.openxmlformats.org/officeDocument/2006/relationships/image" Target="../media/image20.tiff"/><Relationship Id="rId5" Type="http://schemas.openxmlformats.org/officeDocument/2006/relationships/image" Target="../media/image27.emf"/><Relationship Id="rId4" Type="http://schemas.openxmlformats.org/officeDocument/2006/relationships/image" Target="../media/image25.em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gif"/><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FA336283-4FDD-7277-A4AB-787FF8E742FD}"/>
              </a:ext>
            </a:extLst>
          </p:cNvPr>
          <p:cNvSpPr txBox="1">
            <a:spLocks/>
          </p:cNvSpPr>
          <p:nvPr/>
        </p:nvSpPr>
        <p:spPr>
          <a:xfrm>
            <a:off x="442242" y="2768915"/>
            <a:ext cx="7753487" cy="1325155"/>
          </a:xfrm>
          <a:prstGeom prst="rect">
            <a:avLst/>
          </a:prstGeom>
        </p:spPr>
        <p:txBody>
          <a:bodyPr anchor="b"/>
          <a:lstStyle>
            <a:lvl1pPr algn="l" defTabSz="914400" rtl="0" eaLnBrk="1" latinLnBrk="0" hangingPunct="1">
              <a:lnSpc>
                <a:spcPct val="90000"/>
              </a:lnSpc>
              <a:spcBef>
                <a:spcPct val="0"/>
              </a:spcBef>
              <a:buNone/>
              <a:defRPr sz="4400" b="0" i="0" kern="1200">
                <a:solidFill>
                  <a:srgbClr val="59A34D"/>
                </a:solidFill>
                <a:latin typeface="Calibri Light" panose="020F0302020204030204" pitchFamily="34" charset="0"/>
                <a:ea typeface="+mj-ea"/>
                <a:cs typeface="Calibri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t-IT" sz="2800" b="0" i="0" u="none" strike="noStrike" kern="1200" cap="none" spc="0" normalizeH="0" baseline="0" noProof="0" dirty="0">
              <a:ln>
                <a:noFill/>
              </a:ln>
              <a:solidFill>
                <a:srgbClr val="59A34D"/>
              </a:solidFill>
              <a:effectLst/>
              <a:uLnTx/>
              <a:uFillTx/>
              <a:latin typeface="Calibri Light" panose="020F0302020204030204" pitchFamily="34" charset="0"/>
              <a:ea typeface="+mj-ea"/>
              <a:cs typeface="Calibri Light" panose="020F0302020204030204" pitchFamily="34" charset="0"/>
            </a:endParaRPr>
          </a:p>
        </p:txBody>
      </p:sp>
      <p:sp>
        <p:nvSpPr>
          <p:cNvPr id="3" name="Sottotitolo 2">
            <a:extLst>
              <a:ext uri="{FF2B5EF4-FFF2-40B4-BE49-F238E27FC236}">
                <a16:creationId xmlns:a16="http://schemas.microsoft.com/office/drawing/2014/main" id="{3FD17C5C-BF1D-FF8E-7913-9B48357AF406}"/>
              </a:ext>
            </a:extLst>
          </p:cNvPr>
          <p:cNvSpPr>
            <a:spLocks noGrp="1"/>
          </p:cNvSpPr>
          <p:nvPr>
            <p:ph type="subTitle" idx="1"/>
          </p:nvPr>
        </p:nvSpPr>
        <p:spPr>
          <a:xfrm>
            <a:off x="717452" y="4034282"/>
            <a:ext cx="10803988" cy="1134196"/>
          </a:xfrm>
        </p:spPr>
        <p:txBody>
          <a:bodyPr>
            <a:normAutofit/>
          </a:bodyPr>
          <a:lstStyle/>
          <a:p>
            <a:pPr marL="0" indent="0">
              <a:buNone/>
            </a:pPr>
            <a:r>
              <a:rPr lang="it-IT" b="1" dirty="0"/>
              <a:t>Giuliana Rossi </a:t>
            </a:r>
            <a:r>
              <a:rPr lang="it-IT" dirty="0"/>
              <a:t>&amp; </a:t>
            </a:r>
            <a:r>
              <a:rPr lang="it-IT" dirty="0" err="1"/>
              <a:t>all</a:t>
            </a:r>
            <a:r>
              <a:rPr lang="it-IT" dirty="0"/>
              <a:t> the WP7 partners </a:t>
            </a:r>
            <a:r>
              <a:rPr lang="it-IT" sz="2000" dirty="0"/>
              <a:t>(CNR-ISMAR-BO; INGV; OGS_GEO +</a:t>
            </a:r>
            <a:r>
              <a:rPr lang="it-IT" sz="2000" dirty="0" err="1"/>
              <a:t>UniPV</a:t>
            </a:r>
            <a:r>
              <a:rPr lang="it-IT" sz="2000" dirty="0"/>
              <a:t>, </a:t>
            </a:r>
            <a:r>
              <a:rPr lang="it-IT" sz="2000" dirty="0" err="1"/>
              <a:t>UniMI</a:t>
            </a:r>
            <a:r>
              <a:rPr lang="it-IT" sz="2000" dirty="0"/>
              <a:t>, </a:t>
            </a:r>
            <a:r>
              <a:rPr lang="it-IT" sz="2000" dirty="0" err="1"/>
              <a:t>UniFI</a:t>
            </a:r>
            <a:r>
              <a:rPr lang="it-IT" sz="2000" dirty="0"/>
              <a:t>; CNR-IMAA; CNR-IREA; </a:t>
            </a:r>
            <a:r>
              <a:rPr lang="it-IT" sz="2000" dirty="0" err="1"/>
              <a:t>CpC-UniFI</a:t>
            </a:r>
            <a:r>
              <a:rPr lang="it-IT" sz="2000" dirty="0"/>
              <a:t>; OGS_CRS; OGS_GEO)</a:t>
            </a:r>
          </a:p>
        </p:txBody>
      </p:sp>
      <p:sp>
        <p:nvSpPr>
          <p:cNvPr id="4" name="Titolo 1">
            <a:extLst>
              <a:ext uri="{FF2B5EF4-FFF2-40B4-BE49-F238E27FC236}">
                <a16:creationId xmlns:a16="http://schemas.microsoft.com/office/drawing/2014/main" id="{E73D3379-766E-922F-0406-4AB0DBD68FA5}"/>
              </a:ext>
            </a:extLst>
          </p:cNvPr>
          <p:cNvSpPr>
            <a:spLocks noGrp="1"/>
          </p:cNvSpPr>
          <p:nvPr>
            <p:ph type="ctrTitle"/>
          </p:nvPr>
        </p:nvSpPr>
        <p:spPr>
          <a:xfrm>
            <a:off x="580768" y="909319"/>
            <a:ext cx="6388444" cy="2519681"/>
          </a:xfrm>
        </p:spPr>
        <p:txBody>
          <a:bodyPr anchor="b"/>
          <a:lstStyle/>
          <a:p>
            <a:r>
              <a:rPr lang="it-IT" dirty="0"/>
              <a:t>WP7 </a:t>
            </a:r>
            <a:r>
              <a:rPr lang="it-IT" dirty="0" err="1"/>
              <a:t>Geosphere</a:t>
            </a:r>
            <a:r>
              <a:rPr lang="it-IT" dirty="0"/>
              <a:t> and </a:t>
            </a:r>
            <a:r>
              <a:rPr lang="it-IT" dirty="0" err="1"/>
              <a:t>Landsurface</a:t>
            </a:r>
            <a:endParaRPr lang="it-IT" dirty="0"/>
          </a:p>
        </p:txBody>
      </p:sp>
    </p:spTree>
    <p:extLst>
      <p:ext uri="{BB962C8B-B14F-4D97-AF65-F5344CB8AC3E}">
        <p14:creationId xmlns:p14="http://schemas.microsoft.com/office/powerpoint/2010/main" val="1931928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57954-8063-4D40-465D-07432DAC4EA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177D238-9DD2-FC70-0107-D1A3B119298C}"/>
              </a:ext>
            </a:extLst>
          </p:cNvPr>
          <p:cNvSpPr>
            <a:spLocks noGrp="1"/>
          </p:cNvSpPr>
          <p:nvPr>
            <p:ph type="ctrTitle"/>
          </p:nvPr>
        </p:nvSpPr>
        <p:spPr/>
        <p:txBody>
          <a:bodyPr/>
          <a:lstStyle/>
          <a:p>
            <a:r>
              <a:rPr lang="it-IT" dirty="0"/>
              <a:t>7.7 – </a:t>
            </a:r>
            <a:r>
              <a:rPr lang="en-US" altLang="it-IT" dirty="0"/>
              <a:t>Integrated facility for the access to SMINO observations</a:t>
            </a:r>
            <a:br>
              <a:rPr lang="it-IT" dirty="0"/>
            </a:br>
            <a:endParaRPr lang="it-IT" dirty="0"/>
          </a:p>
        </p:txBody>
      </p:sp>
      <p:sp>
        <p:nvSpPr>
          <p:cNvPr id="4" name="Sottotitolo 3">
            <a:extLst>
              <a:ext uri="{FF2B5EF4-FFF2-40B4-BE49-F238E27FC236}">
                <a16:creationId xmlns:a16="http://schemas.microsoft.com/office/drawing/2014/main" id="{70502EB4-62A9-FADB-08FF-243AF02765F7}"/>
              </a:ext>
            </a:extLst>
          </p:cNvPr>
          <p:cNvSpPr>
            <a:spLocks noGrp="1"/>
          </p:cNvSpPr>
          <p:nvPr>
            <p:ph type="subTitle" idx="10"/>
          </p:nvPr>
        </p:nvSpPr>
        <p:spPr>
          <a:xfrm>
            <a:off x="375921" y="6384022"/>
            <a:ext cx="4671208" cy="473977"/>
          </a:xfrm>
        </p:spPr>
        <p:txBody>
          <a:bodyPr/>
          <a:lstStyle/>
          <a:p>
            <a:endParaRPr lang="it-IT" dirty="0"/>
          </a:p>
        </p:txBody>
      </p:sp>
      <p:sp>
        <p:nvSpPr>
          <p:cNvPr id="7" name="Titolo 1">
            <a:extLst>
              <a:ext uri="{FF2B5EF4-FFF2-40B4-BE49-F238E27FC236}">
                <a16:creationId xmlns:a16="http://schemas.microsoft.com/office/drawing/2014/main" id="{6B6A6429-B708-4A30-9DB2-EC82BDC18CBA}"/>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a:t>Data</a:t>
            </a:r>
            <a:br>
              <a:rPr lang="it-IT" dirty="0"/>
            </a:br>
            <a:endParaRPr lang="it-IT" dirty="0"/>
          </a:p>
        </p:txBody>
      </p:sp>
      <p:pic>
        <p:nvPicPr>
          <p:cNvPr id="19" name="Immagine 18">
            <a:extLst>
              <a:ext uri="{FF2B5EF4-FFF2-40B4-BE49-F238E27FC236}">
                <a16:creationId xmlns:a16="http://schemas.microsoft.com/office/drawing/2014/main" id="{C788B625-9CA2-3DD8-BC4B-001C02F9360F}"/>
              </a:ext>
            </a:extLst>
          </p:cNvPr>
          <p:cNvPicPr>
            <a:picLocks noChangeAspect="1"/>
          </p:cNvPicPr>
          <p:nvPr/>
        </p:nvPicPr>
        <p:blipFill>
          <a:blip r:embed="rId2"/>
          <a:stretch>
            <a:fillRect/>
          </a:stretch>
        </p:blipFill>
        <p:spPr>
          <a:xfrm>
            <a:off x="1807699" y="1468700"/>
            <a:ext cx="8576602" cy="4474984"/>
          </a:xfrm>
          <a:prstGeom prst="rect">
            <a:avLst/>
          </a:prstGeom>
        </p:spPr>
      </p:pic>
    </p:spTree>
    <p:extLst>
      <p:ext uri="{BB962C8B-B14F-4D97-AF65-F5344CB8AC3E}">
        <p14:creationId xmlns:p14="http://schemas.microsoft.com/office/powerpoint/2010/main" val="3199396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2A156-0386-C037-704F-85D2452395A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5389BD7-8FA1-56A1-C29D-93B8732728B2}"/>
              </a:ext>
            </a:extLst>
          </p:cNvPr>
          <p:cNvSpPr>
            <a:spLocks noGrp="1"/>
          </p:cNvSpPr>
          <p:nvPr>
            <p:ph type="ctrTitle"/>
          </p:nvPr>
        </p:nvSpPr>
        <p:spPr/>
        <p:txBody>
          <a:bodyPr/>
          <a:lstStyle/>
          <a:p>
            <a:r>
              <a:rPr lang="it-IT" dirty="0"/>
              <a:t>7.7 – </a:t>
            </a:r>
            <a:r>
              <a:rPr lang="en-US" altLang="it-IT" dirty="0"/>
              <a:t>Integrated facility for the access to SMINO observations</a:t>
            </a:r>
            <a:br>
              <a:rPr lang="it-IT" dirty="0"/>
            </a:br>
            <a:endParaRPr lang="it-IT" dirty="0"/>
          </a:p>
        </p:txBody>
      </p:sp>
      <p:sp>
        <p:nvSpPr>
          <p:cNvPr id="4" name="Sottotitolo 3">
            <a:extLst>
              <a:ext uri="{FF2B5EF4-FFF2-40B4-BE49-F238E27FC236}">
                <a16:creationId xmlns:a16="http://schemas.microsoft.com/office/drawing/2014/main" id="{885A8F5D-2C72-D6B5-1681-189853353DC4}"/>
              </a:ext>
            </a:extLst>
          </p:cNvPr>
          <p:cNvSpPr>
            <a:spLocks noGrp="1"/>
          </p:cNvSpPr>
          <p:nvPr>
            <p:ph type="subTitle" idx="10"/>
          </p:nvPr>
        </p:nvSpPr>
        <p:spPr>
          <a:xfrm>
            <a:off x="375921" y="6384022"/>
            <a:ext cx="4671208" cy="473977"/>
          </a:xfrm>
        </p:spPr>
        <p:txBody>
          <a:bodyPr/>
          <a:lstStyle/>
          <a:p>
            <a:endParaRPr lang="it-IT" dirty="0"/>
          </a:p>
        </p:txBody>
      </p:sp>
      <p:sp>
        <p:nvSpPr>
          <p:cNvPr id="7" name="Titolo 1">
            <a:extLst>
              <a:ext uri="{FF2B5EF4-FFF2-40B4-BE49-F238E27FC236}">
                <a16:creationId xmlns:a16="http://schemas.microsoft.com/office/drawing/2014/main" id="{B8143F67-48C6-FE17-7937-648C1A8CDED8}"/>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a:t>Data</a:t>
            </a:r>
            <a:br>
              <a:rPr lang="it-IT" dirty="0"/>
            </a:br>
            <a:endParaRPr lang="it-IT" dirty="0"/>
          </a:p>
        </p:txBody>
      </p:sp>
      <p:sp>
        <p:nvSpPr>
          <p:cNvPr id="9" name="Segnaposto contenuto 8">
            <a:extLst>
              <a:ext uri="{FF2B5EF4-FFF2-40B4-BE49-F238E27FC236}">
                <a16:creationId xmlns:a16="http://schemas.microsoft.com/office/drawing/2014/main" id="{F5DAD331-C045-66CB-BCAF-51DE21171288}"/>
              </a:ext>
            </a:extLst>
          </p:cNvPr>
          <p:cNvSpPr>
            <a:spLocks noGrp="1"/>
          </p:cNvSpPr>
          <p:nvPr>
            <p:ph idx="1"/>
          </p:nvPr>
        </p:nvSpPr>
        <p:spPr/>
        <p:txBody>
          <a:bodyPr/>
          <a:lstStyle/>
          <a:p>
            <a:r>
              <a:rPr lang="it-IT" dirty="0"/>
              <a:t>The new </a:t>
            </a:r>
            <a:r>
              <a:rPr lang="it-IT" dirty="0" err="1"/>
              <a:t>portal</a:t>
            </a:r>
            <a:r>
              <a:rPr lang="it-IT" dirty="0"/>
              <a:t> </a:t>
            </a:r>
          </a:p>
        </p:txBody>
      </p:sp>
      <p:pic>
        <p:nvPicPr>
          <p:cNvPr id="11" name="Immagine 10">
            <a:extLst>
              <a:ext uri="{FF2B5EF4-FFF2-40B4-BE49-F238E27FC236}">
                <a16:creationId xmlns:a16="http://schemas.microsoft.com/office/drawing/2014/main" id="{C8DAD1FA-8FE7-3435-11AD-1BB52CD1D244}"/>
              </a:ext>
            </a:extLst>
          </p:cNvPr>
          <p:cNvPicPr>
            <a:picLocks noChangeAspect="1"/>
          </p:cNvPicPr>
          <p:nvPr/>
        </p:nvPicPr>
        <p:blipFill>
          <a:blip r:embed="rId2"/>
          <a:stretch>
            <a:fillRect/>
          </a:stretch>
        </p:blipFill>
        <p:spPr>
          <a:xfrm>
            <a:off x="365760" y="1748790"/>
            <a:ext cx="4359275" cy="3900170"/>
          </a:xfrm>
          <a:prstGeom prst="rect">
            <a:avLst/>
          </a:prstGeom>
        </p:spPr>
      </p:pic>
      <p:pic>
        <p:nvPicPr>
          <p:cNvPr id="12" name="image3.png">
            <a:extLst>
              <a:ext uri="{FF2B5EF4-FFF2-40B4-BE49-F238E27FC236}">
                <a16:creationId xmlns:a16="http://schemas.microsoft.com/office/drawing/2014/main" id="{6889169F-B887-45C7-980E-305F405446C5}"/>
              </a:ext>
            </a:extLst>
          </p:cNvPr>
          <p:cNvPicPr/>
          <p:nvPr/>
        </p:nvPicPr>
        <p:blipFill>
          <a:blip r:embed="rId3"/>
          <a:srcRect/>
          <a:stretch>
            <a:fillRect/>
          </a:stretch>
        </p:blipFill>
        <p:spPr>
          <a:xfrm>
            <a:off x="5136841" y="811394"/>
            <a:ext cx="4847590" cy="5550535"/>
          </a:xfrm>
          <a:prstGeom prst="rect">
            <a:avLst/>
          </a:prstGeom>
          <a:ln/>
        </p:spPr>
      </p:pic>
    </p:spTree>
    <p:extLst>
      <p:ext uri="{BB962C8B-B14F-4D97-AF65-F5344CB8AC3E}">
        <p14:creationId xmlns:p14="http://schemas.microsoft.com/office/powerpoint/2010/main" val="4050794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2849C-D079-BED3-59A3-6848D98D4CF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AAECBDC-BFD0-5939-24E6-B10507E770A3}"/>
              </a:ext>
            </a:extLst>
          </p:cNvPr>
          <p:cNvSpPr>
            <a:spLocks noGrp="1"/>
          </p:cNvSpPr>
          <p:nvPr>
            <p:ph type="ctrTitle"/>
          </p:nvPr>
        </p:nvSpPr>
        <p:spPr/>
        <p:txBody>
          <a:bodyPr/>
          <a:lstStyle/>
          <a:p>
            <a:r>
              <a:rPr lang="it-IT" dirty="0"/>
              <a:t>7.7 – </a:t>
            </a:r>
            <a:r>
              <a:rPr lang="en-US" altLang="it-IT" dirty="0"/>
              <a:t>Integrated facility for the access to SMINO observations</a:t>
            </a:r>
            <a:br>
              <a:rPr lang="it-IT" dirty="0"/>
            </a:br>
            <a:endParaRPr lang="it-IT" dirty="0"/>
          </a:p>
        </p:txBody>
      </p:sp>
      <p:sp>
        <p:nvSpPr>
          <p:cNvPr id="4" name="Sottotitolo 3">
            <a:extLst>
              <a:ext uri="{FF2B5EF4-FFF2-40B4-BE49-F238E27FC236}">
                <a16:creationId xmlns:a16="http://schemas.microsoft.com/office/drawing/2014/main" id="{162151D3-9819-F3F0-8522-93EAEA71E452}"/>
              </a:ext>
            </a:extLst>
          </p:cNvPr>
          <p:cNvSpPr>
            <a:spLocks noGrp="1"/>
          </p:cNvSpPr>
          <p:nvPr>
            <p:ph type="subTitle" idx="10"/>
          </p:nvPr>
        </p:nvSpPr>
        <p:spPr>
          <a:xfrm>
            <a:off x="375921" y="6384022"/>
            <a:ext cx="4671208" cy="473977"/>
          </a:xfrm>
        </p:spPr>
        <p:txBody>
          <a:bodyPr/>
          <a:lstStyle/>
          <a:p>
            <a:endParaRPr lang="it-IT" dirty="0"/>
          </a:p>
        </p:txBody>
      </p:sp>
      <p:sp>
        <p:nvSpPr>
          <p:cNvPr id="7" name="Titolo 1">
            <a:extLst>
              <a:ext uri="{FF2B5EF4-FFF2-40B4-BE49-F238E27FC236}">
                <a16:creationId xmlns:a16="http://schemas.microsoft.com/office/drawing/2014/main" id="{45722DDA-FC0C-DE04-81C4-A830DA000963}"/>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a:t>Data</a:t>
            </a:r>
            <a:br>
              <a:rPr lang="it-IT" dirty="0"/>
            </a:br>
            <a:endParaRPr lang="it-IT" dirty="0"/>
          </a:p>
        </p:txBody>
      </p:sp>
      <p:sp>
        <p:nvSpPr>
          <p:cNvPr id="9" name="Segnaposto contenuto 8">
            <a:extLst>
              <a:ext uri="{FF2B5EF4-FFF2-40B4-BE49-F238E27FC236}">
                <a16:creationId xmlns:a16="http://schemas.microsoft.com/office/drawing/2014/main" id="{58AA4529-1C4B-5C78-A958-AD7C3F79F5A2}"/>
              </a:ext>
            </a:extLst>
          </p:cNvPr>
          <p:cNvSpPr>
            <a:spLocks noGrp="1"/>
          </p:cNvSpPr>
          <p:nvPr>
            <p:ph idx="1"/>
          </p:nvPr>
        </p:nvSpPr>
        <p:spPr/>
        <p:txBody>
          <a:bodyPr/>
          <a:lstStyle/>
          <a:p>
            <a:r>
              <a:rPr lang="it-IT" dirty="0"/>
              <a:t>The new </a:t>
            </a:r>
            <a:r>
              <a:rPr lang="it-IT" dirty="0" err="1"/>
              <a:t>portal</a:t>
            </a:r>
            <a:r>
              <a:rPr lang="it-IT" dirty="0"/>
              <a:t> </a:t>
            </a:r>
          </a:p>
        </p:txBody>
      </p:sp>
      <p:pic>
        <p:nvPicPr>
          <p:cNvPr id="11" name="Immagine 10">
            <a:extLst>
              <a:ext uri="{FF2B5EF4-FFF2-40B4-BE49-F238E27FC236}">
                <a16:creationId xmlns:a16="http://schemas.microsoft.com/office/drawing/2014/main" id="{6BE3DB93-EB1B-6F9F-4DA7-82AD85D64B1A}"/>
              </a:ext>
            </a:extLst>
          </p:cNvPr>
          <p:cNvPicPr>
            <a:picLocks noChangeAspect="1"/>
          </p:cNvPicPr>
          <p:nvPr/>
        </p:nvPicPr>
        <p:blipFill>
          <a:blip r:embed="rId2"/>
          <a:stretch>
            <a:fillRect/>
          </a:stretch>
        </p:blipFill>
        <p:spPr>
          <a:xfrm>
            <a:off x="365760" y="1748790"/>
            <a:ext cx="4359275" cy="3900170"/>
          </a:xfrm>
          <a:prstGeom prst="rect">
            <a:avLst/>
          </a:prstGeom>
        </p:spPr>
      </p:pic>
      <p:pic>
        <p:nvPicPr>
          <p:cNvPr id="12" name="image3.png">
            <a:extLst>
              <a:ext uri="{FF2B5EF4-FFF2-40B4-BE49-F238E27FC236}">
                <a16:creationId xmlns:a16="http://schemas.microsoft.com/office/drawing/2014/main" id="{6D8D5E62-76DB-7C39-DF12-EE88A45DC030}"/>
              </a:ext>
            </a:extLst>
          </p:cNvPr>
          <p:cNvPicPr/>
          <p:nvPr/>
        </p:nvPicPr>
        <p:blipFill>
          <a:blip r:embed="rId3"/>
          <a:srcRect/>
          <a:stretch>
            <a:fillRect/>
          </a:stretch>
        </p:blipFill>
        <p:spPr>
          <a:xfrm>
            <a:off x="5136841" y="811394"/>
            <a:ext cx="4847590" cy="5550535"/>
          </a:xfrm>
          <a:prstGeom prst="rect">
            <a:avLst/>
          </a:prstGeom>
          <a:ln/>
        </p:spPr>
      </p:pic>
      <p:pic>
        <p:nvPicPr>
          <p:cNvPr id="13" name="Immagine 12">
            <a:extLst>
              <a:ext uri="{FF2B5EF4-FFF2-40B4-BE49-F238E27FC236}">
                <a16:creationId xmlns:a16="http://schemas.microsoft.com/office/drawing/2014/main" id="{CE57C037-FEE1-D59D-085E-E7494A1B6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8324" y="3162300"/>
            <a:ext cx="5173980" cy="2486660"/>
          </a:xfrm>
          <a:prstGeom prst="rect">
            <a:avLst/>
          </a:prstGeom>
        </p:spPr>
      </p:pic>
      <p:sp>
        <p:nvSpPr>
          <p:cNvPr id="15" name="CasellaDiTesto 14">
            <a:extLst>
              <a:ext uri="{FF2B5EF4-FFF2-40B4-BE49-F238E27FC236}">
                <a16:creationId xmlns:a16="http://schemas.microsoft.com/office/drawing/2014/main" id="{6EA3AA5B-1188-9680-ED6D-25CD3B36157A}"/>
              </a:ext>
            </a:extLst>
          </p:cNvPr>
          <p:cNvSpPr txBox="1"/>
          <p:nvPr/>
        </p:nvSpPr>
        <p:spPr>
          <a:xfrm>
            <a:off x="6319910" y="5723440"/>
            <a:ext cx="6112412" cy="646331"/>
          </a:xfrm>
          <a:prstGeom prst="rect">
            <a:avLst/>
          </a:prstGeom>
          <a:solidFill>
            <a:schemeClr val="bg1"/>
          </a:solidFill>
        </p:spPr>
        <p:txBody>
          <a:bodyPr wrap="square">
            <a:spAutoFit/>
          </a:bodyPr>
          <a:lstStyle/>
          <a:p>
            <a:pPr marL="450215" indent="-450215">
              <a:spcAft>
                <a:spcPts val="1000"/>
              </a:spcAft>
              <a:buNone/>
            </a:pPr>
            <a:r>
              <a:rPr lang="en-US" sz="1800" i="1"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rPr>
              <a:t>Page of </a:t>
            </a:r>
            <a:r>
              <a:rPr lang="en-US" sz="1800" i="1" dirty="0" err="1">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rPr>
              <a:t>FReDNet</a:t>
            </a:r>
            <a:r>
              <a:rPr lang="en-US" sz="1800" i="1"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rPr>
              <a:t> portal with the menu for access to the data, raw and processed (</a:t>
            </a:r>
            <a:r>
              <a:rPr lang="en-US" sz="1800" i="1" u="none" strike="noStrike"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https://frednet.crs.ogs.it/en/</a:t>
            </a:r>
            <a:r>
              <a:rPr lang="en-US" sz="1800" i="1"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800" i="1"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87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778AC6-08C0-D63B-913E-506824555DFE}"/>
              </a:ext>
            </a:extLst>
          </p:cNvPr>
          <p:cNvSpPr>
            <a:spLocks noGrp="1"/>
          </p:cNvSpPr>
          <p:nvPr>
            <p:ph type="ctrTitle"/>
          </p:nvPr>
        </p:nvSpPr>
        <p:spPr/>
        <p:txBody>
          <a:bodyPr/>
          <a:lstStyle/>
          <a:p>
            <a:r>
              <a:rPr lang="it-IT" dirty="0"/>
              <a:t>7.8 – </a:t>
            </a:r>
            <a:r>
              <a:rPr lang="en-US" altLang="it-IT" dirty="0"/>
              <a:t>Data integrated facility for the access to geophysical observations on the subsurface</a:t>
            </a:r>
            <a:br>
              <a:rPr lang="it-IT" dirty="0"/>
            </a:br>
            <a:r>
              <a:rPr lang="it-IT" dirty="0" err="1"/>
              <a:t>Seismic</a:t>
            </a:r>
            <a:r>
              <a:rPr lang="it-IT" dirty="0"/>
              <a:t> data Network Access Point (SNAP)</a:t>
            </a:r>
            <a:br>
              <a:rPr lang="it-IT" dirty="0"/>
            </a:br>
            <a:endParaRPr lang="it-IT" dirty="0"/>
          </a:p>
        </p:txBody>
      </p:sp>
      <p:sp>
        <p:nvSpPr>
          <p:cNvPr id="3" name="Segnaposto contenuto 2">
            <a:extLst>
              <a:ext uri="{FF2B5EF4-FFF2-40B4-BE49-F238E27FC236}">
                <a16:creationId xmlns:a16="http://schemas.microsoft.com/office/drawing/2014/main" id="{2606A397-8731-52B4-260F-A9F664224DEC}"/>
              </a:ext>
            </a:extLst>
          </p:cNvPr>
          <p:cNvSpPr>
            <a:spLocks noGrp="1"/>
          </p:cNvSpPr>
          <p:nvPr>
            <p:ph idx="1"/>
          </p:nvPr>
        </p:nvSpPr>
        <p:spPr>
          <a:xfrm>
            <a:off x="296562" y="1698889"/>
            <a:ext cx="4928581" cy="4685133"/>
          </a:xfrm>
        </p:spPr>
        <p:txBody>
          <a:bodyPr>
            <a:normAutofit fontScale="92500" lnSpcReduction="10000"/>
          </a:bodyPr>
          <a:lstStyle/>
          <a:p>
            <a:r>
              <a:rPr lang="it-IT" dirty="0"/>
              <a:t> FAIR </a:t>
            </a:r>
            <a:r>
              <a:rPr lang="it-IT" dirty="0" err="1"/>
              <a:t>compliant</a:t>
            </a:r>
            <a:r>
              <a:rPr lang="it-IT" dirty="0"/>
              <a:t> </a:t>
            </a:r>
            <a:r>
              <a:rPr lang="it-IT" dirty="0" err="1"/>
              <a:t>seismic</a:t>
            </a:r>
            <a:r>
              <a:rPr lang="it-IT" dirty="0"/>
              <a:t> data access system</a:t>
            </a:r>
          </a:p>
          <a:p>
            <a:r>
              <a:rPr lang="it-IT" dirty="0"/>
              <a:t> 100.000 Km of </a:t>
            </a:r>
            <a:r>
              <a:rPr lang="it-IT" dirty="0" err="1"/>
              <a:t>seismic</a:t>
            </a:r>
            <a:r>
              <a:rPr lang="it-IT" dirty="0"/>
              <a:t> lines</a:t>
            </a:r>
          </a:p>
          <a:p>
            <a:r>
              <a:rPr lang="it-IT" dirty="0"/>
              <a:t> 350.000 KM</a:t>
            </a:r>
            <a:r>
              <a:rPr lang="it-IT" baseline="30000" dirty="0"/>
              <a:t>2</a:t>
            </a:r>
            <a:r>
              <a:rPr lang="it-IT" dirty="0"/>
              <a:t> </a:t>
            </a:r>
            <a:r>
              <a:rPr lang="it-IT" dirty="0" err="1"/>
              <a:t>Mbeam</a:t>
            </a:r>
            <a:r>
              <a:rPr lang="it-IT" dirty="0"/>
              <a:t> data</a:t>
            </a:r>
          </a:p>
          <a:p>
            <a:r>
              <a:rPr lang="it-IT" dirty="0"/>
              <a:t> SEG-Y, UKOOA format files</a:t>
            </a:r>
          </a:p>
          <a:p>
            <a:r>
              <a:rPr lang="it-IT" dirty="0"/>
              <a:t> Web services: OGC WMS WFS</a:t>
            </a:r>
          </a:p>
          <a:p>
            <a:r>
              <a:rPr lang="it-IT" dirty="0"/>
              <a:t> Metadata: ISO19115, OGC O&amp;M, </a:t>
            </a:r>
            <a:r>
              <a:rPr lang="it-IT" dirty="0" err="1"/>
              <a:t>SensorML</a:t>
            </a:r>
            <a:r>
              <a:rPr lang="it-IT" dirty="0"/>
              <a:t>, Inspire </a:t>
            </a:r>
            <a:r>
              <a:rPr lang="it-IT" dirty="0" err="1"/>
              <a:t>compliant</a:t>
            </a:r>
            <a:endParaRPr lang="it-IT" dirty="0"/>
          </a:p>
          <a:p>
            <a:r>
              <a:rPr lang="it-IT" dirty="0"/>
              <a:t> </a:t>
            </a:r>
            <a:r>
              <a:rPr lang="it-IT" dirty="0" err="1"/>
              <a:t>Geonetwork</a:t>
            </a:r>
            <a:r>
              <a:rPr lang="it-IT" dirty="0"/>
              <a:t> </a:t>
            </a:r>
            <a:r>
              <a:rPr lang="it-IT" dirty="0" err="1"/>
              <a:t>harvesting</a:t>
            </a:r>
            <a:endParaRPr lang="it-IT" dirty="0"/>
          </a:p>
          <a:p>
            <a:r>
              <a:rPr lang="it-IT" dirty="0"/>
              <a:t> Web-GIS and data preview</a:t>
            </a:r>
          </a:p>
          <a:p>
            <a:r>
              <a:rPr lang="it-IT" dirty="0"/>
              <a:t> DOI</a:t>
            </a:r>
          </a:p>
          <a:p>
            <a:endParaRPr lang="it-IT" dirty="0"/>
          </a:p>
          <a:p>
            <a:endParaRPr lang="it-IT" dirty="0"/>
          </a:p>
        </p:txBody>
      </p:sp>
      <p:sp>
        <p:nvSpPr>
          <p:cNvPr id="4" name="Sottotitolo 3">
            <a:extLst>
              <a:ext uri="{FF2B5EF4-FFF2-40B4-BE49-F238E27FC236}">
                <a16:creationId xmlns:a16="http://schemas.microsoft.com/office/drawing/2014/main" id="{27F6F66E-69E1-2456-26FA-73FE1FCAA7E2}"/>
              </a:ext>
            </a:extLst>
          </p:cNvPr>
          <p:cNvSpPr>
            <a:spLocks noGrp="1"/>
          </p:cNvSpPr>
          <p:nvPr>
            <p:ph type="subTitle" idx="10"/>
          </p:nvPr>
        </p:nvSpPr>
        <p:spPr>
          <a:xfrm>
            <a:off x="375921" y="6384022"/>
            <a:ext cx="4671208" cy="473977"/>
          </a:xfrm>
        </p:spPr>
        <p:txBody>
          <a:bodyPr/>
          <a:lstStyle/>
          <a:p>
            <a:endParaRPr lang="it-IT" dirty="0"/>
          </a:p>
        </p:txBody>
      </p:sp>
      <p:pic>
        <p:nvPicPr>
          <p:cNvPr id="5" name="Picture 4">
            <a:extLst>
              <a:ext uri="{FF2B5EF4-FFF2-40B4-BE49-F238E27FC236}">
                <a16:creationId xmlns:a16="http://schemas.microsoft.com/office/drawing/2014/main" id="{451A6A14-8ADB-BDE9-4458-5EC774BF4B07}"/>
              </a:ext>
            </a:extLst>
          </p:cNvPr>
          <p:cNvPicPr>
            <a:picLocks noChangeAspect="1"/>
          </p:cNvPicPr>
          <p:nvPr/>
        </p:nvPicPr>
        <p:blipFill>
          <a:blip r:embed="rId2"/>
          <a:stretch>
            <a:fillRect/>
          </a:stretch>
        </p:blipFill>
        <p:spPr>
          <a:xfrm>
            <a:off x="6868885" y="1025697"/>
            <a:ext cx="4805535" cy="3321947"/>
          </a:xfrm>
          <a:prstGeom prst="rect">
            <a:avLst/>
          </a:prstGeom>
        </p:spPr>
      </p:pic>
      <p:pic>
        <p:nvPicPr>
          <p:cNvPr id="6" name="Picture 5">
            <a:extLst>
              <a:ext uri="{FF2B5EF4-FFF2-40B4-BE49-F238E27FC236}">
                <a16:creationId xmlns:a16="http://schemas.microsoft.com/office/drawing/2014/main" id="{FB7565A1-965A-BACB-5998-5D67C7D1D49E}"/>
              </a:ext>
            </a:extLst>
          </p:cNvPr>
          <p:cNvPicPr>
            <a:picLocks noChangeAspect="1"/>
          </p:cNvPicPr>
          <p:nvPr/>
        </p:nvPicPr>
        <p:blipFill>
          <a:blip r:embed="rId3"/>
          <a:stretch>
            <a:fillRect/>
          </a:stretch>
        </p:blipFill>
        <p:spPr>
          <a:xfrm>
            <a:off x="5725885" y="3333892"/>
            <a:ext cx="4382263" cy="2828821"/>
          </a:xfrm>
          <a:prstGeom prst="rect">
            <a:avLst/>
          </a:prstGeom>
        </p:spPr>
      </p:pic>
      <p:sp>
        <p:nvSpPr>
          <p:cNvPr id="7" name="Titolo 1">
            <a:extLst>
              <a:ext uri="{FF2B5EF4-FFF2-40B4-BE49-F238E27FC236}">
                <a16:creationId xmlns:a16="http://schemas.microsoft.com/office/drawing/2014/main" id="{E5816486-07E3-F3BA-A8DC-3DDC154073C7}"/>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a:t>Data</a:t>
            </a:r>
            <a:br>
              <a:rPr lang="it-IT" dirty="0"/>
            </a:br>
            <a:endParaRPr lang="it-IT" dirty="0"/>
          </a:p>
        </p:txBody>
      </p:sp>
    </p:spTree>
    <p:extLst>
      <p:ext uri="{BB962C8B-B14F-4D97-AF65-F5344CB8AC3E}">
        <p14:creationId xmlns:p14="http://schemas.microsoft.com/office/powerpoint/2010/main" val="2833194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778AC6-08C0-D63B-913E-506824555DFE}"/>
              </a:ext>
            </a:extLst>
          </p:cNvPr>
          <p:cNvSpPr>
            <a:spLocks noGrp="1"/>
          </p:cNvSpPr>
          <p:nvPr>
            <p:ph type="ctrTitle"/>
          </p:nvPr>
        </p:nvSpPr>
        <p:spPr>
          <a:xfrm>
            <a:off x="162284" y="121612"/>
            <a:ext cx="11512135" cy="518161"/>
          </a:xfrm>
        </p:spPr>
        <p:txBody>
          <a:bodyPr/>
          <a:lstStyle/>
          <a:p>
            <a:r>
              <a:rPr lang="en-US" sz="2800" dirty="0"/>
              <a:t>Activity 7.4</a:t>
            </a:r>
            <a:r>
              <a:rPr lang="en-US" sz="2800" b="1" noProof="0" dirty="0"/>
              <a:t> – </a:t>
            </a:r>
            <a:r>
              <a:rPr lang="en-US" sz="2800" dirty="0"/>
              <a:t>Upgrade and networking of the ground-based and airborne facilities for geophysical exploration and land surface monitoring</a:t>
            </a:r>
            <a:br>
              <a:rPr lang="en-US" sz="2000" b="1" noProof="0" dirty="0"/>
            </a:br>
            <a:r>
              <a:rPr lang="en-US" sz="2800" dirty="0"/>
              <a:t>New CNR IMAA geophysical instrumental facility</a:t>
            </a:r>
            <a:endParaRPr lang="en-US" sz="2800" b="1" noProof="0" dirty="0"/>
          </a:p>
        </p:txBody>
      </p:sp>
      <p:sp>
        <p:nvSpPr>
          <p:cNvPr id="4" name="Sottotitolo 3">
            <a:extLst>
              <a:ext uri="{FF2B5EF4-FFF2-40B4-BE49-F238E27FC236}">
                <a16:creationId xmlns:a16="http://schemas.microsoft.com/office/drawing/2014/main" id="{27F6F66E-69E1-2456-26FA-73FE1FCAA7E2}"/>
              </a:ext>
            </a:extLst>
          </p:cNvPr>
          <p:cNvSpPr>
            <a:spLocks noGrp="1"/>
          </p:cNvSpPr>
          <p:nvPr>
            <p:ph type="subTitle" idx="10"/>
          </p:nvPr>
        </p:nvSpPr>
        <p:spPr>
          <a:xfrm>
            <a:off x="375921" y="6384022"/>
            <a:ext cx="4671208" cy="473977"/>
          </a:xfrm>
        </p:spPr>
        <p:txBody>
          <a:bodyPr/>
          <a:lstStyle/>
          <a:p>
            <a:endParaRPr lang="en-US" noProof="0" dirty="0"/>
          </a:p>
        </p:txBody>
      </p:sp>
      <p:pic>
        <p:nvPicPr>
          <p:cNvPr id="5" name="Picture 4" descr="metronix 2017">
            <a:extLst>
              <a:ext uri="{FF2B5EF4-FFF2-40B4-BE49-F238E27FC236}">
                <a16:creationId xmlns:a16="http://schemas.microsoft.com/office/drawing/2014/main" id="{1F935491-529A-1EA0-7954-557C6EACED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12" t="16395" b="4773"/>
          <a:stretch>
            <a:fillRect/>
          </a:stretch>
        </p:blipFill>
        <p:spPr bwMode="auto">
          <a:xfrm>
            <a:off x="332937" y="2674514"/>
            <a:ext cx="1399234" cy="11625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9">
            <a:extLst>
              <a:ext uri="{FF2B5EF4-FFF2-40B4-BE49-F238E27FC236}">
                <a16:creationId xmlns:a16="http://schemas.microsoft.com/office/drawing/2014/main" id="{83CC4D0D-63CB-8363-553A-54FE4E714548}"/>
              </a:ext>
            </a:extLst>
          </p:cNvPr>
          <p:cNvSpPr txBox="1"/>
          <p:nvPr/>
        </p:nvSpPr>
        <p:spPr>
          <a:xfrm>
            <a:off x="2191693" y="1492621"/>
            <a:ext cx="2647950" cy="2677656"/>
          </a:xfrm>
          <a:prstGeom prst="rect">
            <a:avLst/>
          </a:prstGeom>
          <a:noFill/>
        </p:spPr>
        <p:txBody>
          <a:bodyPr wrap="square">
            <a:spAutoFit/>
          </a:bodyPr>
          <a:lstStyle/>
          <a:p>
            <a:pPr algn="l"/>
            <a:r>
              <a:rPr lang="en-US" sz="1400" b="1" i="0" noProof="0" dirty="0">
                <a:solidFill>
                  <a:srgbClr val="389D50"/>
                </a:solidFill>
                <a:effectLst/>
                <a:highlight>
                  <a:srgbClr val="FFFFFF"/>
                </a:highlight>
                <a:latin typeface="Montserrat" panose="00000500000000000000" pitchFamily="2" charset="0"/>
              </a:rPr>
              <a:t>New electrical resistivity tomography system </a:t>
            </a:r>
          </a:p>
          <a:p>
            <a:pPr algn="l"/>
            <a:endParaRPr lang="en-US" sz="1400" noProof="0" dirty="0">
              <a:solidFill>
                <a:srgbClr val="389D50"/>
              </a:solidFill>
              <a:latin typeface="Montserrat" panose="00000500000000000000" pitchFamily="2" charset="0"/>
            </a:endParaRPr>
          </a:p>
          <a:p>
            <a:pPr marL="108000" indent="-108000" algn="l"/>
            <a:r>
              <a:rPr lang="en-US" sz="1400" noProof="0" dirty="0">
                <a:latin typeface="Montserrat" panose="00000500000000000000" pitchFamily="2" charset="0"/>
              </a:rPr>
              <a:t>- Different spatial e temporal resolution by using 2D and 3D tomographic methods,</a:t>
            </a:r>
          </a:p>
          <a:p>
            <a:pPr marL="108000" indent="-108000" algn="l">
              <a:buFontTx/>
              <a:buChar char="-"/>
            </a:pPr>
            <a:r>
              <a:rPr lang="en-US" sz="1400" noProof="0" dirty="0">
                <a:latin typeface="Montserrat" panose="00000500000000000000" pitchFamily="2" charset="0"/>
              </a:rPr>
              <a:t>investigation depth (from 0-1 m up to 1-10 km depth time-lapse acquisition, </a:t>
            </a:r>
          </a:p>
          <a:p>
            <a:pPr marL="108000" indent="-108000" algn="l">
              <a:buFontTx/>
              <a:buChar char="-"/>
            </a:pPr>
            <a:r>
              <a:rPr lang="en-US" sz="1400" noProof="0" dirty="0">
                <a:latin typeface="Montserrat" panose="00000500000000000000" pitchFamily="2" charset="0"/>
              </a:rPr>
              <a:t>ML data analysis techniques</a:t>
            </a:r>
            <a:endParaRPr lang="en-US" b="0" i="0" noProof="0" dirty="0">
              <a:solidFill>
                <a:srgbClr val="063B4F"/>
              </a:solidFill>
              <a:effectLst/>
              <a:highlight>
                <a:srgbClr val="FFFFFF"/>
              </a:highlight>
              <a:latin typeface="Montserrat" panose="00000500000000000000" pitchFamily="2" charset="0"/>
            </a:endParaRPr>
          </a:p>
        </p:txBody>
      </p:sp>
      <p:pic>
        <p:nvPicPr>
          <p:cNvPr id="7" name="Picture 2" descr="Geomatrix Earth Science Limited">
            <a:extLst>
              <a:ext uri="{FF2B5EF4-FFF2-40B4-BE49-F238E27FC236}">
                <a16:creationId xmlns:a16="http://schemas.microsoft.com/office/drawing/2014/main" id="{4EAB8588-48AD-3C23-2900-811B7E7DD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62" y="1392573"/>
            <a:ext cx="1696075" cy="11945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88">
            <a:extLst>
              <a:ext uri="{FF2B5EF4-FFF2-40B4-BE49-F238E27FC236}">
                <a16:creationId xmlns:a16="http://schemas.microsoft.com/office/drawing/2014/main" id="{9D01A4CE-2880-8752-792A-B27F476E459F}"/>
              </a:ext>
            </a:extLst>
          </p:cNvPr>
          <p:cNvSpPr txBox="1"/>
          <p:nvPr/>
        </p:nvSpPr>
        <p:spPr>
          <a:xfrm>
            <a:off x="2932204" y="4973448"/>
            <a:ext cx="3501970" cy="954107"/>
          </a:xfrm>
          <a:prstGeom prst="rect">
            <a:avLst/>
          </a:prstGeom>
          <a:noFill/>
        </p:spPr>
        <p:txBody>
          <a:bodyPr wrap="square">
            <a:spAutoFit/>
          </a:bodyPr>
          <a:lstStyle/>
          <a:p>
            <a:pPr marL="108000" indent="-108000" algn="l">
              <a:buFontTx/>
              <a:buChar char="-"/>
            </a:pPr>
            <a:r>
              <a:rPr lang="en-US" sz="1400" noProof="0" dirty="0">
                <a:latin typeface="Montserrat" panose="00000500000000000000" pitchFamily="2" charset="0"/>
              </a:rPr>
              <a:t>monitoring surface deformation </a:t>
            </a:r>
          </a:p>
          <a:p>
            <a:pPr marL="108000" indent="-108000" algn="l">
              <a:buFontTx/>
              <a:buChar char="-"/>
            </a:pPr>
            <a:r>
              <a:rPr lang="en-US" sz="1400" noProof="0" dirty="0">
                <a:latin typeface="Montserrat" panose="00000500000000000000" pitchFamily="2" charset="0"/>
              </a:rPr>
              <a:t>studying the static and dynamic behavior of strategic infrastructure</a:t>
            </a:r>
          </a:p>
          <a:p>
            <a:pPr marL="108000" indent="-108000" algn="l">
              <a:buFontTx/>
              <a:buChar char="-"/>
            </a:pPr>
            <a:r>
              <a:rPr lang="en-US" sz="1400" noProof="0" dirty="0">
                <a:latin typeface="Montserrat" panose="00000500000000000000" pitchFamily="2" charset="0"/>
                <a:sym typeface="Roboto"/>
              </a:rPr>
              <a:t>Spatial resolution of at least 0.75 m</a:t>
            </a:r>
            <a:endParaRPr lang="en-US" sz="1400" noProof="0" dirty="0">
              <a:latin typeface="Montserrat" panose="00000500000000000000" pitchFamily="2" charset="0"/>
            </a:endParaRPr>
          </a:p>
        </p:txBody>
      </p:sp>
      <p:pic>
        <p:nvPicPr>
          <p:cNvPr id="9" name="Picture 4" descr="Georadar Interferometrico IBIS">
            <a:extLst>
              <a:ext uri="{FF2B5EF4-FFF2-40B4-BE49-F238E27FC236}">
                <a16:creationId xmlns:a16="http://schemas.microsoft.com/office/drawing/2014/main" id="{B3F3E4F1-7853-0FA3-9E4C-028E81665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5900" y="4686029"/>
            <a:ext cx="1405445" cy="15214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0">
            <a:extLst>
              <a:ext uri="{FF2B5EF4-FFF2-40B4-BE49-F238E27FC236}">
                <a16:creationId xmlns:a16="http://schemas.microsoft.com/office/drawing/2014/main" id="{F4EF73FA-DFCC-060E-F850-0137D4A784D8}"/>
              </a:ext>
            </a:extLst>
          </p:cNvPr>
          <p:cNvSpPr txBox="1"/>
          <p:nvPr/>
        </p:nvSpPr>
        <p:spPr>
          <a:xfrm>
            <a:off x="2932204" y="4686030"/>
            <a:ext cx="2885254" cy="307777"/>
          </a:xfrm>
          <a:prstGeom prst="rect">
            <a:avLst/>
          </a:prstGeom>
          <a:noFill/>
        </p:spPr>
        <p:txBody>
          <a:bodyPr wrap="square">
            <a:spAutoFit/>
          </a:bodyPr>
          <a:lstStyle/>
          <a:p>
            <a:r>
              <a:rPr lang="en-US" sz="1400" b="1" noProof="0" dirty="0">
                <a:solidFill>
                  <a:srgbClr val="389D50"/>
                </a:solidFill>
                <a:highlight>
                  <a:srgbClr val="FFFFFF"/>
                </a:highlight>
                <a:latin typeface="Montserrat" panose="00000500000000000000" pitchFamily="2" charset="0"/>
              </a:rPr>
              <a:t>New GB-SAR and GB-RAR </a:t>
            </a:r>
          </a:p>
        </p:txBody>
      </p:sp>
      <p:pic>
        <p:nvPicPr>
          <p:cNvPr id="11" name="Picture 2" descr="Hyperspectral Imaging Airborne System">
            <a:extLst>
              <a:ext uri="{FF2B5EF4-FFF2-40B4-BE49-F238E27FC236}">
                <a16:creationId xmlns:a16="http://schemas.microsoft.com/office/drawing/2014/main" id="{623F6119-C73B-A840-37B2-44C31A5F9B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8072" y="1019353"/>
            <a:ext cx="1632499" cy="16324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78">
            <a:extLst>
              <a:ext uri="{FF2B5EF4-FFF2-40B4-BE49-F238E27FC236}">
                <a16:creationId xmlns:a16="http://schemas.microsoft.com/office/drawing/2014/main" id="{7B258695-08E0-04D2-6017-432AFF8F430B}"/>
              </a:ext>
            </a:extLst>
          </p:cNvPr>
          <p:cNvSpPr txBox="1"/>
          <p:nvPr/>
        </p:nvSpPr>
        <p:spPr>
          <a:xfrm>
            <a:off x="9458615" y="1044797"/>
            <a:ext cx="2633833" cy="2462213"/>
          </a:xfrm>
          <a:prstGeom prst="rect">
            <a:avLst/>
          </a:prstGeom>
          <a:noFill/>
        </p:spPr>
        <p:txBody>
          <a:bodyPr wrap="square">
            <a:spAutoFit/>
          </a:bodyPr>
          <a:lstStyle>
            <a:defPPr>
              <a:defRPr lang="it-IT"/>
            </a:defPPr>
            <a:lvl1pPr marL="108000" indent="-108000">
              <a:buFontTx/>
              <a:buChar char="-"/>
              <a:defRPr sz="1400">
                <a:latin typeface="Montserrat" panose="00000500000000000000" pitchFamily="2" charset="0"/>
              </a:defRPr>
            </a:lvl1pPr>
          </a:lstStyle>
          <a:p>
            <a:pPr marL="0" indent="0">
              <a:buNone/>
            </a:pPr>
            <a:r>
              <a:rPr lang="en-US" b="1" noProof="0" dirty="0">
                <a:solidFill>
                  <a:srgbClr val="389D50"/>
                </a:solidFill>
                <a:highlight>
                  <a:srgbClr val="FFFFFF"/>
                </a:highlight>
              </a:rPr>
              <a:t>Airborne Hyperspectral Imaging Systems (VNIR-SWIR) </a:t>
            </a:r>
          </a:p>
          <a:p>
            <a:r>
              <a:rPr lang="en-US" noProof="0" dirty="0"/>
              <a:t>Continuous spectral coverage from 400nm to 2500nm</a:t>
            </a:r>
          </a:p>
          <a:p>
            <a:r>
              <a:rPr lang="en-US" noProof="0" dirty="0"/>
              <a:t> Spatial resolution of about 30/40 cm in the VNIR and about 1m in the SWIR</a:t>
            </a:r>
          </a:p>
          <a:p>
            <a:pPr marL="0" indent="0">
              <a:buNone/>
            </a:pPr>
            <a:r>
              <a:rPr lang="en-US" b="1" noProof="0" dirty="0">
                <a:highlight>
                  <a:srgbClr val="FFFF00"/>
                </a:highlight>
              </a:rPr>
              <a:t>(IR EUFAR)</a:t>
            </a:r>
          </a:p>
        </p:txBody>
      </p:sp>
      <p:pic>
        <p:nvPicPr>
          <p:cNvPr id="13" name="Picture 6" descr="Sensors | Free Full-Text | Distributed Acoustic Sensing for Monitoring  Linear Infrastructures: Current Status and Trends">
            <a:extLst>
              <a:ext uri="{FF2B5EF4-FFF2-40B4-BE49-F238E27FC236}">
                <a16:creationId xmlns:a16="http://schemas.microsoft.com/office/drawing/2014/main" id="{F86C697C-97B8-014B-E9AB-EDF62FB30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7022" y="5143535"/>
            <a:ext cx="1702241" cy="829177"/>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5" descr="Immagine che contiene erba, aria aperta, pianta, campo&#10;&#10;Descrizione generata automaticamente">
            <a:extLst>
              <a:ext uri="{FF2B5EF4-FFF2-40B4-BE49-F238E27FC236}">
                <a16:creationId xmlns:a16="http://schemas.microsoft.com/office/drawing/2014/main" id="{A2BADFA2-AF8B-E2BB-3D9F-F6B7CDFAE768}"/>
              </a:ext>
            </a:extLst>
          </p:cNvPr>
          <p:cNvPicPr>
            <a:picLocks noChangeAspect="1"/>
          </p:cNvPicPr>
          <p:nvPr/>
        </p:nvPicPr>
        <p:blipFill rotWithShape="1">
          <a:blip r:embed="rId7">
            <a:extLst>
              <a:ext uri="{28A0092B-C50C-407E-A947-70E740481C1C}">
                <a14:useLocalDpi xmlns:a14="http://schemas.microsoft.com/office/drawing/2010/main" val="0"/>
              </a:ext>
            </a:extLst>
          </a:blip>
          <a:srcRect l="27441" t="26225" r="16272" b="14577"/>
          <a:stretch/>
        </p:blipFill>
        <p:spPr>
          <a:xfrm>
            <a:off x="7618900" y="4052383"/>
            <a:ext cx="1284414" cy="778969"/>
          </a:xfrm>
          <a:prstGeom prst="rect">
            <a:avLst/>
          </a:prstGeom>
        </p:spPr>
      </p:pic>
      <p:sp>
        <p:nvSpPr>
          <p:cNvPr id="15" name="TextBox 84">
            <a:extLst>
              <a:ext uri="{FF2B5EF4-FFF2-40B4-BE49-F238E27FC236}">
                <a16:creationId xmlns:a16="http://schemas.microsoft.com/office/drawing/2014/main" id="{9FC3F495-9111-1E1B-A740-8EAC87FD1CBF}"/>
              </a:ext>
            </a:extLst>
          </p:cNvPr>
          <p:cNvSpPr txBox="1"/>
          <p:nvPr/>
        </p:nvSpPr>
        <p:spPr>
          <a:xfrm>
            <a:off x="9016409" y="3705618"/>
            <a:ext cx="2810783" cy="738664"/>
          </a:xfrm>
          <a:prstGeom prst="rect">
            <a:avLst/>
          </a:prstGeom>
          <a:noFill/>
        </p:spPr>
        <p:txBody>
          <a:bodyPr wrap="square">
            <a:spAutoFit/>
          </a:bodyPr>
          <a:lstStyle/>
          <a:p>
            <a:pPr algn="l"/>
            <a:r>
              <a:rPr lang="en-US" sz="1400" b="1" noProof="0" dirty="0">
                <a:solidFill>
                  <a:srgbClr val="389D50"/>
                </a:solidFill>
                <a:highlight>
                  <a:srgbClr val="FFFFFF"/>
                </a:highlight>
                <a:latin typeface="Montserrat" panose="00000500000000000000" pitchFamily="2" charset="0"/>
              </a:rPr>
              <a:t>Seismic data from new seismic sensors and fiber optic interrogator</a:t>
            </a:r>
          </a:p>
        </p:txBody>
      </p:sp>
      <p:pic>
        <p:nvPicPr>
          <p:cNvPr id="16" name="Immagine 15" descr="Immagine che contiene pianta, erba, aria aperta, strumento&#10;&#10;Il contenuto generato dall'IA potrebbe non essere corretto.">
            <a:extLst>
              <a:ext uri="{FF2B5EF4-FFF2-40B4-BE49-F238E27FC236}">
                <a16:creationId xmlns:a16="http://schemas.microsoft.com/office/drawing/2014/main" id="{AC337DA7-9F61-28DA-FE77-AE1AA8308AC7}"/>
              </a:ext>
            </a:extLst>
          </p:cNvPr>
          <p:cNvPicPr>
            <a:picLocks noChangeAspect="1"/>
          </p:cNvPicPr>
          <p:nvPr/>
        </p:nvPicPr>
        <p:blipFill>
          <a:blip r:embed="rId8"/>
          <a:stretch>
            <a:fillRect/>
          </a:stretch>
        </p:blipFill>
        <p:spPr>
          <a:xfrm>
            <a:off x="4730600" y="2283137"/>
            <a:ext cx="1111986" cy="1482649"/>
          </a:xfrm>
          <a:prstGeom prst="rect">
            <a:avLst/>
          </a:prstGeom>
        </p:spPr>
      </p:pic>
      <p:pic>
        <p:nvPicPr>
          <p:cNvPr id="17" name="Immagine 16" descr="Immagine che contiene persona, vestiti, calzature, aria aperta&#10;&#10;Il contenuto generato dall'IA potrebbe non essere corretto.">
            <a:extLst>
              <a:ext uri="{FF2B5EF4-FFF2-40B4-BE49-F238E27FC236}">
                <a16:creationId xmlns:a16="http://schemas.microsoft.com/office/drawing/2014/main" id="{138AADC4-D1B4-0F04-D272-18B8B18EFE8C}"/>
              </a:ext>
            </a:extLst>
          </p:cNvPr>
          <p:cNvPicPr>
            <a:picLocks noChangeAspect="1"/>
          </p:cNvPicPr>
          <p:nvPr/>
        </p:nvPicPr>
        <p:blipFill>
          <a:blip r:embed="rId9"/>
          <a:stretch>
            <a:fillRect/>
          </a:stretch>
        </p:blipFill>
        <p:spPr>
          <a:xfrm>
            <a:off x="5487234" y="1251724"/>
            <a:ext cx="1030207" cy="1490355"/>
          </a:xfrm>
          <a:prstGeom prst="rect">
            <a:avLst/>
          </a:prstGeom>
        </p:spPr>
      </p:pic>
      <p:pic>
        <p:nvPicPr>
          <p:cNvPr id="19" name="Immagine 68" descr="Immagine che contiene luce&#10;&#10;Descrizione generata automaticamente">
            <a:extLst>
              <a:ext uri="{FF2B5EF4-FFF2-40B4-BE49-F238E27FC236}">
                <a16:creationId xmlns:a16="http://schemas.microsoft.com/office/drawing/2014/main" id="{1007EAE9-71B4-1952-53B1-FC27C7E63A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90469" y="4230646"/>
            <a:ext cx="871331" cy="1201412"/>
          </a:xfrm>
          <a:prstGeom prst="rect">
            <a:avLst/>
          </a:prstGeom>
        </p:spPr>
      </p:pic>
      <p:sp>
        <p:nvSpPr>
          <p:cNvPr id="22" name="TextBox 84">
            <a:extLst>
              <a:ext uri="{FF2B5EF4-FFF2-40B4-BE49-F238E27FC236}">
                <a16:creationId xmlns:a16="http://schemas.microsoft.com/office/drawing/2014/main" id="{41F26A1B-BABD-776C-F1D8-F604DF47522D}"/>
              </a:ext>
            </a:extLst>
          </p:cNvPr>
          <p:cNvSpPr txBox="1"/>
          <p:nvPr/>
        </p:nvSpPr>
        <p:spPr>
          <a:xfrm>
            <a:off x="8936363" y="4473836"/>
            <a:ext cx="3168041" cy="1815882"/>
          </a:xfrm>
          <a:prstGeom prst="rect">
            <a:avLst/>
          </a:prstGeom>
          <a:noFill/>
        </p:spPr>
        <p:txBody>
          <a:bodyPr wrap="square">
            <a:spAutoFit/>
          </a:bodyPr>
          <a:lstStyle/>
          <a:p>
            <a:pPr marL="108000" indent="-108000" algn="l"/>
            <a:r>
              <a:rPr lang="en-US" sz="1400" noProof="0" dirty="0">
                <a:latin typeface="Montserrat" panose="00000500000000000000" pitchFamily="2" charset="0"/>
              </a:rPr>
              <a:t>- </a:t>
            </a:r>
            <a:r>
              <a:rPr lang="en-US" sz="1400" noProof="0" dirty="0">
                <a:latin typeface="Montserrat" panose="00000500000000000000" pitchFamily="2" charset="0"/>
                <a:sym typeface="Roboto"/>
              </a:rPr>
              <a:t>Nodal systems consisting into velocimeter and accelerometers</a:t>
            </a:r>
            <a:r>
              <a:rPr lang="en-US" sz="1400" noProof="0" dirty="0">
                <a:latin typeface="Montserrat" panose="00000500000000000000" pitchFamily="2" charset="0"/>
              </a:rPr>
              <a:t>,</a:t>
            </a:r>
          </a:p>
          <a:p>
            <a:pPr marL="108000" indent="-108000" algn="l">
              <a:buFontTx/>
              <a:buChar char="-"/>
            </a:pPr>
            <a:r>
              <a:rPr lang="en-US" sz="1400" noProof="0" dirty="0" err="1">
                <a:latin typeface="Montserrat" panose="00000500000000000000" pitchFamily="2" charset="0"/>
              </a:rPr>
              <a:t>iDAS</a:t>
            </a:r>
            <a:r>
              <a:rPr lang="en-US" sz="1400" noProof="0" dirty="0">
                <a:latin typeface="Montserrat" panose="00000500000000000000" pitchFamily="2" charset="0"/>
              </a:rPr>
              <a:t> interrogator for passive and active seismic surveys, and critical infrastructure monitoring</a:t>
            </a:r>
          </a:p>
          <a:p>
            <a:pPr marL="108000" indent="-108000" algn="l">
              <a:buFontTx/>
              <a:buChar char="-"/>
            </a:pPr>
            <a:r>
              <a:rPr lang="en-US" sz="1400" noProof="0" dirty="0">
                <a:latin typeface="Montserrat" panose="00000500000000000000" pitchFamily="2" charset="0"/>
              </a:rPr>
              <a:t>ML data analysis techniques</a:t>
            </a:r>
          </a:p>
        </p:txBody>
      </p:sp>
      <p:sp>
        <p:nvSpPr>
          <p:cNvPr id="3" name="Titolo 1">
            <a:extLst>
              <a:ext uri="{FF2B5EF4-FFF2-40B4-BE49-F238E27FC236}">
                <a16:creationId xmlns:a16="http://schemas.microsoft.com/office/drawing/2014/main" id="{19DAC44A-BBD6-67C9-57D8-BAD0A9F7139C}"/>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err="1"/>
              <a:t>Instrumental</a:t>
            </a:r>
            <a:r>
              <a:rPr lang="it-IT" sz="2400" dirty="0"/>
              <a:t> </a:t>
            </a:r>
            <a:r>
              <a:rPr lang="it-IT" sz="2400" dirty="0" err="1"/>
              <a:t>capacities</a:t>
            </a:r>
            <a:br>
              <a:rPr lang="it-IT" dirty="0"/>
            </a:br>
            <a:endParaRPr lang="it-IT" dirty="0"/>
          </a:p>
        </p:txBody>
      </p:sp>
    </p:spTree>
    <p:extLst>
      <p:ext uri="{BB962C8B-B14F-4D97-AF65-F5344CB8AC3E}">
        <p14:creationId xmlns:p14="http://schemas.microsoft.com/office/powerpoint/2010/main" val="279358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27F6F66E-69E1-2456-26FA-73FE1FCAA7E2}"/>
              </a:ext>
            </a:extLst>
          </p:cNvPr>
          <p:cNvSpPr>
            <a:spLocks noGrp="1"/>
          </p:cNvSpPr>
          <p:nvPr>
            <p:ph type="subTitle" idx="10"/>
          </p:nvPr>
        </p:nvSpPr>
        <p:spPr>
          <a:xfrm>
            <a:off x="375921" y="6384022"/>
            <a:ext cx="4671208" cy="473977"/>
          </a:xfrm>
        </p:spPr>
        <p:txBody>
          <a:bodyPr/>
          <a:lstStyle/>
          <a:p>
            <a:endParaRPr lang="it-IT" dirty="0"/>
          </a:p>
        </p:txBody>
      </p:sp>
      <p:pic>
        <p:nvPicPr>
          <p:cNvPr id="5" name="Immagine 4"/>
          <p:cNvPicPr>
            <a:picLocks noChangeAspect="1"/>
          </p:cNvPicPr>
          <p:nvPr/>
        </p:nvPicPr>
        <p:blipFill>
          <a:blip r:embed="rId2"/>
          <a:stretch>
            <a:fillRect/>
          </a:stretch>
        </p:blipFill>
        <p:spPr>
          <a:xfrm>
            <a:off x="227622" y="2213145"/>
            <a:ext cx="5741464" cy="1547345"/>
          </a:xfrm>
          <a:prstGeom prst="rect">
            <a:avLst/>
          </a:prstGeom>
        </p:spPr>
      </p:pic>
      <p:pic>
        <p:nvPicPr>
          <p:cNvPr id="6" name="Immagine 5"/>
          <p:cNvPicPr>
            <a:picLocks noChangeAspect="1"/>
          </p:cNvPicPr>
          <p:nvPr/>
        </p:nvPicPr>
        <p:blipFill>
          <a:blip r:embed="rId3"/>
          <a:stretch>
            <a:fillRect/>
          </a:stretch>
        </p:blipFill>
        <p:spPr>
          <a:xfrm>
            <a:off x="165181" y="3953530"/>
            <a:ext cx="7509509" cy="2185567"/>
          </a:xfrm>
          <a:prstGeom prst="rect">
            <a:avLst/>
          </a:prstGeom>
        </p:spPr>
      </p:pic>
      <p:pic>
        <p:nvPicPr>
          <p:cNvPr id="7" name="Immagine 6"/>
          <p:cNvPicPr>
            <a:picLocks noChangeAspect="1"/>
          </p:cNvPicPr>
          <p:nvPr/>
        </p:nvPicPr>
        <p:blipFill>
          <a:blip r:embed="rId4"/>
          <a:stretch>
            <a:fillRect/>
          </a:stretch>
        </p:blipFill>
        <p:spPr>
          <a:xfrm>
            <a:off x="8361017" y="2062274"/>
            <a:ext cx="3701034" cy="2452249"/>
          </a:xfrm>
          <a:prstGeom prst="rect">
            <a:avLst/>
          </a:prstGeom>
        </p:spPr>
      </p:pic>
      <p:sp>
        <p:nvSpPr>
          <p:cNvPr id="8" name="Rettangolo 7">
            <a:extLst>
              <a:ext uri="{FF2B5EF4-FFF2-40B4-BE49-F238E27FC236}">
                <a16:creationId xmlns:a16="http://schemas.microsoft.com/office/drawing/2014/main" id="{FAEA449F-8BD7-9047-F452-100BF241C22D}"/>
              </a:ext>
            </a:extLst>
          </p:cNvPr>
          <p:cNvSpPr/>
          <p:nvPr/>
        </p:nvSpPr>
        <p:spPr>
          <a:xfrm>
            <a:off x="3303155" y="1779323"/>
            <a:ext cx="5585691" cy="400110"/>
          </a:xfrm>
          <a:prstGeom prst="rect">
            <a:avLst/>
          </a:prstGeom>
        </p:spPr>
        <p:txBody>
          <a:bodyPr wrap="square">
            <a:spAutoFit/>
          </a:bodyPr>
          <a:lstStyle/>
          <a:p>
            <a:pPr algn="ctr"/>
            <a:r>
              <a:rPr lang="en-US" sz="2000" b="1" dirty="0">
                <a:solidFill>
                  <a:schemeClr val="accent2"/>
                </a:solidFill>
                <a:latin typeface="Calibri" panose="020F0502020204030204" pitchFamily="34" charset="0"/>
                <a:cs typeface="Calibri" panose="020F0502020204030204" pitchFamily="34" charset="0"/>
              </a:rPr>
              <a:t>NOVEL INSTRUMENTS @ IREA</a:t>
            </a:r>
          </a:p>
        </p:txBody>
      </p:sp>
      <p:sp>
        <p:nvSpPr>
          <p:cNvPr id="10" name="Rettangolo 9"/>
          <p:cNvSpPr/>
          <p:nvPr/>
        </p:nvSpPr>
        <p:spPr>
          <a:xfrm>
            <a:off x="7674690" y="4644872"/>
            <a:ext cx="4517310" cy="1785104"/>
          </a:xfrm>
          <a:prstGeom prst="rect">
            <a:avLst/>
          </a:prstGeom>
        </p:spPr>
        <p:txBody>
          <a:bodyPr wrap="square">
            <a:spAutoFit/>
          </a:bodyPr>
          <a:lstStyle/>
          <a:p>
            <a:pPr marL="285750" indent="-285750">
              <a:spcAft>
                <a:spcPts val="600"/>
              </a:spcAft>
              <a:buFont typeface="Wingdings" panose="05000000000000000000" pitchFamily="2" charset="2"/>
              <a:buChar char="§"/>
            </a:pPr>
            <a:r>
              <a:rPr lang="en-US" sz="1500" b="1" dirty="0">
                <a:latin typeface="Calibri" panose="020F0502020204030204" pitchFamily="34" charset="0"/>
                <a:cs typeface="Calibri" panose="020F0502020204030204" pitchFamily="34" charset="0"/>
              </a:rPr>
              <a:t>Instruments for proximal and on-site surveys in the fields of urban and structural geology, agronomy and shallow geothermal exploration, as well as terrain instability analysis. </a:t>
            </a:r>
          </a:p>
          <a:p>
            <a:pPr marL="285750" indent="-285750">
              <a:spcAft>
                <a:spcPts val="600"/>
              </a:spcAft>
              <a:buFont typeface="Wingdings" panose="05000000000000000000" pitchFamily="2" charset="2"/>
              <a:buChar char="§"/>
            </a:pPr>
            <a:r>
              <a:rPr lang="en-US" sz="1500" b="1" dirty="0">
                <a:latin typeface="Calibri" panose="020F0502020204030204" pitchFamily="34" charset="0"/>
                <a:cs typeface="Calibri" panose="020F0502020204030204" pitchFamily="34" charset="0"/>
              </a:rPr>
              <a:t>Surveys are performed on demand, with the resulting data made available to the scientific community upon request.</a:t>
            </a:r>
            <a:endParaRPr lang="it-IT" sz="1500" b="1" dirty="0">
              <a:latin typeface="Calibri" panose="020F0502020204030204" pitchFamily="34" charset="0"/>
              <a:cs typeface="Calibri" panose="020F0502020204030204" pitchFamily="34" charset="0"/>
            </a:endParaRPr>
          </a:p>
        </p:txBody>
      </p:sp>
      <p:grpSp>
        <p:nvGrpSpPr>
          <p:cNvPr id="13" name="Gruppo 12"/>
          <p:cNvGrpSpPr/>
          <p:nvPr/>
        </p:nvGrpSpPr>
        <p:grpSpPr>
          <a:xfrm>
            <a:off x="6119685" y="2228053"/>
            <a:ext cx="2175642" cy="1517527"/>
            <a:chOff x="6104408" y="2213145"/>
            <a:chExt cx="2175642" cy="1517527"/>
          </a:xfrm>
        </p:grpSpPr>
        <p:pic>
          <p:nvPicPr>
            <p:cNvPr id="12" name="Picture 4" descr="Computer Server icon 638741 Vector Art at Vecteezy">
              <a:extLst>
                <a:ext uri="{FF2B5EF4-FFF2-40B4-BE49-F238E27FC236}">
                  <a16:creationId xmlns:a16="http://schemas.microsoft.com/office/drawing/2014/main" id="{8B499D0B-6A7E-FE88-B19B-1F5323A6DD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367" b="13026"/>
            <a:stretch/>
          </p:blipFill>
          <p:spPr bwMode="auto">
            <a:xfrm>
              <a:off x="6300399" y="2430416"/>
              <a:ext cx="1783660" cy="13002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6">
              <a:extLst>
                <a:ext uri="{FF2B5EF4-FFF2-40B4-BE49-F238E27FC236}">
                  <a16:creationId xmlns:a16="http://schemas.microsoft.com/office/drawing/2014/main" id="{E30CBE65-B1E5-4802-6703-05FB9C29C278}"/>
                </a:ext>
              </a:extLst>
            </p:cNvPr>
            <p:cNvSpPr txBox="1"/>
            <p:nvPr/>
          </p:nvSpPr>
          <p:spPr>
            <a:xfrm>
              <a:off x="6212429" y="2213145"/>
              <a:ext cx="1996520" cy="307777"/>
            </a:xfrm>
            <a:prstGeom prst="rect">
              <a:avLst/>
            </a:prstGeom>
            <a:noFill/>
          </p:spPr>
          <p:txBody>
            <a:bodyPr wrap="square">
              <a:spAutoFit/>
            </a:bodyPr>
            <a:lstStyle/>
            <a:p>
              <a:pPr algn="ctr"/>
              <a:r>
                <a:rPr lang="en-US" sz="1400" b="1" dirty="0">
                  <a:latin typeface="Times New Roman" panose="02020603050405020304" pitchFamily="18" charset="0"/>
                  <a:cs typeface="Times New Roman" panose="02020603050405020304" pitchFamily="18" charset="0"/>
                </a:rPr>
                <a:t>Computing resources </a:t>
              </a:r>
            </a:p>
          </p:txBody>
        </p:sp>
        <p:sp>
          <p:nvSpPr>
            <p:cNvPr id="9" name="Rettangolo 8"/>
            <p:cNvSpPr/>
            <p:nvPr/>
          </p:nvSpPr>
          <p:spPr>
            <a:xfrm>
              <a:off x="6104408" y="2213146"/>
              <a:ext cx="2175642" cy="151752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5" name="Titolo 1">
            <a:extLst>
              <a:ext uri="{FF2B5EF4-FFF2-40B4-BE49-F238E27FC236}">
                <a16:creationId xmlns:a16="http://schemas.microsoft.com/office/drawing/2014/main" id="{8D81C195-EC2C-A8FC-79DF-3F20B868C6C1}"/>
              </a:ext>
            </a:extLst>
          </p:cNvPr>
          <p:cNvSpPr txBox="1">
            <a:spLocks/>
          </p:cNvSpPr>
          <p:nvPr/>
        </p:nvSpPr>
        <p:spPr>
          <a:xfrm>
            <a:off x="448962" y="457199"/>
            <a:ext cx="9680558"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800" dirty="0"/>
              <a:t>7.5 –</a:t>
            </a:r>
            <a:r>
              <a:rPr lang="en-US" sz="2800" dirty="0"/>
              <a:t>Earth Observation infrastructure based on airborne X/L Band SAR and in-situ geophysical data</a:t>
            </a:r>
            <a:endParaRPr lang="it-IT" sz="2800" dirty="0"/>
          </a:p>
          <a:p>
            <a:br>
              <a:rPr lang="it-IT" dirty="0"/>
            </a:br>
            <a:endParaRPr lang="it-IT" dirty="0"/>
          </a:p>
        </p:txBody>
      </p:sp>
      <p:sp>
        <p:nvSpPr>
          <p:cNvPr id="19" name="Segnaposto contenuto 18">
            <a:extLst>
              <a:ext uri="{FF2B5EF4-FFF2-40B4-BE49-F238E27FC236}">
                <a16:creationId xmlns:a16="http://schemas.microsoft.com/office/drawing/2014/main" id="{8827F83A-925A-3349-1786-74D966D63753}"/>
              </a:ext>
            </a:extLst>
          </p:cNvPr>
          <p:cNvSpPr>
            <a:spLocks noGrp="1"/>
          </p:cNvSpPr>
          <p:nvPr>
            <p:ph idx="1"/>
          </p:nvPr>
        </p:nvSpPr>
        <p:spPr/>
        <p:txBody>
          <a:bodyPr/>
          <a:lstStyle/>
          <a:p>
            <a:pPr marL="0" indent="0">
              <a:buNone/>
            </a:pPr>
            <a:r>
              <a:rPr lang="it-IT" dirty="0">
                <a:solidFill>
                  <a:srgbClr val="59A34D"/>
                </a:solidFill>
                <a:latin typeface="Calibri Light" panose="020F0302020204030204" pitchFamily="34" charset="0"/>
                <a:ea typeface="+mj-ea"/>
                <a:cs typeface="Calibri Light" panose="020F0302020204030204" pitchFamily="34" charset="0"/>
              </a:rPr>
              <a:t>  </a:t>
            </a:r>
            <a:r>
              <a:rPr lang="en-US" dirty="0">
                <a:solidFill>
                  <a:srgbClr val="59A34D"/>
                </a:solidFill>
                <a:latin typeface="Calibri Light" panose="020F0302020204030204" pitchFamily="34" charset="0"/>
                <a:ea typeface="+mj-ea"/>
                <a:cs typeface="Calibri Light" panose="020F0302020204030204" pitchFamily="34" charset="0"/>
              </a:rPr>
              <a:t>New CNR IREA geophysical instrumental facility</a:t>
            </a:r>
            <a:endParaRPr lang="it-IT" dirty="0">
              <a:solidFill>
                <a:srgbClr val="59A34D"/>
              </a:solidFill>
              <a:latin typeface="Calibri Light" panose="020F0302020204030204" pitchFamily="34" charset="0"/>
              <a:ea typeface="+mj-ea"/>
              <a:cs typeface="Calibri Light" panose="020F0302020204030204" pitchFamily="34" charset="0"/>
            </a:endParaRPr>
          </a:p>
        </p:txBody>
      </p:sp>
      <p:sp>
        <p:nvSpPr>
          <p:cNvPr id="2" name="Titolo 1">
            <a:extLst>
              <a:ext uri="{FF2B5EF4-FFF2-40B4-BE49-F238E27FC236}">
                <a16:creationId xmlns:a16="http://schemas.microsoft.com/office/drawing/2014/main" id="{0CFD96A7-46C1-428A-AF44-14A8B3AD3971}"/>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err="1"/>
              <a:t>Instrumental</a:t>
            </a:r>
            <a:r>
              <a:rPr lang="it-IT" sz="2400" dirty="0"/>
              <a:t> </a:t>
            </a:r>
            <a:r>
              <a:rPr lang="it-IT" sz="2400" dirty="0" err="1"/>
              <a:t>capacities</a:t>
            </a:r>
            <a:br>
              <a:rPr lang="it-IT" dirty="0"/>
            </a:br>
            <a:endParaRPr lang="it-IT" dirty="0"/>
          </a:p>
        </p:txBody>
      </p:sp>
    </p:spTree>
    <p:extLst>
      <p:ext uri="{BB962C8B-B14F-4D97-AF65-F5344CB8AC3E}">
        <p14:creationId xmlns:p14="http://schemas.microsoft.com/office/powerpoint/2010/main" val="3202653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31" name="Sottotitolo 30">
            <a:extLst>
              <a:ext uri="{FF2B5EF4-FFF2-40B4-BE49-F238E27FC236}">
                <a16:creationId xmlns:a16="http://schemas.microsoft.com/office/drawing/2014/main" id="{76E1B142-8B91-F0D3-375B-01151D4A605F}"/>
              </a:ext>
            </a:extLst>
          </p:cNvPr>
          <p:cNvSpPr>
            <a:spLocks noGrp="1"/>
          </p:cNvSpPr>
          <p:nvPr>
            <p:ph type="subTitle" idx="10"/>
          </p:nvPr>
        </p:nvSpPr>
        <p:spPr/>
        <p:txBody>
          <a:bodyPr/>
          <a:lstStyle/>
          <a:p>
            <a:endParaRPr lang="it-IT"/>
          </a:p>
        </p:txBody>
      </p:sp>
      <p:sp>
        <p:nvSpPr>
          <p:cNvPr id="10" name="TextBox 9">
            <a:extLst>
              <a:ext uri="{FF2B5EF4-FFF2-40B4-BE49-F238E27FC236}">
                <a16:creationId xmlns:a16="http://schemas.microsoft.com/office/drawing/2014/main" id="{6D7E2EAB-5C42-3F5F-5099-DBE0CC586DDF}"/>
              </a:ext>
            </a:extLst>
          </p:cNvPr>
          <p:cNvSpPr txBox="1"/>
          <p:nvPr/>
        </p:nvSpPr>
        <p:spPr>
          <a:xfrm>
            <a:off x="2781582" y="2564530"/>
            <a:ext cx="2403368" cy="338554"/>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Fixed-wing UAV</a:t>
            </a:r>
          </a:p>
        </p:txBody>
      </p:sp>
      <p:pic>
        <p:nvPicPr>
          <p:cNvPr id="2" name="Immagine 1">
            <a:extLst>
              <a:ext uri="{FF2B5EF4-FFF2-40B4-BE49-F238E27FC236}">
                <a16:creationId xmlns:a16="http://schemas.microsoft.com/office/drawing/2014/main" id="{90FE8529-BC38-2470-013B-3E916CE2D3A4}"/>
              </a:ext>
            </a:extLst>
          </p:cNvPr>
          <p:cNvPicPr>
            <a:picLocks noChangeAspect="1"/>
          </p:cNvPicPr>
          <p:nvPr/>
        </p:nvPicPr>
        <p:blipFill>
          <a:blip r:embed="rId3"/>
          <a:stretch>
            <a:fillRect/>
          </a:stretch>
        </p:blipFill>
        <p:spPr>
          <a:xfrm>
            <a:off x="2611547" y="957252"/>
            <a:ext cx="2743438" cy="1572904"/>
          </a:xfrm>
          <a:prstGeom prst="rect">
            <a:avLst/>
          </a:prstGeom>
        </p:spPr>
      </p:pic>
      <p:pic>
        <p:nvPicPr>
          <p:cNvPr id="7" name="Picture 6" descr="A yellow and black device&#10;&#10;Description automatically generated">
            <a:extLst>
              <a:ext uri="{FF2B5EF4-FFF2-40B4-BE49-F238E27FC236}">
                <a16:creationId xmlns:a16="http://schemas.microsoft.com/office/drawing/2014/main" id="{0F1C4F9F-B1DB-FBDE-83EB-6C79236F59A0}"/>
              </a:ext>
            </a:extLst>
          </p:cNvPr>
          <p:cNvPicPr>
            <a:picLocks noChangeAspect="1"/>
          </p:cNvPicPr>
          <p:nvPr/>
        </p:nvPicPr>
        <p:blipFill rotWithShape="1">
          <a:blip r:embed="rId4">
            <a:extLst>
              <a:ext uri="{28A0092B-C50C-407E-A947-70E740481C1C}">
                <a14:useLocalDpi xmlns:a14="http://schemas.microsoft.com/office/drawing/2010/main" val="0"/>
              </a:ext>
            </a:extLst>
          </a:blip>
          <a:srcRect l="17725" r="16997"/>
          <a:stretch/>
        </p:blipFill>
        <p:spPr>
          <a:xfrm>
            <a:off x="5389114" y="1192786"/>
            <a:ext cx="1170027" cy="977073"/>
          </a:xfrm>
          <a:prstGeom prst="rect">
            <a:avLst/>
          </a:prstGeom>
        </p:spPr>
      </p:pic>
      <p:sp>
        <p:nvSpPr>
          <p:cNvPr id="12" name="TextBox 11">
            <a:extLst>
              <a:ext uri="{FF2B5EF4-FFF2-40B4-BE49-F238E27FC236}">
                <a16:creationId xmlns:a16="http://schemas.microsoft.com/office/drawing/2014/main" id="{89E97BCE-312F-B54C-A270-8C8674E38541}"/>
              </a:ext>
            </a:extLst>
          </p:cNvPr>
          <p:cNvSpPr txBox="1"/>
          <p:nvPr/>
        </p:nvSpPr>
        <p:spPr>
          <a:xfrm>
            <a:off x="4799270" y="2173125"/>
            <a:ext cx="2403368" cy="338554"/>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UAV LiDAR</a:t>
            </a:r>
          </a:p>
        </p:txBody>
      </p:sp>
      <p:sp>
        <p:nvSpPr>
          <p:cNvPr id="14" name="TextBox 13">
            <a:extLst>
              <a:ext uri="{FF2B5EF4-FFF2-40B4-BE49-F238E27FC236}">
                <a16:creationId xmlns:a16="http://schemas.microsoft.com/office/drawing/2014/main" id="{AF5A563F-C520-2DD6-2DB5-288053EF5264}"/>
              </a:ext>
            </a:extLst>
          </p:cNvPr>
          <p:cNvSpPr txBox="1"/>
          <p:nvPr/>
        </p:nvSpPr>
        <p:spPr>
          <a:xfrm>
            <a:off x="6732028" y="2757471"/>
            <a:ext cx="2403368" cy="584775"/>
          </a:xfrm>
          <a:prstGeom prst="rect">
            <a:avLst/>
          </a:prstGeom>
          <a:noFill/>
        </p:spPr>
        <p:txBody>
          <a:bodyPr wrap="square" rtlCol="0">
            <a:spAutoFit/>
          </a:bodyPr>
          <a:lstStyle/>
          <a:p>
            <a:pPr algn="ctr"/>
            <a:r>
              <a:rPr lang="it-IT" sz="1600" dirty="0">
                <a:latin typeface="Calibri" panose="020F0502020204030204" pitchFamily="34" charset="0"/>
                <a:ea typeface="Calibri" panose="020F0502020204030204" pitchFamily="34" charset="0"/>
                <a:cs typeface="Calibri" panose="020F0502020204030204" pitchFamily="34" charset="0"/>
              </a:rPr>
              <a:t>UAV </a:t>
            </a:r>
            <a:r>
              <a:rPr lang="it-IT" sz="1600" dirty="0" err="1">
                <a:latin typeface="Calibri" panose="020F0502020204030204" pitchFamily="34" charset="0"/>
                <a:ea typeface="Calibri" panose="020F0502020204030204" pitchFamily="34" charset="0"/>
                <a:cs typeface="Calibri" panose="020F0502020204030204" pitchFamily="34" charset="0"/>
              </a:rPr>
              <a:t>Hyperspectral</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cameras</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descr="A yellow and black machine&#10;&#10;Description automatically generated">
            <a:extLst>
              <a:ext uri="{FF2B5EF4-FFF2-40B4-BE49-F238E27FC236}">
                <a16:creationId xmlns:a16="http://schemas.microsoft.com/office/drawing/2014/main" id="{CB7EF984-78EE-D5CA-443B-2AC2009F49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7821" y="876833"/>
            <a:ext cx="1834589" cy="1834589"/>
          </a:xfrm>
          <a:prstGeom prst="rect">
            <a:avLst/>
          </a:prstGeom>
        </p:spPr>
      </p:pic>
      <p:sp>
        <p:nvSpPr>
          <p:cNvPr id="26" name="TextBox 25">
            <a:extLst>
              <a:ext uri="{FF2B5EF4-FFF2-40B4-BE49-F238E27FC236}">
                <a16:creationId xmlns:a16="http://schemas.microsoft.com/office/drawing/2014/main" id="{DEB2254B-20E9-FF68-06A9-E32E19EC27BF}"/>
              </a:ext>
            </a:extLst>
          </p:cNvPr>
          <p:cNvSpPr txBox="1"/>
          <p:nvPr/>
        </p:nvSpPr>
        <p:spPr>
          <a:xfrm>
            <a:off x="9022847" y="2767077"/>
            <a:ext cx="1586123" cy="830997"/>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Mobile Slam Lidar</a:t>
            </a:r>
          </a:p>
          <a:p>
            <a:pPr algn="ct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27" name="Picture 26" descr="A close-up of a machine&#10;&#10;Description automatically generated">
            <a:extLst>
              <a:ext uri="{FF2B5EF4-FFF2-40B4-BE49-F238E27FC236}">
                <a16:creationId xmlns:a16="http://schemas.microsoft.com/office/drawing/2014/main" id="{52F059BD-F92F-51A7-1114-14D5BCA1FC5A}"/>
              </a:ext>
            </a:extLst>
          </p:cNvPr>
          <p:cNvPicPr>
            <a:picLocks noChangeAspect="1"/>
          </p:cNvPicPr>
          <p:nvPr/>
        </p:nvPicPr>
        <p:blipFill rotWithShape="1">
          <a:blip r:embed="rId6">
            <a:extLst>
              <a:ext uri="{28A0092B-C50C-407E-A947-70E740481C1C}">
                <a14:useLocalDpi xmlns:a14="http://schemas.microsoft.com/office/drawing/2010/main" val="0"/>
              </a:ext>
            </a:extLst>
          </a:blip>
          <a:srcRect l="25981" t="17338" r="27203" b="12805"/>
          <a:stretch/>
        </p:blipFill>
        <p:spPr>
          <a:xfrm flipH="1">
            <a:off x="10658071" y="729629"/>
            <a:ext cx="1491900" cy="2214620"/>
          </a:xfrm>
          <a:prstGeom prst="rect">
            <a:avLst/>
          </a:prstGeom>
        </p:spPr>
      </p:pic>
      <p:sp>
        <p:nvSpPr>
          <p:cNvPr id="24" name="TextBox 23">
            <a:extLst>
              <a:ext uri="{FF2B5EF4-FFF2-40B4-BE49-F238E27FC236}">
                <a16:creationId xmlns:a16="http://schemas.microsoft.com/office/drawing/2014/main" id="{BF2C0B09-9F20-598B-9242-7287997BA256}"/>
              </a:ext>
            </a:extLst>
          </p:cNvPr>
          <p:cNvSpPr txBox="1"/>
          <p:nvPr/>
        </p:nvSpPr>
        <p:spPr>
          <a:xfrm>
            <a:off x="10334413" y="2964745"/>
            <a:ext cx="1914763" cy="338554"/>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Long Range TLS</a:t>
            </a:r>
          </a:p>
        </p:txBody>
      </p:sp>
      <p:pic>
        <p:nvPicPr>
          <p:cNvPr id="9" name="Picture 8" descr="A large metal printer with a window&#10;&#10;Description automatically generated">
            <a:extLst>
              <a:ext uri="{FF2B5EF4-FFF2-40B4-BE49-F238E27FC236}">
                <a16:creationId xmlns:a16="http://schemas.microsoft.com/office/drawing/2014/main" id="{F0E57C67-164F-EC9E-ACF4-4143BE97B50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400" b="94800" l="21600" r="78200">
                        <a14:foregroundMark x1="23000" y1="11200" x2="24400" y2="88200"/>
                        <a14:foregroundMark x1="68200" y1="89400" x2="76400" y2="70800"/>
                        <a14:foregroundMark x1="76400" y1="70800" x2="77800" y2="23000"/>
                        <a14:foregroundMark x1="77800" y1="23000" x2="72800" y2="52200"/>
                        <a14:foregroundMark x1="72800" y1="52200" x2="73600" y2="59200"/>
                        <a14:foregroundMark x1="70200" y1="12800" x2="73800" y2="28200"/>
                        <a14:foregroundMark x1="72200" y1="12600" x2="67200" y2="29200"/>
                        <a14:foregroundMark x1="44369" y1="7689" x2="32600" y2="8000"/>
                        <a14:foregroundMark x1="70400" y1="7000" x2="45945" y2="7647"/>
                        <a14:foregroundMark x1="32600" y1="8000" x2="31000" y2="8600"/>
                        <a14:foregroundMark x1="70400" y1="4400" x2="44138" y2="4551"/>
                        <a14:foregroundMark x1="29800" y1="89800" x2="29800" y2="92400"/>
                        <a14:foregroundMark x1="64600" y1="94800" x2="65600" y2="94800"/>
                        <a14:foregroundMark x1="36400" y1="6200" x2="46400" y2="5800"/>
                        <a14:foregroundMark x1="35000" y1="5600" x2="36400" y2="5600"/>
                        <a14:foregroundMark x1="35600" y1="5800" x2="37200" y2="5800"/>
                        <a14:foregroundMark x1="71400" y1="17800" x2="70800" y2="36200"/>
                      </a14:backgroundRemoval>
                    </a14:imgEffect>
                  </a14:imgLayer>
                </a14:imgProps>
              </a:ext>
              <a:ext uri="{28A0092B-C50C-407E-A947-70E740481C1C}">
                <a14:useLocalDpi xmlns:a14="http://schemas.microsoft.com/office/drawing/2010/main" val="0"/>
              </a:ext>
            </a:extLst>
          </a:blip>
          <a:srcRect l="14731" r="14604"/>
          <a:stretch/>
        </p:blipFill>
        <p:spPr>
          <a:xfrm>
            <a:off x="42030" y="804517"/>
            <a:ext cx="1385635" cy="1960839"/>
          </a:xfrm>
          <a:prstGeom prst="rect">
            <a:avLst/>
          </a:prstGeom>
        </p:spPr>
      </p:pic>
      <p:sp>
        <p:nvSpPr>
          <p:cNvPr id="16" name="TextBox 15">
            <a:extLst>
              <a:ext uri="{FF2B5EF4-FFF2-40B4-BE49-F238E27FC236}">
                <a16:creationId xmlns:a16="http://schemas.microsoft.com/office/drawing/2014/main" id="{3DA6AB4B-7FAD-F2D6-274A-D39C417CE9CB}"/>
              </a:ext>
            </a:extLst>
          </p:cNvPr>
          <p:cNvSpPr txBox="1"/>
          <p:nvPr/>
        </p:nvSpPr>
        <p:spPr>
          <a:xfrm>
            <a:off x="1373263" y="2029199"/>
            <a:ext cx="1169518" cy="338554"/>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3D printer </a:t>
            </a:r>
          </a:p>
        </p:txBody>
      </p:sp>
      <p:pic>
        <p:nvPicPr>
          <p:cNvPr id="29" name="Immagine 28" descr="Immagine che contiene interno, pavimento, legno&#10;&#10;Descrizione generata automaticamente">
            <a:extLst>
              <a:ext uri="{FF2B5EF4-FFF2-40B4-BE49-F238E27FC236}">
                <a16:creationId xmlns:a16="http://schemas.microsoft.com/office/drawing/2014/main" id="{B9C224BC-34CA-8ACD-8316-B6322CFC76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16608" y="988302"/>
            <a:ext cx="1205940" cy="904455"/>
          </a:xfrm>
          <a:prstGeom prst="rect">
            <a:avLst/>
          </a:prstGeom>
        </p:spPr>
      </p:pic>
      <p:grpSp>
        <p:nvGrpSpPr>
          <p:cNvPr id="59" name="Group 58">
            <a:extLst>
              <a:ext uri="{FF2B5EF4-FFF2-40B4-BE49-F238E27FC236}">
                <a16:creationId xmlns:a16="http://schemas.microsoft.com/office/drawing/2014/main" id="{7E314D1C-2EA4-196E-5E27-3C3B532905CD}"/>
              </a:ext>
            </a:extLst>
          </p:cNvPr>
          <p:cNvGrpSpPr/>
          <p:nvPr/>
        </p:nvGrpSpPr>
        <p:grpSpPr>
          <a:xfrm>
            <a:off x="180117" y="2930757"/>
            <a:ext cx="1719035" cy="2097500"/>
            <a:chOff x="6243357" y="2440167"/>
            <a:chExt cx="1152814" cy="1529516"/>
          </a:xfrm>
        </p:grpSpPr>
        <p:pic>
          <p:nvPicPr>
            <p:cNvPr id="19" name="Picture 18" descr="A close-up of a camera&#10;&#10;Description automatically generated">
              <a:extLst>
                <a:ext uri="{FF2B5EF4-FFF2-40B4-BE49-F238E27FC236}">
                  <a16:creationId xmlns:a16="http://schemas.microsoft.com/office/drawing/2014/main" id="{18342D1E-2FA1-F937-50B1-C56CA43650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405869" flipH="1">
              <a:off x="6243357" y="3089440"/>
              <a:ext cx="946242" cy="880243"/>
            </a:xfrm>
            <a:prstGeom prst="rect">
              <a:avLst/>
            </a:prstGeom>
          </p:spPr>
        </p:pic>
        <p:pic>
          <p:nvPicPr>
            <p:cNvPr id="17" name="Picture 16" descr="A black camera with a antenna&#10;&#10;Description automatically generated">
              <a:extLst>
                <a:ext uri="{FF2B5EF4-FFF2-40B4-BE49-F238E27FC236}">
                  <a16:creationId xmlns:a16="http://schemas.microsoft.com/office/drawing/2014/main" id="{22AF2431-F10B-3CE0-5921-019A6E4E45E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348" t="9212" r="24461" b="8607"/>
            <a:stretch/>
          </p:blipFill>
          <p:spPr>
            <a:xfrm>
              <a:off x="6293776" y="2440167"/>
              <a:ext cx="593430" cy="714513"/>
            </a:xfrm>
            <a:prstGeom prst="rect">
              <a:avLst/>
            </a:prstGeom>
          </p:spPr>
        </p:pic>
        <p:pic>
          <p:nvPicPr>
            <p:cNvPr id="15" name="Picture 14" descr="A black square object with a lens&#10;&#10;Description automatically generated">
              <a:extLst>
                <a:ext uri="{FF2B5EF4-FFF2-40B4-BE49-F238E27FC236}">
                  <a16:creationId xmlns:a16="http://schemas.microsoft.com/office/drawing/2014/main" id="{74F84B7B-67DC-77AA-2BCC-395797C2267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049" t="7278" b="16154"/>
            <a:stretch/>
          </p:blipFill>
          <p:spPr>
            <a:xfrm>
              <a:off x="6865316" y="2816622"/>
              <a:ext cx="530855" cy="456953"/>
            </a:xfrm>
            <a:prstGeom prst="rect">
              <a:avLst/>
            </a:prstGeom>
          </p:spPr>
        </p:pic>
      </p:grpSp>
      <p:sp>
        <p:nvSpPr>
          <p:cNvPr id="18" name="TextBox 17">
            <a:extLst>
              <a:ext uri="{FF2B5EF4-FFF2-40B4-BE49-F238E27FC236}">
                <a16:creationId xmlns:a16="http://schemas.microsoft.com/office/drawing/2014/main" id="{FA919B8B-14A8-D5DD-ACCA-03455F106866}"/>
              </a:ext>
            </a:extLst>
          </p:cNvPr>
          <p:cNvSpPr txBox="1"/>
          <p:nvPr/>
        </p:nvSpPr>
        <p:spPr>
          <a:xfrm>
            <a:off x="965951" y="4048431"/>
            <a:ext cx="2317749" cy="584775"/>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Thermal camera</a:t>
            </a:r>
          </a:p>
          <a:p>
            <a:pPr algn="ctr"/>
            <a:r>
              <a:rPr lang="en-US" sz="1600" dirty="0">
                <a:latin typeface="Calibri" panose="020F0502020204030204" pitchFamily="34" charset="0"/>
                <a:ea typeface="Calibri" panose="020F0502020204030204" pitchFamily="34" charset="0"/>
                <a:cs typeface="Calibri" panose="020F0502020204030204" pitchFamily="34" charset="0"/>
              </a:rPr>
              <a:t>and sensors</a:t>
            </a:r>
          </a:p>
        </p:txBody>
      </p:sp>
      <p:pic>
        <p:nvPicPr>
          <p:cNvPr id="5" name="Picture 4" descr="A blue and black electronic device&#10;&#10;Description automatically generated">
            <a:extLst>
              <a:ext uri="{FF2B5EF4-FFF2-40B4-BE49-F238E27FC236}">
                <a16:creationId xmlns:a16="http://schemas.microsoft.com/office/drawing/2014/main" id="{FE68AB5D-17DD-D2CC-214F-6D0EE44B1A0F}"/>
              </a:ext>
            </a:extLst>
          </p:cNvPr>
          <p:cNvPicPr>
            <a:picLocks noChangeAspect="1"/>
          </p:cNvPicPr>
          <p:nvPr/>
        </p:nvPicPr>
        <p:blipFill rotWithShape="1">
          <a:blip r:embed="rId13">
            <a:extLst>
              <a:ext uri="{28A0092B-C50C-407E-A947-70E740481C1C}">
                <a14:useLocalDpi xmlns:a14="http://schemas.microsoft.com/office/drawing/2010/main" val="0"/>
              </a:ext>
            </a:extLst>
          </a:blip>
          <a:srcRect l="14923" t="14041" r="21801" b="32758"/>
          <a:stretch/>
        </p:blipFill>
        <p:spPr>
          <a:xfrm>
            <a:off x="3011650" y="2966877"/>
            <a:ext cx="1749053" cy="1102948"/>
          </a:xfrm>
          <a:prstGeom prst="rect">
            <a:avLst/>
          </a:prstGeom>
        </p:spPr>
      </p:pic>
      <p:sp>
        <p:nvSpPr>
          <p:cNvPr id="20" name="TextBox 19">
            <a:extLst>
              <a:ext uri="{FF2B5EF4-FFF2-40B4-BE49-F238E27FC236}">
                <a16:creationId xmlns:a16="http://schemas.microsoft.com/office/drawing/2014/main" id="{8A9186FF-B318-D23A-0B87-A7EB0F08989A}"/>
              </a:ext>
            </a:extLst>
          </p:cNvPr>
          <p:cNvSpPr txBox="1"/>
          <p:nvPr/>
        </p:nvSpPr>
        <p:spPr>
          <a:xfrm>
            <a:off x="2856651" y="4000936"/>
            <a:ext cx="2317749" cy="584775"/>
          </a:xfrm>
          <a:prstGeom prst="rect">
            <a:avLst/>
          </a:prstGeom>
          <a:noFill/>
        </p:spPr>
        <p:txBody>
          <a:bodyPr wrap="square" rtlCol="0">
            <a:spAutoFit/>
          </a:bodyPr>
          <a:lstStyle/>
          <a:p>
            <a:pPr algn="ctr"/>
            <a:r>
              <a:rPr lang="en-GB" sz="1600" dirty="0">
                <a:latin typeface="Calibri" panose="020F0502020204030204" pitchFamily="34" charset="0"/>
                <a:ea typeface="Calibri" panose="020F0502020204030204" pitchFamily="34" charset="0"/>
                <a:cs typeface="Calibri" panose="020F0502020204030204" pitchFamily="34" charset="0"/>
              </a:rPr>
              <a:t>Hi-Res  spectroradiometer</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8C9076B9-83D3-6E39-5860-66BF9C16550D}"/>
              </a:ext>
            </a:extLst>
          </p:cNvPr>
          <p:cNvSpPr txBox="1"/>
          <p:nvPr/>
        </p:nvSpPr>
        <p:spPr>
          <a:xfrm>
            <a:off x="8321631" y="5598453"/>
            <a:ext cx="1453352" cy="338554"/>
          </a:xfrm>
          <a:prstGeom prst="rect">
            <a:avLst/>
          </a:prstGeom>
          <a:noFill/>
        </p:spPr>
        <p:txBody>
          <a:bodyPr wrap="square" rtlCol="0">
            <a:spAutoFit/>
          </a:bodyPr>
          <a:lstStyle/>
          <a:p>
            <a:pPr algn="ctr"/>
            <a:r>
              <a:rPr lang="en-GB" sz="1600" dirty="0">
                <a:latin typeface="Calibri" panose="020F0502020204030204" pitchFamily="34" charset="0"/>
                <a:ea typeface="Calibri" panose="020F0502020204030204" pitchFamily="34" charset="0"/>
                <a:cs typeface="Calibri" panose="020F0502020204030204" pitchFamily="34" charset="0"/>
              </a:rPr>
              <a:t>GB </a:t>
            </a:r>
            <a:r>
              <a:rPr lang="en-GB" sz="1600" dirty="0" err="1">
                <a:latin typeface="Calibri" panose="020F0502020204030204" pitchFamily="34" charset="0"/>
                <a:ea typeface="Calibri" panose="020F0502020204030204" pitchFamily="34" charset="0"/>
                <a:cs typeface="Calibri" panose="020F0502020204030204" pitchFamily="34" charset="0"/>
              </a:rPr>
              <a:t>InSAR</a:t>
            </a:r>
            <a:r>
              <a:rPr lang="en-GB" sz="1600" dirty="0">
                <a:latin typeface="Calibri" panose="020F0502020204030204" pitchFamily="34" charset="0"/>
                <a:ea typeface="Calibri" panose="020F0502020204030204" pitchFamily="34" charset="0"/>
                <a:cs typeface="Calibri" panose="020F0502020204030204" pitchFamily="34" charset="0"/>
              </a:rPr>
              <a:t> </a:t>
            </a:r>
          </a:p>
        </p:txBody>
      </p:sp>
      <p:pic>
        <p:nvPicPr>
          <p:cNvPr id="32" name="Picture 31" descr="A large machine in a room&#10;&#10;Description automatically generated">
            <a:extLst>
              <a:ext uri="{FF2B5EF4-FFF2-40B4-BE49-F238E27FC236}">
                <a16:creationId xmlns:a16="http://schemas.microsoft.com/office/drawing/2014/main" id="{A99F881E-0732-D91A-6A5F-E8BDE7B17E6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3" r="2288"/>
          <a:stretch/>
        </p:blipFill>
        <p:spPr>
          <a:xfrm>
            <a:off x="7745005" y="3398499"/>
            <a:ext cx="2682221" cy="2061156"/>
          </a:xfrm>
          <a:prstGeom prst="rect">
            <a:avLst/>
          </a:prstGeom>
          <a:ln w="6350">
            <a:solidFill>
              <a:schemeClr val="tx1"/>
            </a:solidFill>
          </a:ln>
        </p:spPr>
      </p:pic>
      <p:pic>
        <p:nvPicPr>
          <p:cNvPr id="25" name="Picture 24" descr="A white rectangular object with a black background&#10;&#10;Description automatically generated">
            <a:extLst>
              <a:ext uri="{FF2B5EF4-FFF2-40B4-BE49-F238E27FC236}">
                <a16:creationId xmlns:a16="http://schemas.microsoft.com/office/drawing/2014/main" id="{8DC9B3A6-B84E-6FED-DA09-87FD724A69C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1458" b="84792" l="58750" r="83125">
                        <a14:foregroundMark x1="69688" y1="40833" x2="69844" y2="42500"/>
                        <a14:foregroundMark x1="69844" y1="48125" x2="69375" y2="52083"/>
                        <a14:foregroundMark x1="68982" y1="82281" x2="68750" y2="84792"/>
                        <a14:foregroundMark x1="70000" y1="71250" x2="69557" y2="76045"/>
                        <a14:foregroundMark x1="66094" y1="74167" x2="66426" y2="75628"/>
                        <a14:backgroundMark x1="67969" y1="75833" x2="67500" y2="82083"/>
                      </a14:backgroundRemoval>
                    </a14:imgEffect>
                  </a14:imgLayer>
                </a14:imgProps>
              </a:ext>
              <a:ext uri="{28A0092B-C50C-407E-A947-70E740481C1C}">
                <a14:useLocalDpi xmlns:a14="http://schemas.microsoft.com/office/drawing/2010/main" val="0"/>
              </a:ext>
            </a:extLst>
          </a:blip>
          <a:srcRect l="55834" t="14572" r="13702" b="14572"/>
          <a:stretch/>
        </p:blipFill>
        <p:spPr>
          <a:xfrm flipH="1">
            <a:off x="10423522" y="3303607"/>
            <a:ext cx="1696283" cy="2902826"/>
          </a:xfrm>
          <a:prstGeom prst="rect">
            <a:avLst/>
          </a:prstGeom>
        </p:spPr>
      </p:pic>
      <p:sp>
        <p:nvSpPr>
          <p:cNvPr id="8" name="TextBox 7">
            <a:extLst>
              <a:ext uri="{FF2B5EF4-FFF2-40B4-BE49-F238E27FC236}">
                <a16:creationId xmlns:a16="http://schemas.microsoft.com/office/drawing/2014/main" id="{CA7747C7-DBB5-3554-EDFD-5A5156A10E5B}"/>
              </a:ext>
            </a:extLst>
          </p:cNvPr>
          <p:cNvSpPr txBox="1"/>
          <p:nvPr/>
        </p:nvSpPr>
        <p:spPr>
          <a:xfrm>
            <a:off x="9849347" y="5822011"/>
            <a:ext cx="1586124" cy="584775"/>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Doppler Radar </a:t>
            </a:r>
          </a:p>
          <a:p>
            <a:pPr algn="ct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descr="A metal box with a pole on top of a hill&#10;&#10;Description automatically generated">
            <a:extLst>
              <a:ext uri="{FF2B5EF4-FFF2-40B4-BE49-F238E27FC236}">
                <a16:creationId xmlns:a16="http://schemas.microsoft.com/office/drawing/2014/main" id="{B9F58AC9-87E6-7D3A-6095-27C7B2135AD5}"/>
              </a:ext>
            </a:extLst>
          </p:cNvPr>
          <p:cNvPicPr>
            <a:picLocks noChangeAspect="1"/>
          </p:cNvPicPr>
          <p:nvPr/>
        </p:nvPicPr>
        <p:blipFill rotWithShape="1">
          <a:blip r:embed="rId17">
            <a:extLst>
              <a:ext uri="{28A0092B-C50C-407E-A947-70E740481C1C}">
                <a14:useLocalDpi xmlns:a14="http://schemas.microsoft.com/office/drawing/2010/main" val="0"/>
              </a:ext>
            </a:extLst>
          </a:blip>
          <a:srcRect t="2978" b="-1"/>
          <a:stretch/>
        </p:blipFill>
        <p:spPr>
          <a:xfrm>
            <a:off x="5372583" y="2603640"/>
            <a:ext cx="1181795" cy="1756971"/>
          </a:xfrm>
          <a:prstGeom prst="rect">
            <a:avLst/>
          </a:prstGeom>
          <a:ln w="6350">
            <a:solidFill>
              <a:schemeClr val="tx1"/>
            </a:solidFill>
          </a:ln>
        </p:spPr>
      </p:pic>
      <p:pic>
        <p:nvPicPr>
          <p:cNvPr id="13" name="Picture 12" descr="A person standing on a grassy hill&#10;&#10;Description automatically generated">
            <a:extLst>
              <a:ext uri="{FF2B5EF4-FFF2-40B4-BE49-F238E27FC236}">
                <a16:creationId xmlns:a16="http://schemas.microsoft.com/office/drawing/2014/main" id="{F3BC265A-7FBF-4A4B-3E73-9FA8025324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sharpenSoften amount="15000"/>
                    </a14:imgEffect>
                    <a14:imgEffect>
                      <a14:brightnessContrast bright="15000"/>
                    </a14:imgEffect>
                  </a14:imgLayer>
                </a14:imgProps>
              </a:ext>
              <a:ext uri="{28A0092B-C50C-407E-A947-70E740481C1C}">
                <a14:useLocalDpi xmlns:a14="http://schemas.microsoft.com/office/drawing/2010/main" val="0"/>
              </a:ext>
            </a:extLst>
          </a:blip>
          <a:srcRect l="12245" t="827" b="295"/>
          <a:stretch/>
        </p:blipFill>
        <p:spPr>
          <a:xfrm>
            <a:off x="5388221" y="4444185"/>
            <a:ext cx="2142963" cy="1810897"/>
          </a:xfrm>
          <a:prstGeom prst="rect">
            <a:avLst/>
          </a:prstGeom>
          <a:ln w="6350">
            <a:solidFill>
              <a:schemeClr val="tx1"/>
            </a:solidFill>
          </a:ln>
        </p:spPr>
      </p:pic>
      <p:sp>
        <p:nvSpPr>
          <p:cNvPr id="30" name="TextBox 29">
            <a:extLst>
              <a:ext uri="{FF2B5EF4-FFF2-40B4-BE49-F238E27FC236}">
                <a16:creationId xmlns:a16="http://schemas.microsoft.com/office/drawing/2014/main" id="{56C0247F-297C-D65E-8048-D204A4CA1047}"/>
              </a:ext>
            </a:extLst>
          </p:cNvPr>
          <p:cNvSpPr txBox="1"/>
          <p:nvPr/>
        </p:nvSpPr>
        <p:spPr>
          <a:xfrm>
            <a:off x="6533462" y="3637580"/>
            <a:ext cx="981040" cy="830997"/>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Wireless Sensor Network</a:t>
            </a:r>
          </a:p>
        </p:txBody>
      </p:sp>
      <p:pic>
        <p:nvPicPr>
          <p:cNvPr id="3" name="Picture 2" descr="A white van with black stripes&#10;&#10;Description automatically generated">
            <a:extLst>
              <a:ext uri="{FF2B5EF4-FFF2-40B4-BE49-F238E27FC236}">
                <a16:creationId xmlns:a16="http://schemas.microsoft.com/office/drawing/2014/main" id="{BA70C637-40F5-77E5-922D-5D901D7F0DA2}"/>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8286" b="94286" l="10000" r="92063">
                        <a14:foregroundMark x1="69683" y1="78000" x2="82857" y2="26000"/>
                        <a14:foregroundMark x1="82857" y1="26000" x2="45238" y2="41714"/>
                        <a14:foregroundMark x1="45238" y1="41714" x2="76984" y2="46571"/>
                        <a14:foregroundMark x1="76984" y1="46571" x2="78889" y2="43143"/>
                        <a14:foregroundMark x1="18889" y1="52857" x2="47619" y2="43143"/>
                        <a14:foregroundMark x1="38413" y1="20000" x2="88571" y2="24000"/>
                        <a14:foregroundMark x1="54921" y1="14571" x2="79048" y2="17143"/>
                        <a14:foregroundMark x1="55714" y1="88571" x2="55238" y2="82000"/>
                        <a14:foregroundMark x1="53492" y1="94286" x2="55714" y2="88571"/>
                        <a14:foregroundMark x1="91746" y1="74571" x2="90476" y2="63143"/>
                        <a14:foregroundMark x1="88889" y1="86000" x2="90952" y2="78857"/>
                        <a14:foregroundMark x1="92222" y1="78571" x2="91746" y2="83429"/>
                        <a14:foregroundMark x1="82381" y1="85429" x2="81587" y2="88571"/>
                        <a14:foregroundMark x1="80952" y1="88571" x2="63333" y2="91429"/>
                        <a14:foregroundMark x1="61429" y1="9143" x2="65079" y2="8286"/>
                      </a14:backgroundRemoval>
                    </a14:imgEffect>
                  </a14:imgLayer>
                </a14:imgProps>
              </a:ext>
              <a:ext uri="{28A0092B-C50C-407E-A947-70E740481C1C}">
                <a14:useLocalDpi xmlns:a14="http://schemas.microsoft.com/office/drawing/2010/main" val="0"/>
              </a:ext>
            </a:extLst>
          </a:blip>
          <a:srcRect l="7902" t="7121" r="-1141" b="-7121"/>
          <a:stretch/>
        </p:blipFill>
        <p:spPr>
          <a:xfrm flipH="1">
            <a:off x="2735712" y="4566552"/>
            <a:ext cx="2518456" cy="1561330"/>
          </a:xfrm>
          <a:prstGeom prst="rect">
            <a:avLst/>
          </a:prstGeom>
        </p:spPr>
      </p:pic>
      <p:sp>
        <p:nvSpPr>
          <p:cNvPr id="28" name="TextBox 27">
            <a:extLst>
              <a:ext uri="{FF2B5EF4-FFF2-40B4-BE49-F238E27FC236}">
                <a16:creationId xmlns:a16="http://schemas.microsoft.com/office/drawing/2014/main" id="{D5875A6A-EE1B-88A3-209B-FA8A2F7A430A}"/>
              </a:ext>
            </a:extLst>
          </p:cNvPr>
          <p:cNvSpPr txBox="1"/>
          <p:nvPr/>
        </p:nvSpPr>
        <p:spPr>
          <a:xfrm>
            <a:off x="3011650" y="5967785"/>
            <a:ext cx="1586123" cy="338554"/>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Mobile Unit</a:t>
            </a:r>
          </a:p>
        </p:txBody>
      </p:sp>
      <p:pic>
        <p:nvPicPr>
          <p:cNvPr id="21" name="Picture 20" descr="A yellow and black cylinder&#10;&#10;Description automatically generated">
            <a:extLst>
              <a:ext uri="{FF2B5EF4-FFF2-40B4-BE49-F238E27FC236}">
                <a16:creationId xmlns:a16="http://schemas.microsoft.com/office/drawing/2014/main" id="{686C1D0F-9AB4-5B68-0AE8-63EF0494460C}"/>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5777" b="92940" l="5646" r="91602">
                        <a14:foregroundMark x1="8892" y1="61746" x2="18843" y2="92940"/>
                        <a14:foregroundMark x1="13691" y1="67394" x2="18419" y2="66624"/>
                        <a14:foregroundMark x1="83698" y1="9371" x2="86874" y2="7189"/>
                        <a14:foregroundMark x1="83133" y1="8472" x2="85745" y2="5777"/>
                        <a14:foregroundMark x1="88991" y1="36714" x2="91602" y2="29268"/>
                        <a14:foregroundMark x1="5999" y1="65340" x2="5646" y2="67137"/>
                        <a14:foregroundMark x1="33098" y1="41335" x2="30416" y2="37484"/>
                        <a14:foregroundMark x1="32322" y1="45700" x2="34651" y2="35173"/>
                      </a14:backgroundRemoval>
                    </a14:imgEffect>
                  </a14:imgLayer>
                </a14:imgProps>
              </a:ext>
              <a:ext uri="{28A0092B-C50C-407E-A947-70E740481C1C}">
                <a14:useLocalDpi xmlns:a14="http://schemas.microsoft.com/office/drawing/2010/main" val="0"/>
              </a:ext>
            </a:extLst>
          </a:blip>
          <a:stretch>
            <a:fillRect/>
          </a:stretch>
        </p:blipFill>
        <p:spPr>
          <a:xfrm rot="1242066">
            <a:off x="-2596" y="4692492"/>
            <a:ext cx="2571457" cy="1413667"/>
          </a:xfrm>
          <a:prstGeom prst="rect">
            <a:avLst/>
          </a:prstGeom>
        </p:spPr>
      </p:pic>
      <p:sp>
        <p:nvSpPr>
          <p:cNvPr id="6" name="TextBox 5">
            <a:extLst>
              <a:ext uri="{FF2B5EF4-FFF2-40B4-BE49-F238E27FC236}">
                <a16:creationId xmlns:a16="http://schemas.microsoft.com/office/drawing/2014/main" id="{286410AA-F899-F274-B1B1-7846BDFA0C3F}"/>
              </a:ext>
            </a:extLst>
          </p:cNvPr>
          <p:cNvSpPr txBox="1"/>
          <p:nvPr/>
        </p:nvSpPr>
        <p:spPr>
          <a:xfrm>
            <a:off x="147176" y="5898656"/>
            <a:ext cx="2206073" cy="338554"/>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Underwater ROV</a:t>
            </a:r>
          </a:p>
        </p:txBody>
      </p:sp>
      <p:pic>
        <p:nvPicPr>
          <p:cNvPr id="34" name="Immagine 33">
            <a:extLst>
              <a:ext uri="{FF2B5EF4-FFF2-40B4-BE49-F238E27FC236}">
                <a16:creationId xmlns:a16="http://schemas.microsoft.com/office/drawing/2014/main" id="{5D8BD0F9-8068-91C7-1A2E-EC77876E4CB4}"/>
              </a:ext>
            </a:extLst>
          </p:cNvPr>
          <p:cNvPicPr>
            <a:picLocks noChangeAspect="1"/>
          </p:cNvPicPr>
          <p:nvPr/>
        </p:nvPicPr>
        <p:blipFill>
          <a:blip r:embed="rId24"/>
          <a:stretch>
            <a:fillRect/>
          </a:stretch>
        </p:blipFill>
        <p:spPr>
          <a:xfrm>
            <a:off x="7267032" y="855432"/>
            <a:ext cx="1270077" cy="2002814"/>
          </a:xfrm>
          <a:prstGeom prst="rect">
            <a:avLst/>
          </a:prstGeom>
        </p:spPr>
      </p:pic>
      <p:sp>
        <p:nvSpPr>
          <p:cNvPr id="35" name="Titolo 1">
            <a:extLst>
              <a:ext uri="{FF2B5EF4-FFF2-40B4-BE49-F238E27FC236}">
                <a16:creationId xmlns:a16="http://schemas.microsoft.com/office/drawing/2014/main" id="{C75D449A-10B1-2D16-046B-2656B1FCE1B5}"/>
              </a:ext>
            </a:extLst>
          </p:cNvPr>
          <p:cNvSpPr txBox="1">
            <a:spLocks/>
          </p:cNvSpPr>
          <p:nvPr/>
        </p:nvSpPr>
        <p:spPr>
          <a:xfrm>
            <a:off x="167074" y="111528"/>
            <a:ext cx="11124720"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dirty="0"/>
              <a:t>7.6 –</a:t>
            </a:r>
            <a:r>
              <a:rPr lang="en-US" altLang="it-IT" dirty="0"/>
              <a:t>Integrated platform for surface movements monitoring</a:t>
            </a:r>
            <a:br>
              <a:rPr lang="it-IT" dirty="0"/>
            </a:br>
            <a:endParaRPr lang="it-IT" dirty="0"/>
          </a:p>
        </p:txBody>
      </p:sp>
      <p:sp>
        <p:nvSpPr>
          <p:cNvPr id="4" name="Titolo 1">
            <a:extLst>
              <a:ext uri="{FF2B5EF4-FFF2-40B4-BE49-F238E27FC236}">
                <a16:creationId xmlns:a16="http://schemas.microsoft.com/office/drawing/2014/main" id="{408A6196-32F7-9595-1416-D0B4DF414FAA}"/>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err="1"/>
              <a:t>Instrumental</a:t>
            </a:r>
            <a:r>
              <a:rPr lang="it-IT" sz="2400" dirty="0"/>
              <a:t> </a:t>
            </a:r>
            <a:r>
              <a:rPr lang="it-IT" sz="2400" dirty="0" err="1"/>
              <a:t>capacities</a:t>
            </a:r>
            <a:br>
              <a:rPr lang="it-IT" dirty="0"/>
            </a:br>
            <a:endParaRPr lang="it-IT" dirty="0"/>
          </a:p>
        </p:txBody>
      </p:sp>
      <p:pic>
        <p:nvPicPr>
          <p:cNvPr id="33" name="Immagine 32">
            <a:extLst>
              <a:ext uri="{FF2B5EF4-FFF2-40B4-BE49-F238E27FC236}">
                <a16:creationId xmlns:a16="http://schemas.microsoft.com/office/drawing/2014/main" id="{81AE6EAE-D44C-C2DF-CC5A-C3025620BFE5}"/>
              </a:ext>
            </a:extLst>
          </p:cNvPr>
          <p:cNvPicPr>
            <a:picLocks noChangeAspect="1"/>
          </p:cNvPicPr>
          <p:nvPr/>
        </p:nvPicPr>
        <p:blipFill>
          <a:blip r:embed="rId25"/>
          <a:stretch>
            <a:fillRect/>
          </a:stretch>
        </p:blipFill>
        <p:spPr>
          <a:xfrm>
            <a:off x="4587540" y="563177"/>
            <a:ext cx="2076314" cy="429695"/>
          </a:xfrm>
          <a:prstGeom prst="rect">
            <a:avLst/>
          </a:prstGeom>
        </p:spPr>
      </p:pic>
    </p:spTree>
    <p:extLst>
      <p:ext uri="{BB962C8B-B14F-4D97-AF65-F5344CB8AC3E}">
        <p14:creationId xmlns:p14="http://schemas.microsoft.com/office/powerpoint/2010/main" val="2353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4" name="Immagine 13">
            <a:extLst>
              <a:ext uri="{FF2B5EF4-FFF2-40B4-BE49-F238E27FC236}">
                <a16:creationId xmlns:a16="http://schemas.microsoft.com/office/drawing/2014/main" id="{C356914E-E6D3-04EF-8481-BFDDD177F9B8}"/>
              </a:ext>
            </a:extLst>
          </p:cNvPr>
          <p:cNvPicPr>
            <a:picLocks noChangeAspect="1"/>
          </p:cNvPicPr>
          <p:nvPr/>
        </p:nvPicPr>
        <p:blipFill>
          <a:blip r:embed="rId3"/>
          <a:srcRect b="60071"/>
          <a:stretch>
            <a:fillRect/>
          </a:stretch>
        </p:blipFill>
        <p:spPr>
          <a:xfrm>
            <a:off x="237511" y="963314"/>
            <a:ext cx="4681516" cy="1969072"/>
          </a:xfrm>
          <a:prstGeom prst="rect">
            <a:avLst/>
          </a:prstGeom>
        </p:spPr>
      </p:pic>
      <p:sp>
        <p:nvSpPr>
          <p:cNvPr id="119" name="Google Shape;119;g2e96731284d_0_0"/>
          <p:cNvSpPr txBox="1">
            <a:spLocks noGrp="1"/>
          </p:cNvSpPr>
          <p:nvPr>
            <p:ph type="ctrTitle"/>
          </p:nvPr>
        </p:nvSpPr>
        <p:spPr>
          <a:xfrm>
            <a:off x="237511" y="88943"/>
            <a:ext cx="6244915" cy="518161"/>
          </a:xfrm>
          <a:prstGeom prst="rect">
            <a:avLst/>
          </a:prstGeom>
        </p:spPr>
        <p:txBody>
          <a:bodyPr spcFirstLastPara="1" wrap="square" lIns="91425" tIns="45700" rIns="91425" bIns="45700" anchor="t" anchorCtr="0">
            <a:noAutofit/>
          </a:bodyPr>
          <a:lstStyle/>
          <a:p>
            <a:r>
              <a:rPr lang="en-US" sz="3000" dirty="0"/>
              <a:t>Test Site – Passo </a:t>
            </a:r>
            <a:r>
              <a:rPr lang="en-US" sz="3000" dirty="0" err="1"/>
              <a:t>della</a:t>
            </a:r>
            <a:r>
              <a:rPr lang="en-US" sz="3000" dirty="0"/>
              <a:t> Morte activities 7.6 &amp; 7.7</a:t>
            </a:r>
            <a:br>
              <a:rPr lang="en-US" sz="3000" dirty="0"/>
            </a:br>
            <a:endParaRPr sz="3000" dirty="0"/>
          </a:p>
        </p:txBody>
      </p:sp>
      <p:sp>
        <p:nvSpPr>
          <p:cNvPr id="4" name="Sottotitolo 3">
            <a:extLst>
              <a:ext uri="{FF2B5EF4-FFF2-40B4-BE49-F238E27FC236}">
                <a16:creationId xmlns:a16="http://schemas.microsoft.com/office/drawing/2014/main" id="{085FA01E-9C2B-E430-DB25-BC4C0E40B84E}"/>
              </a:ext>
            </a:extLst>
          </p:cNvPr>
          <p:cNvSpPr>
            <a:spLocks noGrp="1"/>
          </p:cNvSpPr>
          <p:nvPr>
            <p:ph type="subTitle" idx="10"/>
          </p:nvPr>
        </p:nvSpPr>
        <p:spPr/>
        <p:txBody>
          <a:bodyPr/>
          <a:lstStyle/>
          <a:p>
            <a:endParaRPr lang="it-IT"/>
          </a:p>
        </p:txBody>
      </p:sp>
      <p:pic>
        <p:nvPicPr>
          <p:cNvPr id="3" name="Immagine 2" descr="Immagine che contiene testo, schermata, Carattere&#10;&#10;Descrizione generata automaticamente">
            <a:extLst>
              <a:ext uri="{FF2B5EF4-FFF2-40B4-BE49-F238E27FC236}">
                <a16:creationId xmlns:a16="http://schemas.microsoft.com/office/drawing/2014/main" id="{37D9A7B2-207D-85C0-2A78-F68B9C3C6B8F}"/>
              </a:ext>
            </a:extLst>
          </p:cNvPr>
          <p:cNvPicPr>
            <a:picLocks noChangeAspect="1"/>
          </p:cNvPicPr>
          <p:nvPr/>
        </p:nvPicPr>
        <p:blipFill>
          <a:blip r:embed="rId4"/>
          <a:stretch>
            <a:fillRect/>
          </a:stretch>
        </p:blipFill>
        <p:spPr>
          <a:xfrm>
            <a:off x="6920890" y="282446"/>
            <a:ext cx="2789717" cy="511093"/>
          </a:xfrm>
          <a:prstGeom prst="rect">
            <a:avLst/>
          </a:prstGeom>
        </p:spPr>
      </p:pic>
      <p:pic>
        <p:nvPicPr>
          <p:cNvPr id="8" name="Immagine 7">
            <a:extLst>
              <a:ext uri="{FF2B5EF4-FFF2-40B4-BE49-F238E27FC236}">
                <a16:creationId xmlns:a16="http://schemas.microsoft.com/office/drawing/2014/main" id="{F2F443FF-2609-55C6-AFA1-933808E2F424}"/>
              </a:ext>
            </a:extLst>
          </p:cNvPr>
          <p:cNvPicPr>
            <a:picLocks noChangeAspect="1"/>
          </p:cNvPicPr>
          <p:nvPr/>
        </p:nvPicPr>
        <p:blipFill>
          <a:blip r:embed="rId5"/>
          <a:stretch>
            <a:fillRect/>
          </a:stretch>
        </p:blipFill>
        <p:spPr>
          <a:xfrm>
            <a:off x="8691136" y="3900418"/>
            <a:ext cx="3633914" cy="2350478"/>
          </a:xfrm>
          <a:prstGeom prst="rect">
            <a:avLst/>
          </a:prstGeom>
        </p:spPr>
      </p:pic>
      <p:sp>
        <p:nvSpPr>
          <p:cNvPr id="17" name="CasellaDiTesto 16">
            <a:extLst>
              <a:ext uri="{FF2B5EF4-FFF2-40B4-BE49-F238E27FC236}">
                <a16:creationId xmlns:a16="http://schemas.microsoft.com/office/drawing/2014/main" id="{A5F06418-3732-7706-09CB-57C8CC388F6F}"/>
              </a:ext>
            </a:extLst>
          </p:cNvPr>
          <p:cNvSpPr txBox="1"/>
          <p:nvPr/>
        </p:nvSpPr>
        <p:spPr>
          <a:xfrm>
            <a:off x="9051827" y="6375827"/>
            <a:ext cx="2912533" cy="565283"/>
          </a:xfrm>
          <a:prstGeom prst="rect">
            <a:avLst/>
          </a:prstGeom>
          <a:noFill/>
        </p:spPr>
        <p:txBody>
          <a:bodyPr wrap="square">
            <a:spAutoFit/>
          </a:bodyPr>
          <a:lstStyle/>
          <a:p>
            <a:pPr>
              <a:lnSpc>
                <a:spcPts val="1200"/>
              </a:lnSpc>
            </a:pPr>
            <a:r>
              <a:rPr lang="it-IT" sz="1400" dirty="0"/>
              <a:t>Università degli studi di Udine</a:t>
            </a:r>
          </a:p>
          <a:p>
            <a:pPr>
              <a:lnSpc>
                <a:spcPts val="1200"/>
              </a:lnSpc>
            </a:pPr>
            <a:r>
              <a:rPr lang="it-IT" sz="1400" dirty="0"/>
              <a:t>Dipartimento Politecnico</a:t>
            </a:r>
          </a:p>
          <a:p>
            <a:pPr>
              <a:lnSpc>
                <a:spcPts val="1200"/>
              </a:lnSpc>
            </a:pPr>
            <a:r>
              <a:rPr lang="it-IT" sz="1400" dirty="0"/>
              <a:t>Ingegneria e Architettura, 2018</a:t>
            </a:r>
          </a:p>
        </p:txBody>
      </p:sp>
      <p:pic>
        <p:nvPicPr>
          <p:cNvPr id="7" name="Immagine 6" descr="Immagine che contiene aria aperta, nuvola, cielo, albero&#10;&#10;Il contenuto generato dall'IA potrebbe non essere corretto.">
            <a:extLst>
              <a:ext uri="{FF2B5EF4-FFF2-40B4-BE49-F238E27FC236}">
                <a16:creationId xmlns:a16="http://schemas.microsoft.com/office/drawing/2014/main" id="{F64FDAB8-8FFC-5E9B-60F8-6825D0C4EF30}"/>
              </a:ext>
            </a:extLst>
          </p:cNvPr>
          <p:cNvPicPr>
            <a:picLocks noChangeAspect="1"/>
          </p:cNvPicPr>
          <p:nvPr/>
        </p:nvPicPr>
        <p:blipFill>
          <a:blip r:embed="rId6"/>
          <a:srcRect l="21822" r="11734"/>
          <a:stretch>
            <a:fillRect/>
          </a:stretch>
        </p:blipFill>
        <p:spPr>
          <a:xfrm rot="5400000">
            <a:off x="8793523" y="662129"/>
            <a:ext cx="3011367" cy="3399119"/>
          </a:xfrm>
          <a:prstGeom prst="rect">
            <a:avLst/>
          </a:prstGeom>
        </p:spPr>
      </p:pic>
      <p:pic>
        <p:nvPicPr>
          <p:cNvPr id="11" name="Immagine 10" descr="Immagine che contiene aria aperta, roccia, computer, terreno&#10;&#10;Il contenuto generato dall'IA potrebbe non essere corretto.">
            <a:extLst>
              <a:ext uri="{FF2B5EF4-FFF2-40B4-BE49-F238E27FC236}">
                <a16:creationId xmlns:a16="http://schemas.microsoft.com/office/drawing/2014/main" id="{687CFB54-82F9-DB16-3FAE-02A74C19EB01}"/>
              </a:ext>
            </a:extLst>
          </p:cNvPr>
          <p:cNvPicPr>
            <a:picLocks noChangeAspect="1"/>
          </p:cNvPicPr>
          <p:nvPr/>
        </p:nvPicPr>
        <p:blipFill>
          <a:blip r:embed="rId7"/>
          <a:stretch>
            <a:fillRect/>
          </a:stretch>
        </p:blipFill>
        <p:spPr>
          <a:xfrm rot="5400000">
            <a:off x="4361005" y="1745460"/>
            <a:ext cx="4796664" cy="3597498"/>
          </a:xfrm>
          <a:prstGeom prst="rect">
            <a:avLst/>
          </a:prstGeom>
        </p:spPr>
      </p:pic>
      <p:pic>
        <p:nvPicPr>
          <p:cNvPr id="13" name="Immagine 12" descr="Immagine che contiene aria aperta, albero, pianta, montagna&#10;&#10;Il contenuto generato dall'IA potrebbe non essere corretto.">
            <a:extLst>
              <a:ext uri="{FF2B5EF4-FFF2-40B4-BE49-F238E27FC236}">
                <a16:creationId xmlns:a16="http://schemas.microsoft.com/office/drawing/2014/main" id="{41778A70-F794-72E6-3E8B-55EFD2DC6F42}"/>
              </a:ext>
            </a:extLst>
          </p:cNvPr>
          <p:cNvPicPr>
            <a:picLocks noChangeAspect="1"/>
          </p:cNvPicPr>
          <p:nvPr/>
        </p:nvPicPr>
        <p:blipFill>
          <a:blip r:embed="rId8"/>
          <a:stretch>
            <a:fillRect/>
          </a:stretch>
        </p:blipFill>
        <p:spPr>
          <a:xfrm>
            <a:off x="399486" y="3000196"/>
            <a:ext cx="4334267" cy="3250700"/>
          </a:xfrm>
          <a:prstGeom prst="rect">
            <a:avLst/>
          </a:prstGeom>
        </p:spPr>
      </p:pic>
      <p:sp>
        <p:nvSpPr>
          <p:cNvPr id="2" name="CasellaDiTesto 1">
            <a:extLst>
              <a:ext uri="{FF2B5EF4-FFF2-40B4-BE49-F238E27FC236}">
                <a16:creationId xmlns:a16="http://schemas.microsoft.com/office/drawing/2014/main" id="{9EDB640B-4D47-0035-1FC6-5CF762CFDDA8}"/>
              </a:ext>
            </a:extLst>
          </p:cNvPr>
          <p:cNvSpPr txBox="1"/>
          <p:nvPr/>
        </p:nvSpPr>
        <p:spPr>
          <a:xfrm>
            <a:off x="4919027" y="6413564"/>
            <a:ext cx="3954456" cy="461665"/>
          </a:xfrm>
          <a:prstGeom prst="rect">
            <a:avLst/>
          </a:prstGeom>
          <a:noFill/>
        </p:spPr>
        <p:txBody>
          <a:bodyPr wrap="square">
            <a:spAutoFit/>
          </a:bodyPr>
          <a:lstStyle/>
          <a:p>
            <a:r>
              <a:rPr lang="it-IT" sz="2400" dirty="0">
                <a:solidFill>
                  <a:srgbClr val="59A34D"/>
                </a:solidFill>
                <a:latin typeface="Calibri Light" panose="020F0302020204030204" pitchFamily="34" charset="0"/>
                <a:ea typeface="+mj-ea"/>
                <a:cs typeface="Calibri Light" panose="020F0302020204030204" pitchFamily="34" charset="0"/>
              </a:rPr>
              <a:t>Progresses in </a:t>
            </a:r>
            <a:r>
              <a:rPr lang="it-IT" sz="2400" dirty="0" err="1">
                <a:solidFill>
                  <a:srgbClr val="59A34D"/>
                </a:solidFill>
                <a:latin typeface="Calibri Light" panose="020F0302020204030204" pitchFamily="34" charset="0"/>
                <a:ea typeface="+mj-ea"/>
                <a:cs typeface="Calibri Light" panose="020F0302020204030204" pitchFamily="34" charset="0"/>
              </a:rPr>
              <a:t>collaboration</a:t>
            </a:r>
            <a:endParaRPr lang="it-IT" sz="2400" dirty="0">
              <a:solidFill>
                <a:srgbClr val="59A34D"/>
              </a:solidFill>
              <a:latin typeface="Calibri Light" panose="020F0302020204030204" pitchFamily="34" charset="0"/>
              <a:ea typeface="+mj-ea"/>
              <a:cs typeface="Calibri Light" panose="020F0302020204030204" pitchFamily="34" charset="0"/>
            </a:endParaRPr>
          </a:p>
        </p:txBody>
      </p:sp>
      <p:pic>
        <p:nvPicPr>
          <p:cNvPr id="5" name="Immagine 4">
            <a:extLst>
              <a:ext uri="{FF2B5EF4-FFF2-40B4-BE49-F238E27FC236}">
                <a16:creationId xmlns:a16="http://schemas.microsoft.com/office/drawing/2014/main" id="{C13B52A6-AE91-52B8-97CE-C2F7A1394413}"/>
              </a:ext>
            </a:extLst>
          </p:cNvPr>
          <p:cNvPicPr>
            <a:picLocks noChangeAspect="1"/>
          </p:cNvPicPr>
          <p:nvPr/>
        </p:nvPicPr>
        <p:blipFill>
          <a:blip r:embed="rId9"/>
          <a:stretch>
            <a:fillRect/>
          </a:stretch>
        </p:blipFill>
        <p:spPr>
          <a:xfrm>
            <a:off x="4819941" y="512955"/>
            <a:ext cx="2076314" cy="429695"/>
          </a:xfrm>
          <a:prstGeom prst="rect">
            <a:avLst/>
          </a:prstGeom>
        </p:spPr>
      </p:pic>
    </p:spTree>
    <p:extLst>
      <p:ext uri="{BB962C8B-B14F-4D97-AF65-F5344CB8AC3E}">
        <p14:creationId xmlns:p14="http://schemas.microsoft.com/office/powerpoint/2010/main" val="3819375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778AC6-08C0-D63B-913E-506824555DFE}"/>
              </a:ext>
            </a:extLst>
          </p:cNvPr>
          <p:cNvSpPr>
            <a:spLocks noGrp="1"/>
          </p:cNvSpPr>
          <p:nvPr>
            <p:ph type="ctrTitle"/>
          </p:nvPr>
        </p:nvSpPr>
        <p:spPr>
          <a:xfrm>
            <a:off x="296562" y="304799"/>
            <a:ext cx="10015056" cy="518161"/>
          </a:xfrm>
        </p:spPr>
        <p:txBody>
          <a:bodyPr/>
          <a:lstStyle/>
          <a:p>
            <a:r>
              <a:rPr lang="it-IT" dirty="0"/>
              <a:t>7.7 </a:t>
            </a:r>
            <a:r>
              <a:rPr lang="en-US" dirty="0"/>
              <a:t>Integrated facility for the access to SMINO observations</a:t>
            </a:r>
            <a:br>
              <a:rPr lang="it-IT" dirty="0"/>
            </a:br>
            <a:r>
              <a:rPr lang="it-IT" dirty="0"/>
              <a:t>New </a:t>
            </a:r>
            <a:r>
              <a:rPr lang="it-IT" dirty="0" err="1"/>
              <a:t>Regional</a:t>
            </a:r>
            <a:r>
              <a:rPr lang="it-IT" dirty="0"/>
              <a:t> </a:t>
            </a:r>
            <a:r>
              <a:rPr lang="it-IT" dirty="0" err="1"/>
              <a:t>Seismic</a:t>
            </a:r>
            <a:r>
              <a:rPr lang="it-IT" dirty="0"/>
              <a:t> Monitoring Using Optical </a:t>
            </a:r>
            <a:r>
              <a:rPr lang="it-IT" dirty="0" err="1"/>
              <a:t>Fibers</a:t>
            </a:r>
            <a:br>
              <a:rPr lang="it-IT" dirty="0"/>
            </a:br>
            <a:endParaRPr lang="it-IT" dirty="0"/>
          </a:p>
        </p:txBody>
      </p:sp>
      <p:sp>
        <p:nvSpPr>
          <p:cNvPr id="4" name="Sottotitolo 3">
            <a:extLst>
              <a:ext uri="{FF2B5EF4-FFF2-40B4-BE49-F238E27FC236}">
                <a16:creationId xmlns:a16="http://schemas.microsoft.com/office/drawing/2014/main" id="{27F6F66E-69E1-2456-26FA-73FE1FCAA7E2}"/>
              </a:ext>
            </a:extLst>
          </p:cNvPr>
          <p:cNvSpPr>
            <a:spLocks noGrp="1"/>
          </p:cNvSpPr>
          <p:nvPr>
            <p:ph type="subTitle" idx="10"/>
          </p:nvPr>
        </p:nvSpPr>
        <p:spPr>
          <a:xfrm>
            <a:off x="375921" y="6384022"/>
            <a:ext cx="4671208" cy="473977"/>
          </a:xfrm>
        </p:spPr>
        <p:txBody>
          <a:bodyPr/>
          <a:lstStyle/>
          <a:p>
            <a:endParaRPr lang="it-IT" dirty="0"/>
          </a:p>
        </p:txBody>
      </p:sp>
      <p:sp>
        <p:nvSpPr>
          <p:cNvPr id="6" name="Content Placeholder 5">
            <a:extLst>
              <a:ext uri="{FF2B5EF4-FFF2-40B4-BE49-F238E27FC236}">
                <a16:creationId xmlns:a16="http://schemas.microsoft.com/office/drawing/2014/main" id="{C6E09510-30A3-99A3-B102-70195A83F1BD}"/>
              </a:ext>
            </a:extLst>
          </p:cNvPr>
          <p:cNvSpPr>
            <a:spLocks noGrp="1"/>
          </p:cNvSpPr>
          <p:nvPr>
            <p:ph idx="1"/>
          </p:nvPr>
        </p:nvSpPr>
        <p:spPr>
          <a:xfrm>
            <a:off x="375921" y="1257490"/>
            <a:ext cx="5943595" cy="2641883"/>
          </a:xfrm>
        </p:spPr>
        <p:txBody>
          <a:bodyPr>
            <a:normAutofit fontScale="92500" lnSpcReduction="10000"/>
          </a:bodyPr>
          <a:lstStyle/>
          <a:p>
            <a:pPr>
              <a:buFont typeface="Arial" panose="020B0604020202020204" pitchFamily="34" charset="0"/>
              <a:buChar char="•"/>
            </a:pPr>
            <a:r>
              <a:rPr lang="en-GB" sz="1800" b="1" dirty="0">
                <a:solidFill>
                  <a:srgbClr val="0070C0"/>
                </a:solidFill>
              </a:rPr>
              <a:t>INSIEL</a:t>
            </a:r>
            <a:r>
              <a:rPr lang="en-GB" sz="1800" dirty="0"/>
              <a:t> is the regional ICT company managing telecommunication networks in Friuli Venezia Giulia.</a:t>
            </a:r>
          </a:p>
          <a:p>
            <a:pPr>
              <a:buFont typeface="Arial" panose="020B0604020202020204" pitchFamily="34" charset="0"/>
              <a:buChar char="•"/>
            </a:pPr>
            <a:r>
              <a:rPr lang="en-GB" sz="1800" dirty="0"/>
              <a:t>An agreement was established between </a:t>
            </a:r>
            <a:r>
              <a:rPr lang="en-GB" sz="1800" b="1" dirty="0">
                <a:solidFill>
                  <a:srgbClr val="FF0000"/>
                </a:solidFill>
              </a:rPr>
              <a:t>OGS</a:t>
            </a:r>
            <a:r>
              <a:rPr lang="en-GB" sz="1800" b="1" dirty="0"/>
              <a:t>, </a:t>
            </a:r>
            <a:r>
              <a:rPr lang="en-GB" sz="1800" b="1" dirty="0">
                <a:solidFill>
                  <a:srgbClr val="FF0000"/>
                </a:solidFill>
              </a:rPr>
              <a:t>INSIEL</a:t>
            </a:r>
            <a:r>
              <a:rPr lang="en-GB" sz="1800" b="1" dirty="0"/>
              <a:t>, </a:t>
            </a:r>
            <a:r>
              <a:rPr lang="en-GB" sz="1800" dirty="0"/>
              <a:t>and the </a:t>
            </a:r>
            <a:r>
              <a:rPr lang="en-GB" sz="1800" b="1" dirty="0">
                <a:solidFill>
                  <a:srgbClr val="FF0000"/>
                </a:solidFill>
              </a:rPr>
              <a:t>Regional FVG Government</a:t>
            </a:r>
            <a:r>
              <a:rPr lang="en-GB" sz="1800" dirty="0">
                <a:solidFill>
                  <a:srgbClr val="FF0000"/>
                </a:solidFill>
              </a:rPr>
              <a:t> </a:t>
            </a:r>
            <a:r>
              <a:rPr lang="en-GB" sz="1800" dirty="0"/>
              <a:t>to use public </a:t>
            </a:r>
            <a:r>
              <a:rPr lang="en-GB" sz="1800" dirty="0" err="1"/>
              <a:t>fiber</a:t>
            </a:r>
            <a:r>
              <a:rPr lang="en-GB" sz="1800" dirty="0"/>
              <a:t> optic infrastructure for scientific monitoring.</a:t>
            </a:r>
          </a:p>
          <a:p>
            <a:pPr>
              <a:buFont typeface="Arial" panose="020B0604020202020204" pitchFamily="34" charset="0"/>
              <a:buChar char="•"/>
            </a:pPr>
            <a:r>
              <a:rPr lang="en-GB" sz="1800" dirty="0"/>
              <a:t>This collaboration enables the installation of DAS systems on existing dark </a:t>
            </a:r>
            <a:r>
              <a:rPr lang="en-GB" sz="1800" dirty="0" err="1"/>
              <a:t>fibers</a:t>
            </a:r>
            <a:r>
              <a:rPr lang="en-GB" sz="1800" dirty="0"/>
              <a:t> to enhance seismic and geodetic monitoring.</a:t>
            </a:r>
          </a:p>
          <a:p>
            <a:pPr>
              <a:buFont typeface="Arial" panose="020B0604020202020204" pitchFamily="34" charset="0"/>
              <a:buChar char="•"/>
            </a:pPr>
            <a:r>
              <a:rPr lang="en-GB" sz="1800" dirty="0"/>
              <a:t>It represents an </a:t>
            </a:r>
            <a:r>
              <a:rPr lang="en-GB" sz="1800" b="1" u="sng" dirty="0">
                <a:solidFill>
                  <a:srgbClr val="00B050"/>
                </a:solidFill>
              </a:rPr>
              <a:t>innovative partnership for regional safety and research excellence</a:t>
            </a:r>
            <a:r>
              <a:rPr lang="en-GB" sz="1800" dirty="0"/>
              <a:t>.</a:t>
            </a:r>
          </a:p>
          <a:p>
            <a:pPr marL="0" indent="0">
              <a:buNone/>
            </a:pPr>
            <a:endParaRPr lang="en-US" dirty="0"/>
          </a:p>
        </p:txBody>
      </p:sp>
      <p:grpSp>
        <p:nvGrpSpPr>
          <p:cNvPr id="7" name="Group 6">
            <a:extLst>
              <a:ext uri="{FF2B5EF4-FFF2-40B4-BE49-F238E27FC236}">
                <a16:creationId xmlns:a16="http://schemas.microsoft.com/office/drawing/2014/main" id="{BF45466C-B1CE-6254-012E-B03803833249}"/>
              </a:ext>
            </a:extLst>
          </p:cNvPr>
          <p:cNvGrpSpPr>
            <a:grpSpLocks noChangeAspect="1"/>
          </p:cNvGrpSpPr>
          <p:nvPr/>
        </p:nvGrpSpPr>
        <p:grpSpPr>
          <a:xfrm>
            <a:off x="5509115" y="987498"/>
            <a:ext cx="6130622" cy="5306424"/>
            <a:chOff x="5595468" y="1515904"/>
            <a:chExt cx="5478266" cy="4741767"/>
          </a:xfrm>
        </p:grpSpPr>
        <p:pic>
          <p:nvPicPr>
            <p:cNvPr id="8" name="Picture 7" descr="A map of a mountain with many roads&#10;&#10;AI-generated content may be incorrect.">
              <a:extLst>
                <a:ext uri="{FF2B5EF4-FFF2-40B4-BE49-F238E27FC236}">
                  <a16:creationId xmlns:a16="http://schemas.microsoft.com/office/drawing/2014/main" id="{CDDA11BA-A8FA-9B45-1ABF-2973E270A6F9}"/>
                </a:ext>
              </a:extLst>
            </p:cNvPr>
            <p:cNvPicPr>
              <a:picLocks noChangeAspect="1"/>
            </p:cNvPicPr>
            <p:nvPr/>
          </p:nvPicPr>
          <p:blipFill>
            <a:blip r:embed="rId2"/>
            <a:stretch>
              <a:fillRect/>
            </a:stretch>
          </p:blipFill>
          <p:spPr>
            <a:xfrm>
              <a:off x="6341649" y="1809758"/>
              <a:ext cx="4732085" cy="4447913"/>
            </a:xfrm>
            <a:prstGeom prst="rect">
              <a:avLst/>
            </a:prstGeom>
          </p:spPr>
        </p:pic>
        <p:grpSp>
          <p:nvGrpSpPr>
            <p:cNvPr id="9" name="Group 8">
              <a:extLst>
                <a:ext uri="{FF2B5EF4-FFF2-40B4-BE49-F238E27FC236}">
                  <a16:creationId xmlns:a16="http://schemas.microsoft.com/office/drawing/2014/main" id="{16D22260-92B5-5D62-3EC6-A44C0E3BA7B4}"/>
                </a:ext>
              </a:extLst>
            </p:cNvPr>
            <p:cNvGrpSpPr>
              <a:grpSpLocks noChangeAspect="1"/>
            </p:cNvGrpSpPr>
            <p:nvPr/>
          </p:nvGrpSpPr>
          <p:grpSpPr>
            <a:xfrm>
              <a:off x="7447715" y="2423046"/>
              <a:ext cx="1613736" cy="1613736"/>
              <a:chOff x="6475247" y="697236"/>
              <a:chExt cx="2836110" cy="2836110"/>
            </a:xfrm>
          </p:grpSpPr>
          <p:sp>
            <p:nvSpPr>
              <p:cNvPr id="12" name="Oval 11">
                <a:extLst>
                  <a:ext uri="{FF2B5EF4-FFF2-40B4-BE49-F238E27FC236}">
                    <a16:creationId xmlns:a16="http://schemas.microsoft.com/office/drawing/2014/main" id="{E4922CFD-DEA4-8771-1810-584795E7B343}"/>
                  </a:ext>
                </a:extLst>
              </p:cNvPr>
              <p:cNvSpPr>
                <a:spLocks noChangeAspect="1"/>
              </p:cNvSpPr>
              <p:nvPr/>
            </p:nvSpPr>
            <p:spPr>
              <a:xfrm>
                <a:off x="7499926" y="1754908"/>
                <a:ext cx="720000" cy="720000"/>
              </a:xfrm>
              <a:prstGeom prst="ellipse">
                <a:avLst/>
              </a:prstGeom>
              <a:noFill/>
              <a:ln w="158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3" name="Oval 12">
                <a:extLst>
                  <a:ext uri="{FF2B5EF4-FFF2-40B4-BE49-F238E27FC236}">
                    <a16:creationId xmlns:a16="http://schemas.microsoft.com/office/drawing/2014/main" id="{E42B7632-35EC-F4B1-4D51-0FA7E8C0EEDC}"/>
                  </a:ext>
                </a:extLst>
              </p:cNvPr>
              <p:cNvSpPr>
                <a:spLocks noChangeAspect="1"/>
              </p:cNvSpPr>
              <p:nvPr/>
            </p:nvSpPr>
            <p:spPr>
              <a:xfrm>
                <a:off x="7232074" y="1480175"/>
                <a:ext cx="1274618" cy="1274618"/>
              </a:xfrm>
              <a:prstGeom prst="ellipse">
                <a:avLst/>
              </a:prstGeom>
              <a:noFill/>
              <a:ln w="158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4" name="Oval 13">
                <a:extLst>
                  <a:ext uri="{FF2B5EF4-FFF2-40B4-BE49-F238E27FC236}">
                    <a16:creationId xmlns:a16="http://schemas.microsoft.com/office/drawing/2014/main" id="{4FC1BC1F-16C1-3035-DCE3-0016C2F678FD}"/>
                  </a:ext>
                </a:extLst>
              </p:cNvPr>
              <p:cNvSpPr>
                <a:spLocks noChangeAspect="1"/>
              </p:cNvSpPr>
              <p:nvPr/>
            </p:nvSpPr>
            <p:spPr>
              <a:xfrm>
                <a:off x="6842418" y="1111692"/>
                <a:ext cx="2045660" cy="2045660"/>
              </a:xfrm>
              <a:prstGeom prst="ellipse">
                <a:avLst/>
              </a:prstGeom>
              <a:noFill/>
              <a:ln w="158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5" name="Oval 14">
                <a:extLst>
                  <a:ext uri="{FF2B5EF4-FFF2-40B4-BE49-F238E27FC236}">
                    <a16:creationId xmlns:a16="http://schemas.microsoft.com/office/drawing/2014/main" id="{D62725C2-A038-D404-8125-DC22B4762983}"/>
                  </a:ext>
                </a:extLst>
              </p:cNvPr>
              <p:cNvSpPr>
                <a:spLocks noChangeAspect="1"/>
              </p:cNvSpPr>
              <p:nvPr/>
            </p:nvSpPr>
            <p:spPr>
              <a:xfrm>
                <a:off x="7670798" y="1925780"/>
                <a:ext cx="383310" cy="383310"/>
              </a:xfrm>
              <a:prstGeom prst="ellipse">
                <a:avLst/>
              </a:prstGeom>
              <a:noFill/>
              <a:ln w="158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6" name="Oval 15">
                <a:extLst>
                  <a:ext uri="{FF2B5EF4-FFF2-40B4-BE49-F238E27FC236}">
                    <a16:creationId xmlns:a16="http://schemas.microsoft.com/office/drawing/2014/main" id="{62D690D2-04C7-A7C9-FB75-DB72DDC0C9B1}"/>
                  </a:ext>
                </a:extLst>
              </p:cNvPr>
              <p:cNvSpPr>
                <a:spLocks noChangeAspect="1"/>
              </p:cNvSpPr>
              <p:nvPr/>
            </p:nvSpPr>
            <p:spPr>
              <a:xfrm>
                <a:off x="7786254" y="2041236"/>
                <a:ext cx="157020" cy="157020"/>
              </a:xfrm>
              <a:prstGeom prst="ellipse">
                <a:avLst/>
              </a:prstGeom>
              <a:noFill/>
              <a:ln w="158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7" name="Oval 16">
                <a:extLst>
                  <a:ext uri="{FF2B5EF4-FFF2-40B4-BE49-F238E27FC236}">
                    <a16:creationId xmlns:a16="http://schemas.microsoft.com/office/drawing/2014/main" id="{8C7D40A3-EB2F-BAF5-6582-524F2DBA70F0}"/>
                  </a:ext>
                </a:extLst>
              </p:cNvPr>
              <p:cNvSpPr>
                <a:spLocks noChangeAspect="1"/>
              </p:cNvSpPr>
              <p:nvPr/>
            </p:nvSpPr>
            <p:spPr>
              <a:xfrm>
                <a:off x="6475247" y="697236"/>
                <a:ext cx="2836110" cy="2836110"/>
              </a:xfrm>
              <a:prstGeom prst="ellipse">
                <a:avLst/>
              </a:prstGeom>
              <a:noFill/>
              <a:ln w="158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grpSp>
        <p:pic>
          <p:nvPicPr>
            <p:cNvPr id="10" name="Picture 9" descr="A black text on a white background&#10;&#10;Description automatically generated">
              <a:extLst>
                <a:ext uri="{FF2B5EF4-FFF2-40B4-BE49-F238E27FC236}">
                  <a16:creationId xmlns:a16="http://schemas.microsoft.com/office/drawing/2014/main" id="{A2AA226E-98B6-7C7E-D39A-B13AF4CE7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896" y="1515904"/>
              <a:ext cx="1463134" cy="482523"/>
            </a:xfrm>
            <a:prstGeom prst="rect">
              <a:avLst/>
            </a:prstGeom>
          </p:spPr>
        </p:pic>
        <p:pic>
          <p:nvPicPr>
            <p:cNvPr id="11" name="Picture 10" descr="A white sign with black text&#10;&#10;AI-generated content may be incorrect.">
              <a:extLst>
                <a:ext uri="{FF2B5EF4-FFF2-40B4-BE49-F238E27FC236}">
                  <a16:creationId xmlns:a16="http://schemas.microsoft.com/office/drawing/2014/main" id="{274480E3-57E8-D64E-ADEC-5895592D7E5B}"/>
                </a:ext>
              </a:extLst>
            </p:cNvPr>
            <p:cNvPicPr>
              <a:picLocks noChangeAspect="1"/>
            </p:cNvPicPr>
            <p:nvPr/>
          </p:nvPicPr>
          <p:blipFill>
            <a:blip r:embed="rId4"/>
            <a:stretch>
              <a:fillRect/>
            </a:stretch>
          </p:blipFill>
          <p:spPr>
            <a:xfrm>
              <a:off x="5595468" y="5495661"/>
              <a:ext cx="2532511" cy="518160"/>
            </a:xfrm>
            <a:prstGeom prst="rect">
              <a:avLst/>
            </a:prstGeom>
          </p:spPr>
        </p:pic>
      </p:grpSp>
      <p:pic>
        <p:nvPicPr>
          <p:cNvPr id="19" name="Picture 18" descr="A map of different colored dots&#10;&#10;Description automatically generated">
            <a:extLst>
              <a:ext uri="{FF2B5EF4-FFF2-40B4-BE49-F238E27FC236}">
                <a16:creationId xmlns:a16="http://schemas.microsoft.com/office/drawing/2014/main" id="{307B3649-95D8-9279-4E2E-55DE7088161D}"/>
              </a:ext>
            </a:extLst>
          </p:cNvPr>
          <p:cNvPicPr>
            <a:picLocks noChangeAspect="1"/>
          </p:cNvPicPr>
          <p:nvPr/>
        </p:nvPicPr>
        <p:blipFill rotWithShape="1">
          <a:blip r:embed="rId5">
            <a:extLst>
              <a:ext uri="{28A0092B-C50C-407E-A947-70E740481C1C}">
                <a14:useLocalDpi xmlns:a14="http://schemas.microsoft.com/office/drawing/2010/main" val="0"/>
              </a:ext>
            </a:extLst>
          </a:blip>
          <a:srcRect l="1497" t="2051" r="1530" b="25094"/>
          <a:stretch/>
        </p:blipFill>
        <p:spPr>
          <a:xfrm>
            <a:off x="608422" y="3805133"/>
            <a:ext cx="4391495" cy="2403139"/>
          </a:xfrm>
          <a:prstGeom prst="rect">
            <a:avLst/>
          </a:prstGeom>
          <a:ln w="12700">
            <a:solidFill>
              <a:schemeClr val="accent1"/>
            </a:solidFill>
          </a:ln>
        </p:spPr>
      </p:pic>
      <p:sp>
        <p:nvSpPr>
          <p:cNvPr id="3" name="Titolo 1">
            <a:extLst>
              <a:ext uri="{FF2B5EF4-FFF2-40B4-BE49-F238E27FC236}">
                <a16:creationId xmlns:a16="http://schemas.microsoft.com/office/drawing/2014/main" id="{75EEFC12-47AA-6624-7CB7-E9DDDAC3ECCA}"/>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err="1"/>
              <a:t>Instrumental</a:t>
            </a:r>
            <a:r>
              <a:rPr lang="it-IT" sz="2400" dirty="0"/>
              <a:t> </a:t>
            </a:r>
            <a:r>
              <a:rPr lang="it-IT" sz="2400" dirty="0" err="1"/>
              <a:t>capacities</a:t>
            </a:r>
            <a:br>
              <a:rPr lang="it-IT" dirty="0"/>
            </a:br>
            <a:endParaRPr lang="it-IT" dirty="0"/>
          </a:p>
        </p:txBody>
      </p:sp>
    </p:spTree>
    <p:extLst>
      <p:ext uri="{BB962C8B-B14F-4D97-AF65-F5344CB8AC3E}">
        <p14:creationId xmlns:p14="http://schemas.microsoft.com/office/powerpoint/2010/main" val="1647933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BA2B3-8A2E-8351-D0C2-AFB732384CBF}"/>
            </a:ext>
          </a:extLst>
        </p:cNvPr>
        <p:cNvGrpSpPr/>
        <p:nvPr/>
      </p:nvGrpSpPr>
      <p:grpSpPr>
        <a:xfrm>
          <a:off x="0" y="0"/>
          <a:ext cx="0" cy="0"/>
          <a:chOff x="0" y="0"/>
          <a:chExt cx="0" cy="0"/>
        </a:xfrm>
      </p:grpSpPr>
      <p:pic>
        <p:nvPicPr>
          <p:cNvPr id="64" name="Picture 63" descr="A close-up of a black and white photo&#10;&#10;AI-generated content may be incorrect.">
            <a:extLst>
              <a:ext uri="{FF2B5EF4-FFF2-40B4-BE49-F238E27FC236}">
                <a16:creationId xmlns:a16="http://schemas.microsoft.com/office/drawing/2014/main" id="{811ED1D6-4F5C-6C15-5CEF-750B18D1C10F}"/>
              </a:ext>
            </a:extLst>
          </p:cNvPr>
          <p:cNvPicPr>
            <a:picLocks noChangeAspect="1"/>
          </p:cNvPicPr>
          <p:nvPr/>
        </p:nvPicPr>
        <p:blipFill>
          <a:blip r:embed="rId3"/>
          <a:stretch>
            <a:fillRect/>
          </a:stretch>
        </p:blipFill>
        <p:spPr>
          <a:xfrm>
            <a:off x="4438115" y="736321"/>
            <a:ext cx="5090848" cy="2036339"/>
          </a:xfrm>
          <a:prstGeom prst="rect">
            <a:avLst/>
          </a:prstGeom>
        </p:spPr>
      </p:pic>
      <p:sp>
        <p:nvSpPr>
          <p:cNvPr id="4" name="Sottotitolo 3">
            <a:extLst>
              <a:ext uri="{FF2B5EF4-FFF2-40B4-BE49-F238E27FC236}">
                <a16:creationId xmlns:a16="http://schemas.microsoft.com/office/drawing/2014/main" id="{57CDB2EC-A663-85A5-5643-99299E7C1ABE}"/>
              </a:ext>
            </a:extLst>
          </p:cNvPr>
          <p:cNvSpPr>
            <a:spLocks noGrp="1"/>
          </p:cNvSpPr>
          <p:nvPr>
            <p:ph type="subTitle" idx="10"/>
          </p:nvPr>
        </p:nvSpPr>
        <p:spPr>
          <a:xfrm>
            <a:off x="463997" y="6398384"/>
            <a:ext cx="4671208" cy="473977"/>
          </a:xfrm>
        </p:spPr>
        <p:txBody>
          <a:bodyPr/>
          <a:lstStyle/>
          <a:p>
            <a:endParaRPr lang="it-IT" dirty="0"/>
          </a:p>
        </p:txBody>
      </p:sp>
      <p:pic>
        <p:nvPicPr>
          <p:cNvPr id="15" name="Content Placeholder 5" descr="A black computer server cabinet&#10;&#10;AI-generated content may be incorrect.">
            <a:extLst>
              <a:ext uri="{FF2B5EF4-FFF2-40B4-BE49-F238E27FC236}">
                <a16:creationId xmlns:a16="http://schemas.microsoft.com/office/drawing/2014/main" id="{E95DBAC1-2125-BD88-641C-51BAE6BB7D5C}"/>
              </a:ext>
            </a:extLst>
          </p:cNvPr>
          <p:cNvPicPr>
            <a:picLocks noChangeAspect="1"/>
          </p:cNvPicPr>
          <p:nvPr/>
        </p:nvPicPr>
        <p:blipFill>
          <a:blip r:embed="rId4"/>
          <a:stretch>
            <a:fillRect/>
          </a:stretch>
        </p:blipFill>
        <p:spPr>
          <a:xfrm>
            <a:off x="463997" y="1611815"/>
            <a:ext cx="3343131" cy="4457509"/>
          </a:xfrm>
          <a:prstGeom prst="rect">
            <a:avLst/>
          </a:prstGeom>
        </p:spPr>
      </p:pic>
      <p:sp>
        <p:nvSpPr>
          <p:cNvPr id="16" name="TextBox 15">
            <a:extLst>
              <a:ext uri="{FF2B5EF4-FFF2-40B4-BE49-F238E27FC236}">
                <a16:creationId xmlns:a16="http://schemas.microsoft.com/office/drawing/2014/main" id="{B9BCD524-6628-67EF-8A95-0999601E122A}"/>
              </a:ext>
            </a:extLst>
          </p:cNvPr>
          <p:cNvSpPr txBox="1"/>
          <p:nvPr/>
        </p:nvSpPr>
        <p:spPr>
          <a:xfrm>
            <a:off x="4890283" y="2718994"/>
            <a:ext cx="3718783" cy="646331"/>
          </a:xfrm>
          <a:prstGeom prst="rect">
            <a:avLst/>
          </a:prstGeom>
          <a:noFill/>
        </p:spPr>
        <p:txBody>
          <a:bodyPr wrap="square">
            <a:spAutoFit/>
          </a:bodyPr>
          <a:lstStyle/>
          <a:p>
            <a:r>
              <a:rPr lang="en-GB" dirty="0"/>
              <a:t>3 x NAS / Preprocessing units</a:t>
            </a:r>
          </a:p>
          <a:p>
            <a:r>
              <a:rPr lang="en-GB" dirty="0"/>
              <a:t>(</a:t>
            </a:r>
            <a:r>
              <a:rPr lang="en-GB" b="1" dirty="0">
                <a:solidFill>
                  <a:srgbClr val="FF0000"/>
                </a:solidFill>
              </a:rPr>
              <a:t>144Tb</a:t>
            </a:r>
            <a:r>
              <a:rPr lang="en-GB" dirty="0"/>
              <a:t> disk, 64 Gb RAM each)</a:t>
            </a:r>
          </a:p>
        </p:txBody>
      </p:sp>
      <p:sp>
        <p:nvSpPr>
          <p:cNvPr id="17" name="Right Brace 16">
            <a:extLst>
              <a:ext uri="{FF2B5EF4-FFF2-40B4-BE49-F238E27FC236}">
                <a16:creationId xmlns:a16="http://schemas.microsoft.com/office/drawing/2014/main" id="{59179D41-8316-FFC5-044E-97B701AD6153}"/>
              </a:ext>
            </a:extLst>
          </p:cNvPr>
          <p:cNvSpPr/>
          <p:nvPr/>
        </p:nvSpPr>
        <p:spPr>
          <a:xfrm>
            <a:off x="2971637" y="3102244"/>
            <a:ext cx="419645" cy="1019908"/>
          </a:xfrm>
          <a:prstGeom prst="rightBrace">
            <a:avLst>
              <a:gd name="adj1" fmla="val 19393"/>
              <a:gd name="adj2" fmla="val 49451"/>
            </a:avLst>
          </a:prstGeom>
          <a:ln w="317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 name="Right Brace 17">
            <a:extLst>
              <a:ext uri="{FF2B5EF4-FFF2-40B4-BE49-F238E27FC236}">
                <a16:creationId xmlns:a16="http://schemas.microsoft.com/office/drawing/2014/main" id="{3B68D018-A85F-A097-FD8E-9F1C1656E545}"/>
              </a:ext>
            </a:extLst>
          </p:cNvPr>
          <p:cNvSpPr/>
          <p:nvPr/>
        </p:nvSpPr>
        <p:spPr>
          <a:xfrm>
            <a:off x="3002343" y="4122152"/>
            <a:ext cx="419645" cy="908324"/>
          </a:xfrm>
          <a:prstGeom prst="rightBrace">
            <a:avLst>
              <a:gd name="adj1" fmla="val 19393"/>
              <a:gd name="adj2" fmla="val 49451"/>
            </a:avLst>
          </a:prstGeom>
          <a:ln w="317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9" name="Right Brace 18">
            <a:extLst>
              <a:ext uri="{FF2B5EF4-FFF2-40B4-BE49-F238E27FC236}">
                <a16:creationId xmlns:a16="http://schemas.microsoft.com/office/drawing/2014/main" id="{6A5AAE26-3A08-B4DC-F7DB-4595A64F0DB4}"/>
              </a:ext>
            </a:extLst>
          </p:cNvPr>
          <p:cNvSpPr/>
          <p:nvPr/>
        </p:nvSpPr>
        <p:spPr>
          <a:xfrm>
            <a:off x="2971636" y="5030476"/>
            <a:ext cx="419645" cy="1019908"/>
          </a:xfrm>
          <a:prstGeom prst="rightBrace">
            <a:avLst>
              <a:gd name="adj1" fmla="val 19393"/>
              <a:gd name="adj2" fmla="val 49451"/>
            </a:avLst>
          </a:prstGeom>
          <a:ln w="317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4B3EE9DA-512E-C786-FB66-D47884F70B4D}"/>
              </a:ext>
            </a:extLst>
          </p:cNvPr>
          <p:cNvCxnSpPr>
            <a:cxnSpLocks/>
          </p:cNvCxnSpPr>
          <p:nvPr/>
        </p:nvCxnSpPr>
        <p:spPr>
          <a:xfrm>
            <a:off x="3397313" y="3612198"/>
            <a:ext cx="1453404"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6E0B9287-5564-6085-1537-4861E6E09B11}"/>
              </a:ext>
            </a:extLst>
          </p:cNvPr>
          <p:cNvCxnSpPr>
            <a:cxnSpLocks/>
          </p:cNvCxnSpPr>
          <p:nvPr/>
        </p:nvCxnSpPr>
        <p:spPr>
          <a:xfrm>
            <a:off x="3391281" y="4567522"/>
            <a:ext cx="1453404"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0BD8B48-5DB0-D2C5-72A5-49B4878FE992}"/>
              </a:ext>
            </a:extLst>
          </p:cNvPr>
          <p:cNvCxnSpPr>
            <a:cxnSpLocks/>
          </p:cNvCxnSpPr>
          <p:nvPr/>
        </p:nvCxnSpPr>
        <p:spPr>
          <a:xfrm>
            <a:off x="3391281" y="5540430"/>
            <a:ext cx="1453404"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69CD4E59-4906-1D25-54B5-DA8C9A471494}"/>
              </a:ext>
            </a:extLst>
          </p:cNvPr>
          <p:cNvSpPr txBox="1"/>
          <p:nvPr/>
        </p:nvSpPr>
        <p:spPr>
          <a:xfrm>
            <a:off x="4844687" y="4422056"/>
            <a:ext cx="6818175" cy="923330"/>
          </a:xfrm>
          <a:prstGeom prst="rect">
            <a:avLst/>
          </a:prstGeom>
          <a:noFill/>
        </p:spPr>
        <p:txBody>
          <a:bodyPr wrap="square">
            <a:spAutoFit/>
          </a:bodyPr>
          <a:lstStyle/>
          <a:p>
            <a:r>
              <a:rPr lang="en-GB" dirty="0" err="1"/>
              <a:t>iDAS</a:t>
            </a:r>
            <a:r>
              <a:rPr lang="en-GB" dirty="0"/>
              <a:t> line 2 – </a:t>
            </a:r>
            <a:r>
              <a:rPr lang="en-GB" b="1" dirty="0"/>
              <a:t>Amaro-Udine/Cividale</a:t>
            </a:r>
          </a:p>
          <a:p>
            <a:r>
              <a:rPr lang="en-GB" dirty="0"/>
              <a:t>(50 km path, 16m spacing, </a:t>
            </a:r>
          </a:p>
          <a:p>
            <a:r>
              <a:rPr lang="en-GB" dirty="0"/>
              <a:t>~3000 channels)</a:t>
            </a:r>
          </a:p>
        </p:txBody>
      </p:sp>
      <p:sp>
        <p:nvSpPr>
          <p:cNvPr id="24" name="TextBox 23">
            <a:extLst>
              <a:ext uri="{FF2B5EF4-FFF2-40B4-BE49-F238E27FC236}">
                <a16:creationId xmlns:a16="http://schemas.microsoft.com/office/drawing/2014/main" id="{D48C3B38-84E4-0BB7-1487-25C7BED0F0B9}"/>
              </a:ext>
            </a:extLst>
          </p:cNvPr>
          <p:cNvSpPr txBox="1"/>
          <p:nvPr/>
        </p:nvSpPr>
        <p:spPr>
          <a:xfrm>
            <a:off x="4844685" y="5407313"/>
            <a:ext cx="6818175" cy="923330"/>
          </a:xfrm>
          <a:prstGeom prst="rect">
            <a:avLst/>
          </a:prstGeom>
          <a:noFill/>
        </p:spPr>
        <p:txBody>
          <a:bodyPr wrap="square">
            <a:spAutoFit/>
          </a:bodyPr>
          <a:lstStyle/>
          <a:p>
            <a:r>
              <a:rPr lang="en-GB" dirty="0" err="1"/>
              <a:t>iDAS</a:t>
            </a:r>
            <a:r>
              <a:rPr lang="en-GB" dirty="0"/>
              <a:t> line 3 – </a:t>
            </a:r>
            <a:r>
              <a:rPr lang="en-GB" b="1" dirty="0"/>
              <a:t>Amaro-Sappada</a:t>
            </a:r>
          </a:p>
          <a:p>
            <a:r>
              <a:rPr lang="en-GB" dirty="0"/>
              <a:t>(50 km path, 16m spacing, </a:t>
            </a:r>
          </a:p>
          <a:p>
            <a:r>
              <a:rPr lang="en-GB" dirty="0"/>
              <a:t>~3000 channels)</a:t>
            </a:r>
          </a:p>
        </p:txBody>
      </p:sp>
      <p:sp>
        <p:nvSpPr>
          <p:cNvPr id="25" name="Right Brace 24">
            <a:extLst>
              <a:ext uri="{FF2B5EF4-FFF2-40B4-BE49-F238E27FC236}">
                <a16:creationId xmlns:a16="http://schemas.microsoft.com/office/drawing/2014/main" id="{FBED9B4C-DF57-B5AB-516E-8A922313BBAF}"/>
              </a:ext>
            </a:extLst>
          </p:cNvPr>
          <p:cNvSpPr/>
          <p:nvPr/>
        </p:nvSpPr>
        <p:spPr>
          <a:xfrm>
            <a:off x="3095332" y="1668297"/>
            <a:ext cx="419645" cy="923994"/>
          </a:xfrm>
          <a:prstGeom prst="rightBrace">
            <a:avLst>
              <a:gd name="adj1" fmla="val 19393"/>
              <a:gd name="adj2" fmla="val 49451"/>
            </a:avLst>
          </a:prstGeom>
          <a:ln w="317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6" name="Elbow Connector 25">
            <a:extLst>
              <a:ext uri="{FF2B5EF4-FFF2-40B4-BE49-F238E27FC236}">
                <a16:creationId xmlns:a16="http://schemas.microsoft.com/office/drawing/2014/main" id="{63CA6F17-0690-9DBF-9A51-2D7BBECA638B}"/>
              </a:ext>
            </a:extLst>
          </p:cNvPr>
          <p:cNvCxnSpPr>
            <a:cxnSpLocks/>
            <a:stCxn id="25" idx="1"/>
          </p:cNvCxnSpPr>
          <p:nvPr/>
        </p:nvCxnSpPr>
        <p:spPr>
          <a:xfrm rot="10800000" flipH="1" flipV="1">
            <a:off x="3514976" y="2125220"/>
            <a:ext cx="1341771" cy="840647"/>
          </a:xfrm>
          <a:prstGeom prst="bentConnector3">
            <a:avLst>
              <a:gd name="adj1" fmla="val 37528"/>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4C393880-C54C-006B-9CD0-9344B15FA9AE}"/>
              </a:ext>
            </a:extLst>
          </p:cNvPr>
          <p:cNvSpPr txBox="1"/>
          <p:nvPr/>
        </p:nvSpPr>
        <p:spPr>
          <a:xfrm>
            <a:off x="4905124" y="3436799"/>
            <a:ext cx="6818175" cy="923330"/>
          </a:xfrm>
          <a:prstGeom prst="rect">
            <a:avLst/>
          </a:prstGeom>
          <a:noFill/>
        </p:spPr>
        <p:txBody>
          <a:bodyPr wrap="square">
            <a:spAutoFit/>
          </a:bodyPr>
          <a:lstStyle/>
          <a:p>
            <a:r>
              <a:rPr lang="en-GB" dirty="0" err="1"/>
              <a:t>iDAS</a:t>
            </a:r>
            <a:r>
              <a:rPr lang="en-GB" dirty="0"/>
              <a:t> line 1 – </a:t>
            </a:r>
            <a:r>
              <a:rPr lang="en-GB" b="1" dirty="0"/>
              <a:t>Amaro-Tarvisio</a:t>
            </a:r>
          </a:p>
          <a:p>
            <a:r>
              <a:rPr lang="en-GB" dirty="0"/>
              <a:t>(50 km path, 16m spacing, </a:t>
            </a:r>
          </a:p>
          <a:p>
            <a:r>
              <a:rPr lang="en-GB" dirty="0"/>
              <a:t>~3000 channels)</a:t>
            </a:r>
          </a:p>
        </p:txBody>
      </p:sp>
      <p:grpSp>
        <p:nvGrpSpPr>
          <p:cNvPr id="34" name="Group 33">
            <a:extLst>
              <a:ext uri="{FF2B5EF4-FFF2-40B4-BE49-F238E27FC236}">
                <a16:creationId xmlns:a16="http://schemas.microsoft.com/office/drawing/2014/main" id="{3ED42956-B0F1-68E5-8E8E-D1C8E4D60B11}"/>
              </a:ext>
            </a:extLst>
          </p:cNvPr>
          <p:cNvGrpSpPr/>
          <p:nvPr/>
        </p:nvGrpSpPr>
        <p:grpSpPr>
          <a:xfrm>
            <a:off x="9104195" y="971938"/>
            <a:ext cx="2816278" cy="5280520"/>
            <a:chOff x="8837242" y="1324464"/>
            <a:chExt cx="2816278" cy="5280520"/>
          </a:xfrm>
        </p:grpSpPr>
        <p:pic>
          <p:nvPicPr>
            <p:cNvPr id="35" name="Picture 34" descr="A graph of sound waves&#10;&#10;AI-generated content may be incorrect.">
              <a:extLst>
                <a:ext uri="{FF2B5EF4-FFF2-40B4-BE49-F238E27FC236}">
                  <a16:creationId xmlns:a16="http://schemas.microsoft.com/office/drawing/2014/main" id="{C7D65975-6733-8060-2980-B87CA5A87789}"/>
                </a:ext>
              </a:extLst>
            </p:cNvPr>
            <p:cNvPicPr>
              <a:picLocks noChangeAspect="1"/>
            </p:cNvPicPr>
            <p:nvPr/>
          </p:nvPicPr>
          <p:blipFill>
            <a:blip r:embed="rId5"/>
            <a:stretch>
              <a:fillRect/>
            </a:stretch>
          </p:blipFill>
          <p:spPr>
            <a:xfrm>
              <a:off x="8837242" y="1324464"/>
              <a:ext cx="2816278" cy="5280520"/>
            </a:xfrm>
            <a:prstGeom prst="rect">
              <a:avLst/>
            </a:prstGeom>
          </p:spPr>
        </p:pic>
        <p:cxnSp>
          <p:nvCxnSpPr>
            <p:cNvPr id="36" name="Straight Connector 35">
              <a:extLst>
                <a:ext uri="{FF2B5EF4-FFF2-40B4-BE49-F238E27FC236}">
                  <a16:creationId xmlns:a16="http://schemas.microsoft.com/office/drawing/2014/main" id="{972D78B0-891B-4130-744E-A681CA8CA6D1}"/>
                </a:ext>
              </a:extLst>
            </p:cNvPr>
            <p:cNvCxnSpPr/>
            <p:nvPr/>
          </p:nvCxnSpPr>
          <p:spPr>
            <a:xfrm>
              <a:off x="9679093" y="6122035"/>
              <a:ext cx="0" cy="277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BAF9118-FCE7-DA0A-74A3-E0933C125D37}"/>
                </a:ext>
              </a:extLst>
            </p:cNvPr>
            <p:cNvCxnSpPr/>
            <p:nvPr/>
          </p:nvCxnSpPr>
          <p:spPr>
            <a:xfrm>
              <a:off x="9702799" y="5752890"/>
              <a:ext cx="0" cy="277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9577AAD-DF5D-3946-FC66-457FD1982E54}"/>
                </a:ext>
              </a:extLst>
            </p:cNvPr>
            <p:cNvCxnSpPr/>
            <p:nvPr/>
          </p:nvCxnSpPr>
          <p:spPr>
            <a:xfrm>
              <a:off x="9726507" y="5388401"/>
              <a:ext cx="0" cy="277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5E29DE8-BBF5-F119-CE49-33E39A956397}"/>
                </a:ext>
              </a:extLst>
            </p:cNvPr>
            <p:cNvCxnSpPr/>
            <p:nvPr/>
          </p:nvCxnSpPr>
          <p:spPr>
            <a:xfrm>
              <a:off x="9716349" y="5021372"/>
              <a:ext cx="0" cy="277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E90B362A-2A1D-9832-CC70-D84A6D8A443A}"/>
                </a:ext>
              </a:extLst>
            </p:cNvPr>
            <p:cNvCxnSpPr/>
            <p:nvPr/>
          </p:nvCxnSpPr>
          <p:spPr>
            <a:xfrm>
              <a:off x="9712963" y="4660055"/>
              <a:ext cx="0" cy="277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047C43DA-400F-44C0-600E-E1C2C98AECA1}"/>
                </a:ext>
              </a:extLst>
            </p:cNvPr>
            <p:cNvCxnSpPr/>
            <p:nvPr/>
          </p:nvCxnSpPr>
          <p:spPr>
            <a:xfrm>
              <a:off x="9729896" y="4290908"/>
              <a:ext cx="0" cy="277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C7D26F1A-750B-B566-F17E-3FB0D630E79F}"/>
                </a:ext>
              </a:extLst>
            </p:cNvPr>
            <p:cNvCxnSpPr/>
            <p:nvPr/>
          </p:nvCxnSpPr>
          <p:spPr>
            <a:xfrm>
              <a:off x="9733285" y="3936368"/>
              <a:ext cx="0" cy="277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141EFB59-5DF7-C270-A1FB-395E3D9CDD75}"/>
                </a:ext>
              </a:extLst>
            </p:cNvPr>
            <p:cNvCxnSpPr/>
            <p:nvPr/>
          </p:nvCxnSpPr>
          <p:spPr>
            <a:xfrm>
              <a:off x="9743445" y="3566168"/>
              <a:ext cx="0" cy="277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E83AB27-834D-E9A8-C5E4-1620ED6D4D54}"/>
                </a:ext>
              </a:extLst>
            </p:cNvPr>
            <p:cNvCxnSpPr/>
            <p:nvPr/>
          </p:nvCxnSpPr>
          <p:spPr>
            <a:xfrm>
              <a:off x="9746831" y="3203797"/>
              <a:ext cx="0" cy="277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BB8C4162-8465-A81F-16C8-B1FD04EAB7D3}"/>
                </a:ext>
              </a:extLst>
            </p:cNvPr>
            <p:cNvCxnSpPr/>
            <p:nvPr/>
          </p:nvCxnSpPr>
          <p:spPr>
            <a:xfrm>
              <a:off x="9763765" y="2834654"/>
              <a:ext cx="0" cy="277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AD7C6565-7D5A-8534-2BDB-6FED09F66573}"/>
                </a:ext>
              </a:extLst>
            </p:cNvPr>
            <p:cNvCxnSpPr/>
            <p:nvPr/>
          </p:nvCxnSpPr>
          <p:spPr>
            <a:xfrm>
              <a:off x="9760380" y="2472279"/>
              <a:ext cx="0" cy="277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7B4CB176-3E63-164D-F9B2-7F4B34BC252E}"/>
                </a:ext>
              </a:extLst>
            </p:cNvPr>
            <p:cNvCxnSpPr/>
            <p:nvPr/>
          </p:nvCxnSpPr>
          <p:spPr>
            <a:xfrm>
              <a:off x="9784089" y="2109908"/>
              <a:ext cx="0" cy="277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4BF7D7A5-CE30-304C-EBA0-A6E7F9AEC983}"/>
                </a:ext>
              </a:extLst>
            </p:cNvPr>
            <p:cNvCxnSpPr/>
            <p:nvPr/>
          </p:nvCxnSpPr>
          <p:spPr>
            <a:xfrm>
              <a:off x="9807795" y="1740760"/>
              <a:ext cx="0" cy="277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A2C654CE-39BE-4E2A-9670-8D8EE728089E}"/>
                </a:ext>
              </a:extLst>
            </p:cNvPr>
            <p:cNvCxnSpPr/>
            <p:nvPr/>
          </p:nvCxnSpPr>
          <p:spPr>
            <a:xfrm>
              <a:off x="9824728" y="1378387"/>
              <a:ext cx="0" cy="277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8F5DDDFE-6009-283E-2B94-6F2D61B8EBE5}"/>
                </a:ext>
              </a:extLst>
            </p:cNvPr>
            <p:cNvCxnSpPr/>
            <p:nvPr/>
          </p:nvCxnSpPr>
          <p:spPr>
            <a:xfrm>
              <a:off x="9971193" y="6122035"/>
              <a:ext cx="0" cy="27770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86B9C269-3972-702C-B9BF-8103DB46DED2}"/>
                </a:ext>
              </a:extLst>
            </p:cNvPr>
            <p:cNvCxnSpPr/>
            <p:nvPr/>
          </p:nvCxnSpPr>
          <p:spPr>
            <a:xfrm>
              <a:off x="9986433" y="5754370"/>
              <a:ext cx="0" cy="27770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9D6F93DF-0CDA-4774-70DA-922B7D08BF9D}"/>
                </a:ext>
              </a:extLst>
            </p:cNvPr>
            <p:cNvCxnSpPr/>
            <p:nvPr/>
          </p:nvCxnSpPr>
          <p:spPr>
            <a:xfrm>
              <a:off x="10013103" y="5386705"/>
              <a:ext cx="0" cy="27770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084DDFF6-8B50-C13A-39ED-F34D827B3683}"/>
                </a:ext>
              </a:extLst>
            </p:cNvPr>
            <p:cNvCxnSpPr/>
            <p:nvPr/>
          </p:nvCxnSpPr>
          <p:spPr>
            <a:xfrm>
              <a:off x="10005483" y="5030470"/>
              <a:ext cx="0" cy="27770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A3B873E4-B785-77D1-A298-F6090C405E83}"/>
                </a:ext>
              </a:extLst>
            </p:cNvPr>
            <p:cNvCxnSpPr/>
            <p:nvPr/>
          </p:nvCxnSpPr>
          <p:spPr>
            <a:xfrm>
              <a:off x="9997863" y="4662805"/>
              <a:ext cx="0" cy="27770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BF8B4142-5B57-9709-2B65-DBB203D92071}"/>
                </a:ext>
              </a:extLst>
            </p:cNvPr>
            <p:cNvCxnSpPr/>
            <p:nvPr/>
          </p:nvCxnSpPr>
          <p:spPr>
            <a:xfrm>
              <a:off x="10035963" y="4289425"/>
              <a:ext cx="0" cy="27770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43635678-5622-41EF-2BB7-B2441FA89873}"/>
                </a:ext>
              </a:extLst>
            </p:cNvPr>
            <p:cNvCxnSpPr/>
            <p:nvPr/>
          </p:nvCxnSpPr>
          <p:spPr>
            <a:xfrm>
              <a:off x="10051203" y="3933190"/>
              <a:ext cx="0" cy="27770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156DEC16-54A8-4A7E-5DCA-BCDCFACC26BE}"/>
                </a:ext>
              </a:extLst>
            </p:cNvPr>
            <p:cNvCxnSpPr/>
            <p:nvPr/>
          </p:nvCxnSpPr>
          <p:spPr>
            <a:xfrm>
              <a:off x="10055013" y="3565525"/>
              <a:ext cx="0" cy="27770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9C613C0D-31EE-C017-9ED0-E837B95206C6}"/>
                </a:ext>
              </a:extLst>
            </p:cNvPr>
            <p:cNvCxnSpPr/>
            <p:nvPr/>
          </p:nvCxnSpPr>
          <p:spPr>
            <a:xfrm>
              <a:off x="10075968" y="3203575"/>
              <a:ext cx="0" cy="27770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A9AAA160-2219-505B-2404-150C247A6D16}"/>
                </a:ext>
              </a:extLst>
            </p:cNvPr>
            <p:cNvCxnSpPr/>
            <p:nvPr/>
          </p:nvCxnSpPr>
          <p:spPr>
            <a:xfrm>
              <a:off x="10074063" y="2841625"/>
              <a:ext cx="0" cy="27770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DA9D00DE-8D11-3959-7A5D-138B1F6D3AE3}"/>
                </a:ext>
              </a:extLst>
            </p:cNvPr>
            <p:cNvCxnSpPr/>
            <p:nvPr/>
          </p:nvCxnSpPr>
          <p:spPr>
            <a:xfrm>
              <a:off x="10095018" y="2473960"/>
              <a:ext cx="0" cy="27770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22D4622A-B960-2905-B735-380C16CCF3AD}"/>
                </a:ext>
              </a:extLst>
            </p:cNvPr>
            <p:cNvCxnSpPr/>
            <p:nvPr/>
          </p:nvCxnSpPr>
          <p:spPr>
            <a:xfrm>
              <a:off x="10184553" y="2106295"/>
              <a:ext cx="0" cy="27770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243F663F-E2B1-F753-0F00-265BB8A9C403}"/>
                </a:ext>
              </a:extLst>
            </p:cNvPr>
            <p:cNvCxnSpPr/>
            <p:nvPr/>
          </p:nvCxnSpPr>
          <p:spPr>
            <a:xfrm>
              <a:off x="10171218" y="1744345"/>
              <a:ext cx="0" cy="27770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B0B758A7-442F-F174-390C-0D41D7466EA7}"/>
                </a:ext>
              </a:extLst>
            </p:cNvPr>
            <p:cNvCxnSpPr/>
            <p:nvPr/>
          </p:nvCxnSpPr>
          <p:spPr>
            <a:xfrm>
              <a:off x="10260753" y="1376680"/>
              <a:ext cx="0" cy="27770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grpSp>
      <p:sp>
        <p:nvSpPr>
          <p:cNvPr id="3" name="Titolo 1">
            <a:extLst>
              <a:ext uri="{FF2B5EF4-FFF2-40B4-BE49-F238E27FC236}">
                <a16:creationId xmlns:a16="http://schemas.microsoft.com/office/drawing/2014/main" id="{19969D32-35A7-5FF1-461D-1313B5F4C61A}"/>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err="1"/>
              <a:t>Instrumental</a:t>
            </a:r>
            <a:r>
              <a:rPr lang="it-IT" sz="2400" dirty="0"/>
              <a:t> </a:t>
            </a:r>
            <a:r>
              <a:rPr lang="it-IT" sz="2400" dirty="0" err="1"/>
              <a:t>capacities</a:t>
            </a:r>
            <a:br>
              <a:rPr lang="it-IT" dirty="0"/>
            </a:br>
            <a:endParaRPr lang="it-IT" dirty="0"/>
          </a:p>
        </p:txBody>
      </p:sp>
      <p:sp>
        <p:nvSpPr>
          <p:cNvPr id="7" name="Titolo 1">
            <a:extLst>
              <a:ext uri="{FF2B5EF4-FFF2-40B4-BE49-F238E27FC236}">
                <a16:creationId xmlns:a16="http://schemas.microsoft.com/office/drawing/2014/main" id="{9195C14F-9EAB-72BD-9187-3BD7B3781AB8}"/>
              </a:ext>
            </a:extLst>
          </p:cNvPr>
          <p:cNvSpPr txBox="1">
            <a:spLocks/>
          </p:cNvSpPr>
          <p:nvPr/>
        </p:nvSpPr>
        <p:spPr>
          <a:xfrm>
            <a:off x="333287" y="38687"/>
            <a:ext cx="10015056"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dirty="0"/>
              <a:t>7.7 </a:t>
            </a:r>
            <a:r>
              <a:rPr lang="en-US" dirty="0"/>
              <a:t>Integrated facility for the access to SMINO observations</a:t>
            </a:r>
            <a:br>
              <a:rPr lang="it-IT" dirty="0"/>
            </a:br>
            <a:r>
              <a:rPr lang="it-IT" dirty="0"/>
              <a:t>New </a:t>
            </a:r>
            <a:r>
              <a:rPr lang="it-IT" dirty="0" err="1"/>
              <a:t>Regional</a:t>
            </a:r>
            <a:r>
              <a:rPr lang="it-IT" dirty="0"/>
              <a:t> </a:t>
            </a:r>
            <a:r>
              <a:rPr lang="it-IT" dirty="0" err="1"/>
              <a:t>Seismic</a:t>
            </a:r>
            <a:r>
              <a:rPr lang="it-IT" dirty="0"/>
              <a:t> Monitoring Using Optical </a:t>
            </a:r>
            <a:r>
              <a:rPr lang="it-IT" dirty="0" err="1"/>
              <a:t>Fibers</a:t>
            </a:r>
            <a:br>
              <a:rPr lang="it-IT" dirty="0"/>
            </a:br>
            <a:r>
              <a:rPr lang="it-IT" dirty="0"/>
              <a:t>The </a:t>
            </a:r>
            <a:r>
              <a:rPr lang="it-IT" dirty="0" err="1"/>
              <a:t>node</a:t>
            </a:r>
            <a:r>
              <a:rPr lang="it-IT" dirty="0"/>
              <a:t> of Amaro (UD)</a:t>
            </a:r>
          </a:p>
        </p:txBody>
      </p:sp>
    </p:spTree>
    <p:extLst>
      <p:ext uri="{BB962C8B-B14F-4D97-AF65-F5344CB8AC3E}">
        <p14:creationId xmlns:p14="http://schemas.microsoft.com/office/powerpoint/2010/main" val="3359006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778AC6-08C0-D63B-913E-506824555DFE}"/>
              </a:ext>
            </a:extLst>
          </p:cNvPr>
          <p:cNvSpPr>
            <a:spLocks noGrp="1"/>
          </p:cNvSpPr>
          <p:nvPr>
            <p:ph type="ctrTitle"/>
          </p:nvPr>
        </p:nvSpPr>
        <p:spPr/>
        <p:txBody>
          <a:bodyPr/>
          <a:lstStyle/>
          <a:p>
            <a:r>
              <a:rPr lang="it-IT" dirty="0" err="1"/>
              <a:t>Environmental</a:t>
            </a:r>
            <a:r>
              <a:rPr lang="it-IT" dirty="0"/>
              <a:t> </a:t>
            </a:r>
            <a:r>
              <a:rPr lang="it-IT" dirty="0" err="1"/>
              <a:t>observations</a:t>
            </a:r>
            <a:r>
              <a:rPr lang="it-IT" dirty="0"/>
              <a:t> on </a:t>
            </a:r>
            <a:r>
              <a:rPr lang="it-IT" dirty="0" err="1"/>
              <a:t>Geosphere</a:t>
            </a:r>
            <a:r>
              <a:rPr lang="it-IT" dirty="0"/>
              <a:t> and </a:t>
            </a:r>
            <a:r>
              <a:rPr lang="it-IT" dirty="0" err="1"/>
              <a:t>Landsurface</a:t>
            </a:r>
            <a:endParaRPr lang="it-IT" dirty="0"/>
          </a:p>
        </p:txBody>
      </p:sp>
      <p:sp>
        <p:nvSpPr>
          <p:cNvPr id="3" name="Segnaposto contenuto 2">
            <a:extLst>
              <a:ext uri="{FF2B5EF4-FFF2-40B4-BE49-F238E27FC236}">
                <a16:creationId xmlns:a16="http://schemas.microsoft.com/office/drawing/2014/main" id="{2606A397-8731-52B4-260F-A9F664224DEC}"/>
              </a:ext>
            </a:extLst>
          </p:cNvPr>
          <p:cNvSpPr>
            <a:spLocks noGrp="1"/>
          </p:cNvSpPr>
          <p:nvPr>
            <p:ph idx="1"/>
          </p:nvPr>
        </p:nvSpPr>
        <p:spPr>
          <a:xfrm>
            <a:off x="296562" y="1209041"/>
            <a:ext cx="8087783" cy="4474308"/>
          </a:xfrm>
        </p:spPr>
        <p:txBody>
          <a:bodyPr/>
          <a:lstStyle/>
          <a:p>
            <a:r>
              <a:rPr lang="en-US" dirty="0"/>
              <a:t>Integrating key Research Infrastructure capabilities &amp; related datasets including: SMINO, </a:t>
            </a:r>
            <a:r>
              <a:rPr lang="en-US" dirty="0" err="1"/>
              <a:t>ATLaS</a:t>
            </a:r>
            <a:r>
              <a:rPr lang="en-US" dirty="0"/>
              <a:t>, ECORD-ICDP, &amp; EUFAR</a:t>
            </a:r>
          </a:p>
          <a:p>
            <a:pPr marL="0" indent="0">
              <a:buNone/>
            </a:pPr>
            <a:endParaRPr lang="en-US" dirty="0"/>
          </a:p>
          <a:p>
            <a:r>
              <a:rPr lang="it-IT" dirty="0"/>
              <a:t>Testing cutting-</a:t>
            </a:r>
            <a:r>
              <a:rPr lang="it-IT" dirty="0" err="1"/>
              <a:t>edge</a:t>
            </a:r>
            <a:r>
              <a:rPr lang="it-IT" dirty="0"/>
              <a:t> </a:t>
            </a:r>
            <a:r>
              <a:rPr lang="it-IT" dirty="0" err="1"/>
              <a:t>technologies</a:t>
            </a:r>
            <a:r>
              <a:rPr lang="it-IT" dirty="0"/>
              <a:t> in </a:t>
            </a:r>
            <a:r>
              <a:rPr lang="it-IT" dirty="0" err="1"/>
              <a:t>three</a:t>
            </a:r>
            <a:r>
              <a:rPr lang="it-IT" dirty="0"/>
              <a:t> pilot </a:t>
            </a:r>
            <a:r>
              <a:rPr lang="it-IT" dirty="0" err="1"/>
              <a:t>sites</a:t>
            </a:r>
            <a:r>
              <a:rPr lang="it-IT" dirty="0"/>
              <a:t>: </a:t>
            </a:r>
            <a:br>
              <a:rPr lang="it-IT" dirty="0"/>
            </a:br>
            <a:r>
              <a:rPr lang="it-IT" dirty="0"/>
              <a:t>the Friuli Venezia Giulia </a:t>
            </a:r>
            <a:r>
              <a:rPr lang="it-IT" dirty="0" err="1"/>
              <a:t>region</a:t>
            </a:r>
            <a:r>
              <a:rPr lang="it-IT" dirty="0"/>
              <a:t>, Tito and Potenza in the Basilicata </a:t>
            </a:r>
            <a:r>
              <a:rPr lang="it-IT" dirty="0" err="1"/>
              <a:t>region</a:t>
            </a:r>
            <a:endParaRPr lang="it-IT" dirty="0"/>
          </a:p>
          <a:p>
            <a:pPr marL="0" indent="0">
              <a:buNone/>
            </a:pPr>
            <a:endParaRPr lang="it-IT" dirty="0"/>
          </a:p>
          <a:p>
            <a:r>
              <a:rPr lang="it-IT" dirty="0"/>
              <a:t>Interaction with </a:t>
            </a:r>
            <a:r>
              <a:rPr lang="it-IT" dirty="0" err="1"/>
              <a:t>other</a:t>
            </a:r>
            <a:r>
              <a:rPr lang="it-IT" dirty="0"/>
              <a:t> </a:t>
            </a:r>
            <a:r>
              <a:rPr lang="it-IT" dirty="0" err="1"/>
              <a:t>WPs</a:t>
            </a:r>
            <a:r>
              <a:rPr lang="it-IT" dirty="0"/>
              <a:t> [WP2, WP3, WP8  (VRE Downstream)]</a:t>
            </a:r>
          </a:p>
          <a:p>
            <a:endParaRPr lang="it-IT" dirty="0"/>
          </a:p>
          <a:p>
            <a:pPr marL="0" indent="0">
              <a:buNone/>
            </a:pPr>
            <a:endParaRPr lang="it-IT" dirty="0"/>
          </a:p>
        </p:txBody>
      </p:sp>
      <p:sp>
        <p:nvSpPr>
          <p:cNvPr id="4" name="Sottotitolo 3">
            <a:extLst>
              <a:ext uri="{FF2B5EF4-FFF2-40B4-BE49-F238E27FC236}">
                <a16:creationId xmlns:a16="http://schemas.microsoft.com/office/drawing/2014/main" id="{27F6F66E-69E1-2456-26FA-73FE1FCAA7E2}"/>
              </a:ext>
            </a:extLst>
          </p:cNvPr>
          <p:cNvSpPr>
            <a:spLocks noGrp="1"/>
          </p:cNvSpPr>
          <p:nvPr>
            <p:ph type="subTitle" idx="10"/>
          </p:nvPr>
        </p:nvSpPr>
        <p:spPr>
          <a:xfrm>
            <a:off x="375921" y="6384022"/>
            <a:ext cx="4671208" cy="473977"/>
          </a:xfrm>
        </p:spPr>
        <p:txBody>
          <a:bodyPr/>
          <a:lstStyle/>
          <a:p>
            <a:endParaRPr lang="it-IT" dirty="0"/>
          </a:p>
        </p:txBody>
      </p:sp>
      <p:pic>
        <p:nvPicPr>
          <p:cNvPr id="9" name="Google Shape;93;p2">
            <a:extLst>
              <a:ext uri="{FF2B5EF4-FFF2-40B4-BE49-F238E27FC236}">
                <a16:creationId xmlns:a16="http://schemas.microsoft.com/office/drawing/2014/main" id="{7AC5886B-FA06-DAE0-14B1-CD38678E17F3}"/>
              </a:ext>
            </a:extLst>
          </p:cNvPr>
          <p:cNvPicPr preferRelativeResize="0"/>
          <p:nvPr/>
        </p:nvPicPr>
        <p:blipFill>
          <a:blip r:embed="rId2">
            <a:alphaModFix/>
          </a:blip>
          <a:stretch>
            <a:fillRect/>
          </a:stretch>
        </p:blipFill>
        <p:spPr>
          <a:xfrm>
            <a:off x="8813530" y="873525"/>
            <a:ext cx="3156551" cy="2371150"/>
          </a:xfrm>
          <a:prstGeom prst="rect">
            <a:avLst/>
          </a:prstGeom>
          <a:noFill/>
          <a:ln>
            <a:noFill/>
          </a:ln>
        </p:spPr>
      </p:pic>
      <p:pic>
        <p:nvPicPr>
          <p:cNvPr id="10" name="Google Shape;94;p2">
            <a:extLst>
              <a:ext uri="{FF2B5EF4-FFF2-40B4-BE49-F238E27FC236}">
                <a16:creationId xmlns:a16="http://schemas.microsoft.com/office/drawing/2014/main" id="{E9EB2E46-4444-D140-F934-20E2E1B5CDCF}"/>
              </a:ext>
            </a:extLst>
          </p:cNvPr>
          <p:cNvPicPr preferRelativeResize="0"/>
          <p:nvPr/>
        </p:nvPicPr>
        <p:blipFill>
          <a:blip r:embed="rId3">
            <a:alphaModFix/>
          </a:blip>
          <a:stretch>
            <a:fillRect/>
          </a:stretch>
        </p:blipFill>
        <p:spPr>
          <a:xfrm>
            <a:off x="9103228" y="3244675"/>
            <a:ext cx="2577156" cy="2956149"/>
          </a:xfrm>
          <a:prstGeom prst="rect">
            <a:avLst/>
          </a:prstGeom>
          <a:noFill/>
          <a:ln>
            <a:noFill/>
          </a:ln>
        </p:spPr>
      </p:pic>
    </p:spTree>
    <p:extLst>
      <p:ext uri="{BB962C8B-B14F-4D97-AF65-F5344CB8AC3E}">
        <p14:creationId xmlns:p14="http://schemas.microsoft.com/office/powerpoint/2010/main" val="2024511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3461B-6E50-D300-3BF3-28572F422B3D}"/>
            </a:ext>
          </a:extLst>
        </p:cNvPr>
        <p:cNvGrpSpPr/>
        <p:nvPr/>
      </p:nvGrpSpPr>
      <p:grpSpPr>
        <a:xfrm>
          <a:off x="0" y="0"/>
          <a:ext cx="0" cy="0"/>
          <a:chOff x="0" y="0"/>
          <a:chExt cx="0" cy="0"/>
        </a:xfrm>
      </p:grpSpPr>
      <p:sp>
        <p:nvSpPr>
          <p:cNvPr id="4" name="Sottotitolo 3">
            <a:extLst>
              <a:ext uri="{FF2B5EF4-FFF2-40B4-BE49-F238E27FC236}">
                <a16:creationId xmlns:a16="http://schemas.microsoft.com/office/drawing/2014/main" id="{6511AC64-E16B-2C22-2DAB-56759402EC3A}"/>
              </a:ext>
            </a:extLst>
          </p:cNvPr>
          <p:cNvSpPr>
            <a:spLocks noGrp="1"/>
          </p:cNvSpPr>
          <p:nvPr>
            <p:ph type="subTitle" idx="10"/>
          </p:nvPr>
        </p:nvSpPr>
        <p:spPr>
          <a:xfrm>
            <a:off x="463997" y="6398384"/>
            <a:ext cx="4671208" cy="473977"/>
          </a:xfrm>
        </p:spPr>
        <p:txBody>
          <a:bodyPr/>
          <a:lstStyle/>
          <a:p>
            <a:endParaRPr lang="it-IT" dirty="0"/>
          </a:p>
        </p:txBody>
      </p:sp>
      <p:sp>
        <p:nvSpPr>
          <p:cNvPr id="3" name="Titolo 1">
            <a:extLst>
              <a:ext uri="{FF2B5EF4-FFF2-40B4-BE49-F238E27FC236}">
                <a16:creationId xmlns:a16="http://schemas.microsoft.com/office/drawing/2014/main" id="{CE34A2CB-02C4-596A-8676-C54776B96F51}"/>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err="1"/>
              <a:t>Instrumental</a:t>
            </a:r>
            <a:r>
              <a:rPr lang="it-IT" sz="2400" dirty="0"/>
              <a:t> </a:t>
            </a:r>
            <a:r>
              <a:rPr lang="it-IT" sz="2400" dirty="0" err="1"/>
              <a:t>capacities</a:t>
            </a:r>
            <a:br>
              <a:rPr lang="it-IT" dirty="0"/>
            </a:br>
            <a:endParaRPr lang="it-IT" dirty="0"/>
          </a:p>
        </p:txBody>
      </p:sp>
      <p:sp>
        <p:nvSpPr>
          <p:cNvPr id="7" name="Titolo 1">
            <a:extLst>
              <a:ext uri="{FF2B5EF4-FFF2-40B4-BE49-F238E27FC236}">
                <a16:creationId xmlns:a16="http://schemas.microsoft.com/office/drawing/2014/main" id="{AEA5D0F0-E0A9-0159-DE0D-C26C5683D3EE}"/>
              </a:ext>
            </a:extLst>
          </p:cNvPr>
          <p:cNvSpPr txBox="1">
            <a:spLocks/>
          </p:cNvSpPr>
          <p:nvPr/>
        </p:nvSpPr>
        <p:spPr>
          <a:xfrm>
            <a:off x="333287" y="38687"/>
            <a:ext cx="10015056"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dirty="0"/>
              <a:t>7.7 </a:t>
            </a:r>
            <a:r>
              <a:rPr lang="en-US" dirty="0"/>
              <a:t>Integrated facility for the access to SMINO observations</a:t>
            </a:r>
            <a:br>
              <a:rPr lang="it-IT" dirty="0"/>
            </a:br>
            <a:r>
              <a:rPr lang="it-IT" dirty="0"/>
              <a:t>New </a:t>
            </a:r>
            <a:r>
              <a:rPr lang="it-IT" dirty="0" err="1"/>
              <a:t>Regional</a:t>
            </a:r>
            <a:r>
              <a:rPr lang="it-IT" dirty="0"/>
              <a:t> </a:t>
            </a:r>
            <a:r>
              <a:rPr lang="it-IT" dirty="0" err="1"/>
              <a:t>Seismic</a:t>
            </a:r>
            <a:r>
              <a:rPr lang="it-IT" dirty="0"/>
              <a:t> Monitoring Using Optical </a:t>
            </a:r>
            <a:r>
              <a:rPr lang="it-IT" dirty="0" err="1"/>
              <a:t>Fibers</a:t>
            </a:r>
            <a:br>
              <a:rPr lang="it-IT" dirty="0"/>
            </a:br>
            <a:r>
              <a:rPr lang="it-IT" dirty="0"/>
              <a:t>The </a:t>
            </a:r>
            <a:r>
              <a:rPr lang="it-IT" dirty="0" err="1"/>
              <a:t>improved</a:t>
            </a:r>
            <a:r>
              <a:rPr lang="it-IT" dirty="0"/>
              <a:t> </a:t>
            </a:r>
            <a:r>
              <a:rPr lang="it-IT" dirty="0" err="1"/>
              <a:t>calibration</a:t>
            </a:r>
            <a:r>
              <a:rPr lang="it-IT" dirty="0"/>
              <a:t> centre</a:t>
            </a:r>
          </a:p>
          <a:p>
            <a:endParaRPr lang="it-IT" dirty="0"/>
          </a:p>
        </p:txBody>
      </p:sp>
      <p:pic>
        <p:nvPicPr>
          <p:cNvPr id="5" name="Immagine 4">
            <a:extLst>
              <a:ext uri="{FF2B5EF4-FFF2-40B4-BE49-F238E27FC236}">
                <a16:creationId xmlns:a16="http://schemas.microsoft.com/office/drawing/2014/main" id="{AB56BBF5-7079-6429-5326-EB6BE4670F22}"/>
              </a:ext>
            </a:extLst>
          </p:cNvPr>
          <p:cNvPicPr>
            <a:picLocks noChangeAspect="1"/>
          </p:cNvPicPr>
          <p:nvPr/>
        </p:nvPicPr>
        <p:blipFill>
          <a:blip r:embed="rId3"/>
          <a:stretch>
            <a:fillRect/>
          </a:stretch>
        </p:blipFill>
        <p:spPr>
          <a:xfrm>
            <a:off x="517580" y="1501120"/>
            <a:ext cx="6220912" cy="4667482"/>
          </a:xfrm>
          <a:prstGeom prst="rect">
            <a:avLst/>
          </a:prstGeom>
        </p:spPr>
      </p:pic>
      <p:pic>
        <p:nvPicPr>
          <p:cNvPr id="8" name="Immagine 7">
            <a:extLst>
              <a:ext uri="{FF2B5EF4-FFF2-40B4-BE49-F238E27FC236}">
                <a16:creationId xmlns:a16="http://schemas.microsoft.com/office/drawing/2014/main" id="{45B1BE3B-11B8-43E8-3708-0477B61228D5}"/>
              </a:ext>
            </a:extLst>
          </p:cNvPr>
          <p:cNvPicPr>
            <a:picLocks noChangeAspect="1"/>
          </p:cNvPicPr>
          <p:nvPr/>
        </p:nvPicPr>
        <p:blipFill>
          <a:blip r:embed="rId4"/>
          <a:stretch>
            <a:fillRect/>
          </a:stretch>
        </p:blipFill>
        <p:spPr>
          <a:xfrm>
            <a:off x="6866246" y="3291290"/>
            <a:ext cx="4677428" cy="2638793"/>
          </a:xfrm>
          <a:prstGeom prst="rect">
            <a:avLst/>
          </a:prstGeom>
        </p:spPr>
      </p:pic>
    </p:spTree>
    <p:extLst>
      <p:ext uri="{BB962C8B-B14F-4D97-AF65-F5344CB8AC3E}">
        <p14:creationId xmlns:p14="http://schemas.microsoft.com/office/powerpoint/2010/main" val="2545588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5D859-1C03-A5C0-F978-04507F15B1D5}"/>
            </a:ext>
          </a:extLst>
        </p:cNvPr>
        <p:cNvGrpSpPr/>
        <p:nvPr/>
      </p:nvGrpSpPr>
      <p:grpSpPr>
        <a:xfrm>
          <a:off x="0" y="0"/>
          <a:ext cx="0" cy="0"/>
          <a:chOff x="0" y="0"/>
          <a:chExt cx="0" cy="0"/>
        </a:xfrm>
      </p:grpSpPr>
      <p:sp>
        <p:nvSpPr>
          <p:cNvPr id="4" name="Sottotitolo 3">
            <a:extLst>
              <a:ext uri="{FF2B5EF4-FFF2-40B4-BE49-F238E27FC236}">
                <a16:creationId xmlns:a16="http://schemas.microsoft.com/office/drawing/2014/main" id="{910B6B8A-A51C-6E9B-5ECE-48C0ECC5DF55}"/>
              </a:ext>
            </a:extLst>
          </p:cNvPr>
          <p:cNvSpPr>
            <a:spLocks noGrp="1"/>
          </p:cNvSpPr>
          <p:nvPr>
            <p:ph type="subTitle" idx="10"/>
          </p:nvPr>
        </p:nvSpPr>
        <p:spPr>
          <a:xfrm>
            <a:off x="463997" y="6398384"/>
            <a:ext cx="4671208" cy="473977"/>
          </a:xfrm>
        </p:spPr>
        <p:txBody>
          <a:bodyPr/>
          <a:lstStyle/>
          <a:p>
            <a:endParaRPr lang="it-IT" dirty="0"/>
          </a:p>
        </p:txBody>
      </p:sp>
      <p:sp>
        <p:nvSpPr>
          <p:cNvPr id="3" name="Titolo 1">
            <a:extLst>
              <a:ext uri="{FF2B5EF4-FFF2-40B4-BE49-F238E27FC236}">
                <a16:creationId xmlns:a16="http://schemas.microsoft.com/office/drawing/2014/main" id="{622B00DB-3CD6-CC73-A8B4-B51C8BED2C30}"/>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err="1"/>
              <a:t>Instrumental</a:t>
            </a:r>
            <a:r>
              <a:rPr lang="it-IT" sz="2400" dirty="0"/>
              <a:t> </a:t>
            </a:r>
            <a:r>
              <a:rPr lang="it-IT" sz="2400" dirty="0" err="1"/>
              <a:t>capacities</a:t>
            </a:r>
            <a:br>
              <a:rPr lang="it-IT" dirty="0"/>
            </a:br>
            <a:endParaRPr lang="it-IT" dirty="0"/>
          </a:p>
        </p:txBody>
      </p:sp>
      <p:sp>
        <p:nvSpPr>
          <p:cNvPr id="7" name="Titolo 1">
            <a:extLst>
              <a:ext uri="{FF2B5EF4-FFF2-40B4-BE49-F238E27FC236}">
                <a16:creationId xmlns:a16="http://schemas.microsoft.com/office/drawing/2014/main" id="{CAEA35B1-E6C7-548D-8D10-5B2120B4C02B}"/>
              </a:ext>
            </a:extLst>
          </p:cNvPr>
          <p:cNvSpPr txBox="1">
            <a:spLocks/>
          </p:cNvSpPr>
          <p:nvPr/>
        </p:nvSpPr>
        <p:spPr>
          <a:xfrm>
            <a:off x="333286" y="38687"/>
            <a:ext cx="11341133"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800" dirty="0"/>
              <a:t>7.8 </a:t>
            </a:r>
            <a:r>
              <a:rPr lang="en-US" sz="2800" dirty="0"/>
              <a:t>Data integrated facility for the access to geophysical observations on the subsurface</a:t>
            </a:r>
            <a:br>
              <a:rPr lang="it-IT" sz="2800" dirty="0"/>
            </a:br>
            <a:r>
              <a:rPr lang="it-IT" sz="2800" dirty="0" err="1"/>
              <a:t>PiTOP</a:t>
            </a:r>
            <a:r>
              <a:rPr lang="it-IT" sz="2800" dirty="0"/>
              <a:t>: </a:t>
            </a:r>
            <a:r>
              <a:rPr lang="it-IT" sz="2800" dirty="0" err="1"/>
              <a:t>geophysical</a:t>
            </a:r>
            <a:r>
              <a:rPr lang="it-IT" sz="2800" dirty="0"/>
              <a:t> test site in the ECCSEL – ERIC consortium</a:t>
            </a:r>
          </a:p>
          <a:p>
            <a:endParaRPr lang="it-IT" dirty="0"/>
          </a:p>
        </p:txBody>
      </p:sp>
      <p:sp>
        <p:nvSpPr>
          <p:cNvPr id="33" name="Segnaposto contenuto 2">
            <a:extLst>
              <a:ext uri="{FF2B5EF4-FFF2-40B4-BE49-F238E27FC236}">
                <a16:creationId xmlns:a16="http://schemas.microsoft.com/office/drawing/2014/main" id="{4CE0864D-1113-FED5-2C39-B404835A15BE}"/>
              </a:ext>
            </a:extLst>
          </p:cNvPr>
          <p:cNvSpPr>
            <a:spLocks noGrp="1"/>
          </p:cNvSpPr>
          <p:nvPr>
            <p:ph idx="1"/>
          </p:nvPr>
        </p:nvSpPr>
        <p:spPr>
          <a:xfrm>
            <a:off x="333286" y="1166434"/>
            <a:ext cx="10110651" cy="3780971"/>
          </a:xfrm>
        </p:spPr>
        <p:txBody>
          <a:bodyPr>
            <a:normAutofit/>
          </a:bodyPr>
          <a:lstStyle/>
          <a:p>
            <a:pPr>
              <a:lnSpc>
                <a:spcPct val="150000"/>
              </a:lnSpc>
            </a:pPr>
            <a:r>
              <a:rPr lang="it-IT" dirty="0"/>
              <a:t> 800 wireless </a:t>
            </a:r>
            <a:r>
              <a:rPr lang="it-IT" dirty="0" err="1"/>
              <a:t>nodes</a:t>
            </a:r>
            <a:r>
              <a:rPr lang="it-IT" dirty="0"/>
              <a:t> </a:t>
            </a:r>
            <a:r>
              <a:rPr lang="it-IT" dirty="0" err="1"/>
              <a:t>NuSeis</a:t>
            </a:r>
            <a:r>
              <a:rPr lang="it-IT" dirty="0"/>
              <a:t> (1600 </a:t>
            </a:r>
            <a:r>
              <a:rPr lang="it-IT" dirty="0" err="1"/>
              <a:t>channels</a:t>
            </a:r>
            <a:r>
              <a:rPr lang="it-IT" dirty="0"/>
              <a:t>), mono and 3C </a:t>
            </a:r>
          </a:p>
          <a:p>
            <a:pPr>
              <a:lnSpc>
                <a:spcPct val="150000"/>
              </a:lnSpc>
            </a:pPr>
            <a:r>
              <a:rPr lang="it-IT" dirty="0"/>
              <a:t> </a:t>
            </a:r>
            <a:r>
              <a:rPr lang="it-IT" dirty="0" err="1"/>
              <a:t>Borehole</a:t>
            </a:r>
            <a:r>
              <a:rPr lang="it-IT" dirty="0"/>
              <a:t> </a:t>
            </a:r>
            <a:r>
              <a:rPr lang="it-IT" dirty="0" err="1"/>
              <a:t>receiver</a:t>
            </a:r>
            <a:r>
              <a:rPr lang="it-IT" dirty="0"/>
              <a:t> Avalon GSR-1</a:t>
            </a:r>
          </a:p>
          <a:p>
            <a:pPr>
              <a:lnSpc>
                <a:spcPct val="150000"/>
              </a:lnSpc>
            </a:pPr>
            <a:r>
              <a:rPr lang="it-IT" dirty="0"/>
              <a:t> </a:t>
            </a:r>
            <a:r>
              <a:rPr lang="it-IT" dirty="0" err="1"/>
              <a:t>Borehole</a:t>
            </a:r>
            <a:r>
              <a:rPr lang="it-IT" dirty="0"/>
              <a:t> Distributed Acoustic Sensing (DAS) cable</a:t>
            </a:r>
          </a:p>
          <a:p>
            <a:pPr>
              <a:lnSpc>
                <a:spcPct val="150000"/>
              </a:lnSpc>
            </a:pPr>
            <a:r>
              <a:rPr lang="it-IT" dirty="0"/>
              <a:t> Carina® (DAS) interrogator</a:t>
            </a:r>
          </a:p>
          <a:p>
            <a:pPr>
              <a:lnSpc>
                <a:spcPct val="150000"/>
              </a:lnSpc>
            </a:pPr>
            <a:r>
              <a:rPr lang="it-IT" dirty="0"/>
              <a:t> Mobile </a:t>
            </a:r>
            <a:r>
              <a:rPr lang="it-IT" dirty="0" err="1"/>
              <a:t>laboratory</a:t>
            </a:r>
            <a:r>
              <a:rPr lang="it-IT" dirty="0"/>
              <a:t>/office</a:t>
            </a:r>
          </a:p>
        </p:txBody>
      </p:sp>
      <p:pic>
        <p:nvPicPr>
          <p:cNvPr id="65" name="Google Shape;222;p17">
            <a:extLst>
              <a:ext uri="{FF2B5EF4-FFF2-40B4-BE49-F238E27FC236}">
                <a16:creationId xmlns:a16="http://schemas.microsoft.com/office/drawing/2014/main" id="{B8BABB6B-13F7-7E8B-72AB-1A2827CD5A59}"/>
              </a:ext>
            </a:extLst>
          </p:cNvPr>
          <p:cNvPicPr preferRelativeResize="0"/>
          <p:nvPr/>
        </p:nvPicPr>
        <p:blipFill rotWithShape="1">
          <a:blip r:embed="rId3">
            <a:alphaModFix/>
          </a:blip>
          <a:srcRect l="13173" r="16139" b="28508"/>
          <a:stretch/>
        </p:blipFill>
        <p:spPr>
          <a:xfrm>
            <a:off x="9992675" y="979196"/>
            <a:ext cx="1981683" cy="1421934"/>
          </a:xfrm>
          <a:prstGeom prst="rect">
            <a:avLst/>
          </a:prstGeom>
          <a:noFill/>
          <a:ln>
            <a:noFill/>
          </a:ln>
        </p:spPr>
      </p:pic>
      <p:pic>
        <p:nvPicPr>
          <p:cNvPr id="66" name="Immagine 65">
            <a:extLst>
              <a:ext uri="{FF2B5EF4-FFF2-40B4-BE49-F238E27FC236}">
                <a16:creationId xmlns:a16="http://schemas.microsoft.com/office/drawing/2014/main" id="{5AB21566-1048-9D89-AC9F-943B38FF1EEA}"/>
              </a:ext>
            </a:extLst>
          </p:cNvPr>
          <p:cNvPicPr>
            <a:picLocks noChangeAspect="1"/>
          </p:cNvPicPr>
          <p:nvPr/>
        </p:nvPicPr>
        <p:blipFill>
          <a:blip r:embed="rId4"/>
          <a:stretch>
            <a:fillRect/>
          </a:stretch>
        </p:blipFill>
        <p:spPr>
          <a:xfrm>
            <a:off x="7800666" y="1746878"/>
            <a:ext cx="1862956" cy="1308505"/>
          </a:xfrm>
          <a:prstGeom prst="rect">
            <a:avLst/>
          </a:prstGeom>
        </p:spPr>
      </p:pic>
      <p:grpSp>
        <p:nvGrpSpPr>
          <p:cNvPr id="67" name="Google Shape;326;p24">
            <a:extLst>
              <a:ext uri="{FF2B5EF4-FFF2-40B4-BE49-F238E27FC236}">
                <a16:creationId xmlns:a16="http://schemas.microsoft.com/office/drawing/2014/main" id="{CB90A0FA-A181-00FA-9CEC-6EF5E4D546D2}"/>
              </a:ext>
            </a:extLst>
          </p:cNvPr>
          <p:cNvGrpSpPr/>
          <p:nvPr/>
        </p:nvGrpSpPr>
        <p:grpSpPr>
          <a:xfrm>
            <a:off x="4915631" y="3274282"/>
            <a:ext cx="2390684" cy="2282709"/>
            <a:chOff x="352065" y="1"/>
            <a:chExt cx="3396623" cy="2543386"/>
          </a:xfrm>
        </p:grpSpPr>
        <p:sp>
          <p:nvSpPr>
            <p:cNvPr id="68" name="Google Shape;327;p24">
              <a:extLst>
                <a:ext uri="{FF2B5EF4-FFF2-40B4-BE49-F238E27FC236}">
                  <a16:creationId xmlns:a16="http://schemas.microsoft.com/office/drawing/2014/main" id="{D9C132D9-F70D-7AD0-4619-AED4EAD89AEB}"/>
                </a:ext>
              </a:extLst>
            </p:cNvPr>
            <p:cNvSpPr/>
            <p:nvPr/>
          </p:nvSpPr>
          <p:spPr>
            <a:xfrm>
              <a:off x="783717" y="1"/>
              <a:ext cx="2416360" cy="1457259"/>
            </a:xfrm>
            <a:prstGeom prst="roundRect">
              <a:avLst>
                <a:gd name="adj" fmla="val 16667"/>
              </a:avLst>
            </a:prstGeom>
            <a:blipFill rotWithShape="1">
              <a:blip r:embed="rId5">
                <a:alphaModFix/>
              </a:blip>
              <a:stretch>
                <a:fillRect l="-9996" r="-9996"/>
              </a:stretch>
            </a:blipFill>
            <a:ln w="25400" cap="flat" cmpd="sng">
              <a:solidFill>
                <a:schemeClr val="lt1"/>
              </a:solidFill>
              <a:prstDash val="solid"/>
              <a:round/>
              <a:headEnd type="none" w="sm" len="sm"/>
              <a:tailEnd type="none" w="sm" len="sm"/>
            </a:ln>
            <a:effectLst>
              <a:softEdge rad="127000"/>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328;p24">
              <a:extLst>
                <a:ext uri="{FF2B5EF4-FFF2-40B4-BE49-F238E27FC236}">
                  <a16:creationId xmlns:a16="http://schemas.microsoft.com/office/drawing/2014/main" id="{11B8D342-2580-E507-4475-204E012DF723}"/>
                </a:ext>
              </a:extLst>
            </p:cNvPr>
            <p:cNvSpPr/>
            <p:nvPr/>
          </p:nvSpPr>
          <p:spPr>
            <a:xfrm>
              <a:off x="516516" y="1646918"/>
              <a:ext cx="3232172" cy="89646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329;p24">
              <a:extLst>
                <a:ext uri="{FF2B5EF4-FFF2-40B4-BE49-F238E27FC236}">
                  <a16:creationId xmlns:a16="http://schemas.microsoft.com/office/drawing/2014/main" id="{529E6CE0-2372-F995-A287-9D7B230E36F1}"/>
                </a:ext>
              </a:extLst>
            </p:cNvPr>
            <p:cNvSpPr txBox="1"/>
            <p:nvPr/>
          </p:nvSpPr>
          <p:spPr>
            <a:xfrm>
              <a:off x="352065" y="1449790"/>
              <a:ext cx="3342423" cy="747562"/>
            </a:xfrm>
            <a:prstGeom prst="rect">
              <a:avLst/>
            </a:prstGeom>
            <a:noFill/>
            <a:ln>
              <a:noFill/>
            </a:ln>
          </p:spPr>
          <p:txBody>
            <a:bodyPr spcFirstLastPara="1" wrap="square" lIns="170675" tIns="170675" rIns="170675" bIns="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it-IT" b="0" i="0" u="none" strike="noStrike" cap="none" dirty="0">
                  <a:solidFill>
                    <a:srgbClr val="000000"/>
                  </a:solidFill>
                  <a:latin typeface="Arial"/>
                  <a:ea typeface="Arial"/>
                  <a:cs typeface="Arial"/>
                  <a:sym typeface="Arial"/>
                </a:rPr>
                <a:t>Carina® Sensing System (</a:t>
              </a:r>
              <a:r>
                <a:rPr lang="it-IT" b="0" i="0" u="none" strike="noStrike" cap="none" dirty="0" err="1">
                  <a:solidFill>
                    <a:srgbClr val="000000"/>
                  </a:solidFill>
                  <a:latin typeface="Arial"/>
                  <a:ea typeface="Arial"/>
                  <a:cs typeface="Arial"/>
                  <a:sym typeface="Arial"/>
                </a:rPr>
                <a:t>Silixa</a:t>
              </a:r>
              <a:r>
                <a:rPr lang="it-IT" b="0" i="0" u="none" strike="noStrike" cap="none" dirty="0">
                  <a:solidFill>
                    <a:srgbClr val="000000"/>
                  </a:solidFill>
                  <a:latin typeface="Arial"/>
                  <a:ea typeface="Arial"/>
                  <a:cs typeface="Arial"/>
                  <a:sym typeface="Arial"/>
                </a:rPr>
                <a:t>)</a:t>
              </a:r>
              <a:endParaRPr b="0" i="0" u="none" strike="noStrike" cap="none" dirty="0">
                <a:solidFill>
                  <a:srgbClr val="000000"/>
                </a:solidFill>
                <a:latin typeface="Arial"/>
                <a:ea typeface="Arial"/>
                <a:cs typeface="Arial"/>
                <a:sym typeface="Arial"/>
              </a:endParaRPr>
            </a:p>
          </p:txBody>
        </p:sp>
      </p:grpSp>
      <p:pic>
        <p:nvPicPr>
          <p:cNvPr id="71" name="Immagine 70">
            <a:extLst>
              <a:ext uri="{FF2B5EF4-FFF2-40B4-BE49-F238E27FC236}">
                <a16:creationId xmlns:a16="http://schemas.microsoft.com/office/drawing/2014/main" id="{7A95E1FE-B2C3-F53B-7F2B-07EC1BD6554E}"/>
              </a:ext>
            </a:extLst>
          </p:cNvPr>
          <p:cNvPicPr>
            <a:picLocks noChangeAspect="1"/>
          </p:cNvPicPr>
          <p:nvPr/>
        </p:nvPicPr>
        <p:blipFill>
          <a:blip r:embed="rId6"/>
          <a:stretch>
            <a:fillRect/>
          </a:stretch>
        </p:blipFill>
        <p:spPr>
          <a:xfrm>
            <a:off x="10219608" y="2611478"/>
            <a:ext cx="1733001" cy="2838759"/>
          </a:xfrm>
          <a:prstGeom prst="rect">
            <a:avLst/>
          </a:prstGeom>
        </p:spPr>
      </p:pic>
      <p:pic>
        <p:nvPicPr>
          <p:cNvPr id="72" name="Immagine 71">
            <a:extLst>
              <a:ext uri="{FF2B5EF4-FFF2-40B4-BE49-F238E27FC236}">
                <a16:creationId xmlns:a16="http://schemas.microsoft.com/office/drawing/2014/main" id="{6C5EC416-33CD-7373-7DB3-DF9B840F0EC7}"/>
              </a:ext>
            </a:extLst>
          </p:cNvPr>
          <p:cNvPicPr>
            <a:picLocks noChangeAspect="1"/>
          </p:cNvPicPr>
          <p:nvPr/>
        </p:nvPicPr>
        <p:blipFill>
          <a:blip r:embed="rId7"/>
          <a:stretch>
            <a:fillRect/>
          </a:stretch>
        </p:blipFill>
        <p:spPr>
          <a:xfrm>
            <a:off x="8220671" y="2989786"/>
            <a:ext cx="1591862" cy="2677740"/>
          </a:xfrm>
          <a:prstGeom prst="rect">
            <a:avLst/>
          </a:prstGeom>
        </p:spPr>
      </p:pic>
      <p:pic>
        <p:nvPicPr>
          <p:cNvPr id="73" name="Immagine 72">
            <a:extLst>
              <a:ext uri="{FF2B5EF4-FFF2-40B4-BE49-F238E27FC236}">
                <a16:creationId xmlns:a16="http://schemas.microsoft.com/office/drawing/2014/main" id="{2F16F864-3C5D-E01D-9C0C-C6BF05847E3D}"/>
              </a:ext>
            </a:extLst>
          </p:cNvPr>
          <p:cNvPicPr>
            <a:picLocks noChangeAspect="1"/>
          </p:cNvPicPr>
          <p:nvPr/>
        </p:nvPicPr>
        <p:blipFill>
          <a:blip r:embed="rId8"/>
          <a:stretch>
            <a:fillRect/>
          </a:stretch>
        </p:blipFill>
        <p:spPr>
          <a:xfrm>
            <a:off x="2897945" y="4967428"/>
            <a:ext cx="2095285" cy="1340671"/>
          </a:xfrm>
          <a:prstGeom prst="rect">
            <a:avLst/>
          </a:prstGeom>
        </p:spPr>
      </p:pic>
    </p:spTree>
    <p:extLst>
      <p:ext uri="{BB962C8B-B14F-4D97-AF65-F5344CB8AC3E}">
        <p14:creationId xmlns:p14="http://schemas.microsoft.com/office/powerpoint/2010/main" val="378714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FBE20-952D-B3E6-1E07-A9106B430182}"/>
            </a:ext>
          </a:extLst>
        </p:cNvPr>
        <p:cNvGrpSpPr/>
        <p:nvPr/>
      </p:nvGrpSpPr>
      <p:grpSpPr>
        <a:xfrm>
          <a:off x="0" y="0"/>
          <a:ext cx="0" cy="0"/>
          <a:chOff x="0" y="0"/>
          <a:chExt cx="0" cy="0"/>
        </a:xfrm>
      </p:grpSpPr>
      <p:sp>
        <p:nvSpPr>
          <p:cNvPr id="4" name="Sottotitolo 3">
            <a:extLst>
              <a:ext uri="{FF2B5EF4-FFF2-40B4-BE49-F238E27FC236}">
                <a16:creationId xmlns:a16="http://schemas.microsoft.com/office/drawing/2014/main" id="{BD39E419-DB3D-306B-3CCE-DE39119C02AA}"/>
              </a:ext>
            </a:extLst>
          </p:cNvPr>
          <p:cNvSpPr>
            <a:spLocks noGrp="1"/>
          </p:cNvSpPr>
          <p:nvPr>
            <p:ph type="subTitle" idx="10"/>
          </p:nvPr>
        </p:nvSpPr>
        <p:spPr>
          <a:xfrm>
            <a:off x="463997" y="6398384"/>
            <a:ext cx="4671208" cy="473977"/>
          </a:xfrm>
        </p:spPr>
        <p:txBody>
          <a:bodyPr/>
          <a:lstStyle/>
          <a:p>
            <a:endParaRPr lang="it-IT" dirty="0"/>
          </a:p>
        </p:txBody>
      </p:sp>
      <p:sp>
        <p:nvSpPr>
          <p:cNvPr id="3" name="Titolo 1">
            <a:extLst>
              <a:ext uri="{FF2B5EF4-FFF2-40B4-BE49-F238E27FC236}">
                <a16:creationId xmlns:a16="http://schemas.microsoft.com/office/drawing/2014/main" id="{1EEC4D36-1108-7F4B-8AA8-1EE4621A8C9C}"/>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err="1"/>
              <a:t>Instrumental</a:t>
            </a:r>
            <a:r>
              <a:rPr lang="it-IT" sz="2400" dirty="0"/>
              <a:t> </a:t>
            </a:r>
            <a:r>
              <a:rPr lang="it-IT" sz="2400" dirty="0" err="1"/>
              <a:t>capacities</a:t>
            </a:r>
            <a:br>
              <a:rPr lang="it-IT" dirty="0"/>
            </a:br>
            <a:endParaRPr lang="it-IT" dirty="0"/>
          </a:p>
        </p:txBody>
      </p:sp>
      <p:sp>
        <p:nvSpPr>
          <p:cNvPr id="7" name="Titolo 1">
            <a:extLst>
              <a:ext uri="{FF2B5EF4-FFF2-40B4-BE49-F238E27FC236}">
                <a16:creationId xmlns:a16="http://schemas.microsoft.com/office/drawing/2014/main" id="{43A224B5-D52F-4155-4345-BAEC09EE11B5}"/>
              </a:ext>
            </a:extLst>
          </p:cNvPr>
          <p:cNvSpPr txBox="1">
            <a:spLocks/>
          </p:cNvSpPr>
          <p:nvPr/>
        </p:nvSpPr>
        <p:spPr>
          <a:xfrm>
            <a:off x="333286" y="38687"/>
            <a:ext cx="11341133"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dirty="0"/>
              <a:t>7.9 </a:t>
            </a:r>
            <a:r>
              <a:rPr lang="en-US" dirty="0"/>
              <a:t>Integrated facility for accessible airborne geophysical observations.</a:t>
            </a:r>
          </a:p>
          <a:p>
            <a:endParaRPr lang="it-IT" dirty="0"/>
          </a:p>
        </p:txBody>
      </p:sp>
      <p:pic>
        <p:nvPicPr>
          <p:cNvPr id="23" name="Immagine 22">
            <a:extLst>
              <a:ext uri="{FF2B5EF4-FFF2-40B4-BE49-F238E27FC236}">
                <a16:creationId xmlns:a16="http://schemas.microsoft.com/office/drawing/2014/main" id="{D96C403F-28C4-F4D5-33FA-DC93C242A8D5}"/>
              </a:ext>
            </a:extLst>
          </p:cNvPr>
          <p:cNvPicPr>
            <a:picLocks noChangeAspect="1"/>
          </p:cNvPicPr>
          <p:nvPr/>
        </p:nvPicPr>
        <p:blipFill>
          <a:blip r:embed="rId3"/>
          <a:stretch>
            <a:fillRect/>
          </a:stretch>
        </p:blipFill>
        <p:spPr>
          <a:xfrm>
            <a:off x="333286" y="938007"/>
            <a:ext cx="3761295" cy="2836275"/>
          </a:xfrm>
          <a:prstGeom prst="rect">
            <a:avLst/>
          </a:prstGeom>
        </p:spPr>
      </p:pic>
      <p:sp>
        <p:nvSpPr>
          <p:cNvPr id="26" name="TextBox 15">
            <a:extLst>
              <a:ext uri="{FF2B5EF4-FFF2-40B4-BE49-F238E27FC236}">
                <a16:creationId xmlns:a16="http://schemas.microsoft.com/office/drawing/2014/main" id="{51A80823-03AC-543D-E432-1131E67EC40C}"/>
              </a:ext>
            </a:extLst>
          </p:cNvPr>
          <p:cNvSpPr txBox="1"/>
          <p:nvPr/>
        </p:nvSpPr>
        <p:spPr>
          <a:xfrm>
            <a:off x="0" y="3774282"/>
            <a:ext cx="2973654" cy="338554"/>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Electromagnetic drone</a:t>
            </a:r>
          </a:p>
        </p:txBody>
      </p:sp>
      <p:pic>
        <p:nvPicPr>
          <p:cNvPr id="29" name="Immagine 28">
            <a:extLst>
              <a:ext uri="{FF2B5EF4-FFF2-40B4-BE49-F238E27FC236}">
                <a16:creationId xmlns:a16="http://schemas.microsoft.com/office/drawing/2014/main" id="{3914C3DC-9031-8EC0-202C-57CD681FBCFD}"/>
              </a:ext>
            </a:extLst>
          </p:cNvPr>
          <p:cNvPicPr>
            <a:picLocks noChangeAspect="1"/>
          </p:cNvPicPr>
          <p:nvPr/>
        </p:nvPicPr>
        <p:blipFill>
          <a:blip r:embed="rId4"/>
          <a:stretch>
            <a:fillRect/>
          </a:stretch>
        </p:blipFill>
        <p:spPr>
          <a:xfrm>
            <a:off x="2599191" y="2910839"/>
            <a:ext cx="1183783" cy="518161"/>
          </a:xfrm>
          <a:prstGeom prst="rect">
            <a:avLst/>
          </a:prstGeom>
        </p:spPr>
      </p:pic>
      <p:pic>
        <p:nvPicPr>
          <p:cNvPr id="32" name="Immagine 31">
            <a:extLst>
              <a:ext uri="{FF2B5EF4-FFF2-40B4-BE49-F238E27FC236}">
                <a16:creationId xmlns:a16="http://schemas.microsoft.com/office/drawing/2014/main" id="{B8A08326-DBD6-D029-F977-16E755C95D6F}"/>
              </a:ext>
            </a:extLst>
          </p:cNvPr>
          <p:cNvPicPr>
            <a:picLocks noChangeAspect="1"/>
          </p:cNvPicPr>
          <p:nvPr/>
        </p:nvPicPr>
        <p:blipFill>
          <a:blip r:embed="rId5"/>
          <a:stretch>
            <a:fillRect/>
          </a:stretch>
        </p:blipFill>
        <p:spPr>
          <a:xfrm>
            <a:off x="4352664" y="952083"/>
            <a:ext cx="3392430" cy="2665880"/>
          </a:xfrm>
          <a:prstGeom prst="rect">
            <a:avLst/>
          </a:prstGeom>
        </p:spPr>
      </p:pic>
      <p:sp>
        <p:nvSpPr>
          <p:cNvPr id="33" name="TextBox 15">
            <a:extLst>
              <a:ext uri="{FF2B5EF4-FFF2-40B4-BE49-F238E27FC236}">
                <a16:creationId xmlns:a16="http://schemas.microsoft.com/office/drawing/2014/main" id="{6607B322-EBD9-12A7-EFD9-A6D6024D694C}"/>
              </a:ext>
            </a:extLst>
          </p:cNvPr>
          <p:cNvSpPr txBox="1"/>
          <p:nvPr/>
        </p:nvSpPr>
        <p:spPr>
          <a:xfrm>
            <a:off x="7448161" y="1070130"/>
            <a:ext cx="2973654" cy="338554"/>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GPR drone</a:t>
            </a:r>
          </a:p>
        </p:txBody>
      </p:sp>
    </p:spTree>
    <p:extLst>
      <p:ext uri="{BB962C8B-B14F-4D97-AF65-F5344CB8AC3E}">
        <p14:creationId xmlns:p14="http://schemas.microsoft.com/office/powerpoint/2010/main" val="3969807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14F9A-5163-4729-E58C-F48DA55B8CBA}"/>
            </a:ext>
          </a:extLst>
        </p:cNvPr>
        <p:cNvGrpSpPr/>
        <p:nvPr/>
      </p:nvGrpSpPr>
      <p:grpSpPr>
        <a:xfrm>
          <a:off x="0" y="0"/>
          <a:ext cx="0" cy="0"/>
          <a:chOff x="0" y="0"/>
          <a:chExt cx="0" cy="0"/>
        </a:xfrm>
      </p:grpSpPr>
      <p:sp>
        <p:nvSpPr>
          <p:cNvPr id="4" name="Sottotitolo 3">
            <a:extLst>
              <a:ext uri="{FF2B5EF4-FFF2-40B4-BE49-F238E27FC236}">
                <a16:creationId xmlns:a16="http://schemas.microsoft.com/office/drawing/2014/main" id="{DA72AB37-3054-AFCA-0425-050ADF9E93CB}"/>
              </a:ext>
            </a:extLst>
          </p:cNvPr>
          <p:cNvSpPr>
            <a:spLocks noGrp="1"/>
          </p:cNvSpPr>
          <p:nvPr>
            <p:ph type="subTitle" idx="10"/>
          </p:nvPr>
        </p:nvSpPr>
        <p:spPr>
          <a:xfrm>
            <a:off x="463997" y="6398384"/>
            <a:ext cx="4671208" cy="473977"/>
          </a:xfrm>
        </p:spPr>
        <p:txBody>
          <a:bodyPr/>
          <a:lstStyle/>
          <a:p>
            <a:endParaRPr lang="it-IT" dirty="0"/>
          </a:p>
        </p:txBody>
      </p:sp>
      <p:sp>
        <p:nvSpPr>
          <p:cNvPr id="3" name="Titolo 1">
            <a:extLst>
              <a:ext uri="{FF2B5EF4-FFF2-40B4-BE49-F238E27FC236}">
                <a16:creationId xmlns:a16="http://schemas.microsoft.com/office/drawing/2014/main" id="{4DB6F015-8C39-9C3E-5BFD-6B6C4E8CE491}"/>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err="1"/>
              <a:t>Instrumental</a:t>
            </a:r>
            <a:r>
              <a:rPr lang="it-IT" sz="2400" dirty="0"/>
              <a:t> </a:t>
            </a:r>
            <a:r>
              <a:rPr lang="it-IT" sz="2400" dirty="0" err="1"/>
              <a:t>capacities</a:t>
            </a:r>
            <a:br>
              <a:rPr lang="it-IT" dirty="0"/>
            </a:br>
            <a:endParaRPr lang="it-IT" dirty="0"/>
          </a:p>
        </p:txBody>
      </p:sp>
      <p:sp>
        <p:nvSpPr>
          <p:cNvPr id="7" name="Titolo 1">
            <a:extLst>
              <a:ext uri="{FF2B5EF4-FFF2-40B4-BE49-F238E27FC236}">
                <a16:creationId xmlns:a16="http://schemas.microsoft.com/office/drawing/2014/main" id="{BBD69137-E0ED-C3BF-6AF2-6BB8C476B347}"/>
              </a:ext>
            </a:extLst>
          </p:cNvPr>
          <p:cNvSpPr txBox="1">
            <a:spLocks/>
          </p:cNvSpPr>
          <p:nvPr/>
        </p:nvSpPr>
        <p:spPr>
          <a:xfrm>
            <a:off x="333286" y="38687"/>
            <a:ext cx="11341133"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dirty="0"/>
              <a:t>7.9 </a:t>
            </a:r>
            <a:r>
              <a:rPr lang="en-US" dirty="0"/>
              <a:t>Integrated facility for accessible airborne geophysical observations.</a:t>
            </a:r>
          </a:p>
          <a:p>
            <a:endParaRPr lang="it-IT" dirty="0"/>
          </a:p>
        </p:txBody>
      </p:sp>
      <p:pic>
        <p:nvPicPr>
          <p:cNvPr id="23" name="Immagine 22">
            <a:extLst>
              <a:ext uri="{FF2B5EF4-FFF2-40B4-BE49-F238E27FC236}">
                <a16:creationId xmlns:a16="http://schemas.microsoft.com/office/drawing/2014/main" id="{F27ECADA-42FE-68FA-4999-E0378F5C4494}"/>
              </a:ext>
            </a:extLst>
          </p:cNvPr>
          <p:cNvPicPr>
            <a:picLocks noChangeAspect="1"/>
          </p:cNvPicPr>
          <p:nvPr/>
        </p:nvPicPr>
        <p:blipFill>
          <a:blip r:embed="rId3"/>
          <a:stretch>
            <a:fillRect/>
          </a:stretch>
        </p:blipFill>
        <p:spPr>
          <a:xfrm>
            <a:off x="333286" y="938007"/>
            <a:ext cx="3761295" cy="2836275"/>
          </a:xfrm>
          <a:prstGeom prst="rect">
            <a:avLst/>
          </a:prstGeom>
        </p:spPr>
      </p:pic>
      <p:sp>
        <p:nvSpPr>
          <p:cNvPr id="26" name="TextBox 15">
            <a:extLst>
              <a:ext uri="{FF2B5EF4-FFF2-40B4-BE49-F238E27FC236}">
                <a16:creationId xmlns:a16="http://schemas.microsoft.com/office/drawing/2014/main" id="{7013E09C-700A-3103-430D-2FEFCAB74A49}"/>
              </a:ext>
            </a:extLst>
          </p:cNvPr>
          <p:cNvSpPr txBox="1"/>
          <p:nvPr/>
        </p:nvSpPr>
        <p:spPr>
          <a:xfrm>
            <a:off x="0" y="3774282"/>
            <a:ext cx="2973654" cy="338554"/>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Electromagnetic drone</a:t>
            </a:r>
          </a:p>
        </p:txBody>
      </p:sp>
      <p:pic>
        <p:nvPicPr>
          <p:cNvPr id="29" name="Immagine 28">
            <a:extLst>
              <a:ext uri="{FF2B5EF4-FFF2-40B4-BE49-F238E27FC236}">
                <a16:creationId xmlns:a16="http://schemas.microsoft.com/office/drawing/2014/main" id="{A34AD505-CA9E-1566-1853-D2A93A93C27F}"/>
              </a:ext>
            </a:extLst>
          </p:cNvPr>
          <p:cNvPicPr>
            <a:picLocks noChangeAspect="1"/>
          </p:cNvPicPr>
          <p:nvPr/>
        </p:nvPicPr>
        <p:blipFill>
          <a:blip r:embed="rId4"/>
          <a:stretch>
            <a:fillRect/>
          </a:stretch>
        </p:blipFill>
        <p:spPr>
          <a:xfrm>
            <a:off x="2599191" y="2910839"/>
            <a:ext cx="1183783" cy="518161"/>
          </a:xfrm>
          <a:prstGeom prst="rect">
            <a:avLst/>
          </a:prstGeom>
        </p:spPr>
      </p:pic>
      <p:pic>
        <p:nvPicPr>
          <p:cNvPr id="32" name="Immagine 31">
            <a:extLst>
              <a:ext uri="{FF2B5EF4-FFF2-40B4-BE49-F238E27FC236}">
                <a16:creationId xmlns:a16="http://schemas.microsoft.com/office/drawing/2014/main" id="{369AF8D5-643C-DF27-6B70-EEE20A11BD16}"/>
              </a:ext>
            </a:extLst>
          </p:cNvPr>
          <p:cNvPicPr>
            <a:picLocks noChangeAspect="1"/>
          </p:cNvPicPr>
          <p:nvPr/>
        </p:nvPicPr>
        <p:blipFill>
          <a:blip r:embed="rId5"/>
          <a:stretch>
            <a:fillRect/>
          </a:stretch>
        </p:blipFill>
        <p:spPr>
          <a:xfrm>
            <a:off x="4352664" y="952083"/>
            <a:ext cx="3392430" cy="2665880"/>
          </a:xfrm>
          <a:prstGeom prst="rect">
            <a:avLst/>
          </a:prstGeom>
        </p:spPr>
      </p:pic>
      <p:sp>
        <p:nvSpPr>
          <p:cNvPr id="33" name="TextBox 15">
            <a:extLst>
              <a:ext uri="{FF2B5EF4-FFF2-40B4-BE49-F238E27FC236}">
                <a16:creationId xmlns:a16="http://schemas.microsoft.com/office/drawing/2014/main" id="{86535522-681A-EBF9-BBA6-5ACF3FE87415}"/>
              </a:ext>
            </a:extLst>
          </p:cNvPr>
          <p:cNvSpPr txBox="1"/>
          <p:nvPr/>
        </p:nvSpPr>
        <p:spPr>
          <a:xfrm>
            <a:off x="7448161" y="1070130"/>
            <a:ext cx="2973654" cy="338554"/>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GPR drone</a:t>
            </a:r>
          </a:p>
        </p:txBody>
      </p:sp>
      <p:pic>
        <p:nvPicPr>
          <p:cNvPr id="35" name="Immagine 34">
            <a:extLst>
              <a:ext uri="{FF2B5EF4-FFF2-40B4-BE49-F238E27FC236}">
                <a16:creationId xmlns:a16="http://schemas.microsoft.com/office/drawing/2014/main" id="{39F40884-9BDC-1C71-4B09-7E6226B35761}"/>
              </a:ext>
            </a:extLst>
          </p:cNvPr>
          <p:cNvPicPr>
            <a:picLocks noChangeAspect="1"/>
          </p:cNvPicPr>
          <p:nvPr/>
        </p:nvPicPr>
        <p:blipFill>
          <a:blip r:embed="rId6"/>
          <a:stretch>
            <a:fillRect/>
          </a:stretch>
        </p:blipFill>
        <p:spPr>
          <a:xfrm>
            <a:off x="6580708" y="1526731"/>
            <a:ext cx="5278006" cy="1847906"/>
          </a:xfrm>
          <a:prstGeom prst="rect">
            <a:avLst/>
          </a:prstGeom>
        </p:spPr>
      </p:pic>
    </p:spTree>
    <p:extLst>
      <p:ext uri="{BB962C8B-B14F-4D97-AF65-F5344CB8AC3E}">
        <p14:creationId xmlns:p14="http://schemas.microsoft.com/office/powerpoint/2010/main" val="1544354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4C65C-D0C0-CF45-137F-28B595207056}"/>
            </a:ext>
          </a:extLst>
        </p:cNvPr>
        <p:cNvGrpSpPr/>
        <p:nvPr/>
      </p:nvGrpSpPr>
      <p:grpSpPr>
        <a:xfrm>
          <a:off x="0" y="0"/>
          <a:ext cx="0" cy="0"/>
          <a:chOff x="0" y="0"/>
          <a:chExt cx="0" cy="0"/>
        </a:xfrm>
      </p:grpSpPr>
      <p:sp>
        <p:nvSpPr>
          <p:cNvPr id="4" name="Sottotitolo 3">
            <a:extLst>
              <a:ext uri="{FF2B5EF4-FFF2-40B4-BE49-F238E27FC236}">
                <a16:creationId xmlns:a16="http://schemas.microsoft.com/office/drawing/2014/main" id="{F57F4903-CEE0-DE84-9B4E-222F170274EE}"/>
              </a:ext>
            </a:extLst>
          </p:cNvPr>
          <p:cNvSpPr>
            <a:spLocks noGrp="1"/>
          </p:cNvSpPr>
          <p:nvPr>
            <p:ph type="subTitle" idx="10"/>
          </p:nvPr>
        </p:nvSpPr>
        <p:spPr>
          <a:xfrm>
            <a:off x="463997" y="6398384"/>
            <a:ext cx="4671208" cy="473977"/>
          </a:xfrm>
        </p:spPr>
        <p:txBody>
          <a:bodyPr/>
          <a:lstStyle/>
          <a:p>
            <a:endParaRPr lang="it-IT" dirty="0"/>
          </a:p>
        </p:txBody>
      </p:sp>
      <p:sp>
        <p:nvSpPr>
          <p:cNvPr id="3" name="Titolo 1">
            <a:extLst>
              <a:ext uri="{FF2B5EF4-FFF2-40B4-BE49-F238E27FC236}">
                <a16:creationId xmlns:a16="http://schemas.microsoft.com/office/drawing/2014/main" id="{ED7C1805-2422-AD6D-FAE2-F424647DC6F1}"/>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err="1"/>
              <a:t>Instrumental</a:t>
            </a:r>
            <a:r>
              <a:rPr lang="it-IT" sz="2400" dirty="0"/>
              <a:t> </a:t>
            </a:r>
            <a:r>
              <a:rPr lang="it-IT" sz="2400" dirty="0" err="1"/>
              <a:t>capacities</a:t>
            </a:r>
            <a:br>
              <a:rPr lang="it-IT" dirty="0"/>
            </a:br>
            <a:endParaRPr lang="it-IT" dirty="0"/>
          </a:p>
        </p:txBody>
      </p:sp>
      <p:sp>
        <p:nvSpPr>
          <p:cNvPr id="7" name="Titolo 1">
            <a:extLst>
              <a:ext uri="{FF2B5EF4-FFF2-40B4-BE49-F238E27FC236}">
                <a16:creationId xmlns:a16="http://schemas.microsoft.com/office/drawing/2014/main" id="{AFFA6974-A258-FA74-B702-235436739385}"/>
              </a:ext>
            </a:extLst>
          </p:cNvPr>
          <p:cNvSpPr txBox="1">
            <a:spLocks/>
          </p:cNvSpPr>
          <p:nvPr/>
        </p:nvSpPr>
        <p:spPr>
          <a:xfrm>
            <a:off x="333286" y="38687"/>
            <a:ext cx="11341133"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dirty="0"/>
              <a:t>7.9 </a:t>
            </a:r>
            <a:r>
              <a:rPr lang="en-US" dirty="0"/>
              <a:t>Integrated facility for accessible airborne geophysical observations.</a:t>
            </a:r>
          </a:p>
          <a:p>
            <a:endParaRPr lang="it-IT" dirty="0"/>
          </a:p>
        </p:txBody>
      </p:sp>
      <p:pic>
        <p:nvPicPr>
          <p:cNvPr id="38" name="Immagine 37">
            <a:extLst>
              <a:ext uri="{FF2B5EF4-FFF2-40B4-BE49-F238E27FC236}">
                <a16:creationId xmlns:a16="http://schemas.microsoft.com/office/drawing/2014/main" id="{6C117964-8B96-08AB-019B-D227586C62A7}"/>
              </a:ext>
            </a:extLst>
          </p:cNvPr>
          <p:cNvPicPr>
            <a:picLocks noChangeAspect="1"/>
          </p:cNvPicPr>
          <p:nvPr/>
        </p:nvPicPr>
        <p:blipFill>
          <a:blip r:embed="rId3"/>
          <a:stretch>
            <a:fillRect/>
          </a:stretch>
        </p:blipFill>
        <p:spPr>
          <a:xfrm>
            <a:off x="2177797" y="1433113"/>
            <a:ext cx="3833222" cy="4808952"/>
          </a:xfrm>
          <a:prstGeom prst="rect">
            <a:avLst/>
          </a:prstGeom>
        </p:spPr>
      </p:pic>
      <p:sp>
        <p:nvSpPr>
          <p:cNvPr id="39" name="TextBox 15">
            <a:extLst>
              <a:ext uri="{FF2B5EF4-FFF2-40B4-BE49-F238E27FC236}">
                <a16:creationId xmlns:a16="http://schemas.microsoft.com/office/drawing/2014/main" id="{FE745EC5-5220-0923-E98E-1F87282D6076}"/>
              </a:ext>
            </a:extLst>
          </p:cNvPr>
          <p:cNvSpPr txBox="1"/>
          <p:nvPr/>
        </p:nvSpPr>
        <p:spPr>
          <a:xfrm>
            <a:off x="220744" y="1276794"/>
            <a:ext cx="2973654" cy="338554"/>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Strapdown gravimeter</a:t>
            </a:r>
          </a:p>
        </p:txBody>
      </p:sp>
      <p:pic>
        <p:nvPicPr>
          <p:cNvPr id="41" name="Immagine 40">
            <a:extLst>
              <a:ext uri="{FF2B5EF4-FFF2-40B4-BE49-F238E27FC236}">
                <a16:creationId xmlns:a16="http://schemas.microsoft.com/office/drawing/2014/main" id="{857E5DC0-9E53-C43D-008A-8B869586A7D9}"/>
              </a:ext>
            </a:extLst>
          </p:cNvPr>
          <p:cNvPicPr>
            <a:picLocks noChangeAspect="1"/>
          </p:cNvPicPr>
          <p:nvPr/>
        </p:nvPicPr>
        <p:blipFill>
          <a:blip r:embed="rId4"/>
          <a:stretch>
            <a:fillRect/>
          </a:stretch>
        </p:blipFill>
        <p:spPr>
          <a:xfrm>
            <a:off x="6096000" y="1297532"/>
            <a:ext cx="5496692" cy="2915057"/>
          </a:xfrm>
          <a:prstGeom prst="rect">
            <a:avLst/>
          </a:prstGeom>
        </p:spPr>
      </p:pic>
      <p:sp>
        <p:nvSpPr>
          <p:cNvPr id="42" name="TextBox 15">
            <a:extLst>
              <a:ext uri="{FF2B5EF4-FFF2-40B4-BE49-F238E27FC236}">
                <a16:creationId xmlns:a16="http://schemas.microsoft.com/office/drawing/2014/main" id="{D4E0AC88-BDD5-9E55-F8C7-0B142E07FFD8}"/>
              </a:ext>
            </a:extLst>
          </p:cNvPr>
          <p:cNvSpPr txBox="1"/>
          <p:nvPr/>
        </p:nvSpPr>
        <p:spPr>
          <a:xfrm>
            <a:off x="6874754" y="4367033"/>
            <a:ext cx="4280576" cy="338554"/>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Piper aircraft of OGS inserted in EUFAR</a:t>
            </a:r>
          </a:p>
        </p:txBody>
      </p:sp>
    </p:spTree>
    <p:extLst>
      <p:ext uri="{BB962C8B-B14F-4D97-AF65-F5344CB8AC3E}">
        <p14:creationId xmlns:p14="http://schemas.microsoft.com/office/powerpoint/2010/main" val="112193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9B75A-5179-6AB5-F744-62AB9738E454}"/>
            </a:ext>
          </a:extLst>
        </p:cNvPr>
        <p:cNvGrpSpPr/>
        <p:nvPr/>
      </p:nvGrpSpPr>
      <p:grpSpPr>
        <a:xfrm>
          <a:off x="0" y="0"/>
          <a:ext cx="0" cy="0"/>
          <a:chOff x="0" y="0"/>
          <a:chExt cx="0" cy="0"/>
        </a:xfrm>
      </p:grpSpPr>
      <p:sp>
        <p:nvSpPr>
          <p:cNvPr id="4" name="Sottotitolo 3">
            <a:extLst>
              <a:ext uri="{FF2B5EF4-FFF2-40B4-BE49-F238E27FC236}">
                <a16:creationId xmlns:a16="http://schemas.microsoft.com/office/drawing/2014/main" id="{A7B6565A-3C32-5846-C284-DC28DFDCAC5F}"/>
              </a:ext>
            </a:extLst>
          </p:cNvPr>
          <p:cNvSpPr>
            <a:spLocks noGrp="1"/>
          </p:cNvSpPr>
          <p:nvPr>
            <p:ph type="subTitle" idx="10"/>
          </p:nvPr>
        </p:nvSpPr>
        <p:spPr>
          <a:xfrm>
            <a:off x="375921" y="6384022"/>
            <a:ext cx="4671208" cy="473977"/>
          </a:xfrm>
        </p:spPr>
        <p:txBody>
          <a:bodyPr/>
          <a:lstStyle/>
          <a:p>
            <a:endParaRPr lang="en-US" noProof="0" dirty="0"/>
          </a:p>
        </p:txBody>
      </p:sp>
      <p:sp>
        <p:nvSpPr>
          <p:cNvPr id="6" name="TextBox 79">
            <a:extLst>
              <a:ext uri="{FF2B5EF4-FFF2-40B4-BE49-F238E27FC236}">
                <a16:creationId xmlns:a16="http://schemas.microsoft.com/office/drawing/2014/main" id="{7B3889C8-C26C-D029-CAA0-452BEB93D8F5}"/>
              </a:ext>
            </a:extLst>
          </p:cNvPr>
          <p:cNvSpPr txBox="1"/>
          <p:nvPr/>
        </p:nvSpPr>
        <p:spPr>
          <a:xfrm>
            <a:off x="147655" y="1098199"/>
            <a:ext cx="3197782" cy="830997"/>
          </a:xfrm>
          <a:prstGeom prst="rect">
            <a:avLst/>
          </a:prstGeom>
          <a:noFill/>
        </p:spPr>
        <p:txBody>
          <a:bodyPr wrap="square">
            <a:spAutoFit/>
          </a:bodyPr>
          <a:lstStyle/>
          <a:p>
            <a:pPr algn="l"/>
            <a:r>
              <a:rPr lang="en-US" sz="1600" b="1" noProof="0" dirty="0">
                <a:solidFill>
                  <a:srgbClr val="389D50"/>
                </a:solidFill>
                <a:highlight>
                  <a:srgbClr val="FFFFFF"/>
                </a:highlight>
                <a:latin typeface="Montserrat" panose="00000500000000000000" pitchFamily="2" charset="0"/>
              </a:rPr>
              <a:t>Multi-sensor “Carlone landslide” monitoring system (work in progress…)</a:t>
            </a:r>
            <a:endParaRPr lang="en-US" sz="1600" b="1" i="0" noProof="0" dirty="0">
              <a:solidFill>
                <a:srgbClr val="389D50"/>
              </a:solidFill>
              <a:effectLst/>
              <a:highlight>
                <a:srgbClr val="FFFFFF"/>
              </a:highlight>
              <a:latin typeface="Montserrat" panose="00000500000000000000" pitchFamily="2" charset="0"/>
            </a:endParaRPr>
          </a:p>
        </p:txBody>
      </p:sp>
      <p:sp>
        <p:nvSpPr>
          <p:cNvPr id="18" name="Segnaposto contenuto 2">
            <a:extLst>
              <a:ext uri="{FF2B5EF4-FFF2-40B4-BE49-F238E27FC236}">
                <a16:creationId xmlns:a16="http://schemas.microsoft.com/office/drawing/2014/main" id="{DF5A0698-4CCF-5DF1-DB8E-3E4C44599213}"/>
              </a:ext>
            </a:extLst>
          </p:cNvPr>
          <p:cNvSpPr txBox="1">
            <a:spLocks/>
          </p:cNvSpPr>
          <p:nvPr/>
        </p:nvSpPr>
        <p:spPr>
          <a:xfrm>
            <a:off x="169308" y="634986"/>
            <a:ext cx="11470641" cy="7569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b="1" noProof="0" dirty="0">
                <a:solidFill>
                  <a:srgbClr val="002060"/>
                </a:solidFill>
              </a:rPr>
              <a:t> </a:t>
            </a:r>
            <a:r>
              <a:rPr lang="en-US" sz="2000" b="1" noProof="0" dirty="0">
                <a:solidFill>
                  <a:srgbClr val="002060"/>
                </a:solidFill>
              </a:rPr>
              <a:t>New datasets from «Carlone landslide» pilot site (Tito, PZ)</a:t>
            </a:r>
          </a:p>
        </p:txBody>
      </p:sp>
      <p:grpSp>
        <p:nvGrpSpPr>
          <p:cNvPr id="28" name="Gruppo 27">
            <a:extLst>
              <a:ext uri="{FF2B5EF4-FFF2-40B4-BE49-F238E27FC236}">
                <a16:creationId xmlns:a16="http://schemas.microsoft.com/office/drawing/2014/main" id="{E387B001-A1AE-CB3E-0B87-8CB11FC83A49}"/>
              </a:ext>
            </a:extLst>
          </p:cNvPr>
          <p:cNvGrpSpPr/>
          <p:nvPr/>
        </p:nvGrpSpPr>
        <p:grpSpPr>
          <a:xfrm>
            <a:off x="6932567" y="369375"/>
            <a:ext cx="1382440" cy="1389024"/>
            <a:chOff x="296562" y="1727202"/>
            <a:chExt cx="3649713" cy="3649713"/>
          </a:xfrm>
        </p:grpSpPr>
        <p:pic>
          <p:nvPicPr>
            <p:cNvPr id="29" name="Picture 2" descr="12.500+ Italia Regioni Foto stock, immagini e fotografie royalty-free -  iStock | Uomo">
              <a:extLst>
                <a:ext uri="{FF2B5EF4-FFF2-40B4-BE49-F238E27FC236}">
                  <a16:creationId xmlns:a16="http://schemas.microsoft.com/office/drawing/2014/main" id="{6CBA1900-1FCD-7A83-0570-593CACEAD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62" y="1727202"/>
              <a:ext cx="3649713" cy="3649713"/>
            </a:xfrm>
            <a:prstGeom prst="rect">
              <a:avLst/>
            </a:prstGeom>
            <a:noFill/>
            <a:extLst>
              <a:ext uri="{909E8E84-426E-40DD-AFC4-6F175D3DCCD1}">
                <a14:hiddenFill xmlns:a14="http://schemas.microsoft.com/office/drawing/2010/main">
                  <a:solidFill>
                    <a:srgbClr val="FFFFFF"/>
                  </a:solidFill>
                </a14:hiddenFill>
              </a:ext>
            </a:extLst>
          </p:spPr>
        </p:pic>
        <p:sp>
          <p:nvSpPr>
            <p:cNvPr id="30" name="Ovale 29">
              <a:extLst>
                <a:ext uri="{FF2B5EF4-FFF2-40B4-BE49-F238E27FC236}">
                  <a16:creationId xmlns:a16="http://schemas.microsoft.com/office/drawing/2014/main" id="{9745418A-EA81-76BC-8446-408711F9BE6D}"/>
                </a:ext>
              </a:extLst>
            </p:cNvPr>
            <p:cNvSpPr/>
            <p:nvPr/>
          </p:nvSpPr>
          <p:spPr>
            <a:xfrm>
              <a:off x="2880154" y="3892051"/>
              <a:ext cx="95042" cy="94591"/>
            </a:xfrm>
            <a:prstGeom prst="ellipse">
              <a:avLst/>
            </a:prstGeom>
            <a:no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7" name="Gruppo 6">
            <a:extLst>
              <a:ext uri="{FF2B5EF4-FFF2-40B4-BE49-F238E27FC236}">
                <a16:creationId xmlns:a16="http://schemas.microsoft.com/office/drawing/2014/main" id="{14332838-3691-D996-CE96-ED0792BB3B46}"/>
              </a:ext>
            </a:extLst>
          </p:cNvPr>
          <p:cNvGrpSpPr/>
          <p:nvPr/>
        </p:nvGrpSpPr>
        <p:grpSpPr>
          <a:xfrm>
            <a:off x="169308" y="1394766"/>
            <a:ext cx="12022692" cy="4720984"/>
            <a:chOff x="100484" y="1394766"/>
            <a:chExt cx="12022692" cy="4720984"/>
          </a:xfrm>
        </p:grpSpPr>
        <p:pic>
          <p:nvPicPr>
            <p:cNvPr id="45" name="Immagine 44">
              <a:extLst>
                <a:ext uri="{FF2B5EF4-FFF2-40B4-BE49-F238E27FC236}">
                  <a16:creationId xmlns:a16="http://schemas.microsoft.com/office/drawing/2014/main" id="{68A35A28-456C-FDEB-4EBA-2F050D10561C}"/>
                </a:ext>
              </a:extLst>
            </p:cNvPr>
            <p:cNvPicPr>
              <a:picLocks noChangeAspect="1"/>
            </p:cNvPicPr>
            <p:nvPr/>
          </p:nvPicPr>
          <p:blipFill>
            <a:blip r:embed="rId4"/>
            <a:srcRect r="2836"/>
            <a:stretch>
              <a:fillRect/>
            </a:stretch>
          </p:blipFill>
          <p:spPr>
            <a:xfrm>
              <a:off x="3222725" y="1394766"/>
              <a:ext cx="8900451" cy="4720984"/>
            </a:xfrm>
            <a:prstGeom prst="rect">
              <a:avLst/>
            </a:prstGeom>
          </p:spPr>
        </p:pic>
        <p:sp>
          <p:nvSpPr>
            <p:cNvPr id="5" name="Rettangolo 4">
              <a:extLst>
                <a:ext uri="{FF2B5EF4-FFF2-40B4-BE49-F238E27FC236}">
                  <a16:creationId xmlns:a16="http://schemas.microsoft.com/office/drawing/2014/main" id="{C593D8D3-E8F5-0BFE-2BE1-46A18DF4BDDB}"/>
                </a:ext>
              </a:extLst>
            </p:cNvPr>
            <p:cNvSpPr/>
            <p:nvPr/>
          </p:nvSpPr>
          <p:spPr>
            <a:xfrm>
              <a:off x="3265714" y="2009669"/>
              <a:ext cx="1698172" cy="2140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7" name="Immagine 26">
              <a:extLst>
                <a:ext uri="{FF2B5EF4-FFF2-40B4-BE49-F238E27FC236}">
                  <a16:creationId xmlns:a16="http://schemas.microsoft.com/office/drawing/2014/main" id="{425FEFEE-3EC3-3E7A-2AEA-FB762833437A}"/>
                </a:ext>
              </a:extLst>
            </p:cNvPr>
            <p:cNvPicPr>
              <a:picLocks noChangeAspect="1"/>
            </p:cNvPicPr>
            <p:nvPr/>
          </p:nvPicPr>
          <p:blipFill>
            <a:blip r:embed="rId5"/>
            <a:srcRect r="4633"/>
            <a:stretch>
              <a:fillRect/>
            </a:stretch>
          </p:blipFill>
          <p:spPr>
            <a:xfrm>
              <a:off x="100484" y="2170615"/>
              <a:ext cx="4863399" cy="1873912"/>
            </a:xfrm>
            <a:prstGeom prst="rect">
              <a:avLst/>
            </a:prstGeom>
          </p:spPr>
        </p:pic>
      </p:grpSp>
      <p:pic>
        <p:nvPicPr>
          <p:cNvPr id="25" name="Immagine 24">
            <a:extLst>
              <a:ext uri="{FF2B5EF4-FFF2-40B4-BE49-F238E27FC236}">
                <a16:creationId xmlns:a16="http://schemas.microsoft.com/office/drawing/2014/main" id="{EAAB49ED-43D8-2830-2FBC-920290BE9D01}"/>
              </a:ext>
            </a:extLst>
          </p:cNvPr>
          <p:cNvPicPr>
            <a:picLocks noChangeAspect="1"/>
          </p:cNvPicPr>
          <p:nvPr/>
        </p:nvPicPr>
        <p:blipFill>
          <a:blip r:embed="rId6"/>
          <a:stretch>
            <a:fillRect/>
          </a:stretch>
        </p:blipFill>
        <p:spPr>
          <a:xfrm>
            <a:off x="147655" y="4073045"/>
            <a:ext cx="3113877" cy="2249049"/>
          </a:xfrm>
          <a:prstGeom prst="rect">
            <a:avLst/>
          </a:prstGeom>
        </p:spPr>
      </p:pic>
      <p:sp>
        <p:nvSpPr>
          <p:cNvPr id="32" name="Titolo 1">
            <a:extLst>
              <a:ext uri="{FF2B5EF4-FFF2-40B4-BE49-F238E27FC236}">
                <a16:creationId xmlns:a16="http://schemas.microsoft.com/office/drawing/2014/main" id="{AA72BD85-8009-41F7-C63E-61445F265F34}"/>
              </a:ext>
            </a:extLst>
          </p:cNvPr>
          <p:cNvSpPr>
            <a:spLocks noGrp="1"/>
          </p:cNvSpPr>
          <p:nvPr>
            <p:ph type="ctrTitle"/>
          </p:nvPr>
        </p:nvSpPr>
        <p:spPr>
          <a:xfrm>
            <a:off x="0" y="-3885"/>
            <a:ext cx="11887200" cy="518161"/>
          </a:xfrm>
        </p:spPr>
        <p:txBody>
          <a:bodyPr/>
          <a:lstStyle/>
          <a:p>
            <a:r>
              <a:rPr lang="en-US" sz="2800" noProof="0" dirty="0"/>
              <a:t>Activity 7.4 - Networking the ground- airborne instrumental facilities for land surface monitoring </a:t>
            </a:r>
            <a:br>
              <a:rPr lang="en-US" sz="2800" noProof="0" dirty="0"/>
            </a:br>
            <a:endParaRPr lang="en-US" sz="2800" noProof="0" dirty="0"/>
          </a:p>
        </p:txBody>
      </p:sp>
      <p:sp>
        <p:nvSpPr>
          <p:cNvPr id="34" name="CasellaDiTesto 33">
            <a:extLst>
              <a:ext uri="{FF2B5EF4-FFF2-40B4-BE49-F238E27FC236}">
                <a16:creationId xmlns:a16="http://schemas.microsoft.com/office/drawing/2014/main" id="{DA5AFAA8-181E-DED6-3191-840B6A1B5B6E}"/>
              </a:ext>
            </a:extLst>
          </p:cNvPr>
          <p:cNvSpPr txBox="1"/>
          <p:nvPr/>
        </p:nvSpPr>
        <p:spPr>
          <a:xfrm>
            <a:off x="10507131" y="3071239"/>
            <a:ext cx="1804057" cy="461665"/>
          </a:xfrm>
          <a:prstGeom prst="rect">
            <a:avLst/>
          </a:prstGeom>
          <a:noFill/>
        </p:spPr>
        <p:txBody>
          <a:bodyPr wrap="square">
            <a:spAutoFit/>
          </a:bodyPr>
          <a:lstStyle/>
          <a:p>
            <a:pPr marL="0" indent="0">
              <a:buNone/>
            </a:pPr>
            <a:r>
              <a:rPr lang="en-US" sz="1200" b="1" noProof="0" dirty="0">
                <a:highlight>
                  <a:srgbClr val="FFFF00"/>
                </a:highlight>
              </a:rPr>
              <a:t>(In collaboration with WP5 and WP6)</a:t>
            </a:r>
          </a:p>
        </p:txBody>
      </p:sp>
      <p:sp>
        <p:nvSpPr>
          <p:cNvPr id="35" name="CasellaDiTesto 34">
            <a:extLst>
              <a:ext uri="{FF2B5EF4-FFF2-40B4-BE49-F238E27FC236}">
                <a16:creationId xmlns:a16="http://schemas.microsoft.com/office/drawing/2014/main" id="{C6BF33BE-D5FF-1DB9-316E-803C932B2B41}"/>
              </a:ext>
            </a:extLst>
          </p:cNvPr>
          <p:cNvSpPr txBox="1"/>
          <p:nvPr/>
        </p:nvSpPr>
        <p:spPr>
          <a:xfrm>
            <a:off x="28467" y="5197569"/>
            <a:ext cx="1804057" cy="461665"/>
          </a:xfrm>
          <a:prstGeom prst="rect">
            <a:avLst/>
          </a:prstGeom>
          <a:noFill/>
        </p:spPr>
        <p:txBody>
          <a:bodyPr wrap="square">
            <a:spAutoFit/>
          </a:bodyPr>
          <a:lstStyle/>
          <a:p>
            <a:pPr marL="0" indent="0">
              <a:buNone/>
            </a:pPr>
            <a:r>
              <a:rPr lang="en-US" sz="1200" b="1" noProof="0" dirty="0">
                <a:highlight>
                  <a:srgbClr val="FFFF00"/>
                </a:highlight>
              </a:rPr>
              <a:t>(In collaboration with CNR IREA)</a:t>
            </a:r>
          </a:p>
        </p:txBody>
      </p:sp>
      <p:sp>
        <p:nvSpPr>
          <p:cNvPr id="3" name="CasellaDiTesto 2">
            <a:extLst>
              <a:ext uri="{FF2B5EF4-FFF2-40B4-BE49-F238E27FC236}">
                <a16:creationId xmlns:a16="http://schemas.microsoft.com/office/drawing/2014/main" id="{8E231A1E-6F28-8628-8C62-BC82620040C4}"/>
              </a:ext>
            </a:extLst>
          </p:cNvPr>
          <p:cNvSpPr txBox="1"/>
          <p:nvPr/>
        </p:nvSpPr>
        <p:spPr>
          <a:xfrm>
            <a:off x="7426307" y="6379680"/>
            <a:ext cx="3954456" cy="461665"/>
          </a:xfrm>
          <a:prstGeom prst="rect">
            <a:avLst/>
          </a:prstGeom>
          <a:noFill/>
        </p:spPr>
        <p:txBody>
          <a:bodyPr wrap="square">
            <a:spAutoFit/>
          </a:bodyPr>
          <a:lstStyle/>
          <a:p>
            <a:r>
              <a:rPr lang="it-IT" sz="2400" dirty="0">
                <a:solidFill>
                  <a:srgbClr val="59A34D"/>
                </a:solidFill>
                <a:latin typeface="Calibri Light" panose="020F0302020204030204" pitchFamily="34" charset="0"/>
                <a:ea typeface="+mj-ea"/>
                <a:cs typeface="Calibri Light" panose="020F0302020204030204" pitchFamily="34" charset="0"/>
              </a:rPr>
              <a:t>Progresses in </a:t>
            </a:r>
            <a:r>
              <a:rPr lang="it-IT" sz="2400" dirty="0" err="1">
                <a:solidFill>
                  <a:srgbClr val="59A34D"/>
                </a:solidFill>
                <a:latin typeface="Calibri Light" panose="020F0302020204030204" pitchFamily="34" charset="0"/>
                <a:ea typeface="+mj-ea"/>
                <a:cs typeface="Calibri Light" panose="020F0302020204030204" pitchFamily="34" charset="0"/>
              </a:rPr>
              <a:t>collaboration</a:t>
            </a:r>
            <a:endParaRPr lang="it-IT" sz="2400" dirty="0">
              <a:solidFill>
                <a:srgbClr val="59A34D"/>
              </a:solidFill>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4153355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623F4-CF84-4263-8656-29552F5B5F69}"/>
            </a:ext>
          </a:extLst>
        </p:cNvPr>
        <p:cNvGrpSpPr/>
        <p:nvPr/>
      </p:nvGrpSpPr>
      <p:grpSpPr>
        <a:xfrm>
          <a:off x="0" y="0"/>
          <a:ext cx="0" cy="0"/>
          <a:chOff x="0" y="0"/>
          <a:chExt cx="0" cy="0"/>
        </a:xfrm>
      </p:grpSpPr>
      <p:sp>
        <p:nvSpPr>
          <p:cNvPr id="4" name="Sottotitolo 3">
            <a:extLst>
              <a:ext uri="{FF2B5EF4-FFF2-40B4-BE49-F238E27FC236}">
                <a16:creationId xmlns:a16="http://schemas.microsoft.com/office/drawing/2014/main" id="{685B5EFA-D20C-578F-CDBA-D5BCA1117444}"/>
              </a:ext>
            </a:extLst>
          </p:cNvPr>
          <p:cNvSpPr>
            <a:spLocks noGrp="1"/>
          </p:cNvSpPr>
          <p:nvPr>
            <p:ph type="subTitle" idx="10"/>
          </p:nvPr>
        </p:nvSpPr>
        <p:spPr>
          <a:xfrm>
            <a:off x="463997" y="6398384"/>
            <a:ext cx="4671208" cy="473977"/>
          </a:xfrm>
        </p:spPr>
        <p:txBody>
          <a:bodyPr/>
          <a:lstStyle/>
          <a:p>
            <a:endParaRPr lang="it-IT" dirty="0"/>
          </a:p>
        </p:txBody>
      </p:sp>
      <p:sp>
        <p:nvSpPr>
          <p:cNvPr id="3" name="Titolo 1">
            <a:extLst>
              <a:ext uri="{FF2B5EF4-FFF2-40B4-BE49-F238E27FC236}">
                <a16:creationId xmlns:a16="http://schemas.microsoft.com/office/drawing/2014/main" id="{F60C4F21-75B8-3B86-03BE-E7DEDAF1FAD8}"/>
              </a:ext>
            </a:extLst>
          </p:cNvPr>
          <p:cNvSpPr txBox="1">
            <a:spLocks/>
          </p:cNvSpPr>
          <p:nvPr/>
        </p:nvSpPr>
        <p:spPr>
          <a:xfrm>
            <a:off x="5500468" y="6361929"/>
            <a:ext cx="6691531"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err="1"/>
              <a:t>Instrumental</a:t>
            </a:r>
            <a:r>
              <a:rPr lang="it-IT" sz="2400" dirty="0"/>
              <a:t> </a:t>
            </a:r>
            <a:r>
              <a:rPr lang="it-IT" sz="2400" dirty="0" err="1"/>
              <a:t>capacities</a:t>
            </a:r>
            <a:r>
              <a:rPr lang="it-IT" sz="2400" dirty="0"/>
              <a:t> &amp; Progresses in </a:t>
            </a:r>
            <a:r>
              <a:rPr lang="it-IT" sz="2400" dirty="0" err="1"/>
              <a:t>collaboration</a:t>
            </a:r>
            <a:r>
              <a:rPr lang="it-IT" sz="2400" dirty="0"/>
              <a:t> </a:t>
            </a:r>
            <a:br>
              <a:rPr lang="it-IT" dirty="0"/>
            </a:br>
            <a:endParaRPr lang="it-IT" dirty="0"/>
          </a:p>
        </p:txBody>
      </p:sp>
      <p:sp>
        <p:nvSpPr>
          <p:cNvPr id="7" name="Titolo 1">
            <a:extLst>
              <a:ext uri="{FF2B5EF4-FFF2-40B4-BE49-F238E27FC236}">
                <a16:creationId xmlns:a16="http://schemas.microsoft.com/office/drawing/2014/main" id="{6ECE12DB-6467-17CE-4231-EA94709D303D}"/>
              </a:ext>
            </a:extLst>
          </p:cNvPr>
          <p:cNvSpPr txBox="1">
            <a:spLocks/>
          </p:cNvSpPr>
          <p:nvPr/>
        </p:nvSpPr>
        <p:spPr>
          <a:xfrm>
            <a:off x="333287" y="38687"/>
            <a:ext cx="10015056"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dirty="0"/>
              <a:t>7.7 </a:t>
            </a:r>
            <a:r>
              <a:rPr lang="en-US" dirty="0"/>
              <a:t>Integrated facility for the access to SMINO observations</a:t>
            </a:r>
            <a:br>
              <a:rPr lang="it-IT" dirty="0"/>
            </a:br>
            <a:r>
              <a:rPr lang="it-IT" dirty="0"/>
              <a:t>Ocean Bottom </a:t>
            </a:r>
            <a:r>
              <a:rPr lang="it-IT" dirty="0" err="1"/>
              <a:t>Seismograph</a:t>
            </a:r>
            <a:r>
              <a:rPr lang="it-IT" dirty="0"/>
              <a:t>- WP5 &amp;WP7</a:t>
            </a:r>
          </a:p>
          <a:p>
            <a:endParaRPr lang="it-IT" dirty="0"/>
          </a:p>
        </p:txBody>
      </p:sp>
      <p:pic>
        <p:nvPicPr>
          <p:cNvPr id="6" name="Immagine 5">
            <a:extLst>
              <a:ext uri="{FF2B5EF4-FFF2-40B4-BE49-F238E27FC236}">
                <a16:creationId xmlns:a16="http://schemas.microsoft.com/office/drawing/2014/main" id="{9C456C3F-4109-D548-CBA4-5C72A12FB5C4}"/>
              </a:ext>
            </a:extLst>
          </p:cNvPr>
          <p:cNvPicPr>
            <a:picLocks noChangeAspect="1"/>
          </p:cNvPicPr>
          <p:nvPr/>
        </p:nvPicPr>
        <p:blipFill>
          <a:blip r:embed="rId3"/>
          <a:stretch>
            <a:fillRect/>
          </a:stretch>
        </p:blipFill>
        <p:spPr>
          <a:xfrm>
            <a:off x="844062" y="1215000"/>
            <a:ext cx="9115863" cy="5131784"/>
          </a:xfrm>
          <a:prstGeom prst="rect">
            <a:avLst/>
          </a:prstGeom>
        </p:spPr>
      </p:pic>
    </p:spTree>
    <p:extLst>
      <p:ext uri="{BB962C8B-B14F-4D97-AF65-F5344CB8AC3E}">
        <p14:creationId xmlns:p14="http://schemas.microsoft.com/office/powerpoint/2010/main" val="2173409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778AC6-08C0-D63B-913E-506824555DFE}"/>
              </a:ext>
            </a:extLst>
          </p:cNvPr>
          <p:cNvSpPr>
            <a:spLocks noGrp="1"/>
          </p:cNvSpPr>
          <p:nvPr>
            <p:ph type="ctrTitle"/>
          </p:nvPr>
        </p:nvSpPr>
        <p:spPr/>
        <p:txBody>
          <a:bodyPr/>
          <a:lstStyle/>
          <a:p>
            <a:r>
              <a:rPr lang="it-IT" dirty="0"/>
              <a:t>Interaction </a:t>
            </a:r>
            <a:r>
              <a:rPr lang="it-IT" dirty="0" err="1"/>
              <a:t>between</a:t>
            </a:r>
            <a:r>
              <a:rPr lang="it-IT" dirty="0"/>
              <a:t> WP5, WP7 (7.7) and WP8: </a:t>
            </a:r>
            <a:r>
              <a:rPr lang="en-GB" dirty="0"/>
              <a:t>Downstream VRE: Land and Marine domain toolboxes </a:t>
            </a:r>
            <a:br>
              <a:rPr lang="it-IT" dirty="0"/>
            </a:br>
            <a:endParaRPr lang="it-IT" dirty="0"/>
          </a:p>
        </p:txBody>
      </p:sp>
      <p:sp>
        <p:nvSpPr>
          <p:cNvPr id="4" name="Sottotitolo 3">
            <a:extLst>
              <a:ext uri="{FF2B5EF4-FFF2-40B4-BE49-F238E27FC236}">
                <a16:creationId xmlns:a16="http://schemas.microsoft.com/office/drawing/2014/main" id="{27F6F66E-69E1-2456-26FA-73FE1FCAA7E2}"/>
              </a:ext>
            </a:extLst>
          </p:cNvPr>
          <p:cNvSpPr>
            <a:spLocks noGrp="1"/>
          </p:cNvSpPr>
          <p:nvPr>
            <p:ph type="subTitle" idx="10"/>
          </p:nvPr>
        </p:nvSpPr>
        <p:spPr>
          <a:xfrm>
            <a:off x="375921" y="6384022"/>
            <a:ext cx="4671208" cy="473977"/>
          </a:xfrm>
        </p:spPr>
        <p:txBody>
          <a:bodyPr/>
          <a:lstStyle/>
          <a:p>
            <a:endParaRPr lang="it-IT" dirty="0"/>
          </a:p>
        </p:txBody>
      </p:sp>
      <p:sp>
        <p:nvSpPr>
          <p:cNvPr id="3" name="CasellaDiTesto 2">
            <a:extLst>
              <a:ext uri="{FF2B5EF4-FFF2-40B4-BE49-F238E27FC236}">
                <a16:creationId xmlns:a16="http://schemas.microsoft.com/office/drawing/2014/main" id="{BED4E049-4E46-03B7-584D-79DB9731ED8C}"/>
              </a:ext>
            </a:extLst>
          </p:cNvPr>
          <p:cNvSpPr txBox="1"/>
          <p:nvPr/>
        </p:nvSpPr>
        <p:spPr>
          <a:xfrm>
            <a:off x="7426307" y="6379680"/>
            <a:ext cx="3954456" cy="461665"/>
          </a:xfrm>
          <a:prstGeom prst="rect">
            <a:avLst/>
          </a:prstGeom>
          <a:noFill/>
        </p:spPr>
        <p:txBody>
          <a:bodyPr wrap="square">
            <a:spAutoFit/>
          </a:bodyPr>
          <a:lstStyle/>
          <a:p>
            <a:r>
              <a:rPr lang="it-IT" sz="2400" dirty="0">
                <a:solidFill>
                  <a:srgbClr val="59A34D"/>
                </a:solidFill>
                <a:latin typeface="Calibri Light" panose="020F0302020204030204" pitchFamily="34" charset="0"/>
                <a:ea typeface="+mj-ea"/>
                <a:cs typeface="Calibri Light" panose="020F0302020204030204" pitchFamily="34" charset="0"/>
              </a:rPr>
              <a:t>Progresses in </a:t>
            </a:r>
            <a:r>
              <a:rPr lang="it-IT" sz="2400" dirty="0" err="1">
                <a:solidFill>
                  <a:srgbClr val="59A34D"/>
                </a:solidFill>
                <a:latin typeface="Calibri Light" panose="020F0302020204030204" pitchFamily="34" charset="0"/>
                <a:ea typeface="+mj-ea"/>
                <a:cs typeface="Calibri Light" panose="020F0302020204030204" pitchFamily="34" charset="0"/>
              </a:rPr>
              <a:t>collaboration</a:t>
            </a:r>
            <a:endParaRPr lang="it-IT" sz="2400" dirty="0">
              <a:solidFill>
                <a:srgbClr val="59A34D"/>
              </a:solidFill>
              <a:latin typeface="Calibri Light" panose="020F0302020204030204" pitchFamily="34" charset="0"/>
              <a:ea typeface="+mj-ea"/>
              <a:cs typeface="Calibri Light" panose="020F0302020204030204" pitchFamily="34" charset="0"/>
            </a:endParaRPr>
          </a:p>
        </p:txBody>
      </p:sp>
      <p:pic>
        <p:nvPicPr>
          <p:cNvPr id="5" name="Immagine 4">
            <a:extLst>
              <a:ext uri="{FF2B5EF4-FFF2-40B4-BE49-F238E27FC236}">
                <a16:creationId xmlns:a16="http://schemas.microsoft.com/office/drawing/2014/main" id="{D914F5BA-8337-359C-AEC4-7B97C4A207B5}"/>
              </a:ext>
            </a:extLst>
          </p:cNvPr>
          <p:cNvPicPr>
            <a:picLocks noChangeAspect="1"/>
          </p:cNvPicPr>
          <p:nvPr/>
        </p:nvPicPr>
        <p:blipFill>
          <a:blip r:embed="rId2"/>
          <a:stretch>
            <a:fillRect/>
          </a:stretch>
        </p:blipFill>
        <p:spPr>
          <a:xfrm>
            <a:off x="633065" y="1293475"/>
            <a:ext cx="4503776" cy="1942806"/>
          </a:xfrm>
          <a:prstGeom prst="rect">
            <a:avLst/>
          </a:prstGeom>
        </p:spPr>
      </p:pic>
      <p:pic>
        <p:nvPicPr>
          <p:cNvPr id="7" name="Immagine 6">
            <a:extLst>
              <a:ext uri="{FF2B5EF4-FFF2-40B4-BE49-F238E27FC236}">
                <a16:creationId xmlns:a16="http://schemas.microsoft.com/office/drawing/2014/main" id="{08183C3F-0FF8-4584-DFB7-8D21608DD364}"/>
              </a:ext>
            </a:extLst>
          </p:cNvPr>
          <p:cNvPicPr>
            <a:picLocks noChangeAspect="1"/>
          </p:cNvPicPr>
          <p:nvPr/>
        </p:nvPicPr>
        <p:blipFill>
          <a:blip r:embed="rId3"/>
          <a:srcRect t="1728" b="2653"/>
          <a:stretch>
            <a:fillRect/>
          </a:stretch>
        </p:blipFill>
        <p:spPr>
          <a:xfrm>
            <a:off x="5047129" y="2996419"/>
            <a:ext cx="6964604" cy="3135397"/>
          </a:xfrm>
          <a:prstGeom prst="rect">
            <a:avLst/>
          </a:prstGeom>
        </p:spPr>
      </p:pic>
      <p:sp>
        <p:nvSpPr>
          <p:cNvPr id="9" name="CasellaDiTesto 8">
            <a:extLst>
              <a:ext uri="{FF2B5EF4-FFF2-40B4-BE49-F238E27FC236}">
                <a16:creationId xmlns:a16="http://schemas.microsoft.com/office/drawing/2014/main" id="{708756B4-3E68-90C9-8086-7FCE4418596E}"/>
              </a:ext>
            </a:extLst>
          </p:cNvPr>
          <p:cNvSpPr txBox="1"/>
          <p:nvPr/>
        </p:nvSpPr>
        <p:spPr>
          <a:xfrm>
            <a:off x="5473225" y="1387499"/>
            <a:ext cx="6112412" cy="1477328"/>
          </a:xfrm>
          <a:prstGeom prst="rect">
            <a:avLst/>
          </a:prstGeom>
          <a:noFill/>
        </p:spPr>
        <p:txBody>
          <a:bodyPr wrap="square">
            <a:spAutoFit/>
          </a:bodyPr>
          <a:lstStyle/>
          <a:p>
            <a:pPr algn="just"/>
            <a:r>
              <a:rPr lang="en-US" sz="1800" dirty="0"/>
              <a:t>The land domain aims to analysis areas exposed to hydrogeological hazards, in particular landslides. The focus is on the potential impact of climate change on pilot test sites. Data from the test site is collected using monitoring systems.</a:t>
            </a:r>
            <a:endParaRPr lang="it-IT" sz="1800" dirty="0"/>
          </a:p>
        </p:txBody>
      </p:sp>
    </p:spTree>
    <p:extLst>
      <p:ext uri="{BB962C8B-B14F-4D97-AF65-F5344CB8AC3E}">
        <p14:creationId xmlns:p14="http://schemas.microsoft.com/office/powerpoint/2010/main" val="3176889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3D1D2-1987-1A68-6E0F-DE918B61BAAA}"/>
            </a:ext>
          </a:extLst>
        </p:cNvPr>
        <p:cNvGrpSpPr/>
        <p:nvPr/>
      </p:nvGrpSpPr>
      <p:grpSpPr>
        <a:xfrm>
          <a:off x="0" y="0"/>
          <a:ext cx="0" cy="0"/>
          <a:chOff x="0" y="0"/>
          <a:chExt cx="0" cy="0"/>
        </a:xfrm>
      </p:grpSpPr>
      <p:sp>
        <p:nvSpPr>
          <p:cNvPr id="4" name="Sottotitolo 3">
            <a:extLst>
              <a:ext uri="{FF2B5EF4-FFF2-40B4-BE49-F238E27FC236}">
                <a16:creationId xmlns:a16="http://schemas.microsoft.com/office/drawing/2014/main" id="{3C80FF31-6886-6DB1-860B-CDABC8AF6E12}"/>
              </a:ext>
            </a:extLst>
          </p:cNvPr>
          <p:cNvSpPr>
            <a:spLocks noGrp="1"/>
          </p:cNvSpPr>
          <p:nvPr>
            <p:ph type="subTitle" idx="10"/>
          </p:nvPr>
        </p:nvSpPr>
        <p:spPr>
          <a:xfrm>
            <a:off x="375921" y="6384022"/>
            <a:ext cx="4671208" cy="473977"/>
          </a:xfrm>
        </p:spPr>
        <p:txBody>
          <a:bodyPr/>
          <a:lstStyle/>
          <a:p>
            <a:endParaRPr lang="en-US" noProof="0" dirty="0"/>
          </a:p>
        </p:txBody>
      </p:sp>
      <p:sp>
        <p:nvSpPr>
          <p:cNvPr id="18" name="Segnaposto contenuto 2">
            <a:extLst>
              <a:ext uri="{FF2B5EF4-FFF2-40B4-BE49-F238E27FC236}">
                <a16:creationId xmlns:a16="http://schemas.microsoft.com/office/drawing/2014/main" id="{C5525F90-9427-A6DF-0696-ABC00AC3170F}"/>
              </a:ext>
            </a:extLst>
          </p:cNvPr>
          <p:cNvSpPr txBox="1">
            <a:spLocks/>
          </p:cNvSpPr>
          <p:nvPr/>
        </p:nvSpPr>
        <p:spPr>
          <a:xfrm>
            <a:off x="4466356" y="678967"/>
            <a:ext cx="11470641" cy="7569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b="1" noProof="0" dirty="0">
                <a:solidFill>
                  <a:srgbClr val="002060"/>
                </a:solidFill>
              </a:rPr>
              <a:t> </a:t>
            </a:r>
            <a:r>
              <a:rPr lang="en-US" sz="2000" b="1" noProof="0" dirty="0">
                <a:solidFill>
                  <a:srgbClr val="002060"/>
                </a:solidFill>
              </a:rPr>
              <a:t>Synergies with other projects</a:t>
            </a:r>
          </a:p>
        </p:txBody>
      </p:sp>
      <p:sp>
        <p:nvSpPr>
          <p:cNvPr id="58" name="Titolo 1">
            <a:extLst>
              <a:ext uri="{FF2B5EF4-FFF2-40B4-BE49-F238E27FC236}">
                <a16:creationId xmlns:a16="http://schemas.microsoft.com/office/drawing/2014/main" id="{E8B7FDF4-50E4-4060-7DCB-07E220C5B3AC}"/>
              </a:ext>
            </a:extLst>
          </p:cNvPr>
          <p:cNvSpPr>
            <a:spLocks noGrp="1"/>
          </p:cNvSpPr>
          <p:nvPr>
            <p:ph type="ctrTitle"/>
          </p:nvPr>
        </p:nvSpPr>
        <p:spPr>
          <a:xfrm>
            <a:off x="241026" y="39891"/>
            <a:ext cx="11470640" cy="518161"/>
          </a:xfrm>
        </p:spPr>
        <p:txBody>
          <a:bodyPr/>
          <a:lstStyle/>
          <a:p>
            <a:r>
              <a:rPr lang="en-US" sz="2800" noProof="0" dirty="0"/>
              <a:t>Activity 7.4 - Networking the ground- airborne instrumental facilities for land surface monitoring </a:t>
            </a:r>
            <a:br>
              <a:rPr lang="en-US" sz="2000" b="1" noProof="0" dirty="0"/>
            </a:br>
            <a:endParaRPr lang="en-US" sz="2000" b="1" noProof="0" dirty="0"/>
          </a:p>
        </p:txBody>
      </p:sp>
      <p:sp>
        <p:nvSpPr>
          <p:cNvPr id="2" name="CasellaDiTesto 17">
            <a:extLst>
              <a:ext uri="{FF2B5EF4-FFF2-40B4-BE49-F238E27FC236}">
                <a16:creationId xmlns:a16="http://schemas.microsoft.com/office/drawing/2014/main" id="{1F05A75E-8F06-0888-B622-193EA1D5903A}"/>
              </a:ext>
            </a:extLst>
          </p:cNvPr>
          <p:cNvSpPr txBox="1"/>
          <p:nvPr/>
        </p:nvSpPr>
        <p:spPr>
          <a:xfrm>
            <a:off x="9194564" y="1679099"/>
            <a:ext cx="2900399" cy="120032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rgbClr val="002147"/>
                </a:solidFill>
                <a:latin typeface="Raleway" pitchFamily="2" charset="0"/>
              </a:rPr>
              <a:t>Deterioration assessment of reinforced concrete structures </a:t>
            </a:r>
          </a:p>
          <a:p>
            <a:pPr algn="ctr"/>
            <a:r>
              <a:rPr lang="it-IT" dirty="0">
                <a:solidFill>
                  <a:srgbClr val="002147"/>
                </a:solidFill>
                <a:latin typeface="Raleway" pitchFamily="2" charset="0"/>
              </a:rPr>
              <a:t>(PRIN 2022 ICARUS)</a:t>
            </a:r>
          </a:p>
        </p:txBody>
      </p:sp>
      <p:sp>
        <p:nvSpPr>
          <p:cNvPr id="3" name="CasellaDiTesto 19">
            <a:extLst>
              <a:ext uri="{FF2B5EF4-FFF2-40B4-BE49-F238E27FC236}">
                <a16:creationId xmlns:a16="http://schemas.microsoft.com/office/drawing/2014/main" id="{9D36DEE5-3D1F-337E-D6F0-94F712FDA1CA}"/>
              </a:ext>
            </a:extLst>
          </p:cNvPr>
          <p:cNvSpPr txBox="1"/>
          <p:nvPr/>
        </p:nvSpPr>
        <p:spPr>
          <a:xfrm>
            <a:off x="64776" y="4374338"/>
            <a:ext cx="3474139" cy="1200329"/>
          </a:xfrm>
          <a:prstGeom prst="rect">
            <a:avLst/>
          </a:prstGeom>
          <a:noFill/>
        </p:spPr>
        <p:txBody>
          <a:bodyPr wrap="square" lIns="91440" tIns="45720" rIns="91440" bIns="45720" anchor="t">
            <a:spAutoFit/>
          </a:bodyPr>
          <a:lstStyle>
            <a:defPPr>
              <a:defRPr lang="it-IT"/>
            </a:defPPr>
            <a:lvl1pPr algn="ctr">
              <a:defRPr>
                <a:solidFill>
                  <a:srgbClr val="002147"/>
                </a:solidFill>
                <a:latin typeface="Raleway" pitchFamily="2" charset="0"/>
              </a:defRPr>
            </a:lvl1pPr>
            <a:lvl2pPr defTabSz="457200"/>
            <a:lvl3pPr defTabSz="457200"/>
            <a:lvl4pPr defTabSz="457200"/>
            <a:lvl5pPr defTabSz="457200"/>
            <a:lvl6pPr defTabSz="457200"/>
            <a:lvl7pPr defTabSz="457200"/>
            <a:lvl8pPr defTabSz="457200"/>
            <a:lvl9pPr defTabSz="457200"/>
          </a:lstStyle>
          <a:p>
            <a:r>
              <a:rPr lang="en-GB" noProof="0" dirty="0"/>
              <a:t>Sustainable geothermal </a:t>
            </a:r>
          </a:p>
          <a:p>
            <a:r>
              <a:rPr lang="en-GB" noProof="0" dirty="0"/>
              <a:t>energy exploitation</a:t>
            </a:r>
          </a:p>
          <a:p>
            <a:r>
              <a:rPr lang="en-GB" noProof="0" dirty="0"/>
              <a:t>(PRIN 2022 PNRR </a:t>
            </a:r>
          </a:p>
          <a:p>
            <a:r>
              <a:rPr lang="en-GB" noProof="0" dirty="0"/>
              <a:t>TOGETHER)</a:t>
            </a:r>
          </a:p>
        </p:txBody>
      </p:sp>
      <p:sp>
        <p:nvSpPr>
          <p:cNvPr id="5" name="CasellaDiTesto 21">
            <a:extLst>
              <a:ext uri="{FF2B5EF4-FFF2-40B4-BE49-F238E27FC236}">
                <a16:creationId xmlns:a16="http://schemas.microsoft.com/office/drawing/2014/main" id="{BA350521-EAD0-610E-50B7-A058F7AF0813}"/>
              </a:ext>
            </a:extLst>
          </p:cNvPr>
          <p:cNvSpPr txBox="1"/>
          <p:nvPr/>
        </p:nvSpPr>
        <p:spPr>
          <a:xfrm>
            <a:off x="8913598" y="4573233"/>
            <a:ext cx="3265234" cy="92333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rgbClr val="002147"/>
                </a:solidFill>
                <a:latin typeface="Raleway" pitchFamily="2" charset="0"/>
              </a:rPr>
              <a:t>Sustainable use of water resources in coastal areas</a:t>
            </a:r>
            <a:r>
              <a:rPr lang="it-IT" dirty="0">
                <a:solidFill>
                  <a:srgbClr val="002147"/>
                </a:solidFill>
                <a:latin typeface="Raleway" pitchFamily="2" charset="0"/>
              </a:rPr>
              <a:t> (PRIN 2022 SUBGEO</a:t>
            </a:r>
            <a:r>
              <a:rPr lang="it-IT" sz="1400" b="1" dirty="0">
                <a:solidFill>
                  <a:srgbClr val="2A65AF"/>
                </a:solidFill>
                <a:latin typeface="Raleway" pitchFamily="2" charset="0"/>
                <a:cs typeface="Cavolini" panose="03000502040302020204" pitchFamily="66" charset="0"/>
              </a:rPr>
              <a:t>)</a:t>
            </a:r>
          </a:p>
        </p:txBody>
      </p:sp>
      <p:pic>
        <p:nvPicPr>
          <p:cNvPr id="7" name="Immagine 6" descr="Immagine che contiene Elementi grafici, schermata, grafica, logo&#10;&#10;Descrizione generata automaticamente">
            <a:extLst>
              <a:ext uri="{FF2B5EF4-FFF2-40B4-BE49-F238E27FC236}">
                <a16:creationId xmlns:a16="http://schemas.microsoft.com/office/drawing/2014/main" id="{4A0CAEC9-6BBC-4EAD-3109-03A88E4AD285}"/>
              </a:ext>
            </a:extLst>
          </p:cNvPr>
          <p:cNvPicPr>
            <a:picLocks noChangeAspect="1"/>
          </p:cNvPicPr>
          <p:nvPr/>
        </p:nvPicPr>
        <p:blipFill rotWithShape="1">
          <a:blip r:embed="rId3">
            <a:extLst>
              <a:ext uri="{28A0092B-C50C-407E-A947-70E740481C1C}">
                <a14:useLocalDpi xmlns:a14="http://schemas.microsoft.com/office/drawing/2010/main" val="0"/>
              </a:ext>
            </a:extLst>
          </a:blip>
          <a:srcRect t="27082" b="29123"/>
          <a:stretch/>
        </p:blipFill>
        <p:spPr>
          <a:xfrm>
            <a:off x="761806" y="3851118"/>
            <a:ext cx="2123946" cy="523220"/>
          </a:xfrm>
          <a:prstGeom prst="rect">
            <a:avLst/>
          </a:prstGeom>
        </p:spPr>
      </p:pic>
      <p:pic>
        <p:nvPicPr>
          <p:cNvPr id="8" name="Immagine 7" descr="Immagine che contiene Elementi grafici, logo, design, Carattere&#10;&#10;Descrizione generata automaticamente">
            <a:extLst>
              <a:ext uri="{FF2B5EF4-FFF2-40B4-BE49-F238E27FC236}">
                <a16:creationId xmlns:a16="http://schemas.microsoft.com/office/drawing/2014/main" id="{ACB81CDC-05AF-2E76-C291-80ADEA48472F}"/>
              </a:ext>
            </a:extLst>
          </p:cNvPr>
          <p:cNvPicPr>
            <a:picLocks noChangeAspect="1"/>
          </p:cNvPicPr>
          <p:nvPr/>
        </p:nvPicPr>
        <p:blipFill>
          <a:blip r:embed="rId4"/>
          <a:stretch>
            <a:fillRect/>
          </a:stretch>
        </p:blipFill>
        <p:spPr>
          <a:xfrm>
            <a:off x="10010128" y="965276"/>
            <a:ext cx="1100418" cy="530600"/>
          </a:xfrm>
          <a:prstGeom prst="rect">
            <a:avLst/>
          </a:prstGeom>
        </p:spPr>
      </p:pic>
      <p:pic>
        <p:nvPicPr>
          <p:cNvPr id="9" name="Immagine 8" descr="Immagine che contiene testo, Elementi grafici, grafica, logo&#10;&#10;Descrizione generata automaticamente">
            <a:extLst>
              <a:ext uri="{FF2B5EF4-FFF2-40B4-BE49-F238E27FC236}">
                <a16:creationId xmlns:a16="http://schemas.microsoft.com/office/drawing/2014/main" id="{FB93098E-607C-06B0-C827-8BD5D726F196}"/>
              </a:ext>
            </a:extLst>
          </p:cNvPr>
          <p:cNvPicPr>
            <a:picLocks noChangeAspect="1"/>
          </p:cNvPicPr>
          <p:nvPr/>
        </p:nvPicPr>
        <p:blipFill rotWithShape="1">
          <a:blip r:embed="rId5"/>
          <a:srcRect l="14169" t="12401" r="21253" b="33339"/>
          <a:stretch/>
        </p:blipFill>
        <p:spPr>
          <a:xfrm>
            <a:off x="10147170" y="3982118"/>
            <a:ext cx="826334" cy="649247"/>
          </a:xfrm>
          <a:prstGeom prst="rect">
            <a:avLst/>
          </a:prstGeom>
        </p:spPr>
      </p:pic>
      <p:pic>
        <p:nvPicPr>
          <p:cNvPr id="10" name="Picture 16" descr="A close-up of a circular object&#10;&#10;Description automatically generated">
            <a:extLst>
              <a:ext uri="{FF2B5EF4-FFF2-40B4-BE49-F238E27FC236}">
                <a16:creationId xmlns:a16="http://schemas.microsoft.com/office/drawing/2014/main" id="{59D8AFA1-AE77-D956-B28F-69F6C3AB9777}"/>
              </a:ext>
            </a:extLst>
          </p:cNvPr>
          <p:cNvPicPr>
            <a:picLocks noChangeAspect="1"/>
          </p:cNvPicPr>
          <p:nvPr/>
        </p:nvPicPr>
        <p:blipFill rotWithShape="1">
          <a:blip r:embed="rId6"/>
          <a:srcRect l="1609" t="9624" r="-1609" b="-9624"/>
          <a:stretch/>
        </p:blipFill>
        <p:spPr>
          <a:xfrm>
            <a:off x="1036534" y="1199963"/>
            <a:ext cx="1375625" cy="900137"/>
          </a:xfrm>
          <a:prstGeom prst="rect">
            <a:avLst/>
          </a:prstGeom>
        </p:spPr>
      </p:pic>
      <p:sp>
        <p:nvSpPr>
          <p:cNvPr id="11" name="CasellaDiTesto 21">
            <a:extLst>
              <a:ext uri="{FF2B5EF4-FFF2-40B4-BE49-F238E27FC236}">
                <a16:creationId xmlns:a16="http://schemas.microsoft.com/office/drawing/2014/main" id="{25D57E7E-6CDA-461D-58BE-287BD8082AE1}"/>
              </a:ext>
            </a:extLst>
          </p:cNvPr>
          <p:cNvSpPr txBox="1"/>
          <p:nvPr/>
        </p:nvSpPr>
        <p:spPr>
          <a:xfrm>
            <a:off x="79922" y="1973788"/>
            <a:ext cx="3252620" cy="1477328"/>
          </a:xfrm>
          <a:prstGeom prst="rect">
            <a:avLst/>
          </a:prstGeom>
          <a:noFill/>
        </p:spPr>
        <p:txBody>
          <a:bodyPr wrap="square" lIns="91440" tIns="45720" rIns="91440" bIns="45720" anchor="t">
            <a:spAutoFit/>
          </a:bodyPr>
          <a:lstStyle>
            <a:defPPr>
              <a:defRPr lang="it-IT"/>
            </a:defPPr>
            <a:lvl1pPr>
              <a:defRPr sz="2800">
                <a:solidFill>
                  <a:srgbClr val="BE3455"/>
                </a:solidFill>
                <a:latin typeface="Raleway"/>
              </a:defRPr>
            </a:lvl1pPr>
            <a:lvl2pPr defTabSz="457200"/>
            <a:lvl3pPr defTabSz="457200"/>
            <a:lvl4pPr defTabSz="457200"/>
            <a:lvl5pPr defTabSz="457200"/>
            <a:lvl6pPr defTabSz="457200"/>
            <a:lvl7pPr defTabSz="457200"/>
            <a:lvl8pPr defTabSz="457200"/>
            <a:lvl9pPr defTabSz="457200"/>
          </a:lstStyle>
          <a:p>
            <a:pPr algn="ctr"/>
            <a:r>
              <a:rPr lang="en-US" sz="1800" noProof="0" dirty="0" err="1">
                <a:solidFill>
                  <a:srgbClr val="002147"/>
                </a:solidFill>
                <a:latin typeface="Raleway" pitchFamily="2" charset="0"/>
              </a:rPr>
              <a:t>Characterisation</a:t>
            </a:r>
            <a:r>
              <a:rPr lang="en-US" sz="1800" noProof="0" dirty="0">
                <a:solidFill>
                  <a:srgbClr val="002147"/>
                </a:solidFill>
                <a:latin typeface="Raleway" pitchFamily="2" charset="0"/>
              </a:rPr>
              <a:t> and management of historic </a:t>
            </a:r>
            <a:r>
              <a:rPr lang="en-US" sz="1800" noProof="0" dirty="0" err="1">
                <a:solidFill>
                  <a:srgbClr val="002147"/>
                </a:solidFill>
                <a:latin typeface="Raleway" pitchFamily="2" charset="0"/>
              </a:rPr>
              <a:t>centres</a:t>
            </a:r>
            <a:r>
              <a:rPr lang="en-US" sz="1800" noProof="0" dirty="0">
                <a:solidFill>
                  <a:srgbClr val="002147"/>
                </a:solidFill>
                <a:latin typeface="Raleway" pitchFamily="2" charset="0"/>
              </a:rPr>
              <a:t> and heritage buildings</a:t>
            </a:r>
          </a:p>
          <a:p>
            <a:pPr algn="ctr"/>
            <a:r>
              <a:rPr lang="en-US" sz="1800" noProof="0" dirty="0">
                <a:solidFill>
                  <a:srgbClr val="002147"/>
                </a:solidFill>
                <a:latin typeface="Raleway" pitchFamily="2" charset="0"/>
              </a:rPr>
              <a:t>(PRIN 2022 NEW AGE)</a:t>
            </a:r>
          </a:p>
        </p:txBody>
      </p:sp>
      <p:pic>
        <p:nvPicPr>
          <p:cNvPr id="12" name="Immagine 11" descr="Immagine che contiene Elementi grafici, arte, Policromia, grafica&#10;&#10;Il contenuto generato dall'IA potrebbe non essere corretto.">
            <a:extLst>
              <a:ext uri="{FF2B5EF4-FFF2-40B4-BE49-F238E27FC236}">
                <a16:creationId xmlns:a16="http://schemas.microsoft.com/office/drawing/2014/main" id="{55069708-E82C-54A3-3C22-B88881979E92}"/>
              </a:ext>
            </a:extLst>
          </p:cNvPr>
          <p:cNvPicPr>
            <a:picLocks noChangeAspect="1"/>
          </p:cNvPicPr>
          <p:nvPr/>
        </p:nvPicPr>
        <p:blipFill>
          <a:blip r:embed="rId7"/>
          <a:srcRect l="60028" r="22206" b="76504"/>
          <a:stretch>
            <a:fillRect/>
          </a:stretch>
        </p:blipFill>
        <p:spPr>
          <a:xfrm rot="6915928">
            <a:off x="3300430" y="1282092"/>
            <a:ext cx="768741" cy="1690328"/>
          </a:xfrm>
          <a:prstGeom prst="rect">
            <a:avLst/>
          </a:prstGeom>
        </p:spPr>
      </p:pic>
      <p:pic>
        <p:nvPicPr>
          <p:cNvPr id="13" name="Immagine 12" descr="Immagine che contiene Elementi grafici, arte, Policromia, grafica&#10;&#10;Il contenuto generato dall'IA potrebbe non essere corretto.">
            <a:extLst>
              <a:ext uri="{FF2B5EF4-FFF2-40B4-BE49-F238E27FC236}">
                <a16:creationId xmlns:a16="http://schemas.microsoft.com/office/drawing/2014/main" id="{76E59F67-15B6-DB21-EF85-65110BEE6888}"/>
              </a:ext>
            </a:extLst>
          </p:cNvPr>
          <p:cNvPicPr>
            <a:picLocks noChangeAspect="1"/>
          </p:cNvPicPr>
          <p:nvPr/>
        </p:nvPicPr>
        <p:blipFill>
          <a:blip r:embed="rId7"/>
          <a:srcRect l="17606" t="23401" r="58670" b="56011"/>
          <a:stretch>
            <a:fillRect/>
          </a:stretch>
        </p:blipFill>
        <p:spPr>
          <a:xfrm>
            <a:off x="3189869" y="3497011"/>
            <a:ext cx="1139354" cy="975969"/>
          </a:xfrm>
          <a:prstGeom prst="rect">
            <a:avLst/>
          </a:prstGeom>
        </p:spPr>
      </p:pic>
      <p:pic>
        <p:nvPicPr>
          <p:cNvPr id="14" name="Immagine 13" descr="Immagine che contiene Elementi grafici, arte, Policromia, grafica&#10;&#10;Il contenuto generato dall'IA potrebbe non essere corretto.">
            <a:extLst>
              <a:ext uri="{FF2B5EF4-FFF2-40B4-BE49-F238E27FC236}">
                <a16:creationId xmlns:a16="http://schemas.microsoft.com/office/drawing/2014/main" id="{BA8A01E8-E2EE-DF57-97B7-974A75B1C10C}"/>
              </a:ext>
            </a:extLst>
          </p:cNvPr>
          <p:cNvPicPr>
            <a:picLocks noChangeAspect="1"/>
          </p:cNvPicPr>
          <p:nvPr/>
        </p:nvPicPr>
        <p:blipFill>
          <a:blip r:embed="rId8"/>
          <a:srcRect l="-2094" t="49081" r="77487" b="32640"/>
          <a:stretch>
            <a:fillRect/>
          </a:stretch>
        </p:blipFill>
        <p:spPr>
          <a:xfrm rot="20544767" flipH="1">
            <a:off x="8057286" y="3345222"/>
            <a:ext cx="1149553" cy="837066"/>
          </a:xfrm>
          <a:prstGeom prst="rect">
            <a:avLst/>
          </a:prstGeom>
        </p:spPr>
      </p:pic>
      <p:pic>
        <p:nvPicPr>
          <p:cNvPr id="15" name="Immagine 14" descr="Immagine che contiene Elementi grafici, arte, Policromia, grafica&#10;&#10;Il contenuto generato dall'IA potrebbe non essere corretto.">
            <a:extLst>
              <a:ext uri="{FF2B5EF4-FFF2-40B4-BE49-F238E27FC236}">
                <a16:creationId xmlns:a16="http://schemas.microsoft.com/office/drawing/2014/main" id="{4ED00BBA-20BD-C4ED-9DD2-38E9886E174E}"/>
              </a:ext>
            </a:extLst>
          </p:cNvPr>
          <p:cNvPicPr>
            <a:picLocks noChangeAspect="1"/>
          </p:cNvPicPr>
          <p:nvPr/>
        </p:nvPicPr>
        <p:blipFill>
          <a:blip r:embed="rId7"/>
          <a:srcRect l="25006" t="86223" r="51687"/>
          <a:stretch>
            <a:fillRect/>
          </a:stretch>
        </p:blipFill>
        <p:spPr>
          <a:xfrm rot="4137045" flipH="1">
            <a:off x="7745695" y="1425062"/>
            <a:ext cx="1379232" cy="804716"/>
          </a:xfrm>
          <a:prstGeom prst="rect">
            <a:avLst/>
          </a:prstGeom>
        </p:spPr>
      </p:pic>
      <p:sp>
        <p:nvSpPr>
          <p:cNvPr id="21" name="Segnaposto contenuto 2">
            <a:extLst>
              <a:ext uri="{FF2B5EF4-FFF2-40B4-BE49-F238E27FC236}">
                <a16:creationId xmlns:a16="http://schemas.microsoft.com/office/drawing/2014/main" id="{15FB155B-71BD-2315-88ED-88BA08BA62F9}"/>
              </a:ext>
            </a:extLst>
          </p:cNvPr>
          <p:cNvSpPr txBox="1">
            <a:spLocks/>
          </p:cNvSpPr>
          <p:nvPr/>
        </p:nvSpPr>
        <p:spPr>
          <a:xfrm>
            <a:off x="4899713" y="2406747"/>
            <a:ext cx="2712215" cy="7569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2"/>
              </a:buBlip>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it-IT" sz="2400" b="1" cap="all" dirty="0" err="1">
                <a:solidFill>
                  <a:srgbClr val="E97C2F"/>
                </a:solidFill>
                <a:latin typeface="+mj-lt"/>
                <a:cs typeface="Biome" panose="020B0503030204020804" pitchFamily="34" charset="0"/>
              </a:rPr>
              <a:t>resilient</a:t>
            </a:r>
            <a:r>
              <a:rPr lang="it-IT" sz="2400" b="1" cap="all" dirty="0">
                <a:solidFill>
                  <a:srgbClr val="E97C2F"/>
                </a:solidFill>
                <a:latin typeface="+mj-lt"/>
                <a:cs typeface="Biome" panose="020B0503030204020804" pitchFamily="34" charset="0"/>
              </a:rPr>
              <a:t> and </a:t>
            </a:r>
            <a:r>
              <a:rPr lang="it-IT" sz="2400" b="1" cap="all" dirty="0" err="1">
                <a:solidFill>
                  <a:srgbClr val="E97C2F"/>
                </a:solidFill>
                <a:latin typeface="+mj-lt"/>
                <a:cs typeface="Biome" panose="020B0503030204020804" pitchFamily="34" charset="0"/>
              </a:rPr>
              <a:t>sustainable</a:t>
            </a:r>
            <a:r>
              <a:rPr lang="it-IT" sz="2400" b="1" cap="all" dirty="0">
                <a:solidFill>
                  <a:srgbClr val="E97C2F"/>
                </a:solidFill>
                <a:latin typeface="+mj-lt"/>
                <a:cs typeface="Biome" panose="020B0503030204020804" pitchFamily="34" charset="0"/>
              </a:rPr>
              <a:t> cities</a:t>
            </a:r>
          </a:p>
        </p:txBody>
      </p:sp>
      <p:pic>
        <p:nvPicPr>
          <p:cNvPr id="22" name="Immagine 21" descr="Immagine che contiene Elementi grafici, arte, Policromia, grafica&#10;&#10;Il contenuto generato dall'IA potrebbe non essere corretto.">
            <a:extLst>
              <a:ext uri="{FF2B5EF4-FFF2-40B4-BE49-F238E27FC236}">
                <a16:creationId xmlns:a16="http://schemas.microsoft.com/office/drawing/2014/main" id="{5A2E8495-38F2-93BC-B459-D3783D728978}"/>
              </a:ext>
            </a:extLst>
          </p:cNvPr>
          <p:cNvPicPr>
            <a:picLocks noChangeAspect="1"/>
          </p:cNvPicPr>
          <p:nvPr/>
        </p:nvPicPr>
        <p:blipFill>
          <a:blip r:embed="rId7"/>
          <a:srcRect l="126" r="74070" b="82976"/>
          <a:stretch>
            <a:fillRect/>
          </a:stretch>
        </p:blipFill>
        <p:spPr>
          <a:xfrm rot="16200000">
            <a:off x="6101378" y="3650969"/>
            <a:ext cx="603780" cy="662298"/>
          </a:xfrm>
          <a:prstGeom prst="rect">
            <a:avLst/>
          </a:prstGeom>
        </p:spPr>
      </p:pic>
      <p:sp>
        <p:nvSpPr>
          <p:cNvPr id="23" name="CasellaDiTesto 19">
            <a:extLst>
              <a:ext uri="{FF2B5EF4-FFF2-40B4-BE49-F238E27FC236}">
                <a16:creationId xmlns:a16="http://schemas.microsoft.com/office/drawing/2014/main" id="{2343F134-D056-6BDD-C496-D5CCD798EF78}"/>
              </a:ext>
            </a:extLst>
          </p:cNvPr>
          <p:cNvSpPr txBox="1"/>
          <p:nvPr/>
        </p:nvSpPr>
        <p:spPr>
          <a:xfrm>
            <a:off x="6403267" y="4112728"/>
            <a:ext cx="2249819" cy="1754326"/>
          </a:xfrm>
          <a:prstGeom prst="rect">
            <a:avLst/>
          </a:prstGeom>
          <a:noFill/>
        </p:spPr>
        <p:txBody>
          <a:bodyPr wrap="square" lIns="91440" tIns="45720" rIns="91440" bIns="45720" rtlCol="0" anchor="t">
            <a:spAutoFit/>
          </a:bodyPr>
          <a:lstStyle>
            <a:defPPr>
              <a:defRPr lang="it-IT"/>
            </a:defPPr>
            <a:lvl1pPr algn="ctr" defTabSz="457200">
              <a:defRPr>
                <a:solidFill>
                  <a:srgbClr val="002147"/>
                </a:solidFill>
                <a:latin typeface="Raleway" pitchFamily="2" charset="0"/>
              </a:defRPr>
            </a:lvl1pPr>
            <a:lvl2pPr defTabSz="457200"/>
            <a:lvl3pPr defTabSz="457200"/>
            <a:lvl4pPr defTabSz="457200"/>
            <a:lvl5pPr defTabSz="457200"/>
            <a:lvl6pPr defTabSz="457200"/>
            <a:lvl7pPr defTabSz="457200"/>
            <a:lvl8pPr defTabSz="457200"/>
            <a:lvl9pPr defTabSz="457200"/>
          </a:lstStyle>
          <a:p>
            <a:r>
              <a:rPr lang="en-US" dirty="0"/>
              <a:t>Support to the Civil Protection Department for the Campi Flegrei THIRD LEVEL MICROZONATION</a:t>
            </a:r>
            <a:endParaRPr lang="it-IT" dirty="0"/>
          </a:p>
        </p:txBody>
      </p:sp>
      <p:pic>
        <p:nvPicPr>
          <p:cNvPr id="24" name="Immagine 23">
            <a:extLst>
              <a:ext uri="{FF2B5EF4-FFF2-40B4-BE49-F238E27FC236}">
                <a16:creationId xmlns:a16="http://schemas.microsoft.com/office/drawing/2014/main" id="{3808C3FC-CAAB-A884-257E-3AA32F6F8C79}"/>
              </a:ext>
            </a:extLst>
          </p:cNvPr>
          <p:cNvPicPr>
            <a:picLocks noChangeAspect="1"/>
          </p:cNvPicPr>
          <p:nvPr/>
        </p:nvPicPr>
        <p:blipFill>
          <a:blip r:embed="rId9"/>
          <a:stretch>
            <a:fillRect/>
          </a:stretch>
        </p:blipFill>
        <p:spPr>
          <a:xfrm>
            <a:off x="4466356" y="4603814"/>
            <a:ext cx="1848776" cy="1325585"/>
          </a:xfrm>
          <a:prstGeom prst="rect">
            <a:avLst/>
          </a:prstGeom>
        </p:spPr>
      </p:pic>
      <p:sp>
        <p:nvSpPr>
          <p:cNvPr id="6" name="CasellaDiTesto 5">
            <a:extLst>
              <a:ext uri="{FF2B5EF4-FFF2-40B4-BE49-F238E27FC236}">
                <a16:creationId xmlns:a16="http://schemas.microsoft.com/office/drawing/2014/main" id="{7358E14C-A58E-4ECE-4C1C-99CB25E36E48}"/>
              </a:ext>
            </a:extLst>
          </p:cNvPr>
          <p:cNvSpPr txBox="1"/>
          <p:nvPr/>
        </p:nvSpPr>
        <p:spPr>
          <a:xfrm>
            <a:off x="7426307" y="6379680"/>
            <a:ext cx="3954456" cy="461665"/>
          </a:xfrm>
          <a:prstGeom prst="rect">
            <a:avLst/>
          </a:prstGeom>
          <a:noFill/>
        </p:spPr>
        <p:txBody>
          <a:bodyPr wrap="square">
            <a:spAutoFit/>
          </a:bodyPr>
          <a:lstStyle/>
          <a:p>
            <a:r>
              <a:rPr lang="it-IT" sz="2400" dirty="0">
                <a:solidFill>
                  <a:srgbClr val="59A34D"/>
                </a:solidFill>
                <a:latin typeface="Calibri Light" panose="020F0302020204030204" pitchFamily="34" charset="0"/>
                <a:ea typeface="+mj-ea"/>
                <a:cs typeface="Calibri Light" panose="020F0302020204030204" pitchFamily="34" charset="0"/>
              </a:rPr>
              <a:t>Progresses in </a:t>
            </a:r>
            <a:r>
              <a:rPr lang="it-IT" sz="2400" dirty="0" err="1">
                <a:solidFill>
                  <a:srgbClr val="59A34D"/>
                </a:solidFill>
                <a:latin typeface="Calibri Light" panose="020F0302020204030204" pitchFamily="34" charset="0"/>
                <a:ea typeface="+mj-ea"/>
                <a:cs typeface="Calibri Light" panose="020F0302020204030204" pitchFamily="34" charset="0"/>
              </a:rPr>
              <a:t>collaboration</a:t>
            </a:r>
            <a:endParaRPr lang="it-IT" sz="2400" dirty="0">
              <a:solidFill>
                <a:srgbClr val="59A34D"/>
              </a:solidFill>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3383224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778AC6-08C0-D63B-913E-506824555DFE}"/>
              </a:ext>
            </a:extLst>
          </p:cNvPr>
          <p:cNvSpPr>
            <a:spLocks noGrp="1"/>
          </p:cNvSpPr>
          <p:nvPr>
            <p:ph type="ctrTitle"/>
          </p:nvPr>
        </p:nvSpPr>
        <p:spPr/>
        <p:txBody>
          <a:bodyPr/>
          <a:lstStyle/>
          <a:p>
            <a:r>
              <a:rPr lang="en-US" dirty="0"/>
              <a:t>7.5 - Earth Observation infrastructure based on airborne X/L Band SAR and in-situ geophysical data (CNR-IREA)</a:t>
            </a:r>
            <a:br>
              <a:rPr lang="it-IT" dirty="0"/>
            </a:br>
            <a:endParaRPr lang="it-IT" dirty="0"/>
          </a:p>
        </p:txBody>
      </p:sp>
      <p:sp>
        <p:nvSpPr>
          <p:cNvPr id="3" name="Segnaposto contenuto 2">
            <a:extLst>
              <a:ext uri="{FF2B5EF4-FFF2-40B4-BE49-F238E27FC236}">
                <a16:creationId xmlns:a16="http://schemas.microsoft.com/office/drawing/2014/main" id="{2606A397-8731-52B4-260F-A9F664224DEC}"/>
              </a:ext>
            </a:extLst>
          </p:cNvPr>
          <p:cNvSpPr>
            <a:spLocks noGrp="1"/>
          </p:cNvSpPr>
          <p:nvPr>
            <p:ph idx="1"/>
          </p:nvPr>
        </p:nvSpPr>
        <p:spPr/>
        <p:txBody>
          <a:bodyPr/>
          <a:lstStyle/>
          <a:p>
            <a:r>
              <a:rPr lang="it-IT" dirty="0"/>
              <a:t> </a:t>
            </a:r>
            <a:r>
              <a:rPr lang="en-US" dirty="0"/>
              <a:t>ITINERIS </a:t>
            </a:r>
            <a:r>
              <a:rPr lang="en-US"/>
              <a:t>support to </a:t>
            </a:r>
            <a:r>
              <a:rPr lang="en-US" dirty="0"/>
              <a:t>other research activities</a:t>
            </a:r>
          </a:p>
        </p:txBody>
      </p:sp>
      <p:sp>
        <p:nvSpPr>
          <p:cNvPr id="4" name="Sottotitolo 3">
            <a:extLst>
              <a:ext uri="{FF2B5EF4-FFF2-40B4-BE49-F238E27FC236}">
                <a16:creationId xmlns:a16="http://schemas.microsoft.com/office/drawing/2014/main" id="{27F6F66E-69E1-2456-26FA-73FE1FCAA7E2}"/>
              </a:ext>
            </a:extLst>
          </p:cNvPr>
          <p:cNvSpPr>
            <a:spLocks noGrp="1"/>
          </p:cNvSpPr>
          <p:nvPr>
            <p:ph type="subTitle" idx="10"/>
          </p:nvPr>
        </p:nvSpPr>
        <p:spPr>
          <a:xfrm>
            <a:off x="375921" y="6384022"/>
            <a:ext cx="4671208" cy="473977"/>
          </a:xfrm>
        </p:spPr>
        <p:txBody>
          <a:bodyPr/>
          <a:lstStyle/>
          <a:p>
            <a:endParaRPr lang="it-IT" dirty="0"/>
          </a:p>
        </p:txBody>
      </p:sp>
      <p:grpSp>
        <p:nvGrpSpPr>
          <p:cNvPr id="12" name="Gruppo 11">
            <a:extLst>
              <a:ext uri="{FF2B5EF4-FFF2-40B4-BE49-F238E27FC236}">
                <a16:creationId xmlns:a16="http://schemas.microsoft.com/office/drawing/2014/main" id="{D8A48A5A-C308-B17B-FA2E-85B4C01F293A}"/>
              </a:ext>
            </a:extLst>
          </p:cNvPr>
          <p:cNvGrpSpPr/>
          <p:nvPr/>
        </p:nvGrpSpPr>
        <p:grpSpPr>
          <a:xfrm>
            <a:off x="148218" y="2004382"/>
            <a:ext cx="7919326" cy="1217038"/>
            <a:chOff x="207698" y="4143745"/>
            <a:chExt cx="4889660" cy="905898"/>
          </a:xfrm>
        </p:grpSpPr>
        <p:pic>
          <p:nvPicPr>
            <p:cNvPr id="13" name="Immagine 12">
              <a:extLst>
                <a:ext uri="{FF2B5EF4-FFF2-40B4-BE49-F238E27FC236}">
                  <a16:creationId xmlns:a16="http://schemas.microsoft.com/office/drawing/2014/main" id="{1A0CEEC1-36DE-3F14-0D72-0E0AE7475D03}"/>
                </a:ext>
              </a:extLst>
            </p:cNvPr>
            <p:cNvPicPr>
              <a:picLocks noChangeAspect="1"/>
            </p:cNvPicPr>
            <p:nvPr/>
          </p:nvPicPr>
          <p:blipFill rotWithShape="1">
            <a:blip r:embed="rId2"/>
            <a:srcRect t="15450" b="9292"/>
            <a:stretch/>
          </p:blipFill>
          <p:spPr>
            <a:xfrm>
              <a:off x="207698" y="4143745"/>
              <a:ext cx="1203702" cy="905898"/>
            </a:xfrm>
            <a:prstGeom prst="rect">
              <a:avLst/>
            </a:prstGeom>
          </p:spPr>
        </p:pic>
        <p:sp>
          <p:nvSpPr>
            <p:cNvPr id="18" name="CasellaDiTesto 17">
              <a:extLst>
                <a:ext uri="{FF2B5EF4-FFF2-40B4-BE49-F238E27FC236}">
                  <a16:creationId xmlns:a16="http://schemas.microsoft.com/office/drawing/2014/main" id="{A034AE51-993C-7843-12B9-BF6DF8F949F8}"/>
                </a:ext>
              </a:extLst>
            </p:cNvPr>
            <p:cNvSpPr txBox="1"/>
            <p:nvPr/>
          </p:nvSpPr>
          <p:spPr>
            <a:xfrm>
              <a:off x="1410162" y="4356147"/>
              <a:ext cx="3687196" cy="481094"/>
            </a:xfrm>
            <a:prstGeom prst="rect">
              <a:avLst/>
            </a:prstGeom>
            <a:noFill/>
          </p:spPr>
          <p:txBody>
            <a:bodyPr wrap="square">
              <a:spAutoFit/>
            </a:bodyPr>
            <a:lstStyle>
              <a:defPPr>
                <a:defRPr lang="it-IT"/>
              </a:defPPr>
              <a:lvl1pPr>
                <a:defRPr>
                  <a:effectLst/>
                  <a:latin typeface="Times New Roman" panose="02020603050405020304" pitchFamily="18" charset="0"/>
                  <a:ea typeface="SimSun" panose="02010600030101010101" pitchFamily="2" charset="-122"/>
                </a:defRPr>
              </a:lvl1pPr>
            </a:lstStyle>
            <a:p>
              <a:r>
                <a:rPr lang="en-US" dirty="0"/>
                <a:t>PRIN2022 – ARACNE (grant n. 202225CSP2)</a:t>
              </a:r>
            </a:p>
            <a:p>
              <a:r>
                <a:rPr lang="en-US" dirty="0"/>
                <a:t>A </a:t>
              </a:r>
              <a:r>
                <a:rPr lang="en-US" dirty="0" err="1"/>
                <a:t>RAdar</a:t>
              </a:r>
              <a:r>
                <a:rPr lang="en-US" dirty="0"/>
                <a:t> system for Contactless surveys of reinforced concrete</a:t>
              </a:r>
            </a:p>
          </p:txBody>
        </p:sp>
      </p:grpSp>
      <p:grpSp>
        <p:nvGrpSpPr>
          <p:cNvPr id="19" name="Gruppo 18">
            <a:extLst>
              <a:ext uri="{FF2B5EF4-FFF2-40B4-BE49-F238E27FC236}">
                <a16:creationId xmlns:a16="http://schemas.microsoft.com/office/drawing/2014/main" id="{5E5A2320-C40F-0A5C-8749-43D24EAA84DC}"/>
              </a:ext>
            </a:extLst>
          </p:cNvPr>
          <p:cNvGrpSpPr/>
          <p:nvPr/>
        </p:nvGrpSpPr>
        <p:grpSpPr>
          <a:xfrm>
            <a:off x="89208" y="3330954"/>
            <a:ext cx="8282389" cy="1329090"/>
            <a:chOff x="1519533" y="3672334"/>
            <a:chExt cx="8282389" cy="1329090"/>
          </a:xfrm>
        </p:grpSpPr>
        <p:sp>
          <p:nvSpPr>
            <p:cNvPr id="20" name="CasellaDiTesto 19">
              <a:extLst>
                <a:ext uri="{FF2B5EF4-FFF2-40B4-BE49-F238E27FC236}">
                  <a16:creationId xmlns:a16="http://schemas.microsoft.com/office/drawing/2014/main" id="{E852D0EC-FF5B-C97A-3327-43A852CCFB63}"/>
                </a:ext>
              </a:extLst>
            </p:cNvPr>
            <p:cNvSpPr txBox="1"/>
            <p:nvPr/>
          </p:nvSpPr>
          <p:spPr>
            <a:xfrm>
              <a:off x="3913396" y="4013714"/>
              <a:ext cx="5888526" cy="646331"/>
            </a:xfrm>
            <a:prstGeom prst="rect">
              <a:avLst/>
            </a:prstGeom>
            <a:noFill/>
          </p:spPr>
          <p:txBody>
            <a:bodyPr wrap="square">
              <a:spAutoFit/>
            </a:bodyPr>
            <a:lstStyle/>
            <a:p>
              <a:r>
                <a:rPr lang="en-US" sz="1800" dirty="0">
                  <a:effectLst/>
                  <a:latin typeface="Times New Roman" panose="02020603050405020304" pitchFamily="18" charset="0"/>
                  <a:ea typeface="SimSun" panose="02010600030101010101" pitchFamily="2" charset="-122"/>
                </a:rPr>
                <a:t>(PRIN-PNRR)—SEAWATCH (CUP B53D23023940001)</a:t>
              </a:r>
            </a:p>
            <a:p>
              <a:r>
                <a:rPr lang="en-US" sz="1800" dirty="0" err="1">
                  <a:effectLst/>
                  <a:latin typeface="Times New Roman" panose="02020603050405020304" pitchFamily="18" charset="0"/>
                  <a:ea typeface="SimSun" panose="02010600030101010101" pitchFamily="2" charset="-122"/>
                </a:rPr>
                <a:t>Short-rangE</a:t>
              </a:r>
              <a:r>
                <a:rPr lang="en-US" sz="1800" dirty="0">
                  <a:effectLst/>
                  <a:latin typeface="Times New Roman" panose="02020603050405020304" pitchFamily="18" charset="0"/>
                  <a:ea typeface="SimSun" panose="02010600030101010101" pitchFamily="2" charset="-122"/>
                </a:rPr>
                <a:t> K-</a:t>
              </a:r>
              <a:r>
                <a:rPr lang="en-US" sz="1800" dirty="0" err="1">
                  <a:effectLst/>
                  <a:latin typeface="Times New Roman" panose="02020603050405020304" pitchFamily="18" charset="0"/>
                  <a:ea typeface="SimSun" panose="02010600030101010101" pitchFamily="2" charset="-122"/>
                </a:rPr>
                <a:t>bAnd</a:t>
              </a:r>
              <a:r>
                <a:rPr lang="en-US" sz="1800" dirty="0">
                  <a:effectLst/>
                  <a:latin typeface="Times New Roman" panose="02020603050405020304" pitchFamily="18" charset="0"/>
                  <a:ea typeface="SimSun" panose="02010600030101010101" pitchFamily="2" charset="-122"/>
                </a:rPr>
                <a:t> Wave </a:t>
              </a:r>
              <a:r>
                <a:rPr lang="en-US" sz="1800" dirty="0" err="1">
                  <a:effectLst/>
                  <a:latin typeface="Times New Roman" panose="02020603050405020304" pitchFamily="18" charset="0"/>
                  <a:ea typeface="SimSun" panose="02010600030101010101" pitchFamily="2" charset="-122"/>
                </a:rPr>
                <a:t>rAdar</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sysTem</a:t>
              </a:r>
              <a:r>
                <a:rPr lang="en-US" sz="1800" dirty="0">
                  <a:effectLst/>
                  <a:latin typeface="Times New Roman" panose="02020603050405020304" pitchFamily="18" charset="0"/>
                  <a:ea typeface="SimSun" panose="02010600030101010101" pitchFamily="2" charset="-122"/>
                </a:rPr>
                <a:t> Close to </a:t>
              </a:r>
              <a:r>
                <a:rPr lang="en-US" sz="1800" dirty="0" err="1">
                  <a:effectLst/>
                  <a:latin typeface="Times New Roman" panose="02020603050405020304" pitchFamily="18" charset="0"/>
                  <a:ea typeface="SimSun" panose="02010600030101010101" pitchFamily="2" charset="-122"/>
                </a:rPr>
                <a:t>tHe</a:t>
              </a:r>
              <a:r>
                <a:rPr lang="en-US" sz="1800" dirty="0">
                  <a:effectLst/>
                  <a:latin typeface="Times New Roman" panose="02020603050405020304" pitchFamily="18" charset="0"/>
                  <a:ea typeface="SimSun" panose="02010600030101010101" pitchFamily="2" charset="-122"/>
                </a:rPr>
                <a:t> coast</a:t>
              </a:r>
              <a:endParaRPr lang="it-IT" dirty="0"/>
            </a:p>
          </p:txBody>
        </p:sp>
        <p:pic>
          <p:nvPicPr>
            <p:cNvPr id="21" name="Immagine 20" descr="Immagine che contiene Elementi grafici, arte">
              <a:extLst>
                <a:ext uri="{FF2B5EF4-FFF2-40B4-BE49-F238E27FC236}">
                  <a16:creationId xmlns:a16="http://schemas.microsoft.com/office/drawing/2014/main" id="{9B3B3BFB-A72E-51E9-268B-E4A4AB8899AB}"/>
                </a:ext>
              </a:extLst>
            </p:cNvPr>
            <p:cNvPicPr>
              <a:picLocks noChangeAspect="1"/>
            </p:cNvPicPr>
            <p:nvPr/>
          </p:nvPicPr>
          <p:blipFill>
            <a:blip r:embed="rId3"/>
            <a:stretch>
              <a:fillRect/>
            </a:stretch>
          </p:blipFill>
          <p:spPr>
            <a:xfrm>
              <a:off x="1519533" y="3672334"/>
              <a:ext cx="2336436" cy="1329090"/>
            </a:xfrm>
            <a:prstGeom prst="rect">
              <a:avLst/>
            </a:prstGeom>
          </p:spPr>
        </p:pic>
      </p:grpSp>
      <p:pic>
        <p:nvPicPr>
          <p:cNvPr id="22" name="Immagine 21">
            <a:extLst>
              <a:ext uri="{FF2B5EF4-FFF2-40B4-BE49-F238E27FC236}">
                <a16:creationId xmlns:a16="http://schemas.microsoft.com/office/drawing/2014/main" id="{65C4ABDE-6A2A-3469-7EE6-2A736E7DE445}"/>
              </a:ext>
            </a:extLst>
          </p:cNvPr>
          <p:cNvPicPr>
            <a:picLocks noChangeAspect="1"/>
          </p:cNvPicPr>
          <p:nvPr/>
        </p:nvPicPr>
        <p:blipFill>
          <a:blip r:embed="rId4"/>
          <a:stretch>
            <a:fillRect/>
          </a:stretch>
        </p:blipFill>
        <p:spPr>
          <a:xfrm>
            <a:off x="102716" y="4783822"/>
            <a:ext cx="2333625" cy="1600200"/>
          </a:xfrm>
          <a:prstGeom prst="rect">
            <a:avLst/>
          </a:prstGeom>
        </p:spPr>
      </p:pic>
      <p:sp>
        <p:nvSpPr>
          <p:cNvPr id="23" name="CasellaDiTesto 22">
            <a:extLst>
              <a:ext uri="{FF2B5EF4-FFF2-40B4-BE49-F238E27FC236}">
                <a16:creationId xmlns:a16="http://schemas.microsoft.com/office/drawing/2014/main" id="{34E91E92-4270-901F-E020-E48EE27D2C9E}"/>
              </a:ext>
            </a:extLst>
          </p:cNvPr>
          <p:cNvSpPr txBox="1"/>
          <p:nvPr/>
        </p:nvSpPr>
        <p:spPr>
          <a:xfrm>
            <a:off x="2425643" y="5122257"/>
            <a:ext cx="6528785" cy="923330"/>
          </a:xfrm>
          <a:prstGeom prst="rect">
            <a:avLst/>
          </a:prstGeom>
          <a:noFill/>
        </p:spPr>
        <p:txBody>
          <a:bodyPr wrap="square">
            <a:spAutoFit/>
          </a:bodyPr>
          <a:lstStyle/>
          <a:p>
            <a:r>
              <a:rPr lang="en-US" sz="1800" dirty="0">
                <a:effectLst/>
                <a:latin typeface="Times New Roman" panose="02020603050405020304" pitchFamily="18" charset="0"/>
                <a:ea typeface="SimSun" panose="02010600030101010101" pitchFamily="2" charset="-122"/>
              </a:rPr>
              <a:t>(PRIN</a:t>
            </a:r>
            <a:r>
              <a:rPr lang="en-US" dirty="0">
                <a:latin typeface="Times New Roman" panose="02020603050405020304" pitchFamily="18" charset="0"/>
                <a:ea typeface="SimSun" panose="02010600030101010101" pitchFamily="2" charset="-122"/>
              </a:rPr>
              <a:t>-PNRR</a:t>
            </a:r>
            <a:r>
              <a:rPr lang="en-US" sz="1800" dirty="0">
                <a:effectLst/>
                <a:latin typeface="Times New Roman" panose="02020603050405020304" pitchFamily="18" charset="0"/>
                <a:ea typeface="SimSun" panose="02010600030101010101" pitchFamily="2" charset="-122"/>
              </a:rPr>
              <a:t>)—</a:t>
            </a:r>
            <a:r>
              <a:rPr lang="en-US" dirty="0">
                <a:latin typeface="Times New Roman" panose="02020603050405020304" pitchFamily="18" charset="0"/>
                <a:ea typeface="SimSun" panose="02010600030101010101" pitchFamily="2" charset="-122"/>
              </a:rPr>
              <a:t>TR-HA-M</a:t>
            </a:r>
          </a:p>
          <a:p>
            <a:r>
              <a:rPr lang="en-US" dirty="0">
                <a:latin typeface="Times New Roman" panose="02020603050405020304" pitchFamily="18" charset="0"/>
                <a:ea typeface="SimSun" panose="02010600030101010101" pitchFamily="2" charset="-122"/>
              </a:rPr>
              <a:t>Relation between 3D Thermo-Rheological model and seismic </a:t>
            </a:r>
            <a:r>
              <a:rPr lang="en-US" dirty="0" err="1">
                <a:latin typeface="Times New Roman" panose="02020603050405020304" pitchFamily="18" charset="0"/>
                <a:ea typeface="SimSun" panose="02010600030101010101" pitchFamily="2" charset="-122"/>
              </a:rPr>
              <a:t>HAzard</a:t>
            </a:r>
            <a:r>
              <a:rPr lang="en-US" dirty="0">
                <a:latin typeface="Times New Roman" panose="02020603050405020304" pitchFamily="18" charset="0"/>
                <a:ea typeface="SimSun" panose="02010600030101010101" pitchFamily="2" charset="-122"/>
              </a:rPr>
              <a:t> for the risk Mitigation in the urban areas of Southern Italy</a:t>
            </a:r>
            <a:endParaRPr lang="it-IT" dirty="0"/>
          </a:p>
        </p:txBody>
      </p:sp>
      <p:grpSp>
        <p:nvGrpSpPr>
          <p:cNvPr id="24" name="Gruppo 23">
            <a:extLst>
              <a:ext uri="{FF2B5EF4-FFF2-40B4-BE49-F238E27FC236}">
                <a16:creationId xmlns:a16="http://schemas.microsoft.com/office/drawing/2014/main" id="{3E4F6439-C041-B4D8-7BB6-5C8940DFD8FE}"/>
              </a:ext>
            </a:extLst>
          </p:cNvPr>
          <p:cNvGrpSpPr/>
          <p:nvPr/>
        </p:nvGrpSpPr>
        <p:grpSpPr>
          <a:xfrm>
            <a:off x="9011855" y="2289736"/>
            <a:ext cx="3081301" cy="3384957"/>
            <a:chOff x="8352844" y="1856128"/>
            <a:chExt cx="3081301" cy="3384957"/>
          </a:xfrm>
        </p:grpSpPr>
        <p:pic>
          <p:nvPicPr>
            <p:cNvPr id="25" name="Picture 4" descr="Gli spostamenti del suolo dei Campi Flegrei, parla il Dr. Giuseppe Solaro  del CNR- IREA - Conoscere Geologia">
              <a:extLst>
                <a:ext uri="{FF2B5EF4-FFF2-40B4-BE49-F238E27FC236}">
                  <a16:creationId xmlns:a16="http://schemas.microsoft.com/office/drawing/2014/main" id="{65837050-DB8E-532B-41DA-1CD4255510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2844" y="1856128"/>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6" name="Immagine 25">
              <a:extLst>
                <a:ext uri="{FF2B5EF4-FFF2-40B4-BE49-F238E27FC236}">
                  <a16:creationId xmlns:a16="http://schemas.microsoft.com/office/drawing/2014/main" id="{2CAFA10E-99A5-8D19-D103-C079306599D3}"/>
                </a:ext>
              </a:extLst>
            </p:cNvPr>
            <p:cNvPicPr>
              <a:picLocks noChangeAspect="1"/>
            </p:cNvPicPr>
            <p:nvPr/>
          </p:nvPicPr>
          <p:blipFill>
            <a:blip r:embed="rId6"/>
            <a:stretch>
              <a:fillRect/>
            </a:stretch>
          </p:blipFill>
          <p:spPr>
            <a:xfrm>
              <a:off x="8967170" y="3418665"/>
              <a:ext cx="1836000" cy="1822420"/>
            </a:xfrm>
            <a:prstGeom prst="rect">
              <a:avLst/>
            </a:prstGeom>
          </p:spPr>
        </p:pic>
        <p:pic>
          <p:nvPicPr>
            <p:cNvPr id="27" name="Immagine 26">
              <a:extLst>
                <a:ext uri="{FF2B5EF4-FFF2-40B4-BE49-F238E27FC236}">
                  <a16:creationId xmlns:a16="http://schemas.microsoft.com/office/drawing/2014/main" id="{527E756E-30D3-A12D-604D-71B30D2533F3}"/>
                </a:ext>
              </a:extLst>
            </p:cNvPr>
            <p:cNvPicPr>
              <a:picLocks noChangeAspect="1"/>
            </p:cNvPicPr>
            <p:nvPr/>
          </p:nvPicPr>
          <p:blipFill>
            <a:blip r:embed="rId7"/>
            <a:stretch>
              <a:fillRect/>
            </a:stretch>
          </p:blipFill>
          <p:spPr>
            <a:xfrm>
              <a:off x="10289924" y="2803978"/>
              <a:ext cx="1144221" cy="900000"/>
            </a:xfrm>
            <a:prstGeom prst="rect">
              <a:avLst/>
            </a:prstGeom>
          </p:spPr>
        </p:pic>
      </p:grpSp>
      <p:sp>
        <p:nvSpPr>
          <p:cNvPr id="5" name="CasellaDiTesto 4">
            <a:extLst>
              <a:ext uri="{FF2B5EF4-FFF2-40B4-BE49-F238E27FC236}">
                <a16:creationId xmlns:a16="http://schemas.microsoft.com/office/drawing/2014/main" id="{0E353F2E-188E-DF94-5589-3C51CF4B6EC0}"/>
              </a:ext>
            </a:extLst>
          </p:cNvPr>
          <p:cNvSpPr txBox="1"/>
          <p:nvPr/>
        </p:nvSpPr>
        <p:spPr>
          <a:xfrm>
            <a:off x="7426307" y="6379680"/>
            <a:ext cx="3954456" cy="461665"/>
          </a:xfrm>
          <a:prstGeom prst="rect">
            <a:avLst/>
          </a:prstGeom>
          <a:noFill/>
        </p:spPr>
        <p:txBody>
          <a:bodyPr wrap="square">
            <a:spAutoFit/>
          </a:bodyPr>
          <a:lstStyle/>
          <a:p>
            <a:r>
              <a:rPr lang="it-IT" sz="2400" dirty="0">
                <a:solidFill>
                  <a:srgbClr val="59A34D"/>
                </a:solidFill>
                <a:latin typeface="Calibri Light" panose="020F0302020204030204" pitchFamily="34" charset="0"/>
                <a:ea typeface="+mj-ea"/>
                <a:cs typeface="Calibri Light" panose="020F0302020204030204" pitchFamily="34" charset="0"/>
              </a:rPr>
              <a:t>Progresses in </a:t>
            </a:r>
            <a:r>
              <a:rPr lang="it-IT" sz="2400" dirty="0" err="1">
                <a:solidFill>
                  <a:srgbClr val="59A34D"/>
                </a:solidFill>
                <a:latin typeface="Calibri Light" panose="020F0302020204030204" pitchFamily="34" charset="0"/>
                <a:ea typeface="+mj-ea"/>
                <a:cs typeface="Calibri Light" panose="020F0302020204030204" pitchFamily="34" charset="0"/>
              </a:rPr>
              <a:t>collaboration</a:t>
            </a:r>
            <a:endParaRPr lang="it-IT" sz="2400" dirty="0">
              <a:solidFill>
                <a:srgbClr val="59A34D"/>
              </a:solidFill>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268811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5ADB0-AF97-AA33-B8FD-66F9527404F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F31F188-801A-86FF-8A0B-D89652EED9C6}"/>
              </a:ext>
            </a:extLst>
          </p:cNvPr>
          <p:cNvSpPr>
            <a:spLocks noGrp="1"/>
          </p:cNvSpPr>
          <p:nvPr>
            <p:ph type="ctrTitle"/>
          </p:nvPr>
        </p:nvSpPr>
        <p:spPr/>
        <p:txBody>
          <a:bodyPr/>
          <a:lstStyle/>
          <a:p>
            <a:r>
              <a:rPr lang="it-IT" dirty="0"/>
              <a:t>WP7 </a:t>
            </a:r>
            <a:r>
              <a:rPr lang="it-IT" dirty="0" err="1"/>
              <a:t>Participants</a:t>
            </a:r>
            <a:r>
              <a:rPr lang="it-IT" dirty="0"/>
              <a:t> </a:t>
            </a:r>
          </a:p>
        </p:txBody>
      </p:sp>
      <p:sp>
        <p:nvSpPr>
          <p:cNvPr id="3" name="Segnaposto contenuto 2">
            <a:extLst>
              <a:ext uri="{FF2B5EF4-FFF2-40B4-BE49-F238E27FC236}">
                <a16:creationId xmlns:a16="http://schemas.microsoft.com/office/drawing/2014/main" id="{3931E491-709C-77F2-E817-46299390C780}"/>
              </a:ext>
            </a:extLst>
          </p:cNvPr>
          <p:cNvSpPr>
            <a:spLocks noGrp="1"/>
          </p:cNvSpPr>
          <p:nvPr>
            <p:ph idx="1"/>
          </p:nvPr>
        </p:nvSpPr>
        <p:spPr>
          <a:xfrm>
            <a:off x="331161" y="1086433"/>
            <a:ext cx="5605405" cy="4685133"/>
          </a:xfrm>
        </p:spPr>
        <p:txBody>
          <a:bodyPr/>
          <a:lstStyle/>
          <a:p>
            <a:r>
              <a:rPr lang="it-IT" sz="2000" dirty="0"/>
              <a:t>OGS-CRS: Centro di Ricerche sismologiche OGS – Udine RI SMINO </a:t>
            </a:r>
          </a:p>
          <a:p>
            <a:r>
              <a:rPr lang="it-IT" sz="2000" dirty="0"/>
              <a:t> OGS-GEO: Sezione di Geofisica OGS – Trieste RI ECORD</a:t>
            </a:r>
          </a:p>
          <a:p>
            <a:r>
              <a:rPr lang="it-IT" sz="2000" dirty="0"/>
              <a:t>CNR-ISMARBO Istituto di Scienze Marine - Bologna RI ECORD</a:t>
            </a:r>
          </a:p>
          <a:p>
            <a:r>
              <a:rPr lang="it-IT" sz="2000" dirty="0"/>
              <a:t>INGV-Roma RI ECORD</a:t>
            </a:r>
          </a:p>
          <a:p>
            <a:r>
              <a:rPr lang="it-IT" sz="2000" dirty="0"/>
              <a:t>CNR-IMAA  Istituto di Metodologie per l’Analisi Ambientale CNR </a:t>
            </a:r>
          </a:p>
          <a:p>
            <a:r>
              <a:rPr lang="it-IT" sz="2000" dirty="0"/>
              <a:t>CNR-IREA    Istituto per il Rilevamento Elettromagnetico dell’Ambiente CNR </a:t>
            </a:r>
          </a:p>
          <a:p>
            <a:r>
              <a:rPr lang="it-IT" sz="2000" dirty="0"/>
              <a:t>UNIFI-CPC  Centro per la Protezione Civile – RI </a:t>
            </a:r>
            <a:r>
              <a:rPr lang="it-IT" sz="2000" dirty="0" err="1"/>
              <a:t>ATLaS</a:t>
            </a:r>
            <a:endParaRPr lang="it-IT" sz="2000" dirty="0"/>
          </a:p>
          <a:p>
            <a:endParaRPr lang="it-IT" dirty="0"/>
          </a:p>
        </p:txBody>
      </p:sp>
      <p:sp>
        <p:nvSpPr>
          <p:cNvPr id="4" name="Sottotitolo 3">
            <a:extLst>
              <a:ext uri="{FF2B5EF4-FFF2-40B4-BE49-F238E27FC236}">
                <a16:creationId xmlns:a16="http://schemas.microsoft.com/office/drawing/2014/main" id="{1299D7FF-F98A-72CC-D94F-AB2B08AA0DFA}"/>
              </a:ext>
            </a:extLst>
          </p:cNvPr>
          <p:cNvSpPr>
            <a:spLocks noGrp="1"/>
          </p:cNvSpPr>
          <p:nvPr>
            <p:ph type="subTitle" idx="10"/>
          </p:nvPr>
        </p:nvSpPr>
        <p:spPr>
          <a:xfrm>
            <a:off x="375921" y="6384022"/>
            <a:ext cx="4671208" cy="473977"/>
          </a:xfrm>
        </p:spPr>
        <p:txBody>
          <a:bodyPr/>
          <a:lstStyle/>
          <a:p>
            <a:endParaRPr lang="it-IT" dirty="0"/>
          </a:p>
        </p:txBody>
      </p:sp>
      <p:pic>
        <p:nvPicPr>
          <p:cNvPr id="7" name="Immagine 6" descr="Immagine che contiene mappa&#10;&#10;Descrizione generata automaticamente">
            <a:extLst>
              <a:ext uri="{FF2B5EF4-FFF2-40B4-BE49-F238E27FC236}">
                <a16:creationId xmlns:a16="http://schemas.microsoft.com/office/drawing/2014/main" id="{D1D025E6-6105-4515-1F9B-16B23DE55C9D}"/>
              </a:ext>
            </a:extLst>
          </p:cNvPr>
          <p:cNvPicPr>
            <a:picLocks noChangeAspect="1"/>
          </p:cNvPicPr>
          <p:nvPr/>
        </p:nvPicPr>
        <p:blipFill rotWithShape="1">
          <a:blip r:embed="rId2"/>
          <a:srcRect l="8681" t="9682" r="1227" b="8241"/>
          <a:stretch/>
        </p:blipFill>
        <p:spPr>
          <a:xfrm>
            <a:off x="5606255" y="1362336"/>
            <a:ext cx="5633049" cy="5021686"/>
          </a:xfrm>
          <a:prstGeom prst="rect">
            <a:avLst/>
          </a:prstGeom>
        </p:spPr>
      </p:pic>
      <p:pic>
        <p:nvPicPr>
          <p:cNvPr id="8" name="Immagine 21" descr="Immagine che contiene testo, clipart&#10;&#10;Descrizione generata automaticamente">
            <a:extLst>
              <a:ext uri="{FF2B5EF4-FFF2-40B4-BE49-F238E27FC236}">
                <a16:creationId xmlns:a16="http://schemas.microsoft.com/office/drawing/2014/main" id="{D4E2290D-15ED-9BFE-D67B-D560BF7D78C0}"/>
              </a:ext>
            </a:extLst>
          </p:cNvPr>
          <p:cNvPicPr>
            <a:picLocks noChangeAspect="1"/>
          </p:cNvPicPr>
          <p:nvPr/>
        </p:nvPicPr>
        <p:blipFill>
          <a:blip r:embed="rId3"/>
          <a:stretch>
            <a:fillRect/>
          </a:stretch>
        </p:blipFill>
        <p:spPr>
          <a:xfrm>
            <a:off x="8056652" y="2358136"/>
            <a:ext cx="1485186" cy="534986"/>
          </a:xfrm>
          <a:prstGeom prst="rect">
            <a:avLst/>
          </a:prstGeom>
          <a:ln w="6350">
            <a:solidFill>
              <a:schemeClr val="accent6"/>
            </a:solidFill>
          </a:ln>
        </p:spPr>
      </p:pic>
      <p:sp>
        <p:nvSpPr>
          <p:cNvPr id="9" name="Ovale 8">
            <a:extLst>
              <a:ext uri="{FF2B5EF4-FFF2-40B4-BE49-F238E27FC236}">
                <a16:creationId xmlns:a16="http://schemas.microsoft.com/office/drawing/2014/main" id="{0397421E-E395-124B-C8B2-605ED26056E1}"/>
              </a:ext>
            </a:extLst>
          </p:cNvPr>
          <p:cNvSpPr/>
          <p:nvPr/>
        </p:nvSpPr>
        <p:spPr>
          <a:xfrm>
            <a:off x="7653072" y="2421391"/>
            <a:ext cx="252000" cy="252000"/>
          </a:xfrm>
          <a:prstGeom prst="ellipse">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3AE23040-4AD2-787F-784A-9B2760A7AA77}"/>
              </a:ext>
            </a:extLst>
          </p:cNvPr>
          <p:cNvSpPr/>
          <p:nvPr/>
        </p:nvSpPr>
        <p:spPr>
          <a:xfrm>
            <a:off x="7527072" y="2820348"/>
            <a:ext cx="252000" cy="252000"/>
          </a:xfrm>
          <a:prstGeom prst="ellipse">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AAEBAF1D-F98F-2F00-E8B5-29262042D121}"/>
              </a:ext>
            </a:extLst>
          </p:cNvPr>
          <p:cNvSpPr/>
          <p:nvPr/>
        </p:nvSpPr>
        <p:spPr>
          <a:xfrm>
            <a:off x="8063759" y="3663116"/>
            <a:ext cx="252000" cy="252000"/>
          </a:xfrm>
          <a:prstGeom prst="ellipse">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0C8E02A2-B2A6-CE24-2AE7-C59AD6E560E7}"/>
              </a:ext>
            </a:extLst>
          </p:cNvPr>
          <p:cNvSpPr/>
          <p:nvPr/>
        </p:nvSpPr>
        <p:spPr>
          <a:xfrm>
            <a:off x="8817717" y="4163092"/>
            <a:ext cx="252000" cy="252000"/>
          </a:xfrm>
          <a:prstGeom prst="ellipse">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4CBC186B-2103-5318-66EB-D26CA9240ABA}"/>
              </a:ext>
            </a:extLst>
          </p:cNvPr>
          <p:cNvSpPr/>
          <p:nvPr/>
        </p:nvSpPr>
        <p:spPr>
          <a:xfrm>
            <a:off x="9472818" y="4232942"/>
            <a:ext cx="252000" cy="252000"/>
          </a:xfrm>
          <a:prstGeom prst="ellipse">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a:extLst>
              <a:ext uri="{FF2B5EF4-FFF2-40B4-BE49-F238E27FC236}">
                <a16:creationId xmlns:a16="http://schemas.microsoft.com/office/drawing/2014/main" id="{E0579979-2E88-CE92-880F-6C07A0F470D2}"/>
              </a:ext>
            </a:extLst>
          </p:cNvPr>
          <p:cNvSpPr/>
          <p:nvPr/>
        </p:nvSpPr>
        <p:spPr>
          <a:xfrm>
            <a:off x="8593279" y="1943513"/>
            <a:ext cx="252000" cy="252000"/>
          </a:xfrm>
          <a:prstGeom prst="ellipse">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950D00F1-49BC-B736-E294-18BF262B9C23}"/>
              </a:ext>
            </a:extLst>
          </p:cNvPr>
          <p:cNvSpPr/>
          <p:nvPr/>
        </p:nvSpPr>
        <p:spPr>
          <a:xfrm>
            <a:off x="8279210" y="1662535"/>
            <a:ext cx="252000" cy="252000"/>
          </a:xfrm>
          <a:prstGeom prst="ellipse">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A17DC1CC-2627-5A7C-4565-7ED18B3FB9F9}"/>
              </a:ext>
            </a:extLst>
          </p:cNvPr>
          <p:cNvSpPr txBox="1"/>
          <p:nvPr/>
        </p:nvSpPr>
        <p:spPr>
          <a:xfrm>
            <a:off x="8964124" y="1401972"/>
            <a:ext cx="1463535" cy="430887"/>
          </a:xfrm>
          <a:prstGeom prst="rect">
            <a:avLst/>
          </a:prstGeom>
          <a:noFill/>
        </p:spPr>
        <p:txBody>
          <a:bodyPr wrap="square">
            <a:spAutoFit/>
          </a:bodyPr>
          <a:lstStyle/>
          <a:p>
            <a:r>
              <a:rPr lang="it-IT" sz="2200" b="1" dirty="0">
                <a:solidFill>
                  <a:schemeClr val="accent1">
                    <a:lumMod val="75000"/>
                  </a:schemeClr>
                </a:solidFill>
                <a:latin typeface="Titillium"/>
              </a:rPr>
              <a:t>OGS-CRS</a:t>
            </a:r>
            <a:endParaRPr lang="it-IT" sz="2200" dirty="0">
              <a:solidFill>
                <a:schemeClr val="accent1">
                  <a:lumMod val="75000"/>
                </a:schemeClr>
              </a:solidFill>
            </a:endParaRPr>
          </a:p>
        </p:txBody>
      </p:sp>
      <p:pic>
        <p:nvPicPr>
          <p:cNvPr id="17" name="Immagine 16">
            <a:extLst>
              <a:ext uri="{FF2B5EF4-FFF2-40B4-BE49-F238E27FC236}">
                <a16:creationId xmlns:a16="http://schemas.microsoft.com/office/drawing/2014/main" id="{0F679E17-E897-D4D0-AAB9-8B4186BCA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798" y="3806272"/>
            <a:ext cx="688961" cy="552670"/>
          </a:xfrm>
          <a:prstGeom prst="rect">
            <a:avLst/>
          </a:prstGeom>
        </p:spPr>
      </p:pic>
      <p:pic>
        <p:nvPicPr>
          <p:cNvPr id="18" name="Immagine 17">
            <a:extLst>
              <a:ext uri="{FF2B5EF4-FFF2-40B4-BE49-F238E27FC236}">
                <a16:creationId xmlns:a16="http://schemas.microsoft.com/office/drawing/2014/main" id="{7C33500A-10CE-A02D-F98B-BF5200483D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5370" y="1343823"/>
            <a:ext cx="527434" cy="525682"/>
          </a:xfrm>
          <a:prstGeom prst="rect">
            <a:avLst/>
          </a:prstGeom>
        </p:spPr>
      </p:pic>
      <p:sp>
        <p:nvSpPr>
          <p:cNvPr id="19" name="CasellaDiTesto 18">
            <a:extLst>
              <a:ext uri="{FF2B5EF4-FFF2-40B4-BE49-F238E27FC236}">
                <a16:creationId xmlns:a16="http://schemas.microsoft.com/office/drawing/2014/main" id="{DDB00939-C519-0333-2FD4-4F56716A5CB1}"/>
              </a:ext>
            </a:extLst>
          </p:cNvPr>
          <p:cNvSpPr txBox="1"/>
          <p:nvPr/>
        </p:nvSpPr>
        <p:spPr>
          <a:xfrm>
            <a:off x="9244033" y="1735048"/>
            <a:ext cx="1463535" cy="430887"/>
          </a:xfrm>
          <a:prstGeom prst="rect">
            <a:avLst/>
          </a:prstGeom>
          <a:noFill/>
        </p:spPr>
        <p:txBody>
          <a:bodyPr wrap="square">
            <a:spAutoFit/>
          </a:bodyPr>
          <a:lstStyle/>
          <a:p>
            <a:r>
              <a:rPr lang="it-IT" sz="2200" b="1" dirty="0">
                <a:solidFill>
                  <a:schemeClr val="accent1">
                    <a:lumMod val="75000"/>
                  </a:schemeClr>
                </a:solidFill>
                <a:latin typeface="Titillium"/>
              </a:rPr>
              <a:t>OGS-GEO</a:t>
            </a:r>
            <a:endParaRPr lang="it-IT" sz="2200" dirty="0">
              <a:solidFill>
                <a:schemeClr val="accent1">
                  <a:lumMod val="75000"/>
                </a:schemeClr>
              </a:solidFill>
            </a:endParaRPr>
          </a:p>
        </p:txBody>
      </p:sp>
      <p:pic>
        <p:nvPicPr>
          <p:cNvPr id="20" name="Immagine 19">
            <a:extLst>
              <a:ext uri="{FF2B5EF4-FFF2-40B4-BE49-F238E27FC236}">
                <a16:creationId xmlns:a16="http://schemas.microsoft.com/office/drawing/2014/main" id="{0741C645-B939-F39F-A473-6D8BAAA13C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3098" y="1721714"/>
            <a:ext cx="527434" cy="525681"/>
          </a:xfrm>
          <a:prstGeom prst="rect">
            <a:avLst/>
          </a:prstGeom>
        </p:spPr>
      </p:pic>
      <p:pic>
        <p:nvPicPr>
          <p:cNvPr id="21" name="Immagine 20">
            <a:extLst>
              <a:ext uri="{FF2B5EF4-FFF2-40B4-BE49-F238E27FC236}">
                <a16:creationId xmlns:a16="http://schemas.microsoft.com/office/drawing/2014/main" id="{E403B55A-298E-52AA-21D5-CEADB39F38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1210" y="4289092"/>
            <a:ext cx="1027178" cy="783338"/>
          </a:xfrm>
          <a:prstGeom prst="rect">
            <a:avLst/>
          </a:prstGeom>
        </p:spPr>
      </p:pic>
      <p:pic>
        <p:nvPicPr>
          <p:cNvPr id="24" name="Immagine 23">
            <a:extLst>
              <a:ext uri="{FF2B5EF4-FFF2-40B4-BE49-F238E27FC236}">
                <a16:creationId xmlns:a16="http://schemas.microsoft.com/office/drawing/2014/main" id="{A54CF54D-C8E7-2BF3-0337-2878EE9EF2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7214" y="2946348"/>
            <a:ext cx="1183584" cy="521226"/>
          </a:xfrm>
          <a:prstGeom prst="rect">
            <a:avLst/>
          </a:prstGeom>
          <a:ln>
            <a:solidFill>
              <a:schemeClr val="bg2">
                <a:lumMod val="75000"/>
              </a:schemeClr>
            </a:solidFill>
          </a:ln>
        </p:spPr>
      </p:pic>
      <p:pic>
        <p:nvPicPr>
          <p:cNvPr id="26" name="Immagine 25" descr="Immagine che contiene Carattere, testo, Elementi grafici, grafica&#10;&#10;Il contenuto generato dall'IA potrebbe non essere corretto.">
            <a:extLst>
              <a:ext uri="{FF2B5EF4-FFF2-40B4-BE49-F238E27FC236}">
                <a16:creationId xmlns:a16="http://schemas.microsoft.com/office/drawing/2014/main" id="{1E942B72-7A86-E049-52B9-A4EC86E2DFAA}"/>
              </a:ext>
            </a:extLst>
          </p:cNvPr>
          <p:cNvPicPr>
            <a:picLocks noChangeAspect="1"/>
          </p:cNvPicPr>
          <p:nvPr/>
        </p:nvPicPr>
        <p:blipFill>
          <a:blip r:embed="rId8"/>
          <a:stretch>
            <a:fillRect/>
          </a:stretch>
        </p:blipFill>
        <p:spPr>
          <a:xfrm>
            <a:off x="9108388" y="3821206"/>
            <a:ext cx="2927424" cy="375686"/>
          </a:xfrm>
          <a:prstGeom prst="rect">
            <a:avLst/>
          </a:prstGeom>
        </p:spPr>
      </p:pic>
    </p:spTree>
    <p:extLst>
      <p:ext uri="{BB962C8B-B14F-4D97-AF65-F5344CB8AC3E}">
        <p14:creationId xmlns:p14="http://schemas.microsoft.com/office/powerpoint/2010/main" val="345761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3398A-DAAC-FCCC-5DF0-A1ABF757800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0D8372E-1451-1DF6-328F-89FA817CF4BA}"/>
              </a:ext>
            </a:extLst>
          </p:cNvPr>
          <p:cNvSpPr>
            <a:spLocks noGrp="1"/>
          </p:cNvSpPr>
          <p:nvPr>
            <p:ph type="ctrTitle"/>
          </p:nvPr>
        </p:nvSpPr>
        <p:spPr/>
        <p:txBody>
          <a:bodyPr/>
          <a:lstStyle/>
          <a:p>
            <a:r>
              <a:rPr lang="en-US" dirty="0"/>
              <a:t>7.7 - Integrated facility for the access to SMINO observations</a:t>
            </a:r>
            <a:endParaRPr lang="it-IT" dirty="0"/>
          </a:p>
        </p:txBody>
      </p:sp>
      <p:sp>
        <p:nvSpPr>
          <p:cNvPr id="3" name="Segnaposto contenuto 2">
            <a:extLst>
              <a:ext uri="{FF2B5EF4-FFF2-40B4-BE49-F238E27FC236}">
                <a16:creationId xmlns:a16="http://schemas.microsoft.com/office/drawing/2014/main" id="{42AD6969-02B3-6CA1-DAFC-770CCF51D450}"/>
              </a:ext>
            </a:extLst>
          </p:cNvPr>
          <p:cNvSpPr>
            <a:spLocks noGrp="1"/>
          </p:cNvSpPr>
          <p:nvPr>
            <p:ph idx="1"/>
          </p:nvPr>
        </p:nvSpPr>
        <p:spPr/>
        <p:txBody>
          <a:bodyPr/>
          <a:lstStyle/>
          <a:p>
            <a:r>
              <a:rPr lang="it-IT" dirty="0"/>
              <a:t> </a:t>
            </a:r>
            <a:r>
              <a:rPr lang="en-US" dirty="0"/>
              <a:t>ITINERIS support to other research activities and synergy with other projects</a:t>
            </a:r>
          </a:p>
        </p:txBody>
      </p:sp>
      <p:sp>
        <p:nvSpPr>
          <p:cNvPr id="4" name="Sottotitolo 3">
            <a:extLst>
              <a:ext uri="{FF2B5EF4-FFF2-40B4-BE49-F238E27FC236}">
                <a16:creationId xmlns:a16="http://schemas.microsoft.com/office/drawing/2014/main" id="{1ACBB31F-B13E-E3E8-78CD-606E5B4DF78D}"/>
              </a:ext>
            </a:extLst>
          </p:cNvPr>
          <p:cNvSpPr>
            <a:spLocks noGrp="1"/>
          </p:cNvSpPr>
          <p:nvPr>
            <p:ph type="subTitle" idx="10"/>
          </p:nvPr>
        </p:nvSpPr>
        <p:spPr>
          <a:xfrm>
            <a:off x="375921" y="6384022"/>
            <a:ext cx="4671208" cy="473977"/>
          </a:xfrm>
        </p:spPr>
        <p:txBody>
          <a:bodyPr/>
          <a:lstStyle/>
          <a:p>
            <a:endParaRPr lang="it-IT" dirty="0"/>
          </a:p>
        </p:txBody>
      </p:sp>
      <p:sp>
        <p:nvSpPr>
          <p:cNvPr id="5" name="CasellaDiTesto 4">
            <a:extLst>
              <a:ext uri="{FF2B5EF4-FFF2-40B4-BE49-F238E27FC236}">
                <a16:creationId xmlns:a16="http://schemas.microsoft.com/office/drawing/2014/main" id="{23B7F577-7C74-6057-04AC-4794DD4D2D15}"/>
              </a:ext>
            </a:extLst>
          </p:cNvPr>
          <p:cNvSpPr txBox="1"/>
          <p:nvPr/>
        </p:nvSpPr>
        <p:spPr>
          <a:xfrm>
            <a:off x="7426307" y="6379680"/>
            <a:ext cx="3954456" cy="461665"/>
          </a:xfrm>
          <a:prstGeom prst="rect">
            <a:avLst/>
          </a:prstGeom>
          <a:noFill/>
        </p:spPr>
        <p:txBody>
          <a:bodyPr wrap="square">
            <a:spAutoFit/>
          </a:bodyPr>
          <a:lstStyle/>
          <a:p>
            <a:r>
              <a:rPr lang="it-IT" sz="2400" dirty="0">
                <a:solidFill>
                  <a:srgbClr val="59A34D"/>
                </a:solidFill>
                <a:latin typeface="Calibri Light" panose="020F0302020204030204" pitchFamily="34" charset="0"/>
                <a:ea typeface="+mj-ea"/>
                <a:cs typeface="Calibri Light" panose="020F0302020204030204" pitchFamily="34" charset="0"/>
              </a:rPr>
              <a:t>Progresses in </a:t>
            </a:r>
            <a:r>
              <a:rPr lang="it-IT" sz="2400" dirty="0" err="1">
                <a:solidFill>
                  <a:srgbClr val="59A34D"/>
                </a:solidFill>
                <a:latin typeface="Calibri Light" panose="020F0302020204030204" pitchFamily="34" charset="0"/>
                <a:ea typeface="+mj-ea"/>
                <a:cs typeface="Calibri Light" panose="020F0302020204030204" pitchFamily="34" charset="0"/>
              </a:rPr>
              <a:t>collaboration</a:t>
            </a:r>
            <a:endParaRPr lang="it-IT" sz="2400" dirty="0">
              <a:solidFill>
                <a:srgbClr val="59A34D"/>
              </a:solidFill>
              <a:latin typeface="Calibri Light" panose="020F0302020204030204" pitchFamily="34" charset="0"/>
              <a:ea typeface="+mj-ea"/>
              <a:cs typeface="Calibri Light" panose="020F0302020204030204" pitchFamily="34" charset="0"/>
            </a:endParaRPr>
          </a:p>
        </p:txBody>
      </p:sp>
      <p:pic>
        <p:nvPicPr>
          <p:cNvPr id="7" name="Immagine 6">
            <a:extLst>
              <a:ext uri="{FF2B5EF4-FFF2-40B4-BE49-F238E27FC236}">
                <a16:creationId xmlns:a16="http://schemas.microsoft.com/office/drawing/2014/main" id="{1CE7273F-5916-6B60-4F36-1975927B076B}"/>
              </a:ext>
            </a:extLst>
          </p:cNvPr>
          <p:cNvPicPr>
            <a:picLocks noChangeAspect="1"/>
          </p:cNvPicPr>
          <p:nvPr/>
        </p:nvPicPr>
        <p:blipFill>
          <a:blip r:embed="rId2"/>
          <a:stretch>
            <a:fillRect/>
          </a:stretch>
        </p:blipFill>
        <p:spPr>
          <a:xfrm>
            <a:off x="296562" y="2112998"/>
            <a:ext cx="4922087" cy="4266682"/>
          </a:xfrm>
          <a:prstGeom prst="rect">
            <a:avLst/>
          </a:prstGeom>
        </p:spPr>
      </p:pic>
      <p:sp>
        <p:nvSpPr>
          <p:cNvPr id="8" name="Segnaposto contenuto 2">
            <a:extLst>
              <a:ext uri="{FF2B5EF4-FFF2-40B4-BE49-F238E27FC236}">
                <a16:creationId xmlns:a16="http://schemas.microsoft.com/office/drawing/2014/main" id="{DD74A4DA-39B5-A188-3F40-EEA94727DCBF}"/>
              </a:ext>
            </a:extLst>
          </p:cNvPr>
          <p:cNvSpPr txBox="1">
            <a:spLocks/>
          </p:cNvSpPr>
          <p:nvPr/>
        </p:nvSpPr>
        <p:spPr>
          <a:xfrm>
            <a:off x="1605131" y="1848233"/>
            <a:ext cx="2712215" cy="7569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3"/>
              </a:buBlip>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it-IT" sz="2400" b="1" cap="all" dirty="0">
                <a:solidFill>
                  <a:srgbClr val="E97C2F"/>
                </a:solidFill>
                <a:latin typeface="+mj-lt"/>
                <a:cs typeface="Biome" panose="020B0503030204020804" pitchFamily="34" charset="0"/>
              </a:rPr>
              <a:t>EPOS</a:t>
            </a:r>
          </a:p>
        </p:txBody>
      </p:sp>
      <p:sp>
        <p:nvSpPr>
          <p:cNvPr id="6" name="Segnaposto contenuto 2">
            <a:extLst>
              <a:ext uri="{FF2B5EF4-FFF2-40B4-BE49-F238E27FC236}">
                <a16:creationId xmlns:a16="http://schemas.microsoft.com/office/drawing/2014/main" id="{598E3B71-E4CC-8027-CE80-621D83D4CF3A}"/>
              </a:ext>
            </a:extLst>
          </p:cNvPr>
          <p:cNvSpPr txBox="1">
            <a:spLocks/>
          </p:cNvSpPr>
          <p:nvPr/>
        </p:nvSpPr>
        <p:spPr>
          <a:xfrm>
            <a:off x="5413097" y="1973474"/>
            <a:ext cx="6218694" cy="333109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Tx/>
              <a:buBlip>
                <a:blip r:embed="rId3"/>
              </a:buBlip>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it-IT" dirty="0"/>
              <a:t> </a:t>
            </a:r>
            <a:r>
              <a:rPr lang="it-IT" dirty="0" err="1"/>
              <a:t>PiTOP</a:t>
            </a:r>
            <a:r>
              <a:rPr lang="it-IT" dirty="0"/>
              <a:t> </a:t>
            </a:r>
            <a:r>
              <a:rPr lang="it-IT" dirty="0" err="1"/>
              <a:t>is</a:t>
            </a:r>
            <a:r>
              <a:rPr lang="it-IT" dirty="0"/>
              <a:t> working to </a:t>
            </a:r>
            <a:r>
              <a:rPr lang="it-IT" dirty="0" err="1"/>
              <a:t>address</a:t>
            </a:r>
            <a:r>
              <a:rPr lang="it-IT" dirty="0"/>
              <a:t> the FAIR data </a:t>
            </a:r>
            <a:r>
              <a:rPr lang="it-IT" dirty="0" err="1"/>
              <a:t>principles</a:t>
            </a:r>
            <a:r>
              <a:rPr lang="it-IT" dirty="0"/>
              <a:t>, by </a:t>
            </a:r>
            <a:r>
              <a:rPr lang="it-IT" dirty="0" err="1"/>
              <a:t>starting</a:t>
            </a:r>
            <a:r>
              <a:rPr lang="it-IT" dirty="0"/>
              <a:t> to </a:t>
            </a:r>
            <a:r>
              <a:rPr lang="it-IT" dirty="0" err="1"/>
              <a:t>offer</a:t>
            </a:r>
            <a:r>
              <a:rPr lang="it-IT" dirty="0"/>
              <a:t> the download of </a:t>
            </a:r>
            <a:r>
              <a:rPr lang="it-IT" dirty="0" err="1"/>
              <a:t>its</a:t>
            </a:r>
            <a:r>
              <a:rPr lang="it-IT" dirty="0"/>
              <a:t> </a:t>
            </a:r>
            <a:r>
              <a:rPr lang="it-IT" dirty="0" err="1"/>
              <a:t>seismic</a:t>
            </a:r>
            <a:r>
              <a:rPr lang="it-IT" dirty="0"/>
              <a:t> data                               	                         </a:t>
            </a:r>
            <a:r>
              <a:rPr lang="it-IT" sz="2600" b="1" dirty="0"/>
              <a:t>DOI: 10.13120/0DTM-JX93</a:t>
            </a:r>
            <a:endParaRPr lang="it-IT" sz="2600" dirty="0"/>
          </a:p>
          <a:p>
            <a:pPr marL="0" indent="0">
              <a:lnSpc>
                <a:spcPct val="170000"/>
              </a:lnSpc>
              <a:buNone/>
            </a:pPr>
            <a:endParaRPr lang="it-IT" dirty="0"/>
          </a:p>
          <a:p>
            <a:pPr marL="0" indent="0">
              <a:lnSpc>
                <a:spcPct val="170000"/>
              </a:lnSpc>
              <a:buNone/>
            </a:pPr>
            <a:endParaRPr lang="it-IT" dirty="0"/>
          </a:p>
          <a:p>
            <a:pPr>
              <a:lnSpc>
                <a:spcPct val="170000"/>
              </a:lnSpc>
            </a:pPr>
            <a:r>
              <a:rPr lang="it-IT" dirty="0"/>
              <a:t>To be part (in the future) of </a:t>
            </a:r>
            <a:r>
              <a:rPr lang="it-IT" b="1" dirty="0" err="1">
                <a:solidFill>
                  <a:srgbClr val="59A34D"/>
                </a:solidFill>
              </a:rPr>
              <a:t>European</a:t>
            </a:r>
            <a:r>
              <a:rPr lang="it-IT" b="1" dirty="0">
                <a:solidFill>
                  <a:srgbClr val="59A34D"/>
                </a:solidFill>
              </a:rPr>
              <a:t> </a:t>
            </a:r>
            <a:r>
              <a:rPr lang="en-US" b="1" dirty="0">
                <a:solidFill>
                  <a:srgbClr val="59A34D"/>
                </a:solidFill>
              </a:rPr>
              <a:t>distributed research infrastructures</a:t>
            </a:r>
            <a:r>
              <a:rPr lang="en-US" dirty="0"/>
              <a:t> that facilitate the integrated use of data</a:t>
            </a:r>
            <a:r>
              <a:rPr lang="it-IT" dirty="0"/>
              <a:t> </a:t>
            </a:r>
            <a:endParaRPr lang="it-IT" sz="3200" dirty="0"/>
          </a:p>
        </p:txBody>
      </p:sp>
      <p:pic>
        <p:nvPicPr>
          <p:cNvPr id="9" name="Immagine 8">
            <a:extLst>
              <a:ext uri="{FF2B5EF4-FFF2-40B4-BE49-F238E27FC236}">
                <a16:creationId xmlns:a16="http://schemas.microsoft.com/office/drawing/2014/main" id="{2D1C65EA-2D12-CFCD-C7C8-1A382C055145}"/>
              </a:ext>
            </a:extLst>
          </p:cNvPr>
          <p:cNvPicPr>
            <a:picLocks noChangeAspect="1"/>
          </p:cNvPicPr>
          <p:nvPr/>
        </p:nvPicPr>
        <p:blipFill>
          <a:blip r:embed="rId4"/>
          <a:stretch>
            <a:fillRect/>
          </a:stretch>
        </p:blipFill>
        <p:spPr>
          <a:xfrm>
            <a:off x="5626332" y="3277772"/>
            <a:ext cx="6170371" cy="1153551"/>
          </a:xfrm>
          <a:prstGeom prst="rect">
            <a:avLst/>
          </a:prstGeom>
        </p:spPr>
      </p:pic>
    </p:spTree>
    <p:extLst>
      <p:ext uri="{BB962C8B-B14F-4D97-AF65-F5344CB8AC3E}">
        <p14:creationId xmlns:p14="http://schemas.microsoft.com/office/powerpoint/2010/main" val="2580652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E8AE0-804C-7185-5637-8B23634A87A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B733E81-6F3C-ADCB-E1C6-D2776E922B57}"/>
              </a:ext>
            </a:extLst>
          </p:cNvPr>
          <p:cNvSpPr>
            <a:spLocks noGrp="1"/>
          </p:cNvSpPr>
          <p:nvPr>
            <p:ph type="ctrTitle"/>
          </p:nvPr>
        </p:nvSpPr>
        <p:spPr/>
        <p:txBody>
          <a:bodyPr/>
          <a:lstStyle/>
          <a:p>
            <a:r>
              <a:rPr lang="en-US" dirty="0"/>
              <a:t>WP7 – Demonstrations to stakeholders </a:t>
            </a:r>
            <a:endParaRPr lang="it-IT" dirty="0"/>
          </a:p>
        </p:txBody>
      </p:sp>
      <p:sp>
        <p:nvSpPr>
          <p:cNvPr id="3" name="Segnaposto contenuto 2">
            <a:extLst>
              <a:ext uri="{FF2B5EF4-FFF2-40B4-BE49-F238E27FC236}">
                <a16:creationId xmlns:a16="http://schemas.microsoft.com/office/drawing/2014/main" id="{DD1478C4-2C6C-D290-4E73-6EB53545B476}"/>
              </a:ext>
            </a:extLst>
          </p:cNvPr>
          <p:cNvSpPr>
            <a:spLocks noGrp="1"/>
          </p:cNvSpPr>
          <p:nvPr>
            <p:ph idx="1"/>
          </p:nvPr>
        </p:nvSpPr>
        <p:spPr/>
        <p:txBody>
          <a:bodyPr/>
          <a:lstStyle/>
          <a:p>
            <a:r>
              <a:rPr lang="it-IT" dirty="0"/>
              <a:t> </a:t>
            </a:r>
            <a:r>
              <a:rPr lang="en-US" dirty="0"/>
              <a:t>13 June 2025, Tito				16 July, Udine</a:t>
            </a:r>
          </a:p>
        </p:txBody>
      </p:sp>
      <p:sp>
        <p:nvSpPr>
          <p:cNvPr id="4" name="Sottotitolo 3">
            <a:extLst>
              <a:ext uri="{FF2B5EF4-FFF2-40B4-BE49-F238E27FC236}">
                <a16:creationId xmlns:a16="http://schemas.microsoft.com/office/drawing/2014/main" id="{EE981ACE-4C04-D33D-D8B9-AC4D98CEACA4}"/>
              </a:ext>
            </a:extLst>
          </p:cNvPr>
          <p:cNvSpPr>
            <a:spLocks noGrp="1"/>
          </p:cNvSpPr>
          <p:nvPr>
            <p:ph type="subTitle" idx="10"/>
          </p:nvPr>
        </p:nvSpPr>
        <p:spPr>
          <a:xfrm>
            <a:off x="375921" y="6384022"/>
            <a:ext cx="4671208" cy="473977"/>
          </a:xfrm>
        </p:spPr>
        <p:txBody>
          <a:bodyPr/>
          <a:lstStyle/>
          <a:p>
            <a:endParaRPr lang="it-IT" dirty="0"/>
          </a:p>
        </p:txBody>
      </p:sp>
      <p:sp>
        <p:nvSpPr>
          <p:cNvPr id="5" name="CasellaDiTesto 4">
            <a:extLst>
              <a:ext uri="{FF2B5EF4-FFF2-40B4-BE49-F238E27FC236}">
                <a16:creationId xmlns:a16="http://schemas.microsoft.com/office/drawing/2014/main" id="{A2A0E90F-DAA4-09F2-7609-74C59E8586F1}"/>
              </a:ext>
            </a:extLst>
          </p:cNvPr>
          <p:cNvSpPr txBox="1"/>
          <p:nvPr/>
        </p:nvSpPr>
        <p:spPr>
          <a:xfrm>
            <a:off x="7426307" y="6379680"/>
            <a:ext cx="3954456" cy="461665"/>
          </a:xfrm>
          <a:prstGeom prst="rect">
            <a:avLst/>
          </a:prstGeom>
          <a:noFill/>
        </p:spPr>
        <p:txBody>
          <a:bodyPr wrap="square">
            <a:spAutoFit/>
          </a:bodyPr>
          <a:lstStyle/>
          <a:p>
            <a:r>
              <a:rPr lang="it-IT" sz="2400" dirty="0" err="1">
                <a:solidFill>
                  <a:srgbClr val="59A34D"/>
                </a:solidFill>
                <a:latin typeface="Calibri Light" panose="020F0302020204030204" pitchFamily="34" charset="0"/>
                <a:ea typeface="+mj-ea"/>
                <a:cs typeface="Calibri Light" panose="020F0302020204030204" pitchFamily="34" charset="0"/>
              </a:rPr>
              <a:t>Demonstration</a:t>
            </a:r>
            <a:r>
              <a:rPr lang="it-IT" sz="2400" dirty="0">
                <a:solidFill>
                  <a:srgbClr val="59A34D"/>
                </a:solidFill>
                <a:latin typeface="Calibri Light" panose="020F0302020204030204" pitchFamily="34" charset="0"/>
                <a:ea typeface="+mj-ea"/>
                <a:cs typeface="Calibri Light" panose="020F0302020204030204" pitchFamily="34" charset="0"/>
              </a:rPr>
              <a:t> to stakeholders</a:t>
            </a:r>
          </a:p>
        </p:txBody>
      </p:sp>
      <p:pic>
        <p:nvPicPr>
          <p:cNvPr id="11" name="Immagine 10">
            <a:extLst>
              <a:ext uri="{FF2B5EF4-FFF2-40B4-BE49-F238E27FC236}">
                <a16:creationId xmlns:a16="http://schemas.microsoft.com/office/drawing/2014/main" id="{EC8086DB-7CF4-8559-88B0-895BCE77B40C}"/>
              </a:ext>
            </a:extLst>
          </p:cNvPr>
          <p:cNvPicPr>
            <a:picLocks noChangeAspect="1"/>
          </p:cNvPicPr>
          <p:nvPr/>
        </p:nvPicPr>
        <p:blipFill>
          <a:blip r:embed="rId2"/>
          <a:stretch>
            <a:fillRect/>
          </a:stretch>
        </p:blipFill>
        <p:spPr>
          <a:xfrm>
            <a:off x="252924" y="1821576"/>
            <a:ext cx="4730842" cy="4072597"/>
          </a:xfrm>
          <a:prstGeom prst="rect">
            <a:avLst/>
          </a:prstGeom>
        </p:spPr>
      </p:pic>
      <p:pic>
        <p:nvPicPr>
          <p:cNvPr id="13" name="Immagine 12">
            <a:extLst>
              <a:ext uri="{FF2B5EF4-FFF2-40B4-BE49-F238E27FC236}">
                <a16:creationId xmlns:a16="http://schemas.microsoft.com/office/drawing/2014/main" id="{1FC9B6D6-B280-4C55-0992-B4F17A492B6D}"/>
              </a:ext>
            </a:extLst>
          </p:cNvPr>
          <p:cNvPicPr>
            <a:picLocks noChangeAspect="1"/>
          </p:cNvPicPr>
          <p:nvPr/>
        </p:nvPicPr>
        <p:blipFill>
          <a:blip r:embed="rId3"/>
          <a:stretch>
            <a:fillRect/>
          </a:stretch>
        </p:blipFill>
        <p:spPr>
          <a:xfrm>
            <a:off x="6963506" y="1736194"/>
            <a:ext cx="4229690" cy="4544059"/>
          </a:xfrm>
          <a:prstGeom prst="rect">
            <a:avLst/>
          </a:prstGeom>
        </p:spPr>
      </p:pic>
    </p:spTree>
    <p:extLst>
      <p:ext uri="{BB962C8B-B14F-4D97-AF65-F5344CB8AC3E}">
        <p14:creationId xmlns:p14="http://schemas.microsoft.com/office/powerpoint/2010/main" val="4214112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E6C15-A218-FF2D-1BB4-3BB9A88CC58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1E5213E-8A1F-CF3C-AB73-585896DEF60D}"/>
              </a:ext>
            </a:extLst>
          </p:cNvPr>
          <p:cNvSpPr>
            <a:spLocks noGrp="1"/>
          </p:cNvSpPr>
          <p:nvPr>
            <p:ph type="ctrTitle"/>
          </p:nvPr>
        </p:nvSpPr>
        <p:spPr/>
        <p:txBody>
          <a:bodyPr/>
          <a:lstStyle/>
          <a:p>
            <a:r>
              <a:rPr lang="en-US" dirty="0"/>
              <a:t>WP7 – Demonstrations to stakeholders </a:t>
            </a:r>
            <a:endParaRPr lang="it-IT" dirty="0"/>
          </a:p>
        </p:txBody>
      </p:sp>
      <p:sp>
        <p:nvSpPr>
          <p:cNvPr id="3" name="Segnaposto contenuto 2">
            <a:extLst>
              <a:ext uri="{FF2B5EF4-FFF2-40B4-BE49-F238E27FC236}">
                <a16:creationId xmlns:a16="http://schemas.microsoft.com/office/drawing/2014/main" id="{90E778DF-955B-7220-A0C8-29A3780C2120}"/>
              </a:ext>
            </a:extLst>
          </p:cNvPr>
          <p:cNvSpPr>
            <a:spLocks noGrp="1"/>
          </p:cNvSpPr>
          <p:nvPr>
            <p:ph idx="1"/>
          </p:nvPr>
        </p:nvSpPr>
        <p:spPr/>
        <p:txBody>
          <a:bodyPr/>
          <a:lstStyle/>
          <a:p>
            <a:r>
              <a:rPr lang="it-IT" dirty="0"/>
              <a:t> </a:t>
            </a:r>
            <a:r>
              <a:rPr lang="en-US" dirty="0"/>
              <a:t>13 June 2025, Tito				16 July, Udine</a:t>
            </a:r>
          </a:p>
        </p:txBody>
      </p:sp>
      <p:sp>
        <p:nvSpPr>
          <p:cNvPr id="4" name="Sottotitolo 3">
            <a:extLst>
              <a:ext uri="{FF2B5EF4-FFF2-40B4-BE49-F238E27FC236}">
                <a16:creationId xmlns:a16="http://schemas.microsoft.com/office/drawing/2014/main" id="{C28DC7FC-5E7C-2862-FBC4-D53BEA6A5A6E}"/>
              </a:ext>
            </a:extLst>
          </p:cNvPr>
          <p:cNvSpPr>
            <a:spLocks noGrp="1"/>
          </p:cNvSpPr>
          <p:nvPr>
            <p:ph type="subTitle" idx="10"/>
          </p:nvPr>
        </p:nvSpPr>
        <p:spPr>
          <a:xfrm>
            <a:off x="375921" y="6384022"/>
            <a:ext cx="4671208" cy="473977"/>
          </a:xfrm>
        </p:spPr>
        <p:txBody>
          <a:bodyPr/>
          <a:lstStyle/>
          <a:p>
            <a:endParaRPr lang="it-IT" dirty="0"/>
          </a:p>
        </p:txBody>
      </p:sp>
      <p:sp>
        <p:nvSpPr>
          <p:cNvPr id="5" name="CasellaDiTesto 4">
            <a:extLst>
              <a:ext uri="{FF2B5EF4-FFF2-40B4-BE49-F238E27FC236}">
                <a16:creationId xmlns:a16="http://schemas.microsoft.com/office/drawing/2014/main" id="{A9E5FAD5-7A26-E311-CC97-6C10FDC57D69}"/>
              </a:ext>
            </a:extLst>
          </p:cNvPr>
          <p:cNvSpPr txBox="1"/>
          <p:nvPr/>
        </p:nvSpPr>
        <p:spPr>
          <a:xfrm>
            <a:off x="7426307" y="6379680"/>
            <a:ext cx="3954456" cy="461665"/>
          </a:xfrm>
          <a:prstGeom prst="rect">
            <a:avLst/>
          </a:prstGeom>
          <a:noFill/>
        </p:spPr>
        <p:txBody>
          <a:bodyPr wrap="square">
            <a:spAutoFit/>
          </a:bodyPr>
          <a:lstStyle/>
          <a:p>
            <a:r>
              <a:rPr lang="it-IT" sz="2400" dirty="0" err="1">
                <a:solidFill>
                  <a:srgbClr val="59A34D"/>
                </a:solidFill>
                <a:latin typeface="Calibri Light" panose="020F0302020204030204" pitchFamily="34" charset="0"/>
                <a:ea typeface="+mj-ea"/>
                <a:cs typeface="Calibri Light" panose="020F0302020204030204" pitchFamily="34" charset="0"/>
              </a:rPr>
              <a:t>Demonstration</a:t>
            </a:r>
            <a:r>
              <a:rPr lang="it-IT" sz="2400" dirty="0">
                <a:solidFill>
                  <a:srgbClr val="59A34D"/>
                </a:solidFill>
                <a:latin typeface="Calibri Light" panose="020F0302020204030204" pitchFamily="34" charset="0"/>
                <a:ea typeface="+mj-ea"/>
                <a:cs typeface="Calibri Light" panose="020F0302020204030204" pitchFamily="34" charset="0"/>
              </a:rPr>
              <a:t> to stakeholders</a:t>
            </a:r>
          </a:p>
        </p:txBody>
      </p:sp>
      <p:pic>
        <p:nvPicPr>
          <p:cNvPr id="17" name="Immagine 16">
            <a:extLst>
              <a:ext uri="{FF2B5EF4-FFF2-40B4-BE49-F238E27FC236}">
                <a16:creationId xmlns:a16="http://schemas.microsoft.com/office/drawing/2014/main" id="{4DC7EB79-7508-BFF7-0977-2540E7035C08}"/>
              </a:ext>
            </a:extLst>
          </p:cNvPr>
          <p:cNvPicPr>
            <a:picLocks noChangeAspect="1"/>
          </p:cNvPicPr>
          <p:nvPr/>
        </p:nvPicPr>
        <p:blipFill>
          <a:blip r:embed="rId2"/>
          <a:stretch>
            <a:fillRect/>
          </a:stretch>
        </p:blipFill>
        <p:spPr>
          <a:xfrm>
            <a:off x="-43887" y="1738838"/>
            <a:ext cx="7092114" cy="2658213"/>
          </a:xfrm>
          <a:prstGeom prst="rect">
            <a:avLst/>
          </a:prstGeom>
        </p:spPr>
      </p:pic>
      <p:pic>
        <p:nvPicPr>
          <p:cNvPr id="7" name="Immagine 6" descr="Immagine che contiene cielo, calzature, aria aperta, vestiti&#10;&#10;Il contenuto generato dall'IA potrebbe non essere corretto.">
            <a:extLst>
              <a:ext uri="{FF2B5EF4-FFF2-40B4-BE49-F238E27FC236}">
                <a16:creationId xmlns:a16="http://schemas.microsoft.com/office/drawing/2014/main" id="{D6336E37-3CE7-C8E4-FC82-264BE845CDD3}"/>
              </a:ext>
            </a:extLst>
          </p:cNvPr>
          <p:cNvPicPr>
            <a:picLocks noChangeAspect="1"/>
          </p:cNvPicPr>
          <p:nvPr/>
        </p:nvPicPr>
        <p:blipFill>
          <a:blip r:embed="rId3"/>
          <a:stretch>
            <a:fillRect/>
          </a:stretch>
        </p:blipFill>
        <p:spPr>
          <a:xfrm>
            <a:off x="8383791" y="2920976"/>
            <a:ext cx="3186658" cy="3429000"/>
          </a:xfrm>
          <a:prstGeom prst="rect">
            <a:avLst/>
          </a:prstGeom>
        </p:spPr>
      </p:pic>
      <p:pic>
        <p:nvPicPr>
          <p:cNvPr id="15" name="Immagine 14">
            <a:extLst>
              <a:ext uri="{FF2B5EF4-FFF2-40B4-BE49-F238E27FC236}">
                <a16:creationId xmlns:a16="http://schemas.microsoft.com/office/drawing/2014/main" id="{3840025F-5942-0F5F-874E-E1BFC8AE6B0F}"/>
              </a:ext>
            </a:extLst>
          </p:cNvPr>
          <p:cNvPicPr>
            <a:picLocks noChangeAspect="1"/>
          </p:cNvPicPr>
          <p:nvPr/>
        </p:nvPicPr>
        <p:blipFill>
          <a:blip r:embed="rId4"/>
          <a:stretch>
            <a:fillRect/>
          </a:stretch>
        </p:blipFill>
        <p:spPr>
          <a:xfrm>
            <a:off x="6895236" y="1777815"/>
            <a:ext cx="5271453" cy="2372154"/>
          </a:xfrm>
          <a:prstGeom prst="rect">
            <a:avLst/>
          </a:prstGeom>
        </p:spPr>
      </p:pic>
      <p:pic>
        <p:nvPicPr>
          <p:cNvPr id="9" name="Immagine 8">
            <a:extLst>
              <a:ext uri="{FF2B5EF4-FFF2-40B4-BE49-F238E27FC236}">
                <a16:creationId xmlns:a16="http://schemas.microsoft.com/office/drawing/2014/main" id="{A269D6D8-CF3C-28D0-AC32-417FD2F400CD}"/>
              </a:ext>
            </a:extLst>
          </p:cNvPr>
          <p:cNvPicPr>
            <a:picLocks noChangeAspect="1"/>
          </p:cNvPicPr>
          <p:nvPr/>
        </p:nvPicPr>
        <p:blipFill>
          <a:blip r:embed="rId5"/>
          <a:stretch>
            <a:fillRect/>
          </a:stretch>
        </p:blipFill>
        <p:spPr>
          <a:xfrm>
            <a:off x="1569737" y="3973690"/>
            <a:ext cx="4429220" cy="3840965"/>
          </a:xfrm>
          <a:prstGeom prst="rect">
            <a:avLst/>
          </a:prstGeom>
        </p:spPr>
      </p:pic>
    </p:spTree>
    <p:extLst>
      <p:ext uri="{BB962C8B-B14F-4D97-AF65-F5344CB8AC3E}">
        <p14:creationId xmlns:p14="http://schemas.microsoft.com/office/powerpoint/2010/main" val="574417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729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96417-3C35-C035-84A0-CF1247E5C99B}"/>
            </a:ext>
          </a:extLst>
        </p:cNvPr>
        <p:cNvGrpSpPr/>
        <p:nvPr/>
      </p:nvGrpSpPr>
      <p:grpSpPr>
        <a:xfrm>
          <a:off x="0" y="0"/>
          <a:ext cx="0" cy="0"/>
          <a:chOff x="0" y="0"/>
          <a:chExt cx="0" cy="0"/>
        </a:xfrm>
      </p:grpSpPr>
      <p:sp>
        <p:nvSpPr>
          <p:cNvPr id="4" name="Sottotitolo 3">
            <a:extLst>
              <a:ext uri="{FF2B5EF4-FFF2-40B4-BE49-F238E27FC236}">
                <a16:creationId xmlns:a16="http://schemas.microsoft.com/office/drawing/2014/main" id="{2D2AF601-40EB-C23C-BBB2-79BD4D9CCC08}"/>
              </a:ext>
            </a:extLst>
          </p:cNvPr>
          <p:cNvSpPr>
            <a:spLocks noGrp="1"/>
          </p:cNvSpPr>
          <p:nvPr>
            <p:ph type="subTitle" idx="10"/>
          </p:nvPr>
        </p:nvSpPr>
        <p:spPr>
          <a:xfrm>
            <a:off x="375921" y="6384022"/>
            <a:ext cx="4671208" cy="473977"/>
          </a:xfrm>
        </p:spPr>
        <p:txBody>
          <a:bodyPr/>
          <a:lstStyle/>
          <a:p>
            <a:endParaRPr lang="en-US" noProof="0" dirty="0"/>
          </a:p>
        </p:txBody>
      </p:sp>
      <p:sp>
        <p:nvSpPr>
          <p:cNvPr id="6" name="TextBox 79">
            <a:extLst>
              <a:ext uri="{FF2B5EF4-FFF2-40B4-BE49-F238E27FC236}">
                <a16:creationId xmlns:a16="http://schemas.microsoft.com/office/drawing/2014/main" id="{7175DD5E-C3F3-0F6B-1C08-B16104FFA8CB}"/>
              </a:ext>
            </a:extLst>
          </p:cNvPr>
          <p:cNvSpPr txBox="1"/>
          <p:nvPr/>
        </p:nvSpPr>
        <p:spPr>
          <a:xfrm>
            <a:off x="446857" y="1387528"/>
            <a:ext cx="2544961" cy="923330"/>
          </a:xfrm>
          <a:prstGeom prst="rect">
            <a:avLst/>
          </a:prstGeom>
          <a:noFill/>
        </p:spPr>
        <p:txBody>
          <a:bodyPr wrap="square">
            <a:spAutoFit/>
          </a:bodyPr>
          <a:lstStyle/>
          <a:p>
            <a:pPr algn="l"/>
            <a:r>
              <a:rPr lang="en-US" b="1" i="0" noProof="0" dirty="0">
                <a:solidFill>
                  <a:srgbClr val="389D50"/>
                </a:solidFill>
                <a:effectLst/>
                <a:highlight>
                  <a:srgbClr val="FFFFFF"/>
                </a:highlight>
                <a:latin typeface="Montserrat" panose="00000500000000000000" pitchFamily="2" charset="0"/>
              </a:rPr>
              <a:t>New dataset</a:t>
            </a:r>
          </a:p>
          <a:p>
            <a:pPr algn="l"/>
            <a:endParaRPr lang="en-US" b="1" noProof="0" dirty="0">
              <a:solidFill>
                <a:srgbClr val="389D50"/>
              </a:solidFill>
              <a:highlight>
                <a:srgbClr val="FFFFFF"/>
              </a:highlight>
              <a:latin typeface="Montserrat" panose="00000500000000000000" pitchFamily="2" charset="0"/>
            </a:endParaRPr>
          </a:p>
          <a:p>
            <a:pPr algn="l"/>
            <a:endParaRPr lang="en-US" b="1" i="0" noProof="0" dirty="0">
              <a:solidFill>
                <a:srgbClr val="389D50"/>
              </a:solidFill>
              <a:effectLst/>
              <a:highlight>
                <a:srgbClr val="FFFFFF"/>
              </a:highlight>
              <a:latin typeface="Montserrat" panose="00000500000000000000" pitchFamily="2" charset="0"/>
            </a:endParaRPr>
          </a:p>
        </p:txBody>
      </p:sp>
      <p:sp>
        <p:nvSpPr>
          <p:cNvPr id="18" name="Segnaposto contenuto 2">
            <a:extLst>
              <a:ext uri="{FF2B5EF4-FFF2-40B4-BE49-F238E27FC236}">
                <a16:creationId xmlns:a16="http://schemas.microsoft.com/office/drawing/2014/main" id="{D06CA8B8-4195-9E3F-A5E6-8A8D7C20A5BF}"/>
              </a:ext>
            </a:extLst>
          </p:cNvPr>
          <p:cNvSpPr txBox="1">
            <a:spLocks/>
          </p:cNvSpPr>
          <p:nvPr/>
        </p:nvSpPr>
        <p:spPr>
          <a:xfrm>
            <a:off x="274502" y="742250"/>
            <a:ext cx="11470641" cy="7569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b="1" noProof="0" dirty="0">
                <a:solidFill>
                  <a:srgbClr val="002060"/>
                </a:solidFill>
              </a:rPr>
              <a:t> </a:t>
            </a:r>
            <a:r>
              <a:rPr lang="en-US" sz="2000" b="1" noProof="0" dirty="0">
                <a:solidFill>
                  <a:srgbClr val="002060"/>
                </a:solidFill>
              </a:rPr>
              <a:t>New dataset and products from Potenza pilot site</a:t>
            </a:r>
          </a:p>
        </p:txBody>
      </p:sp>
      <p:grpSp>
        <p:nvGrpSpPr>
          <p:cNvPr id="28" name="Gruppo 27">
            <a:extLst>
              <a:ext uri="{FF2B5EF4-FFF2-40B4-BE49-F238E27FC236}">
                <a16:creationId xmlns:a16="http://schemas.microsoft.com/office/drawing/2014/main" id="{F7DA584F-1696-1432-08FF-B9A6BE52D1B9}"/>
              </a:ext>
            </a:extLst>
          </p:cNvPr>
          <p:cNvGrpSpPr/>
          <p:nvPr/>
        </p:nvGrpSpPr>
        <p:grpSpPr>
          <a:xfrm>
            <a:off x="7111841" y="347174"/>
            <a:ext cx="1382440" cy="1389024"/>
            <a:chOff x="296562" y="1727202"/>
            <a:chExt cx="3649713" cy="3649713"/>
          </a:xfrm>
        </p:grpSpPr>
        <p:pic>
          <p:nvPicPr>
            <p:cNvPr id="29" name="Picture 2" descr="12.500+ Italia Regioni Foto stock, immagini e fotografie royalty-free -  iStock | Uomo">
              <a:extLst>
                <a:ext uri="{FF2B5EF4-FFF2-40B4-BE49-F238E27FC236}">
                  <a16:creationId xmlns:a16="http://schemas.microsoft.com/office/drawing/2014/main" id="{254A4B29-EB87-428C-AC04-6F898E201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62" y="1727202"/>
              <a:ext cx="3649713" cy="3649713"/>
            </a:xfrm>
            <a:prstGeom prst="rect">
              <a:avLst/>
            </a:prstGeom>
            <a:noFill/>
            <a:extLst>
              <a:ext uri="{909E8E84-426E-40DD-AFC4-6F175D3DCCD1}">
                <a14:hiddenFill xmlns:a14="http://schemas.microsoft.com/office/drawing/2010/main">
                  <a:solidFill>
                    <a:srgbClr val="FFFFFF"/>
                  </a:solidFill>
                </a14:hiddenFill>
              </a:ext>
            </a:extLst>
          </p:spPr>
        </p:pic>
        <p:sp>
          <p:nvSpPr>
            <p:cNvPr id="30" name="Ovale 29">
              <a:extLst>
                <a:ext uri="{FF2B5EF4-FFF2-40B4-BE49-F238E27FC236}">
                  <a16:creationId xmlns:a16="http://schemas.microsoft.com/office/drawing/2014/main" id="{0D84FFE4-631A-4CB3-FE6F-AF3D99C5FA6D}"/>
                </a:ext>
              </a:extLst>
            </p:cNvPr>
            <p:cNvSpPr/>
            <p:nvPr/>
          </p:nvSpPr>
          <p:spPr>
            <a:xfrm>
              <a:off x="2880154" y="3892051"/>
              <a:ext cx="95042" cy="94591"/>
            </a:xfrm>
            <a:prstGeom prst="ellipse">
              <a:avLst/>
            </a:prstGeom>
            <a:no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46" name="TextBox 46">
            <a:extLst>
              <a:ext uri="{FF2B5EF4-FFF2-40B4-BE49-F238E27FC236}">
                <a16:creationId xmlns:a16="http://schemas.microsoft.com/office/drawing/2014/main" id="{2EDE6C50-7D1B-925C-F746-57244BDC5212}"/>
              </a:ext>
            </a:extLst>
          </p:cNvPr>
          <p:cNvSpPr txBox="1"/>
          <p:nvPr/>
        </p:nvSpPr>
        <p:spPr>
          <a:xfrm>
            <a:off x="220375" y="1838498"/>
            <a:ext cx="2914445" cy="3108543"/>
          </a:xfrm>
          <a:prstGeom prst="rect">
            <a:avLst/>
          </a:prstGeom>
          <a:noFill/>
        </p:spPr>
        <p:txBody>
          <a:bodyPr wrap="square">
            <a:spAutoFit/>
          </a:bodyPr>
          <a:lstStyle/>
          <a:p>
            <a:pPr marL="285750" indent="-285750" algn="just">
              <a:buFont typeface="Wingdings" panose="05000000000000000000" pitchFamily="2" charset="2"/>
              <a:buChar char="q"/>
            </a:pPr>
            <a:r>
              <a:rPr lang="en-US" sz="1400" noProof="0" dirty="0">
                <a:latin typeface="Montserrat" panose="00000500000000000000" pitchFamily="2" charset="0"/>
              </a:rPr>
              <a:t>HVSR soil survey: </a:t>
            </a:r>
            <a:r>
              <a:rPr lang="en-US" sz="1400" b="1" noProof="0" dirty="0">
                <a:latin typeface="Montserrat" panose="00000500000000000000" pitchFamily="2" charset="0"/>
              </a:rPr>
              <a:t>300 signals</a:t>
            </a:r>
            <a:r>
              <a:rPr lang="en-US" sz="1400" noProof="0" dirty="0">
                <a:latin typeface="Montserrat" panose="00000500000000000000" pitchFamily="2" charset="0"/>
              </a:rPr>
              <a:t> of the soils of the city of Potenza</a:t>
            </a:r>
          </a:p>
          <a:p>
            <a:pPr marL="285750" indent="-285750" algn="just">
              <a:buFont typeface="Wingdings" panose="05000000000000000000" pitchFamily="2" charset="2"/>
              <a:buChar char="q"/>
            </a:pPr>
            <a:endParaRPr lang="en-US" sz="1400" noProof="0" dirty="0">
              <a:latin typeface="Montserrat" panose="00000500000000000000" pitchFamily="2" charset="0"/>
            </a:endParaRPr>
          </a:p>
          <a:p>
            <a:pPr marL="285750" indent="-285750" algn="just">
              <a:buFont typeface="Wingdings" panose="05000000000000000000" pitchFamily="2" charset="2"/>
              <a:buChar char="q"/>
            </a:pPr>
            <a:r>
              <a:rPr lang="en-US" sz="1400" noProof="0" dirty="0">
                <a:latin typeface="Montserrat" panose="00000500000000000000" pitchFamily="2" charset="0"/>
              </a:rPr>
              <a:t>HVSR buildings survey: </a:t>
            </a:r>
            <a:r>
              <a:rPr lang="en-US" sz="1400" b="1" noProof="0" dirty="0">
                <a:latin typeface="Montserrat" panose="00000500000000000000" pitchFamily="2" charset="0"/>
              </a:rPr>
              <a:t>153 signals</a:t>
            </a:r>
            <a:r>
              <a:rPr lang="en-US" sz="1400" noProof="0" dirty="0">
                <a:latin typeface="Montserrat" panose="00000500000000000000" pitchFamily="2" charset="0"/>
              </a:rPr>
              <a:t> of buildings of the city of Potenza (their selection was performed by taking into account different characteristics i.e. height of the building, area in plan of the building, construction type, </a:t>
            </a:r>
            <a:r>
              <a:rPr lang="en-US" sz="1400" noProof="0" dirty="0" err="1">
                <a:latin typeface="Montserrat" panose="00000500000000000000" pitchFamily="2" charset="0"/>
              </a:rPr>
              <a:t>tipology</a:t>
            </a:r>
            <a:r>
              <a:rPr lang="en-US" sz="1400" noProof="0" dirty="0">
                <a:latin typeface="Montserrat" panose="00000500000000000000" pitchFamily="2" charset="0"/>
              </a:rPr>
              <a:t> of outcropping soils).</a:t>
            </a:r>
            <a:endParaRPr lang="en-US" noProof="0" dirty="0"/>
          </a:p>
        </p:txBody>
      </p:sp>
      <p:pic>
        <p:nvPicPr>
          <p:cNvPr id="47" name="Picture 51">
            <a:extLst>
              <a:ext uri="{FF2B5EF4-FFF2-40B4-BE49-F238E27FC236}">
                <a16:creationId xmlns:a16="http://schemas.microsoft.com/office/drawing/2014/main" id="{EF74D476-E370-8AE4-9613-D83559C635CF}"/>
              </a:ext>
            </a:extLst>
          </p:cNvPr>
          <p:cNvPicPr>
            <a:picLocks noChangeAspect="1"/>
          </p:cNvPicPr>
          <p:nvPr/>
        </p:nvPicPr>
        <p:blipFill>
          <a:blip r:embed="rId4"/>
          <a:stretch>
            <a:fillRect/>
          </a:stretch>
        </p:blipFill>
        <p:spPr>
          <a:xfrm>
            <a:off x="4122634" y="1603681"/>
            <a:ext cx="2765354" cy="1797597"/>
          </a:xfrm>
          <a:prstGeom prst="rect">
            <a:avLst/>
          </a:prstGeom>
        </p:spPr>
      </p:pic>
      <p:pic>
        <p:nvPicPr>
          <p:cNvPr id="48" name="Immagine 63">
            <a:extLst>
              <a:ext uri="{FF2B5EF4-FFF2-40B4-BE49-F238E27FC236}">
                <a16:creationId xmlns:a16="http://schemas.microsoft.com/office/drawing/2014/main" id="{3A0499DA-BEC0-244B-CDA9-E9CFE80DA9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657" b="15448"/>
          <a:stretch/>
        </p:blipFill>
        <p:spPr>
          <a:xfrm>
            <a:off x="4066349" y="3894273"/>
            <a:ext cx="2914445" cy="2104995"/>
          </a:xfrm>
          <a:prstGeom prst="rect">
            <a:avLst/>
          </a:prstGeom>
        </p:spPr>
      </p:pic>
      <p:sp>
        <p:nvSpPr>
          <p:cNvPr id="49" name="TextBox 55">
            <a:extLst>
              <a:ext uri="{FF2B5EF4-FFF2-40B4-BE49-F238E27FC236}">
                <a16:creationId xmlns:a16="http://schemas.microsoft.com/office/drawing/2014/main" id="{8FA46D82-9126-581E-E327-622B009FF870}"/>
              </a:ext>
            </a:extLst>
          </p:cNvPr>
          <p:cNvSpPr txBox="1"/>
          <p:nvPr/>
        </p:nvSpPr>
        <p:spPr>
          <a:xfrm>
            <a:off x="4028888" y="3479930"/>
            <a:ext cx="3082953" cy="461665"/>
          </a:xfrm>
          <a:prstGeom prst="rect">
            <a:avLst/>
          </a:prstGeom>
          <a:noFill/>
        </p:spPr>
        <p:txBody>
          <a:bodyPr wrap="square">
            <a:spAutoFit/>
          </a:bodyPr>
          <a:lstStyle/>
          <a:p>
            <a:r>
              <a:rPr lang="en-US" sz="1200" noProof="0" dirty="0">
                <a:latin typeface="Montserrat" panose="00000500000000000000" pitchFamily="2" charset="0"/>
              </a:rPr>
              <a:t>a) Iso-frequency map of the soil of the city of Potenza </a:t>
            </a:r>
          </a:p>
        </p:txBody>
      </p:sp>
      <p:sp>
        <p:nvSpPr>
          <p:cNvPr id="50" name="TextBox 79">
            <a:extLst>
              <a:ext uri="{FF2B5EF4-FFF2-40B4-BE49-F238E27FC236}">
                <a16:creationId xmlns:a16="http://schemas.microsoft.com/office/drawing/2014/main" id="{1547D5F5-A0B5-CCA5-6EEE-CD15FF26D49F}"/>
              </a:ext>
            </a:extLst>
          </p:cNvPr>
          <p:cNvSpPr txBox="1"/>
          <p:nvPr/>
        </p:nvSpPr>
        <p:spPr>
          <a:xfrm>
            <a:off x="4028888" y="1260411"/>
            <a:ext cx="2544961" cy="923330"/>
          </a:xfrm>
          <a:prstGeom prst="rect">
            <a:avLst/>
          </a:prstGeom>
          <a:noFill/>
        </p:spPr>
        <p:txBody>
          <a:bodyPr wrap="square">
            <a:spAutoFit/>
          </a:bodyPr>
          <a:lstStyle/>
          <a:p>
            <a:pPr algn="l"/>
            <a:r>
              <a:rPr lang="en-US" b="1" i="0" noProof="0" dirty="0">
                <a:solidFill>
                  <a:srgbClr val="389D50"/>
                </a:solidFill>
                <a:effectLst/>
                <a:highlight>
                  <a:srgbClr val="FFFFFF"/>
                </a:highlight>
                <a:latin typeface="Montserrat" panose="00000500000000000000" pitchFamily="2" charset="0"/>
              </a:rPr>
              <a:t>New products</a:t>
            </a:r>
          </a:p>
          <a:p>
            <a:pPr algn="l"/>
            <a:endParaRPr lang="en-US" b="1" noProof="0" dirty="0">
              <a:solidFill>
                <a:srgbClr val="389D50"/>
              </a:solidFill>
              <a:highlight>
                <a:srgbClr val="FFFFFF"/>
              </a:highlight>
              <a:latin typeface="Montserrat" panose="00000500000000000000" pitchFamily="2" charset="0"/>
            </a:endParaRPr>
          </a:p>
          <a:p>
            <a:pPr algn="l"/>
            <a:endParaRPr lang="en-US" b="1" i="0" noProof="0" dirty="0">
              <a:solidFill>
                <a:srgbClr val="389D50"/>
              </a:solidFill>
              <a:effectLst/>
              <a:highlight>
                <a:srgbClr val="FFFFFF"/>
              </a:highlight>
              <a:latin typeface="Montserrat" panose="00000500000000000000" pitchFamily="2" charset="0"/>
            </a:endParaRPr>
          </a:p>
        </p:txBody>
      </p:sp>
      <p:sp>
        <p:nvSpPr>
          <p:cNvPr id="51" name="TextBox 55">
            <a:extLst>
              <a:ext uri="{FF2B5EF4-FFF2-40B4-BE49-F238E27FC236}">
                <a16:creationId xmlns:a16="http://schemas.microsoft.com/office/drawing/2014/main" id="{CAFFB692-A636-3068-F073-21A9CCC12076}"/>
              </a:ext>
            </a:extLst>
          </p:cNvPr>
          <p:cNvSpPr txBox="1"/>
          <p:nvPr/>
        </p:nvSpPr>
        <p:spPr>
          <a:xfrm>
            <a:off x="4028888" y="5922356"/>
            <a:ext cx="3721344" cy="461665"/>
          </a:xfrm>
          <a:prstGeom prst="rect">
            <a:avLst/>
          </a:prstGeom>
          <a:noFill/>
        </p:spPr>
        <p:txBody>
          <a:bodyPr wrap="square">
            <a:spAutoFit/>
          </a:bodyPr>
          <a:lstStyle/>
          <a:p>
            <a:r>
              <a:rPr lang="en-US" sz="1200" noProof="0" dirty="0">
                <a:latin typeface="Montserrat" panose="00000500000000000000" pitchFamily="2" charset="0"/>
              </a:rPr>
              <a:t>b) Iso-frequency map of the buildings of Potenza</a:t>
            </a:r>
          </a:p>
        </p:txBody>
      </p:sp>
      <p:pic>
        <p:nvPicPr>
          <p:cNvPr id="53" name="Immagine 52">
            <a:extLst>
              <a:ext uri="{FF2B5EF4-FFF2-40B4-BE49-F238E27FC236}">
                <a16:creationId xmlns:a16="http://schemas.microsoft.com/office/drawing/2014/main" id="{5079BA99-9123-F90A-137F-C78FEC6E00A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111841" y="1778573"/>
            <a:ext cx="5030442" cy="3560573"/>
          </a:xfrm>
          <a:prstGeom prst="rect">
            <a:avLst/>
          </a:prstGeom>
        </p:spPr>
      </p:pic>
      <p:sp>
        <p:nvSpPr>
          <p:cNvPr id="54" name="Titolo 1">
            <a:extLst>
              <a:ext uri="{FF2B5EF4-FFF2-40B4-BE49-F238E27FC236}">
                <a16:creationId xmlns:a16="http://schemas.microsoft.com/office/drawing/2014/main" id="{B43DC3FB-5DB9-6454-D877-D00B8C7983CB}"/>
              </a:ext>
            </a:extLst>
          </p:cNvPr>
          <p:cNvSpPr txBox="1">
            <a:spLocks/>
          </p:cNvSpPr>
          <p:nvPr/>
        </p:nvSpPr>
        <p:spPr>
          <a:xfrm>
            <a:off x="8170020" y="1408068"/>
            <a:ext cx="3827006" cy="935664"/>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en-US" sz="2000" noProof="0" dirty="0"/>
              <a:t>c) Map of Soil-Building Resonance</a:t>
            </a:r>
          </a:p>
        </p:txBody>
      </p:sp>
      <p:pic>
        <p:nvPicPr>
          <p:cNvPr id="55" name="Immagine 54">
            <a:extLst>
              <a:ext uri="{FF2B5EF4-FFF2-40B4-BE49-F238E27FC236}">
                <a16:creationId xmlns:a16="http://schemas.microsoft.com/office/drawing/2014/main" id="{D4F988F2-04B5-4EAB-8879-B4F6AC55212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63589" y="5113067"/>
            <a:ext cx="2645830" cy="1172765"/>
          </a:xfrm>
          <a:prstGeom prst="rect">
            <a:avLst/>
          </a:prstGeom>
        </p:spPr>
      </p:pic>
      <p:sp>
        <p:nvSpPr>
          <p:cNvPr id="58" name="Titolo 1">
            <a:extLst>
              <a:ext uri="{FF2B5EF4-FFF2-40B4-BE49-F238E27FC236}">
                <a16:creationId xmlns:a16="http://schemas.microsoft.com/office/drawing/2014/main" id="{5DD1B5FB-A678-218D-DB6B-9201A8EF79CF}"/>
              </a:ext>
            </a:extLst>
          </p:cNvPr>
          <p:cNvSpPr>
            <a:spLocks noGrp="1"/>
          </p:cNvSpPr>
          <p:nvPr>
            <p:ph type="ctrTitle"/>
          </p:nvPr>
        </p:nvSpPr>
        <p:spPr>
          <a:xfrm>
            <a:off x="200623" y="110295"/>
            <a:ext cx="9975764" cy="518161"/>
          </a:xfrm>
        </p:spPr>
        <p:txBody>
          <a:bodyPr/>
          <a:lstStyle/>
          <a:p>
            <a:r>
              <a:rPr lang="en-US" sz="2000" b="1" noProof="0" dirty="0"/>
              <a:t>Activity 7.4 - Networking the ground- airborne instrumental facilities for land surface monitoring </a:t>
            </a:r>
            <a:br>
              <a:rPr lang="en-US" sz="2000" b="1" noProof="0" dirty="0"/>
            </a:br>
            <a:endParaRPr lang="en-US" sz="2000" b="1" noProof="0" dirty="0"/>
          </a:p>
        </p:txBody>
      </p:sp>
    </p:spTree>
    <p:extLst>
      <p:ext uri="{BB962C8B-B14F-4D97-AF65-F5344CB8AC3E}">
        <p14:creationId xmlns:p14="http://schemas.microsoft.com/office/powerpoint/2010/main" val="1102567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778AC6-08C0-D63B-913E-506824555DFE}"/>
              </a:ext>
            </a:extLst>
          </p:cNvPr>
          <p:cNvSpPr>
            <a:spLocks noGrp="1"/>
          </p:cNvSpPr>
          <p:nvPr>
            <p:ph type="ctrTitle"/>
          </p:nvPr>
        </p:nvSpPr>
        <p:spPr/>
        <p:txBody>
          <a:bodyPr/>
          <a:lstStyle/>
          <a:p>
            <a:r>
              <a:rPr lang="en-US" dirty="0"/>
              <a:t>7.5 - Earth Observation infrastructure based on airborne X/L Band SAR and in-situ geophysical data (CNR-IREA)</a:t>
            </a:r>
            <a:br>
              <a:rPr lang="it-IT" dirty="0"/>
            </a:br>
            <a:endParaRPr lang="it-IT" dirty="0"/>
          </a:p>
        </p:txBody>
      </p:sp>
      <p:sp>
        <p:nvSpPr>
          <p:cNvPr id="3" name="Segnaposto contenuto 2">
            <a:extLst>
              <a:ext uri="{FF2B5EF4-FFF2-40B4-BE49-F238E27FC236}">
                <a16:creationId xmlns:a16="http://schemas.microsoft.com/office/drawing/2014/main" id="{2606A397-8731-52B4-260F-A9F664224DEC}"/>
              </a:ext>
            </a:extLst>
          </p:cNvPr>
          <p:cNvSpPr>
            <a:spLocks noGrp="1"/>
          </p:cNvSpPr>
          <p:nvPr>
            <p:ph idx="1"/>
          </p:nvPr>
        </p:nvSpPr>
        <p:spPr/>
        <p:txBody>
          <a:bodyPr/>
          <a:lstStyle/>
          <a:p>
            <a:r>
              <a:rPr lang="it-IT" dirty="0"/>
              <a:t> </a:t>
            </a:r>
            <a:r>
              <a:rPr lang="en-US" dirty="0"/>
              <a:t>Enhancement of instrumental and technological capabilities</a:t>
            </a:r>
            <a:endParaRPr lang="it-IT" dirty="0"/>
          </a:p>
        </p:txBody>
      </p:sp>
      <p:sp>
        <p:nvSpPr>
          <p:cNvPr id="4" name="Sottotitolo 3">
            <a:extLst>
              <a:ext uri="{FF2B5EF4-FFF2-40B4-BE49-F238E27FC236}">
                <a16:creationId xmlns:a16="http://schemas.microsoft.com/office/drawing/2014/main" id="{27F6F66E-69E1-2456-26FA-73FE1FCAA7E2}"/>
              </a:ext>
            </a:extLst>
          </p:cNvPr>
          <p:cNvSpPr>
            <a:spLocks noGrp="1"/>
          </p:cNvSpPr>
          <p:nvPr>
            <p:ph type="subTitle" idx="10"/>
          </p:nvPr>
        </p:nvSpPr>
        <p:spPr>
          <a:xfrm>
            <a:off x="375921" y="6384022"/>
            <a:ext cx="4671208" cy="473977"/>
          </a:xfrm>
        </p:spPr>
        <p:txBody>
          <a:bodyPr/>
          <a:lstStyle/>
          <a:p>
            <a:endParaRPr lang="it-IT" dirty="0"/>
          </a:p>
        </p:txBody>
      </p:sp>
      <p:sp>
        <p:nvSpPr>
          <p:cNvPr id="8" name="Rettangolo 7">
            <a:extLst>
              <a:ext uri="{FF2B5EF4-FFF2-40B4-BE49-F238E27FC236}">
                <a16:creationId xmlns:a16="http://schemas.microsoft.com/office/drawing/2014/main" id="{FAEA449F-8BD7-9047-F452-100BF241C22D}"/>
              </a:ext>
            </a:extLst>
          </p:cNvPr>
          <p:cNvSpPr/>
          <p:nvPr/>
        </p:nvSpPr>
        <p:spPr>
          <a:xfrm>
            <a:off x="3072971" y="1779323"/>
            <a:ext cx="6046058" cy="400110"/>
          </a:xfrm>
          <a:prstGeom prst="rect">
            <a:avLst/>
          </a:prstGeom>
        </p:spPr>
        <p:txBody>
          <a:bodyPr wrap="square">
            <a:spAutoFit/>
          </a:bodyPr>
          <a:lstStyle/>
          <a:p>
            <a:pPr algn="ctr"/>
            <a:r>
              <a:rPr lang="en-US" sz="2000" b="1" dirty="0">
                <a:solidFill>
                  <a:schemeClr val="accent2"/>
                </a:solidFill>
                <a:latin typeface="Calibri" panose="020F0502020204030204" pitchFamily="34" charset="0"/>
                <a:cs typeface="Calibri" panose="020F0502020204030204" pitchFamily="34" charset="0"/>
              </a:rPr>
              <a:t>IMPROVED DATA PROCESSING CAPABILITIES @ IREA</a:t>
            </a:r>
          </a:p>
        </p:txBody>
      </p:sp>
      <p:sp>
        <p:nvSpPr>
          <p:cNvPr id="9" name="CasellaDiTesto 8">
            <a:extLst>
              <a:ext uri="{FF2B5EF4-FFF2-40B4-BE49-F238E27FC236}">
                <a16:creationId xmlns:a16="http://schemas.microsoft.com/office/drawing/2014/main" id="{1DEBF3D5-01F4-F0BC-DA17-AFECF5F74555}"/>
              </a:ext>
            </a:extLst>
          </p:cNvPr>
          <p:cNvSpPr txBox="1"/>
          <p:nvPr/>
        </p:nvSpPr>
        <p:spPr>
          <a:xfrm>
            <a:off x="438081" y="2965160"/>
            <a:ext cx="7917030" cy="369332"/>
          </a:xfrm>
          <a:prstGeom prst="rect">
            <a:avLst/>
          </a:prstGeom>
          <a:noFill/>
        </p:spPr>
        <p:txBody>
          <a:bodyPr wrap="square">
            <a:spAutoFit/>
          </a:bodyPr>
          <a:lstStyle/>
          <a:p>
            <a:r>
              <a:rPr lang="en-US" altLang="en-US" b="1" dirty="0">
                <a:solidFill>
                  <a:schemeClr val="accent6"/>
                </a:solidFill>
                <a:latin typeface="Calibri" pitchFamily="34" charset="0"/>
              </a:rPr>
              <a:t>vs an optimized use of UAV based Ground Penetrating Radar and Magnetometer</a:t>
            </a:r>
            <a:endParaRPr lang="it-IT" dirty="0">
              <a:solidFill>
                <a:schemeClr val="accent6"/>
              </a:solidFill>
            </a:endParaRPr>
          </a:p>
        </p:txBody>
      </p:sp>
      <p:sp>
        <p:nvSpPr>
          <p:cNvPr id="10" name="CasellaDiTesto 9">
            <a:extLst>
              <a:ext uri="{FF2B5EF4-FFF2-40B4-BE49-F238E27FC236}">
                <a16:creationId xmlns:a16="http://schemas.microsoft.com/office/drawing/2014/main" id="{3BA3C0EB-EE03-6AC0-A420-6422EFA45B6D}"/>
              </a:ext>
            </a:extLst>
          </p:cNvPr>
          <p:cNvSpPr txBox="1"/>
          <p:nvPr/>
        </p:nvSpPr>
        <p:spPr>
          <a:xfrm>
            <a:off x="401920" y="3377581"/>
            <a:ext cx="11388160" cy="309380"/>
          </a:xfrm>
          <a:prstGeom prst="rect">
            <a:avLst/>
          </a:prstGeom>
          <a:noFill/>
        </p:spPr>
        <p:txBody>
          <a:bodyPr wrap="square">
            <a:spAutoFit/>
          </a:bodyPr>
          <a:lstStyle>
            <a:defPPr marR="0" lvl="0" algn="l" rtl="0">
              <a:lnSpc>
                <a:spcPct val="100000"/>
              </a:lnSpc>
              <a:spcBef>
                <a:spcPts val="0"/>
              </a:spcBef>
              <a:spcAft>
                <a:spcPts val="0"/>
              </a:spcAft>
            </a:defPPr>
            <a:lvl1pPr>
              <a:lnSpc>
                <a:spcPct val="105000"/>
              </a:lnSpc>
              <a:spcAft>
                <a:spcPts val="400"/>
              </a:spcAft>
              <a:defRPr sz="1800">
                <a:latin typeface="Calibri" pitchFamily="34" charset="0"/>
              </a:defRPr>
            </a:lvl1pPr>
          </a:lstStyle>
          <a:p>
            <a:pPr algn="just"/>
            <a:r>
              <a:rPr lang="en-US" sz="1400" dirty="0">
                <a:solidFill>
                  <a:schemeClr val="tx1">
                    <a:lumMod val="95000"/>
                    <a:lumOff val="5000"/>
                  </a:schemeClr>
                </a:solidFill>
              </a:rPr>
              <a:t>design, implementation, validation of data processing approaches accounting for flight positioning information</a:t>
            </a:r>
            <a:endParaRPr lang="it-IT" sz="1400" dirty="0">
              <a:solidFill>
                <a:schemeClr val="tx1">
                  <a:lumMod val="95000"/>
                  <a:lumOff val="5000"/>
                </a:schemeClr>
              </a:solidFill>
            </a:endParaRPr>
          </a:p>
        </p:txBody>
      </p:sp>
      <p:sp>
        <p:nvSpPr>
          <p:cNvPr id="14" name="CasellaDiTesto 13">
            <a:extLst>
              <a:ext uri="{FF2B5EF4-FFF2-40B4-BE49-F238E27FC236}">
                <a16:creationId xmlns:a16="http://schemas.microsoft.com/office/drawing/2014/main" id="{F678CDD4-B400-DF75-67E1-7ACE3E29F1E9}"/>
              </a:ext>
            </a:extLst>
          </p:cNvPr>
          <p:cNvSpPr txBox="1"/>
          <p:nvPr/>
        </p:nvSpPr>
        <p:spPr>
          <a:xfrm>
            <a:off x="518580" y="2179433"/>
            <a:ext cx="7917030" cy="307777"/>
          </a:xfrm>
          <a:prstGeom prst="rect">
            <a:avLst/>
          </a:prstGeom>
          <a:noFill/>
        </p:spPr>
        <p:txBody>
          <a:bodyPr wrap="square">
            <a:spAutoFit/>
          </a:bodyPr>
          <a:lstStyle/>
          <a:p>
            <a:r>
              <a:rPr lang="en-US" altLang="en-US" b="1" dirty="0">
                <a:solidFill>
                  <a:schemeClr val="accent6"/>
                </a:solidFill>
                <a:latin typeface="Calibri" pitchFamily="34" charset="0"/>
              </a:rPr>
              <a:t>vs an optimized use of multi-channel Ground Penetrating Radar</a:t>
            </a:r>
            <a:endParaRPr lang="it-IT" dirty="0">
              <a:solidFill>
                <a:schemeClr val="accent6"/>
              </a:solidFill>
            </a:endParaRPr>
          </a:p>
        </p:txBody>
      </p:sp>
      <p:sp>
        <p:nvSpPr>
          <p:cNvPr id="15" name="CasellaDiTesto 14">
            <a:extLst>
              <a:ext uri="{FF2B5EF4-FFF2-40B4-BE49-F238E27FC236}">
                <a16:creationId xmlns:a16="http://schemas.microsoft.com/office/drawing/2014/main" id="{446D001F-7BDB-B604-C6BC-1A58CB7E19DF}"/>
              </a:ext>
            </a:extLst>
          </p:cNvPr>
          <p:cNvSpPr txBox="1"/>
          <p:nvPr/>
        </p:nvSpPr>
        <p:spPr>
          <a:xfrm>
            <a:off x="441434" y="2460683"/>
            <a:ext cx="11546665" cy="318549"/>
          </a:xfrm>
          <a:prstGeom prst="rect">
            <a:avLst/>
          </a:prstGeom>
          <a:noFill/>
        </p:spPr>
        <p:txBody>
          <a:bodyPr wrap="square">
            <a:spAutoFit/>
          </a:bodyPr>
          <a:lstStyle>
            <a:defPPr marR="0" lvl="0" algn="l" rtl="0">
              <a:lnSpc>
                <a:spcPct val="100000"/>
              </a:lnSpc>
              <a:spcBef>
                <a:spcPts val="0"/>
              </a:spcBef>
              <a:spcAft>
                <a:spcPts val="0"/>
              </a:spcAft>
              <a:defRPr lang="it-IT"/>
            </a:defPPr>
            <a:lvl1pPr algn="ctr">
              <a:lnSpc>
                <a:spcPct val="105000"/>
              </a:lnSpc>
              <a:spcAft>
                <a:spcPts val="400"/>
              </a:spcAft>
              <a:defRPr sz="1600">
                <a:solidFill>
                  <a:schemeClr val="tx1">
                    <a:lumMod val="95000"/>
                    <a:lumOff val="5000"/>
                  </a:schemeClr>
                </a:solidFill>
                <a:latin typeface="Calibri" pitchFamily="34" charset="0"/>
              </a:defRPr>
            </a:lvl1pPr>
          </a:lstStyle>
          <a:p>
            <a:r>
              <a:rPr lang="en-US" sz="1400" dirty="0"/>
              <a:t>design, implementation, validation of data processing approaches exploiting the increased amount of gathered data for improving the imaging performances</a:t>
            </a:r>
            <a:endParaRPr lang="it-IT" sz="1400" dirty="0"/>
          </a:p>
        </p:txBody>
      </p:sp>
      <p:sp>
        <p:nvSpPr>
          <p:cNvPr id="16" name="CasellaDiTesto 15">
            <a:extLst>
              <a:ext uri="{FF2B5EF4-FFF2-40B4-BE49-F238E27FC236}">
                <a16:creationId xmlns:a16="http://schemas.microsoft.com/office/drawing/2014/main" id="{D92066A6-E653-8EB3-1659-9999C46E67A5}"/>
              </a:ext>
            </a:extLst>
          </p:cNvPr>
          <p:cNvSpPr txBox="1"/>
          <p:nvPr/>
        </p:nvSpPr>
        <p:spPr>
          <a:xfrm>
            <a:off x="518580" y="3858191"/>
            <a:ext cx="7917030" cy="307777"/>
          </a:xfrm>
          <a:prstGeom prst="rect">
            <a:avLst/>
          </a:prstGeom>
          <a:noFill/>
        </p:spPr>
        <p:txBody>
          <a:bodyPr wrap="square">
            <a:spAutoFit/>
          </a:bodyPr>
          <a:lstStyle/>
          <a:p>
            <a:r>
              <a:rPr lang="en-US" altLang="en-US" b="1" dirty="0">
                <a:solidFill>
                  <a:schemeClr val="accent6"/>
                </a:solidFill>
                <a:latin typeface="Calibri" pitchFamily="34" charset="0"/>
              </a:rPr>
              <a:t>vs an integrated use of electromagnetic methodologies for subsoils investigations</a:t>
            </a:r>
            <a:endParaRPr lang="it-IT" dirty="0">
              <a:solidFill>
                <a:schemeClr val="accent6"/>
              </a:solidFill>
            </a:endParaRPr>
          </a:p>
        </p:txBody>
      </p:sp>
      <p:sp>
        <p:nvSpPr>
          <p:cNvPr id="17" name="CasellaDiTesto 16">
            <a:extLst>
              <a:ext uri="{FF2B5EF4-FFF2-40B4-BE49-F238E27FC236}">
                <a16:creationId xmlns:a16="http://schemas.microsoft.com/office/drawing/2014/main" id="{82C86FCE-07E5-8CD3-F236-C54100A66807}"/>
              </a:ext>
            </a:extLst>
          </p:cNvPr>
          <p:cNvSpPr txBox="1"/>
          <p:nvPr/>
        </p:nvSpPr>
        <p:spPr>
          <a:xfrm>
            <a:off x="0" y="4243330"/>
            <a:ext cx="7769437" cy="318549"/>
          </a:xfrm>
          <a:prstGeom prst="rect">
            <a:avLst/>
          </a:prstGeom>
          <a:noFill/>
        </p:spPr>
        <p:txBody>
          <a:bodyPr wrap="square">
            <a:spAutoFit/>
          </a:bodyPr>
          <a:lstStyle>
            <a:defPPr marR="0" lvl="0" algn="l" rtl="0">
              <a:lnSpc>
                <a:spcPct val="100000"/>
              </a:lnSpc>
              <a:spcBef>
                <a:spcPts val="0"/>
              </a:spcBef>
              <a:spcAft>
                <a:spcPts val="0"/>
              </a:spcAft>
            </a:defPPr>
            <a:lvl1pPr>
              <a:lnSpc>
                <a:spcPct val="105000"/>
              </a:lnSpc>
              <a:spcAft>
                <a:spcPts val="400"/>
              </a:spcAft>
              <a:defRPr sz="1800">
                <a:latin typeface="Calibri" pitchFamily="34" charset="0"/>
              </a:defRPr>
            </a:lvl1pPr>
          </a:lstStyle>
          <a:p>
            <a:pPr algn="ctr"/>
            <a:r>
              <a:rPr lang="en-US" sz="1400" dirty="0">
                <a:solidFill>
                  <a:schemeClr val="tx1">
                    <a:lumMod val="95000"/>
                    <a:lumOff val="5000"/>
                  </a:schemeClr>
                </a:solidFill>
              </a:rPr>
              <a:t>design and implementation of strategies to integrate results provided by different sensors </a:t>
            </a:r>
            <a:endParaRPr lang="it-IT" sz="1400" dirty="0">
              <a:solidFill>
                <a:schemeClr val="tx1">
                  <a:lumMod val="95000"/>
                  <a:lumOff val="5000"/>
                </a:schemeClr>
              </a:solidFill>
            </a:endParaRPr>
          </a:p>
        </p:txBody>
      </p:sp>
      <p:sp>
        <p:nvSpPr>
          <p:cNvPr id="18" name="CasellaDiTesto 17">
            <a:extLst>
              <a:ext uri="{FF2B5EF4-FFF2-40B4-BE49-F238E27FC236}">
                <a16:creationId xmlns:a16="http://schemas.microsoft.com/office/drawing/2014/main" id="{D92066A6-E653-8EB3-1659-9999C46E67A5}"/>
              </a:ext>
            </a:extLst>
          </p:cNvPr>
          <p:cNvSpPr txBox="1"/>
          <p:nvPr/>
        </p:nvSpPr>
        <p:spPr>
          <a:xfrm>
            <a:off x="518580" y="4608392"/>
            <a:ext cx="10130273" cy="369332"/>
          </a:xfrm>
          <a:prstGeom prst="rect">
            <a:avLst/>
          </a:prstGeom>
          <a:noFill/>
        </p:spPr>
        <p:txBody>
          <a:bodyPr wrap="square">
            <a:spAutoFit/>
          </a:bodyPr>
          <a:lstStyle/>
          <a:p>
            <a:r>
              <a:rPr lang="en-US" altLang="en-US" b="1" dirty="0">
                <a:solidFill>
                  <a:schemeClr val="accent6"/>
                </a:solidFill>
                <a:latin typeface="Calibri" pitchFamily="34" charset="0"/>
              </a:rPr>
              <a:t>vs SAR focusing algorithms optimized for processing data collected by the new  instrumentation</a:t>
            </a:r>
          </a:p>
        </p:txBody>
      </p:sp>
      <p:sp>
        <p:nvSpPr>
          <p:cNvPr id="19" name="CasellaDiTesto 18">
            <a:extLst>
              <a:ext uri="{FF2B5EF4-FFF2-40B4-BE49-F238E27FC236}">
                <a16:creationId xmlns:a16="http://schemas.microsoft.com/office/drawing/2014/main" id="{3BA3C0EB-EE03-6AC0-A420-6422EFA45B6D}"/>
              </a:ext>
            </a:extLst>
          </p:cNvPr>
          <p:cNvSpPr txBox="1"/>
          <p:nvPr/>
        </p:nvSpPr>
        <p:spPr>
          <a:xfrm>
            <a:off x="519010" y="5000776"/>
            <a:ext cx="11388160" cy="544765"/>
          </a:xfrm>
          <a:prstGeom prst="rect">
            <a:avLst/>
          </a:prstGeom>
          <a:noFill/>
        </p:spPr>
        <p:txBody>
          <a:bodyPr wrap="square">
            <a:spAutoFit/>
          </a:bodyPr>
          <a:lstStyle>
            <a:defPPr marR="0" lvl="0" algn="l" rtl="0">
              <a:lnSpc>
                <a:spcPct val="100000"/>
              </a:lnSpc>
              <a:spcBef>
                <a:spcPts val="0"/>
              </a:spcBef>
              <a:spcAft>
                <a:spcPts val="0"/>
              </a:spcAft>
            </a:defPPr>
            <a:lvl1pPr>
              <a:lnSpc>
                <a:spcPct val="105000"/>
              </a:lnSpc>
              <a:spcAft>
                <a:spcPts val="400"/>
              </a:spcAft>
              <a:defRPr sz="1800">
                <a:latin typeface="Calibri" pitchFamily="34" charset="0"/>
              </a:defRPr>
            </a:lvl1pPr>
          </a:lstStyle>
          <a:p>
            <a:pPr algn="just"/>
            <a:r>
              <a:rPr lang="en-US" sz="1400" dirty="0">
                <a:solidFill>
                  <a:schemeClr val="tx1">
                    <a:lumMod val="95000"/>
                    <a:lumOff val="5000"/>
                  </a:schemeClr>
                </a:solidFill>
              </a:rPr>
              <a:t>design, implementation, validation of data processing approaches </a:t>
            </a:r>
            <a:r>
              <a:rPr lang="en-US" sz="1400" dirty="0"/>
              <a:t>accounting for the peculiarity of the novel available devices and exploiting GPU-based architectures for enabling faster generation of high-quality SAR imagery</a:t>
            </a:r>
            <a:endParaRPr lang="it-IT" sz="1400" dirty="0">
              <a:solidFill>
                <a:schemeClr val="tx1">
                  <a:lumMod val="95000"/>
                  <a:lumOff val="5000"/>
                </a:schemeClr>
              </a:solidFill>
            </a:endParaRPr>
          </a:p>
        </p:txBody>
      </p:sp>
    </p:spTree>
    <p:extLst>
      <p:ext uri="{BB962C8B-B14F-4D97-AF65-F5344CB8AC3E}">
        <p14:creationId xmlns:p14="http://schemas.microsoft.com/office/powerpoint/2010/main" val="2053224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998C8-F031-FCD4-7295-7B4437EAB61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1B1571E-D735-7F62-E5F7-1E16BE88C860}"/>
              </a:ext>
            </a:extLst>
          </p:cNvPr>
          <p:cNvSpPr>
            <a:spLocks noGrp="1"/>
          </p:cNvSpPr>
          <p:nvPr>
            <p:ph type="ctrTitle"/>
          </p:nvPr>
        </p:nvSpPr>
        <p:spPr/>
        <p:txBody>
          <a:bodyPr/>
          <a:lstStyle/>
          <a:p>
            <a:r>
              <a:rPr lang="it-IT" dirty="0" err="1"/>
              <a:t>Main</a:t>
            </a:r>
            <a:r>
              <a:rPr lang="it-IT" dirty="0"/>
              <a:t> </a:t>
            </a:r>
            <a:r>
              <a:rPr lang="it-IT" dirty="0" err="1"/>
              <a:t>results</a:t>
            </a:r>
            <a:br>
              <a:rPr lang="it-IT" dirty="0"/>
            </a:br>
            <a:endParaRPr lang="it-IT" dirty="0"/>
          </a:p>
        </p:txBody>
      </p:sp>
      <p:sp>
        <p:nvSpPr>
          <p:cNvPr id="3" name="Segnaposto contenuto 2">
            <a:extLst>
              <a:ext uri="{FF2B5EF4-FFF2-40B4-BE49-F238E27FC236}">
                <a16:creationId xmlns:a16="http://schemas.microsoft.com/office/drawing/2014/main" id="{B22C1AAA-0284-95F9-494A-96031082AEDA}"/>
              </a:ext>
            </a:extLst>
          </p:cNvPr>
          <p:cNvSpPr>
            <a:spLocks noGrp="1"/>
          </p:cNvSpPr>
          <p:nvPr>
            <p:ph idx="1"/>
          </p:nvPr>
        </p:nvSpPr>
        <p:spPr/>
        <p:txBody>
          <a:bodyPr/>
          <a:lstStyle/>
          <a:p>
            <a:r>
              <a:rPr lang="it-IT" dirty="0"/>
              <a:t>Dati/servizi già disponibili, in particolare se si tratta di nuovi data product sviluppati grazie all’integrazione di risorse e competenze di più IR/domini</a:t>
            </a:r>
          </a:p>
          <a:p>
            <a:r>
              <a:rPr lang="it-IT" dirty="0"/>
              <a:t>Capacità strumentali e tecnologiche realizzate o potenziate</a:t>
            </a:r>
          </a:p>
          <a:p>
            <a:r>
              <a:rPr lang="it-IT" dirty="0"/>
              <a:t>Progressi nell’armonizzazione e collaborazione tra IR, sia all’interno dello stesso dominio che tra domini diversi</a:t>
            </a:r>
          </a:p>
          <a:p>
            <a:r>
              <a:rPr lang="it-IT" dirty="0"/>
              <a:t>Altri risultati rilevanti</a:t>
            </a:r>
          </a:p>
          <a:p>
            <a:r>
              <a:rPr lang="it-IT" dirty="0"/>
              <a:t>Ulteriori attività e sviluppi previsti nella fase conclusiva del progetto</a:t>
            </a:r>
          </a:p>
          <a:p>
            <a:endParaRPr lang="it-IT" dirty="0"/>
          </a:p>
        </p:txBody>
      </p:sp>
      <p:sp>
        <p:nvSpPr>
          <p:cNvPr id="4" name="Sottotitolo 3">
            <a:extLst>
              <a:ext uri="{FF2B5EF4-FFF2-40B4-BE49-F238E27FC236}">
                <a16:creationId xmlns:a16="http://schemas.microsoft.com/office/drawing/2014/main" id="{E66831AE-3BDE-F04C-122B-DE9A7B7F37FA}"/>
              </a:ext>
            </a:extLst>
          </p:cNvPr>
          <p:cNvSpPr>
            <a:spLocks noGrp="1"/>
          </p:cNvSpPr>
          <p:nvPr>
            <p:ph type="subTitle" idx="10"/>
          </p:nvPr>
        </p:nvSpPr>
        <p:spPr>
          <a:xfrm>
            <a:off x="375921" y="6384022"/>
            <a:ext cx="4671208" cy="473977"/>
          </a:xfrm>
        </p:spPr>
        <p:txBody>
          <a:bodyPr/>
          <a:lstStyle/>
          <a:p>
            <a:endParaRPr lang="it-IT" dirty="0"/>
          </a:p>
        </p:txBody>
      </p:sp>
    </p:spTree>
    <p:extLst>
      <p:ext uri="{BB962C8B-B14F-4D97-AF65-F5344CB8AC3E}">
        <p14:creationId xmlns:p14="http://schemas.microsoft.com/office/powerpoint/2010/main" val="2139972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998C8-F031-FCD4-7295-7B4437EAB61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1B1571E-D735-7F62-E5F7-1E16BE88C860}"/>
              </a:ext>
            </a:extLst>
          </p:cNvPr>
          <p:cNvSpPr>
            <a:spLocks noGrp="1"/>
          </p:cNvSpPr>
          <p:nvPr>
            <p:ph type="ctrTitle"/>
          </p:nvPr>
        </p:nvSpPr>
        <p:spPr/>
        <p:txBody>
          <a:bodyPr/>
          <a:lstStyle/>
          <a:p>
            <a:r>
              <a:rPr lang="it-IT" dirty="0" err="1"/>
              <a:t>Main</a:t>
            </a:r>
            <a:r>
              <a:rPr lang="it-IT" dirty="0"/>
              <a:t> </a:t>
            </a:r>
            <a:r>
              <a:rPr lang="it-IT" dirty="0" err="1"/>
              <a:t>results</a:t>
            </a:r>
            <a:br>
              <a:rPr lang="it-IT" dirty="0"/>
            </a:br>
            <a:endParaRPr lang="it-IT" dirty="0"/>
          </a:p>
        </p:txBody>
      </p:sp>
      <p:sp>
        <p:nvSpPr>
          <p:cNvPr id="3" name="Segnaposto contenuto 2">
            <a:extLst>
              <a:ext uri="{FF2B5EF4-FFF2-40B4-BE49-F238E27FC236}">
                <a16:creationId xmlns:a16="http://schemas.microsoft.com/office/drawing/2014/main" id="{B22C1AAA-0284-95F9-494A-96031082AEDA}"/>
              </a:ext>
            </a:extLst>
          </p:cNvPr>
          <p:cNvSpPr>
            <a:spLocks noGrp="1"/>
          </p:cNvSpPr>
          <p:nvPr>
            <p:ph idx="1"/>
          </p:nvPr>
        </p:nvSpPr>
        <p:spPr>
          <a:xfrm>
            <a:off x="296562" y="1160584"/>
            <a:ext cx="11529678" cy="5071213"/>
          </a:xfrm>
        </p:spPr>
        <p:txBody>
          <a:bodyPr>
            <a:normAutofit fontScale="92500" lnSpcReduction="10000"/>
          </a:bodyPr>
          <a:lstStyle/>
          <a:p>
            <a:r>
              <a:rPr lang="it-IT" dirty="0"/>
              <a:t> Data: </a:t>
            </a:r>
            <a:r>
              <a:rPr lang="it-IT" dirty="0" err="1"/>
              <a:t>digitalization</a:t>
            </a:r>
            <a:r>
              <a:rPr lang="it-IT" dirty="0"/>
              <a:t> of </a:t>
            </a:r>
            <a:r>
              <a:rPr lang="it-IT" dirty="0" err="1"/>
              <a:t>geological</a:t>
            </a:r>
            <a:r>
              <a:rPr lang="it-IT" dirty="0"/>
              <a:t> data, online </a:t>
            </a:r>
            <a:r>
              <a:rPr lang="it-IT" dirty="0" err="1"/>
              <a:t>availability</a:t>
            </a:r>
            <a:r>
              <a:rPr lang="it-IT" dirty="0"/>
              <a:t>, FAIR: </a:t>
            </a:r>
            <a:r>
              <a:rPr lang="it-IT" dirty="0">
                <a:solidFill>
                  <a:schemeClr val="accent1"/>
                </a:solidFill>
              </a:rPr>
              <a:t>in </a:t>
            </a:r>
            <a:r>
              <a:rPr lang="it-IT" dirty="0" err="1">
                <a:solidFill>
                  <a:schemeClr val="accent1"/>
                </a:solidFill>
              </a:rPr>
              <a:t>all</a:t>
            </a:r>
            <a:r>
              <a:rPr lang="it-IT" dirty="0">
                <a:solidFill>
                  <a:schemeClr val="accent1"/>
                </a:solidFill>
              </a:rPr>
              <a:t> the activities</a:t>
            </a:r>
          </a:p>
          <a:p>
            <a:r>
              <a:rPr lang="it-IT" dirty="0"/>
              <a:t> </a:t>
            </a:r>
            <a:r>
              <a:rPr lang="it-IT" dirty="0" err="1"/>
              <a:t>Instrumental</a:t>
            </a:r>
            <a:r>
              <a:rPr lang="it-IT" dirty="0"/>
              <a:t> and </a:t>
            </a:r>
            <a:r>
              <a:rPr lang="it-IT" dirty="0" err="1"/>
              <a:t>technological</a:t>
            </a:r>
            <a:r>
              <a:rPr lang="it-IT" dirty="0"/>
              <a:t> </a:t>
            </a:r>
            <a:r>
              <a:rPr lang="it-IT" dirty="0" err="1"/>
              <a:t>capacities</a:t>
            </a:r>
            <a:r>
              <a:rPr lang="it-IT" dirty="0"/>
              <a:t>: </a:t>
            </a:r>
            <a:r>
              <a:rPr lang="it-IT" dirty="0" err="1">
                <a:solidFill>
                  <a:schemeClr val="accent1"/>
                </a:solidFill>
              </a:rPr>
              <a:t>improved</a:t>
            </a:r>
            <a:r>
              <a:rPr lang="it-IT" dirty="0">
                <a:solidFill>
                  <a:schemeClr val="accent1"/>
                </a:solidFill>
              </a:rPr>
              <a:t> in </a:t>
            </a:r>
            <a:r>
              <a:rPr lang="it-IT" dirty="0" err="1">
                <a:solidFill>
                  <a:schemeClr val="accent1"/>
                </a:solidFill>
              </a:rPr>
              <a:t>all</a:t>
            </a:r>
            <a:r>
              <a:rPr lang="it-IT" dirty="0">
                <a:solidFill>
                  <a:schemeClr val="accent1"/>
                </a:solidFill>
              </a:rPr>
              <a:t> the activities</a:t>
            </a:r>
          </a:p>
          <a:p>
            <a:r>
              <a:rPr lang="it-IT" dirty="0"/>
              <a:t>Progresses in </a:t>
            </a:r>
            <a:r>
              <a:rPr lang="it-IT" dirty="0" err="1"/>
              <a:t>harmonization</a:t>
            </a:r>
            <a:r>
              <a:rPr lang="it-IT" dirty="0"/>
              <a:t> and </a:t>
            </a:r>
            <a:r>
              <a:rPr lang="it-IT" dirty="0" err="1"/>
              <a:t>collaboration</a:t>
            </a:r>
            <a:r>
              <a:rPr lang="it-IT" dirty="0"/>
              <a:t> </a:t>
            </a:r>
            <a:r>
              <a:rPr lang="it-IT" dirty="0" err="1"/>
              <a:t>between</a:t>
            </a:r>
            <a:r>
              <a:rPr lang="it-IT" dirty="0"/>
              <a:t> </a:t>
            </a:r>
            <a:r>
              <a:rPr lang="it-IT" dirty="0" err="1"/>
              <a:t>various</a:t>
            </a:r>
            <a:r>
              <a:rPr lang="it-IT" dirty="0"/>
              <a:t> Activities/</a:t>
            </a:r>
            <a:r>
              <a:rPr lang="it-IT" dirty="0" err="1"/>
              <a:t>infrastructures</a:t>
            </a:r>
            <a:r>
              <a:rPr lang="it-IT" dirty="0"/>
              <a:t>/</a:t>
            </a:r>
            <a:r>
              <a:rPr lang="it-IT" dirty="0" err="1"/>
              <a:t>topics</a:t>
            </a:r>
            <a:r>
              <a:rPr lang="it-IT" dirty="0"/>
              <a:t>: </a:t>
            </a:r>
            <a:r>
              <a:rPr lang="it-IT" dirty="0">
                <a:solidFill>
                  <a:schemeClr val="accent1"/>
                </a:solidFill>
              </a:rPr>
              <a:t>7.1-7.3; 7.4&amp;7.5; 7.6&amp;7.7; 7.7-7.9.</a:t>
            </a:r>
          </a:p>
          <a:p>
            <a:r>
              <a:rPr lang="it-IT" dirty="0">
                <a:solidFill>
                  <a:schemeClr val="accent1"/>
                </a:solidFill>
              </a:rPr>
              <a:t> </a:t>
            </a:r>
            <a:r>
              <a:rPr lang="it-IT" dirty="0"/>
              <a:t>Progresses in </a:t>
            </a:r>
            <a:r>
              <a:rPr lang="it-IT" dirty="0" err="1"/>
              <a:t>harmonization</a:t>
            </a:r>
            <a:r>
              <a:rPr lang="it-IT" dirty="0"/>
              <a:t> and </a:t>
            </a:r>
            <a:r>
              <a:rPr lang="it-IT" dirty="0" err="1"/>
              <a:t>collaboration</a:t>
            </a:r>
            <a:r>
              <a:rPr lang="it-IT" dirty="0"/>
              <a:t> </a:t>
            </a:r>
            <a:r>
              <a:rPr lang="it-IT" dirty="0" err="1"/>
              <a:t>between</a:t>
            </a:r>
            <a:r>
              <a:rPr lang="it-IT" dirty="0"/>
              <a:t> </a:t>
            </a:r>
            <a:r>
              <a:rPr lang="it-IT" dirty="0" err="1"/>
              <a:t>various</a:t>
            </a:r>
            <a:r>
              <a:rPr lang="it-IT" dirty="0"/>
              <a:t> Activities/</a:t>
            </a:r>
            <a:r>
              <a:rPr lang="it-IT" dirty="0" err="1"/>
              <a:t>infrastructures</a:t>
            </a:r>
            <a:r>
              <a:rPr lang="it-IT" dirty="0"/>
              <a:t>/</a:t>
            </a:r>
            <a:r>
              <a:rPr lang="it-IT" dirty="0" err="1"/>
              <a:t>topics</a:t>
            </a:r>
            <a:r>
              <a:rPr lang="it-IT" dirty="0"/>
              <a:t>: </a:t>
            </a:r>
            <a:r>
              <a:rPr lang="it-IT" dirty="0">
                <a:solidFill>
                  <a:schemeClr val="accent1"/>
                </a:solidFill>
              </a:rPr>
              <a:t>7.1-7.3; 7.4&amp;7.5; 7.6&amp;7.7; 7.7-7.9.</a:t>
            </a:r>
          </a:p>
          <a:p>
            <a:r>
              <a:rPr lang="it-IT" dirty="0">
                <a:solidFill>
                  <a:schemeClr val="accent1"/>
                </a:solidFill>
              </a:rPr>
              <a:t> </a:t>
            </a:r>
            <a:r>
              <a:rPr lang="it-IT" dirty="0"/>
              <a:t>Interaction with the stakeholders: </a:t>
            </a:r>
            <a:r>
              <a:rPr lang="it-IT" dirty="0" err="1">
                <a:solidFill>
                  <a:schemeClr val="accent1"/>
                </a:solidFill>
              </a:rPr>
              <a:t>two</a:t>
            </a:r>
            <a:r>
              <a:rPr lang="it-IT" dirty="0">
                <a:solidFill>
                  <a:schemeClr val="accent1"/>
                </a:solidFill>
              </a:rPr>
              <a:t> meetings, one in Tito, the </a:t>
            </a:r>
            <a:r>
              <a:rPr lang="it-IT" dirty="0" err="1">
                <a:solidFill>
                  <a:schemeClr val="accent1"/>
                </a:solidFill>
              </a:rPr>
              <a:t>other</a:t>
            </a:r>
            <a:r>
              <a:rPr lang="it-IT" dirty="0">
                <a:solidFill>
                  <a:schemeClr val="accent1"/>
                </a:solidFill>
              </a:rPr>
              <a:t> in Udine </a:t>
            </a:r>
          </a:p>
          <a:p>
            <a:r>
              <a:rPr lang="it-IT" dirty="0">
                <a:solidFill>
                  <a:schemeClr val="accent1"/>
                </a:solidFill>
              </a:rPr>
              <a:t> </a:t>
            </a:r>
            <a:r>
              <a:rPr lang="it-IT" dirty="0" err="1"/>
              <a:t>Further</a:t>
            </a:r>
            <a:r>
              <a:rPr lang="it-IT" dirty="0"/>
              <a:t> activities for the last </a:t>
            </a:r>
            <a:r>
              <a:rPr lang="it-IT" dirty="0" err="1"/>
              <a:t>months</a:t>
            </a:r>
            <a:r>
              <a:rPr lang="it-IT" dirty="0"/>
              <a:t> and </a:t>
            </a:r>
            <a:r>
              <a:rPr lang="it-IT" dirty="0" err="1"/>
              <a:t>what</a:t>
            </a:r>
            <a:r>
              <a:rPr lang="it-IT" dirty="0"/>
              <a:t> </a:t>
            </a:r>
            <a:r>
              <a:rPr lang="it-IT" dirty="0" err="1"/>
              <a:t>remains</a:t>
            </a:r>
            <a:r>
              <a:rPr lang="it-IT" dirty="0"/>
              <a:t>:</a:t>
            </a:r>
            <a:endParaRPr lang="it-IT" dirty="0">
              <a:solidFill>
                <a:schemeClr val="accent1"/>
              </a:solidFill>
            </a:endParaRPr>
          </a:p>
          <a:p>
            <a:pPr>
              <a:buFont typeface="Arial" panose="020B0604020202020204" pitchFamily="34" charset="0"/>
              <a:buChar char="•"/>
            </a:pPr>
            <a:r>
              <a:rPr lang="it-IT" dirty="0">
                <a:solidFill>
                  <a:schemeClr val="accent1"/>
                </a:solidFill>
              </a:rPr>
              <a:t>MEDA and </a:t>
            </a:r>
            <a:r>
              <a:rPr lang="it-IT" dirty="0" err="1">
                <a:solidFill>
                  <a:schemeClr val="accent1"/>
                </a:solidFill>
              </a:rPr>
              <a:t>seafloor</a:t>
            </a:r>
            <a:r>
              <a:rPr lang="it-IT" dirty="0">
                <a:solidFill>
                  <a:schemeClr val="accent1"/>
                </a:solidFill>
              </a:rPr>
              <a:t> </a:t>
            </a:r>
            <a:r>
              <a:rPr lang="it-IT" dirty="0" err="1">
                <a:solidFill>
                  <a:schemeClr val="accent1"/>
                </a:solidFill>
              </a:rPr>
              <a:t>seismometer</a:t>
            </a:r>
            <a:r>
              <a:rPr lang="it-IT" dirty="0">
                <a:solidFill>
                  <a:schemeClr val="accent1"/>
                </a:solidFill>
              </a:rPr>
              <a:t> and </a:t>
            </a:r>
            <a:r>
              <a:rPr lang="it-IT" dirty="0" err="1">
                <a:solidFill>
                  <a:schemeClr val="accent1"/>
                </a:solidFill>
              </a:rPr>
              <a:t>tests</a:t>
            </a:r>
            <a:r>
              <a:rPr lang="it-IT" dirty="0">
                <a:solidFill>
                  <a:schemeClr val="accent1"/>
                </a:solidFill>
              </a:rPr>
              <a:t> (SMINO) 7.7.; </a:t>
            </a:r>
          </a:p>
          <a:p>
            <a:pPr>
              <a:buFont typeface="Arial" panose="020B0604020202020204" pitchFamily="34" charset="0"/>
              <a:buChar char="•"/>
            </a:pPr>
            <a:r>
              <a:rPr lang="it-IT" dirty="0" err="1">
                <a:solidFill>
                  <a:schemeClr val="accent1"/>
                </a:solidFill>
              </a:rPr>
              <a:t>Strapdown</a:t>
            </a:r>
            <a:r>
              <a:rPr lang="it-IT" dirty="0">
                <a:solidFill>
                  <a:schemeClr val="accent1"/>
                </a:solidFill>
              </a:rPr>
              <a:t> </a:t>
            </a:r>
            <a:r>
              <a:rPr lang="it-IT" dirty="0" err="1">
                <a:solidFill>
                  <a:schemeClr val="accent1"/>
                </a:solidFill>
              </a:rPr>
              <a:t>gravimeter</a:t>
            </a:r>
            <a:r>
              <a:rPr lang="it-IT" dirty="0">
                <a:solidFill>
                  <a:schemeClr val="accent1"/>
                </a:solidFill>
              </a:rPr>
              <a:t> and </a:t>
            </a:r>
            <a:r>
              <a:rPr lang="it-IT" dirty="0" err="1">
                <a:solidFill>
                  <a:schemeClr val="accent1"/>
                </a:solidFill>
              </a:rPr>
              <a:t>tests</a:t>
            </a:r>
            <a:r>
              <a:rPr lang="it-IT" dirty="0">
                <a:solidFill>
                  <a:schemeClr val="accent1"/>
                </a:solidFill>
              </a:rPr>
              <a:t> (EUFAR) 7.9; </a:t>
            </a:r>
          </a:p>
          <a:p>
            <a:pPr>
              <a:buFont typeface="Arial" panose="020B0604020202020204" pitchFamily="34" charset="0"/>
              <a:buChar char="•"/>
            </a:pPr>
            <a:r>
              <a:rPr lang="it-IT" dirty="0">
                <a:solidFill>
                  <a:schemeClr val="accent1"/>
                </a:solidFill>
              </a:rPr>
              <a:t>Applications of the </a:t>
            </a:r>
            <a:r>
              <a:rPr lang="it-IT" dirty="0" err="1">
                <a:solidFill>
                  <a:schemeClr val="accent1"/>
                </a:solidFill>
              </a:rPr>
              <a:t>digital</a:t>
            </a:r>
            <a:r>
              <a:rPr lang="it-IT" dirty="0">
                <a:solidFill>
                  <a:schemeClr val="accent1"/>
                </a:solidFill>
              </a:rPr>
              <a:t> database (ECORD)7.1-7.3; </a:t>
            </a:r>
          </a:p>
          <a:p>
            <a:pPr>
              <a:buFont typeface="Arial" panose="020B0604020202020204" pitchFamily="34" charset="0"/>
              <a:buChar char="•"/>
            </a:pPr>
            <a:r>
              <a:rPr lang="it-IT" dirty="0" err="1">
                <a:solidFill>
                  <a:schemeClr val="accent1"/>
                </a:solidFill>
              </a:rPr>
              <a:t>Tests</a:t>
            </a:r>
            <a:r>
              <a:rPr lang="it-IT" dirty="0">
                <a:solidFill>
                  <a:schemeClr val="accent1"/>
                </a:solidFill>
              </a:rPr>
              <a:t> and </a:t>
            </a:r>
            <a:r>
              <a:rPr lang="it-IT" dirty="0" err="1">
                <a:solidFill>
                  <a:schemeClr val="accent1"/>
                </a:solidFill>
              </a:rPr>
              <a:t>analysis</a:t>
            </a:r>
            <a:r>
              <a:rPr lang="it-IT" dirty="0">
                <a:solidFill>
                  <a:schemeClr val="accent1"/>
                </a:solidFill>
              </a:rPr>
              <a:t> of the data 7.4, 7.5; 7.6 </a:t>
            </a:r>
            <a:r>
              <a:rPr lang="it-IT" dirty="0" err="1">
                <a:solidFill>
                  <a:schemeClr val="accent1"/>
                </a:solidFill>
              </a:rPr>
              <a:t>ATLaS</a:t>
            </a:r>
            <a:r>
              <a:rPr lang="it-IT" dirty="0">
                <a:solidFill>
                  <a:schemeClr val="accent1"/>
                </a:solidFill>
              </a:rPr>
              <a:t>, 7.7 SMINO.</a:t>
            </a:r>
          </a:p>
          <a:p>
            <a:endParaRPr lang="it-IT" dirty="0"/>
          </a:p>
        </p:txBody>
      </p:sp>
      <p:sp>
        <p:nvSpPr>
          <p:cNvPr id="4" name="Sottotitolo 3">
            <a:extLst>
              <a:ext uri="{FF2B5EF4-FFF2-40B4-BE49-F238E27FC236}">
                <a16:creationId xmlns:a16="http://schemas.microsoft.com/office/drawing/2014/main" id="{E66831AE-3BDE-F04C-122B-DE9A7B7F37FA}"/>
              </a:ext>
            </a:extLst>
          </p:cNvPr>
          <p:cNvSpPr>
            <a:spLocks noGrp="1"/>
          </p:cNvSpPr>
          <p:nvPr>
            <p:ph type="subTitle" idx="10"/>
          </p:nvPr>
        </p:nvSpPr>
        <p:spPr>
          <a:xfrm>
            <a:off x="375921" y="6384022"/>
            <a:ext cx="4671208" cy="473977"/>
          </a:xfrm>
        </p:spPr>
        <p:txBody>
          <a:bodyPr/>
          <a:lstStyle/>
          <a:p>
            <a:endParaRPr lang="it-IT" dirty="0"/>
          </a:p>
        </p:txBody>
      </p:sp>
    </p:spTree>
    <p:extLst>
      <p:ext uri="{BB962C8B-B14F-4D97-AF65-F5344CB8AC3E}">
        <p14:creationId xmlns:p14="http://schemas.microsoft.com/office/powerpoint/2010/main" val="1509982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1E6E7-41E9-0C24-10AE-569158BB80B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7546C38-ADC8-0E3E-C5BA-2D824598F517}"/>
              </a:ext>
            </a:extLst>
          </p:cNvPr>
          <p:cNvSpPr>
            <a:spLocks noGrp="1"/>
          </p:cNvSpPr>
          <p:nvPr>
            <p:ph type="ctrTitle"/>
          </p:nvPr>
        </p:nvSpPr>
        <p:spPr>
          <a:xfrm>
            <a:off x="296562" y="304799"/>
            <a:ext cx="6850707" cy="518161"/>
          </a:xfrm>
        </p:spPr>
        <p:txBody>
          <a:bodyPr/>
          <a:lstStyle/>
          <a:p>
            <a:r>
              <a:rPr lang="it-IT" dirty="0"/>
              <a:t>7.1 –</a:t>
            </a:r>
            <a:r>
              <a:rPr lang="en-US" dirty="0"/>
              <a:t>Improving the access to the ECORD infrastructure and enabling scientific drilling micro-analysis, geochemical and site survey data sharing</a:t>
            </a:r>
            <a:endParaRPr lang="it-IT" dirty="0"/>
          </a:p>
        </p:txBody>
      </p:sp>
      <p:sp>
        <p:nvSpPr>
          <p:cNvPr id="3" name="Segnaposto contenuto 2">
            <a:extLst>
              <a:ext uri="{FF2B5EF4-FFF2-40B4-BE49-F238E27FC236}">
                <a16:creationId xmlns:a16="http://schemas.microsoft.com/office/drawing/2014/main" id="{04EA037F-E2A3-A7BA-F667-C1F34BCD4713}"/>
              </a:ext>
            </a:extLst>
          </p:cNvPr>
          <p:cNvSpPr>
            <a:spLocks noGrp="1"/>
          </p:cNvSpPr>
          <p:nvPr>
            <p:ph idx="1"/>
          </p:nvPr>
        </p:nvSpPr>
        <p:spPr>
          <a:xfrm>
            <a:off x="296562" y="3429000"/>
            <a:ext cx="6670103" cy="2544160"/>
          </a:xfrm>
        </p:spPr>
        <p:txBody>
          <a:bodyPr>
            <a:normAutofit/>
          </a:bodyPr>
          <a:lstStyle/>
          <a:p>
            <a:r>
              <a:rPr lang="it-IT" dirty="0"/>
              <a:t> core repository</a:t>
            </a:r>
          </a:p>
          <a:p>
            <a:r>
              <a:rPr lang="it-IT" dirty="0"/>
              <a:t> a NAS repository</a:t>
            </a:r>
          </a:p>
          <a:p>
            <a:r>
              <a:rPr lang="it-IT" dirty="0"/>
              <a:t> a </a:t>
            </a:r>
            <a:r>
              <a:rPr lang="it-IT" dirty="0" err="1"/>
              <a:t>geoportal</a:t>
            </a:r>
            <a:endParaRPr lang="it-IT" dirty="0"/>
          </a:p>
          <a:p>
            <a:r>
              <a:rPr lang="it-IT" dirty="0"/>
              <a:t> a metadata </a:t>
            </a:r>
            <a:r>
              <a:rPr lang="it-IT" dirty="0" err="1"/>
              <a:t>catalogue</a:t>
            </a:r>
            <a:endParaRPr lang="it-IT" dirty="0"/>
          </a:p>
          <a:p>
            <a:pPr marL="0" indent="0">
              <a:buNone/>
            </a:pPr>
            <a:r>
              <a:rPr lang="it-IT" dirty="0"/>
              <a:t>Import in </a:t>
            </a:r>
            <a:r>
              <a:rPr lang="it-IT" dirty="0" err="1"/>
              <a:t>mDis</a:t>
            </a:r>
            <a:endParaRPr lang="it-IT" dirty="0"/>
          </a:p>
          <a:p>
            <a:endParaRPr lang="it-IT" dirty="0"/>
          </a:p>
        </p:txBody>
      </p:sp>
      <p:sp>
        <p:nvSpPr>
          <p:cNvPr id="4" name="Sottotitolo 3">
            <a:extLst>
              <a:ext uri="{FF2B5EF4-FFF2-40B4-BE49-F238E27FC236}">
                <a16:creationId xmlns:a16="http://schemas.microsoft.com/office/drawing/2014/main" id="{E2392771-4637-B431-9402-85F4488C723F}"/>
              </a:ext>
            </a:extLst>
          </p:cNvPr>
          <p:cNvSpPr>
            <a:spLocks noGrp="1"/>
          </p:cNvSpPr>
          <p:nvPr>
            <p:ph type="subTitle" idx="10"/>
          </p:nvPr>
        </p:nvSpPr>
        <p:spPr>
          <a:xfrm>
            <a:off x="375921" y="6384022"/>
            <a:ext cx="4671208" cy="473977"/>
          </a:xfrm>
        </p:spPr>
        <p:txBody>
          <a:bodyPr/>
          <a:lstStyle/>
          <a:p>
            <a:endParaRPr lang="it-IT" dirty="0"/>
          </a:p>
        </p:txBody>
      </p:sp>
      <p:pic>
        <p:nvPicPr>
          <p:cNvPr id="8" name="Immagine 7">
            <a:extLst>
              <a:ext uri="{FF2B5EF4-FFF2-40B4-BE49-F238E27FC236}">
                <a16:creationId xmlns:a16="http://schemas.microsoft.com/office/drawing/2014/main" id="{BF5FE0AA-B7FC-C6B0-FD78-07D35C05C7BF}"/>
              </a:ext>
            </a:extLst>
          </p:cNvPr>
          <p:cNvPicPr>
            <a:picLocks noChangeAspect="1"/>
          </p:cNvPicPr>
          <p:nvPr/>
        </p:nvPicPr>
        <p:blipFill>
          <a:blip r:embed="rId2"/>
          <a:stretch>
            <a:fillRect/>
          </a:stretch>
        </p:blipFill>
        <p:spPr>
          <a:xfrm>
            <a:off x="2984102" y="2165008"/>
            <a:ext cx="4459760" cy="2544159"/>
          </a:xfrm>
          <a:prstGeom prst="rect">
            <a:avLst/>
          </a:prstGeom>
        </p:spPr>
      </p:pic>
      <p:pic>
        <p:nvPicPr>
          <p:cNvPr id="12" name="Immagine 11">
            <a:extLst>
              <a:ext uri="{FF2B5EF4-FFF2-40B4-BE49-F238E27FC236}">
                <a16:creationId xmlns:a16="http://schemas.microsoft.com/office/drawing/2014/main" id="{4E4254B1-5DAB-418D-B956-2CC013671B06}"/>
              </a:ext>
            </a:extLst>
          </p:cNvPr>
          <p:cNvPicPr>
            <a:picLocks noChangeAspect="1"/>
          </p:cNvPicPr>
          <p:nvPr/>
        </p:nvPicPr>
        <p:blipFill>
          <a:blip r:embed="rId3"/>
          <a:stretch>
            <a:fillRect/>
          </a:stretch>
        </p:blipFill>
        <p:spPr>
          <a:xfrm>
            <a:off x="7147270" y="822960"/>
            <a:ext cx="4835536" cy="4628535"/>
          </a:xfrm>
          <a:prstGeom prst="rect">
            <a:avLst/>
          </a:prstGeom>
        </p:spPr>
      </p:pic>
      <p:pic>
        <p:nvPicPr>
          <p:cNvPr id="10" name="Immagine 9">
            <a:extLst>
              <a:ext uri="{FF2B5EF4-FFF2-40B4-BE49-F238E27FC236}">
                <a16:creationId xmlns:a16="http://schemas.microsoft.com/office/drawing/2014/main" id="{57219A1B-DF00-F9A2-2A52-AD3345459CC1}"/>
              </a:ext>
            </a:extLst>
          </p:cNvPr>
          <p:cNvPicPr>
            <a:picLocks noChangeAspect="1"/>
          </p:cNvPicPr>
          <p:nvPr/>
        </p:nvPicPr>
        <p:blipFill>
          <a:blip r:embed="rId4"/>
          <a:stretch>
            <a:fillRect/>
          </a:stretch>
        </p:blipFill>
        <p:spPr>
          <a:xfrm>
            <a:off x="8214432" y="3232323"/>
            <a:ext cx="3681006" cy="2953688"/>
          </a:xfrm>
          <a:prstGeom prst="rect">
            <a:avLst/>
          </a:prstGeom>
        </p:spPr>
      </p:pic>
      <p:sp>
        <p:nvSpPr>
          <p:cNvPr id="5" name="Titolo 1">
            <a:extLst>
              <a:ext uri="{FF2B5EF4-FFF2-40B4-BE49-F238E27FC236}">
                <a16:creationId xmlns:a16="http://schemas.microsoft.com/office/drawing/2014/main" id="{D819C07B-AA17-39FF-A84E-1A7122ED9D35}"/>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a:t>Data</a:t>
            </a:r>
            <a:br>
              <a:rPr lang="it-IT" dirty="0"/>
            </a:br>
            <a:endParaRPr lang="it-IT" dirty="0"/>
          </a:p>
        </p:txBody>
      </p:sp>
      <p:grpSp>
        <p:nvGrpSpPr>
          <p:cNvPr id="6" name="Group 8">
            <a:extLst>
              <a:ext uri="{FF2B5EF4-FFF2-40B4-BE49-F238E27FC236}">
                <a16:creationId xmlns:a16="http://schemas.microsoft.com/office/drawing/2014/main" id="{D8D96BFE-AD29-0287-E675-C7878B7E4D81}"/>
              </a:ext>
            </a:extLst>
          </p:cNvPr>
          <p:cNvGrpSpPr/>
          <p:nvPr/>
        </p:nvGrpSpPr>
        <p:grpSpPr>
          <a:xfrm>
            <a:off x="4451846" y="5612773"/>
            <a:ext cx="2605121" cy="499168"/>
            <a:chOff x="-31751" y="1436434"/>
            <a:chExt cx="9271376" cy="1708150"/>
          </a:xfrm>
        </p:grpSpPr>
        <p:pic>
          <p:nvPicPr>
            <p:cNvPr id="7" name="Picture 4">
              <a:extLst>
                <a:ext uri="{FF2B5EF4-FFF2-40B4-BE49-F238E27FC236}">
                  <a16:creationId xmlns:a16="http://schemas.microsoft.com/office/drawing/2014/main" id="{D7D0BBA3-D773-3866-4A88-768AE5706BE6}"/>
                </a:ext>
              </a:extLst>
            </p:cNvPr>
            <p:cNvPicPr>
              <a:picLocks noChangeAspect="1"/>
            </p:cNvPicPr>
            <p:nvPr/>
          </p:nvPicPr>
          <p:blipFill>
            <a:blip r:embed="rId5"/>
            <a:stretch>
              <a:fillRect/>
            </a:stretch>
          </p:blipFill>
          <p:spPr>
            <a:xfrm>
              <a:off x="7797424" y="1569409"/>
              <a:ext cx="1442201" cy="1442201"/>
            </a:xfrm>
            <a:prstGeom prst="rect">
              <a:avLst/>
            </a:prstGeom>
          </p:spPr>
        </p:pic>
        <p:pic>
          <p:nvPicPr>
            <p:cNvPr id="9" name="Picture 5">
              <a:extLst>
                <a:ext uri="{FF2B5EF4-FFF2-40B4-BE49-F238E27FC236}">
                  <a16:creationId xmlns:a16="http://schemas.microsoft.com/office/drawing/2014/main" id="{965FA6A6-CA41-9E30-65C6-AE378F7EA5C2}"/>
                </a:ext>
              </a:extLst>
            </p:cNvPr>
            <p:cNvPicPr>
              <a:picLocks noChangeAspect="1"/>
            </p:cNvPicPr>
            <p:nvPr/>
          </p:nvPicPr>
          <p:blipFill>
            <a:blip r:embed="rId6"/>
            <a:stretch>
              <a:fillRect/>
            </a:stretch>
          </p:blipFill>
          <p:spPr>
            <a:xfrm>
              <a:off x="-31751" y="1436434"/>
              <a:ext cx="4270375" cy="1708150"/>
            </a:xfrm>
            <a:prstGeom prst="rect">
              <a:avLst/>
            </a:prstGeom>
          </p:spPr>
        </p:pic>
        <p:pic>
          <p:nvPicPr>
            <p:cNvPr id="11" name="Picture 6">
              <a:extLst>
                <a:ext uri="{FF2B5EF4-FFF2-40B4-BE49-F238E27FC236}">
                  <a16:creationId xmlns:a16="http://schemas.microsoft.com/office/drawing/2014/main" id="{5203EDBE-B348-19C3-9DB4-2EE01BBACD5E}"/>
                </a:ext>
              </a:extLst>
            </p:cNvPr>
            <p:cNvPicPr>
              <a:picLocks noChangeAspect="1"/>
            </p:cNvPicPr>
            <p:nvPr/>
          </p:nvPicPr>
          <p:blipFill>
            <a:blip r:embed="rId7"/>
            <a:stretch>
              <a:fillRect/>
            </a:stretch>
          </p:blipFill>
          <p:spPr>
            <a:xfrm>
              <a:off x="4238624" y="1528152"/>
              <a:ext cx="4279901" cy="1524715"/>
            </a:xfrm>
            <a:prstGeom prst="rect">
              <a:avLst/>
            </a:prstGeom>
          </p:spPr>
        </p:pic>
      </p:grpSp>
    </p:spTree>
    <p:extLst>
      <p:ext uri="{BB962C8B-B14F-4D97-AF65-F5344CB8AC3E}">
        <p14:creationId xmlns:p14="http://schemas.microsoft.com/office/powerpoint/2010/main" val="3665787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DC970-0446-DE39-25EF-39453FAD153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CDBCBCB-8320-FE8B-648A-93CCC5096C0D}"/>
              </a:ext>
            </a:extLst>
          </p:cNvPr>
          <p:cNvSpPr>
            <a:spLocks noGrp="1"/>
          </p:cNvSpPr>
          <p:nvPr>
            <p:ph type="ctrTitle"/>
          </p:nvPr>
        </p:nvSpPr>
        <p:spPr>
          <a:xfrm>
            <a:off x="296562" y="304799"/>
            <a:ext cx="5327193" cy="518161"/>
          </a:xfrm>
        </p:spPr>
        <p:txBody>
          <a:bodyPr/>
          <a:lstStyle/>
          <a:p>
            <a:r>
              <a:rPr lang="it-IT" dirty="0"/>
              <a:t>7.3 – Data </a:t>
            </a:r>
            <a:r>
              <a:rPr lang="en-US" dirty="0"/>
              <a:t>Improving the access to IODP scientific borehole geophysics, subsurface structural data, and stratigraphic/lithologic samples-data sharing</a:t>
            </a:r>
            <a:endParaRPr lang="it-IT" dirty="0"/>
          </a:p>
        </p:txBody>
      </p:sp>
      <p:sp>
        <p:nvSpPr>
          <p:cNvPr id="4" name="Sottotitolo 3">
            <a:extLst>
              <a:ext uri="{FF2B5EF4-FFF2-40B4-BE49-F238E27FC236}">
                <a16:creationId xmlns:a16="http://schemas.microsoft.com/office/drawing/2014/main" id="{B8912CCC-0187-A214-CDCE-7A9B5C55E5E1}"/>
              </a:ext>
            </a:extLst>
          </p:cNvPr>
          <p:cNvSpPr>
            <a:spLocks noGrp="1"/>
          </p:cNvSpPr>
          <p:nvPr>
            <p:ph type="subTitle" idx="10"/>
          </p:nvPr>
        </p:nvSpPr>
        <p:spPr>
          <a:xfrm>
            <a:off x="375921" y="6384022"/>
            <a:ext cx="4671208" cy="473977"/>
          </a:xfrm>
        </p:spPr>
        <p:txBody>
          <a:bodyPr/>
          <a:lstStyle/>
          <a:p>
            <a:endParaRPr lang="it-IT" dirty="0"/>
          </a:p>
        </p:txBody>
      </p:sp>
      <p:pic>
        <p:nvPicPr>
          <p:cNvPr id="9" name="Immagine 8">
            <a:extLst>
              <a:ext uri="{FF2B5EF4-FFF2-40B4-BE49-F238E27FC236}">
                <a16:creationId xmlns:a16="http://schemas.microsoft.com/office/drawing/2014/main" id="{30BD7D7D-84D0-AF1E-E75C-A60FE42D3D36}"/>
              </a:ext>
            </a:extLst>
          </p:cNvPr>
          <p:cNvPicPr>
            <a:picLocks noChangeAspect="1"/>
          </p:cNvPicPr>
          <p:nvPr/>
        </p:nvPicPr>
        <p:blipFill>
          <a:blip r:embed="rId2"/>
          <a:stretch>
            <a:fillRect/>
          </a:stretch>
        </p:blipFill>
        <p:spPr>
          <a:xfrm>
            <a:off x="5623755" y="304799"/>
            <a:ext cx="4378830" cy="2014566"/>
          </a:xfrm>
          <a:prstGeom prst="rect">
            <a:avLst/>
          </a:prstGeom>
        </p:spPr>
      </p:pic>
      <p:pic>
        <p:nvPicPr>
          <p:cNvPr id="12" name="Immagine 11">
            <a:extLst>
              <a:ext uri="{FF2B5EF4-FFF2-40B4-BE49-F238E27FC236}">
                <a16:creationId xmlns:a16="http://schemas.microsoft.com/office/drawing/2014/main" id="{5268C49B-205D-A5BF-0107-A6553E6C1445}"/>
              </a:ext>
            </a:extLst>
          </p:cNvPr>
          <p:cNvPicPr>
            <a:picLocks noChangeAspect="1"/>
          </p:cNvPicPr>
          <p:nvPr/>
        </p:nvPicPr>
        <p:blipFill>
          <a:blip r:embed="rId3"/>
          <a:stretch>
            <a:fillRect/>
          </a:stretch>
        </p:blipFill>
        <p:spPr>
          <a:xfrm>
            <a:off x="278504" y="3373906"/>
            <a:ext cx="5330143" cy="3484093"/>
          </a:xfrm>
          <a:prstGeom prst="rect">
            <a:avLst/>
          </a:prstGeom>
        </p:spPr>
      </p:pic>
      <p:pic>
        <p:nvPicPr>
          <p:cNvPr id="14" name="Immagine 13">
            <a:extLst>
              <a:ext uri="{FF2B5EF4-FFF2-40B4-BE49-F238E27FC236}">
                <a16:creationId xmlns:a16="http://schemas.microsoft.com/office/drawing/2014/main" id="{42520035-F863-D022-916C-26A08BA65296}"/>
              </a:ext>
            </a:extLst>
          </p:cNvPr>
          <p:cNvPicPr>
            <a:picLocks noChangeAspect="1"/>
          </p:cNvPicPr>
          <p:nvPr/>
        </p:nvPicPr>
        <p:blipFill>
          <a:blip r:embed="rId4"/>
          <a:stretch>
            <a:fillRect/>
          </a:stretch>
        </p:blipFill>
        <p:spPr>
          <a:xfrm>
            <a:off x="5912249" y="3038898"/>
            <a:ext cx="6279751" cy="2999475"/>
          </a:xfrm>
          <a:prstGeom prst="rect">
            <a:avLst/>
          </a:prstGeom>
        </p:spPr>
      </p:pic>
      <p:sp>
        <p:nvSpPr>
          <p:cNvPr id="8" name="Titolo 1">
            <a:extLst>
              <a:ext uri="{FF2B5EF4-FFF2-40B4-BE49-F238E27FC236}">
                <a16:creationId xmlns:a16="http://schemas.microsoft.com/office/drawing/2014/main" id="{9DF49D43-4611-7227-5DEF-8D8CFAE3E188}"/>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a:t>Data</a:t>
            </a:r>
            <a:br>
              <a:rPr lang="it-IT" dirty="0"/>
            </a:br>
            <a:endParaRPr lang="it-IT" dirty="0"/>
          </a:p>
        </p:txBody>
      </p:sp>
      <p:grpSp>
        <p:nvGrpSpPr>
          <p:cNvPr id="10" name="Group 8">
            <a:extLst>
              <a:ext uri="{FF2B5EF4-FFF2-40B4-BE49-F238E27FC236}">
                <a16:creationId xmlns:a16="http://schemas.microsoft.com/office/drawing/2014/main" id="{EC278902-6092-0310-EDC2-675E490E24FE}"/>
              </a:ext>
            </a:extLst>
          </p:cNvPr>
          <p:cNvGrpSpPr/>
          <p:nvPr/>
        </p:nvGrpSpPr>
        <p:grpSpPr>
          <a:xfrm>
            <a:off x="9308375" y="1483399"/>
            <a:ext cx="2605121" cy="499168"/>
            <a:chOff x="-31751" y="1436434"/>
            <a:chExt cx="9271376" cy="1708150"/>
          </a:xfrm>
        </p:grpSpPr>
        <p:pic>
          <p:nvPicPr>
            <p:cNvPr id="11" name="Picture 4">
              <a:extLst>
                <a:ext uri="{FF2B5EF4-FFF2-40B4-BE49-F238E27FC236}">
                  <a16:creationId xmlns:a16="http://schemas.microsoft.com/office/drawing/2014/main" id="{0CAAF5C2-3152-2C0F-DB95-736513186E9A}"/>
                </a:ext>
              </a:extLst>
            </p:cNvPr>
            <p:cNvPicPr>
              <a:picLocks noChangeAspect="1"/>
            </p:cNvPicPr>
            <p:nvPr/>
          </p:nvPicPr>
          <p:blipFill>
            <a:blip r:embed="rId5"/>
            <a:stretch>
              <a:fillRect/>
            </a:stretch>
          </p:blipFill>
          <p:spPr>
            <a:xfrm>
              <a:off x="7797424" y="1569409"/>
              <a:ext cx="1442201" cy="1442201"/>
            </a:xfrm>
            <a:prstGeom prst="rect">
              <a:avLst/>
            </a:prstGeom>
          </p:spPr>
        </p:pic>
        <p:pic>
          <p:nvPicPr>
            <p:cNvPr id="13" name="Picture 5">
              <a:extLst>
                <a:ext uri="{FF2B5EF4-FFF2-40B4-BE49-F238E27FC236}">
                  <a16:creationId xmlns:a16="http://schemas.microsoft.com/office/drawing/2014/main" id="{E70CE631-085E-75C7-07C0-E72CC568525A}"/>
                </a:ext>
              </a:extLst>
            </p:cNvPr>
            <p:cNvPicPr>
              <a:picLocks noChangeAspect="1"/>
            </p:cNvPicPr>
            <p:nvPr/>
          </p:nvPicPr>
          <p:blipFill>
            <a:blip r:embed="rId6"/>
            <a:stretch>
              <a:fillRect/>
            </a:stretch>
          </p:blipFill>
          <p:spPr>
            <a:xfrm>
              <a:off x="-31751" y="1436434"/>
              <a:ext cx="4270375" cy="1708150"/>
            </a:xfrm>
            <a:prstGeom prst="rect">
              <a:avLst/>
            </a:prstGeom>
          </p:spPr>
        </p:pic>
        <p:pic>
          <p:nvPicPr>
            <p:cNvPr id="15" name="Picture 6">
              <a:extLst>
                <a:ext uri="{FF2B5EF4-FFF2-40B4-BE49-F238E27FC236}">
                  <a16:creationId xmlns:a16="http://schemas.microsoft.com/office/drawing/2014/main" id="{0748B3A5-9AEC-C9ED-4935-71B50DD02EC7}"/>
                </a:ext>
              </a:extLst>
            </p:cNvPr>
            <p:cNvPicPr>
              <a:picLocks noChangeAspect="1"/>
            </p:cNvPicPr>
            <p:nvPr/>
          </p:nvPicPr>
          <p:blipFill>
            <a:blip r:embed="rId7"/>
            <a:stretch>
              <a:fillRect/>
            </a:stretch>
          </p:blipFill>
          <p:spPr>
            <a:xfrm>
              <a:off x="4238624" y="1528152"/>
              <a:ext cx="4279901" cy="1524715"/>
            </a:xfrm>
            <a:prstGeom prst="rect">
              <a:avLst/>
            </a:prstGeom>
          </p:spPr>
        </p:pic>
      </p:grpSp>
    </p:spTree>
    <p:extLst>
      <p:ext uri="{BB962C8B-B14F-4D97-AF65-F5344CB8AC3E}">
        <p14:creationId xmlns:p14="http://schemas.microsoft.com/office/powerpoint/2010/main" val="2032570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A6EAC-710E-AFE6-A587-2169EF71517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35799E9-C756-35B7-4FBB-9B7CCF2A543E}"/>
              </a:ext>
            </a:extLst>
          </p:cNvPr>
          <p:cNvSpPr>
            <a:spLocks noGrp="1"/>
          </p:cNvSpPr>
          <p:nvPr>
            <p:ph type="ctrTitle"/>
          </p:nvPr>
        </p:nvSpPr>
        <p:spPr>
          <a:xfrm>
            <a:off x="296562" y="304799"/>
            <a:ext cx="5327193" cy="518161"/>
          </a:xfrm>
        </p:spPr>
        <p:txBody>
          <a:bodyPr/>
          <a:lstStyle/>
          <a:p>
            <a:r>
              <a:rPr lang="it-IT" dirty="0"/>
              <a:t>7.3 – Data </a:t>
            </a:r>
            <a:r>
              <a:rPr lang="en-US" dirty="0"/>
              <a:t>Improving the access to IODP scientific borehole geophysics, subsurface structural data, and stratigraphic/lithologic samples-data sharing</a:t>
            </a:r>
            <a:endParaRPr lang="it-IT" dirty="0"/>
          </a:p>
        </p:txBody>
      </p:sp>
      <p:sp>
        <p:nvSpPr>
          <p:cNvPr id="4" name="Sottotitolo 3">
            <a:extLst>
              <a:ext uri="{FF2B5EF4-FFF2-40B4-BE49-F238E27FC236}">
                <a16:creationId xmlns:a16="http://schemas.microsoft.com/office/drawing/2014/main" id="{A21E1FF3-955F-517D-66F4-58DBB63FBEE7}"/>
              </a:ext>
            </a:extLst>
          </p:cNvPr>
          <p:cNvSpPr>
            <a:spLocks noGrp="1"/>
          </p:cNvSpPr>
          <p:nvPr>
            <p:ph type="subTitle" idx="10"/>
          </p:nvPr>
        </p:nvSpPr>
        <p:spPr>
          <a:xfrm>
            <a:off x="375921" y="6384022"/>
            <a:ext cx="4671208" cy="473977"/>
          </a:xfrm>
        </p:spPr>
        <p:txBody>
          <a:bodyPr/>
          <a:lstStyle/>
          <a:p>
            <a:endParaRPr lang="it-IT" dirty="0"/>
          </a:p>
        </p:txBody>
      </p:sp>
      <p:pic>
        <p:nvPicPr>
          <p:cNvPr id="9" name="Immagine 8">
            <a:extLst>
              <a:ext uri="{FF2B5EF4-FFF2-40B4-BE49-F238E27FC236}">
                <a16:creationId xmlns:a16="http://schemas.microsoft.com/office/drawing/2014/main" id="{90CFF18C-FCA6-81D1-BA7E-3A873D6C4952}"/>
              </a:ext>
            </a:extLst>
          </p:cNvPr>
          <p:cNvPicPr>
            <a:picLocks noChangeAspect="1"/>
          </p:cNvPicPr>
          <p:nvPr/>
        </p:nvPicPr>
        <p:blipFill>
          <a:blip r:embed="rId2"/>
          <a:stretch>
            <a:fillRect/>
          </a:stretch>
        </p:blipFill>
        <p:spPr>
          <a:xfrm>
            <a:off x="5623755" y="304799"/>
            <a:ext cx="4378830" cy="2014566"/>
          </a:xfrm>
          <a:prstGeom prst="rect">
            <a:avLst/>
          </a:prstGeom>
        </p:spPr>
      </p:pic>
      <p:pic>
        <p:nvPicPr>
          <p:cNvPr id="6" name="Immagine 5">
            <a:extLst>
              <a:ext uri="{FF2B5EF4-FFF2-40B4-BE49-F238E27FC236}">
                <a16:creationId xmlns:a16="http://schemas.microsoft.com/office/drawing/2014/main" id="{87B61A5E-8D38-223C-FF05-8C575BD33047}"/>
              </a:ext>
            </a:extLst>
          </p:cNvPr>
          <p:cNvPicPr>
            <a:picLocks noChangeAspect="1"/>
          </p:cNvPicPr>
          <p:nvPr/>
        </p:nvPicPr>
        <p:blipFill>
          <a:blip r:embed="rId3"/>
          <a:stretch>
            <a:fillRect/>
          </a:stretch>
        </p:blipFill>
        <p:spPr>
          <a:xfrm>
            <a:off x="668299" y="3145624"/>
            <a:ext cx="4378830" cy="3607910"/>
          </a:xfrm>
          <a:prstGeom prst="rect">
            <a:avLst/>
          </a:prstGeom>
        </p:spPr>
      </p:pic>
      <p:pic>
        <p:nvPicPr>
          <p:cNvPr id="14" name="Immagine 13">
            <a:extLst>
              <a:ext uri="{FF2B5EF4-FFF2-40B4-BE49-F238E27FC236}">
                <a16:creationId xmlns:a16="http://schemas.microsoft.com/office/drawing/2014/main" id="{A453C321-6EFD-F583-97B2-98909395BE67}"/>
              </a:ext>
            </a:extLst>
          </p:cNvPr>
          <p:cNvPicPr>
            <a:picLocks noChangeAspect="1"/>
          </p:cNvPicPr>
          <p:nvPr/>
        </p:nvPicPr>
        <p:blipFill>
          <a:blip r:embed="rId4"/>
          <a:stretch>
            <a:fillRect/>
          </a:stretch>
        </p:blipFill>
        <p:spPr>
          <a:xfrm>
            <a:off x="5912249" y="3038898"/>
            <a:ext cx="6279751" cy="2999475"/>
          </a:xfrm>
          <a:prstGeom prst="rect">
            <a:avLst/>
          </a:prstGeom>
        </p:spPr>
      </p:pic>
      <p:pic>
        <p:nvPicPr>
          <p:cNvPr id="16" name="Immagine 15">
            <a:extLst>
              <a:ext uri="{FF2B5EF4-FFF2-40B4-BE49-F238E27FC236}">
                <a16:creationId xmlns:a16="http://schemas.microsoft.com/office/drawing/2014/main" id="{43BC8C75-F089-B698-7FCB-475B83052D3E}"/>
              </a:ext>
            </a:extLst>
          </p:cNvPr>
          <p:cNvPicPr>
            <a:picLocks noChangeAspect="1"/>
          </p:cNvPicPr>
          <p:nvPr/>
        </p:nvPicPr>
        <p:blipFill>
          <a:blip r:embed="rId5"/>
          <a:stretch>
            <a:fillRect/>
          </a:stretch>
        </p:blipFill>
        <p:spPr>
          <a:xfrm flipH="1">
            <a:off x="9042985" y="1982567"/>
            <a:ext cx="2870511" cy="4055806"/>
          </a:xfrm>
          <a:prstGeom prst="rect">
            <a:avLst/>
          </a:prstGeom>
        </p:spPr>
      </p:pic>
      <p:sp>
        <p:nvSpPr>
          <p:cNvPr id="8" name="Titolo 1">
            <a:extLst>
              <a:ext uri="{FF2B5EF4-FFF2-40B4-BE49-F238E27FC236}">
                <a16:creationId xmlns:a16="http://schemas.microsoft.com/office/drawing/2014/main" id="{468D6437-A201-363A-9CF3-C50327852E3C}"/>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a:t>Data</a:t>
            </a:r>
            <a:br>
              <a:rPr lang="it-IT" dirty="0"/>
            </a:br>
            <a:endParaRPr lang="it-IT" dirty="0"/>
          </a:p>
        </p:txBody>
      </p:sp>
      <p:grpSp>
        <p:nvGrpSpPr>
          <p:cNvPr id="3" name="Group 8">
            <a:extLst>
              <a:ext uri="{FF2B5EF4-FFF2-40B4-BE49-F238E27FC236}">
                <a16:creationId xmlns:a16="http://schemas.microsoft.com/office/drawing/2014/main" id="{7F084D5B-E101-2824-D8E7-7EB87BC4734D}"/>
              </a:ext>
            </a:extLst>
          </p:cNvPr>
          <p:cNvGrpSpPr/>
          <p:nvPr/>
        </p:nvGrpSpPr>
        <p:grpSpPr>
          <a:xfrm>
            <a:off x="9308375" y="1483399"/>
            <a:ext cx="2605121" cy="499168"/>
            <a:chOff x="-31751" y="1436434"/>
            <a:chExt cx="9271376" cy="1708150"/>
          </a:xfrm>
        </p:grpSpPr>
        <p:pic>
          <p:nvPicPr>
            <p:cNvPr id="5" name="Picture 4">
              <a:extLst>
                <a:ext uri="{FF2B5EF4-FFF2-40B4-BE49-F238E27FC236}">
                  <a16:creationId xmlns:a16="http://schemas.microsoft.com/office/drawing/2014/main" id="{05ACB254-3B04-D2AA-D75D-3FF35B5CA256}"/>
                </a:ext>
              </a:extLst>
            </p:cNvPr>
            <p:cNvPicPr>
              <a:picLocks noChangeAspect="1"/>
            </p:cNvPicPr>
            <p:nvPr/>
          </p:nvPicPr>
          <p:blipFill>
            <a:blip r:embed="rId6"/>
            <a:stretch>
              <a:fillRect/>
            </a:stretch>
          </p:blipFill>
          <p:spPr>
            <a:xfrm>
              <a:off x="7797424" y="1569409"/>
              <a:ext cx="1442201" cy="1442201"/>
            </a:xfrm>
            <a:prstGeom prst="rect">
              <a:avLst/>
            </a:prstGeom>
          </p:spPr>
        </p:pic>
        <p:pic>
          <p:nvPicPr>
            <p:cNvPr id="7" name="Picture 5">
              <a:extLst>
                <a:ext uri="{FF2B5EF4-FFF2-40B4-BE49-F238E27FC236}">
                  <a16:creationId xmlns:a16="http://schemas.microsoft.com/office/drawing/2014/main" id="{B3F35F24-ADFD-B5EB-30F6-169859C0BFB2}"/>
                </a:ext>
              </a:extLst>
            </p:cNvPr>
            <p:cNvPicPr>
              <a:picLocks noChangeAspect="1"/>
            </p:cNvPicPr>
            <p:nvPr/>
          </p:nvPicPr>
          <p:blipFill>
            <a:blip r:embed="rId7"/>
            <a:stretch>
              <a:fillRect/>
            </a:stretch>
          </p:blipFill>
          <p:spPr>
            <a:xfrm>
              <a:off x="-31751" y="1436434"/>
              <a:ext cx="4270375" cy="1708150"/>
            </a:xfrm>
            <a:prstGeom prst="rect">
              <a:avLst/>
            </a:prstGeom>
          </p:spPr>
        </p:pic>
        <p:pic>
          <p:nvPicPr>
            <p:cNvPr id="10" name="Picture 6">
              <a:extLst>
                <a:ext uri="{FF2B5EF4-FFF2-40B4-BE49-F238E27FC236}">
                  <a16:creationId xmlns:a16="http://schemas.microsoft.com/office/drawing/2014/main" id="{975BBAB6-F595-A48A-C1A4-3DBE6E617A43}"/>
                </a:ext>
              </a:extLst>
            </p:cNvPr>
            <p:cNvPicPr>
              <a:picLocks noChangeAspect="1"/>
            </p:cNvPicPr>
            <p:nvPr/>
          </p:nvPicPr>
          <p:blipFill>
            <a:blip r:embed="rId8"/>
            <a:stretch>
              <a:fillRect/>
            </a:stretch>
          </p:blipFill>
          <p:spPr>
            <a:xfrm>
              <a:off x="4238624" y="1528152"/>
              <a:ext cx="4279901" cy="1524715"/>
            </a:xfrm>
            <a:prstGeom prst="rect">
              <a:avLst/>
            </a:prstGeom>
          </p:spPr>
        </p:pic>
      </p:grpSp>
    </p:spTree>
    <p:extLst>
      <p:ext uri="{BB962C8B-B14F-4D97-AF65-F5344CB8AC3E}">
        <p14:creationId xmlns:p14="http://schemas.microsoft.com/office/powerpoint/2010/main" val="675147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a:extLst>
            <a:ext uri="{FF2B5EF4-FFF2-40B4-BE49-F238E27FC236}">
              <a16:creationId xmlns:a16="http://schemas.microsoft.com/office/drawing/2014/main" id="{DAF7B20A-7658-756E-004E-BC79DCB74071}"/>
            </a:ext>
          </a:extLst>
        </p:cNvPr>
        <p:cNvGrpSpPr/>
        <p:nvPr/>
      </p:nvGrpSpPr>
      <p:grpSpPr>
        <a:xfrm>
          <a:off x="0" y="0"/>
          <a:ext cx="0" cy="0"/>
          <a:chOff x="0" y="0"/>
          <a:chExt cx="0" cy="0"/>
        </a:xfrm>
      </p:grpSpPr>
      <p:sp>
        <p:nvSpPr>
          <p:cNvPr id="119" name="Google Shape;119;g2e96731284d_0_0">
            <a:extLst>
              <a:ext uri="{FF2B5EF4-FFF2-40B4-BE49-F238E27FC236}">
                <a16:creationId xmlns:a16="http://schemas.microsoft.com/office/drawing/2014/main" id="{66776EF8-A7D7-9AC1-879B-2BBFAAC74639}"/>
              </a:ext>
            </a:extLst>
          </p:cNvPr>
          <p:cNvSpPr txBox="1">
            <a:spLocks noGrp="1"/>
          </p:cNvSpPr>
          <p:nvPr>
            <p:ph type="ctrTitle"/>
          </p:nvPr>
        </p:nvSpPr>
        <p:spPr>
          <a:xfrm>
            <a:off x="198315" y="539579"/>
            <a:ext cx="9680558" cy="518161"/>
          </a:xfrm>
          <a:prstGeom prst="rect">
            <a:avLst/>
          </a:prstGeom>
          <a:ln w="12700">
            <a:miter lim="400000"/>
          </a:ln>
        </p:spPr>
        <p:txBody>
          <a:bodyPr lIns="44649" tIns="44649" rIns="44649" bIns="44649" anchor="ctr">
            <a:normAutofit fontScale="90000"/>
          </a:bodyPr>
          <a:lstStyle/>
          <a:p>
            <a:pPr rtl="0" hangingPunct="0"/>
            <a:r>
              <a:rPr lang="en-US" dirty="0" err="1"/>
              <a:t>ATLaS</a:t>
            </a:r>
            <a:r>
              <a:rPr lang="en-US" dirty="0"/>
              <a:t> Data Sharing and EW Platform</a:t>
            </a:r>
            <a:endParaRPr dirty="0"/>
          </a:p>
        </p:txBody>
      </p:sp>
      <p:pic>
        <p:nvPicPr>
          <p:cNvPr id="5" name="Immagine 4">
            <a:extLst>
              <a:ext uri="{FF2B5EF4-FFF2-40B4-BE49-F238E27FC236}">
                <a16:creationId xmlns:a16="http://schemas.microsoft.com/office/drawing/2014/main" id="{84A21A27-84DF-15BD-5EAD-9237693EFC16}"/>
              </a:ext>
            </a:extLst>
          </p:cNvPr>
          <p:cNvPicPr>
            <a:picLocks noChangeAspect="1"/>
          </p:cNvPicPr>
          <p:nvPr/>
        </p:nvPicPr>
        <p:blipFill rotWithShape="1">
          <a:blip r:embed="rId3"/>
          <a:srcRect l="36590"/>
          <a:stretch/>
        </p:blipFill>
        <p:spPr>
          <a:xfrm>
            <a:off x="3439700" y="5218586"/>
            <a:ext cx="2796000" cy="963394"/>
          </a:xfrm>
          <a:prstGeom prst="rect">
            <a:avLst/>
          </a:prstGeom>
        </p:spPr>
      </p:pic>
      <p:pic>
        <p:nvPicPr>
          <p:cNvPr id="51" name="Immagine 50">
            <a:extLst>
              <a:ext uri="{FF2B5EF4-FFF2-40B4-BE49-F238E27FC236}">
                <a16:creationId xmlns:a16="http://schemas.microsoft.com/office/drawing/2014/main" id="{B81161F8-4ECB-4B23-F1C0-640D8210F322}"/>
              </a:ext>
            </a:extLst>
          </p:cNvPr>
          <p:cNvPicPr>
            <a:picLocks noChangeAspect="1"/>
          </p:cNvPicPr>
          <p:nvPr/>
        </p:nvPicPr>
        <p:blipFill rotWithShape="1">
          <a:blip r:embed="rId3"/>
          <a:srcRect r="67011"/>
          <a:stretch/>
        </p:blipFill>
        <p:spPr>
          <a:xfrm>
            <a:off x="1555487" y="5376925"/>
            <a:ext cx="1395962" cy="924559"/>
          </a:xfrm>
          <a:prstGeom prst="rect">
            <a:avLst/>
          </a:prstGeom>
        </p:spPr>
      </p:pic>
      <p:pic>
        <p:nvPicPr>
          <p:cNvPr id="14" name="Immagine 13">
            <a:extLst>
              <a:ext uri="{FF2B5EF4-FFF2-40B4-BE49-F238E27FC236}">
                <a16:creationId xmlns:a16="http://schemas.microsoft.com/office/drawing/2014/main" id="{55BFF545-E9F7-BF33-C0C1-878638A95788}"/>
              </a:ext>
            </a:extLst>
          </p:cNvPr>
          <p:cNvPicPr>
            <a:picLocks noChangeAspect="1"/>
          </p:cNvPicPr>
          <p:nvPr/>
        </p:nvPicPr>
        <p:blipFill>
          <a:blip r:embed="rId4"/>
          <a:stretch>
            <a:fillRect/>
          </a:stretch>
        </p:blipFill>
        <p:spPr>
          <a:xfrm>
            <a:off x="8199077" y="823753"/>
            <a:ext cx="3664936" cy="758462"/>
          </a:xfrm>
          <a:prstGeom prst="rect">
            <a:avLst/>
          </a:prstGeom>
        </p:spPr>
      </p:pic>
      <p:sp>
        <p:nvSpPr>
          <p:cNvPr id="2" name="Segnaposto contenuto 11">
            <a:extLst>
              <a:ext uri="{FF2B5EF4-FFF2-40B4-BE49-F238E27FC236}">
                <a16:creationId xmlns:a16="http://schemas.microsoft.com/office/drawing/2014/main" id="{DAE92ACF-F894-7819-60BD-31DE29441814}"/>
              </a:ext>
            </a:extLst>
          </p:cNvPr>
          <p:cNvSpPr>
            <a:spLocks noGrp="1"/>
          </p:cNvSpPr>
          <p:nvPr>
            <p:ph idx="1"/>
          </p:nvPr>
        </p:nvSpPr>
        <p:spPr>
          <a:xfrm>
            <a:off x="7957203" y="1860368"/>
            <a:ext cx="4183998" cy="4685133"/>
          </a:xfrm>
        </p:spPr>
        <p:txBody>
          <a:bodyPr>
            <a:normAutofit fontScale="85000" lnSpcReduction="20000"/>
          </a:bodyPr>
          <a:lstStyle/>
          <a:p>
            <a:r>
              <a:rPr lang="en-US" dirty="0"/>
              <a:t>Display and share planimetric and 3D data</a:t>
            </a:r>
          </a:p>
          <a:p>
            <a:r>
              <a:rPr lang="en-US" dirty="0"/>
              <a:t>Real-time monitoring data</a:t>
            </a:r>
          </a:p>
          <a:p>
            <a:r>
              <a:rPr lang="en-US" dirty="0" err="1"/>
              <a:t>Customised</a:t>
            </a:r>
            <a:r>
              <a:rPr lang="en-US" dirty="0"/>
              <a:t> diagrams</a:t>
            </a:r>
          </a:p>
          <a:p>
            <a:r>
              <a:rPr lang="en-US" dirty="0"/>
              <a:t>Dashboard for emergency management</a:t>
            </a:r>
          </a:p>
          <a:p>
            <a:r>
              <a:rPr lang="en-US" dirty="0"/>
              <a:t>Tools for quickly defining risk scenarios</a:t>
            </a:r>
          </a:p>
          <a:p>
            <a:r>
              <a:rPr lang="en-US" dirty="0"/>
              <a:t>Real-time forecasting algorithms</a:t>
            </a:r>
          </a:p>
          <a:p>
            <a:r>
              <a:rPr lang="en-US" dirty="0"/>
              <a:t>Definition of alarm thresholds</a:t>
            </a:r>
          </a:p>
          <a:p>
            <a:r>
              <a:rPr lang="en-US" dirty="0"/>
              <a:t>Threshold exceeding notifications</a:t>
            </a:r>
          </a:p>
        </p:txBody>
      </p:sp>
      <p:sp>
        <p:nvSpPr>
          <p:cNvPr id="3" name="Titolo 1">
            <a:extLst>
              <a:ext uri="{FF2B5EF4-FFF2-40B4-BE49-F238E27FC236}">
                <a16:creationId xmlns:a16="http://schemas.microsoft.com/office/drawing/2014/main" id="{61EF6D7D-956D-E324-6BCE-A4CDFE9E6368}"/>
              </a:ext>
            </a:extLst>
          </p:cNvPr>
          <p:cNvSpPr txBox="1">
            <a:spLocks/>
          </p:cNvSpPr>
          <p:nvPr/>
        </p:nvSpPr>
        <p:spPr>
          <a:xfrm>
            <a:off x="97659" y="0"/>
            <a:ext cx="10678193"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dirty="0"/>
              <a:t>7.6 – </a:t>
            </a:r>
            <a:r>
              <a:rPr lang="en-US" dirty="0"/>
              <a:t>Integrated platform for surface movements monitoring</a:t>
            </a:r>
            <a:br>
              <a:rPr lang="it-IT" dirty="0"/>
            </a:br>
            <a:r>
              <a:rPr lang="it-IT" dirty="0"/>
              <a:t> </a:t>
            </a:r>
          </a:p>
        </p:txBody>
      </p:sp>
      <p:pic>
        <p:nvPicPr>
          <p:cNvPr id="4" name="Immagine 3" descr="Immagine che contiene mappa, schermata, Software per la grafica, Software multimediale&#10;&#10;Il contenuto generato dall'IA potrebbe non essere corretto.">
            <a:extLst>
              <a:ext uri="{FF2B5EF4-FFF2-40B4-BE49-F238E27FC236}">
                <a16:creationId xmlns:a16="http://schemas.microsoft.com/office/drawing/2014/main" id="{4C287E91-E4FC-5EC0-1EAD-4EAEE282FFA3}"/>
              </a:ext>
            </a:extLst>
          </p:cNvPr>
          <p:cNvPicPr>
            <a:picLocks noChangeAspect="1"/>
          </p:cNvPicPr>
          <p:nvPr/>
        </p:nvPicPr>
        <p:blipFill>
          <a:blip r:embed="rId5"/>
          <a:stretch>
            <a:fillRect/>
          </a:stretch>
        </p:blipFill>
        <p:spPr>
          <a:xfrm>
            <a:off x="104753" y="1155123"/>
            <a:ext cx="7852450" cy="4171614"/>
          </a:xfrm>
          <a:prstGeom prst="rect">
            <a:avLst/>
          </a:prstGeom>
        </p:spPr>
      </p:pic>
      <p:sp>
        <p:nvSpPr>
          <p:cNvPr id="6" name="Titolo 1">
            <a:extLst>
              <a:ext uri="{FF2B5EF4-FFF2-40B4-BE49-F238E27FC236}">
                <a16:creationId xmlns:a16="http://schemas.microsoft.com/office/drawing/2014/main" id="{51BD8A56-C8D3-E6D7-C23E-E2CC0C66D15B}"/>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a:t>Data</a:t>
            </a:r>
            <a:br>
              <a:rPr lang="it-IT" dirty="0"/>
            </a:br>
            <a:endParaRPr lang="it-IT" dirty="0"/>
          </a:p>
        </p:txBody>
      </p:sp>
    </p:spTree>
    <p:extLst>
      <p:ext uri="{BB962C8B-B14F-4D97-AF65-F5344CB8AC3E}">
        <p14:creationId xmlns:p14="http://schemas.microsoft.com/office/powerpoint/2010/main" val="3147198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 name="Immagine 11">
            <a:extLst>
              <a:ext uri="{FF2B5EF4-FFF2-40B4-BE49-F238E27FC236}">
                <a16:creationId xmlns:a16="http://schemas.microsoft.com/office/drawing/2014/main" id="{1B9E0019-F15E-DC01-BA2E-ECE8A7B7DC8E}"/>
              </a:ext>
            </a:extLst>
          </p:cNvPr>
          <p:cNvPicPr>
            <a:picLocks noChangeAspect="1"/>
          </p:cNvPicPr>
          <p:nvPr/>
        </p:nvPicPr>
        <p:blipFill rotWithShape="1">
          <a:blip r:embed="rId3"/>
          <a:srcRect l="15018"/>
          <a:stretch/>
        </p:blipFill>
        <p:spPr>
          <a:xfrm>
            <a:off x="1290" y="793721"/>
            <a:ext cx="4204361" cy="2790411"/>
          </a:xfrm>
          <a:prstGeom prst="rect">
            <a:avLst/>
          </a:prstGeom>
        </p:spPr>
      </p:pic>
      <p:sp>
        <p:nvSpPr>
          <p:cNvPr id="119" name="Google Shape;119;g2e96731284d_0_0"/>
          <p:cNvSpPr txBox="1">
            <a:spLocks noGrp="1"/>
          </p:cNvSpPr>
          <p:nvPr>
            <p:ph type="ctrTitle"/>
          </p:nvPr>
        </p:nvSpPr>
        <p:spPr>
          <a:prstGeom prst="rect">
            <a:avLst/>
          </a:prstGeom>
          <a:ln w="12700">
            <a:miter lim="400000"/>
          </a:ln>
        </p:spPr>
        <p:txBody>
          <a:bodyPr lIns="44649" tIns="44649" rIns="44649" bIns="44649" anchor="ctr">
            <a:normAutofit fontScale="90000"/>
          </a:bodyPr>
          <a:lstStyle/>
          <a:p>
            <a:pPr rtl="0" hangingPunct="0"/>
            <a:r>
              <a:rPr lang="en-US" dirty="0"/>
              <a:t>Forecasting Models integrated in the platform	</a:t>
            </a:r>
            <a:endParaRPr dirty="0"/>
          </a:p>
        </p:txBody>
      </p:sp>
      <p:sp>
        <p:nvSpPr>
          <p:cNvPr id="5" name="Sottotitolo 4">
            <a:extLst>
              <a:ext uri="{FF2B5EF4-FFF2-40B4-BE49-F238E27FC236}">
                <a16:creationId xmlns:a16="http://schemas.microsoft.com/office/drawing/2014/main" id="{9931FD81-AEC0-E2DD-0CD3-E1D714246A93}"/>
              </a:ext>
            </a:extLst>
          </p:cNvPr>
          <p:cNvSpPr>
            <a:spLocks noGrp="1"/>
          </p:cNvSpPr>
          <p:nvPr>
            <p:ph type="subTitle" idx="10"/>
          </p:nvPr>
        </p:nvSpPr>
        <p:spPr>
          <a:xfrm>
            <a:off x="375921" y="6111872"/>
            <a:ext cx="2417614" cy="473977"/>
          </a:xfrm>
        </p:spPr>
        <p:txBody>
          <a:bodyPr/>
          <a:lstStyle/>
          <a:p>
            <a:endParaRPr lang="it-IT"/>
          </a:p>
        </p:txBody>
      </p:sp>
      <p:pic>
        <p:nvPicPr>
          <p:cNvPr id="19" name="Immagine 18">
            <a:extLst>
              <a:ext uri="{FF2B5EF4-FFF2-40B4-BE49-F238E27FC236}">
                <a16:creationId xmlns:a16="http://schemas.microsoft.com/office/drawing/2014/main" id="{2C6BCD33-F198-054D-9FEF-10E7EE598E18}"/>
              </a:ext>
            </a:extLst>
          </p:cNvPr>
          <p:cNvPicPr>
            <a:picLocks noChangeAspect="1"/>
          </p:cNvPicPr>
          <p:nvPr/>
        </p:nvPicPr>
        <p:blipFill>
          <a:blip r:embed="rId4"/>
          <a:stretch>
            <a:fillRect/>
          </a:stretch>
        </p:blipFill>
        <p:spPr>
          <a:xfrm>
            <a:off x="171415" y="3629815"/>
            <a:ext cx="3831904" cy="2790411"/>
          </a:xfrm>
          <a:prstGeom prst="rect">
            <a:avLst/>
          </a:prstGeom>
        </p:spPr>
      </p:pic>
      <p:sp>
        <p:nvSpPr>
          <p:cNvPr id="20" name="TextBox 15">
            <a:extLst>
              <a:ext uri="{FF2B5EF4-FFF2-40B4-BE49-F238E27FC236}">
                <a16:creationId xmlns:a16="http://schemas.microsoft.com/office/drawing/2014/main" id="{1E792A37-E52C-9FF0-B1C0-CBAFB3507A7B}"/>
              </a:ext>
            </a:extLst>
          </p:cNvPr>
          <p:cNvSpPr txBox="1"/>
          <p:nvPr/>
        </p:nvSpPr>
        <p:spPr>
          <a:xfrm>
            <a:off x="2298085" y="1048861"/>
            <a:ext cx="1282069" cy="369332"/>
          </a:xfrm>
          <a:prstGeom prst="rect">
            <a:avLst/>
          </a:prstGeom>
          <a:noFill/>
        </p:spPr>
        <p:txBody>
          <a:bodyPr wrap="square" rtlCol="0">
            <a:spAutoFit/>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LAMPO</a:t>
            </a:r>
          </a:p>
        </p:txBody>
      </p:sp>
      <p:pic>
        <p:nvPicPr>
          <p:cNvPr id="4" name="Immagine 3" descr="Immagine che contiene testo, schermata, linea, diagramma&#10;&#10;Descrizione generata automaticamente">
            <a:extLst>
              <a:ext uri="{FF2B5EF4-FFF2-40B4-BE49-F238E27FC236}">
                <a16:creationId xmlns:a16="http://schemas.microsoft.com/office/drawing/2014/main" id="{0E6F4B74-A3AD-5351-812C-365379C495A2}"/>
              </a:ext>
            </a:extLst>
          </p:cNvPr>
          <p:cNvPicPr>
            <a:picLocks noChangeAspect="1"/>
          </p:cNvPicPr>
          <p:nvPr/>
        </p:nvPicPr>
        <p:blipFill rotWithShape="1">
          <a:blip r:embed="rId5">
            <a:clrChange>
              <a:clrFrom>
                <a:srgbClr val="EBEBEB"/>
              </a:clrFrom>
              <a:clrTo>
                <a:srgbClr val="EBEBEB">
                  <a:alpha val="0"/>
                </a:srgbClr>
              </a:clrTo>
            </a:clrChange>
          </a:blip>
          <a:srcRect r="27488"/>
          <a:stretch/>
        </p:blipFill>
        <p:spPr>
          <a:xfrm>
            <a:off x="4153358" y="3066644"/>
            <a:ext cx="4217277" cy="3309060"/>
          </a:xfrm>
          <a:prstGeom prst="rect">
            <a:avLst/>
          </a:prstGeom>
        </p:spPr>
      </p:pic>
      <p:pic>
        <p:nvPicPr>
          <p:cNvPr id="6" name="Immagine 5">
            <a:extLst>
              <a:ext uri="{FF2B5EF4-FFF2-40B4-BE49-F238E27FC236}">
                <a16:creationId xmlns:a16="http://schemas.microsoft.com/office/drawing/2014/main" id="{59194DEE-8788-523B-A87E-C38CB235A227}"/>
              </a:ext>
            </a:extLst>
          </p:cNvPr>
          <p:cNvPicPr>
            <a:picLocks noChangeAspect="1"/>
          </p:cNvPicPr>
          <p:nvPr/>
        </p:nvPicPr>
        <p:blipFill>
          <a:blip r:embed="rId6"/>
          <a:stretch>
            <a:fillRect/>
          </a:stretch>
        </p:blipFill>
        <p:spPr>
          <a:xfrm>
            <a:off x="4624561" y="1003862"/>
            <a:ext cx="1252388" cy="1900857"/>
          </a:xfrm>
          <a:prstGeom prst="rect">
            <a:avLst/>
          </a:prstGeom>
        </p:spPr>
      </p:pic>
      <p:pic>
        <p:nvPicPr>
          <p:cNvPr id="9" name="Immagine 8">
            <a:extLst>
              <a:ext uri="{FF2B5EF4-FFF2-40B4-BE49-F238E27FC236}">
                <a16:creationId xmlns:a16="http://schemas.microsoft.com/office/drawing/2014/main" id="{53E97B6A-B3E0-CAC1-D819-C389020EC41E}"/>
              </a:ext>
            </a:extLst>
          </p:cNvPr>
          <p:cNvPicPr>
            <a:picLocks noChangeAspect="1"/>
          </p:cNvPicPr>
          <p:nvPr/>
        </p:nvPicPr>
        <p:blipFill>
          <a:blip r:embed="rId7"/>
          <a:stretch>
            <a:fillRect/>
          </a:stretch>
        </p:blipFill>
        <p:spPr>
          <a:xfrm>
            <a:off x="6027699" y="1063430"/>
            <a:ext cx="2097298" cy="1841289"/>
          </a:xfrm>
          <a:prstGeom prst="rect">
            <a:avLst/>
          </a:prstGeom>
        </p:spPr>
      </p:pic>
      <p:pic>
        <p:nvPicPr>
          <p:cNvPr id="21" name="Immagine 20">
            <a:extLst>
              <a:ext uri="{FF2B5EF4-FFF2-40B4-BE49-F238E27FC236}">
                <a16:creationId xmlns:a16="http://schemas.microsoft.com/office/drawing/2014/main" id="{7BC08FF1-7C2B-46E9-9798-38FAFBA7F952}"/>
              </a:ext>
            </a:extLst>
          </p:cNvPr>
          <p:cNvPicPr>
            <a:picLocks noChangeAspect="1"/>
          </p:cNvPicPr>
          <p:nvPr/>
        </p:nvPicPr>
        <p:blipFill>
          <a:blip r:embed="rId8"/>
          <a:srcRect l="909" r="909"/>
          <a:stretch/>
        </p:blipFill>
        <p:spPr>
          <a:xfrm>
            <a:off x="8225919" y="835220"/>
            <a:ext cx="4026318" cy="3210689"/>
          </a:xfrm>
          <a:prstGeom prst="rect">
            <a:avLst/>
          </a:prstGeom>
        </p:spPr>
      </p:pic>
      <p:pic>
        <p:nvPicPr>
          <p:cNvPr id="22" name="Immagine 21">
            <a:extLst>
              <a:ext uri="{FF2B5EF4-FFF2-40B4-BE49-F238E27FC236}">
                <a16:creationId xmlns:a16="http://schemas.microsoft.com/office/drawing/2014/main" id="{F4E17F8E-9BDC-820B-1524-C887D4371060}"/>
              </a:ext>
            </a:extLst>
          </p:cNvPr>
          <p:cNvPicPr>
            <a:picLocks noChangeAspect="1"/>
          </p:cNvPicPr>
          <p:nvPr/>
        </p:nvPicPr>
        <p:blipFill>
          <a:blip r:embed="rId9"/>
          <a:srcRect t="295" b="295"/>
          <a:stretch/>
        </p:blipFill>
        <p:spPr>
          <a:xfrm>
            <a:off x="8629428" y="3969735"/>
            <a:ext cx="3205811" cy="2550365"/>
          </a:xfrm>
          <a:prstGeom prst="rect">
            <a:avLst/>
          </a:prstGeom>
        </p:spPr>
      </p:pic>
      <p:sp>
        <p:nvSpPr>
          <p:cNvPr id="24" name="TextBox 15">
            <a:extLst>
              <a:ext uri="{FF2B5EF4-FFF2-40B4-BE49-F238E27FC236}">
                <a16:creationId xmlns:a16="http://schemas.microsoft.com/office/drawing/2014/main" id="{301FBF4A-D77E-8945-C9C6-A9FFBF0B2BC6}"/>
              </a:ext>
            </a:extLst>
          </p:cNvPr>
          <p:cNvSpPr txBox="1"/>
          <p:nvPr/>
        </p:nvSpPr>
        <p:spPr>
          <a:xfrm>
            <a:off x="8429399" y="1063772"/>
            <a:ext cx="1424039" cy="369332"/>
          </a:xfrm>
          <a:prstGeom prst="rect">
            <a:avLst/>
          </a:prstGeom>
          <a:solidFill>
            <a:srgbClr val="FFFFFF">
              <a:alpha val="50196"/>
            </a:srgbClr>
          </a:solidFill>
        </p:spPr>
        <p:txBody>
          <a:bodyPr wrap="square" rtlCol="0">
            <a:spAutoFit/>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HIRESSS</a:t>
            </a:r>
          </a:p>
        </p:txBody>
      </p:sp>
      <p:sp>
        <p:nvSpPr>
          <p:cNvPr id="2" name="Titolo 1">
            <a:extLst>
              <a:ext uri="{FF2B5EF4-FFF2-40B4-BE49-F238E27FC236}">
                <a16:creationId xmlns:a16="http://schemas.microsoft.com/office/drawing/2014/main" id="{E9083BC0-A945-9A28-81ED-19F9534672D2}"/>
              </a:ext>
            </a:extLst>
          </p:cNvPr>
          <p:cNvSpPr txBox="1">
            <a:spLocks/>
          </p:cNvSpPr>
          <p:nvPr/>
        </p:nvSpPr>
        <p:spPr>
          <a:xfrm>
            <a:off x="97659" y="0"/>
            <a:ext cx="10368703"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dirty="0"/>
              <a:t>7.6 – </a:t>
            </a:r>
            <a:r>
              <a:rPr lang="en-US" dirty="0"/>
              <a:t>Integrated platform for surface movements monitoring</a:t>
            </a:r>
            <a:br>
              <a:rPr lang="it-IT" dirty="0"/>
            </a:br>
            <a:r>
              <a:rPr lang="it-IT" dirty="0"/>
              <a:t> </a:t>
            </a:r>
          </a:p>
        </p:txBody>
      </p:sp>
      <p:sp>
        <p:nvSpPr>
          <p:cNvPr id="3" name="Titolo 1">
            <a:extLst>
              <a:ext uri="{FF2B5EF4-FFF2-40B4-BE49-F238E27FC236}">
                <a16:creationId xmlns:a16="http://schemas.microsoft.com/office/drawing/2014/main" id="{6874D2E7-A34B-57B1-124E-F9AF305A286C}"/>
              </a:ext>
            </a:extLst>
          </p:cNvPr>
          <p:cNvSpPr txBox="1">
            <a:spLocks/>
          </p:cNvSpPr>
          <p:nvPr/>
        </p:nvSpPr>
        <p:spPr>
          <a:xfrm>
            <a:off x="7652825" y="6361929"/>
            <a:ext cx="4021595" cy="518161"/>
          </a:xfrm>
          <a:prstGeom prst="rect">
            <a:avLst/>
          </a:prstGeom>
        </p:spPr>
        <p:txBody>
          <a:bodyPr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it-IT" sz="2400" dirty="0"/>
              <a:t>Data</a:t>
            </a:r>
            <a:br>
              <a:rPr lang="it-IT" dirty="0"/>
            </a:br>
            <a:endParaRPr lang="it-IT" dirty="0"/>
          </a:p>
        </p:txBody>
      </p:sp>
      <p:pic>
        <p:nvPicPr>
          <p:cNvPr id="7" name="Immagine 6">
            <a:extLst>
              <a:ext uri="{FF2B5EF4-FFF2-40B4-BE49-F238E27FC236}">
                <a16:creationId xmlns:a16="http://schemas.microsoft.com/office/drawing/2014/main" id="{41127A7F-8AB4-7FCB-E7C5-1686F431F151}"/>
              </a:ext>
            </a:extLst>
          </p:cNvPr>
          <p:cNvPicPr>
            <a:picLocks noChangeAspect="1"/>
          </p:cNvPicPr>
          <p:nvPr/>
        </p:nvPicPr>
        <p:blipFill>
          <a:blip r:embed="rId10"/>
          <a:stretch>
            <a:fillRect/>
          </a:stretch>
        </p:blipFill>
        <p:spPr>
          <a:xfrm>
            <a:off x="8000341" y="448980"/>
            <a:ext cx="1807095" cy="373980"/>
          </a:xfrm>
          <a:prstGeom prst="rect">
            <a:avLst/>
          </a:prstGeom>
        </p:spPr>
      </p:pic>
    </p:spTree>
    <p:extLst>
      <p:ext uri="{BB962C8B-B14F-4D97-AF65-F5344CB8AC3E}">
        <p14:creationId xmlns:p14="http://schemas.microsoft.com/office/powerpoint/2010/main" val="10647287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D39C7E3D57B7BE4CAF5A4E7BAF5811C6" ma:contentTypeVersion="17" ma:contentTypeDescription="Creare un nuovo documento." ma:contentTypeScope="" ma:versionID="addd2196dc0094b4796679e7e28cf2c8">
  <xsd:schema xmlns:xsd="http://www.w3.org/2001/XMLSchema" xmlns:xs="http://www.w3.org/2001/XMLSchema" xmlns:p="http://schemas.microsoft.com/office/2006/metadata/properties" xmlns:ns2="9b08eee6-615d-4e63-9743-e8be40a74995" xmlns:ns3="69a4a238-3fae-4083-92ca-3afaf1d37d5d" targetNamespace="http://schemas.microsoft.com/office/2006/metadata/properties" ma:root="true" ma:fieldsID="17f9697f3d5d54eecc1521b642b0f4a3" ns2:_="" ns3:_="">
    <xsd:import namespace="9b08eee6-615d-4e63-9743-e8be40a74995"/>
    <xsd:import namespace="69a4a238-3fae-4083-92ca-3afaf1d37d5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TaxKeywordTaxHTField"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08eee6-615d-4e63-9743-e8be40a74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Tag immagine" ma:readOnly="false" ma:fieldId="{5cf76f15-5ced-4ddc-b409-7134ff3c332f}" ma:taxonomyMulti="true" ma:sspId="e5505f8f-da62-40e5-a116-f08e7003152c"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a4a238-3fae-4083-92ca-3afaf1d37d5d" elementFormDefault="qualified">
    <xsd:import namespace="http://schemas.microsoft.com/office/2006/documentManagement/types"/>
    <xsd:import namespace="http://schemas.microsoft.com/office/infopath/2007/PartnerControls"/>
    <xsd:element name="SharedWithUsers" ma:index="1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Condiviso con dettagli" ma:internalName="SharedWithDetails" ma:readOnly="true">
      <xsd:simpleType>
        <xsd:restriction base="dms:Note">
          <xsd:maxLength value="255"/>
        </xsd:restriction>
      </xsd:simpleType>
    </xsd:element>
    <xsd:element name="TaxCatchAll" ma:index="15" nillable="true" ma:displayName="Taxonomy Catch All Column" ma:hidden="true" ma:list="{bc9f3fc2-11c3-4583-890e-5ba4445d9ede}" ma:internalName="TaxCatchAll" ma:showField="CatchAllData" ma:web="69a4a238-3fae-4083-92ca-3afaf1d37d5d">
      <xsd:complexType>
        <xsd:complexContent>
          <xsd:extension base="dms:MultiChoiceLookup">
            <xsd:sequence>
              <xsd:element name="Value" type="dms:Lookup" maxOccurs="unbounded" minOccurs="0" nillable="true"/>
            </xsd:sequence>
          </xsd:extension>
        </xsd:complexContent>
      </xsd:complexType>
    </xsd:element>
    <xsd:element name="TaxKeywordTaxHTField" ma:index="21" nillable="true" ma:taxonomy="true" ma:internalName="TaxKeywordTaxHTField" ma:taxonomyFieldName="TaxKeyword" ma:displayName="Parole chiave aziendali" ma:fieldId="{23f27201-bee3-471e-b2e7-b64fd8b7ca38}" ma:taxonomyMulti="true" ma:sspId="e5505f8f-da62-40e5-a116-f08e7003152c"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69a4a238-3fae-4083-92ca-3afaf1d37d5d">
      <Terms xmlns="http://schemas.microsoft.com/office/infopath/2007/PartnerControls"/>
    </TaxKeywordTaxHTField>
    <lcf76f155ced4ddcb4097134ff3c332f xmlns="9b08eee6-615d-4e63-9743-e8be40a74995">
      <Terms xmlns="http://schemas.microsoft.com/office/infopath/2007/PartnerControls"/>
    </lcf76f155ced4ddcb4097134ff3c332f>
    <TaxCatchAll xmlns="69a4a238-3fae-4083-92ca-3afaf1d37d5d" xsi:nil="true"/>
  </documentManagement>
</p:properties>
</file>

<file path=customXml/itemProps1.xml><?xml version="1.0" encoding="utf-8"?>
<ds:datastoreItem xmlns:ds="http://schemas.openxmlformats.org/officeDocument/2006/customXml" ds:itemID="{CF46D2AC-9AEB-4216-88BD-B5F748A1595D}">
  <ds:schemaRefs>
    <ds:schemaRef ds:uri="http://schemas.microsoft.com/sharepoint/v3/contenttype/forms"/>
  </ds:schemaRefs>
</ds:datastoreItem>
</file>

<file path=customXml/itemProps2.xml><?xml version="1.0" encoding="utf-8"?>
<ds:datastoreItem xmlns:ds="http://schemas.openxmlformats.org/officeDocument/2006/customXml" ds:itemID="{FE5A0FAA-20AF-425A-A224-531D5444AB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08eee6-615d-4e63-9743-e8be40a74995"/>
    <ds:schemaRef ds:uri="69a4a238-3fae-4083-92ca-3afaf1d37d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FED428-E7E2-4985-912B-D9735E821D71}">
  <ds:schemaRefs>
    <ds:schemaRef ds:uri="http://purl.org/dc/elements/1.1/"/>
    <ds:schemaRef ds:uri="http://www.w3.org/XML/1998/namespace"/>
    <ds:schemaRef ds:uri="http://purl.org/dc/dcmitype/"/>
    <ds:schemaRef ds:uri="http://purl.org/dc/terms/"/>
    <ds:schemaRef ds:uri="http://schemas.microsoft.com/office/2006/documentManagement/types"/>
    <ds:schemaRef ds:uri="69a4a238-3fae-4083-92ca-3afaf1d37d5d"/>
    <ds:schemaRef ds:uri="http://schemas.microsoft.com/office/2006/metadata/properties"/>
    <ds:schemaRef ds:uri="http://schemas.microsoft.com/office/infopath/2007/PartnerControls"/>
    <ds:schemaRef ds:uri="http://schemas.openxmlformats.org/package/2006/metadata/core-properties"/>
    <ds:schemaRef ds:uri="9b08eee6-615d-4e63-9743-e8be40a74995"/>
  </ds:schemaRefs>
</ds:datastoreItem>
</file>

<file path=docProps/app.xml><?xml version="1.0" encoding="utf-8"?>
<Properties xmlns="http://schemas.openxmlformats.org/officeDocument/2006/extended-properties" xmlns:vt="http://schemas.openxmlformats.org/officeDocument/2006/docPropsVTypes">
  <TotalTime>1001</TotalTime>
  <Words>2061</Words>
  <Application>Microsoft Office PowerPoint</Application>
  <PresentationFormat>Widescreen</PresentationFormat>
  <Paragraphs>252</Paragraphs>
  <Slides>36</Slides>
  <Notes>12</Notes>
  <HiddenSlides>0</HiddenSlides>
  <MMClips>0</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36</vt:i4>
      </vt:variant>
    </vt:vector>
  </HeadingPairs>
  <TitlesOfParts>
    <vt:vector size="48" baseType="lpstr">
      <vt:lpstr>Aptos</vt:lpstr>
      <vt:lpstr>Arial</vt:lpstr>
      <vt:lpstr>Calibri</vt:lpstr>
      <vt:lpstr>Calibri Light</vt:lpstr>
      <vt:lpstr>Helvetica Neue Medium</vt:lpstr>
      <vt:lpstr>Montserrat</vt:lpstr>
      <vt:lpstr>Raleway</vt:lpstr>
      <vt:lpstr>Times New Roman</vt:lpstr>
      <vt:lpstr>Titillium</vt:lpstr>
      <vt:lpstr>Wingdings</vt:lpstr>
      <vt:lpstr>Tema di Office</vt:lpstr>
      <vt:lpstr>1_Tema di Office</vt:lpstr>
      <vt:lpstr>WP7 Geosphere and Landsurface</vt:lpstr>
      <vt:lpstr>Environmental observations on Geosphere and Landsurface</vt:lpstr>
      <vt:lpstr>WP7 Participants </vt:lpstr>
      <vt:lpstr>Main results </vt:lpstr>
      <vt:lpstr>7.1 –Improving the access to the ECORD infrastructure and enabling scientific drilling micro-analysis, geochemical and site survey data sharing</vt:lpstr>
      <vt:lpstr>7.3 – Data Improving the access to IODP scientific borehole geophysics, subsurface structural data, and stratigraphic/lithologic samples-data sharing</vt:lpstr>
      <vt:lpstr>7.3 – Data Improving the access to IODP scientific borehole geophysics, subsurface structural data, and stratigraphic/lithologic samples-data sharing</vt:lpstr>
      <vt:lpstr>ATLaS Data Sharing and EW Platform</vt:lpstr>
      <vt:lpstr>Forecasting Models integrated in the platform </vt:lpstr>
      <vt:lpstr>7.7 – Integrated facility for the access to SMINO observations </vt:lpstr>
      <vt:lpstr>7.7 – Integrated facility for the access to SMINO observations </vt:lpstr>
      <vt:lpstr>7.7 – Integrated facility for the access to SMINO observations </vt:lpstr>
      <vt:lpstr>7.8 – Data integrated facility for the access to geophysical observations on the subsurface Seismic data Network Access Point (SNAP) </vt:lpstr>
      <vt:lpstr>Activity 7.4 – Upgrade and networking of the ground-based and airborne facilities for geophysical exploration and land surface monitoring New CNR IMAA geophysical instrumental facility</vt:lpstr>
      <vt:lpstr>Presentazione standard di PowerPoint</vt:lpstr>
      <vt:lpstr>Presentazione standard di PowerPoint</vt:lpstr>
      <vt:lpstr>Test Site – Passo della Morte activities 7.6 &amp; 7.7 </vt:lpstr>
      <vt:lpstr>7.7 Integrated facility for the access to SMINO observations New Regional Seismic Monitoring Using Optical Fibers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Activity 7.4 - Networking the ground- airborne instrumental facilities for land surface monitoring  </vt:lpstr>
      <vt:lpstr>Presentazione standard di PowerPoint</vt:lpstr>
      <vt:lpstr>Interaction between WP5, WP7 (7.7) and WP8: Downstream VRE: Land and Marine domain toolboxes  </vt:lpstr>
      <vt:lpstr>Activity 7.4 - Networking the ground- airborne instrumental facilities for land surface monitoring  </vt:lpstr>
      <vt:lpstr>7.5 - Earth Observation infrastructure based on airborne X/L Band SAR and in-situ geophysical data (CNR-IREA) </vt:lpstr>
      <vt:lpstr>7.7 - Integrated facility for the access to SMINO observations</vt:lpstr>
      <vt:lpstr>WP7 – Demonstrations to stakeholders </vt:lpstr>
      <vt:lpstr>WP7 – Demonstrations to stakeholders </vt:lpstr>
      <vt:lpstr>Presentazione standard di PowerPoint</vt:lpstr>
      <vt:lpstr>Activity 7.4 - Networking the ground- airborne instrumental facilities for land surface monitoring  </vt:lpstr>
      <vt:lpstr>7.5 - Earth Observation infrastructure based on airborne X/L Band SAR and in-situ geophysical data (CNR-IREA) </vt:lpstr>
      <vt:lpstr>Main results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GIULIO PACENTE</dc:creator>
  <cp:lastModifiedBy>Giuliana Rossi</cp:lastModifiedBy>
  <cp:revision>21</cp:revision>
  <dcterms:created xsi:type="dcterms:W3CDTF">2024-06-13T13:49:20Z</dcterms:created>
  <dcterms:modified xsi:type="dcterms:W3CDTF">2025-09-23T15:52:19Z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0x010100D39C7E3D57B7BE4CAF5A4E7BAF5811C6</vt:lpwstr>
  </property>
  <property fmtid="{D5CDD505-2E9C-101B-9397-08002B2CF9AE}" pid="3" name="TaxKeyword">
    <vt:lpwstr/>
  </property>
  <property fmtid="{D5CDD505-2E9C-101B-9397-08002B2CF9AE}" pid="4" name="MediaServiceImageTags">
    <vt:lpwstr/>
  </property>
</Properties>
</file>