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57" r:id="rId2"/>
    <p:sldId id="258" r:id="rId3"/>
    <p:sldId id="262" r:id="rId4"/>
    <p:sldId id="259" r:id="rId5"/>
    <p:sldId id="261" r:id="rId6"/>
    <p:sldId id="263" r:id="rId7"/>
    <p:sldId id="264" r:id="rId8"/>
    <p:sldId id="266" r:id="rId9"/>
    <p:sldId id="265" r:id="rId10"/>
    <p:sldId id="267" r:id="rId11"/>
    <p:sldId id="260" r:id="rId12"/>
    <p:sldId id="268" r:id="rId13"/>
    <p:sldId id="269" r:id="rId14"/>
    <p:sldId id="270" r:id="rId15"/>
    <p:sldId id="271" r:id="rId16"/>
    <p:sldId id="272" r:id="rId17"/>
    <p:sldId id="273" r:id="rId18"/>
    <p:sldId id="274" r:id="rId19"/>
    <p:sldId id="275" r:id="rId20"/>
    <p:sldId id="277" r:id="rId21"/>
    <p:sldId id="278" r:id="rId22"/>
    <p:sldId id="279" r:id="rId23"/>
    <p:sldId id="280" r:id="rId24"/>
    <p:sldId id="281"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4A5"/>
    <a:srgbClr val="7597CD"/>
    <a:srgbClr val="A02B93"/>
    <a:srgbClr val="002FFF"/>
    <a:srgbClr val="31E4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88588" autoAdjust="0"/>
  </p:normalViewPr>
  <p:slideViewPr>
    <p:cSldViewPr snapToGrid="0" showGuides="1">
      <p:cViewPr varScale="1">
        <p:scale>
          <a:sx n="76" d="100"/>
          <a:sy n="76" d="100"/>
        </p:scale>
        <p:origin x="278" y="283"/>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A2D1F-6574-B14E-9A69-8A872FF8BF9C}" type="datetimeFigureOut">
              <a:rPr lang="it-IT" smtClean="0"/>
              <a:t>09/03/2026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0C220F-96FE-6640-9283-0477857DD2FE}" type="slidenum">
              <a:rPr lang="it-IT" smtClean="0"/>
              <a:t>‹#›</a:t>
            </a:fld>
            <a:endParaRPr lang="it-IT"/>
          </a:p>
        </p:txBody>
      </p:sp>
    </p:spTree>
    <p:extLst>
      <p:ext uri="{BB962C8B-B14F-4D97-AF65-F5344CB8AC3E}">
        <p14:creationId xmlns:p14="http://schemas.microsoft.com/office/powerpoint/2010/main" val="28702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0C220F-96FE-6640-9283-0477857DD2FE}" type="slidenum">
              <a:rPr lang="it-IT" smtClean="0"/>
              <a:t>1</a:t>
            </a:fld>
            <a:endParaRPr lang="it-IT"/>
          </a:p>
        </p:txBody>
      </p:sp>
    </p:spTree>
    <p:extLst>
      <p:ext uri="{BB962C8B-B14F-4D97-AF65-F5344CB8AC3E}">
        <p14:creationId xmlns:p14="http://schemas.microsoft.com/office/powerpoint/2010/main" val="3807359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EBE07-9D00-E92F-A18D-7E7FB363FD6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0805E6D-630C-1999-B305-B3FFB6463B8E}"/>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456B0D21-0985-FCDD-5C26-7D5A351880C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1AC420D-643F-A481-A791-F1FC8B475594}"/>
              </a:ext>
            </a:extLst>
          </p:cNvPr>
          <p:cNvSpPr>
            <a:spLocks noGrp="1"/>
          </p:cNvSpPr>
          <p:nvPr>
            <p:ph type="sldNum" sz="quarter" idx="5"/>
          </p:nvPr>
        </p:nvSpPr>
        <p:spPr/>
        <p:txBody>
          <a:bodyPr/>
          <a:lstStyle/>
          <a:p>
            <a:fld id="{110C220F-96FE-6640-9283-0477857DD2FE}" type="slidenum">
              <a:rPr lang="it-IT" smtClean="0"/>
              <a:t>20</a:t>
            </a:fld>
            <a:endParaRPr lang="it-IT"/>
          </a:p>
        </p:txBody>
      </p:sp>
    </p:spTree>
    <p:extLst>
      <p:ext uri="{BB962C8B-B14F-4D97-AF65-F5344CB8AC3E}">
        <p14:creationId xmlns:p14="http://schemas.microsoft.com/office/powerpoint/2010/main" val="292966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C4CC6-748C-7430-E12F-2B3B7FF471D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51F9A53-0E0E-C9BB-C6D8-728C12C4DCFC}"/>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73D55F41-D167-A11C-6A14-2459FB4AEB5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9050E5D-0106-7267-5BBA-4F722DE9ACFD}"/>
              </a:ext>
            </a:extLst>
          </p:cNvPr>
          <p:cNvSpPr>
            <a:spLocks noGrp="1"/>
          </p:cNvSpPr>
          <p:nvPr>
            <p:ph type="sldNum" sz="quarter" idx="5"/>
          </p:nvPr>
        </p:nvSpPr>
        <p:spPr/>
        <p:txBody>
          <a:bodyPr/>
          <a:lstStyle/>
          <a:p>
            <a:fld id="{110C220F-96FE-6640-9283-0477857DD2FE}" type="slidenum">
              <a:rPr lang="it-IT" smtClean="0"/>
              <a:t>21</a:t>
            </a:fld>
            <a:endParaRPr lang="it-IT"/>
          </a:p>
        </p:txBody>
      </p:sp>
    </p:spTree>
    <p:extLst>
      <p:ext uri="{BB962C8B-B14F-4D97-AF65-F5344CB8AC3E}">
        <p14:creationId xmlns:p14="http://schemas.microsoft.com/office/powerpoint/2010/main" val="391660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10C220F-96FE-6640-9283-0477857DD2FE}" type="slidenum">
              <a:rPr lang="it-IT" smtClean="0"/>
              <a:t>22</a:t>
            </a:fld>
            <a:endParaRPr lang="it-IT"/>
          </a:p>
        </p:txBody>
      </p:sp>
    </p:spTree>
    <p:extLst>
      <p:ext uri="{BB962C8B-B14F-4D97-AF65-F5344CB8AC3E}">
        <p14:creationId xmlns:p14="http://schemas.microsoft.com/office/powerpoint/2010/main" val="1464483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10C220F-96FE-6640-9283-0477857DD2FE}" type="slidenum">
              <a:rPr lang="it-IT" smtClean="0"/>
              <a:t>23</a:t>
            </a:fld>
            <a:endParaRPr lang="it-IT"/>
          </a:p>
        </p:txBody>
      </p:sp>
    </p:spTree>
    <p:extLst>
      <p:ext uri="{BB962C8B-B14F-4D97-AF65-F5344CB8AC3E}">
        <p14:creationId xmlns:p14="http://schemas.microsoft.com/office/powerpoint/2010/main" val="1174046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0C220F-96FE-6640-9283-0477857DD2FE}" type="slidenum">
              <a:rPr lang="it-IT" smtClean="0"/>
              <a:t>24</a:t>
            </a:fld>
            <a:endParaRPr lang="it-IT"/>
          </a:p>
        </p:txBody>
      </p:sp>
    </p:spTree>
    <p:extLst>
      <p:ext uri="{BB962C8B-B14F-4D97-AF65-F5344CB8AC3E}">
        <p14:creationId xmlns:p14="http://schemas.microsoft.com/office/powerpoint/2010/main" val="2979430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10C220F-96FE-6640-9283-0477857DD2FE}" type="slidenum">
              <a:rPr lang="it-IT" smtClean="0"/>
              <a:t>2</a:t>
            </a:fld>
            <a:endParaRPr lang="it-IT"/>
          </a:p>
        </p:txBody>
      </p:sp>
    </p:spTree>
    <p:extLst>
      <p:ext uri="{BB962C8B-B14F-4D97-AF65-F5344CB8AC3E}">
        <p14:creationId xmlns:p14="http://schemas.microsoft.com/office/powerpoint/2010/main" val="39987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0C220F-96FE-6640-9283-0477857DD2FE}" type="slidenum">
              <a:rPr lang="it-IT" smtClean="0"/>
              <a:t>6</a:t>
            </a:fld>
            <a:endParaRPr lang="it-IT"/>
          </a:p>
        </p:txBody>
      </p:sp>
    </p:spTree>
    <p:extLst>
      <p:ext uri="{BB962C8B-B14F-4D97-AF65-F5344CB8AC3E}">
        <p14:creationId xmlns:p14="http://schemas.microsoft.com/office/powerpoint/2010/main" val="4073779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0C220F-96FE-6640-9283-0477857DD2FE}" type="slidenum">
              <a:rPr lang="it-IT" smtClean="0"/>
              <a:t>7</a:t>
            </a:fld>
            <a:endParaRPr lang="it-IT"/>
          </a:p>
        </p:txBody>
      </p:sp>
    </p:spTree>
    <p:extLst>
      <p:ext uri="{BB962C8B-B14F-4D97-AF65-F5344CB8AC3E}">
        <p14:creationId xmlns:p14="http://schemas.microsoft.com/office/powerpoint/2010/main" val="2665828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10C220F-96FE-6640-9283-0477857DD2FE}" type="slidenum">
              <a:rPr lang="it-IT" smtClean="0"/>
              <a:t>9</a:t>
            </a:fld>
            <a:endParaRPr lang="it-IT"/>
          </a:p>
        </p:txBody>
      </p:sp>
    </p:spTree>
    <p:extLst>
      <p:ext uri="{BB962C8B-B14F-4D97-AF65-F5344CB8AC3E}">
        <p14:creationId xmlns:p14="http://schemas.microsoft.com/office/powerpoint/2010/main" val="2834743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F0FAA-6270-CF32-F4D3-45B006F699F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B8C34B1-E7FB-2F15-A458-7F39825252F0}"/>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651A5AF1-7D3B-C7E3-E59C-2E04B9F8C9B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E38553F-6190-1682-7C4F-97E61DD2B322}"/>
              </a:ext>
            </a:extLst>
          </p:cNvPr>
          <p:cNvSpPr>
            <a:spLocks noGrp="1"/>
          </p:cNvSpPr>
          <p:nvPr>
            <p:ph type="sldNum" sz="quarter" idx="5"/>
          </p:nvPr>
        </p:nvSpPr>
        <p:spPr/>
        <p:txBody>
          <a:bodyPr/>
          <a:lstStyle/>
          <a:p>
            <a:fld id="{110C220F-96FE-6640-9283-0477857DD2FE}" type="slidenum">
              <a:rPr lang="it-IT" smtClean="0"/>
              <a:t>10</a:t>
            </a:fld>
            <a:endParaRPr lang="it-IT"/>
          </a:p>
        </p:txBody>
      </p:sp>
    </p:spTree>
    <p:extLst>
      <p:ext uri="{BB962C8B-B14F-4D97-AF65-F5344CB8AC3E}">
        <p14:creationId xmlns:p14="http://schemas.microsoft.com/office/powerpoint/2010/main" val="84832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10C220F-96FE-6640-9283-0477857DD2FE}" type="slidenum">
              <a:rPr lang="it-IT" smtClean="0"/>
              <a:t>16</a:t>
            </a:fld>
            <a:endParaRPr lang="it-IT"/>
          </a:p>
        </p:txBody>
      </p:sp>
    </p:spTree>
    <p:extLst>
      <p:ext uri="{BB962C8B-B14F-4D97-AF65-F5344CB8AC3E}">
        <p14:creationId xmlns:p14="http://schemas.microsoft.com/office/powerpoint/2010/main" val="2390190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0C220F-96FE-6640-9283-0477857DD2FE}" type="slidenum">
              <a:rPr lang="it-IT" smtClean="0"/>
              <a:t>17</a:t>
            </a:fld>
            <a:endParaRPr lang="it-IT"/>
          </a:p>
        </p:txBody>
      </p:sp>
    </p:spTree>
    <p:extLst>
      <p:ext uri="{BB962C8B-B14F-4D97-AF65-F5344CB8AC3E}">
        <p14:creationId xmlns:p14="http://schemas.microsoft.com/office/powerpoint/2010/main" val="4046259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Now, when the organism is in a  perceived starvation mode it starts multiple compensatory mechanisms to preserve the homeostasis of vital functions. And one </a:t>
            </a:r>
            <a:r>
              <a:rPr lang="en-US" sz="1200" kern="1200" dirty="0" err="1">
                <a:solidFill>
                  <a:schemeClr val="tx1"/>
                </a:solidFill>
                <a:effectLst/>
                <a:latin typeface="+mn-lt"/>
                <a:ea typeface="+mn-ea"/>
                <a:cs typeface="+mn-cs"/>
              </a:rPr>
              <a:t>one</a:t>
            </a:r>
            <a:r>
              <a:rPr lang="en-US" sz="1200" kern="1200" dirty="0">
                <a:solidFill>
                  <a:schemeClr val="tx1"/>
                </a:solidFill>
                <a:effectLst/>
                <a:latin typeface="+mn-lt"/>
                <a:ea typeface="+mn-ea"/>
                <a:cs typeface="+mn-cs"/>
              </a:rPr>
              <a:t> of the most prominent is skeletal muscle catabolism, and consequently muscle mass loss. So to test this hypothesis, we </a:t>
            </a:r>
            <a:r>
              <a:rPr lang="en-US" sz="1200" kern="1200" dirty="0" err="1">
                <a:solidFill>
                  <a:schemeClr val="tx1"/>
                </a:solidFill>
                <a:effectLst/>
                <a:latin typeface="+mn-lt"/>
                <a:ea typeface="+mn-ea"/>
                <a:cs typeface="+mn-cs"/>
              </a:rPr>
              <a:t>analysed</a:t>
            </a:r>
            <a:r>
              <a:rPr lang="en-US" sz="1200" kern="1200" dirty="0">
                <a:solidFill>
                  <a:schemeClr val="tx1"/>
                </a:solidFill>
                <a:effectLst/>
                <a:latin typeface="+mn-lt"/>
                <a:ea typeface="+mn-ea"/>
                <a:cs typeface="+mn-cs"/>
              </a:rPr>
              <a:t> the irradiated muscle – the quadriceps . In the presence of a starvation condition—whether actual or merely perceived—the organism responds by preserving energy and sparing functions or tissues not deemed essential for survival. Among the known responses to starvation, muscle alterations have been described </a:t>
            </a:r>
            <a:r>
              <a:rPr lang="en-US" sz="1200" i="1" kern="1200" dirty="0">
                <a:solidFill>
                  <a:schemeClr val="tx1"/>
                </a:solidFill>
                <a:effectLst/>
                <a:latin typeface="+mn-lt"/>
                <a:ea typeface="+mn-ea"/>
                <a:cs typeface="+mn-cs"/>
              </a:rPr>
              <a:t>(38,39)</a:t>
            </a:r>
            <a:r>
              <a:rPr lang="en-US" sz="1200" kern="1200" dirty="0">
                <a:solidFill>
                  <a:schemeClr val="tx1"/>
                </a:solidFill>
                <a:effectLst/>
                <a:latin typeface="+mn-lt"/>
                <a:ea typeface="+mn-ea"/>
                <a:cs typeface="+mn-cs"/>
              </a:rPr>
              <a:t>. </a:t>
            </a:r>
            <a:endParaRPr lang="it-IT" dirty="0"/>
          </a:p>
        </p:txBody>
      </p:sp>
      <p:sp>
        <p:nvSpPr>
          <p:cNvPr id="4" name="Segnaposto numero diapositiva 3"/>
          <p:cNvSpPr>
            <a:spLocks noGrp="1"/>
          </p:cNvSpPr>
          <p:nvPr>
            <p:ph type="sldNum" sz="quarter" idx="5"/>
          </p:nvPr>
        </p:nvSpPr>
        <p:spPr/>
        <p:txBody>
          <a:bodyPr/>
          <a:lstStyle/>
          <a:p>
            <a:fld id="{110C220F-96FE-6640-9283-0477857DD2FE}" type="slidenum">
              <a:rPr lang="it-IT" smtClean="0"/>
              <a:t>19</a:t>
            </a:fld>
            <a:endParaRPr lang="it-IT"/>
          </a:p>
        </p:txBody>
      </p:sp>
    </p:spTree>
    <p:extLst>
      <p:ext uri="{BB962C8B-B14F-4D97-AF65-F5344CB8AC3E}">
        <p14:creationId xmlns:p14="http://schemas.microsoft.com/office/powerpoint/2010/main" val="129314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ertura con titolo">
    <p:spTree>
      <p:nvGrpSpPr>
        <p:cNvPr id="1" name=""/>
        <p:cNvGrpSpPr/>
        <p:nvPr/>
      </p:nvGrpSpPr>
      <p:grpSpPr>
        <a:xfrm>
          <a:off x="0" y="0"/>
          <a:ext cx="0" cy="0"/>
          <a:chOff x="0" y="0"/>
          <a:chExt cx="0" cy="0"/>
        </a:xfrm>
      </p:grpSpPr>
      <p:pic>
        <p:nvPicPr>
          <p:cNvPr id="5" name="Immagine 4" descr="Immagine che contiene Elementi grafici, grafica, Carattere, schermata&#10;&#10;Descrizione generata automaticamente">
            <a:extLst>
              <a:ext uri="{FF2B5EF4-FFF2-40B4-BE49-F238E27FC236}">
                <a16:creationId xmlns:a16="http://schemas.microsoft.com/office/drawing/2014/main" id="{15E64B43-8584-B596-44E0-E0B12B3A53CD}"/>
              </a:ext>
            </a:extLst>
          </p:cNvPr>
          <p:cNvPicPr>
            <a:picLocks noChangeAspect="1"/>
          </p:cNvPicPr>
          <p:nvPr userDrawn="1"/>
        </p:nvPicPr>
        <p:blipFill>
          <a:blip r:embed="rId2"/>
          <a:stretch>
            <a:fillRect/>
          </a:stretch>
        </p:blipFill>
        <p:spPr>
          <a:xfrm>
            <a:off x="4634928" y="1506507"/>
            <a:ext cx="2852660" cy="2222297"/>
          </a:xfrm>
          <a:prstGeom prst="rect">
            <a:avLst/>
          </a:prstGeom>
        </p:spPr>
      </p:pic>
      <p:sp>
        <p:nvSpPr>
          <p:cNvPr id="6" name="Segnaposto testo 4">
            <a:extLst>
              <a:ext uri="{FF2B5EF4-FFF2-40B4-BE49-F238E27FC236}">
                <a16:creationId xmlns:a16="http://schemas.microsoft.com/office/drawing/2014/main" id="{DEAA5893-47A2-BA7E-D6EA-1618D63CC704}"/>
              </a:ext>
            </a:extLst>
          </p:cNvPr>
          <p:cNvSpPr>
            <a:spLocks noGrp="1"/>
          </p:cNvSpPr>
          <p:nvPr>
            <p:ph type="body" sz="quarter" idx="10" hasCustomPrompt="1"/>
          </p:nvPr>
        </p:nvSpPr>
        <p:spPr>
          <a:xfrm>
            <a:off x="4262438" y="3944938"/>
            <a:ext cx="3708400" cy="782637"/>
          </a:xfrm>
          <a:prstGeom prst="rect">
            <a:avLst/>
          </a:prstGeom>
        </p:spPr>
        <p:txBody>
          <a:bodyPr/>
          <a:lstStyle>
            <a:lvl1pPr marL="0" indent="0" algn="ctr">
              <a:buNone/>
              <a:defRPr>
                <a:solidFill>
                  <a:srgbClr val="3C64A5"/>
                </a:solidFill>
              </a:defRPr>
            </a:lvl1pPr>
            <a:lvl2pPr marL="457200" indent="0" algn="ctr">
              <a:buNone/>
              <a:defRPr sz="2000">
                <a:solidFill>
                  <a:srgbClr val="3C64A5"/>
                </a:solidFill>
                <a:latin typeface="Montserrat" pitchFamily="2" charset="77"/>
              </a:defRPr>
            </a:lvl2pPr>
          </a:lstStyle>
          <a:p>
            <a:pPr lvl="0"/>
            <a:r>
              <a:rPr lang="it-IT" dirty="0"/>
              <a:t>TITOLO EVENTO</a:t>
            </a:r>
          </a:p>
          <a:p>
            <a:pPr lvl="1"/>
            <a:r>
              <a:rPr lang="it-IT" dirty="0"/>
              <a:t>Sottotitolo evento e altre info</a:t>
            </a:r>
          </a:p>
        </p:txBody>
      </p:sp>
    </p:spTree>
    <p:extLst>
      <p:ext uri="{BB962C8B-B14F-4D97-AF65-F5344CB8AC3E}">
        <p14:creationId xmlns:p14="http://schemas.microsoft.com/office/powerpoint/2010/main" val="2429411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ertura con titolo + immagine">
    <p:spTree>
      <p:nvGrpSpPr>
        <p:cNvPr id="1" name=""/>
        <p:cNvGrpSpPr/>
        <p:nvPr/>
      </p:nvGrpSpPr>
      <p:grpSpPr>
        <a:xfrm>
          <a:off x="0" y="0"/>
          <a:ext cx="0" cy="0"/>
          <a:chOff x="0" y="0"/>
          <a:chExt cx="0" cy="0"/>
        </a:xfrm>
      </p:grpSpPr>
      <p:sp>
        <p:nvSpPr>
          <p:cNvPr id="2" name="Segnaposto immagine 5">
            <a:extLst>
              <a:ext uri="{FF2B5EF4-FFF2-40B4-BE49-F238E27FC236}">
                <a16:creationId xmlns:a16="http://schemas.microsoft.com/office/drawing/2014/main" id="{7EB2DB64-FEF9-A645-7A83-582ADD6A7919}"/>
              </a:ext>
            </a:extLst>
          </p:cNvPr>
          <p:cNvSpPr>
            <a:spLocks noGrp="1"/>
          </p:cNvSpPr>
          <p:nvPr>
            <p:ph type="pic" sz="quarter" idx="11"/>
          </p:nvPr>
        </p:nvSpPr>
        <p:spPr>
          <a:xfrm>
            <a:off x="879676" y="1423219"/>
            <a:ext cx="5956201" cy="4249174"/>
          </a:xfrm>
          <a:prstGeom prst="rect">
            <a:avLst/>
          </a:prstGeom>
        </p:spPr>
        <p:txBody>
          <a:bodyPr/>
          <a:lstStyle/>
          <a:p>
            <a:endParaRPr lang="it-IT"/>
          </a:p>
        </p:txBody>
      </p:sp>
      <p:sp>
        <p:nvSpPr>
          <p:cNvPr id="7" name="Segnaposto testo 4">
            <a:extLst>
              <a:ext uri="{FF2B5EF4-FFF2-40B4-BE49-F238E27FC236}">
                <a16:creationId xmlns:a16="http://schemas.microsoft.com/office/drawing/2014/main" id="{9A300E79-3191-6F47-909C-3A76EA5C6F22}"/>
              </a:ext>
            </a:extLst>
          </p:cNvPr>
          <p:cNvSpPr>
            <a:spLocks noGrp="1"/>
          </p:cNvSpPr>
          <p:nvPr>
            <p:ph type="body" sz="quarter" idx="10" hasCustomPrompt="1"/>
          </p:nvPr>
        </p:nvSpPr>
        <p:spPr>
          <a:xfrm>
            <a:off x="7593114" y="3735772"/>
            <a:ext cx="3708400" cy="782637"/>
          </a:xfrm>
          <a:prstGeom prst="rect">
            <a:avLst/>
          </a:prstGeom>
        </p:spPr>
        <p:txBody>
          <a:bodyPr/>
          <a:lstStyle>
            <a:lvl1pPr marL="0" indent="0" algn="l">
              <a:buNone/>
              <a:defRPr>
                <a:solidFill>
                  <a:srgbClr val="3C64A5"/>
                </a:solidFill>
              </a:defRPr>
            </a:lvl1pPr>
            <a:lvl2pPr marL="457200" indent="0" algn="l">
              <a:buNone/>
              <a:defRPr sz="2000">
                <a:solidFill>
                  <a:srgbClr val="3C64A5"/>
                </a:solidFill>
                <a:latin typeface="Montserrat" pitchFamily="2" charset="77"/>
              </a:defRPr>
            </a:lvl2pPr>
          </a:lstStyle>
          <a:p>
            <a:pPr lvl="0"/>
            <a:r>
              <a:rPr lang="it-IT" dirty="0"/>
              <a:t>TITOLO EVENTO</a:t>
            </a:r>
          </a:p>
          <a:p>
            <a:pPr lvl="1"/>
            <a:r>
              <a:rPr lang="it-IT" dirty="0"/>
              <a:t>Sottotitolo evento e altre info</a:t>
            </a:r>
          </a:p>
        </p:txBody>
      </p:sp>
      <p:pic>
        <p:nvPicPr>
          <p:cNvPr id="9" name="Immagine 8" descr="Immagine che contiene Elementi grafici, Carattere, grafica, schermata&#10;&#10;Descrizione generata automaticamente">
            <a:extLst>
              <a:ext uri="{FF2B5EF4-FFF2-40B4-BE49-F238E27FC236}">
                <a16:creationId xmlns:a16="http://schemas.microsoft.com/office/drawing/2014/main" id="{B9B57420-B5F3-7DC5-2D70-846879573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8090" y="2303718"/>
            <a:ext cx="3589660" cy="1019791"/>
          </a:xfrm>
          <a:prstGeom prst="rect">
            <a:avLst/>
          </a:prstGeom>
        </p:spPr>
      </p:pic>
    </p:spTree>
    <p:extLst>
      <p:ext uri="{BB962C8B-B14F-4D97-AF65-F5344CB8AC3E}">
        <p14:creationId xmlns:p14="http://schemas.microsoft.com/office/powerpoint/2010/main" val="361494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magine + titolo">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96E4223B-83FE-0E33-6321-B0CC09E84F1B}"/>
              </a:ext>
            </a:extLst>
          </p:cNvPr>
          <p:cNvSpPr>
            <a:spLocks noGrp="1"/>
          </p:cNvSpPr>
          <p:nvPr>
            <p:ph type="title" hasCustomPrompt="1"/>
          </p:nvPr>
        </p:nvSpPr>
        <p:spPr>
          <a:xfrm>
            <a:off x="6609144" y="2916821"/>
            <a:ext cx="4641449" cy="1180617"/>
          </a:xfrm>
          <a:prstGeom prst="rect">
            <a:avLst/>
          </a:prstGeom>
        </p:spPr>
        <p:txBody>
          <a:bodyPr/>
          <a:lstStyle>
            <a:lvl1pPr>
              <a:defRPr sz="2800">
                <a:solidFill>
                  <a:srgbClr val="3C64A5"/>
                </a:solidFill>
                <a:latin typeface="Montserrat" pitchFamily="2" charset="77"/>
              </a:defRPr>
            </a:lvl1pPr>
          </a:lstStyle>
          <a:p>
            <a:r>
              <a:rPr lang="it-IT" dirty="0"/>
              <a:t>FARE CLIC PER MODIFICARE LO STILE</a:t>
            </a:r>
          </a:p>
        </p:txBody>
      </p:sp>
      <p:sp>
        <p:nvSpPr>
          <p:cNvPr id="4" name="Segnaposto immagine 5">
            <a:extLst>
              <a:ext uri="{FF2B5EF4-FFF2-40B4-BE49-F238E27FC236}">
                <a16:creationId xmlns:a16="http://schemas.microsoft.com/office/drawing/2014/main" id="{8B874E0F-2D6E-C7D6-7B7E-49AB9AEAACE7}"/>
              </a:ext>
            </a:extLst>
          </p:cNvPr>
          <p:cNvSpPr>
            <a:spLocks noGrp="1"/>
          </p:cNvSpPr>
          <p:nvPr>
            <p:ph type="pic" sz="quarter" idx="10"/>
          </p:nvPr>
        </p:nvSpPr>
        <p:spPr>
          <a:xfrm>
            <a:off x="879676" y="1944688"/>
            <a:ext cx="5475087" cy="3668712"/>
          </a:xfrm>
          <a:prstGeom prst="rect">
            <a:avLst/>
          </a:prstGeom>
        </p:spPr>
        <p:txBody>
          <a:bodyPr/>
          <a:lstStyle/>
          <a:p>
            <a:endParaRPr lang="it-IT"/>
          </a:p>
        </p:txBody>
      </p:sp>
      <p:sp>
        <p:nvSpPr>
          <p:cNvPr id="5" name="Segnaposto testo 7">
            <a:extLst>
              <a:ext uri="{FF2B5EF4-FFF2-40B4-BE49-F238E27FC236}">
                <a16:creationId xmlns:a16="http://schemas.microsoft.com/office/drawing/2014/main" id="{F57DBE64-5D82-DEA0-8B6A-FF4D7D2A17F1}"/>
              </a:ext>
            </a:extLst>
          </p:cNvPr>
          <p:cNvSpPr>
            <a:spLocks noGrp="1"/>
          </p:cNvSpPr>
          <p:nvPr>
            <p:ph type="body" sz="quarter" idx="11"/>
          </p:nvPr>
        </p:nvSpPr>
        <p:spPr>
          <a:xfrm>
            <a:off x="6621463" y="4121150"/>
            <a:ext cx="4618037" cy="1481138"/>
          </a:xfrm>
          <a:prstGeom prst="rect">
            <a:avLst/>
          </a:prstGeom>
        </p:spPr>
        <p:txBody>
          <a:bodyPr anchor="b"/>
          <a:lstStyle>
            <a:lvl1pPr marL="0" indent="0">
              <a:buNone/>
              <a:defRPr sz="2200">
                <a:solidFill>
                  <a:srgbClr val="3C64A5"/>
                </a:solidFill>
                <a:latin typeface="Montserrat" pitchFamily="2" charset="77"/>
              </a:defRPr>
            </a:lvl1pPr>
            <a:lvl2pPr marL="457200" indent="0">
              <a:buNone/>
              <a:defRPr sz="1800">
                <a:solidFill>
                  <a:srgbClr val="3C64A5"/>
                </a:solidFill>
                <a:latin typeface="Montserrat" pitchFamily="2" charset="77"/>
              </a:defRPr>
            </a:lvl2pPr>
          </a:lstStyle>
          <a:p>
            <a:pPr lvl="0"/>
            <a:r>
              <a:rPr lang="it-IT" dirty="0"/>
              <a:t>Fare clic per modificare gli stili del testo dello schema</a:t>
            </a:r>
          </a:p>
          <a:p>
            <a:pPr lvl="1"/>
            <a:r>
              <a:rPr lang="it-IT" dirty="0"/>
              <a:t>Secondo livello</a:t>
            </a:r>
          </a:p>
        </p:txBody>
      </p:sp>
    </p:spTree>
    <p:extLst>
      <p:ext uri="{BB962C8B-B14F-4D97-AF65-F5344CB8AC3E}">
        <p14:creationId xmlns:p14="http://schemas.microsoft.com/office/powerpoint/2010/main" val="1631287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agine + testo">
    <p:spTree>
      <p:nvGrpSpPr>
        <p:cNvPr id="1" name=""/>
        <p:cNvGrpSpPr/>
        <p:nvPr/>
      </p:nvGrpSpPr>
      <p:grpSpPr>
        <a:xfrm>
          <a:off x="0" y="0"/>
          <a:ext cx="0" cy="0"/>
          <a:chOff x="0" y="0"/>
          <a:chExt cx="0" cy="0"/>
        </a:xfrm>
      </p:grpSpPr>
      <p:sp>
        <p:nvSpPr>
          <p:cNvPr id="11" name="Segnaposto testo 16">
            <a:extLst>
              <a:ext uri="{FF2B5EF4-FFF2-40B4-BE49-F238E27FC236}">
                <a16:creationId xmlns:a16="http://schemas.microsoft.com/office/drawing/2014/main" id="{D3EE00E3-BBF0-2C7E-649B-09F019DC588C}"/>
              </a:ext>
            </a:extLst>
          </p:cNvPr>
          <p:cNvSpPr>
            <a:spLocks noGrp="1"/>
          </p:cNvSpPr>
          <p:nvPr>
            <p:ph type="body" sz="quarter" idx="10"/>
          </p:nvPr>
        </p:nvSpPr>
        <p:spPr>
          <a:xfrm>
            <a:off x="7212013" y="1928813"/>
            <a:ext cx="4495800" cy="3660775"/>
          </a:xfrm>
          <a:prstGeom prst="rect">
            <a:avLst/>
          </a:prstGeom>
        </p:spPr>
        <p:txBody>
          <a:bodyPr/>
          <a:lstStyle>
            <a:lvl1pPr marL="0" indent="0">
              <a:buNone/>
              <a:defRPr sz="2000" b="1">
                <a:solidFill>
                  <a:srgbClr val="3C64A5"/>
                </a:solidFill>
                <a:latin typeface="Montserrat" pitchFamily="2" charset="77"/>
              </a:defRPr>
            </a:lvl1pPr>
            <a:lvl2pPr marL="457200" indent="0">
              <a:buNone/>
              <a:defRPr sz="1800">
                <a:solidFill>
                  <a:srgbClr val="3C64A5"/>
                </a:solidFill>
                <a:latin typeface="Montserrat" pitchFamily="2" charset="77"/>
              </a:defRPr>
            </a:lvl2pPr>
          </a:lstStyle>
          <a:p>
            <a:pPr lvl="0"/>
            <a:r>
              <a:rPr lang="it-IT" dirty="0"/>
              <a:t>Fare clic per modificare gli stili del testo dello schema</a:t>
            </a:r>
          </a:p>
          <a:p>
            <a:pPr lvl="1"/>
            <a:r>
              <a:rPr lang="it-IT" dirty="0"/>
              <a:t>Secondo livello</a:t>
            </a:r>
          </a:p>
        </p:txBody>
      </p:sp>
      <p:sp>
        <p:nvSpPr>
          <p:cNvPr id="14" name="Segnaposto immagine 5">
            <a:extLst>
              <a:ext uri="{FF2B5EF4-FFF2-40B4-BE49-F238E27FC236}">
                <a16:creationId xmlns:a16="http://schemas.microsoft.com/office/drawing/2014/main" id="{6AA026AF-5F0C-7506-31A2-F9AB83150F76}"/>
              </a:ext>
            </a:extLst>
          </p:cNvPr>
          <p:cNvSpPr>
            <a:spLocks noGrp="1"/>
          </p:cNvSpPr>
          <p:nvPr>
            <p:ph type="pic" sz="quarter" idx="11"/>
          </p:nvPr>
        </p:nvSpPr>
        <p:spPr>
          <a:xfrm>
            <a:off x="879676" y="1944688"/>
            <a:ext cx="5475087" cy="3668712"/>
          </a:xfrm>
          <a:prstGeom prst="rect">
            <a:avLst/>
          </a:prstGeom>
        </p:spPr>
        <p:txBody>
          <a:bodyPr/>
          <a:lstStyle/>
          <a:p>
            <a:endParaRPr lang="it-IT"/>
          </a:p>
        </p:txBody>
      </p:sp>
    </p:spTree>
    <p:extLst>
      <p:ext uri="{BB962C8B-B14F-4D97-AF65-F5344CB8AC3E}">
        <p14:creationId xmlns:p14="http://schemas.microsoft.com/office/powerpoint/2010/main" val="576393188"/>
      </p:ext>
    </p:extLst>
  </p:cSld>
  <p:clrMapOvr>
    <a:masterClrMapping/>
  </p:clrMapOvr>
  <p:extLst>
    <p:ext uri="{DCECCB84-F9BA-43D5-87BE-67443E8EF086}">
      <p15:sldGuideLst xmlns:p15="http://schemas.microsoft.com/office/powerpoint/2012/main">
        <p15:guide id="1" orient="horz" pos="3521" userDrawn="1">
          <p15:clr>
            <a:srgbClr val="FBAE40"/>
          </p15:clr>
        </p15:guide>
        <p15:guide id="2" pos="420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magine + testo + tabella">
    <p:spTree>
      <p:nvGrpSpPr>
        <p:cNvPr id="1" name=""/>
        <p:cNvGrpSpPr/>
        <p:nvPr/>
      </p:nvGrpSpPr>
      <p:grpSpPr>
        <a:xfrm>
          <a:off x="0" y="0"/>
          <a:ext cx="0" cy="0"/>
          <a:chOff x="0" y="0"/>
          <a:chExt cx="0" cy="0"/>
        </a:xfrm>
      </p:grpSpPr>
      <p:sp>
        <p:nvSpPr>
          <p:cNvPr id="7" name="Connettore 1 6">
            <a:extLst>
              <a:ext uri="{FF2B5EF4-FFF2-40B4-BE49-F238E27FC236}">
                <a16:creationId xmlns:a16="http://schemas.microsoft.com/office/drawing/2014/main" id="{68070E09-71D4-3103-FEF4-D5ECD75439AE}"/>
              </a:ext>
            </a:extLst>
          </p:cNvPr>
          <p:cNvSpPr/>
          <p:nvPr userDrawn="1"/>
        </p:nvSpPr>
        <p:spPr>
          <a:xfrm flipV="1">
            <a:off x="6215605" y="6549079"/>
            <a:ext cx="4906282" cy="0"/>
          </a:xfrm>
          <a:prstGeom prst="line">
            <a:avLst/>
          </a:prstGeom>
          <a:ln>
            <a:solidFill>
              <a:srgbClr val="3C64A5"/>
            </a:solidFill>
            <a:miter/>
          </a:ln>
        </p:spPr>
        <p:txBody>
          <a:bodyPr lIns="45719" rIns="45719"/>
          <a:lstStyle/>
          <a:p>
            <a:endParaRPr/>
          </a:p>
        </p:txBody>
      </p:sp>
      <p:sp>
        <p:nvSpPr>
          <p:cNvPr id="8" name="CasellaDiTesto 7">
            <a:extLst>
              <a:ext uri="{FF2B5EF4-FFF2-40B4-BE49-F238E27FC236}">
                <a16:creationId xmlns:a16="http://schemas.microsoft.com/office/drawing/2014/main" id="{3326B64E-CEF7-C12A-E394-562F45C8A6DD}"/>
              </a:ext>
            </a:extLst>
          </p:cNvPr>
          <p:cNvSpPr txBox="1"/>
          <p:nvPr userDrawn="1"/>
        </p:nvSpPr>
        <p:spPr>
          <a:xfrm>
            <a:off x="11093820" y="6427694"/>
            <a:ext cx="423583" cy="246221"/>
          </a:xfrm>
          <a:prstGeom prst="rect">
            <a:avLst/>
          </a:prstGeom>
          <a:noFill/>
        </p:spPr>
        <p:txBody>
          <a:bodyPr wrap="square" rtlCol="0">
            <a:spAutoFit/>
          </a:bodyPr>
          <a:lstStyle/>
          <a:p>
            <a:pPr algn="ctr"/>
            <a:fld id="{D9C48075-744E-1A4C-BA74-3277BD946826}" type="slidenum">
              <a:rPr lang="it-IT" sz="1000" smtClean="0">
                <a:solidFill>
                  <a:srgbClr val="3C64A5"/>
                </a:solidFill>
                <a:latin typeface="Helvetica" pitchFamily="2" charset="0"/>
              </a:rPr>
              <a:pPr algn="ctr"/>
              <a:t>‹#›</a:t>
            </a:fld>
            <a:endParaRPr lang="it-IT" sz="1000" dirty="0">
              <a:solidFill>
                <a:srgbClr val="3C64A5"/>
              </a:solidFill>
              <a:latin typeface="Helvetica" pitchFamily="2" charset="0"/>
            </a:endParaRPr>
          </a:p>
        </p:txBody>
      </p:sp>
      <p:sp>
        <p:nvSpPr>
          <p:cNvPr id="9" name="Connettore 1 6">
            <a:extLst>
              <a:ext uri="{FF2B5EF4-FFF2-40B4-BE49-F238E27FC236}">
                <a16:creationId xmlns:a16="http://schemas.microsoft.com/office/drawing/2014/main" id="{25C640DB-CA20-1168-E041-FD09D731ACA4}"/>
              </a:ext>
            </a:extLst>
          </p:cNvPr>
          <p:cNvSpPr/>
          <p:nvPr userDrawn="1"/>
        </p:nvSpPr>
        <p:spPr>
          <a:xfrm flipV="1">
            <a:off x="11496261" y="6548637"/>
            <a:ext cx="689811" cy="0"/>
          </a:xfrm>
          <a:prstGeom prst="line">
            <a:avLst/>
          </a:prstGeom>
          <a:ln>
            <a:solidFill>
              <a:srgbClr val="3C64A5"/>
            </a:solidFill>
            <a:miter/>
          </a:ln>
        </p:spPr>
        <p:txBody>
          <a:bodyPr lIns="45719" rIns="45719"/>
          <a:lstStyle/>
          <a:p>
            <a:endParaRPr dirty="0"/>
          </a:p>
        </p:txBody>
      </p:sp>
      <p:sp>
        <p:nvSpPr>
          <p:cNvPr id="10" name="Segnaposto testo 16">
            <a:extLst>
              <a:ext uri="{FF2B5EF4-FFF2-40B4-BE49-F238E27FC236}">
                <a16:creationId xmlns:a16="http://schemas.microsoft.com/office/drawing/2014/main" id="{7A91E861-9217-8BC3-97F7-38E25E84D801}"/>
              </a:ext>
            </a:extLst>
          </p:cNvPr>
          <p:cNvSpPr>
            <a:spLocks noGrp="1"/>
          </p:cNvSpPr>
          <p:nvPr>
            <p:ph type="body" sz="quarter" idx="10"/>
          </p:nvPr>
        </p:nvSpPr>
        <p:spPr>
          <a:xfrm>
            <a:off x="7212013" y="1928814"/>
            <a:ext cx="4495800" cy="963474"/>
          </a:xfrm>
          <a:prstGeom prst="rect">
            <a:avLst/>
          </a:prstGeom>
        </p:spPr>
        <p:txBody>
          <a:bodyPr/>
          <a:lstStyle>
            <a:lvl1pPr marL="0" indent="0">
              <a:buNone/>
              <a:defRPr sz="2000" b="1">
                <a:solidFill>
                  <a:srgbClr val="3C64A5"/>
                </a:solidFill>
                <a:latin typeface="Montserrat" pitchFamily="2" charset="77"/>
              </a:defRPr>
            </a:lvl1pPr>
            <a:lvl2pPr marL="457200" indent="0">
              <a:buNone/>
              <a:defRPr sz="1800">
                <a:latin typeface="Montserrat" pitchFamily="2" charset="77"/>
              </a:defRPr>
            </a:lvl2pPr>
          </a:lstStyle>
          <a:p>
            <a:pPr lvl="0"/>
            <a:r>
              <a:rPr lang="it-IT" dirty="0"/>
              <a:t>Fare clic per modificare gli stili del testo dello schema</a:t>
            </a:r>
          </a:p>
          <a:p>
            <a:pPr lvl="1"/>
            <a:r>
              <a:rPr lang="it-IT" dirty="0"/>
              <a:t>Secondo livello</a:t>
            </a:r>
          </a:p>
        </p:txBody>
      </p:sp>
      <p:sp>
        <p:nvSpPr>
          <p:cNvPr id="11" name="Segnaposto immagine 19">
            <a:extLst>
              <a:ext uri="{FF2B5EF4-FFF2-40B4-BE49-F238E27FC236}">
                <a16:creationId xmlns:a16="http://schemas.microsoft.com/office/drawing/2014/main" id="{5E129286-0000-D02C-893B-2EE3333E522D}"/>
              </a:ext>
            </a:extLst>
          </p:cNvPr>
          <p:cNvSpPr>
            <a:spLocks noGrp="1"/>
          </p:cNvSpPr>
          <p:nvPr>
            <p:ph type="pic" sz="quarter" idx="11"/>
          </p:nvPr>
        </p:nvSpPr>
        <p:spPr>
          <a:xfrm>
            <a:off x="865188" y="1947863"/>
            <a:ext cx="5326890" cy="3641725"/>
          </a:xfrm>
          <a:prstGeom prst="rect">
            <a:avLst/>
          </a:prstGeom>
        </p:spPr>
        <p:txBody>
          <a:bodyPr/>
          <a:lstStyle/>
          <a:p>
            <a:endParaRPr lang="it-IT" dirty="0"/>
          </a:p>
        </p:txBody>
      </p:sp>
      <p:sp>
        <p:nvSpPr>
          <p:cNvPr id="13" name="Segnaposto tabella 12">
            <a:extLst>
              <a:ext uri="{FF2B5EF4-FFF2-40B4-BE49-F238E27FC236}">
                <a16:creationId xmlns:a16="http://schemas.microsoft.com/office/drawing/2014/main" id="{2F6123B1-2713-7A17-70DA-437E2FC40D75}"/>
              </a:ext>
            </a:extLst>
          </p:cNvPr>
          <p:cNvSpPr>
            <a:spLocks noGrp="1"/>
          </p:cNvSpPr>
          <p:nvPr>
            <p:ph type="tbl" sz="quarter" idx="12"/>
          </p:nvPr>
        </p:nvSpPr>
        <p:spPr>
          <a:xfrm>
            <a:off x="7235825" y="2992438"/>
            <a:ext cx="4492625" cy="2622550"/>
          </a:xfrm>
          <a:prstGeom prst="rect">
            <a:avLst/>
          </a:prstGeom>
          <a:ln w="12700">
            <a:solidFill>
              <a:srgbClr val="3C64A5"/>
            </a:solidFill>
          </a:ln>
        </p:spPr>
        <p:txBody>
          <a:bodyPr/>
          <a:lstStyle/>
          <a:p>
            <a:endParaRPr lang="it-IT"/>
          </a:p>
        </p:txBody>
      </p:sp>
    </p:spTree>
    <p:extLst>
      <p:ext uri="{BB962C8B-B14F-4D97-AF65-F5344CB8AC3E}">
        <p14:creationId xmlns:p14="http://schemas.microsoft.com/office/powerpoint/2010/main" val="3937476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ella + testo">
    <p:spTree>
      <p:nvGrpSpPr>
        <p:cNvPr id="1" name=""/>
        <p:cNvGrpSpPr/>
        <p:nvPr/>
      </p:nvGrpSpPr>
      <p:grpSpPr>
        <a:xfrm>
          <a:off x="0" y="0"/>
          <a:ext cx="0" cy="0"/>
          <a:chOff x="0" y="0"/>
          <a:chExt cx="0" cy="0"/>
        </a:xfrm>
      </p:grpSpPr>
      <p:sp>
        <p:nvSpPr>
          <p:cNvPr id="7" name="Connettore 1 6">
            <a:extLst>
              <a:ext uri="{FF2B5EF4-FFF2-40B4-BE49-F238E27FC236}">
                <a16:creationId xmlns:a16="http://schemas.microsoft.com/office/drawing/2014/main" id="{E4684ABC-A4B5-B84D-ACED-0FBC1EF64B22}"/>
              </a:ext>
            </a:extLst>
          </p:cNvPr>
          <p:cNvSpPr/>
          <p:nvPr userDrawn="1"/>
        </p:nvSpPr>
        <p:spPr>
          <a:xfrm flipV="1">
            <a:off x="6215605" y="6549079"/>
            <a:ext cx="4906282" cy="0"/>
          </a:xfrm>
          <a:prstGeom prst="line">
            <a:avLst/>
          </a:prstGeom>
          <a:ln>
            <a:solidFill>
              <a:srgbClr val="3C64A5"/>
            </a:solidFill>
            <a:miter/>
          </a:ln>
        </p:spPr>
        <p:txBody>
          <a:bodyPr lIns="45719" rIns="45719"/>
          <a:lstStyle/>
          <a:p>
            <a:endParaRPr/>
          </a:p>
        </p:txBody>
      </p:sp>
      <p:sp>
        <p:nvSpPr>
          <p:cNvPr id="8" name="CasellaDiTesto 7">
            <a:extLst>
              <a:ext uri="{FF2B5EF4-FFF2-40B4-BE49-F238E27FC236}">
                <a16:creationId xmlns:a16="http://schemas.microsoft.com/office/drawing/2014/main" id="{709D3E24-77C3-B6B6-CC8C-8F6DB8A56D89}"/>
              </a:ext>
            </a:extLst>
          </p:cNvPr>
          <p:cNvSpPr txBox="1"/>
          <p:nvPr userDrawn="1"/>
        </p:nvSpPr>
        <p:spPr>
          <a:xfrm>
            <a:off x="11093820" y="6427694"/>
            <a:ext cx="423583" cy="246221"/>
          </a:xfrm>
          <a:prstGeom prst="rect">
            <a:avLst/>
          </a:prstGeom>
          <a:noFill/>
        </p:spPr>
        <p:txBody>
          <a:bodyPr wrap="square" rtlCol="0">
            <a:spAutoFit/>
          </a:bodyPr>
          <a:lstStyle/>
          <a:p>
            <a:pPr algn="ctr"/>
            <a:fld id="{D9C48075-744E-1A4C-BA74-3277BD946826}" type="slidenum">
              <a:rPr lang="it-IT" sz="1000" smtClean="0">
                <a:solidFill>
                  <a:srgbClr val="3C64A5"/>
                </a:solidFill>
                <a:latin typeface="Helvetica" pitchFamily="2" charset="0"/>
              </a:rPr>
              <a:pPr algn="ctr"/>
              <a:t>‹#›</a:t>
            </a:fld>
            <a:endParaRPr lang="it-IT" sz="1000" dirty="0">
              <a:solidFill>
                <a:srgbClr val="3C64A5"/>
              </a:solidFill>
              <a:latin typeface="Helvetica" pitchFamily="2" charset="0"/>
            </a:endParaRPr>
          </a:p>
        </p:txBody>
      </p:sp>
      <p:sp>
        <p:nvSpPr>
          <p:cNvPr id="9" name="Connettore 1 6">
            <a:extLst>
              <a:ext uri="{FF2B5EF4-FFF2-40B4-BE49-F238E27FC236}">
                <a16:creationId xmlns:a16="http://schemas.microsoft.com/office/drawing/2014/main" id="{21DEC7FA-FD92-1D96-7051-6383CDC9356B}"/>
              </a:ext>
            </a:extLst>
          </p:cNvPr>
          <p:cNvSpPr/>
          <p:nvPr userDrawn="1"/>
        </p:nvSpPr>
        <p:spPr>
          <a:xfrm flipV="1">
            <a:off x="11496261" y="6548637"/>
            <a:ext cx="689811" cy="0"/>
          </a:xfrm>
          <a:prstGeom prst="line">
            <a:avLst/>
          </a:prstGeom>
          <a:ln>
            <a:solidFill>
              <a:srgbClr val="3C64A5"/>
            </a:solidFill>
            <a:miter/>
          </a:ln>
        </p:spPr>
        <p:txBody>
          <a:bodyPr lIns="45719" rIns="45719"/>
          <a:lstStyle/>
          <a:p>
            <a:endParaRPr dirty="0"/>
          </a:p>
        </p:txBody>
      </p:sp>
      <p:sp>
        <p:nvSpPr>
          <p:cNvPr id="10" name="Segnaposto testo 16">
            <a:extLst>
              <a:ext uri="{FF2B5EF4-FFF2-40B4-BE49-F238E27FC236}">
                <a16:creationId xmlns:a16="http://schemas.microsoft.com/office/drawing/2014/main" id="{CDD22886-FBA7-EA59-3494-F7C6BD8B73B0}"/>
              </a:ext>
            </a:extLst>
          </p:cNvPr>
          <p:cNvSpPr>
            <a:spLocks noGrp="1"/>
          </p:cNvSpPr>
          <p:nvPr>
            <p:ph type="body" sz="quarter" idx="10"/>
          </p:nvPr>
        </p:nvSpPr>
        <p:spPr>
          <a:xfrm>
            <a:off x="7212013" y="1928814"/>
            <a:ext cx="4495800" cy="3716612"/>
          </a:xfrm>
          <a:prstGeom prst="rect">
            <a:avLst/>
          </a:prstGeom>
        </p:spPr>
        <p:txBody>
          <a:bodyPr anchor="b"/>
          <a:lstStyle>
            <a:lvl1pPr marL="0" indent="0">
              <a:buNone/>
              <a:defRPr sz="2000" b="1">
                <a:solidFill>
                  <a:srgbClr val="3C64A5"/>
                </a:solidFill>
                <a:latin typeface="Montserrat" pitchFamily="2" charset="77"/>
              </a:defRPr>
            </a:lvl1pPr>
            <a:lvl2pPr marL="457200" indent="0">
              <a:buNone/>
              <a:defRPr sz="1800">
                <a:latin typeface="Montserrat" pitchFamily="2" charset="77"/>
              </a:defRPr>
            </a:lvl2pPr>
          </a:lstStyle>
          <a:p>
            <a:pPr lvl="0"/>
            <a:r>
              <a:rPr lang="it-IT" dirty="0"/>
              <a:t>Fare clic per modificare gli stili del testo dello schema</a:t>
            </a:r>
          </a:p>
          <a:p>
            <a:pPr lvl="1"/>
            <a:r>
              <a:rPr lang="it-IT" dirty="0"/>
              <a:t>Secondo livello</a:t>
            </a:r>
          </a:p>
        </p:txBody>
      </p:sp>
      <p:sp>
        <p:nvSpPr>
          <p:cNvPr id="12" name="Segnaposto tabella 12">
            <a:extLst>
              <a:ext uri="{FF2B5EF4-FFF2-40B4-BE49-F238E27FC236}">
                <a16:creationId xmlns:a16="http://schemas.microsoft.com/office/drawing/2014/main" id="{E9A1B941-C501-B3C7-21C9-A1213A315074}"/>
              </a:ext>
            </a:extLst>
          </p:cNvPr>
          <p:cNvSpPr>
            <a:spLocks noGrp="1"/>
          </p:cNvSpPr>
          <p:nvPr>
            <p:ph type="tbl" sz="quarter" idx="12"/>
          </p:nvPr>
        </p:nvSpPr>
        <p:spPr>
          <a:xfrm>
            <a:off x="904461" y="1948070"/>
            <a:ext cx="4949687" cy="3696736"/>
          </a:xfrm>
          <a:prstGeom prst="rect">
            <a:avLst/>
          </a:prstGeom>
          <a:ln w="12700">
            <a:solidFill>
              <a:schemeClr val="bg1"/>
            </a:solidFill>
          </a:ln>
        </p:spPr>
        <p:txBody>
          <a:bodyPr/>
          <a:lstStyle/>
          <a:p>
            <a:endParaRPr lang="it-IT"/>
          </a:p>
        </p:txBody>
      </p:sp>
    </p:spTree>
    <p:extLst>
      <p:ext uri="{BB962C8B-B14F-4D97-AF65-F5344CB8AC3E}">
        <p14:creationId xmlns:p14="http://schemas.microsoft.com/office/powerpoint/2010/main" val="4105982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Connettore 1 6">
            <a:extLst>
              <a:ext uri="{FF2B5EF4-FFF2-40B4-BE49-F238E27FC236}">
                <a16:creationId xmlns:a16="http://schemas.microsoft.com/office/drawing/2014/main" id="{8B793099-D548-E969-18D0-0AAD3B1C825F}"/>
              </a:ext>
            </a:extLst>
          </p:cNvPr>
          <p:cNvSpPr/>
          <p:nvPr userDrawn="1"/>
        </p:nvSpPr>
        <p:spPr>
          <a:xfrm flipV="1">
            <a:off x="4715123" y="6549079"/>
            <a:ext cx="6420963" cy="0"/>
          </a:xfrm>
          <a:prstGeom prst="line">
            <a:avLst/>
          </a:prstGeom>
          <a:ln>
            <a:solidFill>
              <a:srgbClr val="3C64A5"/>
            </a:solidFill>
            <a:miter/>
          </a:ln>
        </p:spPr>
        <p:txBody>
          <a:bodyPr lIns="45719" rIns="45719"/>
          <a:lstStyle/>
          <a:p>
            <a:endParaRPr/>
          </a:p>
        </p:txBody>
      </p:sp>
      <p:sp>
        <p:nvSpPr>
          <p:cNvPr id="12" name="CasellaDiTesto 8">
            <a:extLst>
              <a:ext uri="{FF2B5EF4-FFF2-40B4-BE49-F238E27FC236}">
                <a16:creationId xmlns:a16="http://schemas.microsoft.com/office/drawing/2014/main" id="{957EFD13-88C7-F7F3-A909-D3238BAB0369}"/>
              </a:ext>
            </a:extLst>
          </p:cNvPr>
          <p:cNvSpPr txBox="1"/>
          <p:nvPr userDrawn="1"/>
        </p:nvSpPr>
        <p:spPr>
          <a:xfrm>
            <a:off x="689811" y="6373910"/>
            <a:ext cx="5120640" cy="369332"/>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p>
            <a:pPr algn="ctr">
              <a:defRPr sz="1600">
                <a:solidFill>
                  <a:srgbClr val="FFFFFF"/>
                </a:solidFill>
                <a:latin typeface="Montserrat Bold"/>
                <a:ea typeface="Montserrat Bold"/>
                <a:cs typeface="Montserrat Bold"/>
                <a:sym typeface="Montserrat Bold"/>
              </a:defRPr>
            </a:pPr>
            <a:r>
              <a:rPr sz="1800" b="1" dirty="0">
                <a:solidFill>
                  <a:srgbClr val="3C64A5"/>
                </a:solidFill>
              </a:rPr>
              <a:t>THE</a:t>
            </a:r>
            <a:r>
              <a:rPr dirty="0">
                <a:solidFill>
                  <a:srgbClr val="3C64A5"/>
                </a:solidFill>
                <a:latin typeface="Montserrat Regular"/>
                <a:ea typeface="Montserrat Regular"/>
                <a:cs typeface="Montserrat Regular"/>
                <a:sym typeface="Montserrat Regular"/>
              </a:rPr>
              <a:t> TUSCANY HEALTH ECOS</a:t>
            </a:r>
            <a:r>
              <a:rPr lang="it-IT" dirty="0">
                <a:solidFill>
                  <a:srgbClr val="3C64A5"/>
                </a:solidFill>
                <a:latin typeface="Montserrat Regular"/>
                <a:ea typeface="Montserrat Regular"/>
                <a:cs typeface="Montserrat Regular"/>
                <a:sym typeface="Montserrat Regular"/>
              </a:rPr>
              <a:t>Y</a:t>
            </a:r>
            <a:r>
              <a:rPr dirty="0">
                <a:solidFill>
                  <a:srgbClr val="3C64A5"/>
                </a:solidFill>
                <a:latin typeface="Montserrat Regular"/>
                <a:ea typeface="Montserrat Regular"/>
                <a:cs typeface="Montserrat Regular"/>
                <a:sym typeface="Montserrat Regular"/>
              </a:rPr>
              <a:t>STEM</a:t>
            </a:r>
            <a:r>
              <a:rPr lang="en-US" dirty="0">
                <a:solidFill>
                  <a:srgbClr val="3C64A5"/>
                </a:solidFill>
                <a:latin typeface="Montserrat Regular"/>
                <a:ea typeface="Montserrat Regular"/>
                <a:cs typeface="Montserrat Regular"/>
                <a:sym typeface="Montserrat Regular"/>
              </a:rPr>
              <a:t> – SPOKE 1</a:t>
            </a:r>
            <a:endParaRPr dirty="0">
              <a:solidFill>
                <a:srgbClr val="3C64A5"/>
              </a:solidFill>
              <a:latin typeface="Montserrat Regular"/>
              <a:ea typeface="Montserrat Regular"/>
              <a:cs typeface="Montserrat Regular"/>
              <a:sym typeface="Montserrat Regular"/>
            </a:endParaRPr>
          </a:p>
        </p:txBody>
      </p:sp>
      <p:sp>
        <p:nvSpPr>
          <p:cNvPr id="15" name="Connettore 1 6">
            <a:extLst>
              <a:ext uri="{FF2B5EF4-FFF2-40B4-BE49-F238E27FC236}">
                <a16:creationId xmlns:a16="http://schemas.microsoft.com/office/drawing/2014/main" id="{733E2699-63F6-04F7-6895-57AAD2F3D89A}"/>
              </a:ext>
            </a:extLst>
          </p:cNvPr>
          <p:cNvSpPr/>
          <p:nvPr userDrawn="1"/>
        </p:nvSpPr>
        <p:spPr>
          <a:xfrm flipV="1">
            <a:off x="0" y="6558576"/>
            <a:ext cx="689811" cy="0"/>
          </a:xfrm>
          <a:prstGeom prst="line">
            <a:avLst/>
          </a:prstGeom>
          <a:ln>
            <a:solidFill>
              <a:srgbClr val="3C64A5"/>
            </a:solidFill>
            <a:miter/>
          </a:ln>
        </p:spPr>
        <p:txBody>
          <a:bodyPr lIns="45719" rIns="45719"/>
          <a:lstStyle/>
          <a:p>
            <a:endParaRPr dirty="0"/>
          </a:p>
        </p:txBody>
      </p:sp>
      <p:sp>
        <p:nvSpPr>
          <p:cNvPr id="17" name="Connettore 1 6">
            <a:extLst>
              <a:ext uri="{FF2B5EF4-FFF2-40B4-BE49-F238E27FC236}">
                <a16:creationId xmlns:a16="http://schemas.microsoft.com/office/drawing/2014/main" id="{4B7EBC58-F4C5-FEE7-9813-4786D8397F0B}"/>
              </a:ext>
            </a:extLst>
          </p:cNvPr>
          <p:cNvSpPr/>
          <p:nvPr userDrawn="1"/>
        </p:nvSpPr>
        <p:spPr>
          <a:xfrm flipV="1">
            <a:off x="11502189" y="6552226"/>
            <a:ext cx="689811" cy="0"/>
          </a:xfrm>
          <a:prstGeom prst="line">
            <a:avLst/>
          </a:prstGeom>
          <a:ln>
            <a:solidFill>
              <a:srgbClr val="3C64A5"/>
            </a:solidFill>
            <a:miter/>
          </a:ln>
        </p:spPr>
        <p:txBody>
          <a:bodyPr lIns="45719" rIns="45719"/>
          <a:lstStyle/>
          <a:p>
            <a:endParaRPr dirty="0"/>
          </a:p>
        </p:txBody>
      </p:sp>
      <p:sp>
        <p:nvSpPr>
          <p:cNvPr id="18" name="CasellaDiTesto 17">
            <a:extLst>
              <a:ext uri="{FF2B5EF4-FFF2-40B4-BE49-F238E27FC236}">
                <a16:creationId xmlns:a16="http://schemas.microsoft.com/office/drawing/2014/main" id="{272B8879-B0B0-8357-7CF4-AB22F95A047B}"/>
              </a:ext>
            </a:extLst>
          </p:cNvPr>
          <p:cNvSpPr txBox="1"/>
          <p:nvPr userDrawn="1"/>
        </p:nvSpPr>
        <p:spPr>
          <a:xfrm>
            <a:off x="11093820" y="6427694"/>
            <a:ext cx="423583" cy="246221"/>
          </a:xfrm>
          <a:prstGeom prst="rect">
            <a:avLst/>
          </a:prstGeom>
          <a:noFill/>
        </p:spPr>
        <p:txBody>
          <a:bodyPr wrap="square" rtlCol="0">
            <a:spAutoFit/>
          </a:bodyPr>
          <a:lstStyle/>
          <a:p>
            <a:pPr algn="ctr"/>
            <a:fld id="{D9C48075-744E-1A4C-BA74-3277BD946826}" type="slidenum">
              <a:rPr lang="it-IT" sz="1000" smtClean="0">
                <a:solidFill>
                  <a:srgbClr val="3C64A5"/>
                </a:solidFill>
                <a:latin typeface="Helvetica" pitchFamily="2" charset="0"/>
              </a:rPr>
              <a:pPr algn="ctr"/>
              <a:t>‹#›</a:t>
            </a:fld>
            <a:endParaRPr lang="it-IT" sz="1000" dirty="0">
              <a:solidFill>
                <a:srgbClr val="3C64A5"/>
              </a:solidFill>
              <a:latin typeface="Helvetica" pitchFamily="2" charset="0"/>
            </a:endParaRPr>
          </a:p>
        </p:txBody>
      </p:sp>
      <p:pic>
        <p:nvPicPr>
          <p:cNvPr id="8" name="Immagine 7" descr="Immagine che contiene schermata, grafica, Elementi grafici, pixel&#10;&#10;Descrizione generata automaticamente">
            <a:extLst>
              <a:ext uri="{FF2B5EF4-FFF2-40B4-BE49-F238E27FC236}">
                <a16:creationId xmlns:a16="http://schemas.microsoft.com/office/drawing/2014/main" id="{FD1857EB-2E52-C5CA-F886-39B032F6E14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49509" y="228598"/>
            <a:ext cx="1618976" cy="508821"/>
          </a:xfrm>
          <a:prstGeom prst="rect">
            <a:avLst/>
          </a:prstGeom>
        </p:spPr>
      </p:pic>
      <p:pic>
        <p:nvPicPr>
          <p:cNvPr id="9" name="Immagine 8" descr="Immagine che contiene Elementi grafici, Carattere, grafica, schermata&#10;&#10;Descrizione generata automaticamente">
            <a:extLst>
              <a:ext uri="{FF2B5EF4-FFF2-40B4-BE49-F238E27FC236}">
                <a16:creationId xmlns:a16="http://schemas.microsoft.com/office/drawing/2014/main" id="{E0839A3E-D0EF-F5BC-C145-002040DA16E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028904" y="220508"/>
            <a:ext cx="1747684" cy="496502"/>
          </a:xfrm>
          <a:prstGeom prst="rect">
            <a:avLst/>
          </a:prstGeom>
        </p:spPr>
      </p:pic>
      <p:pic>
        <p:nvPicPr>
          <p:cNvPr id="10" name="Immagine 9" descr="Immagine che contiene schermata, Carattere, Blu elettrico, Blu intenso&#10;&#10;Descrizione generata automaticamente">
            <a:extLst>
              <a:ext uri="{FF2B5EF4-FFF2-40B4-BE49-F238E27FC236}">
                <a16:creationId xmlns:a16="http://schemas.microsoft.com/office/drawing/2014/main" id="{A0698171-CC6C-796E-82F5-7D957222B23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14609" y="234869"/>
            <a:ext cx="1835653" cy="473054"/>
          </a:xfrm>
          <a:prstGeom prst="rect">
            <a:avLst/>
          </a:prstGeom>
        </p:spPr>
      </p:pic>
      <p:pic>
        <p:nvPicPr>
          <p:cNvPr id="3" name="Immagine 2" descr="Immagine che contiene testo, Carattere, Elementi grafici, logo&#10;&#10;Descrizione generata automaticamente">
            <a:extLst>
              <a:ext uri="{FF2B5EF4-FFF2-40B4-BE49-F238E27FC236}">
                <a16:creationId xmlns:a16="http://schemas.microsoft.com/office/drawing/2014/main" id="{CA4317FE-9017-6963-90DC-861B0F4EB815}"/>
              </a:ext>
            </a:extLst>
          </p:cNvPr>
          <p:cNvPicPr>
            <a:picLocks noChangeAspect="1"/>
          </p:cNvPicPr>
          <p:nvPr userDrawn="1"/>
        </p:nvPicPr>
        <p:blipFill>
          <a:blip r:embed="rId11"/>
          <a:stretch>
            <a:fillRect/>
          </a:stretch>
        </p:blipFill>
        <p:spPr>
          <a:xfrm>
            <a:off x="6453266" y="291475"/>
            <a:ext cx="1311640" cy="393306"/>
          </a:xfrm>
          <a:prstGeom prst="rect">
            <a:avLst/>
          </a:prstGeom>
        </p:spPr>
      </p:pic>
    </p:spTree>
    <p:extLst>
      <p:ext uri="{BB962C8B-B14F-4D97-AF65-F5344CB8AC3E}">
        <p14:creationId xmlns:p14="http://schemas.microsoft.com/office/powerpoint/2010/main" val="4011014904"/>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1" r:id="rId3"/>
    <p:sldLayoutId id="2147483650" r:id="rId4"/>
    <p:sldLayoutId id="2147483652" r:id="rId5"/>
    <p:sldLayoutId id="214748365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2.jp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gif"/><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image" Target="../media/image43.jpe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notesSlide" Target="../notesSlides/notesSlide14.xml"/><Relationship Id="rId16"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45.jpeg"/><Relationship Id="rId11" Type="http://schemas.openxmlformats.org/officeDocument/2006/relationships/image" Target="../media/image50.png"/><Relationship Id="rId5" Type="http://schemas.microsoft.com/office/2007/relationships/hdphoto" Target="../media/hdphoto1.wdp"/><Relationship Id="rId15" Type="http://schemas.openxmlformats.org/officeDocument/2006/relationships/image" Target="../media/image15.jpe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3">
            <a:extLst>
              <a:ext uri="{FF2B5EF4-FFF2-40B4-BE49-F238E27FC236}">
                <a16:creationId xmlns:a16="http://schemas.microsoft.com/office/drawing/2014/main" id="{FE2B1B93-8323-0236-68A4-358BFB39B1CE}"/>
              </a:ext>
            </a:extLst>
          </p:cNvPr>
          <p:cNvPicPr>
            <a:picLocks noChangeAspect="1"/>
          </p:cNvPicPr>
          <p:nvPr/>
        </p:nvPicPr>
        <p:blipFill>
          <a:blip r:embed="rId3">
            <a:duotone>
              <a:schemeClr val="bg2">
                <a:shade val="45000"/>
                <a:satMod val="135000"/>
              </a:schemeClr>
              <a:prstClr val="white"/>
            </a:duotone>
          </a:blip>
          <a:srcRect l="9112" r="9112" b="7377"/>
          <a:stretch>
            <a:fillRect/>
          </a:stretch>
        </p:blipFill>
        <p:spPr>
          <a:xfrm>
            <a:off x="0" y="1111894"/>
            <a:ext cx="12192000" cy="4634211"/>
          </a:xfrm>
          <a:prstGeom prst="rect">
            <a:avLst/>
          </a:prstGeom>
        </p:spPr>
      </p:pic>
      <p:sp>
        <p:nvSpPr>
          <p:cNvPr id="2" name="CasellaDiTesto 1">
            <a:extLst>
              <a:ext uri="{FF2B5EF4-FFF2-40B4-BE49-F238E27FC236}">
                <a16:creationId xmlns:a16="http://schemas.microsoft.com/office/drawing/2014/main" id="{2A3841BC-ADDA-0E75-A78F-7D172297CE47}"/>
              </a:ext>
            </a:extLst>
          </p:cNvPr>
          <p:cNvSpPr txBox="1"/>
          <p:nvPr/>
        </p:nvSpPr>
        <p:spPr>
          <a:xfrm>
            <a:off x="704850" y="2012480"/>
            <a:ext cx="10863470" cy="1938992"/>
          </a:xfrm>
          <a:prstGeom prst="rect">
            <a:avLst/>
          </a:prstGeom>
          <a:solidFill>
            <a:srgbClr val="3C64A5"/>
          </a:solidFill>
          <a:ln>
            <a:solidFill>
              <a:schemeClr val="accent1"/>
            </a:solidFill>
          </a:ln>
        </p:spPr>
        <p:txBody>
          <a:bodyPr wrap="square" rtlCol="0">
            <a:spAutoFit/>
          </a:bodyPr>
          <a:lstStyle/>
          <a:p>
            <a:pPr algn="ctr" fontAlgn="base"/>
            <a:r>
              <a:rPr lang="en-GB" sz="4000" b="1" dirty="0">
                <a:solidFill>
                  <a:schemeClr val="bg1"/>
                </a:solidFill>
                <a:latin typeface="Montserrat" panose="00000500000000000000" pitchFamily="2" charset="0"/>
              </a:rPr>
              <a:t>FLASH Radiotherapy Preserves Systemic and Tissue Homeostasis While Maintaining Antitumor Efficacy</a:t>
            </a:r>
          </a:p>
        </p:txBody>
      </p:sp>
      <p:grpSp>
        <p:nvGrpSpPr>
          <p:cNvPr id="5" name="Group 4">
            <a:extLst>
              <a:ext uri="{FF2B5EF4-FFF2-40B4-BE49-F238E27FC236}">
                <a16:creationId xmlns:a16="http://schemas.microsoft.com/office/drawing/2014/main" id="{DF22C3D7-31B4-FAA6-45EE-A38DAFC9D3E5}"/>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63DEFBCB-1588-90AD-A82D-1467F0D9373B}"/>
                </a:ext>
              </a:extLst>
            </p:cNvPr>
            <p:cNvPicPr>
              <a:picLocks noChangeAspect="1"/>
            </p:cNvPicPr>
            <p:nvPr/>
          </p:nvPicPr>
          <p:blipFill>
            <a:blip r:embed="rId4"/>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3A344E46-D698-D42C-7231-1F02FB157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2EE1F6EC-477D-98CF-8DCA-A0ED180CAD14}"/>
              </a:ext>
            </a:extLst>
          </p:cNvPr>
          <p:cNvSpPr txBox="1"/>
          <p:nvPr/>
        </p:nvSpPr>
        <p:spPr>
          <a:xfrm>
            <a:off x="847035" y="4172818"/>
            <a:ext cx="10579100" cy="1106200"/>
          </a:xfrm>
          <a:prstGeom prst="rect">
            <a:avLst/>
          </a:prstGeom>
          <a:noFill/>
          <a:effectLst/>
        </p:spPr>
        <p:txBody>
          <a:bodyPr wrap="square">
            <a:spAutoFit/>
          </a:bodyPr>
          <a:lstStyle/>
          <a:p>
            <a:pPr algn="ctr">
              <a:lnSpc>
                <a:spcPct val="120000"/>
              </a:lnSpc>
            </a:pPr>
            <a:r>
              <a:rPr lang="it-IT" sz="1400" b="1" dirty="0">
                <a:latin typeface="Montserrat" panose="00000500000000000000" pitchFamily="2" charset="0"/>
                <a:cs typeface="Arial" panose="020B0604020202020204" pitchFamily="34" charset="0"/>
              </a:rPr>
              <a:t>Giulia Furini</a:t>
            </a:r>
            <a:r>
              <a:rPr lang="it-IT" sz="1400" b="1" baseline="30000" dirty="0">
                <a:latin typeface="Montserrat" panose="00000500000000000000" pitchFamily="2" charset="0"/>
                <a:cs typeface="Arial" panose="020B0604020202020204" pitchFamily="34" charset="0"/>
              </a:rPr>
              <a:t>†</a:t>
            </a:r>
            <a:r>
              <a:rPr lang="it-IT" sz="1400" dirty="0">
                <a:latin typeface="Montserrat" panose="00000500000000000000" pitchFamily="2" charset="0"/>
                <a:cs typeface="Arial" panose="020B0604020202020204" pitchFamily="34" charset="0"/>
              </a:rPr>
              <a:t>, Eduarda Mota Da Silva</a:t>
            </a:r>
            <a:r>
              <a:rPr lang="it-IT" sz="1400" baseline="30000" dirty="0">
                <a:latin typeface="Montserrat" panose="00000500000000000000" pitchFamily="2" charset="0"/>
                <a:cs typeface="Arial" panose="020B0604020202020204" pitchFamily="34" charset="0"/>
              </a:rPr>
              <a:t>†</a:t>
            </a:r>
            <a:r>
              <a:rPr lang="it-IT" sz="1400" dirty="0">
                <a:latin typeface="Montserrat" panose="00000500000000000000" pitchFamily="2" charset="0"/>
                <a:cs typeface="Arial" panose="020B0604020202020204" pitchFamily="34" charset="0"/>
              </a:rPr>
              <a:t>, Alice Usai, Gaia Scabia, Claudia </a:t>
            </a:r>
            <a:r>
              <a:rPr lang="it-IT" sz="1400" dirty="0" err="1">
                <a:latin typeface="Montserrat" panose="00000500000000000000" pitchFamily="2" charset="0"/>
                <a:cs typeface="Arial" panose="020B0604020202020204" pitchFamily="34" charset="0"/>
              </a:rPr>
              <a:t>Kusmic</a:t>
            </a:r>
            <a:r>
              <a:rPr lang="it-IT" sz="1400" dirty="0">
                <a:latin typeface="Montserrat" panose="00000500000000000000" pitchFamily="2" charset="0"/>
                <a:cs typeface="Arial" panose="020B0604020202020204" pitchFamily="34" charset="0"/>
              </a:rPr>
              <a:t>, Francesco Faita, Andrea Cavalieri, Mariagrazia Celentano, Mario Costa, Filippo Rossi, Giulia Asero, Roberta Di Pietro, Emanuela Guerra, Stefano Lattanzio, Tonia Luca, Sergio Castorina, Roberto Cusano, Riccardo Berutti, Jessica Milia, Simone Capaccioli, Alessandra Gonnelli, Noemi Giannini, Fabiola </a:t>
            </a:r>
            <a:r>
              <a:rPr lang="it-IT" sz="1400" dirty="0" err="1">
                <a:latin typeface="Montserrat" panose="00000500000000000000" pitchFamily="2" charset="0"/>
                <a:cs typeface="Arial" panose="020B0604020202020204" pitchFamily="34" charset="0"/>
              </a:rPr>
              <a:t>Paiar</a:t>
            </a:r>
            <a:r>
              <a:rPr lang="it-IT" sz="1400" dirty="0">
                <a:latin typeface="Montserrat" panose="00000500000000000000" pitchFamily="2" charset="0"/>
                <a:cs typeface="Arial" panose="020B0604020202020204" pitchFamily="34" charset="0"/>
              </a:rPr>
              <a:t>, Saverio Cinti, Fabio Di Martino</a:t>
            </a:r>
            <a:r>
              <a:rPr lang="it-IT" sz="1400" baseline="30000" dirty="0">
                <a:latin typeface="Montserrat" panose="00000500000000000000" pitchFamily="2" charset="0"/>
                <a:cs typeface="Arial" panose="020B0604020202020204" pitchFamily="34" charset="0"/>
              </a:rPr>
              <a:t> </a:t>
            </a:r>
            <a:r>
              <a:rPr lang="it-IT" sz="1400" dirty="0">
                <a:latin typeface="Montserrat" panose="00000500000000000000" pitchFamily="2" charset="0"/>
                <a:cs typeface="Arial" panose="020B0604020202020204" pitchFamily="34" charset="0"/>
              </a:rPr>
              <a:t>&amp; </a:t>
            </a:r>
            <a:r>
              <a:rPr lang="it-IT" sz="1400" b="1" dirty="0">
                <a:latin typeface="Montserrat" panose="00000500000000000000" pitchFamily="2" charset="0"/>
                <a:cs typeface="Arial" panose="020B0604020202020204" pitchFamily="34" charset="0"/>
              </a:rPr>
              <a:t>Margherita Maffei </a:t>
            </a:r>
            <a:endParaRPr lang="en-PT" sz="1400" b="1" dirty="0">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241934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B3B4B-3022-EE27-ECDD-8F69B936E861}"/>
            </a:ext>
          </a:extLst>
        </p:cNvPr>
        <p:cNvGrpSpPr/>
        <p:nvPr/>
      </p:nvGrpSpPr>
      <p:grpSpPr>
        <a:xfrm>
          <a:off x="0" y="0"/>
          <a:ext cx="0" cy="0"/>
          <a:chOff x="0" y="0"/>
          <a:chExt cx="0" cy="0"/>
        </a:xfrm>
      </p:grpSpPr>
      <p:sp>
        <p:nvSpPr>
          <p:cNvPr id="24" name="CasellaDiTesto 23">
            <a:extLst>
              <a:ext uri="{FF2B5EF4-FFF2-40B4-BE49-F238E27FC236}">
                <a16:creationId xmlns:a16="http://schemas.microsoft.com/office/drawing/2014/main" id="{A96EFEDA-F181-9DA4-73F2-11EB4DE8CEEC}"/>
              </a:ext>
            </a:extLst>
          </p:cNvPr>
          <p:cNvSpPr txBox="1"/>
          <p:nvPr/>
        </p:nvSpPr>
        <p:spPr>
          <a:xfrm>
            <a:off x="171724" y="2390753"/>
            <a:ext cx="4973969" cy="583878"/>
          </a:xfrm>
          <a:prstGeom prst="rect">
            <a:avLst/>
          </a:prstGeom>
          <a:noFill/>
        </p:spPr>
        <p:txBody>
          <a:bodyPr wrap="square">
            <a:spAutoFit/>
          </a:bodyPr>
          <a:lstStyle/>
          <a:p>
            <a:pPr algn="ctr">
              <a:lnSpc>
                <a:spcPct val="150000"/>
              </a:lnSpc>
            </a:pPr>
            <a:r>
              <a:rPr lang="en-GB" sz="2400" b="1" dirty="0">
                <a:solidFill>
                  <a:srgbClr val="3C64A5"/>
                </a:solidFill>
                <a:latin typeface="Montserrat" panose="00000500000000000000" pitchFamily="2" charset="0"/>
                <a:cs typeface="Arial" panose="020B0604020202020204" pitchFamily="34" charset="0"/>
              </a:rPr>
              <a:t>CONV-RT &gt;&gt;&gt;&gt; FLASH-RT</a:t>
            </a:r>
          </a:p>
        </p:txBody>
      </p:sp>
      <p:sp>
        <p:nvSpPr>
          <p:cNvPr id="26" name="CasellaDiTesto 25">
            <a:extLst>
              <a:ext uri="{FF2B5EF4-FFF2-40B4-BE49-F238E27FC236}">
                <a16:creationId xmlns:a16="http://schemas.microsoft.com/office/drawing/2014/main" id="{37285FAA-9208-D146-37DF-B7DB4279B43F}"/>
              </a:ext>
            </a:extLst>
          </p:cNvPr>
          <p:cNvSpPr txBox="1"/>
          <p:nvPr/>
        </p:nvSpPr>
        <p:spPr>
          <a:xfrm>
            <a:off x="190458" y="3011486"/>
            <a:ext cx="6660718" cy="88338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CONV-RT: </a:t>
            </a:r>
            <a:r>
              <a:rPr lang="en-US" b="1" dirty="0"/>
              <a:t>216</a:t>
            </a:r>
            <a:r>
              <a:rPr lang="en-US" dirty="0"/>
              <a:t> Enriched BPs (195 UP and 21 DOWN, p&lt;0.001) </a:t>
            </a:r>
          </a:p>
          <a:p>
            <a:pPr marL="285750" indent="-285750">
              <a:lnSpc>
                <a:spcPct val="150000"/>
              </a:lnSpc>
              <a:buFont typeface="Arial" panose="020B0604020202020204" pitchFamily="34" charset="0"/>
              <a:buChar char="•"/>
            </a:pPr>
            <a:r>
              <a:rPr lang="en-US" dirty="0"/>
              <a:t>FLASH-RT: </a:t>
            </a:r>
            <a:r>
              <a:rPr lang="en-US" b="1" dirty="0"/>
              <a:t>6</a:t>
            </a:r>
            <a:r>
              <a:rPr lang="en-US" dirty="0"/>
              <a:t> Enriched BPs (3 UP and 3 DOWN, p&lt;0.001)</a:t>
            </a:r>
            <a:endParaRPr lang="it-IT" dirty="0"/>
          </a:p>
        </p:txBody>
      </p:sp>
      <p:sp>
        <p:nvSpPr>
          <p:cNvPr id="39" name="CasellaDiTesto 38">
            <a:extLst>
              <a:ext uri="{FF2B5EF4-FFF2-40B4-BE49-F238E27FC236}">
                <a16:creationId xmlns:a16="http://schemas.microsoft.com/office/drawing/2014/main" id="{28094A5A-5096-3319-2E15-C85C957C79C3}"/>
              </a:ext>
            </a:extLst>
          </p:cNvPr>
          <p:cNvSpPr txBox="1"/>
          <p:nvPr/>
        </p:nvSpPr>
        <p:spPr>
          <a:xfrm>
            <a:off x="7657959" y="1844041"/>
            <a:ext cx="4060968" cy="227709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latin typeface="Montserrat" panose="00000500000000000000" pitchFamily="2" charset="0"/>
              </a:rPr>
              <a:t>Keratinization</a:t>
            </a:r>
          </a:p>
          <a:p>
            <a:pPr marL="285750" indent="-285750">
              <a:lnSpc>
                <a:spcPct val="150000"/>
              </a:lnSpc>
              <a:buFont typeface="Arial" panose="020B0604020202020204" pitchFamily="34" charset="0"/>
              <a:buChar char="•"/>
            </a:pPr>
            <a:r>
              <a:rPr lang="en-US" sz="1600" dirty="0">
                <a:latin typeface="Montserrat" panose="00000500000000000000" pitchFamily="2" charset="0"/>
              </a:rPr>
              <a:t>ECM deposition and fibrosis</a:t>
            </a:r>
            <a:endParaRPr lang="it-IT" sz="1600" dirty="0">
              <a:latin typeface="Montserrat" panose="00000500000000000000" pitchFamily="2" charset="0"/>
            </a:endParaRPr>
          </a:p>
          <a:p>
            <a:pPr marL="285750" indent="-285750">
              <a:lnSpc>
                <a:spcPct val="150000"/>
              </a:lnSpc>
              <a:buFont typeface="Arial" panose="020B0604020202020204" pitchFamily="34" charset="0"/>
              <a:buChar char="•"/>
            </a:pPr>
            <a:r>
              <a:rPr lang="en-US" sz="1600" dirty="0">
                <a:latin typeface="Montserrat" panose="00000500000000000000" pitchFamily="2" charset="0"/>
              </a:rPr>
              <a:t>Inflammation and Immunity</a:t>
            </a:r>
            <a:endParaRPr lang="it-IT" sz="1600" dirty="0">
              <a:latin typeface="Montserrat" panose="00000500000000000000" pitchFamily="2" charset="0"/>
            </a:endParaRPr>
          </a:p>
          <a:p>
            <a:pPr marL="285750" indent="-285750">
              <a:lnSpc>
                <a:spcPct val="150000"/>
              </a:lnSpc>
              <a:buFont typeface="Arial" panose="020B0604020202020204" pitchFamily="34" charset="0"/>
              <a:buChar char="•"/>
            </a:pPr>
            <a:r>
              <a:rPr lang="en-US" sz="1200" dirty="0">
                <a:latin typeface="Montserrat" panose="00000500000000000000" pitchFamily="2" charset="0"/>
              </a:rPr>
              <a:t>Cell-Matrix interactions</a:t>
            </a:r>
          </a:p>
          <a:p>
            <a:pPr marL="285750" indent="-285750">
              <a:lnSpc>
                <a:spcPct val="150000"/>
              </a:lnSpc>
              <a:buFont typeface="Arial" panose="020B0604020202020204" pitchFamily="34" charset="0"/>
              <a:buChar char="•"/>
            </a:pPr>
            <a:r>
              <a:rPr lang="en-US" sz="1200" dirty="0">
                <a:latin typeface="Montserrat" panose="00000500000000000000" pitchFamily="2" charset="0"/>
              </a:rPr>
              <a:t>Cell death </a:t>
            </a:r>
            <a:endParaRPr lang="it-IT" sz="1200" dirty="0">
              <a:latin typeface="Montserrat" panose="00000500000000000000" pitchFamily="2" charset="0"/>
            </a:endParaRPr>
          </a:p>
          <a:p>
            <a:pPr marL="285750" indent="-285750">
              <a:lnSpc>
                <a:spcPct val="150000"/>
              </a:lnSpc>
              <a:buFont typeface="Arial" panose="020B0604020202020204" pitchFamily="34" charset="0"/>
              <a:buChar char="•"/>
            </a:pPr>
            <a:r>
              <a:rPr lang="en-US" sz="1200" dirty="0">
                <a:latin typeface="Montserrat" panose="00000500000000000000" pitchFamily="2" charset="0"/>
              </a:rPr>
              <a:t>Regulation of gene expression</a:t>
            </a:r>
            <a:endParaRPr lang="it-IT" sz="1200" dirty="0">
              <a:latin typeface="Montserrat" panose="00000500000000000000" pitchFamily="2" charset="0"/>
            </a:endParaRPr>
          </a:p>
          <a:p>
            <a:pPr marL="285750" indent="-285750">
              <a:lnSpc>
                <a:spcPct val="150000"/>
              </a:lnSpc>
              <a:buFont typeface="Arial" panose="020B0604020202020204" pitchFamily="34" charset="0"/>
              <a:buChar char="•"/>
            </a:pPr>
            <a:r>
              <a:rPr lang="en-US" sz="1200" dirty="0">
                <a:latin typeface="Montserrat" panose="00000500000000000000" pitchFamily="2" charset="0"/>
              </a:rPr>
              <a:t>Cell signaling </a:t>
            </a:r>
            <a:endParaRPr lang="it-IT" sz="1200" dirty="0">
              <a:latin typeface="Montserrat" panose="00000500000000000000" pitchFamily="2" charset="0"/>
            </a:endParaRPr>
          </a:p>
        </p:txBody>
      </p:sp>
      <p:grpSp>
        <p:nvGrpSpPr>
          <p:cNvPr id="40" name="Gruppo 39">
            <a:extLst>
              <a:ext uri="{FF2B5EF4-FFF2-40B4-BE49-F238E27FC236}">
                <a16:creationId xmlns:a16="http://schemas.microsoft.com/office/drawing/2014/main" id="{37B4D49D-8FBB-A86F-94BE-F3A3E0F0AF48}"/>
              </a:ext>
            </a:extLst>
          </p:cNvPr>
          <p:cNvGrpSpPr/>
          <p:nvPr/>
        </p:nvGrpSpPr>
        <p:grpSpPr>
          <a:xfrm>
            <a:off x="348253" y="4106148"/>
            <a:ext cx="5168232" cy="1653813"/>
            <a:chOff x="5892842" y="3590015"/>
            <a:chExt cx="6024640" cy="1927860"/>
          </a:xfrm>
        </p:grpSpPr>
        <p:grpSp>
          <p:nvGrpSpPr>
            <p:cNvPr id="41" name="Group 39">
              <a:extLst>
                <a:ext uri="{FF2B5EF4-FFF2-40B4-BE49-F238E27FC236}">
                  <a16:creationId xmlns:a16="http://schemas.microsoft.com/office/drawing/2014/main" id="{1EAA4758-616E-8F9A-99D0-73E35FE6442E}"/>
                </a:ext>
              </a:extLst>
            </p:cNvPr>
            <p:cNvGrpSpPr/>
            <p:nvPr/>
          </p:nvGrpSpPr>
          <p:grpSpPr>
            <a:xfrm>
              <a:off x="9344314" y="3590015"/>
              <a:ext cx="2476039" cy="1591683"/>
              <a:chOff x="7036818" y="2627062"/>
              <a:chExt cx="1525454" cy="980614"/>
            </a:xfrm>
            <a:effectLst/>
          </p:grpSpPr>
          <p:grpSp>
            <p:nvGrpSpPr>
              <p:cNvPr id="57" name="Group 40">
                <a:extLst>
                  <a:ext uri="{FF2B5EF4-FFF2-40B4-BE49-F238E27FC236}">
                    <a16:creationId xmlns:a16="http://schemas.microsoft.com/office/drawing/2014/main" id="{BE307DFB-8CE1-ACE2-68C4-F95EF7E1ACE4}"/>
                  </a:ext>
                </a:extLst>
              </p:cNvPr>
              <p:cNvGrpSpPr/>
              <p:nvPr/>
            </p:nvGrpSpPr>
            <p:grpSpPr>
              <a:xfrm>
                <a:off x="7036818" y="2627062"/>
                <a:ext cx="1525454" cy="980614"/>
                <a:chOff x="7897415" y="1930184"/>
                <a:chExt cx="1736177" cy="1116074"/>
              </a:xfrm>
            </p:grpSpPr>
            <p:sp>
              <p:nvSpPr>
                <p:cNvPr id="61" name="Oval 44">
                  <a:extLst>
                    <a:ext uri="{FF2B5EF4-FFF2-40B4-BE49-F238E27FC236}">
                      <a16:creationId xmlns:a16="http://schemas.microsoft.com/office/drawing/2014/main" id="{4906FC4F-77B3-6024-B210-F1310718834A}"/>
                    </a:ext>
                  </a:extLst>
                </p:cNvPr>
                <p:cNvSpPr/>
                <p:nvPr/>
              </p:nvSpPr>
              <p:spPr>
                <a:xfrm>
                  <a:off x="8555905" y="1938342"/>
                  <a:ext cx="1077687" cy="1107916"/>
                </a:xfrm>
                <a:prstGeom prst="ellipse">
                  <a:avLst/>
                </a:prstGeom>
                <a:solidFill>
                  <a:schemeClr val="accent3">
                    <a:lumMod val="60000"/>
                    <a:lumOff val="40000"/>
                    <a:alpha val="30196"/>
                  </a:schemeClr>
                </a:solidFill>
                <a:ln w="12700">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sp>
              <p:nvSpPr>
                <p:cNvPr id="62" name="Oval 45">
                  <a:extLst>
                    <a:ext uri="{FF2B5EF4-FFF2-40B4-BE49-F238E27FC236}">
                      <a16:creationId xmlns:a16="http://schemas.microsoft.com/office/drawing/2014/main" id="{6603973A-DF11-860B-815C-29FF8E6C59FC}"/>
                    </a:ext>
                  </a:extLst>
                </p:cNvPr>
                <p:cNvSpPr/>
                <p:nvPr/>
              </p:nvSpPr>
              <p:spPr>
                <a:xfrm>
                  <a:off x="7897415" y="1930184"/>
                  <a:ext cx="1077686" cy="1107916"/>
                </a:xfrm>
                <a:prstGeom prst="ellipse">
                  <a:avLst/>
                </a:prstGeom>
                <a:solidFill>
                  <a:schemeClr val="tx2">
                    <a:lumMod val="50000"/>
                    <a:lumOff val="50000"/>
                    <a:alpha val="30196"/>
                  </a:schemeClr>
                </a:solidFill>
                <a:ln w="12700">
                  <a:solidFill>
                    <a:schemeClr val="tx2">
                      <a:lumMod val="50000"/>
                      <a:lumOff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grpSp>
          <p:sp>
            <p:nvSpPr>
              <p:cNvPr id="58" name="TextBox 41">
                <a:extLst>
                  <a:ext uri="{FF2B5EF4-FFF2-40B4-BE49-F238E27FC236}">
                    <a16:creationId xmlns:a16="http://schemas.microsoft.com/office/drawing/2014/main" id="{CFF904DE-1E63-A669-AD4D-D083138835D9}"/>
                  </a:ext>
                </a:extLst>
              </p:cNvPr>
              <p:cNvSpPr txBox="1"/>
              <p:nvPr/>
            </p:nvSpPr>
            <p:spPr>
              <a:xfrm>
                <a:off x="7049004" y="3000043"/>
                <a:ext cx="619588" cy="287349"/>
              </a:xfrm>
              <a:prstGeom prst="rect">
                <a:avLst/>
              </a:prstGeom>
              <a:noFill/>
            </p:spPr>
            <p:txBody>
              <a:bodyPr wrap="square" rtlCol="0">
                <a:spAutoFit/>
              </a:bodyPr>
              <a:lstStyle/>
              <a:p>
                <a:pPr algn="ctr"/>
                <a:r>
                  <a:rPr lang="it-IT" sz="2000" b="1" dirty="0">
                    <a:solidFill>
                      <a:srgbClr val="002FFF"/>
                    </a:solidFill>
                    <a:latin typeface="Montserrat" panose="00000500000000000000" pitchFamily="2" charset="0"/>
                  </a:rPr>
                  <a:t>21</a:t>
                </a:r>
                <a:endParaRPr lang="en-GB" sz="2000" b="1" dirty="0">
                  <a:solidFill>
                    <a:srgbClr val="002FFF"/>
                  </a:solidFill>
                  <a:latin typeface="Montserrat" panose="00000500000000000000" pitchFamily="2" charset="0"/>
                </a:endParaRPr>
              </a:p>
            </p:txBody>
          </p:sp>
          <p:sp>
            <p:nvSpPr>
              <p:cNvPr id="59" name="TextBox 42">
                <a:extLst>
                  <a:ext uri="{FF2B5EF4-FFF2-40B4-BE49-F238E27FC236}">
                    <a16:creationId xmlns:a16="http://schemas.microsoft.com/office/drawing/2014/main" id="{0C32FAC6-5242-7CEB-8F28-40D20B7F752C}"/>
                  </a:ext>
                </a:extLst>
              </p:cNvPr>
              <p:cNvSpPr txBox="1"/>
              <p:nvPr/>
            </p:nvSpPr>
            <p:spPr>
              <a:xfrm>
                <a:off x="7970371" y="2987416"/>
                <a:ext cx="574965" cy="287349"/>
              </a:xfrm>
              <a:prstGeom prst="rect">
                <a:avLst/>
              </a:prstGeom>
              <a:noFill/>
            </p:spPr>
            <p:txBody>
              <a:bodyPr wrap="square" rtlCol="0">
                <a:spAutoFit/>
              </a:bodyPr>
              <a:lstStyle/>
              <a:p>
                <a:pPr algn="ctr"/>
                <a:r>
                  <a:rPr lang="it-IT" sz="2000" b="1" dirty="0">
                    <a:latin typeface="Montserrat" panose="00000500000000000000" pitchFamily="2" charset="0"/>
                  </a:rPr>
                  <a:t>3</a:t>
                </a:r>
                <a:endParaRPr lang="en-GB" sz="2000" b="1" dirty="0">
                  <a:latin typeface="Montserrat" panose="00000500000000000000" pitchFamily="2" charset="0"/>
                </a:endParaRPr>
              </a:p>
            </p:txBody>
          </p:sp>
          <p:sp>
            <p:nvSpPr>
              <p:cNvPr id="60" name="TextBox 43">
                <a:extLst>
                  <a:ext uri="{FF2B5EF4-FFF2-40B4-BE49-F238E27FC236}">
                    <a16:creationId xmlns:a16="http://schemas.microsoft.com/office/drawing/2014/main" id="{F5E4C8C6-54D8-888C-32A7-B0624B4D2666}"/>
                  </a:ext>
                </a:extLst>
              </p:cNvPr>
              <p:cNvSpPr txBox="1"/>
              <p:nvPr/>
            </p:nvSpPr>
            <p:spPr>
              <a:xfrm>
                <a:off x="7632552" y="3000043"/>
                <a:ext cx="361672" cy="287349"/>
              </a:xfrm>
              <a:prstGeom prst="rect">
                <a:avLst/>
              </a:prstGeom>
              <a:noFill/>
            </p:spPr>
            <p:txBody>
              <a:bodyPr wrap="square" rtlCol="0">
                <a:spAutoFit/>
              </a:bodyPr>
              <a:lstStyle/>
              <a:p>
                <a:pPr algn="ctr"/>
                <a:r>
                  <a:rPr lang="it-IT" sz="2000" b="1" dirty="0">
                    <a:latin typeface="Montserrat" panose="00000500000000000000" pitchFamily="2" charset="0"/>
                  </a:rPr>
                  <a:t>0</a:t>
                </a:r>
                <a:endParaRPr lang="en-GB" sz="2000" b="1" dirty="0">
                  <a:latin typeface="Montserrat" panose="00000500000000000000" pitchFamily="2" charset="0"/>
                </a:endParaRPr>
              </a:p>
            </p:txBody>
          </p:sp>
        </p:grpSp>
        <p:grpSp>
          <p:nvGrpSpPr>
            <p:cNvPr id="42" name="Group 39">
              <a:extLst>
                <a:ext uri="{FF2B5EF4-FFF2-40B4-BE49-F238E27FC236}">
                  <a16:creationId xmlns:a16="http://schemas.microsoft.com/office/drawing/2014/main" id="{33047A55-160A-769E-E9B8-E80766F2264A}"/>
                </a:ext>
              </a:extLst>
            </p:cNvPr>
            <p:cNvGrpSpPr/>
            <p:nvPr/>
          </p:nvGrpSpPr>
          <p:grpSpPr>
            <a:xfrm>
              <a:off x="6306189" y="3601649"/>
              <a:ext cx="2476039" cy="1591683"/>
              <a:chOff x="7036818" y="2627062"/>
              <a:chExt cx="1525454" cy="980614"/>
            </a:xfrm>
            <a:effectLst/>
          </p:grpSpPr>
          <p:grpSp>
            <p:nvGrpSpPr>
              <p:cNvPr id="51" name="Group 40">
                <a:extLst>
                  <a:ext uri="{FF2B5EF4-FFF2-40B4-BE49-F238E27FC236}">
                    <a16:creationId xmlns:a16="http://schemas.microsoft.com/office/drawing/2014/main" id="{F20CFFB7-563E-65EC-CCC2-B399A0710055}"/>
                  </a:ext>
                </a:extLst>
              </p:cNvPr>
              <p:cNvGrpSpPr/>
              <p:nvPr/>
            </p:nvGrpSpPr>
            <p:grpSpPr>
              <a:xfrm>
                <a:off x="7036818" y="2627062"/>
                <a:ext cx="1525454" cy="980614"/>
                <a:chOff x="7897415" y="1930184"/>
                <a:chExt cx="1736177" cy="1116074"/>
              </a:xfrm>
            </p:grpSpPr>
            <p:sp>
              <p:nvSpPr>
                <p:cNvPr id="55" name="Oval 44">
                  <a:extLst>
                    <a:ext uri="{FF2B5EF4-FFF2-40B4-BE49-F238E27FC236}">
                      <a16:creationId xmlns:a16="http://schemas.microsoft.com/office/drawing/2014/main" id="{5893F640-2DC6-5C2A-528C-9A994A991DD4}"/>
                    </a:ext>
                  </a:extLst>
                </p:cNvPr>
                <p:cNvSpPr/>
                <p:nvPr/>
              </p:nvSpPr>
              <p:spPr>
                <a:xfrm>
                  <a:off x="8555905" y="1938342"/>
                  <a:ext cx="1077687" cy="1107916"/>
                </a:xfrm>
                <a:prstGeom prst="ellipse">
                  <a:avLst/>
                </a:prstGeom>
                <a:solidFill>
                  <a:schemeClr val="accent3">
                    <a:lumMod val="60000"/>
                    <a:lumOff val="40000"/>
                    <a:alpha val="30196"/>
                  </a:schemeClr>
                </a:solidFill>
                <a:ln w="12700">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sp>
              <p:nvSpPr>
                <p:cNvPr id="56" name="Oval 45">
                  <a:extLst>
                    <a:ext uri="{FF2B5EF4-FFF2-40B4-BE49-F238E27FC236}">
                      <a16:creationId xmlns:a16="http://schemas.microsoft.com/office/drawing/2014/main" id="{3147D885-A6FF-0333-5A75-C54ACD60D6AD}"/>
                    </a:ext>
                  </a:extLst>
                </p:cNvPr>
                <p:cNvSpPr/>
                <p:nvPr/>
              </p:nvSpPr>
              <p:spPr>
                <a:xfrm>
                  <a:off x="7897415" y="1930184"/>
                  <a:ext cx="1077686" cy="1107916"/>
                </a:xfrm>
                <a:prstGeom prst="ellipse">
                  <a:avLst/>
                </a:prstGeom>
                <a:solidFill>
                  <a:schemeClr val="tx2">
                    <a:lumMod val="50000"/>
                    <a:lumOff val="50000"/>
                    <a:alpha val="30196"/>
                  </a:schemeClr>
                </a:solidFill>
                <a:ln w="12700">
                  <a:solidFill>
                    <a:schemeClr val="tx2">
                      <a:lumMod val="50000"/>
                      <a:lumOff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grpSp>
          <p:sp>
            <p:nvSpPr>
              <p:cNvPr id="52" name="TextBox 41">
                <a:extLst>
                  <a:ext uri="{FF2B5EF4-FFF2-40B4-BE49-F238E27FC236}">
                    <a16:creationId xmlns:a16="http://schemas.microsoft.com/office/drawing/2014/main" id="{FE6C6CF1-1299-6E8D-9965-0F9D2CDD9F7F}"/>
                  </a:ext>
                </a:extLst>
              </p:cNvPr>
              <p:cNvSpPr txBox="1"/>
              <p:nvPr/>
            </p:nvSpPr>
            <p:spPr>
              <a:xfrm>
                <a:off x="7045650" y="3000043"/>
                <a:ext cx="574965" cy="287349"/>
              </a:xfrm>
              <a:prstGeom prst="rect">
                <a:avLst/>
              </a:prstGeom>
              <a:noFill/>
            </p:spPr>
            <p:txBody>
              <a:bodyPr wrap="square" rtlCol="0">
                <a:spAutoFit/>
              </a:bodyPr>
              <a:lstStyle/>
              <a:p>
                <a:pPr algn="ctr"/>
                <a:r>
                  <a:rPr lang="it-IT" sz="2000" b="1" dirty="0">
                    <a:solidFill>
                      <a:srgbClr val="002FFF"/>
                    </a:solidFill>
                    <a:latin typeface="Montserrat" panose="00000500000000000000" pitchFamily="2" charset="0"/>
                  </a:rPr>
                  <a:t>192</a:t>
                </a:r>
                <a:endParaRPr lang="en-GB" sz="2000" b="1" dirty="0">
                  <a:solidFill>
                    <a:srgbClr val="002FFF"/>
                  </a:solidFill>
                  <a:latin typeface="Montserrat" panose="00000500000000000000" pitchFamily="2" charset="0"/>
                </a:endParaRPr>
              </a:p>
            </p:txBody>
          </p:sp>
          <p:sp>
            <p:nvSpPr>
              <p:cNvPr id="53" name="TextBox 42">
                <a:extLst>
                  <a:ext uri="{FF2B5EF4-FFF2-40B4-BE49-F238E27FC236}">
                    <a16:creationId xmlns:a16="http://schemas.microsoft.com/office/drawing/2014/main" id="{A4E75924-1337-FE62-0B5B-00E8EA007B3A}"/>
                  </a:ext>
                </a:extLst>
              </p:cNvPr>
              <p:cNvSpPr txBox="1"/>
              <p:nvPr/>
            </p:nvSpPr>
            <p:spPr>
              <a:xfrm>
                <a:off x="7970371" y="3000043"/>
                <a:ext cx="574965" cy="287349"/>
              </a:xfrm>
              <a:prstGeom prst="rect">
                <a:avLst/>
              </a:prstGeom>
              <a:noFill/>
            </p:spPr>
            <p:txBody>
              <a:bodyPr wrap="square" rtlCol="0">
                <a:spAutoFit/>
              </a:bodyPr>
              <a:lstStyle/>
              <a:p>
                <a:pPr algn="ctr"/>
                <a:r>
                  <a:rPr lang="it-IT" sz="2000" b="1" dirty="0">
                    <a:latin typeface="Montserrat" panose="00000500000000000000" pitchFamily="2" charset="0"/>
                  </a:rPr>
                  <a:t>0</a:t>
                </a:r>
                <a:endParaRPr lang="en-GB" sz="2000" b="1" dirty="0">
                  <a:latin typeface="Montserrat" panose="00000500000000000000" pitchFamily="2" charset="0"/>
                </a:endParaRPr>
              </a:p>
            </p:txBody>
          </p:sp>
          <p:sp>
            <p:nvSpPr>
              <p:cNvPr id="54" name="TextBox 43">
                <a:extLst>
                  <a:ext uri="{FF2B5EF4-FFF2-40B4-BE49-F238E27FC236}">
                    <a16:creationId xmlns:a16="http://schemas.microsoft.com/office/drawing/2014/main" id="{D536A72F-FC00-00BE-B321-657E6917407D}"/>
                  </a:ext>
                </a:extLst>
              </p:cNvPr>
              <p:cNvSpPr txBox="1"/>
              <p:nvPr/>
            </p:nvSpPr>
            <p:spPr>
              <a:xfrm>
                <a:off x="7632552" y="3000043"/>
                <a:ext cx="361672" cy="287349"/>
              </a:xfrm>
              <a:prstGeom prst="rect">
                <a:avLst/>
              </a:prstGeom>
              <a:noFill/>
            </p:spPr>
            <p:txBody>
              <a:bodyPr wrap="square" rtlCol="0">
                <a:spAutoFit/>
              </a:bodyPr>
              <a:lstStyle/>
              <a:p>
                <a:pPr algn="ctr"/>
                <a:r>
                  <a:rPr lang="it-IT" sz="2000" b="1" dirty="0">
                    <a:latin typeface="Montserrat" panose="00000500000000000000" pitchFamily="2" charset="0"/>
                  </a:rPr>
                  <a:t>3</a:t>
                </a:r>
                <a:endParaRPr lang="en-GB" sz="2000" b="1" dirty="0">
                  <a:latin typeface="Montserrat" panose="00000500000000000000" pitchFamily="2" charset="0"/>
                </a:endParaRPr>
              </a:p>
            </p:txBody>
          </p:sp>
        </p:grpSp>
        <p:grpSp>
          <p:nvGrpSpPr>
            <p:cNvPr id="43" name="Gruppo 42">
              <a:extLst>
                <a:ext uri="{FF2B5EF4-FFF2-40B4-BE49-F238E27FC236}">
                  <a16:creationId xmlns:a16="http://schemas.microsoft.com/office/drawing/2014/main" id="{57EDC4FC-FE0E-AE87-70EA-AF592B8CEE88}"/>
                </a:ext>
              </a:extLst>
            </p:cNvPr>
            <p:cNvGrpSpPr/>
            <p:nvPr/>
          </p:nvGrpSpPr>
          <p:grpSpPr>
            <a:xfrm>
              <a:off x="6253449" y="5169054"/>
              <a:ext cx="2625359" cy="347811"/>
              <a:chOff x="5724511" y="5146987"/>
              <a:chExt cx="2795930" cy="370408"/>
            </a:xfrm>
          </p:grpSpPr>
          <p:sp>
            <p:nvSpPr>
              <p:cNvPr id="49" name="CasellaDiTesto 48">
                <a:extLst>
                  <a:ext uri="{FF2B5EF4-FFF2-40B4-BE49-F238E27FC236}">
                    <a16:creationId xmlns:a16="http://schemas.microsoft.com/office/drawing/2014/main" id="{42D5E6D4-E51D-172D-C012-65178EE0E778}"/>
                  </a:ext>
                </a:extLst>
              </p:cNvPr>
              <p:cNvSpPr txBox="1"/>
              <p:nvPr/>
            </p:nvSpPr>
            <p:spPr>
              <a:xfrm>
                <a:off x="5724511" y="5148063"/>
                <a:ext cx="1613745" cy="369332"/>
              </a:xfrm>
              <a:prstGeom prst="rect">
                <a:avLst/>
              </a:prstGeom>
              <a:noFill/>
            </p:spPr>
            <p:txBody>
              <a:bodyPr wrap="square" rtlCol="0">
                <a:spAutoFit/>
              </a:bodyPr>
              <a:lstStyle/>
              <a:p>
                <a:pPr algn="ctr"/>
                <a:r>
                  <a:rPr lang="it-IT" sz="1600" b="1" dirty="0">
                    <a:solidFill>
                      <a:srgbClr val="002FFF"/>
                    </a:solidFill>
                    <a:latin typeface="Montserrat" panose="00000500000000000000" pitchFamily="2" charset="0"/>
                  </a:rPr>
                  <a:t>CONV</a:t>
                </a:r>
              </a:p>
            </p:txBody>
          </p:sp>
          <p:sp>
            <p:nvSpPr>
              <p:cNvPr id="50" name="CasellaDiTesto 49">
                <a:extLst>
                  <a:ext uri="{FF2B5EF4-FFF2-40B4-BE49-F238E27FC236}">
                    <a16:creationId xmlns:a16="http://schemas.microsoft.com/office/drawing/2014/main" id="{760EFE28-5C6D-55A9-D1DA-7CB25CE82225}"/>
                  </a:ext>
                </a:extLst>
              </p:cNvPr>
              <p:cNvSpPr txBox="1"/>
              <p:nvPr/>
            </p:nvSpPr>
            <p:spPr>
              <a:xfrm>
                <a:off x="6892687" y="5146987"/>
                <a:ext cx="1627754" cy="369332"/>
              </a:xfrm>
              <a:prstGeom prst="rect">
                <a:avLst/>
              </a:prstGeom>
              <a:noFill/>
            </p:spPr>
            <p:txBody>
              <a:bodyPr wrap="square" rtlCol="0">
                <a:spAutoFit/>
              </a:bodyPr>
              <a:lstStyle/>
              <a:p>
                <a:pPr algn="ctr"/>
                <a:r>
                  <a:rPr lang="it-IT" sz="1600" b="1" dirty="0">
                    <a:solidFill>
                      <a:srgbClr val="31E431"/>
                    </a:solidFill>
                    <a:latin typeface="Montserrat" panose="00000500000000000000" pitchFamily="2" charset="0"/>
                  </a:rPr>
                  <a:t>FLASH</a:t>
                </a:r>
              </a:p>
            </p:txBody>
          </p:sp>
        </p:grpSp>
        <p:grpSp>
          <p:nvGrpSpPr>
            <p:cNvPr id="44" name="Gruppo 43">
              <a:extLst>
                <a:ext uri="{FF2B5EF4-FFF2-40B4-BE49-F238E27FC236}">
                  <a16:creationId xmlns:a16="http://schemas.microsoft.com/office/drawing/2014/main" id="{FCFEF9DF-DA58-BCC1-466F-0A3CD3890875}"/>
                </a:ext>
              </a:extLst>
            </p:cNvPr>
            <p:cNvGrpSpPr/>
            <p:nvPr/>
          </p:nvGrpSpPr>
          <p:grpSpPr>
            <a:xfrm>
              <a:off x="9292123" y="5170064"/>
              <a:ext cx="2625359" cy="347811"/>
              <a:chOff x="5724511" y="5146987"/>
              <a:chExt cx="2795930" cy="370408"/>
            </a:xfrm>
          </p:grpSpPr>
          <p:sp>
            <p:nvSpPr>
              <p:cNvPr id="47" name="CasellaDiTesto 46">
                <a:extLst>
                  <a:ext uri="{FF2B5EF4-FFF2-40B4-BE49-F238E27FC236}">
                    <a16:creationId xmlns:a16="http://schemas.microsoft.com/office/drawing/2014/main" id="{6A4A1F93-29E2-9968-D67C-FAB3AE9EA016}"/>
                  </a:ext>
                </a:extLst>
              </p:cNvPr>
              <p:cNvSpPr txBox="1"/>
              <p:nvPr/>
            </p:nvSpPr>
            <p:spPr>
              <a:xfrm>
                <a:off x="5724511" y="5148063"/>
                <a:ext cx="1613745" cy="369332"/>
              </a:xfrm>
              <a:prstGeom prst="rect">
                <a:avLst/>
              </a:prstGeom>
              <a:noFill/>
            </p:spPr>
            <p:txBody>
              <a:bodyPr wrap="square" rtlCol="0">
                <a:spAutoFit/>
              </a:bodyPr>
              <a:lstStyle/>
              <a:p>
                <a:pPr algn="ctr"/>
                <a:r>
                  <a:rPr lang="it-IT" sz="1600" b="1" dirty="0">
                    <a:solidFill>
                      <a:srgbClr val="002FFF"/>
                    </a:solidFill>
                    <a:latin typeface="Montserrat" panose="00000500000000000000" pitchFamily="2" charset="0"/>
                  </a:rPr>
                  <a:t>CONV</a:t>
                </a:r>
              </a:p>
            </p:txBody>
          </p:sp>
          <p:sp>
            <p:nvSpPr>
              <p:cNvPr id="48" name="CasellaDiTesto 47">
                <a:extLst>
                  <a:ext uri="{FF2B5EF4-FFF2-40B4-BE49-F238E27FC236}">
                    <a16:creationId xmlns:a16="http://schemas.microsoft.com/office/drawing/2014/main" id="{C05EE001-3236-E950-3999-18000B72E126}"/>
                  </a:ext>
                </a:extLst>
              </p:cNvPr>
              <p:cNvSpPr txBox="1"/>
              <p:nvPr/>
            </p:nvSpPr>
            <p:spPr>
              <a:xfrm>
                <a:off x="6892687" y="5146987"/>
                <a:ext cx="1627754" cy="369332"/>
              </a:xfrm>
              <a:prstGeom prst="rect">
                <a:avLst/>
              </a:prstGeom>
              <a:noFill/>
            </p:spPr>
            <p:txBody>
              <a:bodyPr wrap="square" rtlCol="0">
                <a:spAutoFit/>
              </a:bodyPr>
              <a:lstStyle/>
              <a:p>
                <a:pPr algn="ctr"/>
                <a:r>
                  <a:rPr lang="it-IT" sz="1600" b="1" dirty="0">
                    <a:solidFill>
                      <a:srgbClr val="31E431"/>
                    </a:solidFill>
                    <a:latin typeface="Montserrat" panose="00000500000000000000" pitchFamily="2" charset="0"/>
                  </a:rPr>
                  <a:t>FLASH</a:t>
                </a:r>
              </a:p>
            </p:txBody>
          </p:sp>
        </p:grpSp>
        <p:sp>
          <p:nvSpPr>
            <p:cNvPr id="45" name="Freccia in su 44">
              <a:extLst>
                <a:ext uri="{FF2B5EF4-FFF2-40B4-BE49-F238E27FC236}">
                  <a16:creationId xmlns:a16="http://schemas.microsoft.com/office/drawing/2014/main" id="{9D5D263A-EC0C-C0DA-7151-33133D7FABFE}"/>
                </a:ext>
              </a:extLst>
            </p:cNvPr>
            <p:cNvSpPr/>
            <p:nvPr/>
          </p:nvSpPr>
          <p:spPr>
            <a:xfrm>
              <a:off x="5892842" y="3714476"/>
              <a:ext cx="419812" cy="1377661"/>
            </a:xfrm>
            <a:prstGeom prs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6" name="Freccia in su 45">
              <a:extLst>
                <a:ext uri="{FF2B5EF4-FFF2-40B4-BE49-F238E27FC236}">
                  <a16:creationId xmlns:a16="http://schemas.microsoft.com/office/drawing/2014/main" id="{D5123000-B6A4-1902-F5A4-5AE67A1B727E}"/>
                </a:ext>
              </a:extLst>
            </p:cNvPr>
            <p:cNvSpPr/>
            <p:nvPr/>
          </p:nvSpPr>
          <p:spPr>
            <a:xfrm rot="10800000">
              <a:off x="8951395" y="3702841"/>
              <a:ext cx="419812" cy="1377661"/>
            </a:xfrm>
            <a:prstGeom prst="upArrow">
              <a:avLst/>
            </a:prstGeom>
            <a:solidFill>
              <a:srgbClr val="3C6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64" name="CasellaDiTesto 63">
            <a:extLst>
              <a:ext uri="{FF2B5EF4-FFF2-40B4-BE49-F238E27FC236}">
                <a16:creationId xmlns:a16="http://schemas.microsoft.com/office/drawing/2014/main" id="{3EEF23D5-1D01-C76F-7F32-2E5B51A7D0C2}"/>
              </a:ext>
            </a:extLst>
          </p:cNvPr>
          <p:cNvSpPr txBox="1"/>
          <p:nvPr/>
        </p:nvSpPr>
        <p:spPr>
          <a:xfrm>
            <a:off x="7678294" y="4403791"/>
            <a:ext cx="3973503" cy="163076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latin typeface="Montserrat" panose="00000500000000000000" pitchFamily="2" charset="0"/>
              </a:rPr>
              <a:t>Lipid turnover </a:t>
            </a:r>
            <a:endParaRPr lang="it-IT" sz="1600" dirty="0">
              <a:latin typeface="Montserrat" panose="00000500000000000000" pitchFamily="2" charset="0"/>
            </a:endParaRPr>
          </a:p>
          <a:p>
            <a:pPr marL="285750" indent="-285750">
              <a:lnSpc>
                <a:spcPct val="150000"/>
              </a:lnSpc>
              <a:buFont typeface="Arial" panose="020B0604020202020204" pitchFamily="34" charset="0"/>
              <a:buChar char="•"/>
            </a:pPr>
            <a:r>
              <a:rPr lang="en-US" sz="1600" dirty="0">
                <a:latin typeface="Montserrat" panose="00000500000000000000" pitchFamily="2" charset="0"/>
              </a:rPr>
              <a:t>Nervous system</a:t>
            </a:r>
          </a:p>
          <a:p>
            <a:pPr marL="285750" indent="-285750">
              <a:lnSpc>
                <a:spcPct val="150000"/>
              </a:lnSpc>
              <a:buFont typeface="Arial" panose="020B0604020202020204" pitchFamily="34" charset="0"/>
              <a:buChar char="•"/>
            </a:pPr>
            <a:r>
              <a:rPr lang="en-US" sz="1200" dirty="0">
                <a:latin typeface="Montserrat" panose="00000500000000000000" pitchFamily="2" charset="0"/>
              </a:rPr>
              <a:t>Response to temperature</a:t>
            </a:r>
          </a:p>
          <a:p>
            <a:pPr marL="285750" indent="-285750">
              <a:lnSpc>
                <a:spcPct val="150000"/>
              </a:lnSpc>
              <a:buFont typeface="Arial" panose="020B0604020202020204" pitchFamily="34" charset="0"/>
              <a:buChar char="•"/>
            </a:pPr>
            <a:r>
              <a:rPr lang="en-US" sz="1200" dirty="0">
                <a:latin typeface="Montserrat" panose="00000500000000000000" pitchFamily="2" charset="0"/>
              </a:rPr>
              <a:t>Regulation of gene expression</a:t>
            </a:r>
            <a:endParaRPr lang="it-IT" sz="1200" dirty="0">
              <a:latin typeface="Montserrat" panose="00000500000000000000" pitchFamily="2" charset="0"/>
            </a:endParaRPr>
          </a:p>
          <a:p>
            <a:pPr marL="285750" indent="-285750">
              <a:lnSpc>
                <a:spcPct val="150000"/>
              </a:lnSpc>
              <a:buFont typeface="Arial" panose="020B0604020202020204" pitchFamily="34" charset="0"/>
              <a:buChar char="•"/>
            </a:pPr>
            <a:r>
              <a:rPr lang="en-US" sz="1200" dirty="0">
                <a:latin typeface="Montserrat" panose="00000500000000000000" pitchFamily="2" charset="0"/>
              </a:rPr>
              <a:t>Cell signaling </a:t>
            </a:r>
            <a:endParaRPr lang="it-IT" sz="1200" dirty="0">
              <a:latin typeface="Montserrat" panose="00000500000000000000" pitchFamily="2" charset="0"/>
            </a:endParaRPr>
          </a:p>
        </p:txBody>
      </p:sp>
      <p:sp>
        <p:nvSpPr>
          <p:cNvPr id="65" name="Freccia in su 64">
            <a:extLst>
              <a:ext uri="{FF2B5EF4-FFF2-40B4-BE49-F238E27FC236}">
                <a16:creationId xmlns:a16="http://schemas.microsoft.com/office/drawing/2014/main" id="{F57CB0D6-E1F6-6901-2184-E5C0ECC8FD73}"/>
              </a:ext>
            </a:extLst>
          </p:cNvPr>
          <p:cNvSpPr/>
          <p:nvPr/>
        </p:nvSpPr>
        <p:spPr>
          <a:xfrm>
            <a:off x="7047172" y="2375466"/>
            <a:ext cx="597314" cy="1181825"/>
          </a:xfrm>
          <a:prstGeom prs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0" name="Immagine 69">
            <a:extLst>
              <a:ext uri="{FF2B5EF4-FFF2-40B4-BE49-F238E27FC236}">
                <a16:creationId xmlns:a16="http://schemas.microsoft.com/office/drawing/2014/main" id="{4C6BC86C-34D6-5C48-811C-442EE2B7192B}"/>
              </a:ext>
            </a:extLst>
          </p:cNvPr>
          <p:cNvPicPr>
            <a:picLocks noChangeAspect="1"/>
          </p:cNvPicPr>
          <p:nvPr/>
        </p:nvPicPr>
        <p:blipFill>
          <a:blip r:embed="rId3"/>
          <a:stretch>
            <a:fillRect/>
          </a:stretch>
        </p:blipFill>
        <p:spPr>
          <a:xfrm>
            <a:off x="95837" y="2054112"/>
            <a:ext cx="1672412" cy="430887"/>
          </a:xfrm>
          <a:prstGeom prst="rect">
            <a:avLst/>
          </a:prstGeom>
        </p:spPr>
      </p:pic>
      <p:sp>
        <p:nvSpPr>
          <p:cNvPr id="74" name="CasellaDiTesto 73">
            <a:extLst>
              <a:ext uri="{FF2B5EF4-FFF2-40B4-BE49-F238E27FC236}">
                <a16:creationId xmlns:a16="http://schemas.microsoft.com/office/drawing/2014/main" id="{3CDE4247-8FB4-8FAD-01F2-23F56D3A1D2B}"/>
              </a:ext>
            </a:extLst>
          </p:cNvPr>
          <p:cNvSpPr txBox="1"/>
          <p:nvPr/>
        </p:nvSpPr>
        <p:spPr>
          <a:xfrm>
            <a:off x="1756191" y="1983516"/>
            <a:ext cx="6098650" cy="461024"/>
          </a:xfrm>
          <a:prstGeom prst="rect">
            <a:avLst/>
          </a:prstGeom>
          <a:noFill/>
        </p:spPr>
        <p:txBody>
          <a:bodyPr wrap="square">
            <a:spAutoFit/>
          </a:bodyPr>
          <a:lstStyle/>
          <a:p>
            <a:pPr>
              <a:lnSpc>
                <a:spcPct val="150000"/>
              </a:lnSpc>
            </a:pPr>
            <a:r>
              <a:rPr lang="en-GB" b="1" dirty="0">
                <a:solidFill>
                  <a:srgbClr val="3C64A5"/>
                </a:solidFill>
                <a:latin typeface="Montserrat" panose="00000500000000000000" pitchFamily="2" charset="0"/>
                <a:cs typeface="Arial" panose="020B0604020202020204" pitchFamily="34" charset="0"/>
              </a:rPr>
              <a:t>Enriched Biological Processes: </a:t>
            </a:r>
          </a:p>
        </p:txBody>
      </p:sp>
      <p:sp>
        <p:nvSpPr>
          <p:cNvPr id="75" name="CasellaDiTesto 74">
            <a:extLst>
              <a:ext uri="{FF2B5EF4-FFF2-40B4-BE49-F238E27FC236}">
                <a16:creationId xmlns:a16="http://schemas.microsoft.com/office/drawing/2014/main" id="{1C78F466-3235-9D3B-0B69-186BE687D610}"/>
              </a:ext>
            </a:extLst>
          </p:cNvPr>
          <p:cNvSpPr txBox="1"/>
          <p:nvPr/>
        </p:nvSpPr>
        <p:spPr>
          <a:xfrm>
            <a:off x="-7100" y="901490"/>
            <a:ext cx="5945305" cy="461665"/>
          </a:xfrm>
          <a:prstGeom prst="rect">
            <a:avLst/>
          </a:prstGeom>
          <a:solidFill>
            <a:srgbClr val="3C64A5"/>
          </a:solidFill>
        </p:spPr>
        <p:txBody>
          <a:bodyPr wrap="square">
            <a:spAutoFit/>
          </a:bodyPr>
          <a:lstStyle/>
          <a:p>
            <a:pPr algn="ctr"/>
            <a:r>
              <a:rPr lang="it-IT" sz="2400" b="1" dirty="0">
                <a:solidFill>
                  <a:schemeClr val="bg1"/>
                </a:solidFill>
                <a:latin typeface="Montserrat" panose="00000500000000000000" pitchFamily="2" charset="0"/>
              </a:rPr>
              <a:t>SKIN </a:t>
            </a:r>
            <a:r>
              <a:rPr lang="it-IT" sz="2400" b="1" dirty="0" err="1">
                <a:solidFill>
                  <a:schemeClr val="bg1"/>
                </a:solidFill>
                <a:latin typeface="Montserrat" panose="00000500000000000000" pitchFamily="2" charset="0"/>
              </a:rPr>
              <a:t>Transcriptiomic</a:t>
            </a:r>
            <a:r>
              <a:rPr lang="it-IT" sz="2400" b="1" dirty="0">
                <a:solidFill>
                  <a:schemeClr val="bg1"/>
                </a:solidFill>
                <a:latin typeface="Montserrat" panose="00000500000000000000" pitchFamily="2" charset="0"/>
              </a:rPr>
              <a:t> Profiling</a:t>
            </a:r>
          </a:p>
        </p:txBody>
      </p:sp>
      <p:sp>
        <p:nvSpPr>
          <p:cNvPr id="76" name="CasellaDiTesto 75">
            <a:extLst>
              <a:ext uri="{FF2B5EF4-FFF2-40B4-BE49-F238E27FC236}">
                <a16:creationId xmlns:a16="http://schemas.microsoft.com/office/drawing/2014/main" id="{B0D8FA82-09CD-5B15-4A97-25CB9CECD31C}"/>
              </a:ext>
            </a:extLst>
          </p:cNvPr>
          <p:cNvSpPr txBox="1"/>
          <p:nvPr/>
        </p:nvSpPr>
        <p:spPr>
          <a:xfrm>
            <a:off x="-7100" y="1447356"/>
            <a:ext cx="5945305" cy="338554"/>
          </a:xfrm>
          <a:prstGeom prst="rect">
            <a:avLst/>
          </a:prstGeom>
          <a:solidFill>
            <a:srgbClr val="7597CD"/>
          </a:solidFill>
        </p:spPr>
        <p:txBody>
          <a:bodyPr wrap="square">
            <a:spAutoFit/>
          </a:bodyPr>
          <a:lstStyle/>
          <a:p>
            <a:pPr algn="ctr"/>
            <a:r>
              <a:rPr lang="it-IT" sz="1600" b="1" dirty="0">
                <a:solidFill>
                  <a:schemeClr val="bg1"/>
                </a:solidFill>
                <a:latin typeface="Montserrat" panose="00000500000000000000" pitchFamily="2" charset="0"/>
              </a:rPr>
              <a:t>2) </a:t>
            </a:r>
            <a:r>
              <a:rPr lang="it-IT" sz="1600" b="1" dirty="0" err="1">
                <a:solidFill>
                  <a:schemeClr val="bg1"/>
                </a:solidFill>
                <a:latin typeface="Montserrat" panose="00000500000000000000" pitchFamily="2" charset="0"/>
              </a:rPr>
              <a:t>Functional</a:t>
            </a:r>
            <a:r>
              <a:rPr lang="it-IT" sz="1600" b="1" dirty="0">
                <a:solidFill>
                  <a:schemeClr val="bg1"/>
                </a:solidFill>
                <a:latin typeface="Montserrat" panose="00000500000000000000" pitchFamily="2" charset="0"/>
              </a:rPr>
              <a:t> </a:t>
            </a:r>
            <a:r>
              <a:rPr lang="it-IT" sz="1600" b="1" dirty="0" err="1">
                <a:solidFill>
                  <a:schemeClr val="bg1"/>
                </a:solidFill>
                <a:latin typeface="Montserrat" panose="00000500000000000000" pitchFamily="2" charset="0"/>
              </a:rPr>
              <a:t>Enrichment</a:t>
            </a:r>
            <a:endParaRPr lang="it-IT" sz="1600" b="1" dirty="0">
              <a:solidFill>
                <a:schemeClr val="bg1"/>
              </a:solidFill>
            </a:endParaRPr>
          </a:p>
        </p:txBody>
      </p:sp>
      <p:sp>
        <p:nvSpPr>
          <p:cNvPr id="77" name="Rettangolo 76">
            <a:extLst>
              <a:ext uri="{FF2B5EF4-FFF2-40B4-BE49-F238E27FC236}">
                <a16:creationId xmlns:a16="http://schemas.microsoft.com/office/drawing/2014/main" id="{016D42B9-09EF-D18A-1E89-0B361C04C2B6}"/>
              </a:ext>
            </a:extLst>
          </p:cNvPr>
          <p:cNvSpPr/>
          <p:nvPr/>
        </p:nvSpPr>
        <p:spPr>
          <a:xfrm>
            <a:off x="7900170" y="1886517"/>
            <a:ext cx="3207970" cy="734812"/>
          </a:xfrm>
          <a:prstGeom prst="rect">
            <a:avLst/>
          </a:prstGeom>
          <a:solidFill>
            <a:srgbClr val="A02B93">
              <a:alpha val="25098"/>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Rettangolo 77">
            <a:extLst>
              <a:ext uri="{FF2B5EF4-FFF2-40B4-BE49-F238E27FC236}">
                <a16:creationId xmlns:a16="http://schemas.microsoft.com/office/drawing/2014/main" id="{92B482A3-9E6A-7888-D642-B8E43772D40C}"/>
              </a:ext>
            </a:extLst>
          </p:cNvPr>
          <p:cNvSpPr/>
          <p:nvPr/>
        </p:nvSpPr>
        <p:spPr>
          <a:xfrm>
            <a:off x="7900171" y="2665271"/>
            <a:ext cx="3207970" cy="299243"/>
          </a:xfrm>
          <a:prstGeom prst="rect">
            <a:avLst/>
          </a:prstGeom>
          <a:solidFill>
            <a:srgbClr val="FF0000">
              <a:alpha val="25098"/>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Rettangolo 78">
            <a:extLst>
              <a:ext uri="{FF2B5EF4-FFF2-40B4-BE49-F238E27FC236}">
                <a16:creationId xmlns:a16="http://schemas.microsoft.com/office/drawing/2014/main" id="{CE94ADDA-489A-95D0-CDD8-502B0F4E60A0}"/>
              </a:ext>
            </a:extLst>
          </p:cNvPr>
          <p:cNvSpPr/>
          <p:nvPr/>
        </p:nvSpPr>
        <p:spPr>
          <a:xfrm>
            <a:off x="7920505" y="4495490"/>
            <a:ext cx="3207970" cy="335186"/>
          </a:xfrm>
          <a:prstGeom prst="rect">
            <a:avLst/>
          </a:prstGeom>
          <a:solidFill>
            <a:srgbClr val="FFC000">
              <a:alpha val="25098"/>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Rettangolo 79">
            <a:extLst>
              <a:ext uri="{FF2B5EF4-FFF2-40B4-BE49-F238E27FC236}">
                <a16:creationId xmlns:a16="http://schemas.microsoft.com/office/drawing/2014/main" id="{F6603F91-0FFF-E454-1849-7D4E2074AFFE}"/>
              </a:ext>
            </a:extLst>
          </p:cNvPr>
          <p:cNvSpPr/>
          <p:nvPr/>
        </p:nvSpPr>
        <p:spPr>
          <a:xfrm>
            <a:off x="7920505" y="4870993"/>
            <a:ext cx="3207970" cy="335186"/>
          </a:xfrm>
          <a:prstGeom prst="rect">
            <a:avLst/>
          </a:prstGeom>
          <a:solidFill>
            <a:schemeClr val="accent1">
              <a:lumMod val="40000"/>
              <a:lumOff val="60000"/>
              <a:alpha val="25098"/>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Freccia in su 80">
            <a:extLst>
              <a:ext uri="{FF2B5EF4-FFF2-40B4-BE49-F238E27FC236}">
                <a16:creationId xmlns:a16="http://schemas.microsoft.com/office/drawing/2014/main" id="{EB3B30B2-6079-9DBA-8313-8213CE643B0C}"/>
              </a:ext>
            </a:extLst>
          </p:cNvPr>
          <p:cNvSpPr/>
          <p:nvPr/>
        </p:nvSpPr>
        <p:spPr>
          <a:xfrm rot="10800000">
            <a:off x="7054034" y="4579405"/>
            <a:ext cx="597314" cy="1181825"/>
          </a:xfrm>
          <a:prstGeom prst="upArrow">
            <a:avLst/>
          </a:prstGeom>
          <a:solidFill>
            <a:srgbClr val="3C6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Immagine 2">
            <a:extLst>
              <a:ext uri="{FF2B5EF4-FFF2-40B4-BE49-F238E27FC236}">
                <a16:creationId xmlns:a16="http://schemas.microsoft.com/office/drawing/2014/main" id="{AA41B180-4C37-AB68-DF7B-0B5E2A43A382}"/>
              </a:ext>
            </a:extLst>
          </p:cNvPr>
          <p:cNvPicPr>
            <a:picLocks noChangeAspect="1"/>
          </p:cNvPicPr>
          <p:nvPr/>
        </p:nvPicPr>
        <p:blipFill>
          <a:blip r:embed="rId4"/>
          <a:srcRect l="11722" t="13055" r="60548" b="60112"/>
          <a:stretch>
            <a:fillRect/>
          </a:stretch>
        </p:blipFill>
        <p:spPr>
          <a:xfrm>
            <a:off x="5998191" y="1083419"/>
            <a:ext cx="757451" cy="666301"/>
          </a:xfrm>
          <a:prstGeom prst="rect">
            <a:avLst/>
          </a:prstGeom>
        </p:spPr>
      </p:pic>
      <p:sp>
        <p:nvSpPr>
          <p:cNvPr id="5" name="CasellaDiTesto 4">
            <a:extLst>
              <a:ext uri="{FF2B5EF4-FFF2-40B4-BE49-F238E27FC236}">
                <a16:creationId xmlns:a16="http://schemas.microsoft.com/office/drawing/2014/main" id="{0AAB0A7F-FB63-EE12-3B60-689080206AD0}"/>
              </a:ext>
            </a:extLst>
          </p:cNvPr>
          <p:cNvSpPr txBox="1"/>
          <p:nvPr/>
        </p:nvSpPr>
        <p:spPr>
          <a:xfrm>
            <a:off x="7236004" y="1354683"/>
            <a:ext cx="4678491" cy="400110"/>
          </a:xfrm>
          <a:prstGeom prst="rect">
            <a:avLst/>
          </a:prstGeom>
          <a:noFill/>
        </p:spPr>
        <p:txBody>
          <a:bodyPr wrap="square" rtlCol="0">
            <a:spAutoFit/>
          </a:bodyPr>
          <a:lstStyle/>
          <a:p>
            <a:pPr algn="ctr"/>
            <a:r>
              <a:rPr lang="it-IT" sz="2000" b="1" u="sng" dirty="0" err="1">
                <a:solidFill>
                  <a:srgbClr val="3C64A5"/>
                </a:solidFill>
              </a:rPr>
              <a:t>Main</a:t>
            </a:r>
            <a:r>
              <a:rPr lang="it-IT" sz="2000" b="1" u="sng" dirty="0">
                <a:solidFill>
                  <a:srgbClr val="3C64A5"/>
                </a:solidFill>
              </a:rPr>
              <a:t> </a:t>
            </a:r>
            <a:r>
              <a:rPr lang="it-IT" sz="2000" b="1" u="sng" dirty="0" err="1">
                <a:solidFill>
                  <a:srgbClr val="3C64A5"/>
                </a:solidFill>
              </a:rPr>
              <a:t>Functional</a:t>
            </a:r>
            <a:r>
              <a:rPr lang="it-IT" sz="2000" b="1" u="sng" dirty="0">
                <a:solidFill>
                  <a:srgbClr val="3C64A5"/>
                </a:solidFill>
              </a:rPr>
              <a:t> Classes in CONV-RT</a:t>
            </a:r>
          </a:p>
        </p:txBody>
      </p:sp>
      <p:grpSp>
        <p:nvGrpSpPr>
          <p:cNvPr id="2" name="Group 1">
            <a:extLst>
              <a:ext uri="{FF2B5EF4-FFF2-40B4-BE49-F238E27FC236}">
                <a16:creationId xmlns:a16="http://schemas.microsoft.com/office/drawing/2014/main" id="{173E1029-0390-C417-8A61-A166CBAE77BF}"/>
              </a:ext>
            </a:extLst>
          </p:cNvPr>
          <p:cNvGrpSpPr/>
          <p:nvPr/>
        </p:nvGrpSpPr>
        <p:grpSpPr>
          <a:xfrm>
            <a:off x="123277" y="120011"/>
            <a:ext cx="2852531" cy="545012"/>
            <a:chOff x="79512" y="80253"/>
            <a:chExt cx="3161195" cy="603987"/>
          </a:xfrm>
        </p:grpSpPr>
        <p:pic>
          <p:nvPicPr>
            <p:cNvPr id="4" name="Immagine 17">
              <a:extLst>
                <a:ext uri="{FF2B5EF4-FFF2-40B4-BE49-F238E27FC236}">
                  <a16:creationId xmlns:a16="http://schemas.microsoft.com/office/drawing/2014/main" id="{F53E9C03-99A0-1113-520F-C159956A3F0E}"/>
                </a:ext>
              </a:extLst>
            </p:cNvPr>
            <p:cNvPicPr>
              <a:picLocks noChangeAspect="1"/>
            </p:cNvPicPr>
            <p:nvPr/>
          </p:nvPicPr>
          <p:blipFill>
            <a:blip r:embed="rId5"/>
            <a:stretch>
              <a:fillRect/>
            </a:stretch>
          </p:blipFill>
          <p:spPr>
            <a:xfrm>
              <a:off x="79512" y="91331"/>
              <a:ext cx="2206210" cy="581829"/>
            </a:xfrm>
            <a:prstGeom prst="rect">
              <a:avLst/>
            </a:prstGeom>
          </p:spPr>
        </p:pic>
        <p:pic>
          <p:nvPicPr>
            <p:cNvPr id="6" name="Picture 6" descr="Centro Pisano Flash RadioTherapy - CISUP - Center for Instrument Sharing of  the University of Pisa">
              <a:extLst>
                <a:ext uri="{FF2B5EF4-FFF2-40B4-BE49-F238E27FC236}">
                  <a16:creationId xmlns:a16="http://schemas.microsoft.com/office/drawing/2014/main" id="{C2E72A5F-DB0B-4F7E-C034-909DB9CA5E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971C2FF3-78B7-3196-544C-8C85C58294E0}"/>
              </a:ext>
            </a:extLst>
          </p:cNvPr>
          <p:cNvSpPr txBox="1"/>
          <p:nvPr/>
        </p:nvSpPr>
        <p:spPr>
          <a:xfrm>
            <a:off x="6568822" y="6180151"/>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3085155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B8D21-C23F-B627-45B8-8D189E9A0D02}"/>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940C7E1-DD74-E983-BE05-DE26D5CC0073}"/>
              </a:ext>
            </a:extLst>
          </p:cNvPr>
          <p:cNvSpPr txBox="1"/>
          <p:nvPr/>
        </p:nvSpPr>
        <p:spPr>
          <a:xfrm>
            <a:off x="-7101" y="1095409"/>
            <a:ext cx="6906044"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SKIN Architecture and </a:t>
            </a:r>
            <a:r>
              <a:rPr lang="it-IT" sz="2200" b="1" dirty="0" err="1">
                <a:solidFill>
                  <a:schemeClr val="bg1"/>
                </a:solidFill>
                <a:latin typeface="Montserrat" panose="00000500000000000000" pitchFamily="2" charset="0"/>
              </a:rPr>
              <a:t>Histomorphology</a:t>
            </a:r>
            <a:endParaRPr lang="it-IT" sz="2200" b="1" dirty="0">
              <a:solidFill>
                <a:schemeClr val="bg1"/>
              </a:solidFill>
              <a:latin typeface="Montserrat" panose="00000500000000000000" pitchFamily="2" charset="0"/>
            </a:endParaRPr>
          </a:p>
        </p:txBody>
      </p:sp>
      <p:pic>
        <p:nvPicPr>
          <p:cNvPr id="5" name="Immagine 4">
            <a:extLst>
              <a:ext uri="{FF2B5EF4-FFF2-40B4-BE49-F238E27FC236}">
                <a16:creationId xmlns:a16="http://schemas.microsoft.com/office/drawing/2014/main" id="{F7C2879D-DF4E-74E6-14FA-6612A0D12C47}"/>
              </a:ext>
            </a:extLst>
          </p:cNvPr>
          <p:cNvPicPr>
            <a:picLocks noChangeAspect="1"/>
          </p:cNvPicPr>
          <p:nvPr/>
        </p:nvPicPr>
        <p:blipFill>
          <a:blip r:embed="rId2"/>
          <a:srcRect l="58424" t="814" r="3037" b="75369"/>
          <a:stretch>
            <a:fillRect/>
          </a:stretch>
        </p:blipFill>
        <p:spPr>
          <a:xfrm>
            <a:off x="9222372" y="2325392"/>
            <a:ext cx="2778821" cy="2612695"/>
          </a:xfrm>
          <a:prstGeom prst="rect">
            <a:avLst/>
          </a:prstGeom>
        </p:spPr>
      </p:pic>
      <p:pic>
        <p:nvPicPr>
          <p:cNvPr id="4" name="Immagine 3">
            <a:extLst>
              <a:ext uri="{FF2B5EF4-FFF2-40B4-BE49-F238E27FC236}">
                <a16:creationId xmlns:a16="http://schemas.microsoft.com/office/drawing/2014/main" id="{76E9B832-F565-5412-8B82-DD7B8ECAE2D8}"/>
              </a:ext>
            </a:extLst>
          </p:cNvPr>
          <p:cNvPicPr>
            <a:picLocks noChangeAspect="1"/>
          </p:cNvPicPr>
          <p:nvPr/>
        </p:nvPicPr>
        <p:blipFill>
          <a:blip r:embed="rId2"/>
          <a:srcRect l="4196" t="1095" r="42709" b="82261"/>
          <a:stretch>
            <a:fillRect/>
          </a:stretch>
        </p:blipFill>
        <p:spPr>
          <a:xfrm>
            <a:off x="3732884" y="2225404"/>
            <a:ext cx="5512205" cy="2628893"/>
          </a:xfrm>
          <a:prstGeom prst="rect">
            <a:avLst/>
          </a:prstGeom>
        </p:spPr>
      </p:pic>
      <p:sp>
        <p:nvSpPr>
          <p:cNvPr id="14" name="CasellaDiTesto 13">
            <a:extLst>
              <a:ext uri="{FF2B5EF4-FFF2-40B4-BE49-F238E27FC236}">
                <a16:creationId xmlns:a16="http://schemas.microsoft.com/office/drawing/2014/main" id="{F813DC1D-AE1D-6676-1914-B29B30A975B0}"/>
              </a:ext>
            </a:extLst>
          </p:cNvPr>
          <p:cNvSpPr txBox="1"/>
          <p:nvPr/>
        </p:nvSpPr>
        <p:spPr>
          <a:xfrm>
            <a:off x="196119" y="3037853"/>
            <a:ext cx="3638916" cy="1199687"/>
          </a:xfrm>
          <a:prstGeom prst="rect">
            <a:avLst/>
          </a:prstGeom>
          <a:noFill/>
        </p:spPr>
        <p:txBody>
          <a:bodyPr wrap="square">
            <a:spAutoFit/>
          </a:bodyPr>
          <a:lstStyle/>
          <a:p>
            <a:pPr algn="ctr">
              <a:lnSpc>
                <a:spcPct val="150000"/>
              </a:lnSpc>
            </a:pPr>
            <a:r>
              <a:rPr lang="en-US" dirty="0">
                <a:solidFill>
                  <a:srgbClr val="3C64A5"/>
                </a:solidFill>
                <a:latin typeface="Montserrat" panose="00000500000000000000" pitchFamily="2" charset="0"/>
              </a:rPr>
              <a:t>Skin Thickening</a:t>
            </a:r>
          </a:p>
          <a:p>
            <a:pPr algn="ctr">
              <a:lnSpc>
                <a:spcPct val="150000"/>
              </a:lnSpc>
            </a:pPr>
            <a:r>
              <a:rPr lang="en-US" sz="1400" dirty="0">
                <a:solidFill>
                  <a:srgbClr val="3C64A5"/>
                </a:solidFill>
                <a:latin typeface="Montserrat" panose="00000500000000000000" pitchFamily="2" charset="0"/>
              </a:rPr>
              <a:t>(Epidermis and Dermis)</a:t>
            </a:r>
          </a:p>
          <a:p>
            <a:pPr algn="ctr">
              <a:lnSpc>
                <a:spcPct val="150000"/>
              </a:lnSpc>
            </a:pPr>
            <a:r>
              <a:rPr lang="en-GB" b="1" dirty="0">
                <a:solidFill>
                  <a:srgbClr val="3C64A5"/>
                </a:solidFill>
                <a:latin typeface="Montserrat" panose="00000500000000000000" pitchFamily="2" charset="0"/>
                <a:cs typeface="Arial" panose="020B0604020202020204" pitchFamily="34" charset="0"/>
              </a:rPr>
              <a:t>CONV-RT &gt;&gt; FLASH-RT</a:t>
            </a:r>
          </a:p>
        </p:txBody>
      </p:sp>
      <p:pic>
        <p:nvPicPr>
          <p:cNvPr id="15" name="Immagine 14">
            <a:extLst>
              <a:ext uri="{FF2B5EF4-FFF2-40B4-BE49-F238E27FC236}">
                <a16:creationId xmlns:a16="http://schemas.microsoft.com/office/drawing/2014/main" id="{E6EEF544-2035-9BEA-0826-1E31F510C2A9}"/>
              </a:ext>
            </a:extLst>
          </p:cNvPr>
          <p:cNvPicPr>
            <a:picLocks noChangeAspect="1"/>
          </p:cNvPicPr>
          <p:nvPr/>
        </p:nvPicPr>
        <p:blipFill>
          <a:blip r:embed="rId3"/>
          <a:srcRect l="5165" r="13782" b="65268"/>
          <a:stretch>
            <a:fillRect/>
          </a:stretch>
        </p:blipFill>
        <p:spPr>
          <a:xfrm>
            <a:off x="623322" y="1641408"/>
            <a:ext cx="3109562" cy="750639"/>
          </a:xfrm>
          <a:prstGeom prst="rect">
            <a:avLst/>
          </a:prstGeom>
        </p:spPr>
      </p:pic>
      <p:sp>
        <p:nvSpPr>
          <p:cNvPr id="19" name="CasellaDiTesto 18">
            <a:extLst>
              <a:ext uri="{FF2B5EF4-FFF2-40B4-BE49-F238E27FC236}">
                <a16:creationId xmlns:a16="http://schemas.microsoft.com/office/drawing/2014/main" id="{07BA12A6-E996-EB3C-6C4F-6B9FBBD9068C}"/>
              </a:ext>
            </a:extLst>
          </p:cNvPr>
          <p:cNvSpPr txBox="1"/>
          <p:nvPr/>
        </p:nvSpPr>
        <p:spPr>
          <a:xfrm>
            <a:off x="476390" y="4489080"/>
            <a:ext cx="3059092" cy="1348574"/>
          </a:xfrm>
          <a:prstGeom prst="rect">
            <a:avLst/>
          </a:prstGeom>
          <a:noFill/>
        </p:spPr>
        <p:txBody>
          <a:bodyPr wrap="square">
            <a:spAutoFit/>
          </a:bodyPr>
          <a:lstStyle/>
          <a:p>
            <a:pPr algn="ctr">
              <a:lnSpc>
                <a:spcPct val="150000"/>
              </a:lnSpc>
            </a:pPr>
            <a:r>
              <a:rPr lang="en-US" sz="1400" dirty="0">
                <a:solidFill>
                  <a:srgbClr val="000000"/>
                </a:solidFill>
                <a:effectLst/>
                <a:latin typeface="Montserrat" panose="00000500000000000000" pitchFamily="2" charset="0"/>
                <a:ea typeface="Yu Mincho" panose="02020400000000000000" pitchFamily="18" charset="-128"/>
                <a:cs typeface="Arial" panose="020B0604020202020204" pitchFamily="34" charset="0"/>
              </a:rPr>
              <a:t>Skin thickening in the CONV-RT group: </a:t>
            </a:r>
            <a:r>
              <a:rPr lang="en-US" sz="1400" dirty="0">
                <a:solidFill>
                  <a:srgbClr val="000000"/>
                </a:solidFill>
                <a:latin typeface="Montserrat" panose="00000500000000000000" pitchFamily="2" charset="0"/>
                <a:ea typeface="Yu Mincho" panose="02020400000000000000" pitchFamily="18" charset="-128"/>
                <a:cs typeface="Arial" panose="020B0604020202020204" pitchFamily="34" charset="0"/>
              </a:rPr>
              <a:t> E</a:t>
            </a:r>
            <a:r>
              <a:rPr lang="en-US" sz="1400" dirty="0">
                <a:solidFill>
                  <a:srgbClr val="000000"/>
                </a:solidFill>
                <a:effectLst/>
                <a:latin typeface="Montserrat" panose="00000500000000000000" pitchFamily="2" charset="0"/>
                <a:ea typeface="Yu Mincho" panose="02020400000000000000" pitchFamily="18" charset="-128"/>
                <a:cs typeface="Arial" panose="020B0604020202020204" pitchFamily="34" charset="0"/>
              </a:rPr>
              <a:t>pidermal proliferation +  </a:t>
            </a:r>
            <a:r>
              <a:rPr lang="en-US" sz="1400" dirty="0">
                <a:solidFill>
                  <a:srgbClr val="000000"/>
                </a:solidFill>
                <a:latin typeface="Montserrat" panose="00000500000000000000" pitchFamily="2" charset="0"/>
                <a:ea typeface="Yu Mincho" panose="02020400000000000000" pitchFamily="18" charset="-128"/>
                <a:cs typeface="Arial" panose="020B0604020202020204" pitchFamily="34" charset="0"/>
              </a:rPr>
              <a:t>I</a:t>
            </a:r>
            <a:r>
              <a:rPr lang="en-US" sz="1400" dirty="0">
                <a:solidFill>
                  <a:srgbClr val="000000"/>
                </a:solidFill>
                <a:effectLst/>
                <a:latin typeface="Montserrat" panose="00000500000000000000" pitchFamily="2" charset="0"/>
                <a:ea typeface="Yu Mincho" panose="02020400000000000000" pitchFamily="18" charset="-128"/>
                <a:cs typeface="Arial" panose="020B0604020202020204" pitchFamily="34" charset="0"/>
              </a:rPr>
              <a:t>ncreased collagen deposition</a:t>
            </a:r>
            <a:r>
              <a:rPr lang="en-PT" sz="1400" dirty="0">
                <a:effectLst/>
                <a:latin typeface="Montserrat" panose="00000500000000000000" pitchFamily="2" charset="0"/>
                <a:cs typeface="Arial" panose="020B0604020202020204" pitchFamily="34" charset="0"/>
              </a:rPr>
              <a:t> –</a:t>
            </a:r>
            <a:r>
              <a:rPr lang="it-IT" sz="1400" dirty="0">
                <a:effectLst/>
                <a:latin typeface="Montserrat" panose="00000500000000000000" pitchFamily="2" charset="0"/>
                <a:cs typeface="Arial" panose="020B0604020202020204" pitchFamily="34" charset="0"/>
              </a:rPr>
              <a:t> f</a:t>
            </a:r>
            <a:r>
              <a:rPr lang="en-PT" sz="1400" dirty="0">
                <a:effectLst/>
                <a:latin typeface="Montserrat" panose="00000500000000000000" pitchFamily="2" charset="0"/>
                <a:cs typeface="Arial" panose="020B0604020202020204" pitchFamily="34" charset="0"/>
              </a:rPr>
              <a:t>ibrotic process</a:t>
            </a:r>
            <a:endParaRPr lang="en-GB" sz="1400" dirty="0">
              <a:latin typeface="Montserrat" panose="00000500000000000000" pitchFamily="2" charset="0"/>
              <a:cs typeface="Arial" panose="020B0604020202020204" pitchFamily="34" charset="0"/>
            </a:endParaRPr>
          </a:p>
        </p:txBody>
      </p:sp>
      <p:sp>
        <p:nvSpPr>
          <p:cNvPr id="20" name="Freccia a destra 19">
            <a:extLst>
              <a:ext uri="{FF2B5EF4-FFF2-40B4-BE49-F238E27FC236}">
                <a16:creationId xmlns:a16="http://schemas.microsoft.com/office/drawing/2014/main" id="{ADFCD9F7-EE4F-46A6-EA2A-66AA255FA30B}"/>
              </a:ext>
            </a:extLst>
          </p:cNvPr>
          <p:cNvSpPr/>
          <p:nvPr/>
        </p:nvSpPr>
        <p:spPr>
          <a:xfrm rot="5400000">
            <a:off x="1782996" y="2470195"/>
            <a:ext cx="557894" cy="570428"/>
          </a:xfrm>
          <a:prstGeom prst="rightArrow">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50DC5780-9D38-5E14-6098-677E191E30E7}"/>
              </a:ext>
            </a:extLst>
          </p:cNvPr>
          <p:cNvPicPr>
            <a:picLocks noChangeAspect="1"/>
          </p:cNvPicPr>
          <p:nvPr/>
        </p:nvPicPr>
        <p:blipFill>
          <a:blip r:embed="rId4"/>
          <a:srcRect l="1571" t="41427" r="53591" b="8696"/>
          <a:stretch>
            <a:fillRect/>
          </a:stretch>
        </p:blipFill>
        <p:spPr>
          <a:xfrm>
            <a:off x="71251" y="3012827"/>
            <a:ext cx="819806" cy="829016"/>
          </a:xfrm>
          <a:prstGeom prst="rect">
            <a:avLst/>
          </a:prstGeom>
        </p:spPr>
      </p:pic>
      <p:pic>
        <p:nvPicPr>
          <p:cNvPr id="6" name="Immagine 5">
            <a:extLst>
              <a:ext uri="{FF2B5EF4-FFF2-40B4-BE49-F238E27FC236}">
                <a16:creationId xmlns:a16="http://schemas.microsoft.com/office/drawing/2014/main" id="{8EAF7C10-0135-4967-54F7-D239C39BD5D3}"/>
              </a:ext>
            </a:extLst>
          </p:cNvPr>
          <p:cNvPicPr>
            <a:picLocks noChangeAspect="1"/>
          </p:cNvPicPr>
          <p:nvPr/>
        </p:nvPicPr>
        <p:blipFill>
          <a:blip r:embed="rId4"/>
          <a:srcRect l="11722" t="13055" r="60548" b="60112"/>
          <a:stretch>
            <a:fillRect/>
          </a:stretch>
        </p:blipFill>
        <p:spPr>
          <a:xfrm>
            <a:off x="71251" y="1738215"/>
            <a:ext cx="553838" cy="487190"/>
          </a:xfrm>
          <a:prstGeom prst="rect">
            <a:avLst/>
          </a:prstGeom>
        </p:spPr>
      </p:pic>
      <p:sp>
        <p:nvSpPr>
          <p:cNvPr id="7" name="TextBox 6">
            <a:extLst>
              <a:ext uri="{FF2B5EF4-FFF2-40B4-BE49-F238E27FC236}">
                <a16:creationId xmlns:a16="http://schemas.microsoft.com/office/drawing/2014/main" id="{014141FD-F0B1-6667-9CD5-307A0E5DD8AA}"/>
              </a:ext>
            </a:extLst>
          </p:cNvPr>
          <p:cNvSpPr txBox="1"/>
          <p:nvPr/>
        </p:nvSpPr>
        <p:spPr>
          <a:xfrm>
            <a:off x="6568822" y="6160273"/>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3116766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5E8B7C7-9278-1C22-EE95-38C2B1149F80}"/>
              </a:ext>
            </a:extLst>
          </p:cNvPr>
          <p:cNvPicPr>
            <a:picLocks noChangeAspect="1"/>
          </p:cNvPicPr>
          <p:nvPr/>
        </p:nvPicPr>
        <p:blipFill>
          <a:blip r:embed="rId2"/>
          <a:srcRect l="4196" t="31998" r="11871" b="48379"/>
          <a:stretch>
            <a:fillRect/>
          </a:stretch>
        </p:blipFill>
        <p:spPr>
          <a:xfrm>
            <a:off x="3955098" y="1557183"/>
            <a:ext cx="6568039" cy="2357863"/>
          </a:xfrm>
          <a:prstGeom prst="rect">
            <a:avLst/>
          </a:prstGeom>
        </p:spPr>
      </p:pic>
      <p:sp>
        <p:nvSpPr>
          <p:cNvPr id="35" name="CasellaDiTesto 34">
            <a:extLst>
              <a:ext uri="{FF2B5EF4-FFF2-40B4-BE49-F238E27FC236}">
                <a16:creationId xmlns:a16="http://schemas.microsoft.com/office/drawing/2014/main" id="{DD80191F-A51E-23CF-28D8-5E5DC9738578}"/>
              </a:ext>
            </a:extLst>
          </p:cNvPr>
          <p:cNvSpPr txBox="1"/>
          <p:nvPr/>
        </p:nvSpPr>
        <p:spPr>
          <a:xfrm>
            <a:off x="5611333" y="-2015860"/>
            <a:ext cx="8564524" cy="1477328"/>
          </a:xfrm>
          <a:prstGeom prst="rect">
            <a:avLst/>
          </a:prstGeom>
          <a:noFill/>
        </p:spPr>
        <p:txBody>
          <a:bodyPr wrap="square">
            <a:spAutoFit/>
          </a:bodyPr>
          <a:lstStyle/>
          <a:p>
            <a:r>
              <a:rPr lang="en-US" sz="1800"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Transmission electron microscopy (TEM) images of the epidermis. Red arrows: nuclei of epithelial cells, which are arranged in a single layer in CNT and in multiple layers following irradiation (FLASH and CONV); epithelial cells from irradiated skin display euchromatic nuclei. Asterisks: prominent nucleoli, observed exclusively in the CONV-RT group, suggesting higher transcriptional activity.</a:t>
            </a:r>
            <a:r>
              <a:rPr lang="en-US" sz="18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endParaRPr lang="it-IT" dirty="0"/>
          </a:p>
        </p:txBody>
      </p:sp>
      <p:pic>
        <p:nvPicPr>
          <p:cNvPr id="4" name="Immagine 3">
            <a:extLst>
              <a:ext uri="{FF2B5EF4-FFF2-40B4-BE49-F238E27FC236}">
                <a16:creationId xmlns:a16="http://schemas.microsoft.com/office/drawing/2014/main" id="{0D08C542-EB38-4102-8C2D-FC4C75AB046C}"/>
              </a:ext>
            </a:extLst>
          </p:cNvPr>
          <p:cNvPicPr>
            <a:picLocks noChangeAspect="1"/>
          </p:cNvPicPr>
          <p:nvPr/>
        </p:nvPicPr>
        <p:blipFill>
          <a:blip r:embed="rId3"/>
          <a:srcRect b="7377"/>
          <a:stretch>
            <a:fillRect/>
          </a:stretch>
        </p:blipFill>
        <p:spPr>
          <a:xfrm>
            <a:off x="4026092" y="4059317"/>
            <a:ext cx="6407624" cy="1991708"/>
          </a:xfrm>
          <a:prstGeom prst="rect">
            <a:avLst/>
          </a:prstGeom>
        </p:spPr>
      </p:pic>
      <p:sp>
        <p:nvSpPr>
          <p:cNvPr id="26" name="Rettangolo 25">
            <a:extLst>
              <a:ext uri="{FF2B5EF4-FFF2-40B4-BE49-F238E27FC236}">
                <a16:creationId xmlns:a16="http://schemas.microsoft.com/office/drawing/2014/main" id="{BA462DBA-C8F7-8951-8E2F-2CF7EDF18734}"/>
              </a:ext>
            </a:extLst>
          </p:cNvPr>
          <p:cNvSpPr/>
          <p:nvPr/>
        </p:nvSpPr>
        <p:spPr>
          <a:xfrm>
            <a:off x="10523139" y="2190812"/>
            <a:ext cx="1552893" cy="613479"/>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Connettore 2 22">
            <a:extLst>
              <a:ext uri="{FF2B5EF4-FFF2-40B4-BE49-F238E27FC236}">
                <a16:creationId xmlns:a16="http://schemas.microsoft.com/office/drawing/2014/main" id="{24AB41E7-312A-E810-2A95-CFACDA8F3360}"/>
              </a:ext>
            </a:extLst>
          </p:cNvPr>
          <p:cNvCxnSpPr>
            <a:cxnSpLocks/>
          </p:cNvCxnSpPr>
          <p:nvPr/>
        </p:nvCxnSpPr>
        <p:spPr>
          <a:xfrm>
            <a:off x="10611139" y="2383146"/>
            <a:ext cx="24765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CasellaDiTesto 29">
            <a:extLst>
              <a:ext uri="{FF2B5EF4-FFF2-40B4-BE49-F238E27FC236}">
                <a16:creationId xmlns:a16="http://schemas.microsoft.com/office/drawing/2014/main" id="{57170A89-5681-0272-9508-50DBF5E7A0E0}"/>
              </a:ext>
            </a:extLst>
          </p:cNvPr>
          <p:cNvSpPr txBox="1"/>
          <p:nvPr/>
        </p:nvSpPr>
        <p:spPr>
          <a:xfrm>
            <a:off x="10613940" y="2499996"/>
            <a:ext cx="207788" cy="369332"/>
          </a:xfrm>
          <a:prstGeom prst="rect">
            <a:avLst/>
          </a:prstGeom>
          <a:noFill/>
        </p:spPr>
        <p:txBody>
          <a:bodyPr wrap="square" rtlCol="0">
            <a:spAutoFit/>
          </a:bodyPr>
          <a:lstStyle/>
          <a:p>
            <a:r>
              <a:rPr lang="it-IT" b="1" dirty="0">
                <a:solidFill>
                  <a:schemeClr val="bg1"/>
                </a:solidFill>
              </a:rPr>
              <a:t>*</a:t>
            </a:r>
          </a:p>
        </p:txBody>
      </p:sp>
      <p:sp>
        <p:nvSpPr>
          <p:cNvPr id="8" name="CasellaDiTesto 7">
            <a:extLst>
              <a:ext uri="{FF2B5EF4-FFF2-40B4-BE49-F238E27FC236}">
                <a16:creationId xmlns:a16="http://schemas.microsoft.com/office/drawing/2014/main" id="{432754D8-8CA3-E8C7-4BF9-7AE3C88D1E2C}"/>
              </a:ext>
            </a:extLst>
          </p:cNvPr>
          <p:cNvSpPr txBox="1"/>
          <p:nvPr/>
        </p:nvSpPr>
        <p:spPr>
          <a:xfrm>
            <a:off x="10833231" y="2244646"/>
            <a:ext cx="1242802" cy="276999"/>
          </a:xfrm>
          <a:prstGeom prst="rect">
            <a:avLst/>
          </a:prstGeom>
          <a:noFill/>
        </p:spPr>
        <p:txBody>
          <a:bodyPr wrap="square">
            <a:spAutoFit/>
          </a:bodyPr>
          <a:lstStyle/>
          <a:p>
            <a:r>
              <a:rPr lang="en-US" sz="1200" dirty="0">
                <a:solidFill>
                  <a:schemeClr val="bg1"/>
                </a:solidFill>
                <a:latin typeface="Montserrat" panose="00000500000000000000" pitchFamily="2" charset="0"/>
                <a:ea typeface="Yu Mincho" panose="02020400000000000000" pitchFamily="18" charset="-128"/>
                <a:cs typeface="Times New Roman" panose="02020603050405020304" pitchFamily="18" charset="0"/>
              </a:rPr>
              <a:t>keratinocytes</a:t>
            </a:r>
            <a:endParaRPr lang="it-IT" sz="1200" dirty="0">
              <a:solidFill>
                <a:schemeClr val="bg1"/>
              </a:solidFill>
              <a:latin typeface="Montserrat" panose="00000500000000000000" pitchFamily="2" charset="0"/>
            </a:endParaRPr>
          </a:p>
        </p:txBody>
      </p:sp>
      <p:sp>
        <p:nvSpPr>
          <p:cNvPr id="9" name="CasellaDiTesto 8">
            <a:extLst>
              <a:ext uri="{FF2B5EF4-FFF2-40B4-BE49-F238E27FC236}">
                <a16:creationId xmlns:a16="http://schemas.microsoft.com/office/drawing/2014/main" id="{A4571120-1F21-2277-A5A5-7291737FA948}"/>
              </a:ext>
            </a:extLst>
          </p:cNvPr>
          <p:cNvSpPr txBox="1"/>
          <p:nvPr/>
        </p:nvSpPr>
        <p:spPr>
          <a:xfrm>
            <a:off x="10842136" y="2499996"/>
            <a:ext cx="817415" cy="276999"/>
          </a:xfrm>
          <a:prstGeom prst="rect">
            <a:avLst/>
          </a:prstGeom>
          <a:noFill/>
        </p:spPr>
        <p:txBody>
          <a:bodyPr wrap="square">
            <a:spAutoFit/>
          </a:bodyPr>
          <a:lstStyle/>
          <a:p>
            <a:r>
              <a:rPr lang="en-US" sz="1200" dirty="0">
                <a:solidFill>
                  <a:schemeClr val="bg1"/>
                </a:solidFill>
                <a:effectLst/>
                <a:latin typeface="Montserrat" panose="00000500000000000000" pitchFamily="2" charset="0"/>
                <a:ea typeface="Yu Mincho" panose="02020400000000000000" pitchFamily="18" charset="-128"/>
                <a:cs typeface="Times New Roman" panose="02020603050405020304" pitchFamily="18" charset="0"/>
              </a:rPr>
              <a:t>nucleoli</a:t>
            </a:r>
            <a:endParaRPr lang="it-IT" sz="1200" dirty="0">
              <a:solidFill>
                <a:schemeClr val="bg1"/>
              </a:solidFill>
              <a:latin typeface="Montserrat" panose="00000500000000000000" pitchFamily="2" charset="0"/>
            </a:endParaRPr>
          </a:p>
        </p:txBody>
      </p:sp>
      <p:sp>
        <p:nvSpPr>
          <p:cNvPr id="24" name="Rettangolo 23">
            <a:extLst>
              <a:ext uri="{FF2B5EF4-FFF2-40B4-BE49-F238E27FC236}">
                <a16:creationId xmlns:a16="http://schemas.microsoft.com/office/drawing/2014/main" id="{E6D189E9-D70D-F6BA-9AF0-9C2D7AC2DA53}"/>
              </a:ext>
            </a:extLst>
          </p:cNvPr>
          <p:cNvSpPr/>
          <p:nvPr/>
        </p:nvSpPr>
        <p:spPr>
          <a:xfrm>
            <a:off x="10523139" y="4352687"/>
            <a:ext cx="1552893" cy="147490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80B1D2A4-E149-A69D-265B-FD0430BE646C}"/>
              </a:ext>
            </a:extLst>
          </p:cNvPr>
          <p:cNvSpPr txBox="1"/>
          <p:nvPr/>
        </p:nvSpPr>
        <p:spPr>
          <a:xfrm>
            <a:off x="10582018" y="5165135"/>
            <a:ext cx="219290" cy="369332"/>
          </a:xfrm>
          <a:prstGeom prst="rect">
            <a:avLst/>
          </a:prstGeom>
          <a:noFill/>
        </p:spPr>
        <p:txBody>
          <a:bodyPr wrap="square" rtlCol="0">
            <a:spAutoFit/>
          </a:bodyPr>
          <a:lstStyle/>
          <a:p>
            <a:r>
              <a:rPr lang="it-IT" b="1" dirty="0">
                <a:solidFill>
                  <a:schemeClr val="bg1"/>
                </a:solidFill>
              </a:rPr>
              <a:t>*</a:t>
            </a:r>
          </a:p>
        </p:txBody>
      </p:sp>
      <p:sp>
        <p:nvSpPr>
          <p:cNvPr id="32" name="CasellaDiTesto 31">
            <a:extLst>
              <a:ext uri="{FF2B5EF4-FFF2-40B4-BE49-F238E27FC236}">
                <a16:creationId xmlns:a16="http://schemas.microsoft.com/office/drawing/2014/main" id="{B41B1D36-CF39-2B1E-B12A-3FB8DF171309}"/>
              </a:ext>
            </a:extLst>
          </p:cNvPr>
          <p:cNvSpPr txBox="1"/>
          <p:nvPr/>
        </p:nvSpPr>
        <p:spPr>
          <a:xfrm>
            <a:off x="10891996" y="4455483"/>
            <a:ext cx="1242802" cy="478716"/>
          </a:xfrm>
          <a:prstGeom prst="rect">
            <a:avLst/>
          </a:prstGeom>
          <a:noFill/>
        </p:spPr>
        <p:txBody>
          <a:bodyPr wrap="square">
            <a:spAutoFit/>
          </a:bodyPr>
          <a:lstStyle/>
          <a:p>
            <a:r>
              <a:rPr lang="en-US" sz="1200" dirty="0">
                <a:solidFill>
                  <a:schemeClr val="bg1"/>
                </a:solidFill>
                <a:latin typeface="Montserrat" panose="00000500000000000000" pitchFamily="2" charset="0"/>
                <a:ea typeface="Yu Mincho" panose="02020400000000000000" pitchFamily="18" charset="-128"/>
                <a:cs typeface="Times New Roman" panose="02020603050405020304" pitchFamily="18" charset="0"/>
              </a:rPr>
              <a:t>Fibroblasts</a:t>
            </a:r>
            <a:endParaRPr lang="it-IT" sz="1200" dirty="0">
              <a:solidFill>
                <a:schemeClr val="bg1"/>
              </a:solidFill>
              <a:latin typeface="Montserrat" panose="00000500000000000000" pitchFamily="2" charset="0"/>
            </a:endParaRPr>
          </a:p>
        </p:txBody>
      </p:sp>
      <p:sp>
        <p:nvSpPr>
          <p:cNvPr id="34" name="CasellaDiTesto 33">
            <a:extLst>
              <a:ext uri="{FF2B5EF4-FFF2-40B4-BE49-F238E27FC236}">
                <a16:creationId xmlns:a16="http://schemas.microsoft.com/office/drawing/2014/main" id="{09A41C4E-E900-2638-0301-0886E93E36D8}"/>
              </a:ext>
            </a:extLst>
          </p:cNvPr>
          <p:cNvSpPr txBox="1"/>
          <p:nvPr/>
        </p:nvSpPr>
        <p:spPr>
          <a:xfrm>
            <a:off x="10885068" y="5165135"/>
            <a:ext cx="1249730" cy="600164"/>
          </a:xfrm>
          <a:prstGeom prst="rect">
            <a:avLst/>
          </a:prstGeom>
          <a:noFill/>
        </p:spPr>
        <p:txBody>
          <a:bodyPr wrap="square">
            <a:spAutoFit/>
          </a:bodyPr>
          <a:lstStyle/>
          <a:p>
            <a:r>
              <a:rPr lang="en-US" sz="1100" dirty="0">
                <a:solidFill>
                  <a:schemeClr val="bg1"/>
                </a:solidFill>
                <a:latin typeface="Montserrat" panose="00000500000000000000" pitchFamily="2" charset="0"/>
                <a:ea typeface="Yu Mincho" panose="02020400000000000000" pitchFamily="18" charset="-128"/>
                <a:cs typeface="Times New Roman" panose="02020603050405020304" pitchFamily="18" charset="0"/>
              </a:rPr>
              <a:t>Proteinaceous material in RER</a:t>
            </a:r>
            <a:endParaRPr lang="it-IT" sz="1100" dirty="0">
              <a:solidFill>
                <a:schemeClr val="bg1"/>
              </a:solidFill>
              <a:latin typeface="Montserrat" panose="00000500000000000000" pitchFamily="2" charset="0"/>
            </a:endParaRPr>
          </a:p>
        </p:txBody>
      </p:sp>
      <p:sp>
        <p:nvSpPr>
          <p:cNvPr id="36" name="CasellaDiTesto 35">
            <a:extLst>
              <a:ext uri="{FF2B5EF4-FFF2-40B4-BE49-F238E27FC236}">
                <a16:creationId xmlns:a16="http://schemas.microsoft.com/office/drawing/2014/main" id="{A7428A94-2D9B-8598-4113-060CD9B88B06}"/>
              </a:ext>
            </a:extLst>
          </p:cNvPr>
          <p:cNvSpPr txBox="1"/>
          <p:nvPr/>
        </p:nvSpPr>
        <p:spPr>
          <a:xfrm>
            <a:off x="10885068" y="4795700"/>
            <a:ext cx="1242802" cy="277000"/>
          </a:xfrm>
          <a:prstGeom prst="rect">
            <a:avLst/>
          </a:prstGeom>
          <a:noFill/>
        </p:spPr>
        <p:txBody>
          <a:bodyPr wrap="square">
            <a:spAutoFit/>
          </a:bodyPr>
          <a:lstStyle/>
          <a:p>
            <a:r>
              <a:rPr lang="en-US" sz="1200" dirty="0">
                <a:solidFill>
                  <a:schemeClr val="bg1"/>
                </a:solidFill>
                <a:latin typeface="Montserrat" panose="00000500000000000000" pitchFamily="2" charset="0"/>
                <a:ea typeface="Yu Mincho" panose="02020400000000000000" pitchFamily="18" charset="-128"/>
                <a:cs typeface="Times New Roman" panose="02020603050405020304" pitchFamily="18" charset="0"/>
              </a:rPr>
              <a:t>Inset, RER</a:t>
            </a:r>
            <a:endParaRPr lang="it-IT" sz="1200" dirty="0">
              <a:solidFill>
                <a:schemeClr val="bg1"/>
              </a:solidFill>
              <a:latin typeface="Montserrat" panose="00000500000000000000" pitchFamily="2" charset="0"/>
            </a:endParaRPr>
          </a:p>
        </p:txBody>
      </p:sp>
      <p:sp>
        <p:nvSpPr>
          <p:cNvPr id="29" name="Figura a mano libera: forma 28">
            <a:extLst>
              <a:ext uri="{FF2B5EF4-FFF2-40B4-BE49-F238E27FC236}">
                <a16:creationId xmlns:a16="http://schemas.microsoft.com/office/drawing/2014/main" id="{C6A51724-948E-DDB4-6420-3A3A53CC343E}"/>
              </a:ext>
            </a:extLst>
          </p:cNvPr>
          <p:cNvSpPr/>
          <p:nvPr/>
        </p:nvSpPr>
        <p:spPr>
          <a:xfrm>
            <a:off x="10602487" y="4412168"/>
            <a:ext cx="263345" cy="235560"/>
          </a:xfrm>
          <a:custGeom>
            <a:avLst/>
            <a:gdLst>
              <a:gd name="csX0" fmla="*/ 215337 w 351217"/>
              <a:gd name="csY0" fmla="*/ 17776 h 314161"/>
              <a:gd name="csX1" fmla="*/ 119971 w 351217"/>
              <a:gd name="csY1" fmla="*/ 17776 h 314161"/>
              <a:gd name="csX2" fmla="*/ 58263 w 351217"/>
              <a:gd name="csY2" fmla="*/ 62655 h 314161"/>
              <a:gd name="csX3" fmla="*/ 2164 w 351217"/>
              <a:gd name="csY3" fmla="*/ 230949 h 314161"/>
              <a:gd name="csX4" fmla="*/ 13384 w 351217"/>
              <a:gd name="csY4" fmla="*/ 303877 h 314161"/>
              <a:gd name="csX5" fmla="*/ 209728 w 351217"/>
              <a:gd name="csY5" fmla="*/ 230949 h 314161"/>
              <a:gd name="csX6" fmla="*/ 254606 w 351217"/>
              <a:gd name="csY6" fmla="*/ 208510 h 314161"/>
              <a:gd name="csX7" fmla="*/ 327534 w 351217"/>
              <a:gd name="csY7" fmla="*/ 186071 h 314161"/>
              <a:gd name="csX8" fmla="*/ 338753 w 351217"/>
              <a:gd name="csY8" fmla="*/ 158021 h 314161"/>
              <a:gd name="csX9" fmla="*/ 327534 w 351217"/>
              <a:gd name="csY9" fmla="*/ 23386 h 314161"/>
              <a:gd name="csX10" fmla="*/ 288265 w 351217"/>
              <a:gd name="csY10" fmla="*/ 6556 h 314161"/>
              <a:gd name="csX11" fmla="*/ 215337 w 351217"/>
              <a:gd name="csY11" fmla="*/ 17776 h 3141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51217" h="314161">
                <a:moveTo>
                  <a:pt x="215337" y="17776"/>
                </a:moveTo>
                <a:cubicBezTo>
                  <a:pt x="187288" y="19646"/>
                  <a:pt x="149405" y="5161"/>
                  <a:pt x="119971" y="17776"/>
                </a:cubicBezTo>
                <a:cubicBezTo>
                  <a:pt x="96594" y="27795"/>
                  <a:pt x="78832" y="47695"/>
                  <a:pt x="58263" y="62655"/>
                </a:cubicBezTo>
                <a:cubicBezTo>
                  <a:pt x="2066" y="200024"/>
                  <a:pt x="13287" y="141966"/>
                  <a:pt x="2164" y="230949"/>
                </a:cubicBezTo>
                <a:cubicBezTo>
                  <a:pt x="5904" y="255258"/>
                  <a:pt x="-10763" y="299203"/>
                  <a:pt x="13384" y="303877"/>
                </a:cubicBezTo>
                <a:cubicBezTo>
                  <a:pt x="187055" y="337491"/>
                  <a:pt x="137885" y="282266"/>
                  <a:pt x="209728" y="230949"/>
                </a:cubicBezTo>
                <a:cubicBezTo>
                  <a:pt x="223338" y="221228"/>
                  <a:pt x="239420" y="215519"/>
                  <a:pt x="254606" y="208510"/>
                </a:cubicBezTo>
                <a:cubicBezTo>
                  <a:pt x="284650" y="194643"/>
                  <a:pt x="291754" y="195016"/>
                  <a:pt x="327534" y="186071"/>
                </a:cubicBezTo>
                <a:cubicBezTo>
                  <a:pt x="331274" y="176721"/>
                  <a:pt x="335792" y="167646"/>
                  <a:pt x="338753" y="158021"/>
                </a:cubicBezTo>
                <a:cubicBezTo>
                  <a:pt x="354293" y="107515"/>
                  <a:pt x="360033" y="79521"/>
                  <a:pt x="327534" y="23386"/>
                </a:cubicBezTo>
                <a:cubicBezTo>
                  <a:pt x="320399" y="11061"/>
                  <a:pt x="300767" y="13375"/>
                  <a:pt x="288265" y="6556"/>
                </a:cubicBezTo>
                <a:cubicBezTo>
                  <a:pt x="253298" y="-12517"/>
                  <a:pt x="243386" y="15906"/>
                  <a:pt x="215337" y="17776"/>
                </a:cubicBezTo>
                <a:close/>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a:extLst>
              <a:ext uri="{FF2B5EF4-FFF2-40B4-BE49-F238E27FC236}">
                <a16:creationId xmlns:a16="http://schemas.microsoft.com/office/drawing/2014/main" id="{4E2741EB-FB4C-4F83-2992-92225E00D1D1}"/>
              </a:ext>
            </a:extLst>
          </p:cNvPr>
          <p:cNvSpPr/>
          <p:nvPr/>
        </p:nvSpPr>
        <p:spPr>
          <a:xfrm>
            <a:off x="10611138" y="4826728"/>
            <a:ext cx="280857" cy="245972"/>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CasellaDiTesto 37">
            <a:extLst>
              <a:ext uri="{FF2B5EF4-FFF2-40B4-BE49-F238E27FC236}">
                <a16:creationId xmlns:a16="http://schemas.microsoft.com/office/drawing/2014/main" id="{207A8523-27A7-4148-C295-CD00C25A552A}"/>
              </a:ext>
            </a:extLst>
          </p:cNvPr>
          <p:cNvSpPr txBox="1"/>
          <p:nvPr/>
        </p:nvSpPr>
        <p:spPr>
          <a:xfrm>
            <a:off x="-7101" y="931634"/>
            <a:ext cx="6906044"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SKIN Architecture and </a:t>
            </a:r>
            <a:r>
              <a:rPr lang="it-IT" sz="2200" b="1" dirty="0" err="1">
                <a:solidFill>
                  <a:schemeClr val="bg1"/>
                </a:solidFill>
                <a:latin typeface="Montserrat" panose="00000500000000000000" pitchFamily="2" charset="0"/>
              </a:rPr>
              <a:t>Histomorphology</a:t>
            </a:r>
            <a:endParaRPr lang="it-IT" sz="2200" b="1" dirty="0">
              <a:solidFill>
                <a:schemeClr val="bg1"/>
              </a:solidFill>
              <a:latin typeface="Montserrat" panose="00000500000000000000" pitchFamily="2" charset="0"/>
            </a:endParaRPr>
          </a:p>
        </p:txBody>
      </p:sp>
      <p:sp>
        <p:nvSpPr>
          <p:cNvPr id="39" name="CasellaDiTesto 38">
            <a:extLst>
              <a:ext uri="{FF2B5EF4-FFF2-40B4-BE49-F238E27FC236}">
                <a16:creationId xmlns:a16="http://schemas.microsoft.com/office/drawing/2014/main" id="{2AC2E975-2565-AC8E-014E-B1631FC61762}"/>
              </a:ext>
            </a:extLst>
          </p:cNvPr>
          <p:cNvSpPr txBox="1"/>
          <p:nvPr/>
        </p:nvSpPr>
        <p:spPr>
          <a:xfrm>
            <a:off x="161999" y="2983261"/>
            <a:ext cx="3638916" cy="1292020"/>
          </a:xfrm>
          <a:prstGeom prst="rect">
            <a:avLst/>
          </a:prstGeom>
          <a:noFill/>
        </p:spPr>
        <p:txBody>
          <a:bodyPr wrap="square">
            <a:spAutoFit/>
          </a:bodyPr>
          <a:lstStyle/>
          <a:p>
            <a:pPr algn="ctr">
              <a:lnSpc>
                <a:spcPct val="150000"/>
              </a:lnSpc>
            </a:pPr>
            <a:r>
              <a:rPr lang="en-US" dirty="0">
                <a:solidFill>
                  <a:srgbClr val="3C64A5"/>
                </a:solidFill>
                <a:latin typeface="Montserrat" panose="00000500000000000000" pitchFamily="2" charset="0"/>
              </a:rPr>
              <a:t>Ultrastructural </a:t>
            </a:r>
          </a:p>
          <a:p>
            <a:pPr algn="ctr">
              <a:lnSpc>
                <a:spcPct val="150000"/>
              </a:lnSpc>
            </a:pPr>
            <a:r>
              <a:rPr lang="en-US" dirty="0">
                <a:solidFill>
                  <a:srgbClr val="3C64A5"/>
                </a:solidFill>
                <a:latin typeface="Montserrat" panose="00000500000000000000" pitchFamily="2" charset="0"/>
              </a:rPr>
              <a:t>differences</a:t>
            </a:r>
          </a:p>
          <a:p>
            <a:pPr algn="ctr">
              <a:lnSpc>
                <a:spcPct val="150000"/>
              </a:lnSpc>
            </a:pPr>
            <a:r>
              <a:rPr lang="en-GB" b="1" dirty="0">
                <a:solidFill>
                  <a:srgbClr val="3C64A5"/>
                </a:solidFill>
                <a:latin typeface="Montserrat" panose="00000500000000000000" pitchFamily="2" charset="0"/>
                <a:cs typeface="Arial" panose="020B0604020202020204" pitchFamily="34" charset="0"/>
              </a:rPr>
              <a:t>CONV-RT &gt;&gt; FLASH-RT</a:t>
            </a:r>
          </a:p>
        </p:txBody>
      </p:sp>
      <p:pic>
        <p:nvPicPr>
          <p:cNvPr id="40" name="Immagine 39">
            <a:extLst>
              <a:ext uri="{FF2B5EF4-FFF2-40B4-BE49-F238E27FC236}">
                <a16:creationId xmlns:a16="http://schemas.microsoft.com/office/drawing/2014/main" id="{AA49525E-9FE3-43A6-1078-CE5658DFAFC2}"/>
              </a:ext>
            </a:extLst>
          </p:cNvPr>
          <p:cNvPicPr>
            <a:picLocks noChangeAspect="1"/>
          </p:cNvPicPr>
          <p:nvPr/>
        </p:nvPicPr>
        <p:blipFill>
          <a:blip r:embed="rId4"/>
          <a:srcRect l="5165" r="13782" b="65268"/>
          <a:stretch>
            <a:fillRect/>
          </a:stretch>
        </p:blipFill>
        <p:spPr>
          <a:xfrm>
            <a:off x="589202" y="1586816"/>
            <a:ext cx="3109562" cy="750639"/>
          </a:xfrm>
          <a:prstGeom prst="rect">
            <a:avLst/>
          </a:prstGeom>
        </p:spPr>
      </p:pic>
      <p:sp>
        <p:nvSpPr>
          <p:cNvPr id="41" name="CasellaDiTesto 40">
            <a:extLst>
              <a:ext uri="{FF2B5EF4-FFF2-40B4-BE49-F238E27FC236}">
                <a16:creationId xmlns:a16="http://schemas.microsoft.com/office/drawing/2014/main" id="{97CEE547-B981-855B-642A-686284BE37E6}"/>
              </a:ext>
            </a:extLst>
          </p:cNvPr>
          <p:cNvSpPr txBox="1"/>
          <p:nvPr/>
        </p:nvSpPr>
        <p:spPr>
          <a:xfrm>
            <a:off x="309003" y="4488866"/>
            <a:ext cx="3059092" cy="1348574"/>
          </a:xfrm>
          <a:prstGeom prst="rect">
            <a:avLst/>
          </a:prstGeom>
          <a:noFill/>
        </p:spPr>
        <p:txBody>
          <a:bodyPr wrap="square">
            <a:spAutoFit/>
          </a:bodyPr>
          <a:lstStyle/>
          <a:p>
            <a:pPr algn="ctr">
              <a:lnSpc>
                <a:spcPct val="150000"/>
              </a:lnSpc>
            </a:pPr>
            <a:r>
              <a:rPr lang="en-US" sz="1400" dirty="0">
                <a:solidFill>
                  <a:srgbClr val="000000"/>
                </a:solidFill>
                <a:effectLst/>
                <a:latin typeface="Montserrat" panose="00000500000000000000" pitchFamily="2" charset="0"/>
                <a:ea typeface="Yu Mincho" panose="02020400000000000000" pitchFamily="18" charset="-128"/>
                <a:cs typeface="Arial" panose="020B0604020202020204" pitchFamily="34" charset="0"/>
              </a:rPr>
              <a:t>Skin thickening in the CONV-RT group: </a:t>
            </a:r>
            <a:r>
              <a:rPr lang="en-US" sz="1400" dirty="0">
                <a:solidFill>
                  <a:srgbClr val="000000"/>
                </a:solidFill>
                <a:latin typeface="Montserrat" panose="00000500000000000000" pitchFamily="2" charset="0"/>
                <a:ea typeface="Yu Mincho" panose="02020400000000000000" pitchFamily="18" charset="-128"/>
                <a:cs typeface="Arial" panose="020B0604020202020204" pitchFamily="34" charset="0"/>
              </a:rPr>
              <a:t> E</a:t>
            </a:r>
            <a:r>
              <a:rPr lang="en-US" sz="1400" dirty="0">
                <a:solidFill>
                  <a:srgbClr val="000000"/>
                </a:solidFill>
                <a:effectLst/>
                <a:latin typeface="Montserrat" panose="00000500000000000000" pitchFamily="2" charset="0"/>
                <a:ea typeface="Yu Mincho" panose="02020400000000000000" pitchFamily="18" charset="-128"/>
                <a:cs typeface="Arial" panose="020B0604020202020204" pitchFamily="34" charset="0"/>
              </a:rPr>
              <a:t>pidermal proliferation +  </a:t>
            </a:r>
            <a:r>
              <a:rPr lang="en-US" sz="1400" dirty="0">
                <a:solidFill>
                  <a:srgbClr val="000000"/>
                </a:solidFill>
                <a:latin typeface="Montserrat" panose="00000500000000000000" pitchFamily="2" charset="0"/>
                <a:ea typeface="Yu Mincho" panose="02020400000000000000" pitchFamily="18" charset="-128"/>
                <a:cs typeface="Arial" panose="020B0604020202020204" pitchFamily="34" charset="0"/>
              </a:rPr>
              <a:t>I</a:t>
            </a:r>
            <a:r>
              <a:rPr lang="en-US" sz="1400" dirty="0">
                <a:solidFill>
                  <a:srgbClr val="000000"/>
                </a:solidFill>
                <a:effectLst/>
                <a:latin typeface="Montserrat" panose="00000500000000000000" pitchFamily="2" charset="0"/>
                <a:ea typeface="Yu Mincho" panose="02020400000000000000" pitchFamily="18" charset="-128"/>
                <a:cs typeface="Arial" panose="020B0604020202020204" pitchFamily="34" charset="0"/>
              </a:rPr>
              <a:t>ncreased collagen deposition /</a:t>
            </a:r>
            <a:r>
              <a:rPr lang="it-IT" sz="1400" dirty="0">
                <a:effectLst/>
                <a:latin typeface="Montserrat" panose="00000500000000000000" pitchFamily="2" charset="0"/>
                <a:cs typeface="Arial" panose="020B0604020202020204" pitchFamily="34" charset="0"/>
              </a:rPr>
              <a:t> f</a:t>
            </a:r>
            <a:r>
              <a:rPr lang="en-PT" sz="1400" dirty="0">
                <a:effectLst/>
                <a:latin typeface="Montserrat" panose="00000500000000000000" pitchFamily="2" charset="0"/>
                <a:cs typeface="Arial" panose="020B0604020202020204" pitchFamily="34" charset="0"/>
              </a:rPr>
              <a:t>ibrotic process</a:t>
            </a:r>
            <a:endParaRPr lang="en-GB" sz="1400" dirty="0">
              <a:latin typeface="Montserrat" panose="00000500000000000000" pitchFamily="2" charset="0"/>
              <a:cs typeface="Arial" panose="020B0604020202020204" pitchFamily="34" charset="0"/>
            </a:endParaRPr>
          </a:p>
        </p:txBody>
      </p:sp>
      <p:sp>
        <p:nvSpPr>
          <p:cNvPr id="42" name="Freccia a destra 41">
            <a:extLst>
              <a:ext uri="{FF2B5EF4-FFF2-40B4-BE49-F238E27FC236}">
                <a16:creationId xmlns:a16="http://schemas.microsoft.com/office/drawing/2014/main" id="{3F182D18-D7D7-E008-C8CA-C41078D3E819}"/>
              </a:ext>
            </a:extLst>
          </p:cNvPr>
          <p:cNvSpPr/>
          <p:nvPr/>
        </p:nvSpPr>
        <p:spPr>
          <a:xfrm rot="5400000">
            <a:off x="1748876" y="2415603"/>
            <a:ext cx="557894" cy="570428"/>
          </a:xfrm>
          <a:prstGeom prst="rightArrow">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3" name="Immagine 42">
            <a:extLst>
              <a:ext uri="{FF2B5EF4-FFF2-40B4-BE49-F238E27FC236}">
                <a16:creationId xmlns:a16="http://schemas.microsoft.com/office/drawing/2014/main" id="{0EF0A999-0A6F-F8E1-5237-EF1B72361A6A}"/>
              </a:ext>
            </a:extLst>
          </p:cNvPr>
          <p:cNvPicPr>
            <a:picLocks noChangeAspect="1"/>
          </p:cNvPicPr>
          <p:nvPr/>
        </p:nvPicPr>
        <p:blipFill>
          <a:blip r:embed="rId5"/>
          <a:srcRect l="1571" t="41427" r="53591" b="8696"/>
          <a:stretch>
            <a:fillRect/>
          </a:stretch>
        </p:blipFill>
        <p:spPr>
          <a:xfrm>
            <a:off x="179299" y="3059701"/>
            <a:ext cx="819806" cy="829016"/>
          </a:xfrm>
          <a:prstGeom prst="rect">
            <a:avLst/>
          </a:prstGeom>
        </p:spPr>
      </p:pic>
      <p:pic>
        <p:nvPicPr>
          <p:cNvPr id="44" name="Immagine 43">
            <a:extLst>
              <a:ext uri="{FF2B5EF4-FFF2-40B4-BE49-F238E27FC236}">
                <a16:creationId xmlns:a16="http://schemas.microsoft.com/office/drawing/2014/main" id="{648D3302-39C0-90F9-F2C5-87DB84E599AE}"/>
              </a:ext>
            </a:extLst>
          </p:cNvPr>
          <p:cNvPicPr>
            <a:picLocks noChangeAspect="1"/>
          </p:cNvPicPr>
          <p:nvPr/>
        </p:nvPicPr>
        <p:blipFill>
          <a:blip r:embed="rId5"/>
          <a:srcRect l="11722" t="13055" r="60548" b="60112"/>
          <a:stretch>
            <a:fillRect/>
          </a:stretch>
        </p:blipFill>
        <p:spPr>
          <a:xfrm>
            <a:off x="37131" y="1683623"/>
            <a:ext cx="553838" cy="487190"/>
          </a:xfrm>
          <a:prstGeom prst="rect">
            <a:avLst/>
          </a:prstGeom>
        </p:spPr>
      </p:pic>
      <p:sp>
        <p:nvSpPr>
          <p:cNvPr id="45" name="CasellaDiTesto 44">
            <a:extLst>
              <a:ext uri="{FF2B5EF4-FFF2-40B4-BE49-F238E27FC236}">
                <a16:creationId xmlns:a16="http://schemas.microsoft.com/office/drawing/2014/main" id="{8C917E7A-F977-3307-BE6B-537E5BAAB670}"/>
              </a:ext>
            </a:extLst>
          </p:cNvPr>
          <p:cNvSpPr txBox="1"/>
          <p:nvPr/>
        </p:nvSpPr>
        <p:spPr>
          <a:xfrm rot="16200000">
            <a:off x="2877718" y="2604729"/>
            <a:ext cx="2063958" cy="369332"/>
          </a:xfrm>
          <a:prstGeom prst="rect">
            <a:avLst/>
          </a:prstGeom>
          <a:noFill/>
        </p:spPr>
        <p:txBody>
          <a:bodyPr wrap="square" rtlCol="0">
            <a:spAutoFit/>
          </a:bodyPr>
          <a:lstStyle/>
          <a:p>
            <a:pPr algn="ctr"/>
            <a:r>
              <a:rPr lang="it-IT" b="1" dirty="0"/>
              <a:t>EPIDERMIS</a:t>
            </a:r>
          </a:p>
        </p:txBody>
      </p:sp>
      <p:sp>
        <p:nvSpPr>
          <p:cNvPr id="46" name="CasellaDiTesto 45">
            <a:extLst>
              <a:ext uri="{FF2B5EF4-FFF2-40B4-BE49-F238E27FC236}">
                <a16:creationId xmlns:a16="http://schemas.microsoft.com/office/drawing/2014/main" id="{4A5C0780-7EF3-C58C-299C-9880F8FFE78F}"/>
              </a:ext>
            </a:extLst>
          </p:cNvPr>
          <p:cNvSpPr txBox="1"/>
          <p:nvPr/>
        </p:nvSpPr>
        <p:spPr>
          <a:xfrm rot="16200000">
            <a:off x="2928519" y="4870505"/>
            <a:ext cx="1991709" cy="369332"/>
          </a:xfrm>
          <a:prstGeom prst="rect">
            <a:avLst/>
          </a:prstGeom>
          <a:noFill/>
        </p:spPr>
        <p:txBody>
          <a:bodyPr wrap="square" rtlCol="0">
            <a:spAutoFit/>
          </a:bodyPr>
          <a:lstStyle/>
          <a:p>
            <a:pPr algn="ctr"/>
            <a:r>
              <a:rPr lang="it-IT" b="1" dirty="0"/>
              <a:t>DERMIS</a:t>
            </a:r>
          </a:p>
        </p:txBody>
      </p:sp>
      <p:grpSp>
        <p:nvGrpSpPr>
          <p:cNvPr id="2" name="Group 1">
            <a:extLst>
              <a:ext uri="{FF2B5EF4-FFF2-40B4-BE49-F238E27FC236}">
                <a16:creationId xmlns:a16="http://schemas.microsoft.com/office/drawing/2014/main" id="{735751D4-B5CE-268C-C799-93801DE16EF6}"/>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F3693E62-7D40-6931-289D-A18608739142}"/>
                </a:ext>
              </a:extLst>
            </p:cNvPr>
            <p:cNvPicPr>
              <a:picLocks noChangeAspect="1"/>
            </p:cNvPicPr>
            <p:nvPr/>
          </p:nvPicPr>
          <p:blipFill>
            <a:blip r:embed="rId6"/>
            <a:stretch>
              <a:fillRect/>
            </a:stretch>
          </p:blipFill>
          <p:spPr>
            <a:xfrm>
              <a:off x="79512" y="91331"/>
              <a:ext cx="2206210" cy="581829"/>
            </a:xfrm>
            <a:prstGeom prst="rect">
              <a:avLst/>
            </a:prstGeom>
          </p:spPr>
        </p:pic>
        <p:pic>
          <p:nvPicPr>
            <p:cNvPr id="5" name="Picture 6" descr="Centro Pisano Flash RadioTherapy - CISUP - Center for Instrument Sharing of  the University of Pisa">
              <a:extLst>
                <a:ext uri="{FF2B5EF4-FFF2-40B4-BE49-F238E27FC236}">
                  <a16:creationId xmlns:a16="http://schemas.microsoft.com/office/drawing/2014/main" id="{B5B49E65-9D0B-F919-9A37-585E42CFBA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3C9A0533-C02C-87AE-6706-FAF372987D63}"/>
              </a:ext>
            </a:extLst>
          </p:cNvPr>
          <p:cNvSpPr txBox="1"/>
          <p:nvPr/>
        </p:nvSpPr>
        <p:spPr>
          <a:xfrm>
            <a:off x="6568822" y="6180593"/>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3795544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A9CDDB54-AD8B-AE3E-B70B-9DF89748E87B}"/>
              </a:ext>
            </a:extLst>
          </p:cNvPr>
          <p:cNvGrpSpPr/>
          <p:nvPr/>
        </p:nvGrpSpPr>
        <p:grpSpPr>
          <a:xfrm>
            <a:off x="4076119" y="3665319"/>
            <a:ext cx="6227671" cy="2150523"/>
            <a:chOff x="4417277" y="2339590"/>
            <a:chExt cx="7334297" cy="2532660"/>
          </a:xfrm>
        </p:grpSpPr>
        <p:pic>
          <p:nvPicPr>
            <p:cNvPr id="7" name="Immagine 6">
              <a:extLst>
                <a:ext uri="{FF2B5EF4-FFF2-40B4-BE49-F238E27FC236}">
                  <a16:creationId xmlns:a16="http://schemas.microsoft.com/office/drawing/2014/main" id="{F8375E24-DFA0-E0A9-7B5B-50D17B6B0639}"/>
                </a:ext>
              </a:extLst>
            </p:cNvPr>
            <p:cNvPicPr>
              <a:picLocks noChangeAspect="1"/>
            </p:cNvPicPr>
            <p:nvPr/>
          </p:nvPicPr>
          <p:blipFill>
            <a:blip r:embed="rId2"/>
            <a:stretch>
              <a:fillRect/>
            </a:stretch>
          </p:blipFill>
          <p:spPr>
            <a:xfrm>
              <a:off x="4514825" y="2580947"/>
              <a:ext cx="7142597" cy="2291303"/>
            </a:xfrm>
            <a:prstGeom prst="rect">
              <a:avLst/>
            </a:prstGeom>
          </p:spPr>
        </p:pic>
        <p:pic>
          <p:nvPicPr>
            <p:cNvPr id="8" name="Immagine 7">
              <a:extLst>
                <a:ext uri="{FF2B5EF4-FFF2-40B4-BE49-F238E27FC236}">
                  <a16:creationId xmlns:a16="http://schemas.microsoft.com/office/drawing/2014/main" id="{FB87BBEE-1B9E-BD16-A7BB-91C91A54B781}"/>
                </a:ext>
              </a:extLst>
            </p:cNvPr>
            <p:cNvPicPr>
              <a:picLocks noChangeAspect="1"/>
            </p:cNvPicPr>
            <p:nvPr/>
          </p:nvPicPr>
          <p:blipFill>
            <a:blip r:embed="rId3"/>
            <a:srcRect l="4196" t="31998" r="11871" b="66321"/>
            <a:stretch>
              <a:fillRect/>
            </a:stretch>
          </p:blipFill>
          <p:spPr>
            <a:xfrm>
              <a:off x="4417277" y="2339590"/>
              <a:ext cx="7334297" cy="226189"/>
            </a:xfrm>
            <a:prstGeom prst="rect">
              <a:avLst/>
            </a:prstGeom>
          </p:spPr>
        </p:pic>
      </p:grpSp>
      <p:pic>
        <p:nvPicPr>
          <p:cNvPr id="17" name="Immagine 16">
            <a:extLst>
              <a:ext uri="{FF2B5EF4-FFF2-40B4-BE49-F238E27FC236}">
                <a16:creationId xmlns:a16="http://schemas.microsoft.com/office/drawing/2014/main" id="{44D980C3-075E-D241-1E71-236251B5DFE7}"/>
              </a:ext>
            </a:extLst>
          </p:cNvPr>
          <p:cNvPicPr>
            <a:picLocks noChangeAspect="1"/>
          </p:cNvPicPr>
          <p:nvPr/>
        </p:nvPicPr>
        <p:blipFill>
          <a:blip r:embed="rId3"/>
          <a:srcRect l="4196" t="51290" r="20309" b="35098"/>
          <a:stretch>
            <a:fillRect/>
          </a:stretch>
        </p:blipFill>
        <p:spPr>
          <a:xfrm>
            <a:off x="4085814" y="1697028"/>
            <a:ext cx="6237366" cy="1731972"/>
          </a:xfrm>
          <a:prstGeom prst="rect">
            <a:avLst/>
          </a:prstGeom>
        </p:spPr>
      </p:pic>
      <p:grpSp>
        <p:nvGrpSpPr>
          <p:cNvPr id="20" name="Gruppo 19">
            <a:extLst>
              <a:ext uri="{FF2B5EF4-FFF2-40B4-BE49-F238E27FC236}">
                <a16:creationId xmlns:a16="http://schemas.microsoft.com/office/drawing/2014/main" id="{3C4A1323-86FE-AE1B-4D7E-237115F0E4B3}"/>
              </a:ext>
            </a:extLst>
          </p:cNvPr>
          <p:cNvGrpSpPr/>
          <p:nvPr/>
        </p:nvGrpSpPr>
        <p:grpSpPr>
          <a:xfrm>
            <a:off x="10353458" y="931634"/>
            <a:ext cx="1498541" cy="2952399"/>
            <a:chOff x="10303790" y="1078174"/>
            <a:chExt cx="1590234" cy="3133051"/>
          </a:xfrm>
        </p:grpSpPr>
        <p:pic>
          <p:nvPicPr>
            <p:cNvPr id="18" name="Immagine 17">
              <a:extLst>
                <a:ext uri="{FF2B5EF4-FFF2-40B4-BE49-F238E27FC236}">
                  <a16:creationId xmlns:a16="http://schemas.microsoft.com/office/drawing/2014/main" id="{129FCC53-8050-4E00-7F0D-677FFA4E9B3B}"/>
                </a:ext>
              </a:extLst>
            </p:cNvPr>
            <p:cNvPicPr>
              <a:picLocks noChangeAspect="1"/>
            </p:cNvPicPr>
            <p:nvPr/>
          </p:nvPicPr>
          <p:blipFill>
            <a:blip r:embed="rId3"/>
            <a:srcRect l="80837" t="47053" r="1405" b="30315"/>
            <a:stretch>
              <a:fillRect/>
            </a:stretch>
          </p:blipFill>
          <p:spPr>
            <a:xfrm>
              <a:off x="10303790" y="1089926"/>
              <a:ext cx="1590234" cy="3121299"/>
            </a:xfrm>
            <a:prstGeom prst="rect">
              <a:avLst/>
            </a:prstGeom>
          </p:spPr>
        </p:pic>
        <p:sp>
          <p:nvSpPr>
            <p:cNvPr id="19" name="Rettangolo 18">
              <a:extLst>
                <a:ext uri="{FF2B5EF4-FFF2-40B4-BE49-F238E27FC236}">
                  <a16:creationId xmlns:a16="http://schemas.microsoft.com/office/drawing/2014/main" id="{DB93B11E-7C5F-4B2C-9B71-497F67940CEE}"/>
                </a:ext>
              </a:extLst>
            </p:cNvPr>
            <p:cNvSpPr/>
            <p:nvPr/>
          </p:nvSpPr>
          <p:spPr>
            <a:xfrm>
              <a:off x="10303790" y="1078174"/>
              <a:ext cx="607595" cy="667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1" name="Immagine 20">
            <a:extLst>
              <a:ext uri="{FF2B5EF4-FFF2-40B4-BE49-F238E27FC236}">
                <a16:creationId xmlns:a16="http://schemas.microsoft.com/office/drawing/2014/main" id="{08991D70-3774-3C7B-7646-F272E907BBDB}"/>
              </a:ext>
            </a:extLst>
          </p:cNvPr>
          <p:cNvPicPr>
            <a:picLocks noChangeAspect="1"/>
          </p:cNvPicPr>
          <p:nvPr/>
        </p:nvPicPr>
        <p:blipFill>
          <a:blip r:embed="rId4"/>
          <a:srcRect l="16971" t="35075" r="11814" b="48464"/>
          <a:stretch>
            <a:fillRect/>
          </a:stretch>
        </p:blipFill>
        <p:spPr>
          <a:xfrm>
            <a:off x="645894" y="2171843"/>
            <a:ext cx="3296475" cy="375514"/>
          </a:xfrm>
          <a:prstGeom prst="rect">
            <a:avLst/>
          </a:prstGeom>
        </p:spPr>
      </p:pic>
      <p:sp>
        <p:nvSpPr>
          <p:cNvPr id="22" name="CasellaDiTesto 21">
            <a:extLst>
              <a:ext uri="{FF2B5EF4-FFF2-40B4-BE49-F238E27FC236}">
                <a16:creationId xmlns:a16="http://schemas.microsoft.com/office/drawing/2014/main" id="{E9CD21E8-C95C-6B7B-2EE4-94D980F9D9E0}"/>
              </a:ext>
            </a:extLst>
          </p:cNvPr>
          <p:cNvSpPr txBox="1"/>
          <p:nvPr/>
        </p:nvSpPr>
        <p:spPr>
          <a:xfrm>
            <a:off x="673919" y="3380974"/>
            <a:ext cx="3070080" cy="1292020"/>
          </a:xfrm>
          <a:prstGeom prst="rect">
            <a:avLst/>
          </a:prstGeom>
          <a:noFill/>
        </p:spPr>
        <p:txBody>
          <a:bodyPr wrap="square">
            <a:spAutoFit/>
          </a:bodyPr>
          <a:lstStyle/>
          <a:p>
            <a:pPr algn="ctr">
              <a:lnSpc>
                <a:spcPct val="150000"/>
              </a:lnSpc>
            </a:pPr>
            <a:r>
              <a:rPr lang="en-US" dirty="0">
                <a:solidFill>
                  <a:srgbClr val="3C64A5"/>
                </a:solidFill>
                <a:latin typeface="Montserrat" panose="00000500000000000000" pitchFamily="2" charset="0"/>
              </a:rPr>
              <a:t>Inflammatory cells infiltration</a:t>
            </a:r>
            <a:endParaRPr lang="en-US" sz="1400" dirty="0">
              <a:solidFill>
                <a:srgbClr val="3C64A5"/>
              </a:solidFill>
              <a:latin typeface="Montserrat" panose="00000500000000000000" pitchFamily="2" charset="0"/>
            </a:endParaRPr>
          </a:p>
          <a:p>
            <a:pPr algn="ctr">
              <a:lnSpc>
                <a:spcPct val="150000"/>
              </a:lnSpc>
            </a:pPr>
            <a:r>
              <a:rPr lang="en-GB" b="1" dirty="0">
                <a:solidFill>
                  <a:srgbClr val="3C64A5"/>
                </a:solidFill>
                <a:latin typeface="Montserrat" panose="00000500000000000000" pitchFamily="2" charset="0"/>
                <a:cs typeface="Arial" panose="020B0604020202020204" pitchFamily="34" charset="0"/>
              </a:rPr>
              <a:t>CONV-RT &gt;&gt; FLASH-RT</a:t>
            </a:r>
          </a:p>
        </p:txBody>
      </p:sp>
      <p:sp>
        <p:nvSpPr>
          <p:cNvPr id="23" name="Freccia a destra 22">
            <a:extLst>
              <a:ext uri="{FF2B5EF4-FFF2-40B4-BE49-F238E27FC236}">
                <a16:creationId xmlns:a16="http://schemas.microsoft.com/office/drawing/2014/main" id="{F2E8C739-35ED-0E72-769D-13648833CE83}"/>
              </a:ext>
            </a:extLst>
          </p:cNvPr>
          <p:cNvSpPr/>
          <p:nvPr/>
        </p:nvSpPr>
        <p:spPr>
          <a:xfrm rot="5400000">
            <a:off x="1841338" y="2728139"/>
            <a:ext cx="735242" cy="570428"/>
          </a:xfrm>
          <a:prstGeom prst="rightArrow">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asellaDiTesto 23">
            <a:extLst>
              <a:ext uri="{FF2B5EF4-FFF2-40B4-BE49-F238E27FC236}">
                <a16:creationId xmlns:a16="http://schemas.microsoft.com/office/drawing/2014/main" id="{5B5973E9-3A38-C565-AD96-10FB2EF41876}"/>
              </a:ext>
            </a:extLst>
          </p:cNvPr>
          <p:cNvSpPr txBox="1"/>
          <p:nvPr/>
        </p:nvSpPr>
        <p:spPr>
          <a:xfrm>
            <a:off x="-7101" y="938458"/>
            <a:ext cx="6906044"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SKIN Architecture and </a:t>
            </a:r>
            <a:r>
              <a:rPr lang="it-IT" sz="2200" b="1" dirty="0" err="1">
                <a:solidFill>
                  <a:schemeClr val="bg1"/>
                </a:solidFill>
                <a:latin typeface="Montserrat" panose="00000500000000000000" pitchFamily="2" charset="0"/>
              </a:rPr>
              <a:t>Histomorphology</a:t>
            </a:r>
            <a:endParaRPr lang="it-IT" sz="2200" b="1" dirty="0">
              <a:solidFill>
                <a:schemeClr val="bg1"/>
              </a:solidFill>
              <a:latin typeface="Montserrat" panose="00000500000000000000" pitchFamily="2" charset="0"/>
            </a:endParaRPr>
          </a:p>
        </p:txBody>
      </p:sp>
      <p:pic>
        <p:nvPicPr>
          <p:cNvPr id="25" name="Immagine 24">
            <a:extLst>
              <a:ext uri="{FF2B5EF4-FFF2-40B4-BE49-F238E27FC236}">
                <a16:creationId xmlns:a16="http://schemas.microsoft.com/office/drawing/2014/main" id="{E5E64FA8-EC3C-931D-98F2-20D4A935AD63}"/>
              </a:ext>
            </a:extLst>
          </p:cNvPr>
          <p:cNvPicPr>
            <a:picLocks noChangeAspect="1"/>
          </p:cNvPicPr>
          <p:nvPr/>
        </p:nvPicPr>
        <p:blipFill>
          <a:blip r:embed="rId5"/>
          <a:srcRect l="1571" t="41427" r="53591" b="8696"/>
          <a:stretch>
            <a:fillRect/>
          </a:stretch>
        </p:blipFill>
        <p:spPr>
          <a:xfrm>
            <a:off x="198711" y="3557846"/>
            <a:ext cx="819806" cy="829016"/>
          </a:xfrm>
          <a:prstGeom prst="rect">
            <a:avLst/>
          </a:prstGeom>
        </p:spPr>
      </p:pic>
      <p:pic>
        <p:nvPicPr>
          <p:cNvPr id="26" name="Immagine 25">
            <a:extLst>
              <a:ext uri="{FF2B5EF4-FFF2-40B4-BE49-F238E27FC236}">
                <a16:creationId xmlns:a16="http://schemas.microsoft.com/office/drawing/2014/main" id="{72C251BD-9D59-E7A1-2455-FD074C43216F}"/>
              </a:ext>
            </a:extLst>
          </p:cNvPr>
          <p:cNvPicPr>
            <a:picLocks noChangeAspect="1"/>
          </p:cNvPicPr>
          <p:nvPr/>
        </p:nvPicPr>
        <p:blipFill>
          <a:blip r:embed="rId5"/>
          <a:srcRect l="11722" t="13055" r="60548" b="60112"/>
          <a:stretch>
            <a:fillRect/>
          </a:stretch>
        </p:blipFill>
        <p:spPr>
          <a:xfrm>
            <a:off x="92056" y="2116005"/>
            <a:ext cx="553838" cy="487190"/>
          </a:xfrm>
          <a:prstGeom prst="rect">
            <a:avLst/>
          </a:prstGeom>
        </p:spPr>
      </p:pic>
      <p:sp>
        <p:nvSpPr>
          <p:cNvPr id="27" name="Rettangolo 26">
            <a:extLst>
              <a:ext uri="{FF2B5EF4-FFF2-40B4-BE49-F238E27FC236}">
                <a16:creationId xmlns:a16="http://schemas.microsoft.com/office/drawing/2014/main" id="{69ABC82C-4E42-60D1-D2FA-CA091B1D9E41}"/>
              </a:ext>
            </a:extLst>
          </p:cNvPr>
          <p:cNvSpPr/>
          <p:nvPr/>
        </p:nvSpPr>
        <p:spPr>
          <a:xfrm>
            <a:off x="10362242" y="4319350"/>
            <a:ext cx="1552893" cy="118178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3A2279F3-6E2E-2C4B-1DA1-19EDEE6A8410}"/>
              </a:ext>
            </a:extLst>
          </p:cNvPr>
          <p:cNvSpPr txBox="1"/>
          <p:nvPr/>
        </p:nvSpPr>
        <p:spPr>
          <a:xfrm>
            <a:off x="10421121" y="5131798"/>
            <a:ext cx="219290" cy="369332"/>
          </a:xfrm>
          <a:prstGeom prst="rect">
            <a:avLst/>
          </a:prstGeom>
          <a:noFill/>
        </p:spPr>
        <p:txBody>
          <a:bodyPr wrap="square" rtlCol="0">
            <a:spAutoFit/>
          </a:bodyPr>
          <a:lstStyle/>
          <a:p>
            <a:r>
              <a:rPr lang="it-IT" b="1" dirty="0">
                <a:solidFill>
                  <a:srgbClr val="FF0000"/>
                </a:solidFill>
              </a:rPr>
              <a:t>*</a:t>
            </a:r>
          </a:p>
        </p:txBody>
      </p:sp>
      <p:sp>
        <p:nvSpPr>
          <p:cNvPr id="29" name="CasellaDiTesto 28">
            <a:extLst>
              <a:ext uri="{FF2B5EF4-FFF2-40B4-BE49-F238E27FC236}">
                <a16:creationId xmlns:a16="http://schemas.microsoft.com/office/drawing/2014/main" id="{407A9C7D-143F-D8C0-B8FF-4A613D726270}"/>
              </a:ext>
            </a:extLst>
          </p:cNvPr>
          <p:cNvSpPr txBox="1"/>
          <p:nvPr/>
        </p:nvSpPr>
        <p:spPr>
          <a:xfrm>
            <a:off x="10731099" y="4422146"/>
            <a:ext cx="1242802" cy="276999"/>
          </a:xfrm>
          <a:prstGeom prst="rect">
            <a:avLst/>
          </a:prstGeom>
          <a:noFill/>
        </p:spPr>
        <p:txBody>
          <a:bodyPr wrap="square">
            <a:spAutoFit/>
          </a:bodyPr>
          <a:lstStyle/>
          <a:p>
            <a:r>
              <a:rPr lang="en-US" sz="1200" dirty="0">
                <a:solidFill>
                  <a:schemeClr val="bg1"/>
                </a:solidFill>
                <a:latin typeface="Montserrat" panose="00000500000000000000" pitchFamily="2" charset="0"/>
                <a:ea typeface="Yu Mincho" panose="02020400000000000000" pitchFamily="18" charset="-128"/>
                <a:cs typeface="Times New Roman" panose="02020603050405020304" pitchFamily="18" charset="0"/>
              </a:rPr>
              <a:t>Macrophage</a:t>
            </a:r>
            <a:endParaRPr lang="it-IT" sz="1200" dirty="0">
              <a:solidFill>
                <a:schemeClr val="bg1"/>
              </a:solidFill>
              <a:latin typeface="Montserrat" panose="00000500000000000000" pitchFamily="2" charset="0"/>
            </a:endParaRPr>
          </a:p>
        </p:txBody>
      </p:sp>
      <p:sp>
        <p:nvSpPr>
          <p:cNvPr id="30" name="CasellaDiTesto 29">
            <a:extLst>
              <a:ext uri="{FF2B5EF4-FFF2-40B4-BE49-F238E27FC236}">
                <a16:creationId xmlns:a16="http://schemas.microsoft.com/office/drawing/2014/main" id="{85E51FAB-8F25-CEBE-C114-EC08A6EFCE12}"/>
              </a:ext>
            </a:extLst>
          </p:cNvPr>
          <p:cNvSpPr txBox="1"/>
          <p:nvPr/>
        </p:nvSpPr>
        <p:spPr>
          <a:xfrm>
            <a:off x="10743559" y="5147922"/>
            <a:ext cx="1249730" cy="261610"/>
          </a:xfrm>
          <a:prstGeom prst="rect">
            <a:avLst/>
          </a:prstGeom>
          <a:noFill/>
        </p:spPr>
        <p:txBody>
          <a:bodyPr wrap="square">
            <a:spAutoFit/>
          </a:bodyPr>
          <a:lstStyle/>
          <a:p>
            <a:r>
              <a:rPr lang="en-US" sz="1100" dirty="0">
                <a:solidFill>
                  <a:schemeClr val="bg1"/>
                </a:solidFill>
                <a:latin typeface="Montserrat" panose="00000500000000000000" pitchFamily="2" charset="0"/>
                <a:ea typeface="Yu Mincho" panose="02020400000000000000" pitchFamily="18" charset="-128"/>
                <a:cs typeface="Times New Roman" panose="02020603050405020304" pitchFamily="18" charset="0"/>
              </a:rPr>
              <a:t>Lysosomes</a:t>
            </a:r>
            <a:endParaRPr lang="it-IT" sz="1100" dirty="0">
              <a:solidFill>
                <a:schemeClr val="bg1"/>
              </a:solidFill>
              <a:latin typeface="Montserrat" panose="00000500000000000000" pitchFamily="2" charset="0"/>
            </a:endParaRPr>
          </a:p>
        </p:txBody>
      </p:sp>
      <p:sp>
        <p:nvSpPr>
          <p:cNvPr id="31" name="CasellaDiTesto 30">
            <a:extLst>
              <a:ext uri="{FF2B5EF4-FFF2-40B4-BE49-F238E27FC236}">
                <a16:creationId xmlns:a16="http://schemas.microsoft.com/office/drawing/2014/main" id="{B147F963-B684-775C-7E72-14C3143CCB64}"/>
              </a:ext>
            </a:extLst>
          </p:cNvPr>
          <p:cNvSpPr txBox="1"/>
          <p:nvPr/>
        </p:nvSpPr>
        <p:spPr>
          <a:xfrm>
            <a:off x="10743559" y="4709340"/>
            <a:ext cx="1242802" cy="438582"/>
          </a:xfrm>
          <a:prstGeom prst="rect">
            <a:avLst/>
          </a:prstGeom>
          <a:noFill/>
        </p:spPr>
        <p:txBody>
          <a:bodyPr wrap="square">
            <a:spAutoFit/>
          </a:bodyPr>
          <a:lstStyle/>
          <a:p>
            <a:r>
              <a:rPr lang="en-US" sz="1200" dirty="0">
                <a:solidFill>
                  <a:schemeClr val="bg1"/>
                </a:solidFill>
                <a:latin typeface="Montserrat" panose="00000500000000000000" pitchFamily="2" charset="0"/>
                <a:ea typeface="Yu Mincho" panose="02020400000000000000" pitchFamily="18" charset="-128"/>
                <a:cs typeface="Times New Roman" panose="02020603050405020304" pitchFamily="18" charset="0"/>
              </a:rPr>
              <a:t>Inset</a:t>
            </a:r>
            <a:r>
              <a:rPr lang="en-US" sz="1050" dirty="0">
                <a:solidFill>
                  <a:schemeClr val="bg1"/>
                </a:solidFill>
                <a:latin typeface="Montserrat" panose="00000500000000000000" pitchFamily="2" charset="0"/>
                <a:ea typeface="Yu Mincho" panose="02020400000000000000" pitchFamily="18" charset="-128"/>
                <a:cs typeface="Times New Roman" panose="02020603050405020304" pitchFamily="18" charset="0"/>
              </a:rPr>
              <a:t> (macrophage)</a:t>
            </a:r>
            <a:endParaRPr lang="it-IT" sz="1050" dirty="0">
              <a:solidFill>
                <a:schemeClr val="bg1"/>
              </a:solidFill>
              <a:latin typeface="Montserrat" panose="00000500000000000000" pitchFamily="2" charset="0"/>
            </a:endParaRPr>
          </a:p>
        </p:txBody>
      </p:sp>
      <p:sp>
        <p:nvSpPr>
          <p:cNvPr id="33" name="Rettangolo 32">
            <a:extLst>
              <a:ext uri="{FF2B5EF4-FFF2-40B4-BE49-F238E27FC236}">
                <a16:creationId xmlns:a16="http://schemas.microsoft.com/office/drawing/2014/main" id="{CD69FFA7-5D10-88F4-6207-8EE59254BE4F}"/>
              </a:ext>
            </a:extLst>
          </p:cNvPr>
          <p:cNvSpPr/>
          <p:nvPr/>
        </p:nvSpPr>
        <p:spPr>
          <a:xfrm>
            <a:off x="10450242" y="4793391"/>
            <a:ext cx="273930" cy="19566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5" name="Connettore 2 34">
            <a:extLst>
              <a:ext uri="{FF2B5EF4-FFF2-40B4-BE49-F238E27FC236}">
                <a16:creationId xmlns:a16="http://schemas.microsoft.com/office/drawing/2014/main" id="{B7BE6461-148D-83E1-2CE9-47B89AECE1C9}"/>
              </a:ext>
            </a:extLst>
          </p:cNvPr>
          <p:cNvCxnSpPr>
            <a:cxnSpLocks/>
          </p:cNvCxnSpPr>
          <p:nvPr/>
        </p:nvCxnSpPr>
        <p:spPr>
          <a:xfrm>
            <a:off x="10450241" y="4546037"/>
            <a:ext cx="27393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187BD4A2-F67D-E0B6-0A50-3205463978D5}"/>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E8635A55-B263-B59F-6CC7-DAE09F6B1ACC}"/>
                </a:ext>
              </a:extLst>
            </p:cNvPr>
            <p:cNvPicPr>
              <a:picLocks noChangeAspect="1"/>
            </p:cNvPicPr>
            <p:nvPr/>
          </p:nvPicPr>
          <p:blipFill>
            <a:blip r:embed="rId6"/>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CFCD83BB-2B18-5EBA-14C0-ADA5400A9D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6FC23599-7C84-F3E6-6B0B-ECA9DB94C149}"/>
              </a:ext>
            </a:extLst>
          </p:cNvPr>
          <p:cNvSpPr txBox="1"/>
          <p:nvPr/>
        </p:nvSpPr>
        <p:spPr>
          <a:xfrm>
            <a:off x="6568822" y="6160273"/>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3338602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1043EF5-36C5-D36D-E0EC-D2122AA43BBC}"/>
              </a:ext>
            </a:extLst>
          </p:cNvPr>
          <p:cNvPicPr>
            <a:picLocks noChangeAspect="1"/>
          </p:cNvPicPr>
          <p:nvPr/>
        </p:nvPicPr>
        <p:blipFill>
          <a:blip r:embed="rId2"/>
          <a:srcRect b="35622"/>
          <a:stretch>
            <a:fillRect/>
          </a:stretch>
        </p:blipFill>
        <p:spPr>
          <a:xfrm>
            <a:off x="4473622" y="1658203"/>
            <a:ext cx="7543800" cy="4415051"/>
          </a:xfrm>
          <a:prstGeom prst="rect">
            <a:avLst/>
          </a:prstGeom>
        </p:spPr>
      </p:pic>
      <p:sp>
        <p:nvSpPr>
          <p:cNvPr id="8" name="CasellaDiTesto 7">
            <a:extLst>
              <a:ext uri="{FF2B5EF4-FFF2-40B4-BE49-F238E27FC236}">
                <a16:creationId xmlns:a16="http://schemas.microsoft.com/office/drawing/2014/main" id="{061C125D-ED34-A79A-80D3-DACDB78A504C}"/>
              </a:ext>
            </a:extLst>
          </p:cNvPr>
          <p:cNvSpPr txBox="1"/>
          <p:nvPr/>
        </p:nvSpPr>
        <p:spPr>
          <a:xfrm>
            <a:off x="338350" y="1751938"/>
            <a:ext cx="4073857" cy="2954014"/>
          </a:xfrm>
          <a:prstGeom prst="rect">
            <a:avLst/>
          </a:prstGeom>
          <a:noFill/>
        </p:spPr>
        <p:txBody>
          <a:bodyPr wrap="square">
            <a:spAutoFit/>
          </a:bodyPr>
          <a:lstStyle/>
          <a:p>
            <a:pPr marL="0" indent="0">
              <a:lnSpc>
                <a:spcPct val="150000"/>
              </a:lnSpc>
              <a:buNone/>
            </a:pPr>
            <a:r>
              <a:rPr lang="it-IT" sz="1800" dirty="0">
                <a:latin typeface="Montserrat" panose="00000500000000000000" pitchFamily="2" charset="0"/>
                <a:cs typeface="Arial" panose="020B0604020202020204" pitchFamily="34" charset="0"/>
              </a:rPr>
              <a:t>In </a:t>
            </a:r>
            <a:r>
              <a:rPr lang="it-IT" sz="1800" dirty="0" err="1">
                <a:latin typeface="Montserrat" panose="00000500000000000000" pitchFamily="2" charset="0"/>
                <a:cs typeface="Arial" panose="020B0604020202020204" pitchFamily="34" charset="0"/>
              </a:rPr>
              <a:t>comparison</a:t>
            </a:r>
            <a:r>
              <a:rPr lang="it-IT" sz="1800" dirty="0">
                <a:latin typeface="Montserrat" panose="00000500000000000000" pitchFamily="2" charset="0"/>
                <a:cs typeface="Arial" panose="020B0604020202020204" pitchFamily="34" charset="0"/>
              </a:rPr>
              <a:t> with CONV-RT, </a:t>
            </a:r>
            <a:r>
              <a:rPr lang="it-IT" sz="1800" b="1" dirty="0">
                <a:solidFill>
                  <a:srgbClr val="3C64A5"/>
                </a:solidFill>
                <a:latin typeface="Montserrat" panose="00000500000000000000" pitchFamily="2" charset="0"/>
                <a:cs typeface="Arial" panose="020B0604020202020204" pitchFamily="34" charset="0"/>
              </a:rPr>
              <a:t>FLASH-</a:t>
            </a:r>
            <a:r>
              <a:rPr lang="it-IT" sz="1800" b="1" dirty="0" err="1">
                <a:solidFill>
                  <a:srgbClr val="3C64A5"/>
                </a:solidFill>
                <a:latin typeface="Montserrat" panose="00000500000000000000" pitchFamily="2" charset="0"/>
                <a:cs typeface="Arial" panose="020B0604020202020204" pitchFamily="34" charset="0"/>
              </a:rPr>
              <a:t>irradiated</a:t>
            </a:r>
            <a:r>
              <a:rPr lang="it-IT" sz="1800" b="1" dirty="0">
                <a:solidFill>
                  <a:srgbClr val="3C64A5"/>
                </a:solidFill>
                <a:latin typeface="Montserrat" panose="00000500000000000000" pitchFamily="2" charset="0"/>
                <a:cs typeface="Arial" panose="020B0604020202020204" pitchFamily="34" charset="0"/>
              </a:rPr>
              <a:t> SKIN </a:t>
            </a:r>
            <a:r>
              <a:rPr lang="it-IT" sz="1800" b="1" dirty="0" err="1">
                <a:solidFill>
                  <a:srgbClr val="3C64A5"/>
                </a:solidFill>
                <a:latin typeface="Montserrat" panose="00000500000000000000" pitchFamily="2" charset="0"/>
                <a:cs typeface="Arial" panose="020B0604020202020204" pitchFamily="34" charset="0"/>
              </a:rPr>
              <a:t>exhibits</a:t>
            </a:r>
            <a:r>
              <a:rPr lang="it-IT" sz="1800" b="1" dirty="0">
                <a:solidFill>
                  <a:srgbClr val="3C64A5"/>
                </a:solidFill>
                <a:latin typeface="Montserrat" panose="00000500000000000000" pitchFamily="2" charset="0"/>
                <a:cs typeface="Arial" panose="020B0604020202020204" pitchFamily="34" charset="0"/>
              </a:rPr>
              <a:t>: </a:t>
            </a:r>
            <a:r>
              <a:rPr lang="it-IT" sz="1800" dirty="0">
                <a:latin typeface="Montserrat" panose="00000500000000000000" pitchFamily="2" charset="0"/>
                <a:cs typeface="Arial" panose="020B0604020202020204" pitchFamily="34" charset="0"/>
              </a:rPr>
              <a:t> </a:t>
            </a:r>
          </a:p>
          <a:p>
            <a:pPr marL="742950" lvl="1" indent="-285750">
              <a:lnSpc>
                <a:spcPct val="150000"/>
              </a:lnSpc>
              <a:buFont typeface="Arial" panose="020B0604020202020204" pitchFamily="34" charset="0"/>
              <a:buChar char="•"/>
            </a:pPr>
            <a:r>
              <a:rPr lang="it-IT" dirty="0">
                <a:latin typeface="Montserrat" panose="00000500000000000000" pitchFamily="2" charset="0"/>
                <a:cs typeface="Arial" panose="020B0604020202020204" pitchFamily="34" charset="0"/>
              </a:rPr>
              <a:t>Reduced </a:t>
            </a:r>
            <a:r>
              <a:rPr lang="it-IT" dirty="0" err="1">
                <a:latin typeface="Montserrat" panose="00000500000000000000" pitchFamily="2" charset="0"/>
                <a:cs typeface="Arial" panose="020B0604020202020204" pitchFamily="34" charset="0"/>
              </a:rPr>
              <a:t>Damage</a:t>
            </a:r>
            <a:endParaRPr lang="it-IT" dirty="0">
              <a:latin typeface="Montserrat" panose="00000500000000000000" pitchFamily="2" charset="0"/>
              <a:cs typeface="Arial" panose="020B0604020202020204" pitchFamily="34" charset="0"/>
            </a:endParaRPr>
          </a:p>
          <a:p>
            <a:pPr marL="742950" lvl="1" indent="-285750">
              <a:lnSpc>
                <a:spcPct val="150000"/>
              </a:lnSpc>
              <a:buFont typeface="Arial" panose="020B0604020202020204" pitchFamily="34" charset="0"/>
              <a:buChar char="•"/>
            </a:pPr>
            <a:r>
              <a:rPr lang="it-IT" dirty="0" err="1">
                <a:latin typeface="Montserrat" panose="00000500000000000000" pitchFamily="2" charset="0"/>
                <a:cs typeface="Arial" panose="020B0604020202020204" pitchFamily="34" charset="0"/>
              </a:rPr>
              <a:t>Null</a:t>
            </a:r>
            <a:r>
              <a:rPr lang="it-IT" dirty="0">
                <a:latin typeface="Montserrat" panose="00000500000000000000" pitchFamily="2" charset="0"/>
                <a:cs typeface="Arial" panose="020B0604020202020204" pitchFamily="34" charset="0"/>
              </a:rPr>
              <a:t> to moderate </a:t>
            </a:r>
            <a:r>
              <a:rPr lang="it-IT" dirty="0" err="1">
                <a:latin typeface="Montserrat" panose="00000500000000000000" pitchFamily="2" charset="0"/>
                <a:cs typeface="Arial" panose="020B0604020202020204" pitchFamily="34" charset="0"/>
              </a:rPr>
              <a:t>transcriptional</a:t>
            </a:r>
            <a:r>
              <a:rPr lang="it-IT" dirty="0">
                <a:latin typeface="Montserrat" panose="00000500000000000000" pitchFamily="2" charset="0"/>
                <a:cs typeface="Arial" panose="020B0604020202020204" pitchFamily="34" charset="0"/>
              </a:rPr>
              <a:t> </a:t>
            </a:r>
            <a:r>
              <a:rPr lang="it-IT" dirty="0" err="1">
                <a:latin typeface="Montserrat" panose="00000500000000000000" pitchFamily="2" charset="0"/>
                <a:cs typeface="Arial" panose="020B0604020202020204" pitchFamily="34" charset="0"/>
              </a:rPr>
              <a:t>changes</a:t>
            </a:r>
            <a:r>
              <a:rPr lang="it-IT" dirty="0">
                <a:latin typeface="Montserrat" panose="00000500000000000000" pitchFamily="2" charset="0"/>
                <a:cs typeface="Arial" panose="020B0604020202020204" pitchFamily="34" charset="0"/>
              </a:rPr>
              <a:t> </a:t>
            </a:r>
          </a:p>
          <a:p>
            <a:pPr marL="742950" lvl="1" indent="-285750">
              <a:lnSpc>
                <a:spcPct val="150000"/>
              </a:lnSpc>
              <a:buFont typeface="Arial" panose="020B0604020202020204" pitchFamily="34" charset="0"/>
              <a:buChar char="•"/>
            </a:pPr>
            <a:r>
              <a:rPr lang="it-IT" dirty="0">
                <a:latin typeface="Montserrat" panose="00000500000000000000" pitchFamily="2" charset="0"/>
                <a:cs typeface="Arial" panose="020B0604020202020204" pitchFamily="34" charset="0"/>
              </a:rPr>
              <a:t>Reduced </a:t>
            </a:r>
            <a:r>
              <a:rPr lang="it-IT" dirty="0" err="1">
                <a:latin typeface="Montserrat" panose="00000500000000000000" pitchFamily="2" charset="0"/>
                <a:cs typeface="Arial" panose="020B0604020202020204" pitchFamily="34" charset="0"/>
              </a:rPr>
              <a:t>Fibrosis</a:t>
            </a:r>
            <a:r>
              <a:rPr lang="it-IT" dirty="0">
                <a:latin typeface="Montserrat" panose="00000500000000000000" pitchFamily="2" charset="0"/>
                <a:cs typeface="Arial" panose="020B0604020202020204" pitchFamily="34" charset="0"/>
              </a:rPr>
              <a:t> </a:t>
            </a:r>
          </a:p>
          <a:p>
            <a:pPr marL="742950" lvl="1" indent="-285750">
              <a:lnSpc>
                <a:spcPct val="150000"/>
              </a:lnSpc>
              <a:buFont typeface="Arial" panose="020B0604020202020204" pitchFamily="34" charset="0"/>
              <a:buChar char="•"/>
            </a:pPr>
            <a:r>
              <a:rPr lang="it-IT" dirty="0">
                <a:latin typeface="Montserrat" panose="00000500000000000000" pitchFamily="2" charset="0"/>
                <a:cs typeface="Arial" panose="020B0604020202020204" pitchFamily="34" charset="0"/>
              </a:rPr>
              <a:t>Reduced </a:t>
            </a:r>
            <a:r>
              <a:rPr lang="it-IT" dirty="0" err="1">
                <a:latin typeface="Montserrat" panose="00000500000000000000" pitchFamily="2" charset="0"/>
                <a:cs typeface="Arial" panose="020B0604020202020204" pitchFamily="34" charset="0"/>
              </a:rPr>
              <a:t>Inflammation</a:t>
            </a:r>
            <a:r>
              <a:rPr lang="it-IT" dirty="0">
                <a:latin typeface="Montserrat" panose="00000500000000000000" pitchFamily="2" charset="0"/>
                <a:cs typeface="Arial" panose="020B0604020202020204" pitchFamily="34" charset="0"/>
              </a:rPr>
              <a:t> </a:t>
            </a:r>
          </a:p>
        </p:txBody>
      </p:sp>
      <p:sp>
        <p:nvSpPr>
          <p:cNvPr id="9" name="CasellaDiTesto 8">
            <a:extLst>
              <a:ext uri="{FF2B5EF4-FFF2-40B4-BE49-F238E27FC236}">
                <a16:creationId xmlns:a16="http://schemas.microsoft.com/office/drawing/2014/main" id="{9F211FC6-5E61-B481-7AF9-42A31136607B}"/>
              </a:ext>
            </a:extLst>
          </p:cNvPr>
          <p:cNvSpPr txBox="1"/>
          <p:nvPr/>
        </p:nvSpPr>
        <p:spPr>
          <a:xfrm>
            <a:off x="0" y="1074935"/>
            <a:ext cx="5945305"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Checkpoint 1: SKIN LOCAL EFFECTS</a:t>
            </a:r>
          </a:p>
        </p:txBody>
      </p:sp>
      <p:sp>
        <p:nvSpPr>
          <p:cNvPr id="11" name="TextBox 6">
            <a:extLst>
              <a:ext uri="{FF2B5EF4-FFF2-40B4-BE49-F238E27FC236}">
                <a16:creationId xmlns:a16="http://schemas.microsoft.com/office/drawing/2014/main" id="{E7AA1885-1EAE-E178-E88F-142981C6D438}"/>
              </a:ext>
            </a:extLst>
          </p:cNvPr>
          <p:cNvSpPr txBox="1"/>
          <p:nvPr/>
        </p:nvSpPr>
        <p:spPr>
          <a:xfrm>
            <a:off x="552735" y="4952068"/>
            <a:ext cx="3525103" cy="830997"/>
          </a:xfrm>
          <a:prstGeom prst="rect">
            <a:avLst/>
          </a:prstGeom>
          <a:solidFill>
            <a:srgbClr val="3C64A5"/>
          </a:solidFill>
          <a:ln>
            <a:noFill/>
          </a:ln>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sz="2400" b="1" dirty="0">
                <a:solidFill>
                  <a:schemeClr val="bg1"/>
                </a:solidFill>
                <a:latin typeface="Montserrat" panose="00000500000000000000" pitchFamily="2" charset="0"/>
                <a:ea typeface="Yu Mincho" panose="02020400000000000000" pitchFamily="18" charset="-128"/>
                <a:cs typeface="Arial" panose="020B0604020202020204" pitchFamily="34" charset="0"/>
              </a:rPr>
              <a:t>Tissue sparing of FLASH-RT </a:t>
            </a:r>
            <a:endParaRPr lang="en-GB" sz="2400" b="1" dirty="0">
              <a:solidFill>
                <a:schemeClr val="bg1"/>
              </a:solidFill>
              <a:latin typeface="Montserrat" panose="000005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DDD73B10-07AA-F1E4-2C50-2A90E1E39D79}"/>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16350E19-D9A7-F59A-A292-BD17B23692FB}"/>
                </a:ext>
              </a:extLst>
            </p:cNvPr>
            <p:cNvPicPr>
              <a:picLocks noChangeAspect="1"/>
            </p:cNvPicPr>
            <p:nvPr/>
          </p:nvPicPr>
          <p:blipFill>
            <a:blip r:embed="rId3"/>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7F2CAEA4-1FF9-CF38-0F71-F676D493B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8930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82EEDA7-1151-9B1F-D425-A536B2A34CAA}"/>
              </a:ext>
            </a:extLst>
          </p:cNvPr>
          <p:cNvSpPr txBox="1"/>
          <p:nvPr/>
        </p:nvSpPr>
        <p:spPr>
          <a:xfrm>
            <a:off x="0" y="1189851"/>
            <a:ext cx="5995219"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From LOCAL to SYSTEMIC </a:t>
            </a:r>
            <a:r>
              <a:rPr lang="it-IT" sz="2200" b="1" dirty="0" err="1">
                <a:solidFill>
                  <a:schemeClr val="bg1"/>
                </a:solidFill>
                <a:latin typeface="Montserrat" panose="00000500000000000000" pitchFamily="2" charset="0"/>
              </a:rPr>
              <a:t>effects</a:t>
            </a:r>
            <a:r>
              <a:rPr lang="it-IT" sz="2200" b="1" dirty="0">
                <a:solidFill>
                  <a:schemeClr val="bg1"/>
                </a:solidFill>
                <a:latin typeface="Montserrat" panose="00000500000000000000" pitchFamily="2" charset="0"/>
              </a:rPr>
              <a:t>  </a:t>
            </a:r>
          </a:p>
        </p:txBody>
      </p:sp>
      <p:sp>
        <p:nvSpPr>
          <p:cNvPr id="7" name="CasellaDiTesto 6">
            <a:extLst>
              <a:ext uri="{FF2B5EF4-FFF2-40B4-BE49-F238E27FC236}">
                <a16:creationId xmlns:a16="http://schemas.microsoft.com/office/drawing/2014/main" id="{884B98D9-5950-3EC7-54A3-9B15355945A4}"/>
              </a:ext>
            </a:extLst>
          </p:cNvPr>
          <p:cNvSpPr txBox="1"/>
          <p:nvPr/>
        </p:nvSpPr>
        <p:spPr>
          <a:xfrm>
            <a:off x="235974" y="1725478"/>
            <a:ext cx="5361039" cy="1707519"/>
          </a:xfrm>
          <a:prstGeom prst="rect">
            <a:avLst/>
          </a:prstGeom>
          <a:noFill/>
        </p:spPr>
        <p:txBody>
          <a:bodyPr wrap="square" rtlCol="0">
            <a:spAutoFit/>
          </a:bodyPr>
          <a:lstStyle/>
          <a:p>
            <a:pPr algn="ctr">
              <a:lnSpc>
                <a:spcPct val="150000"/>
              </a:lnSpc>
            </a:pPr>
            <a:r>
              <a:rPr lang="en-US" dirty="0">
                <a:latin typeface="Montserrat" panose="00000500000000000000" pitchFamily="2" charset="0"/>
              </a:rPr>
              <a:t>CONV-RT mice developed </a:t>
            </a:r>
            <a:r>
              <a:rPr lang="en-US" b="1" dirty="0">
                <a:solidFill>
                  <a:srgbClr val="3C64A5"/>
                </a:solidFill>
                <a:latin typeface="Montserrat" panose="00000500000000000000" pitchFamily="2" charset="0"/>
              </a:rPr>
              <a:t>severe skin damage that sometimes extended beyond the irradiated field</a:t>
            </a:r>
            <a:r>
              <a:rPr lang="en-US" dirty="0">
                <a:latin typeface="Montserrat" panose="00000500000000000000" pitchFamily="2" charset="0"/>
              </a:rPr>
              <a:t>, leading to humane endpoints.</a:t>
            </a:r>
            <a:endParaRPr lang="it-IT" dirty="0">
              <a:latin typeface="Montserrat" panose="00000500000000000000" pitchFamily="2" charset="0"/>
            </a:endParaRPr>
          </a:p>
        </p:txBody>
      </p:sp>
      <p:grpSp>
        <p:nvGrpSpPr>
          <p:cNvPr id="10" name="Gruppo 9">
            <a:extLst>
              <a:ext uri="{FF2B5EF4-FFF2-40B4-BE49-F238E27FC236}">
                <a16:creationId xmlns:a16="http://schemas.microsoft.com/office/drawing/2014/main" id="{82E103FF-DBFC-3CBC-B095-49FDBCD524E8}"/>
              </a:ext>
            </a:extLst>
          </p:cNvPr>
          <p:cNvGrpSpPr/>
          <p:nvPr/>
        </p:nvGrpSpPr>
        <p:grpSpPr>
          <a:xfrm>
            <a:off x="484465" y="3496613"/>
            <a:ext cx="4864055" cy="2311982"/>
            <a:chOff x="472950" y="3428999"/>
            <a:chExt cx="4149574" cy="1972375"/>
          </a:xfrm>
        </p:grpSpPr>
        <p:pic>
          <p:nvPicPr>
            <p:cNvPr id="6" name="Immagine 5">
              <a:extLst>
                <a:ext uri="{FF2B5EF4-FFF2-40B4-BE49-F238E27FC236}">
                  <a16:creationId xmlns:a16="http://schemas.microsoft.com/office/drawing/2014/main" id="{40A63CC0-0916-E68A-BD40-675D387B992F}"/>
                </a:ext>
              </a:extLst>
            </p:cNvPr>
            <p:cNvPicPr>
              <a:picLocks noChangeAspect="1"/>
            </p:cNvPicPr>
            <p:nvPr/>
          </p:nvPicPr>
          <p:blipFill>
            <a:blip r:embed="rId2"/>
            <a:stretch>
              <a:fillRect/>
            </a:stretch>
          </p:blipFill>
          <p:spPr>
            <a:xfrm rot="5400000">
              <a:off x="147217" y="3754735"/>
              <a:ext cx="1972372" cy="1320905"/>
            </a:xfrm>
            <a:prstGeom prst="rect">
              <a:avLst/>
            </a:prstGeom>
          </p:spPr>
        </p:pic>
        <p:pic>
          <p:nvPicPr>
            <p:cNvPr id="8" name="Immagine 7">
              <a:extLst>
                <a:ext uri="{FF2B5EF4-FFF2-40B4-BE49-F238E27FC236}">
                  <a16:creationId xmlns:a16="http://schemas.microsoft.com/office/drawing/2014/main" id="{82DD6461-7BA1-CA00-A15D-8782129CAC78}"/>
                </a:ext>
              </a:extLst>
            </p:cNvPr>
            <p:cNvPicPr>
              <a:picLocks noChangeAspect="1"/>
            </p:cNvPicPr>
            <p:nvPr/>
          </p:nvPicPr>
          <p:blipFill>
            <a:blip r:embed="rId3"/>
            <a:srcRect l="22951" t="12151" r="13250" b="15269"/>
            <a:stretch>
              <a:fillRect/>
            </a:stretch>
          </p:blipFill>
          <p:spPr>
            <a:xfrm>
              <a:off x="1875163" y="3429001"/>
              <a:ext cx="1300306" cy="1972373"/>
            </a:xfrm>
            <a:prstGeom prst="rect">
              <a:avLst/>
            </a:prstGeom>
          </p:spPr>
        </p:pic>
        <p:pic>
          <p:nvPicPr>
            <p:cNvPr id="9" name="Immagine 8">
              <a:extLst>
                <a:ext uri="{FF2B5EF4-FFF2-40B4-BE49-F238E27FC236}">
                  <a16:creationId xmlns:a16="http://schemas.microsoft.com/office/drawing/2014/main" id="{22479A7B-B77F-771A-F883-31654BCD6286}"/>
                </a:ext>
              </a:extLst>
            </p:cNvPr>
            <p:cNvPicPr>
              <a:picLocks noChangeAspect="1"/>
            </p:cNvPicPr>
            <p:nvPr/>
          </p:nvPicPr>
          <p:blipFill>
            <a:blip r:embed="rId4"/>
            <a:srcRect l="16929" t="36667" r="7229" b="23979"/>
            <a:stretch>
              <a:fillRect/>
            </a:stretch>
          </p:blipFill>
          <p:spPr>
            <a:xfrm rot="16200000">
              <a:off x="2954023" y="3732872"/>
              <a:ext cx="1972373" cy="1364628"/>
            </a:xfrm>
            <a:prstGeom prst="rect">
              <a:avLst/>
            </a:prstGeom>
          </p:spPr>
        </p:pic>
      </p:grpSp>
      <p:pic>
        <p:nvPicPr>
          <p:cNvPr id="12" name="Immagine 11">
            <a:extLst>
              <a:ext uri="{FF2B5EF4-FFF2-40B4-BE49-F238E27FC236}">
                <a16:creationId xmlns:a16="http://schemas.microsoft.com/office/drawing/2014/main" id="{2521BAE3-383C-73F3-A7BC-6F10435EE3AC}"/>
              </a:ext>
            </a:extLst>
          </p:cNvPr>
          <p:cNvPicPr>
            <a:picLocks noChangeAspect="1"/>
          </p:cNvPicPr>
          <p:nvPr/>
        </p:nvPicPr>
        <p:blipFill>
          <a:blip r:embed="rId5"/>
          <a:srcRect l="1814" t="4516" r="58749" b="74342"/>
          <a:stretch>
            <a:fillRect/>
          </a:stretch>
        </p:blipFill>
        <p:spPr>
          <a:xfrm>
            <a:off x="6133465" y="2211864"/>
            <a:ext cx="4812455" cy="3517490"/>
          </a:xfrm>
          <a:prstGeom prst="rect">
            <a:avLst/>
          </a:prstGeom>
        </p:spPr>
      </p:pic>
      <p:grpSp>
        <p:nvGrpSpPr>
          <p:cNvPr id="2" name="Group 1">
            <a:extLst>
              <a:ext uri="{FF2B5EF4-FFF2-40B4-BE49-F238E27FC236}">
                <a16:creationId xmlns:a16="http://schemas.microsoft.com/office/drawing/2014/main" id="{0BED438B-8F06-7D32-DD91-AE043BB3A4E5}"/>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C914B0A9-DF69-7462-FD07-D98E635231A8}"/>
                </a:ext>
              </a:extLst>
            </p:cNvPr>
            <p:cNvPicPr>
              <a:picLocks noChangeAspect="1"/>
            </p:cNvPicPr>
            <p:nvPr/>
          </p:nvPicPr>
          <p:blipFill>
            <a:blip r:embed="rId6"/>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2030A61C-7B11-FCC6-062A-300A41E7C0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F40655CC-36A4-5CAF-C73B-F71D46C65FD7}"/>
              </a:ext>
            </a:extLst>
          </p:cNvPr>
          <p:cNvSpPr txBox="1"/>
          <p:nvPr/>
        </p:nvSpPr>
        <p:spPr>
          <a:xfrm>
            <a:off x="6568822" y="6160273"/>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1986969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CE932B8-FC8A-95AA-8651-4534AD2997C4}"/>
              </a:ext>
            </a:extLst>
          </p:cNvPr>
          <p:cNvSpPr txBox="1"/>
          <p:nvPr/>
        </p:nvSpPr>
        <p:spPr>
          <a:xfrm>
            <a:off x="0" y="921779"/>
            <a:ext cx="7964129"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Vital </a:t>
            </a:r>
            <a:r>
              <a:rPr lang="it-IT" sz="2200" b="1" dirty="0" err="1">
                <a:solidFill>
                  <a:schemeClr val="bg1"/>
                </a:solidFill>
                <a:latin typeface="Montserrat" panose="00000500000000000000" pitchFamily="2" charset="0"/>
              </a:rPr>
              <a:t>Parameters</a:t>
            </a:r>
            <a:r>
              <a:rPr lang="it-IT" sz="2200" b="1" dirty="0">
                <a:solidFill>
                  <a:schemeClr val="bg1"/>
                </a:solidFill>
                <a:latin typeface="Montserrat" panose="00000500000000000000" pitchFamily="2" charset="0"/>
              </a:rPr>
              <a:t>, Energy Balance, </a:t>
            </a:r>
            <a:r>
              <a:rPr lang="it-IT" sz="2200" b="1" dirty="0" err="1">
                <a:solidFill>
                  <a:schemeClr val="bg1"/>
                </a:solidFill>
                <a:latin typeface="Montserrat" panose="00000500000000000000" pitchFamily="2" charset="0"/>
              </a:rPr>
              <a:t>Inflammation</a:t>
            </a:r>
            <a:endParaRPr lang="it-IT" sz="2200" b="1" dirty="0">
              <a:solidFill>
                <a:schemeClr val="bg1"/>
              </a:solidFill>
              <a:latin typeface="Montserrat" panose="00000500000000000000" pitchFamily="2" charset="0"/>
            </a:endParaRPr>
          </a:p>
        </p:txBody>
      </p:sp>
      <p:grpSp>
        <p:nvGrpSpPr>
          <p:cNvPr id="29" name="Gruppo 28">
            <a:extLst>
              <a:ext uri="{FF2B5EF4-FFF2-40B4-BE49-F238E27FC236}">
                <a16:creationId xmlns:a16="http://schemas.microsoft.com/office/drawing/2014/main" id="{FA914D9E-3173-AF23-2FF8-FAF706042E52}"/>
              </a:ext>
            </a:extLst>
          </p:cNvPr>
          <p:cNvGrpSpPr/>
          <p:nvPr/>
        </p:nvGrpSpPr>
        <p:grpSpPr>
          <a:xfrm>
            <a:off x="5951859" y="3871533"/>
            <a:ext cx="5669840" cy="2391083"/>
            <a:chOff x="5951859" y="3943351"/>
            <a:chExt cx="5403751" cy="2278868"/>
          </a:xfrm>
        </p:grpSpPr>
        <p:grpSp>
          <p:nvGrpSpPr>
            <p:cNvPr id="20" name="Gruppo 19">
              <a:extLst>
                <a:ext uri="{FF2B5EF4-FFF2-40B4-BE49-F238E27FC236}">
                  <a16:creationId xmlns:a16="http://schemas.microsoft.com/office/drawing/2014/main" id="{99FA6DCF-FED9-BF94-5926-0BB602E670AA}"/>
                </a:ext>
              </a:extLst>
            </p:cNvPr>
            <p:cNvGrpSpPr/>
            <p:nvPr/>
          </p:nvGrpSpPr>
          <p:grpSpPr>
            <a:xfrm>
              <a:off x="6172198" y="3943351"/>
              <a:ext cx="4839163" cy="293333"/>
              <a:chOff x="352270" y="3929224"/>
              <a:chExt cx="4839163" cy="293333"/>
            </a:xfrm>
          </p:grpSpPr>
          <p:sp>
            <p:nvSpPr>
              <p:cNvPr id="21" name="TextBox 26">
                <a:extLst>
                  <a:ext uri="{FF2B5EF4-FFF2-40B4-BE49-F238E27FC236}">
                    <a16:creationId xmlns:a16="http://schemas.microsoft.com/office/drawing/2014/main" id="{EF437DF0-597A-30D6-1779-56DA005CFD85}"/>
                  </a:ext>
                </a:extLst>
              </p:cNvPr>
              <p:cNvSpPr txBox="1"/>
              <p:nvPr/>
            </p:nvSpPr>
            <p:spPr>
              <a:xfrm>
                <a:off x="352270" y="3929224"/>
                <a:ext cx="4839162" cy="293333"/>
              </a:xfrm>
              <a:prstGeom prst="rect">
                <a:avLst/>
              </a:prstGeom>
              <a:solidFill>
                <a:schemeClr val="bg1"/>
              </a:solidFill>
            </p:spPr>
            <p:txBody>
              <a:bodyPr wrap="square" rtlCol="0">
                <a:spAutoFit/>
              </a:bodyPr>
              <a:lstStyle/>
              <a:p>
                <a:pPr algn="ctr"/>
                <a:r>
                  <a:rPr lang="en-GB" sz="1400" b="1" dirty="0">
                    <a:solidFill>
                      <a:srgbClr val="3C64A5"/>
                    </a:solidFill>
                    <a:latin typeface="Montserrat" panose="00000500000000000000" pitchFamily="2" charset="0"/>
                    <a:cs typeface="Arial" panose="020B0604020202020204" pitchFamily="34" charset="0"/>
                  </a:rPr>
                  <a:t>INFLAMMATORY MARKERS</a:t>
                </a:r>
              </a:p>
            </p:txBody>
          </p:sp>
          <p:cxnSp>
            <p:nvCxnSpPr>
              <p:cNvPr id="22" name="Connettore diritto 21">
                <a:extLst>
                  <a:ext uri="{FF2B5EF4-FFF2-40B4-BE49-F238E27FC236}">
                    <a16:creationId xmlns:a16="http://schemas.microsoft.com/office/drawing/2014/main" id="{8DABB2E6-3332-A6B5-AB8C-73B944C77CCA}"/>
                  </a:ext>
                </a:extLst>
              </p:cNvPr>
              <p:cNvCxnSpPr/>
              <p:nvPr/>
            </p:nvCxnSpPr>
            <p:spPr>
              <a:xfrm>
                <a:off x="352271" y="4207505"/>
                <a:ext cx="4839162" cy="0"/>
              </a:xfrm>
              <a:prstGeom prst="line">
                <a:avLst/>
              </a:prstGeom>
              <a:ln w="12700"/>
            </p:spPr>
            <p:style>
              <a:lnRef idx="2">
                <a:schemeClr val="accent1"/>
              </a:lnRef>
              <a:fillRef idx="0">
                <a:schemeClr val="accent1"/>
              </a:fillRef>
              <a:effectRef idx="1">
                <a:schemeClr val="accent1"/>
              </a:effectRef>
              <a:fontRef idx="minor">
                <a:schemeClr val="tx1"/>
              </a:fontRef>
            </p:style>
          </p:cxnSp>
        </p:grpSp>
        <p:pic>
          <p:nvPicPr>
            <p:cNvPr id="25" name="Picture 25">
              <a:extLst>
                <a:ext uri="{FF2B5EF4-FFF2-40B4-BE49-F238E27FC236}">
                  <a16:creationId xmlns:a16="http://schemas.microsoft.com/office/drawing/2014/main" id="{9276BEA4-0E82-8908-E5FB-40AECB12E451}"/>
                </a:ext>
              </a:extLst>
            </p:cNvPr>
            <p:cNvPicPr>
              <a:picLocks noChangeAspect="1"/>
            </p:cNvPicPr>
            <p:nvPr/>
          </p:nvPicPr>
          <p:blipFill>
            <a:blip r:embed="rId3" cstate="print">
              <a:extLst>
                <a:ext uri="{28A0092B-C50C-407E-A947-70E740481C1C}">
                  <a14:useLocalDpi xmlns:a14="http://schemas.microsoft.com/office/drawing/2010/main" val="0"/>
                </a:ext>
              </a:extLst>
            </a:blip>
            <a:srcRect l="35304" t="57174" r="2820" b="25971"/>
            <a:stretch>
              <a:fillRect/>
            </a:stretch>
          </p:blipFill>
          <p:spPr>
            <a:xfrm>
              <a:off x="5951859" y="4281246"/>
              <a:ext cx="5403751" cy="1940973"/>
            </a:xfrm>
            <a:prstGeom prst="rect">
              <a:avLst/>
            </a:prstGeom>
          </p:spPr>
        </p:pic>
      </p:grpSp>
      <p:grpSp>
        <p:nvGrpSpPr>
          <p:cNvPr id="24" name="Group 23">
            <a:extLst>
              <a:ext uri="{FF2B5EF4-FFF2-40B4-BE49-F238E27FC236}">
                <a16:creationId xmlns:a16="http://schemas.microsoft.com/office/drawing/2014/main" id="{0E83C846-E166-897D-8918-3B9F7A100422}"/>
              </a:ext>
            </a:extLst>
          </p:cNvPr>
          <p:cNvGrpSpPr/>
          <p:nvPr/>
        </p:nvGrpSpPr>
        <p:grpSpPr>
          <a:xfrm>
            <a:off x="146393" y="3890059"/>
            <a:ext cx="5262399" cy="2281457"/>
            <a:chOff x="146393" y="3890059"/>
            <a:chExt cx="5262399" cy="2281457"/>
          </a:xfrm>
        </p:grpSpPr>
        <p:grpSp>
          <p:nvGrpSpPr>
            <p:cNvPr id="15" name="Gruppo 14">
              <a:extLst>
                <a:ext uri="{FF2B5EF4-FFF2-40B4-BE49-F238E27FC236}">
                  <a16:creationId xmlns:a16="http://schemas.microsoft.com/office/drawing/2014/main" id="{22B25FB2-8433-058F-3090-97E9315101AE}"/>
                </a:ext>
              </a:extLst>
            </p:cNvPr>
            <p:cNvGrpSpPr/>
            <p:nvPr/>
          </p:nvGrpSpPr>
          <p:grpSpPr>
            <a:xfrm>
              <a:off x="146393" y="4197836"/>
              <a:ext cx="5262399" cy="1973680"/>
              <a:chOff x="146392" y="3940029"/>
              <a:chExt cx="5754987" cy="2158427"/>
            </a:xfrm>
          </p:grpSpPr>
          <p:pic>
            <p:nvPicPr>
              <p:cNvPr id="10" name="Picture 25">
                <a:extLst>
                  <a:ext uri="{FF2B5EF4-FFF2-40B4-BE49-F238E27FC236}">
                    <a16:creationId xmlns:a16="http://schemas.microsoft.com/office/drawing/2014/main" id="{2B41F30A-77FA-9D39-7F83-61C2EFC5D5EF}"/>
                  </a:ext>
                </a:extLst>
              </p:cNvPr>
              <p:cNvPicPr>
                <a:picLocks noChangeAspect="1"/>
              </p:cNvPicPr>
              <p:nvPr/>
            </p:nvPicPr>
            <p:blipFill>
              <a:blip r:embed="rId3" cstate="print">
                <a:extLst>
                  <a:ext uri="{28A0092B-C50C-407E-A947-70E740481C1C}">
                    <a14:useLocalDpi xmlns:a14="http://schemas.microsoft.com/office/drawing/2010/main" val="0"/>
                  </a:ext>
                </a:extLst>
              </a:blip>
              <a:srcRect l="3251" t="32063" r="63726" b="50108"/>
              <a:stretch>
                <a:fillRect/>
              </a:stretch>
            </p:blipFill>
            <p:spPr>
              <a:xfrm>
                <a:off x="146393" y="3940030"/>
                <a:ext cx="2969670" cy="2114183"/>
              </a:xfrm>
              <a:prstGeom prst="rect">
                <a:avLst/>
              </a:prstGeom>
            </p:spPr>
          </p:pic>
          <p:pic>
            <p:nvPicPr>
              <p:cNvPr id="11" name="Picture 25">
                <a:extLst>
                  <a:ext uri="{FF2B5EF4-FFF2-40B4-BE49-F238E27FC236}">
                    <a16:creationId xmlns:a16="http://schemas.microsoft.com/office/drawing/2014/main" id="{26BA327C-67AD-784B-893D-7CA26AB839D0}"/>
                  </a:ext>
                </a:extLst>
              </p:cNvPr>
              <p:cNvPicPr>
                <a:picLocks noChangeAspect="1"/>
              </p:cNvPicPr>
              <p:nvPr/>
            </p:nvPicPr>
            <p:blipFill>
              <a:blip r:embed="rId3" cstate="print">
                <a:extLst>
                  <a:ext uri="{28A0092B-C50C-407E-A947-70E740481C1C}">
                    <a14:useLocalDpi xmlns:a14="http://schemas.microsoft.com/office/drawing/2010/main" val="0"/>
                  </a:ext>
                </a:extLst>
              </a:blip>
              <a:srcRect l="3251" t="48918" r="63726" b="33252"/>
              <a:stretch>
                <a:fillRect/>
              </a:stretch>
            </p:blipFill>
            <p:spPr>
              <a:xfrm>
                <a:off x="2931708" y="3976900"/>
                <a:ext cx="2969671" cy="2114183"/>
              </a:xfrm>
              <a:prstGeom prst="rect">
                <a:avLst/>
              </a:prstGeom>
            </p:spPr>
          </p:pic>
          <p:sp>
            <p:nvSpPr>
              <p:cNvPr id="12" name="Rettangolo 11">
                <a:extLst>
                  <a:ext uri="{FF2B5EF4-FFF2-40B4-BE49-F238E27FC236}">
                    <a16:creationId xmlns:a16="http://schemas.microsoft.com/office/drawing/2014/main" id="{AA1D8BC6-905F-10FE-B7BA-B0D2FF04EA31}"/>
                  </a:ext>
                </a:extLst>
              </p:cNvPr>
              <p:cNvSpPr/>
              <p:nvPr/>
            </p:nvSpPr>
            <p:spPr>
              <a:xfrm>
                <a:off x="4092382" y="3940030"/>
                <a:ext cx="922070" cy="5068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CDA8B509-5E52-6FAA-B724-A66F63E7C6A3}"/>
                  </a:ext>
                </a:extLst>
              </p:cNvPr>
              <p:cNvSpPr/>
              <p:nvPr/>
            </p:nvSpPr>
            <p:spPr>
              <a:xfrm>
                <a:off x="3998704" y="3940029"/>
                <a:ext cx="922070" cy="5068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D1EB5CDF-C75B-7612-39B3-BDAECC5A6EB8}"/>
                  </a:ext>
                </a:extLst>
              </p:cNvPr>
              <p:cNvSpPr/>
              <p:nvPr/>
            </p:nvSpPr>
            <p:spPr>
              <a:xfrm>
                <a:off x="146392" y="5868438"/>
                <a:ext cx="530942" cy="2300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 name="Gruppo 18">
              <a:extLst>
                <a:ext uri="{FF2B5EF4-FFF2-40B4-BE49-F238E27FC236}">
                  <a16:creationId xmlns:a16="http://schemas.microsoft.com/office/drawing/2014/main" id="{BE4EECC7-F646-F90E-3DB5-BCAFDCF9BCE3}"/>
                </a:ext>
              </a:extLst>
            </p:cNvPr>
            <p:cNvGrpSpPr/>
            <p:nvPr/>
          </p:nvGrpSpPr>
          <p:grpSpPr>
            <a:xfrm>
              <a:off x="337521" y="3890059"/>
              <a:ext cx="4839163" cy="307777"/>
              <a:chOff x="352270" y="3929224"/>
              <a:chExt cx="4839163" cy="307777"/>
            </a:xfrm>
          </p:grpSpPr>
          <p:sp>
            <p:nvSpPr>
              <p:cNvPr id="16" name="TextBox 26">
                <a:extLst>
                  <a:ext uri="{FF2B5EF4-FFF2-40B4-BE49-F238E27FC236}">
                    <a16:creationId xmlns:a16="http://schemas.microsoft.com/office/drawing/2014/main" id="{968D15A4-A132-863C-7447-9DB411F12D95}"/>
                  </a:ext>
                </a:extLst>
              </p:cNvPr>
              <p:cNvSpPr txBox="1"/>
              <p:nvPr/>
            </p:nvSpPr>
            <p:spPr>
              <a:xfrm>
                <a:off x="352270" y="3929224"/>
                <a:ext cx="4839162" cy="307777"/>
              </a:xfrm>
              <a:prstGeom prst="rect">
                <a:avLst/>
              </a:prstGeom>
              <a:solidFill>
                <a:schemeClr val="bg1"/>
              </a:solidFill>
            </p:spPr>
            <p:txBody>
              <a:bodyPr wrap="square" rtlCol="0">
                <a:spAutoFit/>
              </a:bodyPr>
              <a:lstStyle/>
              <a:p>
                <a:pPr algn="ctr"/>
                <a:r>
                  <a:rPr lang="en-GB" sz="1400" b="1" dirty="0">
                    <a:solidFill>
                      <a:srgbClr val="3C64A5"/>
                    </a:solidFill>
                    <a:latin typeface="Montserrat" panose="00000500000000000000" pitchFamily="2" charset="0"/>
                    <a:cs typeface="Arial" panose="020B0604020202020204" pitchFamily="34" charset="0"/>
                  </a:rPr>
                  <a:t>GLUCOSE HOMEOSTASIS</a:t>
                </a:r>
              </a:p>
            </p:txBody>
          </p:sp>
          <p:cxnSp>
            <p:nvCxnSpPr>
              <p:cNvPr id="18" name="Connettore diritto 17">
                <a:extLst>
                  <a:ext uri="{FF2B5EF4-FFF2-40B4-BE49-F238E27FC236}">
                    <a16:creationId xmlns:a16="http://schemas.microsoft.com/office/drawing/2014/main" id="{CFB15764-5671-DA0F-001F-EED10B281886}"/>
                  </a:ext>
                </a:extLst>
              </p:cNvPr>
              <p:cNvCxnSpPr/>
              <p:nvPr/>
            </p:nvCxnSpPr>
            <p:spPr>
              <a:xfrm>
                <a:off x="352271" y="4207505"/>
                <a:ext cx="4839162" cy="0"/>
              </a:xfrm>
              <a:prstGeom prst="line">
                <a:avLst/>
              </a:prstGeom>
              <a:ln w="12700"/>
            </p:spPr>
            <p:style>
              <a:lnRef idx="2">
                <a:schemeClr val="accent1"/>
              </a:lnRef>
              <a:fillRef idx="0">
                <a:schemeClr val="accent1"/>
              </a:fillRef>
              <a:effectRef idx="1">
                <a:schemeClr val="accent1"/>
              </a:effectRef>
              <a:fontRef idx="minor">
                <a:schemeClr val="tx1"/>
              </a:fontRef>
            </p:style>
          </p:cxnSp>
        </p:grpSp>
        <p:sp>
          <p:nvSpPr>
            <p:cNvPr id="28" name="Rettangolo 27">
              <a:extLst>
                <a:ext uri="{FF2B5EF4-FFF2-40B4-BE49-F238E27FC236}">
                  <a16:creationId xmlns:a16="http://schemas.microsoft.com/office/drawing/2014/main" id="{6BE07111-1102-ABF5-4D1B-CDFAEA627768}"/>
                </a:ext>
              </a:extLst>
            </p:cNvPr>
            <p:cNvSpPr/>
            <p:nvPr/>
          </p:nvSpPr>
          <p:spPr>
            <a:xfrm>
              <a:off x="740526" y="5273792"/>
              <a:ext cx="485497" cy="210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3" name="Group 22">
            <a:extLst>
              <a:ext uri="{FF2B5EF4-FFF2-40B4-BE49-F238E27FC236}">
                <a16:creationId xmlns:a16="http://schemas.microsoft.com/office/drawing/2014/main" id="{2B819B8F-32C7-8F86-ED36-FD76BFCDEA7C}"/>
              </a:ext>
            </a:extLst>
          </p:cNvPr>
          <p:cNvGrpSpPr/>
          <p:nvPr/>
        </p:nvGrpSpPr>
        <p:grpSpPr>
          <a:xfrm>
            <a:off x="2252" y="1440237"/>
            <a:ext cx="11899214" cy="2318598"/>
            <a:chOff x="2252" y="1440237"/>
            <a:chExt cx="11899214" cy="2318598"/>
          </a:xfrm>
        </p:grpSpPr>
        <p:grpSp>
          <p:nvGrpSpPr>
            <p:cNvPr id="9" name="Gruppo 8">
              <a:extLst>
                <a:ext uri="{FF2B5EF4-FFF2-40B4-BE49-F238E27FC236}">
                  <a16:creationId xmlns:a16="http://schemas.microsoft.com/office/drawing/2014/main" id="{69908BD0-9C20-297C-1D6B-5F08EE30C3D8}"/>
                </a:ext>
              </a:extLst>
            </p:cNvPr>
            <p:cNvGrpSpPr/>
            <p:nvPr/>
          </p:nvGrpSpPr>
          <p:grpSpPr>
            <a:xfrm>
              <a:off x="2252" y="1775175"/>
              <a:ext cx="11899214" cy="1983660"/>
              <a:chOff x="255396" y="2308122"/>
              <a:chExt cx="9598986" cy="1600200"/>
            </a:xfrm>
          </p:grpSpPr>
          <p:pic>
            <p:nvPicPr>
              <p:cNvPr id="6" name="Immagine 5">
                <a:extLst>
                  <a:ext uri="{FF2B5EF4-FFF2-40B4-BE49-F238E27FC236}">
                    <a16:creationId xmlns:a16="http://schemas.microsoft.com/office/drawing/2014/main" id="{F8A85D2D-908F-54BA-B883-6BB354A5E113}"/>
                  </a:ext>
                </a:extLst>
              </p:cNvPr>
              <p:cNvPicPr>
                <a:picLocks noChangeAspect="1"/>
              </p:cNvPicPr>
              <p:nvPr/>
            </p:nvPicPr>
            <p:blipFill>
              <a:blip r:embed="rId4"/>
              <a:srcRect l="45474" t="3357" r="3359" b="80375"/>
              <a:stretch>
                <a:fillRect/>
              </a:stretch>
            </p:blipFill>
            <p:spPr>
              <a:xfrm>
                <a:off x="255396" y="2426109"/>
                <a:ext cx="3402205" cy="1474839"/>
              </a:xfrm>
              <a:prstGeom prst="rect">
                <a:avLst/>
              </a:prstGeom>
            </p:spPr>
          </p:pic>
          <p:pic>
            <p:nvPicPr>
              <p:cNvPr id="7" name="Immagine 6">
                <a:extLst>
                  <a:ext uri="{FF2B5EF4-FFF2-40B4-BE49-F238E27FC236}">
                    <a16:creationId xmlns:a16="http://schemas.microsoft.com/office/drawing/2014/main" id="{6BD739A2-6D9B-BE9F-A6E2-73E1D8C2B1BC}"/>
                  </a:ext>
                </a:extLst>
              </p:cNvPr>
              <p:cNvPicPr>
                <a:picLocks noChangeAspect="1"/>
              </p:cNvPicPr>
              <p:nvPr/>
            </p:nvPicPr>
            <p:blipFill>
              <a:blip r:embed="rId4"/>
              <a:srcRect l="45474" t="19624" r="3359" b="64840"/>
              <a:stretch>
                <a:fillRect/>
              </a:stretch>
            </p:blipFill>
            <p:spPr>
              <a:xfrm>
                <a:off x="3438589" y="2492475"/>
                <a:ext cx="3402205" cy="1408473"/>
              </a:xfrm>
              <a:prstGeom prst="rect">
                <a:avLst/>
              </a:prstGeom>
            </p:spPr>
          </p:pic>
          <p:pic>
            <p:nvPicPr>
              <p:cNvPr id="8" name="Immagine 7">
                <a:extLst>
                  <a:ext uri="{FF2B5EF4-FFF2-40B4-BE49-F238E27FC236}">
                    <a16:creationId xmlns:a16="http://schemas.microsoft.com/office/drawing/2014/main" id="{603B2F4C-291F-471D-8C7E-5BF5F929C938}"/>
                  </a:ext>
                </a:extLst>
              </p:cNvPr>
              <p:cNvPicPr>
                <a:picLocks noChangeAspect="1"/>
              </p:cNvPicPr>
              <p:nvPr/>
            </p:nvPicPr>
            <p:blipFill>
              <a:blip r:embed="rId4"/>
              <a:srcRect l="45473" t="35486" r="6114" b="46863"/>
              <a:stretch>
                <a:fillRect/>
              </a:stretch>
            </p:blipFill>
            <p:spPr>
              <a:xfrm>
                <a:off x="6635315" y="2308122"/>
                <a:ext cx="3219067" cy="1600200"/>
              </a:xfrm>
              <a:prstGeom prst="rect">
                <a:avLst/>
              </a:prstGeom>
            </p:spPr>
          </p:pic>
        </p:grpSp>
        <p:grpSp>
          <p:nvGrpSpPr>
            <p:cNvPr id="30" name="Gruppo 29">
              <a:extLst>
                <a:ext uri="{FF2B5EF4-FFF2-40B4-BE49-F238E27FC236}">
                  <a16:creationId xmlns:a16="http://schemas.microsoft.com/office/drawing/2014/main" id="{638F727B-1D51-E504-A976-9DDDE6BB8941}"/>
                </a:ext>
              </a:extLst>
            </p:cNvPr>
            <p:cNvGrpSpPr/>
            <p:nvPr/>
          </p:nvGrpSpPr>
          <p:grpSpPr>
            <a:xfrm>
              <a:off x="251951" y="1440237"/>
              <a:ext cx="11598729" cy="307777"/>
              <a:chOff x="352270" y="3929224"/>
              <a:chExt cx="4839163" cy="307777"/>
            </a:xfrm>
          </p:grpSpPr>
          <p:sp>
            <p:nvSpPr>
              <p:cNvPr id="31" name="TextBox 26">
                <a:extLst>
                  <a:ext uri="{FF2B5EF4-FFF2-40B4-BE49-F238E27FC236}">
                    <a16:creationId xmlns:a16="http://schemas.microsoft.com/office/drawing/2014/main" id="{4DB98A68-B92C-31BC-1DD0-8969758C2E9C}"/>
                  </a:ext>
                </a:extLst>
              </p:cNvPr>
              <p:cNvSpPr txBox="1"/>
              <p:nvPr/>
            </p:nvSpPr>
            <p:spPr>
              <a:xfrm>
                <a:off x="352270" y="3929224"/>
                <a:ext cx="4839162" cy="307777"/>
              </a:xfrm>
              <a:prstGeom prst="rect">
                <a:avLst/>
              </a:prstGeom>
              <a:solidFill>
                <a:schemeClr val="bg1"/>
              </a:solidFill>
            </p:spPr>
            <p:txBody>
              <a:bodyPr wrap="square" rtlCol="0">
                <a:spAutoFit/>
              </a:bodyPr>
              <a:lstStyle/>
              <a:p>
                <a:r>
                  <a:rPr lang="en-GB" sz="1400" b="1" dirty="0">
                    <a:solidFill>
                      <a:srgbClr val="3C64A5"/>
                    </a:solidFill>
                    <a:latin typeface="Montserrat" panose="00000500000000000000" pitchFamily="2" charset="0"/>
                    <a:cs typeface="Arial" panose="020B0604020202020204" pitchFamily="34" charset="0"/>
                  </a:rPr>
                  <a:t>PHYSICAL PARAMETERS</a:t>
                </a:r>
              </a:p>
            </p:txBody>
          </p:sp>
          <p:cxnSp>
            <p:nvCxnSpPr>
              <p:cNvPr id="32" name="Connettore diritto 31">
                <a:extLst>
                  <a:ext uri="{FF2B5EF4-FFF2-40B4-BE49-F238E27FC236}">
                    <a16:creationId xmlns:a16="http://schemas.microsoft.com/office/drawing/2014/main" id="{02602744-D784-DB97-8049-70FF6F591B5F}"/>
                  </a:ext>
                </a:extLst>
              </p:cNvPr>
              <p:cNvCxnSpPr/>
              <p:nvPr/>
            </p:nvCxnSpPr>
            <p:spPr>
              <a:xfrm>
                <a:off x="352271" y="4207505"/>
                <a:ext cx="4839162" cy="0"/>
              </a:xfrm>
              <a:prstGeom prst="line">
                <a:avLst/>
              </a:prstGeom>
              <a:ln w="12700"/>
            </p:spPr>
            <p:style>
              <a:lnRef idx="2">
                <a:schemeClr val="accent1"/>
              </a:lnRef>
              <a:fillRef idx="0">
                <a:schemeClr val="accent1"/>
              </a:fillRef>
              <a:effectRef idx="1">
                <a:schemeClr val="accent1"/>
              </a:effectRef>
              <a:fontRef idx="minor">
                <a:schemeClr val="tx1"/>
              </a:fontRef>
            </p:style>
          </p:cxnSp>
        </p:grpSp>
      </p:grpSp>
      <p:pic>
        <p:nvPicPr>
          <p:cNvPr id="35" name="Picture 25">
            <a:extLst>
              <a:ext uri="{FF2B5EF4-FFF2-40B4-BE49-F238E27FC236}">
                <a16:creationId xmlns:a16="http://schemas.microsoft.com/office/drawing/2014/main" id="{F10B8FDC-6CAE-8F3E-C6D6-B1EDA2819423}"/>
              </a:ext>
            </a:extLst>
          </p:cNvPr>
          <p:cNvPicPr>
            <a:picLocks noChangeAspect="1"/>
          </p:cNvPicPr>
          <p:nvPr/>
        </p:nvPicPr>
        <p:blipFill>
          <a:blip r:embed="rId3" cstate="print">
            <a:extLst>
              <a:ext uri="{28A0092B-C50C-407E-A947-70E740481C1C}">
                <a14:useLocalDpi xmlns:a14="http://schemas.microsoft.com/office/drawing/2010/main" val="0"/>
              </a:ext>
            </a:extLst>
          </a:blip>
          <a:srcRect l="53665" t="73823" r="17750" b="23918"/>
          <a:stretch>
            <a:fillRect/>
          </a:stretch>
        </p:blipFill>
        <p:spPr>
          <a:xfrm>
            <a:off x="8084163" y="951745"/>
            <a:ext cx="3817303" cy="397895"/>
          </a:xfrm>
          <a:prstGeom prst="rect">
            <a:avLst/>
          </a:prstGeom>
        </p:spPr>
      </p:pic>
      <p:grpSp>
        <p:nvGrpSpPr>
          <p:cNvPr id="2" name="Group 1">
            <a:extLst>
              <a:ext uri="{FF2B5EF4-FFF2-40B4-BE49-F238E27FC236}">
                <a16:creationId xmlns:a16="http://schemas.microsoft.com/office/drawing/2014/main" id="{E5ED340A-4747-62D5-63B5-D9CF5AFB1DEF}"/>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82AB5C93-B663-07F9-C6C7-99E1E126B987}"/>
                </a:ext>
              </a:extLst>
            </p:cNvPr>
            <p:cNvPicPr>
              <a:picLocks noChangeAspect="1"/>
            </p:cNvPicPr>
            <p:nvPr/>
          </p:nvPicPr>
          <p:blipFill>
            <a:blip r:embed="rId5"/>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E21B3BA4-71D5-C898-4058-66DFF9A422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2725EFF4-822B-117B-96AF-6E7CE7768CA5}"/>
              </a:ext>
            </a:extLst>
          </p:cNvPr>
          <p:cNvSpPr txBox="1"/>
          <p:nvPr/>
        </p:nvSpPr>
        <p:spPr>
          <a:xfrm>
            <a:off x="6568822" y="6259663"/>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10105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5A39C-BDBA-0A2C-E273-B5A97B93FCFB}"/>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E764526D-5BC2-AAC0-69F9-F908F168A918}"/>
              </a:ext>
            </a:extLst>
          </p:cNvPr>
          <p:cNvSpPr txBox="1"/>
          <p:nvPr/>
        </p:nvSpPr>
        <p:spPr>
          <a:xfrm>
            <a:off x="0" y="877783"/>
            <a:ext cx="6898943"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Endocrine control of appetite</a:t>
            </a:r>
          </a:p>
        </p:txBody>
      </p:sp>
      <p:pic>
        <p:nvPicPr>
          <p:cNvPr id="42" name="Picture 25">
            <a:extLst>
              <a:ext uri="{FF2B5EF4-FFF2-40B4-BE49-F238E27FC236}">
                <a16:creationId xmlns:a16="http://schemas.microsoft.com/office/drawing/2014/main" id="{2241124C-000F-3E7D-21C8-FC2BB39583B6}"/>
              </a:ext>
            </a:extLst>
          </p:cNvPr>
          <p:cNvPicPr>
            <a:picLocks noChangeAspect="1"/>
          </p:cNvPicPr>
          <p:nvPr/>
        </p:nvPicPr>
        <p:blipFill>
          <a:blip r:embed="rId3" cstate="print">
            <a:extLst>
              <a:ext uri="{28A0092B-C50C-407E-A947-70E740481C1C}">
                <a14:useLocalDpi xmlns:a14="http://schemas.microsoft.com/office/drawing/2010/main" val="0"/>
              </a:ext>
            </a:extLst>
          </a:blip>
          <a:srcRect l="2067" t="79034" r="66081" b="2779"/>
          <a:stretch>
            <a:fillRect/>
          </a:stretch>
        </p:blipFill>
        <p:spPr>
          <a:xfrm>
            <a:off x="234949" y="1788120"/>
            <a:ext cx="3095920" cy="2330981"/>
          </a:xfrm>
          <a:prstGeom prst="rect">
            <a:avLst/>
          </a:prstGeom>
        </p:spPr>
      </p:pic>
      <p:grpSp>
        <p:nvGrpSpPr>
          <p:cNvPr id="53" name="Gruppo 52">
            <a:extLst>
              <a:ext uri="{FF2B5EF4-FFF2-40B4-BE49-F238E27FC236}">
                <a16:creationId xmlns:a16="http://schemas.microsoft.com/office/drawing/2014/main" id="{6567D3BD-4971-2BB3-C152-80CBC2378CD2}"/>
              </a:ext>
            </a:extLst>
          </p:cNvPr>
          <p:cNvGrpSpPr/>
          <p:nvPr/>
        </p:nvGrpSpPr>
        <p:grpSpPr>
          <a:xfrm>
            <a:off x="320600" y="1391404"/>
            <a:ext cx="6216681" cy="338554"/>
            <a:chOff x="328095" y="1391404"/>
            <a:chExt cx="6557919" cy="338554"/>
          </a:xfrm>
        </p:grpSpPr>
        <p:sp>
          <p:nvSpPr>
            <p:cNvPr id="46" name="CasellaDiTesto 45">
              <a:extLst>
                <a:ext uri="{FF2B5EF4-FFF2-40B4-BE49-F238E27FC236}">
                  <a16:creationId xmlns:a16="http://schemas.microsoft.com/office/drawing/2014/main" id="{E51F2247-51F8-E830-BC19-11DF99713FB2}"/>
                </a:ext>
              </a:extLst>
            </p:cNvPr>
            <p:cNvSpPr txBox="1"/>
            <p:nvPr/>
          </p:nvSpPr>
          <p:spPr>
            <a:xfrm>
              <a:off x="328095" y="1391404"/>
              <a:ext cx="3197578" cy="338554"/>
            </a:xfrm>
            <a:prstGeom prst="rect">
              <a:avLst/>
            </a:prstGeom>
            <a:solidFill>
              <a:srgbClr val="7597CD"/>
            </a:solidFill>
          </p:spPr>
          <p:txBody>
            <a:bodyPr wrap="square">
              <a:spAutoFit/>
            </a:bodyPr>
            <a:lstStyle/>
            <a:p>
              <a:pPr algn="ctr"/>
              <a:r>
                <a:rPr lang="it-IT" sz="1600" b="1" dirty="0" err="1">
                  <a:solidFill>
                    <a:schemeClr val="bg1"/>
                  </a:solidFill>
                  <a:latin typeface="Montserrat" panose="00000500000000000000" pitchFamily="2" charset="0"/>
                </a:rPr>
                <a:t>Ghrelin</a:t>
              </a:r>
              <a:endParaRPr lang="it-IT" sz="1600" b="1" dirty="0">
                <a:solidFill>
                  <a:schemeClr val="bg1"/>
                </a:solidFill>
              </a:endParaRPr>
            </a:p>
          </p:txBody>
        </p:sp>
        <p:sp>
          <p:nvSpPr>
            <p:cNvPr id="47" name="CasellaDiTesto 46">
              <a:extLst>
                <a:ext uri="{FF2B5EF4-FFF2-40B4-BE49-F238E27FC236}">
                  <a16:creationId xmlns:a16="http://schemas.microsoft.com/office/drawing/2014/main" id="{902F23FF-1AE8-A863-A74C-358FC1C37E51}"/>
                </a:ext>
              </a:extLst>
            </p:cNvPr>
            <p:cNvSpPr txBox="1"/>
            <p:nvPr/>
          </p:nvSpPr>
          <p:spPr>
            <a:xfrm>
              <a:off x="3688436" y="1391404"/>
              <a:ext cx="3197578" cy="338554"/>
            </a:xfrm>
            <a:prstGeom prst="rect">
              <a:avLst/>
            </a:prstGeom>
            <a:solidFill>
              <a:srgbClr val="7597CD"/>
            </a:solidFill>
          </p:spPr>
          <p:txBody>
            <a:bodyPr wrap="square">
              <a:spAutoFit/>
            </a:bodyPr>
            <a:lstStyle/>
            <a:p>
              <a:pPr algn="ctr"/>
              <a:r>
                <a:rPr lang="it-IT" sz="1600" b="1" dirty="0" err="1">
                  <a:solidFill>
                    <a:schemeClr val="bg1"/>
                  </a:solidFill>
                  <a:latin typeface="Montserrat" panose="00000500000000000000" pitchFamily="2" charset="0"/>
                </a:rPr>
                <a:t>Leptin</a:t>
              </a:r>
              <a:endParaRPr lang="it-IT" sz="1600" b="1" dirty="0">
                <a:solidFill>
                  <a:schemeClr val="bg1"/>
                </a:solidFill>
              </a:endParaRPr>
            </a:p>
          </p:txBody>
        </p:sp>
      </p:grpSp>
      <p:pic>
        <p:nvPicPr>
          <p:cNvPr id="52" name="Picture 25">
            <a:extLst>
              <a:ext uri="{FF2B5EF4-FFF2-40B4-BE49-F238E27FC236}">
                <a16:creationId xmlns:a16="http://schemas.microsoft.com/office/drawing/2014/main" id="{BE7647BE-55D0-3BFB-46A3-85655E3D0A6E}"/>
              </a:ext>
            </a:extLst>
          </p:cNvPr>
          <p:cNvPicPr>
            <a:picLocks noChangeAspect="1"/>
          </p:cNvPicPr>
          <p:nvPr/>
        </p:nvPicPr>
        <p:blipFill>
          <a:blip r:embed="rId3" cstate="print">
            <a:extLst>
              <a:ext uri="{28A0092B-C50C-407E-A947-70E740481C1C}">
                <a14:useLocalDpi xmlns:a14="http://schemas.microsoft.com/office/drawing/2010/main" val="0"/>
              </a:ext>
            </a:extLst>
          </a:blip>
          <a:srcRect l="34054" t="79692" r="35946" b="2779"/>
          <a:stretch>
            <a:fillRect/>
          </a:stretch>
        </p:blipFill>
        <p:spPr>
          <a:xfrm>
            <a:off x="3542749" y="1878270"/>
            <a:ext cx="2915818" cy="2246634"/>
          </a:xfrm>
          <a:prstGeom prst="rect">
            <a:avLst/>
          </a:prstGeom>
        </p:spPr>
      </p:pic>
      <p:sp>
        <p:nvSpPr>
          <p:cNvPr id="39" name="Rounded Rectangle 52">
            <a:extLst>
              <a:ext uri="{FF2B5EF4-FFF2-40B4-BE49-F238E27FC236}">
                <a16:creationId xmlns:a16="http://schemas.microsoft.com/office/drawing/2014/main" id="{105FB81A-8AE2-BC58-7BBE-0246C77D0687}"/>
              </a:ext>
            </a:extLst>
          </p:cNvPr>
          <p:cNvSpPr/>
          <p:nvPr/>
        </p:nvSpPr>
        <p:spPr>
          <a:xfrm>
            <a:off x="674597" y="4207574"/>
            <a:ext cx="2504826" cy="402576"/>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FEE55AFA-DE2B-E2F0-A4CC-8B1D55425330}"/>
              </a:ext>
            </a:extLst>
          </p:cNvPr>
          <p:cNvGrpSpPr/>
          <p:nvPr/>
        </p:nvGrpSpPr>
        <p:grpSpPr>
          <a:xfrm>
            <a:off x="766409" y="4236137"/>
            <a:ext cx="2275939" cy="1774535"/>
            <a:chOff x="766409" y="4236137"/>
            <a:chExt cx="2275939" cy="1774535"/>
          </a:xfrm>
        </p:grpSpPr>
        <p:pic>
          <p:nvPicPr>
            <p:cNvPr id="2" name="Picture 38" descr="A cartoon character holding a bowl of cereal&#10;&#10;Description automatically generated">
              <a:extLst>
                <a:ext uri="{FF2B5EF4-FFF2-40B4-BE49-F238E27FC236}">
                  <a16:creationId xmlns:a16="http://schemas.microsoft.com/office/drawing/2014/main" id="{B9781520-6FFF-FE58-B3BB-9D0C448337A9}"/>
                </a:ext>
              </a:extLst>
            </p:cNvPr>
            <p:cNvPicPr>
              <a:picLocks noChangeAspect="1"/>
            </p:cNvPicPr>
            <p:nvPr/>
          </p:nvPicPr>
          <p:blipFill>
            <a:blip r:embed="rId4"/>
            <a:stretch>
              <a:fillRect/>
            </a:stretch>
          </p:blipFill>
          <p:spPr>
            <a:xfrm>
              <a:off x="766409" y="4720817"/>
              <a:ext cx="1709447" cy="1289855"/>
            </a:xfrm>
            <a:prstGeom prst="rect">
              <a:avLst/>
            </a:prstGeom>
          </p:spPr>
        </p:pic>
        <p:sp>
          <p:nvSpPr>
            <p:cNvPr id="4" name="TextBox 40">
              <a:extLst>
                <a:ext uri="{FF2B5EF4-FFF2-40B4-BE49-F238E27FC236}">
                  <a16:creationId xmlns:a16="http://schemas.microsoft.com/office/drawing/2014/main" id="{2CDC2DFB-A0C9-8A2A-F839-D49E763356C3}"/>
                </a:ext>
              </a:extLst>
            </p:cNvPr>
            <p:cNvSpPr txBox="1"/>
            <p:nvPr/>
          </p:nvSpPr>
          <p:spPr>
            <a:xfrm>
              <a:off x="1084796" y="4263012"/>
              <a:ext cx="1957552" cy="369332"/>
            </a:xfrm>
            <a:prstGeom prst="rect">
              <a:avLst/>
            </a:prstGeom>
            <a:noFill/>
          </p:spPr>
          <p:txBody>
            <a:bodyPr wrap="square" rtlCol="0">
              <a:spAutoFit/>
            </a:bodyPr>
            <a:lstStyle/>
            <a:p>
              <a:r>
                <a:rPr lang="en-GB" b="1" dirty="0">
                  <a:solidFill>
                    <a:srgbClr val="3C64A5"/>
                  </a:solidFill>
                  <a:latin typeface="Montserrat" panose="00000500000000000000" pitchFamily="2" charset="0"/>
                </a:rPr>
                <a:t>“I am hungry!”</a:t>
              </a:r>
            </a:p>
          </p:txBody>
        </p:sp>
        <p:pic>
          <p:nvPicPr>
            <p:cNvPr id="23" name="Picture 42" descr="A screenshot of a computer&#10;&#10;Description automatically generated">
              <a:extLst>
                <a:ext uri="{FF2B5EF4-FFF2-40B4-BE49-F238E27FC236}">
                  <a16:creationId xmlns:a16="http://schemas.microsoft.com/office/drawing/2014/main" id="{2E2AF934-F4D4-2A41-D084-8AB00F7D1BBF}"/>
                </a:ext>
              </a:extLst>
            </p:cNvPr>
            <p:cNvPicPr>
              <a:picLocks noChangeAspect="1"/>
            </p:cNvPicPr>
            <p:nvPr/>
          </p:nvPicPr>
          <p:blipFill rotWithShape="1">
            <a:blip r:embed="rId5"/>
            <a:srcRect l="32654" t="33857" r="41343" b="11208"/>
            <a:stretch/>
          </p:blipFill>
          <p:spPr>
            <a:xfrm>
              <a:off x="2246567" y="4851319"/>
              <a:ext cx="782133" cy="1032671"/>
            </a:xfrm>
            <a:prstGeom prst="rect">
              <a:avLst/>
            </a:prstGeom>
            <a:ln>
              <a:solidFill>
                <a:schemeClr val="tx1"/>
              </a:solidFill>
            </a:ln>
          </p:spPr>
        </p:pic>
        <p:sp>
          <p:nvSpPr>
            <p:cNvPr id="49" name="Freccia in su 48">
              <a:extLst>
                <a:ext uri="{FF2B5EF4-FFF2-40B4-BE49-F238E27FC236}">
                  <a16:creationId xmlns:a16="http://schemas.microsoft.com/office/drawing/2014/main" id="{9D037B59-F6DC-E6D1-CADE-A8608319A2EF}"/>
                </a:ext>
              </a:extLst>
            </p:cNvPr>
            <p:cNvSpPr/>
            <p:nvPr/>
          </p:nvSpPr>
          <p:spPr>
            <a:xfrm>
              <a:off x="807592" y="4236137"/>
              <a:ext cx="318479" cy="303753"/>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oup 7">
            <a:extLst>
              <a:ext uri="{FF2B5EF4-FFF2-40B4-BE49-F238E27FC236}">
                <a16:creationId xmlns:a16="http://schemas.microsoft.com/office/drawing/2014/main" id="{04725CAB-48B1-4153-2A0A-E394295F4ED0}"/>
              </a:ext>
            </a:extLst>
          </p:cNvPr>
          <p:cNvGrpSpPr/>
          <p:nvPr/>
        </p:nvGrpSpPr>
        <p:grpSpPr>
          <a:xfrm>
            <a:off x="3465689" y="4233994"/>
            <a:ext cx="3308447" cy="1506827"/>
            <a:chOff x="3465689" y="4233994"/>
            <a:chExt cx="3308447" cy="1506827"/>
          </a:xfrm>
        </p:grpSpPr>
        <p:sp>
          <p:nvSpPr>
            <p:cNvPr id="33" name="TextBox 46">
              <a:extLst>
                <a:ext uri="{FF2B5EF4-FFF2-40B4-BE49-F238E27FC236}">
                  <a16:creationId xmlns:a16="http://schemas.microsoft.com/office/drawing/2014/main" id="{D02C6CF8-402F-35C7-293B-60A904DF6F0D}"/>
                </a:ext>
              </a:extLst>
            </p:cNvPr>
            <p:cNvSpPr txBox="1"/>
            <p:nvPr/>
          </p:nvSpPr>
          <p:spPr>
            <a:xfrm>
              <a:off x="3808259" y="4233994"/>
              <a:ext cx="2965877" cy="369332"/>
            </a:xfrm>
            <a:prstGeom prst="rect">
              <a:avLst/>
            </a:prstGeom>
            <a:noFill/>
          </p:spPr>
          <p:txBody>
            <a:bodyPr wrap="none" rtlCol="0">
              <a:spAutoFit/>
            </a:bodyPr>
            <a:lstStyle/>
            <a:p>
              <a:r>
                <a:rPr lang="en-GB" b="1" dirty="0">
                  <a:solidFill>
                    <a:srgbClr val="3C64A5"/>
                  </a:solidFill>
                  <a:latin typeface="Montserrat" panose="00000500000000000000" pitchFamily="2" charset="0"/>
                </a:rPr>
                <a:t>“I am full, stop eating!”</a:t>
              </a:r>
            </a:p>
          </p:txBody>
        </p:sp>
        <p:grpSp>
          <p:nvGrpSpPr>
            <p:cNvPr id="48" name="Gruppo 47">
              <a:extLst>
                <a:ext uri="{FF2B5EF4-FFF2-40B4-BE49-F238E27FC236}">
                  <a16:creationId xmlns:a16="http://schemas.microsoft.com/office/drawing/2014/main" id="{7F2388B5-991B-5637-E7A2-5DC960970EC3}"/>
                </a:ext>
              </a:extLst>
            </p:cNvPr>
            <p:cNvGrpSpPr/>
            <p:nvPr/>
          </p:nvGrpSpPr>
          <p:grpSpPr>
            <a:xfrm>
              <a:off x="3993223" y="4653214"/>
              <a:ext cx="2260622" cy="1087607"/>
              <a:chOff x="3761213" y="4700515"/>
              <a:chExt cx="2260622" cy="1087607"/>
            </a:xfrm>
          </p:grpSpPr>
          <p:pic>
            <p:nvPicPr>
              <p:cNvPr id="26" name="Picture 2" descr="Unhappy couple ate too much pizza Stock Photo | Adobe Stock">
                <a:extLst>
                  <a:ext uri="{FF2B5EF4-FFF2-40B4-BE49-F238E27FC236}">
                    <a16:creationId xmlns:a16="http://schemas.microsoft.com/office/drawing/2014/main" id="{7A12943E-3095-26B5-80F2-73064CD5C1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895" t="12500" r="20209" b="21458"/>
              <a:stretch/>
            </p:blipFill>
            <p:spPr bwMode="auto">
              <a:xfrm>
                <a:off x="3761213" y="4700515"/>
                <a:ext cx="1454207" cy="108760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7" descr="A screenshot of a computer&#10;&#10;Description automatically generated">
                <a:extLst>
                  <a:ext uri="{FF2B5EF4-FFF2-40B4-BE49-F238E27FC236}">
                    <a16:creationId xmlns:a16="http://schemas.microsoft.com/office/drawing/2014/main" id="{A4573D02-7720-59DF-6040-72A46873DD33}"/>
                  </a:ext>
                </a:extLst>
              </p:cNvPr>
              <p:cNvPicPr>
                <a:picLocks noChangeAspect="1"/>
              </p:cNvPicPr>
              <p:nvPr/>
            </p:nvPicPr>
            <p:blipFill rotWithShape="1">
              <a:blip r:embed="rId7"/>
              <a:srcRect l="47124" t="35710" r="40683" b="43375"/>
              <a:stretch/>
            </p:blipFill>
            <p:spPr>
              <a:xfrm>
                <a:off x="5074139" y="4787118"/>
                <a:ext cx="947696" cy="914400"/>
              </a:xfrm>
              <a:prstGeom prst="rect">
                <a:avLst/>
              </a:prstGeom>
              <a:ln>
                <a:solidFill>
                  <a:schemeClr val="tx1"/>
                </a:solidFill>
              </a:ln>
            </p:spPr>
          </p:pic>
        </p:grpSp>
        <p:sp>
          <p:nvSpPr>
            <p:cNvPr id="50" name="Freccia in su 49">
              <a:extLst>
                <a:ext uri="{FF2B5EF4-FFF2-40B4-BE49-F238E27FC236}">
                  <a16:creationId xmlns:a16="http://schemas.microsoft.com/office/drawing/2014/main" id="{90105CE0-BB57-316D-F6DF-6A2C3C9E5764}"/>
                </a:ext>
              </a:extLst>
            </p:cNvPr>
            <p:cNvSpPr/>
            <p:nvPr/>
          </p:nvSpPr>
          <p:spPr>
            <a:xfrm>
              <a:off x="3465689" y="4263012"/>
              <a:ext cx="318479" cy="303753"/>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3" name="Group 12">
            <a:extLst>
              <a:ext uri="{FF2B5EF4-FFF2-40B4-BE49-F238E27FC236}">
                <a16:creationId xmlns:a16="http://schemas.microsoft.com/office/drawing/2014/main" id="{C0645CAF-F0A0-35D6-A0F6-BD2177880738}"/>
              </a:ext>
            </a:extLst>
          </p:cNvPr>
          <p:cNvGrpSpPr/>
          <p:nvPr/>
        </p:nvGrpSpPr>
        <p:grpSpPr>
          <a:xfrm>
            <a:off x="4185816" y="5860514"/>
            <a:ext cx="1957069" cy="369332"/>
            <a:chOff x="4185816" y="5860514"/>
            <a:chExt cx="1957069" cy="369332"/>
          </a:xfrm>
        </p:grpSpPr>
        <p:sp>
          <p:nvSpPr>
            <p:cNvPr id="45" name="TextBox 46">
              <a:extLst>
                <a:ext uri="{FF2B5EF4-FFF2-40B4-BE49-F238E27FC236}">
                  <a16:creationId xmlns:a16="http://schemas.microsoft.com/office/drawing/2014/main" id="{42F69702-8085-4F56-6F0C-DB05C6A65694}"/>
                </a:ext>
              </a:extLst>
            </p:cNvPr>
            <p:cNvSpPr txBox="1"/>
            <p:nvPr/>
          </p:nvSpPr>
          <p:spPr>
            <a:xfrm>
              <a:off x="4504295" y="5860514"/>
              <a:ext cx="1638590" cy="369332"/>
            </a:xfrm>
            <a:prstGeom prst="rect">
              <a:avLst/>
            </a:prstGeom>
            <a:noFill/>
          </p:spPr>
          <p:txBody>
            <a:bodyPr wrap="none" rtlCol="0">
              <a:spAutoFit/>
            </a:bodyPr>
            <a:lstStyle/>
            <a:p>
              <a:r>
                <a:rPr lang="en-GB" b="1" dirty="0">
                  <a:solidFill>
                    <a:srgbClr val="3C64A5"/>
                  </a:solidFill>
                  <a:latin typeface="Montserrat" panose="00000500000000000000" pitchFamily="2" charset="0"/>
                </a:rPr>
                <a:t>“Eat more!!”</a:t>
              </a:r>
            </a:p>
          </p:txBody>
        </p:sp>
        <p:sp>
          <p:nvSpPr>
            <p:cNvPr id="51" name="Freccia in su 50">
              <a:extLst>
                <a:ext uri="{FF2B5EF4-FFF2-40B4-BE49-F238E27FC236}">
                  <a16:creationId xmlns:a16="http://schemas.microsoft.com/office/drawing/2014/main" id="{11229F07-C161-1B9C-545B-B1B5C7DC2FFD}"/>
                </a:ext>
              </a:extLst>
            </p:cNvPr>
            <p:cNvSpPr/>
            <p:nvPr/>
          </p:nvSpPr>
          <p:spPr>
            <a:xfrm rot="10800000">
              <a:off x="4185816" y="5879655"/>
              <a:ext cx="318479" cy="303753"/>
            </a:xfrm>
            <a:prstGeom prst="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4" name="Rounded Rectangle 52">
            <a:extLst>
              <a:ext uri="{FF2B5EF4-FFF2-40B4-BE49-F238E27FC236}">
                <a16:creationId xmlns:a16="http://schemas.microsoft.com/office/drawing/2014/main" id="{92780DAA-539C-4436-0C99-67CEBF81B40B}"/>
              </a:ext>
            </a:extLst>
          </p:cNvPr>
          <p:cNvSpPr/>
          <p:nvPr/>
        </p:nvSpPr>
        <p:spPr>
          <a:xfrm>
            <a:off x="4066223" y="5826323"/>
            <a:ext cx="2165850" cy="402576"/>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25">
            <a:extLst>
              <a:ext uri="{FF2B5EF4-FFF2-40B4-BE49-F238E27FC236}">
                <a16:creationId xmlns:a16="http://schemas.microsoft.com/office/drawing/2014/main" id="{60726929-6C4E-47D7-41C8-FCF4292C22A1}"/>
              </a:ext>
            </a:extLst>
          </p:cNvPr>
          <p:cNvPicPr>
            <a:picLocks noChangeAspect="1"/>
          </p:cNvPicPr>
          <p:nvPr/>
        </p:nvPicPr>
        <p:blipFill>
          <a:blip r:embed="rId3" cstate="print">
            <a:extLst>
              <a:ext uri="{28A0092B-C50C-407E-A947-70E740481C1C}">
                <a14:useLocalDpi xmlns:a14="http://schemas.microsoft.com/office/drawing/2010/main" val="0"/>
              </a:ext>
            </a:extLst>
          </a:blip>
          <a:srcRect l="53665" t="73823" r="17750" b="23918"/>
          <a:stretch>
            <a:fillRect/>
          </a:stretch>
        </p:blipFill>
        <p:spPr>
          <a:xfrm>
            <a:off x="7798097" y="862547"/>
            <a:ext cx="3817303" cy="397895"/>
          </a:xfrm>
          <a:prstGeom prst="rect">
            <a:avLst/>
          </a:prstGeom>
        </p:spPr>
      </p:pic>
      <p:grpSp>
        <p:nvGrpSpPr>
          <p:cNvPr id="9" name="Group 8">
            <a:extLst>
              <a:ext uri="{FF2B5EF4-FFF2-40B4-BE49-F238E27FC236}">
                <a16:creationId xmlns:a16="http://schemas.microsoft.com/office/drawing/2014/main" id="{A925E138-76AE-97EA-E1A0-8FD7CA1F17B1}"/>
              </a:ext>
            </a:extLst>
          </p:cNvPr>
          <p:cNvGrpSpPr/>
          <p:nvPr/>
        </p:nvGrpSpPr>
        <p:grpSpPr>
          <a:xfrm>
            <a:off x="6637830" y="1388096"/>
            <a:ext cx="5375564" cy="4839182"/>
            <a:chOff x="6637830" y="1388096"/>
            <a:chExt cx="5375564" cy="4839182"/>
          </a:xfrm>
        </p:grpSpPr>
        <p:sp>
          <p:nvSpPr>
            <p:cNvPr id="57" name="CasellaDiTesto 56">
              <a:extLst>
                <a:ext uri="{FF2B5EF4-FFF2-40B4-BE49-F238E27FC236}">
                  <a16:creationId xmlns:a16="http://schemas.microsoft.com/office/drawing/2014/main" id="{925ED980-3622-9A31-70CD-8EB7ADEE2F6A}"/>
                </a:ext>
              </a:extLst>
            </p:cNvPr>
            <p:cNvSpPr txBox="1"/>
            <p:nvPr/>
          </p:nvSpPr>
          <p:spPr>
            <a:xfrm>
              <a:off x="7455810" y="4935258"/>
              <a:ext cx="4501876" cy="1292020"/>
            </a:xfrm>
            <a:prstGeom prst="rect">
              <a:avLst/>
            </a:prstGeom>
            <a:noFill/>
          </p:spPr>
          <p:txBody>
            <a:bodyPr wrap="square">
              <a:spAutoFit/>
            </a:bodyPr>
            <a:lstStyle/>
            <a:p>
              <a:pPr algn="ctr">
                <a:lnSpc>
                  <a:spcPct val="150000"/>
                </a:lnSpc>
              </a:pPr>
              <a:r>
                <a:rPr lang="en-US" dirty="0">
                  <a:latin typeface="Montserrat" panose="00000500000000000000" pitchFamily="2" charset="0"/>
                </a:rPr>
                <a:t>CONV-RT treated mice experience a </a:t>
              </a:r>
              <a:r>
                <a:rPr lang="en-US" b="1" dirty="0">
                  <a:solidFill>
                    <a:srgbClr val="3C64A5"/>
                  </a:solidFill>
                  <a:latin typeface="Montserrat" panose="00000500000000000000" pitchFamily="2" charset="0"/>
                </a:rPr>
                <a:t>long-term state of perceived starvation </a:t>
              </a:r>
            </a:p>
          </p:txBody>
        </p:sp>
        <p:grpSp>
          <p:nvGrpSpPr>
            <p:cNvPr id="59" name="Gruppo 58">
              <a:extLst>
                <a:ext uri="{FF2B5EF4-FFF2-40B4-BE49-F238E27FC236}">
                  <a16:creationId xmlns:a16="http://schemas.microsoft.com/office/drawing/2014/main" id="{D874F8C5-70F3-4000-5B6F-12B97C788290}"/>
                </a:ext>
              </a:extLst>
            </p:cNvPr>
            <p:cNvGrpSpPr/>
            <p:nvPr/>
          </p:nvGrpSpPr>
          <p:grpSpPr>
            <a:xfrm>
              <a:off x="7455811" y="1922741"/>
              <a:ext cx="4557583" cy="3012517"/>
              <a:chOff x="7595639" y="1884800"/>
              <a:chExt cx="4361412" cy="2882850"/>
            </a:xfrm>
          </p:grpSpPr>
          <p:pic>
            <p:nvPicPr>
              <p:cNvPr id="55" name="Picture 25">
                <a:extLst>
                  <a:ext uri="{FF2B5EF4-FFF2-40B4-BE49-F238E27FC236}">
                    <a16:creationId xmlns:a16="http://schemas.microsoft.com/office/drawing/2014/main" id="{93546B71-BB66-0166-0400-D795A0FF9F6B}"/>
                  </a:ext>
                </a:extLst>
              </p:cNvPr>
              <p:cNvPicPr>
                <a:picLocks noChangeAspect="1"/>
              </p:cNvPicPr>
              <p:nvPr/>
            </p:nvPicPr>
            <p:blipFill>
              <a:blip r:embed="rId3" cstate="print">
                <a:extLst>
                  <a:ext uri="{28A0092B-C50C-407E-A947-70E740481C1C}">
                    <a14:useLocalDpi xmlns:a14="http://schemas.microsoft.com/office/drawing/2010/main" val="0"/>
                  </a:ext>
                </a:extLst>
              </a:blip>
              <a:srcRect l="63647" t="79692" r="1810" b="2779"/>
              <a:stretch>
                <a:fillRect/>
              </a:stretch>
            </p:blipFill>
            <p:spPr>
              <a:xfrm>
                <a:off x="7648948" y="1884800"/>
                <a:ext cx="4308103" cy="2882850"/>
              </a:xfrm>
              <a:prstGeom prst="rect">
                <a:avLst/>
              </a:prstGeom>
            </p:spPr>
          </p:pic>
          <p:sp>
            <p:nvSpPr>
              <p:cNvPr id="58" name="Rettangolo 57">
                <a:extLst>
                  <a:ext uri="{FF2B5EF4-FFF2-40B4-BE49-F238E27FC236}">
                    <a16:creationId xmlns:a16="http://schemas.microsoft.com/office/drawing/2014/main" id="{D8379F39-7ECA-9D42-C887-C5215D484C52}"/>
                  </a:ext>
                </a:extLst>
              </p:cNvPr>
              <p:cNvSpPr/>
              <p:nvPr/>
            </p:nvSpPr>
            <p:spPr>
              <a:xfrm>
                <a:off x="7595639" y="4059599"/>
                <a:ext cx="368490" cy="2959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0" name="Freccia in su 59">
              <a:extLst>
                <a:ext uri="{FF2B5EF4-FFF2-40B4-BE49-F238E27FC236}">
                  <a16:creationId xmlns:a16="http://schemas.microsoft.com/office/drawing/2014/main" id="{871D90E1-3DEC-C690-694F-5B3078884DA4}"/>
                </a:ext>
              </a:extLst>
            </p:cNvPr>
            <p:cNvSpPr/>
            <p:nvPr/>
          </p:nvSpPr>
          <p:spPr>
            <a:xfrm rot="5400000">
              <a:off x="6050068" y="2536624"/>
              <a:ext cx="1863844" cy="688320"/>
            </a:xfrm>
            <a:prstGeom prst="upArrow">
              <a:avLst>
                <a:gd name="adj1" fmla="val 46339"/>
                <a:gd name="adj2"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CasellaDiTesto 62">
              <a:extLst>
                <a:ext uri="{FF2B5EF4-FFF2-40B4-BE49-F238E27FC236}">
                  <a16:creationId xmlns:a16="http://schemas.microsoft.com/office/drawing/2014/main" id="{762DD1B9-6628-FBFE-B737-70CF5A537FA4}"/>
                </a:ext>
              </a:extLst>
            </p:cNvPr>
            <p:cNvSpPr txBox="1"/>
            <p:nvPr/>
          </p:nvSpPr>
          <p:spPr>
            <a:xfrm>
              <a:off x="7840874" y="1388096"/>
              <a:ext cx="3817303" cy="338554"/>
            </a:xfrm>
            <a:prstGeom prst="rect">
              <a:avLst/>
            </a:prstGeom>
            <a:solidFill>
              <a:srgbClr val="7597CD"/>
            </a:solidFill>
          </p:spPr>
          <p:txBody>
            <a:bodyPr wrap="square">
              <a:spAutoFit/>
            </a:bodyPr>
            <a:lstStyle/>
            <a:p>
              <a:pPr algn="ctr"/>
              <a:r>
                <a:rPr lang="it-IT" sz="1600" b="1" dirty="0">
                  <a:solidFill>
                    <a:schemeClr val="bg1"/>
                  </a:solidFill>
                  <a:latin typeface="Montserrat" panose="00000500000000000000" pitchFamily="2" charset="0"/>
                </a:rPr>
                <a:t>Appetite index</a:t>
              </a:r>
              <a:endParaRPr lang="it-IT" sz="1600" b="1" dirty="0">
                <a:solidFill>
                  <a:schemeClr val="bg1"/>
                </a:solidFill>
              </a:endParaRPr>
            </a:p>
          </p:txBody>
        </p:sp>
      </p:grpSp>
      <p:grpSp>
        <p:nvGrpSpPr>
          <p:cNvPr id="3" name="Group 2">
            <a:extLst>
              <a:ext uri="{FF2B5EF4-FFF2-40B4-BE49-F238E27FC236}">
                <a16:creationId xmlns:a16="http://schemas.microsoft.com/office/drawing/2014/main" id="{1E4D4D89-1421-6D75-66B3-1688C5A3D3A4}"/>
              </a:ext>
            </a:extLst>
          </p:cNvPr>
          <p:cNvGrpSpPr/>
          <p:nvPr/>
        </p:nvGrpSpPr>
        <p:grpSpPr>
          <a:xfrm>
            <a:off x="123277" y="120011"/>
            <a:ext cx="2852531" cy="545012"/>
            <a:chOff x="79512" y="80253"/>
            <a:chExt cx="3161195" cy="603987"/>
          </a:xfrm>
        </p:grpSpPr>
        <p:pic>
          <p:nvPicPr>
            <p:cNvPr id="6" name="Immagine 17">
              <a:extLst>
                <a:ext uri="{FF2B5EF4-FFF2-40B4-BE49-F238E27FC236}">
                  <a16:creationId xmlns:a16="http://schemas.microsoft.com/office/drawing/2014/main" id="{3B35EDDD-E6DC-E138-438D-CE3762A729F3}"/>
                </a:ext>
              </a:extLst>
            </p:cNvPr>
            <p:cNvPicPr>
              <a:picLocks noChangeAspect="1"/>
            </p:cNvPicPr>
            <p:nvPr/>
          </p:nvPicPr>
          <p:blipFill>
            <a:blip r:embed="rId8"/>
            <a:stretch>
              <a:fillRect/>
            </a:stretch>
          </p:blipFill>
          <p:spPr>
            <a:xfrm>
              <a:off x="79512" y="91331"/>
              <a:ext cx="2206210" cy="581829"/>
            </a:xfrm>
            <a:prstGeom prst="rect">
              <a:avLst/>
            </a:prstGeom>
          </p:spPr>
        </p:pic>
        <p:pic>
          <p:nvPicPr>
            <p:cNvPr id="7" name="Picture 6" descr="Centro Pisano Flash RadioTherapy - CISUP - Center for Instrument Sharing of  the University of Pisa">
              <a:extLst>
                <a:ext uri="{FF2B5EF4-FFF2-40B4-BE49-F238E27FC236}">
                  <a16:creationId xmlns:a16="http://schemas.microsoft.com/office/drawing/2014/main" id="{56BACC98-A29A-44C8-68AC-23E008E6C4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FD7418A8-62AA-7453-AC99-E165B384B327}"/>
              </a:ext>
            </a:extLst>
          </p:cNvPr>
          <p:cNvSpPr txBox="1"/>
          <p:nvPr/>
        </p:nvSpPr>
        <p:spPr>
          <a:xfrm>
            <a:off x="6588700" y="6239785"/>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247896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187BD-1958-72FE-BB8F-84878A80EF37}"/>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F784810C-B98B-43EE-2375-C7C4A85EB02F}"/>
              </a:ext>
            </a:extLst>
          </p:cNvPr>
          <p:cNvSpPr txBox="1"/>
          <p:nvPr/>
        </p:nvSpPr>
        <p:spPr>
          <a:xfrm>
            <a:off x="468005" y="1749399"/>
            <a:ext cx="4073857" cy="2810256"/>
          </a:xfrm>
          <a:prstGeom prst="rect">
            <a:avLst/>
          </a:prstGeom>
          <a:noFill/>
        </p:spPr>
        <p:txBody>
          <a:bodyPr wrap="square">
            <a:spAutoFit/>
          </a:bodyPr>
          <a:lstStyle/>
          <a:p>
            <a:pPr marL="0" indent="0">
              <a:lnSpc>
                <a:spcPct val="150000"/>
              </a:lnSpc>
              <a:buNone/>
            </a:pPr>
            <a:r>
              <a:rPr lang="it-IT" sz="2000" dirty="0">
                <a:latin typeface="Montserrat" panose="00000500000000000000" pitchFamily="2" charset="0"/>
                <a:cs typeface="Arial" panose="020B0604020202020204" pitchFamily="34" charset="0"/>
              </a:rPr>
              <a:t>In </a:t>
            </a:r>
            <a:r>
              <a:rPr lang="it-IT" sz="2000" dirty="0" err="1">
                <a:latin typeface="Montserrat" panose="00000500000000000000" pitchFamily="2" charset="0"/>
                <a:cs typeface="Arial" panose="020B0604020202020204" pitchFamily="34" charset="0"/>
              </a:rPr>
              <a:t>comparison</a:t>
            </a:r>
            <a:r>
              <a:rPr lang="it-IT" sz="2000" dirty="0">
                <a:latin typeface="Montserrat" panose="00000500000000000000" pitchFamily="2" charset="0"/>
                <a:cs typeface="Arial" panose="020B0604020202020204" pitchFamily="34" charset="0"/>
              </a:rPr>
              <a:t> with FLASH-RT, </a:t>
            </a:r>
            <a:r>
              <a:rPr lang="it-IT" sz="2000" b="1" dirty="0">
                <a:solidFill>
                  <a:srgbClr val="3C64A5"/>
                </a:solidFill>
                <a:latin typeface="Montserrat" panose="00000500000000000000" pitchFamily="2" charset="0"/>
                <a:cs typeface="Arial" panose="020B0604020202020204" pitchFamily="34" charset="0"/>
              </a:rPr>
              <a:t>CONV-RT mice </a:t>
            </a:r>
            <a:r>
              <a:rPr lang="it-IT" sz="2000" b="1" dirty="0" err="1">
                <a:solidFill>
                  <a:srgbClr val="3C64A5"/>
                </a:solidFill>
                <a:latin typeface="Montserrat" panose="00000500000000000000" pitchFamily="2" charset="0"/>
                <a:cs typeface="Arial" panose="020B0604020202020204" pitchFamily="34" charset="0"/>
              </a:rPr>
              <a:t>exhibit</a:t>
            </a:r>
            <a:r>
              <a:rPr lang="it-IT" sz="2000" b="1" dirty="0">
                <a:solidFill>
                  <a:srgbClr val="3C64A5"/>
                </a:solidFill>
                <a:latin typeface="Montserrat" panose="00000500000000000000" pitchFamily="2" charset="0"/>
                <a:cs typeface="Arial" panose="020B0604020202020204" pitchFamily="34" charset="0"/>
              </a:rPr>
              <a:t>: </a:t>
            </a:r>
            <a:r>
              <a:rPr lang="it-IT" sz="2000" dirty="0">
                <a:latin typeface="Montserrat" panose="00000500000000000000" pitchFamily="2" charset="0"/>
                <a:cs typeface="Arial" panose="020B0604020202020204" pitchFamily="34" charset="0"/>
              </a:rPr>
              <a:t> </a:t>
            </a:r>
          </a:p>
          <a:p>
            <a:pPr marL="342900" indent="-342900">
              <a:lnSpc>
                <a:spcPct val="150000"/>
              </a:lnSpc>
              <a:buFont typeface="Arial" panose="020B0604020202020204" pitchFamily="34" charset="0"/>
              <a:buChar char="•"/>
            </a:pPr>
            <a:r>
              <a:rPr lang="it-IT" sz="2000" dirty="0" err="1">
                <a:latin typeface="Montserrat" panose="00000500000000000000" pitchFamily="2" charset="0"/>
                <a:cs typeface="Arial" panose="020B0604020202020204" pitchFamily="34" charset="0"/>
              </a:rPr>
              <a:t>Decreased</a:t>
            </a:r>
            <a:r>
              <a:rPr lang="it-IT" sz="2000" dirty="0">
                <a:latin typeface="Montserrat" panose="00000500000000000000" pitchFamily="2" charset="0"/>
                <a:cs typeface="Arial" panose="020B0604020202020204" pitchFamily="34" charset="0"/>
              </a:rPr>
              <a:t> survival </a:t>
            </a:r>
          </a:p>
          <a:p>
            <a:pPr marL="342900" indent="-342900">
              <a:lnSpc>
                <a:spcPct val="150000"/>
              </a:lnSpc>
              <a:buFont typeface="Arial" panose="020B0604020202020204" pitchFamily="34" charset="0"/>
              <a:buChar char="•"/>
            </a:pPr>
            <a:r>
              <a:rPr lang="it-IT" sz="2000" dirty="0" err="1">
                <a:latin typeface="Montserrat" panose="00000500000000000000" pitchFamily="2" charset="0"/>
                <a:cs typeface="Arial" panose="020B0604020202020204" pitchFamily="34" charset="0"/>
              </a:rPr>
              <a:t>Increased</a:t>
            </a:r>
            <a:r>
              <a:rPr lang="it-IT" sz="2000" dirty="0">
                <a:latin typeface="Montserrat" panose="00000500000000000000" pitchFamily="2" charset="0"/>
                <a:cs typeface="Arial" panose="020B0604020202020204" pitchFamily="34" charset="0"/>
              </a:rPr>
              <a:t> </a:t>
            </a:r>
            <a:r>
              <a:rPr lang="it-IT" sz="2000" dirty="0" err="1">
                <a:latin typeface="Montserrat" panose="00000500000000000000" pitchFamily="2" charset="0"/>
                <a:cs typeface="Arial" panose="020B0604020202020204" pitchFamily="34" charset="0"/>
              </a:rPr>
              <a:t>systemic</a:t>
            </a:r>
            <a:r>
              <a:rPr lang="it-IT" sz="2000" dirty="0">
                <a:latin typeface="Montserrat" panose="00000500000000000000" pitchFamily="2" charset="0"/>
                <a:cs typeface="Arial" panose="020B0604020202020204" pitchFamily="34" charset="0"/>
              </a:rPr>
              <a:t> </a:t>
            </a:r>
            <a:r>
              <a:rPr lang="it-IT" sz="2000" dirty="0" err="1">
                <a:latin typeface="Montserrat" panose="00000500000000000000" pitchFamily="2" charset="0"/>
                <a:cs typeface="Arial" panose="020B0604020202020204" pitchFamily="34" charset="0"/>
              </a:rPr>
              <a:t>inflammation</a:t>
            </a:r>
            <a:endParaRPr lang="it-IT" sz="2000" dirty="0">
              <a:latin typeface="Montserrat" panose="00000500000000000000" pitchFamily="2" charset="0"/>
              <a:cs typeface="Arial" panose="020B0604020202020204" pitchFamily="34" charset="0"/>
            </a:endParaRPr>
          </a:p>
          <a:p>
            <a:pPr marL="342900" indent="-342900">
              <a:lnSpc>
                <a:spcPct val="150000"/>
              </a:lnSpc>
              <a:buFont typeface="Arial" panose="020B0604020202020204" pitchFamily="34" charset="0"/>
              <a:buChar char="•"/>
            </a:pPr>
            <a:r>
              <a:rPr lang="it-IT" sz="2000" dirty="0" err="1">
                <a:latin typeface="Montserrat" panose="00000500000000000000" pitchFamily="2" charset="0"/>
                <a:cs typeface="Arial" panose="020B0604020202020204" pitchFamily="34" charset="0"/>
              </a:rPr>
              <a:t>Perceived</a:t>
            </a:r>
            <a:r>
              <a:rPr lang="it-IT" sz="2000" dirty="0">
                <a:latin typeface="Montserrat" panose="00000500000000000000" pitchFamily="2" charset="0"/>
                <a:cs typeface="Arial" panose="020B0604020202020204" pitchFamily="34" charset="0"/>
              </a:rPr>
              <a:t> </a:t>
            </a:r>
            <a:r>
              <a:rPr lang="it-IT" sz="2000" dirty="0" err="1">
                <a:latin typeface="Montserrat" panose="00000500000000000000" pitchFamily="2" charset="0"/>
                <a:cs typeface="Arial" panose="020B0604020202020204" pitchFamily="34" charset="0"/>
              </a:rPr>
              <a:t>starvation</a:t>
            </a:r>
            <a:r>
              <a:rPr lang="it-IT" sz="2000" dirty="0">
                <a:latin typeface="Montserrat" panose="00000500000000000000" pitchFamily="2" charset="0"/>
                <a:cs typeface="Arial" panose="020B0604020202020204" pitchFamily="34" charset="0"/>
              </a:rPr>
              <a:t> </a:t>
            </a:r>
          </a:p>
        </p:txBody>
      </p:sp>
      <p:sp>
        <p:nvSpPr>
          <p:cNvPr id="9" name="CasellaDiTesto 8">
            <a:extLst>
              <a:ext uri="{FF2B5EF4-FFF2-40B4-BE49-F238E27FC236}">
                <a16:creationId xmlns:a16="http://schemas.microsoft.com/office/drawing/2014/main" id="{EDBCEC7E-F432-71D6-AE42-16A5907E68F8}"/>
              </a:ext>
            </a:extLst>
          </p:cNvPr>
          <p:cNvSpPr txBox="1"/>
          <p:nvPr/>
        </p:nvSpPr>
        <p:spPr>
          <a:xfrm>
            <a:off x="0" y="1074935"/>
            <a:ext cx="5945305"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Checkpoint 2: SYSTEMIC EFFECTS</a:t>
            </a:r>
          </a:p>
        </p:txBody>
      </p:sp>
      <p:pic>
        <p:nvPicPr>
          <p:cNvPr id="4" name="Immagine 3">
            <a:extLst>
              <a:ext uri="{FF2B5EF4-FFF2-40B4-BE49-F238E27FC236}">
                <a16:creationId xmlns:a16="http://schemas.microsoft.com/office/drawing/2014/main" id="{0F0B0365-E1BB-90D9-B16D-2418937894CF}"/>
              </a:ext>
            </a:extLst>
          </p:cNvPr>
          <p:cNvPicPr>
            <a:picLocks noChangeAspect="1"/>
          </p:cNvPicPr>
          <p:nvPr/>
        </p:nvPicPr>
        <p:blipFill>
          <a:blip r:embed="rId2"/>
          <a:srcRect b="53731"/>
          <a:stretch>
            <a:fillRect/>
          </a:stretch>
        </p:blipFill>
        <p:spPr>
          <a:xfrm>
            <a:off x="4710420" y="2349570"/>
            <a:ext cx="7084424" cy="2979882"/>
          </a:xfrm>
          <a:prstGeom prst="rect">
            <a:avLst/>
          </a:prstGeom>
        </p:spPr>
      </p:pic>
      <p:sp>
        <p:nvSpPr>
          <p:cNvPr id="10" name="TextBox 6">
            <a:extLst>
              <a:ext uri="{FF2B5EF4-FFF2-40B4-BE49-F238E27FC236}">
                <a16:creationId xmlns:a16="http://schemas.microsoft.com/office/drawing/2014/main" id="{12F725B1-E4A0-7952-DF45-F71E7897A9BD}"/>
              </a:ext>
            </a:extLst>
          </p:cNvPr>
          <p:cNvSpPr txBox="1"/>
          <p:nvPr/>
        </p:nvSpPr>
        <p:spPr>
          <a:xfrm>
            <a:off x="297408" y="4841432"/>
            <a:ext cx="4073857" cy="1200329"/>
          </a:xfrm>
          <a:prstGeom prst="rect">
            <a:avLst/>
          </a:prstGeom>
          <a:solidFill>
            <a:srgbClr val="3C64A5"/>
          </a:solidFill>
          <a:ln>
            <a:noFill/>
          </a:ln>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sz="2400" b="1" dirty="0">
                <a:solidFill>
                  <a:schemeClr val="bg1"/>
                </a:solidFill>
                <a:latin typeface="Montserrat" panose="00000500000000000000" pitchFamily="2" charset="0"/>
                <a:ea typeface="Yu Mincho" panose="02020400000000000000" pitchFamily="18" charset="-128"/>
                <a:cs typeface="Arial" panose="020B0604020202020204" pitchFamily="34" charset="0"/>
              </a:rPr>
              <a:t>FLASH-RT better preserves systemic homeostasis</a:t>
            </a:r>
            <a:endParaRPr lang="en-GB" sz="2400" b="1" dirty="0">
              <a:solidFill>
                <a:schemeClr val="bg1"/>
              </a:solidFill>
              <a:latin typeface="Montserrat" panose="000005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D97DA9CD-BBCE-96DE-2083-8251BCDD8689}"/>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7B4B0F53-9F51-C68F-7D82-3FD342964E5A}"/>
                </a:ext>
              </a:extLst>
            </p:cNvPr>
            <p:cNvPicPr>
              <a:picLocks noChangeAspect="1"/>
            </p:cNvPicPr>
            <p:nvPr/>
          </p:nvPicPr>
          <p:blipFill>
            <a:blip r:embed="rId3"/>
            <a:stretch>
              <a:fillRect/>
            </a:stretch>
          </p:blipFill>
          <p:spPr>
            <a:xfrm>
              <a:off x="79512" y="91331"/>
              <a:ext cx="2206210" cy="581829"/>
            </a:xfrm>
            <a:prstGeom prst="rect">
              <a:avLst/>
            </a:prstGeom>
          </p:spPr>
        </p:pic>
        <p:pic>
          <p:nvPicPr>
            <p:cNvPr id="5" name="Picture 6" descr="Centro Pisano Flash RadioTherapy - CISUP - Center for Instrument Sharing of  the University of Pisa">
              <a:extLst>
                <a:ext uri="{FF2B5EF4-FFF2-40B4-BE49-F238E27FC236}">
                  <a16:creationId xmlns:a16="http://schemas.microsoft.com/office/drawing/2014/main" id="{7F8F92C7-89D4-FCBA-738A-AB124F808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4226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11">
            <a:extLst>
              <a:ext uri="{FF2B5EF4-FFF2-40B4-BE49-F238E27FC236}">
                <a16:creationId xmlns:a16="http://schemas.microsoft.com/office/drawing/2014/main" id="{8F7FF147-C764-B310-50BE-AD677EF3AC36}"/>
              </a:ext>
            </a:extLst>
          </p:cNvPr>
          <p:cNvSpPr/>
          <p:nvPr/>
        </p:nvSpPr>
        <p:spPr>
          <a:xfrm>
            <a:off x="695140" y="2500032"/>
            <a:ext cx="5788628" cy="2878421"/>
          </a:xfrm>
          <a:prstGeom prst="triangle">
            <a:avLst>
              <a:gd name="adj" fmla="val 50729"/>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TextBox 7">
            <a:extLst>
              <a:ext uri="{FF2B5EF4-FFF2-40B4-BE49-F238E27FC236}">
                <a16:creationId xmlns:a16="http://schemas.microsoft.com/office/drawing/2014/main" id="{9793AB15-5B99-36CB-548B-1C87DD5FF873}"/>
              </a:ext>
            </a:extLst>
          </p:cNvPr>
          <p:cNvSpPr txBox="1"/>
          <p:nvPr/>
        </p:nvSpPr>
        <p:spPr>
          <a:xfrm>
            <a:off x="1169004" y="4907881"/>
            <a:ext cx="4861155" cy="523220"/>
          </a:xfrm>
          <a:prstGeom prst="rect">
            <a:avLst/>
          </a:prstGeom>
          <a:noFill/>
        </p:spPr>
        <p:txBody>
          <a:bodyPr wrap="square" rtlCol="0">
            <a:spAutoFit/>
          </a:bodyPr>
          <a:lstStyle/>
          <a:p>
            <a:pPr algn="ctr"/>
            <a:r>
              <a:rPr lang="en-GB" sz="2800" b="1" dirty="0">
                <a:solidFill>
                  <a:schemeClr val="accent1">
                    <a:lumMod val="75000"/>
                  </a:schemeClr>
                </a:solidFill>
                <a:latin typeface="Montserrat" panose="00000500000000000000" pitchFamily="2" charset="0"/>
              </a:rPr>
              <a:t>MUSCLE MASS LOSS?</a:t>
            </a:r>
          </a:p>
        </p:txBody>
      </p:sp>
      <p:sp>
        <p:nvSpPr>
          <p:cNvPr id="7" name="Rettangolo con angoli arrotondati 13">
            <a:extLst>
              <a:ext uri="{FF2B5EF4-FFF2-40B4-BE49-F238E27FC236}">
                <a16:creationId xmlns:a16="http://schemas.microsoft.com/office/drawing/2014/main" id="{9E5C5501-A05E-37CD-3546-DE5BB714B263}"/>
              </a:ext>
            </a:extLst>
          </p:cNvPr>
          <p:cNvSpPr/>
          <p:nvPr/>
        </p:nvSpPr>
        <p:spPr>
          <a:xfrm>
            <a:off x="1364777" y="1779895"/>
            <a:ext cx="4572000" cy="762056"/>
          </a:xfrm>
          <a:prstGeom prst="roundRect">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TextBox 7">
            <a:extLst>
              <a:ext uri="{FF2B5EF4-FFF2-40B4-BE49-F238E27FC236}">
                <a16:creationId xmlns:a16="http://schemas.microsoft.com/office/drawing/2014/main" id="{F63F5DC0-4986-C824-5825-C297FC2A2DE9}"/>
              </a:ext>
            </a:extLst>
          </p:cNvPr>
          <p:cNvSpPr txBox="1"/>
          <p:nvPr/>
        </p:nvSpPr>
        <p:spPr>
          <a:xfrm>
            <a:off x="695140" y="1899313"/>
            <a:ext cx="5788628" cy="523220"/>
          </a:xfrm>
          <a:prstGeom prst="rect">
            <a:avLst/>
          </a:prstGeom>
          <a:noFill/>
        </p:spPr>
        <p:txBody>
          <a:bodyPr wrap="square" rtlCol="0">
            <a:spAutoFit/>
          </a:bodyPr>
          <a:lstStyle/>
          <a:p>
            <a:pPr algn="ctr"/>
            <a:r>
              <a:rPr lang="en-GB" sz="2800" b="1" dirty="0">
                <a:solidFill>
                  <a:schemeClr val="accent1">
                    <a:lumMod val="75000"/>
                  </a:schemeClr>
                </a:solidFill>
                <a:latin typeface="Montserrat" panose="00000500000000000000" pitchFamily="2" charset="0"/>
              </a:rPr>
              <a:t>Perceived Starvation </a:t>
            </a:r>
          </a:p>
        </p:txBody>
      </p:sp>
      <p:sp>
        <p:nvSpPr>
          <p:cNvPr id="12" name="Freccia in giù 11">
            <a:extLst>
              <a:ext uri="{FF2B5EF4-FFF2-40B4-BE49-F238E27FC236}">
                <a16:creationId xmlns:a16="http://schemas.microsoft.com/office/drawing/2014/main" id="{7B3BC549-CDB6-649E-A752-A5F5945478BE}"/>
              </a:ext>
            </a:extLst>
          </p:cNvPr>
          <p:cNvSpPr/>
          <p:nvPr/>
        </p:nvSpPr>
        <p:spPr>
          <a:xfrm>
            <a:off x="3383508" y="2541951"/>
            <a:ext cx="479946" cy="2381972"/>
          </a:xfrm>
          <a:prstGeom prst="downArrow">
            <a:avLst/>
          </a:prstGeom>
          <a:solidFill>
            <a:srgbClr val="7597C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7E6DA98D-DEE3-509E-70E2-F13FAD3B4571}"/>
              </a:ext>
            </a:extLst>
          </p:cNvPr>
          <p:cNvSpPr txBox="1"/>
          <p:nvPr/>
        </p:nvSpPr>
        <p:spPr>
          <a:xfrm rot="16200000">
            <a:off x="2355945" y="3455679"/>
            <a:ext cx="2535072" cy="369332"/>
          </a:xfrm>
          <a:prstGeom prst="rect">
            <a:avLst/>
          </a:prstGeom>
          <a:noFill/>
        </p:spPr>
        <p:txBody>
          <a:bodyPr wrap="square" rtlCol="0">
            <a:spAutoFit/>
          </a:bodyPr>
          <a:lstStyle/>
          <a:p>
            <a:pPr algn="ctr"/>
            <a:r>
              <a:rPr lang="it-IT" b="1" dirty="0">
                <a:solidFill>
                  <a:schemeClr val="bg1"/>
                </a:solidFill>
                <a:latin typeface="Montserrat" panose="00000500000000000000" pitchFamily="2" charset="0"/>
              </a:rPr>
              <a:t>CATABOLISM</a:t>
            </a:r>
          </a:p>
        </p:txBody>
      </p:sp>
      <p:grpSp>
        <p:nvGrpSpPr>
          <p:cNvPr id="5" name="Group 4">
            <a:extLst>
              <a:ext uri="{FF2B5EF4-FFF2-40B4-BE49-F238E27FC236}">
                <a16:creationId xmlns:a16="http://schemas.microsoft.com/office/drawing/2014/main" id="{7F5591A7-3D19-12B2-2AA4-AE113D2434CF}"/>
              </a:ext>
            </a:extLst>
          </p:cNvPr>
          <p:cNvGrpSpPr/>
          <p:nvPr/>
        </p:nvGrpSpPr>
        <p:grpSpPr>
          <a:xfrm>
            <a:off x="6036776" y="2392417"/>
            <a:ext cx="6049482" cy="2515464"/>
            <a:chOff x="6036776" y="2392417"/>
            <a:chExt cx="6049482" cy="2515464"/>
          </a:xfrm>
        </p:grpSpPr>
        <p:pic>
          <p:nvPicPr>
            <p:cNvPr id="17" name="Immagine 16">
              <a:extLst>
                <a:ext uri="{FF2B5EF4-FFF2-40B4-BE49-F238E27FC236}">
                  <a16:creationId xmlns:a16="http://schemas.microsoft.com/office/drawing/2014/main" id="{7DF2F60F-7841-846A-BE82-610BA5D1BA63}"/>
                </a:ext>
              </a:extLst>
            </p:cNvPr>
            <p:cNvPicPr>
              <a:picLocks noChangeAspect="1"/>
            </p:cNvPicPr>
            <p:nvPr/>
          </p:nvPicPr>
          <p:blipFill>
            <a:blip r:embed="rId3"/>
            <a:srcRect l="1878" t="2122" r="2238" b="65224"/>
            <a:stretch>
              <a:fillRect/>
            </a:stretch>
          </p:blipFill>
          <p:spPr>
            <a:xfrm>
              <a:off x="6036776" y="3034991"/>
              <a:ext cx="6049482" cy="1872890"/>
            </a:xfrm>
            <a:prstGeom prst="rect">
              <a:avLst/>
            </a:prstGeom>
          </p:spPr>
        </p:pic>
        <p:sp>
          <p:nvSpPr>
            <p:cNvPr id="19" name="CasellaDiTesto 18">
              <a:extLst>
                <a:ext uri="{FF2B5EF4-FFF2-40B4-BE49-F238E27FC236}">
                  <a16:creationId xmlns:a16="http://schemas.microsoft.com/office/drawing/2014/main" id="{1367158F-9FD5-2266-ACE1-B45543C07661}"/>
                </a:ext>
              </a:extLst>
            </p:cNvPr>
            <p:cNvSpPr txBox="1"/>
            <p:nvPr/>
          </p:nvSpPr>
          <p:spPr>
            <a:xfrm>
              <a:off x="6255225" y="2392417"/>
              <a:ext cx="5384041" cy="46102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it-IT" sz="1800" b="1" dirty="0">
                  <a:latin typeface="Montserrat" panose="00000500000000000000" pitchFamily="2" charset="0"/>
                </a:rPr>
                <a:t>Checkpoint 3: </a:t>
              </a:r>
              <a:r>
                <a:rPr lang="it-IT" sz="1800" b="1" dirty="0">
                  <a:solidFill>
                    <a:srgbClr val="3C64A5"/>
                  </a:solidFill>
                  <a:latin typeface="Montserrat" panose="00000500000000000000" pitchFamily="2" charset="0"/>
                </a:rPr>
                <a:t>Local MUSCLE</a:t>
              </a:r>
              <a:r>
                <a:rPr lang="it-IT" sz="1800" dirty="0">
                  <a:solidFill>
                    <a:srgbClr val="3C64A5"/>
                  </a:solidFill>
                  <a:latin typeface="Montserrat" panose="00000500000000000000" pitchFamily="2" charset="0"/>
                </a:rPr>
                <a:t> </a:t>
              </a:r>
              <a:r>
                <a:rPr lang="it-IT" sz="1800" dirty="0" err="1">
                  <a:solidFill>
                    <a:srgbClr val="3C64A5"/>
                  </a:solidFill>
                  <a:latin typeface="Montserrat" panose="00000500000000000000" pitchFamily="2" charset="0"/>
                </a:rPr>
                <a:t>response</a:t>
              </a:r>
              <a:endParaRPr lang="it-IT" sz="1800" dirty="0">
                <a:solidFill>
                  <a:srgbClr val="3C64A5"/>
                </a:solidFill>
                <a:latin typeface="Montserrat" panose="00000500000000000000" pitchFamily="2" charset="0"/>
              </a:endParaRPr>
            </a:p>
          </p:txBody>
        </p:sp>
      </p:grpSp>
      <p:grpSp>
        <p:nvGrpSpPr>
          <p:cNvPr id="2" name="Group 1">
            <a:extLst>
              <a:ext uri="{FF2B5EF4-FFF2-40B4-BE49-F238E27FC236}">
                <a16:creationId xmlns:a16="http://schemas.microsoft.com/office/drawing/2014/main" id="{2F0D6CE0-ADC6-0157-012A-D863E0C84BC5}"/>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BF5001BB-EAC7-15F5-26F9-198D9441907A}"/>
                </a:ext>
              </a:extLst>
            </p:cNvPr>
            <p:cNvPicPr>
              <a:picLocks noChangeAspect="1"/>
            </p:cNvPicPr>
            <p:nvPr/>
          </p:nvPicPr>
          <p:blipFill>
            <a:blip r:embed="rId4"/>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DDCD39F7-EE45-2BF3-78BB-556C600A5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971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04C5DF9-588B-4549-E5CC-EF3740D493FF}"/>
              </a:ext>
            </a:extLst>
          </p:cNvPr>
          <p:cNvSpPr txBox="1"/>
          <p:nvPr/>
        </p:nvSpPr>
        <p:spPr>
          <a:xfrm>
            <a:off x="5742420" y="1679047"/>
            <a:ext cx="6403196" cy="1856406"/>
          </a:xfrm>
          <a:prstGeom prst="rect">
            <a:avLst/>
          </a:prstGeom>
          <a:noFill/>
        </p:spPr>
        <p:txBody>
          <a:bodyPr wrap="square" rtlCol="0">
            <a:spAutoFit/>
          </a:bodyPr>
          <a:lstStyle/>
          <a:p>
            <a:pPr>
              <a:lnSpc>
                <a:spcPct val="150000"/>
              </a:lnSpc>
            </a:pPr>
            <a:r>
              <a:rPr lang="it-IT" b="1" dirty="0" err="1">
                <a:solidFill>
                  <a:srgbClr val="3C64A5"/>
                </a:solidFill>
                <a:latin typeface="Montserrat" panose="00000500000000000000" pitchFamily="2" charset="0"/>
              </a:rPr>
              <a:t>What</a:t>
            </a:r>
            <a:r>
              <a:rPr lang="it-IT" b="1" dirty="0">
                <a:solidFill>
                  <a:srgbClr val="3C64A5"/>
                </a:solidFill>
                <a:latin typeface="Montserrat" panose="00000500000000000000" pitchFamily="2" charset="0"/>
              </a:rPr>
              <a:t> </a:t>
            </a:r>
            <a:r>
              <a:rPr lang="it-IT" b="1" dirty="0" err="1">
                <a:solidFill>
                  <a:srgbClr val="3C64A5"/>
                </a:solidFill>
                <a:latin typeface="Montserrat" panose="00000500000000000000" pitchFamily="2" charset="0"/>
              </a:rPr>
              <a:t>did</a:t>
            </a:r>
            <a:r>
              <a:rPr lang="it-IT" b="1" dirty="0">
                <a:solidFill>
                  <a:srgbClr val="3C64A5"/>
                </a:solidFill>
                <a:latin typeface="Montserrat" panose="00000500000000000000" pitchFamily="2" charset="0"/>
              </a:rPr>
              <a:t> </a:t>
            </a:r>
            <a:r>
              <a:rPr lang="it-IT" b="1" dirty="0" err="1">
                <a:solidFill>
                  <a:srgbClr val="3C64A5"/>
                </a:solidFill>
                <a:latin typeface="Montserrat" panose="00000500000000000000" pitchFamily="2" charset="0"/>
              </a:rPr>
              <a:t>we</a:t>
            </a:r>
            <a:r>
              <a:rPr lang="it-IT" b="1" dirty="0">
                <a:solidFill>
                  <a:srgbClr val="3C64A5"/>
                </a:solidFill>
                <a:latin typeface="Montserrat" panose="00000500000000000000" pitchFamily="2" charset="0"/>
              </a:rPr>
              <a:t> </a:t>
            </a:r>
            <a:r>
              <a:rPr lang="it-IT" b="1" dirty="0" err="1">
                <a:solidFill>
                  <a:srgbClr val="3C64A5"/>
                </a:solidFill>
                <a:latin typeface="Montserrat" panose="00000500000000000000" pitchFamily="2" charset="0"/>
              </a:rPr>
              <a:t>already</a:t>
            </a:r>
            <a:r>
              <a:rPr lang="it-IT" b="1" dirty="0">
                <a:solidFill>
                  <a:srgbClr val="3C64A5"/>
                </a:solidFill>
                <a:latin typeface="Montserrat" panose="00000500000000000000" pitchFamily="2" charset="0"/>
              </a:rPr>
              <a:t> know?</a:t>
            </a:r>
          </a:p>
          <a:p>
            <a:pPr marL="285750" indent="-285750">
              <a:lnSpc>
                <a:spcPct val="150000"/>
              </a:lnSpc>
              <a:buFont typeface="Arial" panose="020B0604020202020204" pitchFamily="34" charset="0"/>
              <a:buChar char="•"/>
            </a:pPr>
            <a:r>
              <a:rPr lang="en-US" sz="1600" b="1" dirty="0">
                <a:latin typeface="Montserrat" panose="00000500000000000000" pitchFamily="2" charset="0"/>
              </a:rPr>
              <a:t>Tumor iso-efficacy of FLASH-RT </a:t>
            </a:r>
            <a:r>
              <a:rPr lang="en-US" sz="1400" dirty="0">
                <a:latin typeface="Montserrat" panose="00000500000000000000" pitchFamily="2" charset="0"/>
              </a:rPr>
              <a:t>vs CONV-RT in multiple solid tumor models.</a:t>
            </a:r>
          </a:p>
          <a:p>
            <a:pPr marL="285750" indent="-285750">
              <a:lnSpc>
                <a:spcPct val="150000"/>
              </a:lnSpc>
              <a:buFont typeface="Arial" panose="020B0604020202020204" pitchFamily="34" charset="0"/>
              <a:buChar char="•"/>
            </a:pPr>
            <a:r>
              <a:rPr lang="en-US" sz="1600" b="1" dirty="0">
                <a:latin typeface="Montserrat" panose="00000500000000000000" pitchFamily="2" charset="0"/>
              </a:rPr>
              <a:t>Reduced skin toxicity with FLASH-RT, </a:t>
            </a:r>
            <a:r>
              <a:rPr lang="en-US" sz="1400" dirty="0">
                <a:latin typeface="Montserrat" panose="00000500000000000000" pitchFamily="2" charset="0"/>
              </a:rPr>
              <a:t>mostly evaluated by qualitative damage scoring.</a:t>
            </a:r>
            <a:endParaRPr lang="it-IT" sz="1400" dirty="0">
              <a:latin typeface="Montserrat" panose="00000500000000000000" pitchFamily="2" charset="0"/>
            </a:endParaRPr>
          </a:p>
        </p:txBody>
      </p:sp>
      <p:sp>
        <p:nvSpPr>
          <p:cNvPr id="5" name="CasellaDiTesto 4">
            <a:extLst>
              <a:ext uri="{FF2B5EF4-FFF2-40B4-BE49-F238E27FC236}">
                <a16:creationId xmlns:a16="http://schemas.microsoft.com/office/drawing/2014/main" id="{0B398571-D9A0-2474-5A84-B28A3759DD53}"/>
              </a:ext>
            </a:extLst>
          </p:cNvPr>
          <p:cNvSpPr txBox="1"/>
          <p:nvPr/>
        </p:nvSpPr>
        <p:spPr>
          <a:xfrm>
            <a:off x="-9941" y="1012153"/>
            <a:ext cx="7740375" cy="523220"/>
          </a:xfrm>
          <a:prstGeom prst="rect">
            <a:avLst/>
          </a:prstGeom>
          <a:solidFill>
            <a:srgbClr val="3C64A5"/>
          </a:solidFill>
        </p:spPr>
        <p:txBody>
          <a:bodyPr wrap="square">
            <a:spAutoFit/>
          </a:bodyPr>
          <a:lstStyle/>
          <a:p>
            <a:pPr algn="ctr"/>
            <a:r>
              <a:rPr lang="it-IT" sz="2800" b="1" dirty="0">
                <a:solidFill>
                  <a:schemeClr val="bg1"/>
                </a:solidFill>
                <a:latin typeface="Montserrat" panose="00000500000000000000" pitchFamily="2" charset="0"/>
              </a:rPr>
              <a:t>FLASH </a:t>
            </a:r>
            <a:r>
              <a:rPr lang="it-IT" sz="2800" b="1" dirty="0" err="1">
                <a:solidFill>
                  <a:schemeClr val="bg1"/>
                </a:solidFill>
                <a:latin typeface="Montserrat" panose="00000500000000000000" pitchFamily="2" charset="0"/>
              </a:rPr>
              <a:t>radiotherapy</a:t>
            </a:r>
            <a:r>
              <a:rPr lang="it-IT" sz="2800" b="1" dirty="0">
                <a:solidFill>
                  <a:schemeClr val="bg1"/>
                </a:solidFill>
                <a:latin typeface="Montserrat" panose="00000500000000000000" pitchFamily="2" charset="0"/>
              </a:rPr>
              <a:t> </a:t>
            </a:r>
            <a:r>
              <a:rPr lang="it-IT" sz="2800" b="1" dirty="0" err="1">
                <a:solidFill>
                  <a:schemeClr val="bg1"/>
                </a:solidFill>
                <a:latin typeface="Montserrat" panose="00000500000000000000" pitchFamily="2" charset="0"/>
              </a:rPr>
              <a:t>Preclinical</a:t>
            </a:r>
            <a:r>
              <a:rPr lang="it-IT" sz="2800" b="1" dirty="0">
                <a:solidFill>
                  <a:schemeClr val="bg1"/>
                </a:solidFill>
                <a:latin typeface="Montserrat" panose="00000500000000000000" pitchFamily="2" charset="0"/>
              </a:rPr>
              <a:t> Models</a:t>
            </a:r>
          </a:p>
        </p:txBody>
      </p:sp>
      <p:pic>
        <p:nvPicPr>
          <p:cNvPr id="6" name="Picture 5">
            <a:extLst>
              <a:ext uri="{FF2B5EF4-FFF2-40B4-BE49-F238E27FC236}">
                <a16:creationId xmlns:a16="http://schemas.microsoft.com/office/drawing/2014/main" id="{C5941C1B-AE37-2BDA-FD17-CE5FE9DB070C}"/>
              </a:ext>
            </a:extLst>
          </p:cNvPr>
          <p:cNvPicPr>
            <a:picLocks noChangeAspect="1"/>
          </p:cNvPicPr>
          <p:nvPr/>
        </p:nvPicPr>
        <p:blipFill>
          <a:blip r:embed="rId3"/>
          <a:stretch>
            <a:fillRect/>
          </a:stretch>
        </p:blipFill>
        <p:spPr>
          <a:xfrm>
            <a:off x="123277" y="1619389"/>
            <a:ext cx="5214035" cy="4740032"/>
          </a:xfrm>
          <a:prstGeom prst="rect">
            <a:avLst/>
          </a:prstGeom>
        </p:spPr>
      </p:pic>
      <p:grpSp>
        <p:nvGrpSpPr>
          <p:cNvPr id="10" name="Group 9">
            <a:extLst>
              <a:ext uri="{FF2B5EF4-FFF2-40B4-BE49-F238E27FC236}">
                <a16:creationId xmlns:a16="http://schemas.microsoft.com/office/drawing/2014/main" id="{5F5D42B1-BAAC-84DC-32B7-D9BB33B6EE8A}"/>
              </a:ext>
            </a:extLst>
          </p:cNvPr>
          <p:cNvGrpSpPr/>
          <p:nvPr/>
        </p:nvGrpSpPr>
        <p:grpSpPr>
          <a:xfrm>
            <a:off x="123277" y="120011"/>
            <a:ext cx="2852531" cy="545012"/>
            <a:chOff x="79512" y="80253"/>
            <a:chExt cx="3161195" cy="603987"/>
          </a:xfrm>
        </p:grpSpPr>
        <p:pic>
          <p:nvPicPr>
            <p:cNvPr id="11" name="Immagine 17">
              <a:extLst>
                <a:ext uri="{FF2B5EF4-FFF2-40B4-BE49-F238E27FC236}">
                  <a16:creationId xmlns:a16="http://schemas.microsoft.com/office/drawing/2014/main" id="{2A7C1304-E80A-6574-2204-4A91898A5998}"/>
                </a:ext>
              </a:extLst>
            </p:cNvPr>
            <p:cNvPicPr>
              <a:picLocks noChangeAspect="1"/>
            </p:cNvPicPr>
            <p:nvPr/>
          </p:nvPicPr>
          <p:blipFill>
            <a:blip r:embed="rId4"/>
            <a:stretch>
              <a:fillRect/>
            </a:stretch>
          </p:blipFill>
          <p:spPr>
            <a:xfrm>
              <a:off x="79512" y="91331"/>
              <a:ext cx="2206210" cy="581829"/>
            </a:xfrm>
            <a:prstGeom prst="rect">
              <a:avLst/>
            </a:prstGeom>
          </p:spPr>
        </p:pic>
        <p:pic>
          <p:nvPicPr>
            <p:cNvPr id="12" name="Picture 6" descr="Centro Pisano Flash RadioTherapy - CISUP - Center for Instrument Sharing of  the University of Pisa">
              <a:extLst>
                <a:ext uri="{FF2B5EF4-FFF2-40B4-BE49-F238E27FC236}">
                  <a16:creationId xmlns:a16="http://schemas.microsoft.com/office/drawing/2014/main" id="{592F17DA-95C9-0CD0-EB97-4A14A9C13B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E4C190E8-8B4B-C40F-B786-C91884B2196B}"/>
              </a:ext>
            </a:extLst>
          </p:cNvPr>
          <p:cNvPicPr>
            <a:picLocks noChangeAspect="1"/>
          </p:cNvPicPr>
          <p:nvPr/>
        </p:nvPicPr>
        <p:blipFill>
          <a:blip r:embed="rId6"/>
          <a:srcRect l="8516" t="34248" r="51595" b="21836"/>
          <a:stretch>
            <a:fillRect/>
          </a:stretch>
        </p:blipFill>
        <p:spPr>
          <a:xfrm>
            <a:off x="4611757" y="2021660"/>
            <a:ext cx="1170164" cy="1171181"/>
          </a:xfrm>
          <a:prstGeom prst="rect">
            <a:avLst/>
          </a:prstGeom>
        </p:spPr>
      </p:pic>
      <p:grpSp>
        <p:nvGrpSpPr>
          <p:cNvPr id="17" name="Group 16">
            <a:extLst>
              <a:ext uri="{FF2B5EF4-FFF2-40B4-BE49-F238E27FC236}">
                <a16:creationId xmlns:a16="http://schemas.microsoft.com/office/drawing/2014/main" id="{69CC0841-6AB4-3F3B-BCC6-B68110AADBEE}"/>
              </a:ext>
            </a:extLst>
          </p:cNvPr>
          <p:cNvGrpSpPr/>
          <p:nvPr/>
        </p:nvGrpSpPr>
        <p:grpSpPr>
          <a:xfrm>
            <a:off x="4427519" y="3704416"/>
            <a:ext cx="8034728" cy="2564163"/>
            <a:chOff x="4397702" y="3887942"/>
            <a:chExt cx="8034728" cy="2564163"/>
          </a:xfrm>
        </p:grpSpPr>
        <p:sp>
          <p:nvSpPr>
            <p:cNvPr id="3" name="CasellaDiTesto 2">
              <a:extLst>
                <a:ext uri="{FF2B5EF4-FFF2-40B4-BE49-F238E27FC236}">
                  <a16:creationId xmlns:a16="http://schemas.microsoft.com/office/drawing/2014/main" id="{B791F0B4-ED91-9077-594B-21B08AB34F34}"/>
                </a:ext>
              </a:extLst>
            </p:cNvPr>
            <p:cNvSpPr txBox="1"/>
            <p:nvPr/>
          </p:nvSpPr>
          <p:spPr>
            <a:xfrm>
              <a:off x="5643029" y="3887942"/>
              <a:ext cx="6789401" cy="2564163"/>
            </a:xfrm>
            <a:prstGeom prst="rect">
              <a:avLst/>
            </a:prstGeom>
            <a:noFill/>
          </p:spPr>
          <p:txBody>
            <a:bodyPr wrap="square" rtlCol="0">
              <a:spAutoFit/>
            </a:bodyPr>
            <a:lstStyle/>
            <a:p>
              <a:pPr>
                <a:lnSpc>
                  <a:spcPct val="150000"/>
                </a:lnSpc>
              </a:pPr>
              <a:r>
                <a:rPr lang="en-US" sz="2400" b="1" dirty="0">
                  <a:solidFill>
                    <a:srgbClr val="3C64A5"/>
                  </a:solidFill>
                  <a:latin typeface="Montserrat" panose="00000500000000000000" pitchFamily="2" charset="0"/>
                </a:rPr>
                <a:t>What was missing?</a:t>
              </a:r>
            </a:p>
            <a:p>
              <a:pPr marL="285750" indent="-285750">
                <a:lnSpc>
                  <a:spcPct val="150000"/>
                </a:lnSpc>
                <a:buFont typeface="Arial" panose="020B0604020202020204" pitchFamily="34" charset="0"/>
                <a:buChar char="•"/>
              </a:pPr>
              <a:r>
                <a:rPr lang="en-GB" sz="1700" dirty="0">
                  <a:latin typeface="Montserrat" panose="00000500000000000000" pitchFamily="2" charset="0"/>
                </a:rPr>
                <a:t>Is FLASH iso-effective on </a:t>
              </a:r>
              <a:r>
                <a:rPr lang="en-GB" sz="1700" b="1" dirty="0">
                  <a:latin typeface="Montserrat" panose="00000500000000000000" pitchFamily="2" charset="0"/>
                </a:rPr>
                <a:t>Melanoma</a:t>
              </a:r>
              <a:r>
                <a:rPr lang="en-GB" sz="1700" dirty="0">
                  <a:latin typeface="Montserrat" panose="00000500000000000000" pitchFamily="2" charset="0"/>
                </a:rPr>
                <a:t>?</a:t>
              </a:r>
              <a:endParaRPr lang="en-US" sz="1700" dirty="0">
                <a:latin typeface="Montserrat" panose="00000500000000000000" pitchFamily="2" charset="0"/>
              </a:endParaRPr>
            </a:p>
            <a:p>
              <a:pPr marL="285750" indent="-285750">
                <a:lnSpc>
                  <a:spcPct val="150000"/>
                </a:lnSpc>
                <a:buFont typeface="Arial" panose="020B0604020202020204" pitchFamily="34" charset="0"/>
                <a:buChar char="•"/>
              </a:pPr>
              <a:r>
                <a:rPr lang="en-US" sz="1700" dirty="0">
                  <a:latin typeface="Montserrat" panose="00000500000000000000" pitchFamily="2" charset="0"/>
                </a:rPr>
                <a:t>What are the </a:t>
              </a:r>
              <a:r>
                <a:rPr lang="en-US" sz="1700" b="1" dirty="0">
                  <a:latin typeface="Montserrat" panose="00000500000000000000" pitchFamily="2" charset="0"/>
                </a:rPr>
                <a:t>long-term effects of FLASH-RT on skin</a:t>
              </a:r>
              <a:r>
                <a:rPr lang="en-US" sz="1700" dirty="0">
                  <a:latin typeface="Montserrat" panose="00000500000000000000" pitchFamily="2" charset="0"/>
                </a:rPr>
                <a:t>?</a:t>
              </a:r>
            </a:p>
            <a:p>
              <a:pPr marL="285750" indent="-285750">
                <a:lnSpc>
                  <a:spcPct val="150000"/>
                </a:lnSpc>
                <a:buFont typeface="Arial" panose="020B0604020202020204" pitchFamily="34" charset="0"/>
                <a:buChar char="•"/>
              </a:pPr>
              <a:r>
                <a:rPr lang="en-US" sz="1700" dirty="0">
                  <a:latin typeface="Montserrat" panose="00000500000000000000" pitchFamily="2" charset="0"/>
                </a:rPr>
                <a:t>Does FLASH-RT affect underlying </a:t>
              </a:r>
              <a:r>
                <a:rPr lang="en-US" sz="1700" b="1" dirty="0">
                  <a:latin typeface="Montserrat" panose="00000500000000000000" pitchFamily="2" charset="0"/>
                </a:rPr>
                <a:t>muscle tissue</a:t>
              </a:r>
              <a:r>
                <a:rPr lang="en-US" sz="1700" dirty="0">
                  <a:latin typeface="Montserrat" panose="00000500000000000000" pitchFamily="2" charset="0"/>
                </a:rPr>
                <a:t>?</a:t>
              </a:r>
            </a:p>
            <a:p>
              <a:pPr marL="285750" indent="-285750">
                <a:lnSpc>
                  <a:spcPct val="150000"/>
                </a:lnSpc>
                <a:buFont typeface="Arial" panose="020B0604020202020204" pitchFamily="34" charset="0"/>
                <a:buChar char="•"/>
              </a:pPr>
              <a:r>
                <a:rPr lang="en-US" sz="1700" dirty="0">
                  <a:latin typeface="Montserrat" panose="00000500000000000000" pitchFamily="2" charset="0"/>
                </a:rPr>
                <a:t>Does irradiation induce </a:t>
              </a:r>
              <a:r>
                <a:rPr lang="en-US" sz="1700" b="1" dirty="0">
                  <a:latin typeface="Montserrat" panose="00000500000000000000" pitchFamily="2" charset="0"/>
                </a:rPr>
                <a:t>systemic alterations</a:t>
              </a:r>
              <a:r>
                <a:rPr lang="en-US" sz="1700" dirty="0">
                  <a:latin typeface="Montserrat" panose="00000500000000000000" pitchFamily="2" charset="0"/>
                </a:rPr>
                <a:t>, and are they modulated by FLASH-RT?</a:t>
              </a:r>
              <a:endParaRPr lang="it-IT" sz="1700" dirty="0">
                <a:latin typeface="Montserrat" panose="00000500000000000000" pitchFamily="2" charset="0"/>
              </a:endParaRPr>
            </a:p>
          </p:txBody>
        </p:sp>
        <p:pic>
          <p:nvPicPr>
            <p:cNvPr id="16" name="Picture 15">
              <a:extLst>
                <a:ext uri="{FF2B5EF4-FFF2-40B4-BE49-F238E27FC236}">
                  <a16:creationId xmlns:a16="http://schemas.microsoft.com/office/drawing/2014/main" id="{C081D9A0-B92A-21C3-8151-5041B2F5BEB5}"/>
                </a:ext>
              </a:extLst>
            </p:cNvPr>
            <p:cNvPicPr>
              <a:picLocks noChangeAspect="1"/>
            </p:cNvPicPr>
            <p:nvPr/>
          </p:nvPicPr>
          <p:blipFill>
            <a:blip r:embed="rId6"/>
            <a:srcRect l="52851" t="36522" r="6354" b="18551"/>
            <a:stretch>
              <a:fillRect/>
            </a:stretch>
          </p:blipFill>
          <p:spPr>
            <a:xfrm>
              <a:off x="4397702" y="4598303"/>
              <a:ext cx="1598274" cy="1600192"/>
            </a:xfrm>
            <a:prstGeom prst="rect">
              <a:avLst/>
            </a:prstGeom>
          </p:spPr>
        </p:pic>
      </p:grpSp>
    </p:spTree>
    <p:extLst>
      <p:ext uri="{BB962C8B-B14F-4D97-AF65-F5344CB8AC3E}">
        <p14:creationId xmlns:p14="http://schemas.microsoft.com/office/powerpoint/2010/main" val="247471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34808-6B4A-53DB-F14A-E30F8B29C16E}"/>
            </a:ext>
          </a:extLst>
        </p:cNvPr>
        <p:cNvGrpSpPr/>
        <p:nvPr/>
      </p:nvGrpSpPr>
      <p:grpSpPr>
        <a:xfrm>
          <a:off x="0" y="0"/>
          <a:ext cx="0" cy="0"/>
          <a:chOff x="0" y="0"/>
          <a:chExt cx="0" cy="0"/>
        </a:xfrm>
      </p:grpSpPr>
      <p:sp>
        <p:nvSpPr>
          <p:cNvPr id="22" name="CasellaDiTesto 21">
            <a:extLst>
              <a:ext uri="{FF2B5EF4-FFF2-40B4-BE49-F238E27FC236}">
                <a16:creationId xmlns:a16="http://schemas.microsoft.com/office/drawing/2014/main" id="{47ADD8DB-1E3D-3366-D1EB-642F869AE0A6}"/>
              </a:ext>
            </a:extLst>
          </p:cNvPr>
          <p:cNvSpPr txBox="1"/>
          <p:nvPr/>
        </p:nvSpPr>
        <p:spPr>
          <a:xfrm>
            <a:off x="0" y="2083164"/>
            <a:ext cx="5790951" cy="789319"/>
          </a:xfrm>
          <a:prstGeom prst="rect">
            <a:avLst/>
          </a:prstGeom>
          <a:noFill/>
        </p:spPr>
        <p:txBody>
          <a:bodyPr wrap="square">
            <a:spAutoFit/>
          </a:bodyPr>
          <a:lstStyle/>
          <a:p>
            <a:pPr algn="ctr">
              <a:lnSpc>
                <a:spcPct val="150000"/>
              </a:lnSpc>
            </a:pPr>
            <a:r>
              <a:rPr lang="en-GB" sz="1600" dirty="0">
                <a:latin typeface="Montserrat" panose="00000500000000000000" pitchFamily="2" charset="0"/>
                <a:cs typeface="Arial" panose="020B0604020202020204" pitchFamily="34" charset="0"/>
              </a:rPr>
              <a:t>Both CONV-RT and FLASH-RT </a:t>
            </a:r>
            <a:r>
              <a:rPr lang="en-GB" sz="1600" u="sng" dirty="0">
                <a:latin typeface="Montserrat" panose="00000500000000000000" pitchFamily="2" charset="0"/>
                <a:cs typeface="Arial" panose="020B0604020202020204" pitchFamily="34" charset="0"/>
              </a:rPr>
              <a:t>profiles clearly segregate from Controls </a:t>
            </a:r>
            <a:r>
              <a:rPr lang="en-GB" sz="1600" dirty="0">
                <a:latin typeface="Montserrat" panose="00000500000000000000" pitchFamily="2" charset="0"/>
                <a:cs typeface="Arial" panose="020B0604020202020204" pitchFamily="34" charset="0"/>
              </a:rPr>
              <a:t>(CNT)</a:t>
            </a:r>
          </a:p>
        </p:txBody>
      </p:sp>
      <p:sp>
        <p:nvSpPr>
          <p:cNvPr id="24" name="CasellaDiTesto 23">
            <a:extLst>
              <a:ext uri="{FF2B5EF4-FFF2-40B4-BE49-F238E27FC236}">
                <a16:creationId xmlns:a16="http://schemas.microsoft.com/office/drawing/2014/main" id="{1D1AEFC5-E94F-765A-BB1F-0B8EA5ACB058}"/>
              </a:ext>
            </a:extLst>
          </p:cNvPr>
          <p:cNvSpPr txBox="1"/>
          <p:nvPr/>
        </p:nvSpPr>
        <p:spPr>
          <a:xfrm>
            <a:off x="5401975" y="1583476"/>
            <a:ext cx="6824870" cy="999376"/>
          </a:xfrm>
          <a:prstGeom prst="rect">
            <a:avLst/>
          </a:prstGeom>
          <a:noFill/>
        </p:spPr>
        <p:txBody>
          <a:bodyPr wrap="square">
            <a:spAutoFit/>
          </a:bodyPr>
          <a:lstStyle/>
          <a:p>
            <a:pPr algn="ctr">
              <a:lnSpc>
                <a:spcPct val="150000"/>
              </a:lnSpc>
            </a:pPr>
            <a:r>
              <a:rPr lang="en-GB" b="1" dirty="0">
                <a:solidFill>
                  <a:srgbClr val="3C64A5"/>
                </a:solidFill>
                <a:latin typeface="Montserrat" panose="00000500000000000000" pitchFamily="2" charset="0"/>
                <a:cs typeface="Arial" panose="020B0604020202020204" pitchFamily="34" charset="0"/>
              </a:rPr>
              <a:t>DEGs </a:t>
            </a:r>
            <a:r>
              <a:rPr lang="en-GB" dirty="0">
                <a:solidFill>
                  <a:srgbClr val="3C64A5"/>
                </a:solidFill>
                <a:latin typeface="Montserrat" panose="00000500000000000000" pitchFamily="2" charset="0"/>
                <a:cs typeface="Arial" panose="020B0604020202020204" pitchFamily="34" charset="0"/>
              </a:rPr>
              <a:t>relative to CNT </a:t>
            </a:r>
            <a:r>
              <a:rPr lang="en-GB" b="1" dirty="0">
                <a:solidFill>
                  <a:srgbClr val="3C64A5"/>
                </a:solidFill>
                <a:latin typeface="Montserrat" panose="00000500000000000000" pitchFamily="2" charset="0"/>
                <a:cs typeface="Arial" panose="020B0604020202020204" pitchFamily="34" charset="0"/>
              </a:rPr>
              <a:t>: </a:t>
            </a:r>
          </a:p>
          <a:p>
            <a:pPr algn="ctr">
              <a:lnSpc>
                <a:spcPct val="150000"/>
              </a:lnSpc>
            </a:pPr>
            <a:r>
              <a:rPr lang="en-GB" sz="2400" b="1" dirty="0">
                <a:solidFill>
                  <a:srgbClr val="3C64A5"/>
                </a:solidFill>
                <a:latin typeface="Montserrat" panose="00000500000000000000" pitchFamily="2" charset="0"/>
                <a:cs typeface="Arial" panose="020B0604020202020204" pitchFamily="34" charset="0"/>
              </a:rPr>
              <a:t>CONV-RT &gt;&gt; FLASH-RT</a:t>
            </a:r>
          </a:p>
        </p:txBody>
      </p:sp>
      <p:sp>
        <p:nvSpPr>
          <p:cNvPr id="26" name="CasellaDiTesto 25">
            <a:extLst>
              <a:ext uri="{FF2B5EF4-FFF2-40B4-BE49-F238E27FC236}">
                <a16:creationId xmlns:a16="http://schemas.microsoft.com/office/drawing/2014/main" id="{30F659A3-E2E5-F462-74C7-72A6B51BD1C0}"/>
              </a:ext>
            </a:extLst>
          </p:cNvPr>
          <p:cNvSpPr txBox="1"/>
          <p:nvPr/>
        </p:nvSpPr>
        <p:spPr>
          <a:xfrm>
            <a:off x="5746899" y="2583357"/>
            <a:ext cx="6235251" cy="97129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CONV-RT: </a:t>
            </a:r>
            <a:r>
              <a:rPr lang="en-US" sz="2000" b="1" dirty="0"/>
              <a:t>199</a:t>
            </a:r>
            <a:r>
              <a:rPr lang="en-US" sz="2000" dirty="0"/>
              <a:t> DEGs (129 UP and 70 DOWN) </a:t>
            </a:r>
          </a:p>
          <a:p>
            <a:pPr marL="285750" indent="-285750">
              <a:lnSpc>
                <a:spcPct val="150000"/>
              </a:lnSpc>
              <a:buFont typeface="Arial" panose="020B0604020202020204" pitchFamily="34" charset="0"/>
              <a:buChar char="•"/>
            </a:pPr>
            <a:r>
              <a:rPr lang="en-US" sz="2000" dirty="0"/>
              <a:t>FLASH-RT: </a:t>
            </a:r>
            <a:r>
              <a:rPr lang="en-US" sz="2000" b="1" dirty="0"/>
              <a:t>54</a:t>
            </a:r>
            <a:r>
              <a:rPr lang="en-US" sz="2000" dirty="0"/>
              <a:t> DEGs (41 UP and 13 DOWN)</a:t>
            </a:r>
            <a:endParaRPr lang="it-IT" sz="2000" dirty="0"/>
          </a:p>
        </p:txBody>
      </p:sp>
      <p:grpSp>
        <p:nvGrpSpPr>
          <p:cNvPr id="36" name="Gruppo 35">
            <a:extLst>
              <a:ext uri="{FF2B5EF4-FFF2-40B4-BE49-F238E27FC236}">
                <a16:creationId xmlns:a16="http://schemas.microsoft.com/office/drawing/2014/main" id="{57776364-E3EE-75A6-C261-EC6F8D34D3AB}"/>
              </a:ext>
            </a:extLst>
          </p:cNvPr>
          <p:cNvGrpSpPr/>
          <p:nvPr/>
        </p:nvGrpSpPr>
        <p:grpSpPr>
          <a:xfrm>
            <a:off x="90655" y="2705294"/>
            <a:ext cx="5355435" cy="3139709"/>
            <a:chOff x="347855" y="3008276"/>
            <a:chExt cx="5055589" cy="3074725"/>
          </a:xfrm>
        </p:grpSpPr>
        <p:pic>
          <p:nvPicPr>
            <p:cNvPr id="34" name="Immagine 33">
              <a:extLst>
                <a:ext uri="{FF2B5EF4-FFF2-40B4-BE49-F238E27FC236}">
                  <a16:creationId xmlns:a16="http://schemas.microsoft.com/office/drawing/2014/main" id="{BDC53CCD-771E-A08E-D28C-7D3026C2C3E2}"/>
                </a:ext>
              </a:extLst>
            </p:cNvPr>
            <p:cNvPicPr>
              <a:picLocks noChangeAspect="1"/>
            </p:cNvPicPr>
            <p:nvPr/>
          </p:nvPicPr>
          <p:blipFill>
            <a:blip r:embed="rId3"/>
            <a:srcRect l="347" t="-1664" r="43576" b="77127"/>
            <a:stretch>
              <a:fillRect/>
            </a:stretch>
          </p:blipFill>
          <p:spPr>
            <a:xfrm>
              <a:off x="347855" y="3008588"/>
              <a:ext cx="5055589" cy="3074413"/>
            </a:xfrm>
            <a:prstGeom prst="rect">
              <a:avLst/>
            </a:prstGeom>
          </p:spPr>
        </p:pic>
        <p:sp>
          <p:nvSpPr>
            <p:cNvPr id="35" name="Rettangolo 34">
              <a:extLst>
                <a:ext uri="{FF2B5EF4-FFF2-40B4-BE49-F238E27FC236}">
                  <a16:creationId xmlns:a16="http://schemas.microsoft.com/office/drawing/2014/main" id="{D6724155-1798-FD09-A71F-F172FDBE8BA8}"/>
                </a:ext>
              </a:extLst>
            </p:cNvPr>
            <p:cNvSpPr/>
            <p:nvPr/>
          </p:nvSpPr>
          <p:spPr>
            <a:xfrm>
              <a:off x="347855" y="3008276"/>
              <a:ext cx="462025" cy="604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3" name="Gruppo 42">
            <a:extLst>
              <a:ext uri="{FF2B5EF4-FFF2-40B4-BE49-F238E27FC236}">
                <a16:creationId xmlns:a16="http://schemas.microsoft.com/office/drawing/2014/main" id="{FB649B4F-2E27-46EE-1F32-1C17E003D560}"/>
              </a:ext>
            </a:extLst>
          </p:cNvPr>
          <p:cNvGrpSpPr/>
          <p:nvPr/>
        </p:nvGrpSpPr>
        <p:grpSpPr>
          <a:xfrm>
            <a:off x="5881025" y="3846721"/>
            <a:ext cx="6101125" cy="1927860"/>
            <a:chOff x="5816357" y="3590015"/>
            <a:chExt cx="6101125" cy="1927860"/>
          </a:xfrm>
        </p:grpSpPr>
        <p:grpSp>
          <p:nvGrpSpPr>
            <p:cNvPr id="5" name="Group 39">
              <a:extLst>
                <a:ext uri="{FF2B5EF4-FFF2-40B4-BE49-F238E27FC236}">
                  <a16:creationId xmlns:a16="http://schemas.microsoft.com/office/drawing/2014/main" id="{CEEE57E4-0951-45DB-F636-0D5AE7842BB5}"/>
                </a:ext>
              </a:extLst>
            </p:cNvPr>
            <p:cNvGrpSpPr/>
            <p:nvPr/>
          </p:nvGrpSpPr>
          <p:grpSpPr>
            <a:xfrm>
              <a:off x="9344314" y="3590015"/>
              <a:ext cx="2476039" cy="1591683"/>
              <a:chOff x="7036818" y="2627062"/>
              <a:chExt cx="1525454" cy="980614"/>
            </a:xfrm>
            <a:effectLst/>
          </p:grpSpPr>
          <p:grpSp>
            <p:nvGrpSpPr>
              <p:cNvPr id="6" name="Group 40">
                <a:extLst>
                  <a:ext uri="{FF2B5EF4-FFF2-40B4-BE49-F238E27FC236}">
                    <a16:creationId xmlns:a16="http://schemas.microsoft.com/office/drawing/2014/main" id="{D3882730-6626-D82A-5230-83BE3F2D1860}"/>
                  </a:ext>
                </a:extLst>
              </p:cNvPr>
              <p:cNvGrpSpPr/>
              <p:nvPr/>
            </p:nvGrpSpPr>
            <p:grpSpPr>
              <a:xfrm>
                <a:off x="7036818" y="2627062"/>
                <a:ext cx="1525454" cy="980614"/>
                <a:chOff x="7897415" y="1930184"/>
                <a:chExt cx="1736177" cy="1116074"/>
              </a:xfrm>
            </p:grpSpPr>
            <p:sp>
              <p:nvSpPr>
                <p:cNvPr id="10" name="Oval 44">
                  <a:extLst>
                    <a:ext uri="{FF2B5EF4-FFF2-40B4-BE49-F238E27FC236}">
                      <a16:creationId xmlns:a16="http://schemas.microsoft.com/office/drawing/2014/main" id="{765E51EA-8B22-B609-FEBF-6B096C1C6125}"/>
                    </a:ext>
                  </a:extLst>
                </p:cNvPr>
                <p:cNvSpPr/>
                <p:nvPr/>
              </p:nvSpPr>
              <p:spPr>
                <a:xfrm>
                  <a:off x="8555905" y="1938342"/>
                  <a:ext cx="1077687" cy="1107916"/>
                </a:xfrm>
                <a:prstGeom prst="ellipse">
                  <a:avLst/>
                </a:prstGeom>
                <a:solidFill>
                  <a:schemeClr val="accent3">
                    <a:lumMod val="60000"/>
                    <a:lumOff val="40000"/>
                    <a:alpha val="30196"/>
                  </a:schemeClr>
                </a:solidFill>
                <a:ln w="12700">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sp>
              <p:nvSpPr>
                <p:cNvPr id="11" name="Oval 45">
                  <a:extLst>
                    <a:ext uri="{FF2B5EF4-FFF2-40B4-BE49-F238E27FC236}">
                      <a16:creationId xmlns:a16="http://schemas.microsoft.com/office/drawing/2014/main" id="{EEC7839E-2DE8-C6A7-70BF-D58C403530AA}"/>
                    </a:ext>
                  </a:extLst>
                </p:cNvPr>
                <p:cNvSpPr/>
                <p:nvPr/>
              </p:nvSpPr>
              <p:spPr>
                <a:xfrm>
                  <a:off x="7897415" y="1930184"/>
                  <a:ext cx="1077686" cy="1107916"/>
                </a:xfrm>
                <a:prstGeom prst="ellipse">
                  <a:avLst/>
                </a:prstGeom>
                <a:solidFill>
                  <a:schemeClr val="tx2">
                    <a:lumMod val="50000"/>
                    <a:lumOff val="50000"/>
                    <a:alpha val="30196"/>
                  </a:schemeClr>
                </a:solidFill>
                <a:ln w="12700">
                  <a:solidFill>
                    <a:schemeClr val="tx2">
                      <a:lumMod val="50000"/>
                      <a:lumOff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grpSp>
          <p:sp>
            <p:nvSpPr>
              <p:cNvPr id="7" name="TextBox 41">
                <a:extLst>
                  <a:ext uri="{FF2B5EF4-FFF2-40B4-BE49-F238E27FC236}">
                    <a16:creationId xmlns:a16="http://schemas.microsoft.com/office/drawing/2014/main" id="{5B6BB84C-33F3-9908-D4F5-712F13654577}"/>
                  </a:ext>
                </a:extLst>
              </p:cNvPr>
              <p:cNvSpPr txBox="1"/>
              <p:nvPr/>
            </p:nvSpPr>
            <p:spPr>
              <a:xfrm>
                <a:off x="7049004" y="3000043"/>
                <a:ext cx="619588" cy="246502"/>
              </a:xfrm>
              <a:prstGeom prst="rect">
                <a:avLst/>
              </a:prstGeom>
              <a:noFill/>
            </p:spPr>
            <p:txBody>
              <a:bodyPr wrap="square" rtlCol="0">
                <a:spAutoFit/>
              </a:bodyPr>
              <a:lstStyle/>
              <a:p>
                <a:pPr algn="ctr"/>
                <a:r>
                  <a:rPr lang="it-IT" sz="2000" b="1" dirty="0">
                    <a:solidFill>
                      <a:srgbClr val="002FFF"/>
                    </a:solidFill>
                    <a:latin typeface="Montserrat" panose="00000500000000000000" pitchFamily="2" charset="0"/>
                  </a:rPr>
                  <a:t>64</a:t>
                </a:r>
                <a:endParaRPr lang="en-GB" sz="2000" b="1" dirty="0">
                  <a:solidFill>
                    <a:srgbClr val="002FFF"/>
                  </a:solidFill>
                  <a:latin typeface="Montserrat" panose="00000500000000000000" pitchFamily="2" charset="0"/>
                </a:endParaRPr>
              </a:p>
            </p:txBody>
          </p:sp>
          <p:sp>
            <p:nvSpPr>
              <p:cNvPr id="8" name="TextBox 42">
                <a:extLst>
                  <a:ext uri="{FF2B5EF4-FFF2-40B4-BE49-F238E27FC236}">
                    <a16:creationId xmlns:a16="http://schemas.microsoft.com/office/drawing/2014/main" id="{519EEEC6-D0E4-922D-73AE-94CF91190882}"/>
                  </a:ext>
                </a:extLst>
              </p:cNvPr>
              <p:cNvSpPr txBox="1"/>
              <p:nvPr/>
            </p:nvSpPr>
            <p:spPr>
              <a:xfrm>
                <a:off x="7970371" y="2987416"/>
                <a:ext cx="574965" cy="246502"/>
              </a:xfrm>
              <a:prstGeom prst="rect">
                <a:avLst/>
              </a:prstGeom>
              <a:noFill/>
            </p:spPr>
            <p:txBody>
              <a:bodyPr wrap="square" rtlCol="0">
                <a:spAutoFit/>
              </a:bodyPr>
              <a:lstStyle/>
              <a:p>
                <a:pPr algn="ctr"/>
                <a:r>
                  <a:rPr lang="it-IT" sz="2000" b="1" dirty="0">
                    <a:latin typeface="Montserrat" panose="00000500000000000000" pitchFamily="2" charset="0"/>
                  </a:rPr>
                  <a:t>7</a:t>
                </a:r>
                <a:endParaRPr lang="en-GB" sz="2000" b="1" dirty="0">
                  <a:latin typeface="Montserrat" panose="00000500000000000000" pitchFamily="2" charset="0"/>
                </a:endParaRPr>
              </a:p>
            </p:txBody>
          </p:sp>
          <p:sp>
            <p:nvSpPr>
              <p:cNvPr id="9" name="TextBox 43">
                <a:extLst>
                  <a:ext uri="{FF2B5EF4-FFF2-40B4-BE49-F238E27FC236}">
                    <a16:creationId xmlns:a16="http://schemas.microsoft.com/office/drawing/2014/main" id="{858FF2C2-055D-4D4B-AA96-925B45BD710E}"/>
                  </a:ext>
                </a:extLst>
              </p:cNvPr>
              <p:cNvSpPr txBox="1"/>
              <p:nvPr/>
            </p:nvSpPr>
            <p:spPr>
              <a:xfrm>
                <a:off x="7632552" y="3000043"/>
                <a:ext cx="361672" cy="246502"/>
              </a:xfrm>
              <a:prstGeom prst="rect">
                <a:avLst/>
              </a:prstGeom>
              <a:noFill/>
            </p:spPr>
            <p:txBody>
              <a:bodyPr wrap="square" rtlCol="0">
                <a:spAutoFit/>
              </a:bodyPr>
              <a:lstStyle/>
              <a:p>
                <a:pPr algn="ctr"/>
                <a:r>
                  <a:rPr lang="it-IT" sz="2000" b="1" dirty="0">
                    <a:latin typeface="Montserrat" panose="00000500000000000000" pitchFamily="2" charset="0"/>
                  </a:rPr>
                  <a:t>6</a:t>
                </a:r>
                <a:endParaRPr lang="en-GB" sz="2000" b="1" dirty="0">
                  <a:latin typeface="Montserrat" panose="00000500000000000000" pitchFamily="2" charset="0"/>
                </a:endParaRPr>
              </a:p>
            </p:txBody>
          </p:sp>
        </p:grpSp>
        <p:grpSp>
          <p:nvGrpSpPr>
            <p:cNvPr id="12" name="Group 39">
              <a:extLst>
                <a:ext uri="{FF2B5EF4-FFF2-40B4-BE49-F238E27FC236}">
                  <a16:creationId xmlns:a16="http://schemas.microsoft.com/office/drawing/2014/main" id="{A1744D2F-2762-7DA4-10EC-2306C342CC82}"/>
                </a:ext>
              </a:extLst>
            </p:cNvPr>
            <p:cNvGrpSpPr/>
            <p:nvPr/>
          </p:nvGrpSpPr>
          <p:grpSpPr>
            <a:xfrm>
              <a:off x="6306189" y="3601649"/>
              <a:ext cx="2476039" cy="1591683"/>
              <a:chOff x="7036818" y="2627062"/>
              <a:chExt cx="1525454" cy="980614"/>
            </a:xfrm>
            <a:effectLst/>
          </p:grpSpPr>
          <p:grpSp>
            <p:nvGrpSpPr>
              <p:cNvPr id="13" name="Group 40">
                <a:extLst>
                  <a:ext uri="{FF2B5EF4-FFF2-40B4-BE49-F238E27FC236}">
                    <a16:creationId xmlns:a16="http://schemas.microsoft.com/office/drawing/2014/main" id="{D8D99825-ED55-39D4-4543-30BD62533A77}"/>
                  </a:ext>
                </a:extLst>
              </p:cNvPr>
              <p:cNvGrpSpPr/>
              <p:nvPr/>
            </p:nvGrpSpPr>
            <p:grpSpPr>
              <a:xfrm>
                <a:off x="7036818" y="2627062"/>
                <a:ext cx="1525454" cy="980614"/>
                <a:chOff x="7897415" y="1930184"/>
                <a:chExt cx="1736177" cy="1116074"/>
              </a:xfrm>
            </p:grpSpPr>
            <p:sp>
              <p:nvSpPr>
                <p:cNvPr id="17" name="Oval 44">
                  <a:extLst>
                    <a:ext uri="{FF2B5EF4-FFF2-40B4-BE49-F238E27FC236}">
                      <a16:creationId xmlns:a16="http://schemas.microsoft.com/office/drawing/2014/main" id="{557013AA-B265-73FD-F1AB-AD8C6ED25FA4}"/>
                    </a:ext>
                  </a:extLst>
                </p:cNvPr>
                <p:cNvSpPr/>
                <p:nvPr/>
              </p:nvSpPr>
              <p:spPr>
                <a:xfrm>
                  <a:off x="8555905" y="1938342"/>
                  <a:ext cx="1077687" cy="1107916"/>
                </a:xfrm>
                <a:prstGeom prst="ellipse">
                  <a:avLst/>
                </a:prstGeom>
                <a:solidFill>
                  <a:schemeClr val="accent3">
                    <a:lumMod val="60000"/>
                    <a:lumOff val="40000"/>
                    <a:alpha val="30196"/>
                  </a:schemeClr>
                </a:solidFill>
                <a:ln w="12700">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sp>
              <p:nvSpPr>
                <p:cNvPr id="18" name="Oval 45">
                  <a:extLst>
                    <a:ext uri="{FF2B5EF4-FFF2-40B4-BE49-F238E27FC236}">
                      <a16:creationId xmlns:a16="http://schemas.microsoft.com/office/drawing/2014/main" id="{DBDE57A3-9A95-CBB4-1FBB-F984C46EB89D}"/>
                    </a:ext>
                  </a:extLst>
                </p:cNvPr>
                <p:cNvSpPr/>
                <p:nvPr/>
              </p:nvSpPr>
              <p:spPr>
                <a:xfrm>
                  <a:off x="7897415" y="1930184"/>
                  <a:ext cx="1077686" cy="1107916"/>
                </a:xfrm>
                <a:prstGeom prst="ellipse">
                  <a:avLst/>
                </a:prstGeom>
                <a:solidFill>
                  <a:schemeClr val="tx2">
                    <a:lumMod val="50000"/>
                    <a:lumOff val="50000"/>
                    <a:alpha val="30196"/>
                  </a:schemeClr>
                </a:solidFill>
                <a:ln w="12700">
                  <a:solidFill>
                    <a:schemeClr val="tx2">
                      <a:lumMod val="50000"/>
                      <a:lumOff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grpSp>
          <p:sp>
            <p:nvSpPr>
              <p:cNvPr id="14" name="TextBox 41">
                <a:extLst>
                  <a:ext uri="{FF2B5EF4-FFF2-40B4-BE49-F238E27FC236}">
                    <a16:creationId xmlns:a16="http://schemas.microsoft.com/office/drawing/2014/main" id="{0AE0EF4E-C77B-F579-747A-C68698B8F884}"/>
                  </a:ext>
                </a:extLst>
              </p:cNvPr>
              <p:cNvSpPr txBox="1"/>
              <p:nvPr/>
            </p:nvSpPr>
            <p:spPr>
              <a:xfrm>
                <a:off x="7045650" y="3000043"/>
                <a:ext cx="574965" cy="246502"/>
              </a:xfrm>
              <a:prstGeom prst="rect">
                <a:avLst/>
              </a:prstGeom>
              <a:noFill/>
            </p:spPr>
            <p:txBody>
              <a:bodyPr wrap="square" rtlCol="0">
                <a:spAutoFit/>
              </a:bodyPr>
              <a:lstStyle/>
              <a:p>
                <a:pPr algn="ctr"/>
                <a:r>
                  <a:rPr lang="it-IT" sz="2000" b="1" dirty="0">
                    <a:solidFill>
                      <a:srgbClr val="002FFF"/>
                    </a:solidFill>
                    <a:latin typeface="Montserrat" panose="00000500000000000000" pitchFamily="2" charset="0"/>
                  </a:rPr>
                  <a:t>105</a:t>
                </a:r>
                <a:endParaRPr lang="en-GB" sz="2000" b="1" dirty="0">
                  <a:solidFill>
                    <a:srgbClr val="002FFF"/>
                  </a:solidFill>
                  <a:latin typeface="Montserrat" panose="00000500000000000000" pitchFamily="2" charset="0"/>
                </a:endParaRPr>
              </a:p>
            </p:txBody>
          </p:sp>
          <p:sp>
            <p:nvSpPr>
              <p:cNvPr id="15" name="TextBox 42">
                <a:extLst>
                  <a:ext uri="{FF2B5EF4-FFF2-40B4-BE49-F238E27FC236}">
                    <a16:creationId xmlns:a16="http://schemas.microsoft.com/office/drawing/2014/main" id="{FE1433F0-6603-969D-698B-5117AF90027A}"/>
                  </a:ext>
                </a:extLst>
              </p:cNvPr>
              <p:cNvSpPr txBox="1"/>
              <p:nvPr/>
            </p:nvSpPr>
            <p:spPr>
              <a:xfrm>
                <a:off x="7970371" y="3000043"/>
                <a:ext cx="574965" cy="246502"/>
              </a:xfrm>
              <a:prstGeom prst="rect">
                <a:avLst/>
              </a:prstGeom>
              <a:noFill/>
            </p:spPr>
            <p:txBody>
              <a:bodyPr wrap="square" rtlCol="0">
                <a:spAutoFit/>
              </a:bodyPr>
              <a:lstStyle/>
              <a:p>
                <a:pPr algn="ctr"/>
                <a:r>
                  <a:rPr lang="it-IT" sz="2000" b="1" dirty="0">
                    <a:latin typeface="Montserrat" panose="00000500000000000000" pitchFamily="2" charset="0"/>
                  </a:rPr>
                  <a:t>17</a:t>
                </a:r>
                <a:endParaRPr lang="en-GB" sz="2000" b="1" dirty="0">
                  <a:latin typeface="Montserrat" panose="00000500000000000000" pitchFamily="2" charset="0"/>
                </a:endParaRPr>
              </a:p>
            </p:txBody>
          </p:sp>
          <p:sp>
            <p:nvSpPr>
              <p:cNvPr id="16" name="TextBox 43">
                <a:extLst>
                  <a:ext uri="{FF2B5EF4-FFF2-40B4-BE49-F238E27FC236}">
                    <a16:creationId xmlns:a16="http://schemas.microsoft.com/office/drawing/2014/main" id="{D0904404-5169-2C23-D0BB-906C8BAC23D9}"/>
                  </a:ext>
                </a:extLst>
              </p:cNvPr>
              <p:cNvSpPr txBox="1"/>
              <p:nvPr/>
            </p:nvSpPr>
            <p:spPr>
              <a:xfrm>
                <a:off x="7632552" y="3000043"/>
                <a:ext cx="361672" cy="246502"/>
              </a:xfrm>
              <a:prstGeom prst="rect">
                <a:avLst/>
              </a:prstGeom>
              <a:noFill/>
            </p:spPr>
            <p:txBody>
              <a:bodyPr wrap="square" rtlCol="0">
                <a:spAutoFit/>
              </a:bodyPr>
              <a:lstStyle/>
              <a:p>
                <a:pPr algn="ctr"/>
                <a:r>
                  <a:rPr lang="it-IT" sz="2000" b="1" dirty="0">
                    <a:latin typeface="Montserrat" panose="00000500000000000000" pitchFamily="2" charset="0"/>
                  </a:rPr>
                  <a:t>24</a:t>
                </a:r>
                <a:endParaRPr lang="en-GB" sz="2000" b="1" dirty="0">
                  <a:latin typeface="Montserrat" panose="00000500000000000000" pitchFamily="2" charset="0"/>
                </a:endParaRPr>
              </a:p>
            </p:txBody>
          </p:sp>
        </p:grpSp>
        <p:grpSp>
          <p:nvGrpSpPr>
            <p:cNvPr id="29" name="Gruppo 28">
              <a:extLst>
                <a:ext uri="{FF2B5EF4-FFF2-40B4-BE49-F238E27FC236}">
                  <a16:creationId xmlns:a16="http://schemas.microsoft.com/office/drawing/2014/main" id="{418EE478-04EE-A22C-39F5-68194E30A1BD}"/>
                </a:ext>
              </a:extLst>
            </p:cNvPr>
            <p:cNvGrpSpPr/>
            <p:nvPr/>
          </p:nvGrpSpPr>
          <p:grpSpPr>
            <a:xfrm>
              <a:off x="6253449" y="5169054"/>
              <a:ext cx="2625359" cy="347811"/>
              <a:chOff x="5724511" y="5146987"/>
              <a:chExt cx="2795930" cy="370408"/>
            </a:xfrm>
          </p:grpSpPr>
          <p:sp>
            <p:nvSpPr>
              <p:cNvPr id="27" name="CasellaDiTesto 26">
                <a:extLst>
                  <a:ext uri="{FF2B5EF4-FFF2-40B4-BE49-F238E27FC236}">
                    <a16:creationId xmlns:a16="http://schemas.microsoft.com/office/drawing/2014/main" id="{E0D05576-2ED2-5976-05A3-698DBFE44ADC}"/>
                  </a:ext>
                </a:extLst>
              </p:cNvPr>
              <p:cNvSpPr txBox="1"/>
              <p:nvPr/>
            </p:nvSpPr>
            <p:spPr>
              <a:xfrm>
                <a:off x="5724511" y="5148063"/>
                <a:ext cx="1613745" cy="369332"/>
              </a:xfrm>
              <a:prstGeom prst="rect">
                <a:avLst/>
              </a:prstGeom>
              <a:noFill/>
            </p:spPr>
            <p:txBody>
              <a:bodyPr wrap="square" rtlCol="0">
                <a:spAutoFit/>
              </a:bodyPr>
              <a:lstStyle/>
              <a:p>
                <a:pPr algn="ctr"/>
                <a:r>
                  <a:rPr lang="it-IT" sz="1600" b="1" dirty="0">
                    <a:solidFill>
                      <a:srgbClr val="002FFF"/>
                    </a:solidFill>
                    <a:latin typeface="Montserrat" panose="00000500000000000000" pitchFamily="2" charset="0"/>
                  </a:rPr>
                  <a:t>CONV</a:t>
                </a:r>
              </a:p>
            </p:txBody>
          </p:sp>
          <p:sp>
            <p:nvSpPr>
              <p:cNvPr id="28" name="CasellaDiTesto 27">
                <a:extLst>
                  <a:ext uri="{FF2B5EF4-FFF2-40B4-BE49-F238E27FC236}">
                    <a16:creationId xmlns:a16="http://schemas.microsoft.com/office/drawing/2014/main" id="{2908A043-4BA0-A262-1641-EA93EB7E8F00}"/>
                  </a:ext>
                </a:extLst>
              </p:cNvPr>
              <p:cNvSpPr txBox="1"/>
              <p:nvPr/>
            </p:nvSpPr>
            <p:spPr>
              <a:xfrm>
                <a:off x="6892687" y="5146987"/>
                <a:ext cx="1627754" cy="369332"/>
              </a:xfrm>
              <a:prstGeom prst="rect">
                <a:avLst/>
              </a:prstGeom>
              <a:noFill/>
            </p:spPr>
            <p:txBody>
              <a:bodyPr wrap="square" rtlCol="0">
                <a:spAutoFit/>
              </a:bodyPr>
              <a:lstStyle/>
              <a:p>
                <a:pPr algn="ctr"/>
                <a:r>
                  <a:rPr lang="it-IT" sz="1600" b="1" dirty="0">
                    <a:solidFill>
                      <a:srgbClr val="31E431"/>
                    </a:solidFill>
                    <a:latin typeface="Montserrat" panose="00000500000000000000" pitchFamily="2" charset="0"/>
                  </a:rPr>
                  <a:t>FLASH</a:t>
                </a:r>
              </a:p>
            </p:txBody>
          </p:sp>
        </p:grpSp>
        <p:grpSp>
          <p:nvGrpSpPr>
            <p:cNvPr id="30" name="Gruppo 29">
              <a:extLst>
                <a:ext uri="{FF2B5EF4-FFF2-40B4-BE49-F238E27FC236}">
                  <a16:creationId xmlns:a16="http://schemas.microsoft.com/office/drawing/2014/main" id="{1B3BFE44-4E69-A47B-9689-92D9124E2C73}"/>
                </a:ext>
              </a:extLst>
            </p:cNvPr>
            <p:cNvGrpSpPr/>
            <p:nvPr/>
          </p:nvGrpSpPr>
          <p:grpSpPr>
            <a:xfrm>
              <a:off x="9292123" y="5170064"/>
              <a:ext cx="2625359" cy="347811"/>
              <a:chOff x="5724511" y="5146987"/>
              <a:chExt cx="2795930" cy="370408"/>
            </a:xfrm>
          </p:grpSpPr>
          <p:sp>
            <p:nvSpPr>
              <p:cNvPr id="31" name="CasellaDiTesto 30">
                <a:extLst>
                  <a:ext uri="{FF2B5EF4-FFF2-40B4-BE49-F238E27FC236}">
                    <a16:creationId xmlns:a16="http://schemas.microsoft.com/office/drawing/2014/main" id="{1F70BDF5-93FA-F78B-52BB-B41DD9C17728}"/>
                  </a:ext>
                </a:extLst>
              </p:cNvPr>
              <p:cNvSpPr txBox="1"/>
              <p:nvPr/>
            </p:nvSpPr>
            <p:spPr>
              <a:xfrm>
                <a:off x="5724511" y="5148063"/>
                <a:ext cx="1613745" cy="369332"/>
              </a:xfrm>
              <a:prstGeom prst="rect">
                <a:avLst/>
              </a:prstGeom>
              <a:noFill/>
            </p:spPr>
            <p:txBody>
              <a:bodyPr wrap="square" rtlCol="0">
                <a:spAutoFit/>
              </a:bodyPr>
              <a:lstStyle/>
              <a:p>
                <a:pPr algn="ctr"/>
                <a:r>
                  <a:rPr lang="it-IT" sz="1600" b="1" dirty="0">
                    <a:solidFill>
                      <a:srgbClr val="002FFF"/>
                    </a:solidFill>
                    <a:latin typeface="Montserrat" panose="00000500000000000000" pitchFamily="2" charset="0"/>
                  </a:rPr>
                  <a:t>CONV</a:t>
                </a:r>
              </a:p>
            </p:txBody>
          </p:sp>
          <p:sp>
            <p:nvSpPr>
              <p:cNvPr id="32" name="CasellaDiTesto 31">
                <a:extLst>
                  <a:ext uri="{FF2B5EF4-FFF2-40B4-BE49-F238E27FC236}">
                    <a16:creationId xmlns:a16="http://schemas.microsoft.com/office/drawing/2014/main" id="{98632758-A5EF-B8D0-0D20-A657B0DC3F7B}"/>
                  </a:ext>
                </a:extLst>
              </p:cNvPr>
              <p:cNvSpPr txBox="1"/>
              <p:nvPr/>
            </p:nvSpPr>
            <p:spPr>
              <a:xfrm>
                <a:off x="6892687" y="5146987"/>
                <a:ext cx="1627754" cy="369332"/>
              </a:xfrm>
              <a:prstGeom prst="rect">
                <a:avLst/>
              </a:prstGeom>
              <a:noFill/>
            </p:spPr>
            <p:txBody>
              <a:bodyPr wrap="square" rtlCol="0">
                <a:spAutoFit/>
              </a:bodyPr>
              <a:lstStyle/>
              <a:p>
                <a:pPr algn="ctr"/>
                <a:r>
                  <a:rPr lang="it-IT" sz="1600" b="1" dirty="0">
                    <a:solidFill>
                      <a:srgbClr val="31E431"/>
                    </a:solidFill>
                    <a:latin typeface="Montserrat" panose="00000500000000000000" pitchFamily="2" charset="0"/>
                  </a:rPr>
                  <a:t>FLASH</a:t>
                </a:r>
              </a:p>
            </p:txBody>
          </p:sp>
        </p:grpSp>
        <p:sp>
          <p:nvSpPr>
            <p:cNvPr id="39" name="Freccia in su 38">
              <a:extLst>
                <a:ext uri="{FF2B5EF4-FFF2-40B4-BE49-F238E27FC236}">
                  <a16:creationId xmlns:a16="http://schemas.microsoft.com/office/drawing/2014/main" id="{E2E6F19C-D0C8-23D4-E8AF-58C925B9E0D3}"/>
                </a:ext>
              </a:extLst>
            </p:cNvPr>
            <p:cNvSpPr/>
            <p:nvPr/>
          </p:nvSpPr>
          <p:spPr>
            <a:xfrm>
              <a:off x="5816357" y="3702842"/>
              <a:ext cx="419812" cy="1377661"/>
            </a:xfrm>
            <a:prstGeom prs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2" name="Freccia in su 41">
              <a:extLst>
                <a:ext uri="{FF2B5EF4-FFF2-40B4-BE49-F238E27FC236}">
                  <a16:creationId xmlns:a16="http://schemas.microsoft.com/office/drawing/2014/main" id="{D4EB3077-9BF4-D8B3-FE01-BF2B63DC0090}"/>
                </a:ext>
              </a:extLst>
            </p:cNvPr>
            <p:cNvSpPr/>
            <p:nvPr/>
          </p:nvSpPr>
          <p:spPr>
            <a:xfrm rot="10800000">
              <a:off x="8948826" y="3702841"/>
              <a:ext cx="419812" cy="1377661"/>
            </a:xfrm>
            <a:prstGeom prst="upArrow">
              <a:avLst/>
            </a:prstGeom>
            <a:solidFill>
              <a:srgbClr val="3C6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45" name="CasellaDiTesto 44">
            <a:extLst>
              <a:ext uri="{FF2B5EF4-FFF2-40B4-BE49-F238E27FC236}">
                <a16:creationId xmlns:a16="http://schemas.microsoft.com/office/drawing/2014/main" id="{BDE40969-EFCC-9D65-6788-369DC38C3589}"/>
              </a:ext>
            </a:extLst>
          </p:cNvPr>
          <p:cNvSpPr txBox="1"/>
          <p:nvPr/>
        </p:nvSpPr>
        <p:spPr>
          <a:xfrm>
            <a:off x="-7100" y="931634"/>
            <a:ext cx="5945305"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MUSCLE </a:t>
            </a:r>
            <a:r>
              <a:rPr lang="it-IT" sz="2200" b="1" dirty="0" err="1">
                <a:solidFill>
                  <a:schemeClr val="bg1"/>
                </a:solidFill>
                <a:latin typeface="Montserrat" panose="00000500000000000000" pitchFamily="2" charset="0"/>
              </a:rPr>
              <a:t>Transcriptiomic</a:t>
            </a:r>
            <a:r>
              <a:rPr lang="it-IT" sz="2200" b="1" dirty="0">
                <a:solidFill>
                  <a:schemeClr val="bg1"/>
                </a:solidFill>
                <a:latin typeface="Montserrat" panose="00000500000000000000" pitchFamily="2" charset="0"/>
              </a:rPr>
              <a:t> Profiling</a:t>
            </a:r>
          </a:p>
        </p:txBody>
      </p:sp>
      <p:sp>
        <p:nvSpPr>
          <p:cNvPr id="48" name="CasellaDiTesto 47">
            <a:extLst>
              <a:ext uri="{FF2B5EF4-FFF2-40B4-BE49-F238E27FC236}">
                <a16:creationId xmlns:a16="http://schemas.microsoft.com/office/drawing/2014/main" id="{ED0B3C7A-AB8A-D083-51D2-8BC6BEF835A7}"/>
              </a:ext>
            </a:extLst>
          </p:cNvPr>
          <p:cNvSpPr txBox="1"/>
          <p:nvPr/>
        </p:nvSpPr>
        <p:spPr>
          <a:xfrm>
            <a:off x="-7100" y="1447356"/>
            <a:ext cx="5945305" cy="338554"/>
          </a:xfrm>
          <a:prstGeom prst="rect">
            <a:avLst/>
          </a:prstGeom>
          <a:solidFill>
            <a:srgbClr val="7597CD"/>
          </a:solidFill>
        </p:spPr>
        <p:txBody>
          <a:bodyPr wrap="square">
            <a:spAutoFit/>
          </a:bodyPr>
          <a:lstStyle/>
          <a:p>
            <a:pPr algn="ctr"/>
            <a:r>
              <a:rPr lang="it-IT" sz="1600" b="1" dirty="0">
                <a:solidFill>
                  <a:schemeClr val="bg1"/>
                </a:solidFill>
                <a:latin typeface="Montserrat" panose="00000500000000000000" pitchFamily="2" charset="0"/>
              </a:rPr>
              <a:t>1) </a:t>
            </a:r>
            <a:r>
              <a:rPr lang="it-IT" sz="1600" b="1" dirty="0" err="1">
                <a:solidFill>
                  <a:schemeClr val="bg1"/>
                </a:solidFill>
                <a:latin typeface="Montserrat" panose="00000500000000000000" pitchFamily="2" charset="0"/>
              </a:rPr>
              <a:t>Diferentially</a:t>
            </a:r>
            <a:r>
              <a:rPr lang="it-IT" sz="1600" b="1" dirty="0">
                <a:solidFill>
                  <a:schemeClr val="bg1"/>
                </a:solidFill>
                <a:latin typeface="Montserrat" panose="00000500000000000000" pitchFamily="2" charset="0"/>
              </a:rPr>
              <a:t> </a:t>
            </a:r>
            <a:r>
              <a:rPr lang="it-IT" sz="1600" b="1" dirty="0" err="1">
                <a:solidFill>
                  <a:schemeClr val="bg1"/>
                </a:solidFill>
                <a:latin typeface="Montserrat" panose="00000500000000000000" pitchFamily="2" charset="0"/>
              </a:rPr>
              <a:t>Expressed</a:t>
            </a:r>
            <a:r>
              <a:rPr lang="it-IT" sz="1600" b="1" dirty="0">
                <a:solidFill>
                  <a:schemeClr val="bg1"/>
                </a:solidFill>
                <a:latin typeface="Montserrat" panose="00000500000000000000" pitchFamily="2" charset="0"/>
              </a:rPr>
              <a:t> </a:t>
            </a:r>
            <a:r>
              <a:rPr lang="it-IT" sz="1600" b="1" dirty="0" err="1">
                <a:solidFill>
                  <a:schemeClr val="bg1"/>
                </a:solidFill>
                <a:latin typeface="Montserrat" panose="00000500000000000000" pitchFamily="2" charset="0"/>
              </a:rPr>
              <a:t>Genes</a:t>
            </a:r>
            <a:r>
              <a:rPr lang="it-IT" sz="1600" b="1" dirty="0">
                <a:solidFill>
                  <a:schemeClr val="bg1"/>
                </a:solidFill>
                <a:latin typeface="Montserrat" panose="00000500000000000000" pitchFamily="2" charset="0"/>
              </a:rPr>
              <a:t> (</a:t>
            </a:r>
            <a:r>
              <a:rPr lang="it-IT" sz="1600" b="1" dirty="0" err="1">
                <a:solidFill>
                  <a:schemeClr val="bg1"/>
                </a:solidFill>
                <a:latin typeface="Montserrat" panose="00000500000000000000" pitchFamily="2" charset="0"/>
              </a:rPr>
              <a:t>DEGs</a:t>
            </a:r>
            <a:r>
              <a:rPr lang="it-IT" sz="1600" b="1" dirty="0">
                <a:solidFill>
                  <a:schemeClr val="bg1"/>
                </a:solidFill>
                <a:latin typeface="Montserrat" panose="00000500000000000000" pitchFamily="2" charset="0"/>
              </a:rPr>
              <a:t>)</a:t>
            </a:r>
            <a:endParaRPr lang="it-IT" sz="1600" b="1" dirty="0">
              <a:solidFill>
                <a:schemeClr val="bg1"/>
              </a:solidFill>
            </a:endParaRPr>
          </a:p>
        </p:txBody>
      </p:sp>
      <p:pic>
        <p:nvPicPr>
          <p:cNvPr id="4" name="Immagine 3">
            <a:extLst>
              <a:ext uri="{FF2B5EF4-FFF2-40B4-BE49-F238E27FC236}">
                <a16:creationId xmlns:a16="http://schemas.microsoft.com/office/drawing/2014/main" id="{B2C1363E-70D2-C05B-26D7-FCE1F915A649}"/>
              </a:ext>
            </a:extLst>
          </p:cNvPr>
          <p:cNvPicPr>
            <a:picLocks noChangeAspect="1"/>
          </p:cNvPicPr>
          <p:nvPr/>
        </p:nvPicPr>
        <p:blipFill>
          <a:blip r:embed="rId4"/>
          <a:srcRect l="11722" t="13055" r="60548" b="60112"/>
          <a:stretch>
            <a:fillRect/>
          </a:stretch>
        </p:blipFill>
        <p:spPr>
          <a:xfrm>
            <a:off x="5998191" y="1083419"/>
            <a:ext cx="757451" cy="666301"/>
          </a:xfrm>
          <a:prstGeom prst="rect">
            <a:avLst/>
          </a:prstGeom>
        </p:spPr>
      </p:pic>
      <p:grpSp>
        <p:nvGrpSpPr>
          <p:cNvPr id="2" name="Group 1">
            <a:extLst>
              <a:ext uri="{FF2B5EF4-FFF2-40B4-BE49-F238E27FC236}">
                <a16:creationId xmlns:a16="http://schemas.microsoft.com/office/drawing/2014/main" id="{0F315D68-8A18-91B1-0618-95FFAEF22A47}"/>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5100BD76-B3CA-CBF1-415C-50E67712AF59}"/>
                </a:ext>
              </a:extLst>
            </p:cNvPr>
            <p:cNvPicPr>
              <a:picLocks noChangeAspect="1"/>
            </p:cNvPicPr>
            <p:nvPr/>
          </p:nvPicPr>
          <p:blipFill>
            <a:blip r:embed="rId5"/>
            <a:stretch>
              <a:fillRect/>
            </a:stretch>
          </p:blipFill>
          <p:spPr>
            <a:xfrm>
              <a:off x="79512" y="91331"/>
              <a:ext cx="2206210" cy="581829"/>
            </a:xfrm>
            <a:prstGeom prst="rect">
              <a:avLst/>
            </a:prstGeom>
          </p:spPr>
        </p:pic>
        <p:pic>
          <p:nvPicPr>
            <p:cNvPr id="19" name="Picture 6" descr="Centro Pisano Flash RadioTherapy - CISUP - Center for Instrument Sharing of  the University of Pisa">
              <a:extLst>
                <a:ext uri="{FF2B5EF4-FFF2-40B4-BE49-F238E27FC236}">
                  <a16:creationId xmlns:a16="http://schemas.microsoft.com/office/drawing/2014/main" id="{6A4CB39B-EA63-21C2-807F-CAB140D02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B34B6CCF-7050-25D4-4768-5739CCA89942}"/>
              </a:ext>
            </a:extLst>
          </p:cNvPr>
          <p:cNvSpPr txBox="1"/>
          <p:nvPr/>
        </p:nvSpPr>
        <p:spPr>
          <a:xfrm>
            <a:off x="6568822" y="6170212"/>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831088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2CCC1-0D85-0EC9-C14C-0A5BA8C955D3}"/>
            </a:ext>
          </a:extLst>
        </p:cNvPr>
        <p:cNvGrpSpPr/>
        <p:nvPr/>
      </p:nvGrpSpPr>
      <p:grpSpPr>
        <a:xfrm>
          <a:off x="0" y="0"/>
          <a:ext cx="0" cy="0"/>
          <a:chOff x="0" y="0"/>
          <a:chExt cx="0" cy="0"/>
        </a:xfrm>
      </p:grpSpPr>
      <p:sp>
        <p:nvSpPr>
          <p:cNvPr id="24" name="CasellaDiTesto 23">
            <a:extLst>
              <a:ext uri="{FF2B5EF4-FFF2-40B4-BE49-F238E27FC236}">
                <a16:creationId xmlns:a16="http://schemas.microsoft.com/office/drawing/2014/main" id="{EE4E980C-65C6-7FDF-2DDB-456CA6DD9230}"/>
              </a:ext>
            </a:extLst>
          </p:cNvPr>
          <p:cNvSpPr txBox="1"/>
          <p:nvPr/>
        </p:nvSpPr>
        <p:spPr>
          <a:xfrm>
            <a:off x="308204" y="2390753"/>
            <a:ext cx="4973969" cy="583878"/>
          </a:xfrm>
          <a:prstGeom prst="rect">
            <a:avLst/>
          </a:prstGeom>
          <a:noFill/>
        </p:spPr>
        <p:txBody>
          <a:bodyPr wrap="square">
            <a:spAutoFit/>
          </a:bodyPr>
          <a:lstStyle/>
          <a:p>
            <a:pPr algn="ctr">
              <a:lnSpc>
                <a:spcPct val="150000"/>
              </a:lnSpc>
            </a:pPr>
            <a:r>
              <a:rPr lang="en-GB" sz="2400" b="1" dirty="0">
                <a:solidFill>
                  <a:srgbClr val="3C64A5"/>
                </a:solidFill>
                <a:latin typeface="Montserrat" panose="00000500000000000000" pitchFamily="2" charset="0"/>
                <a:cs typeface="Arial" panose="020B0604020202020204" pitchFamily="34" charset="0"/>
              </a:rPr>
              <a:t>CONV-RT &gt;&gt; FLASH-RT</a:t>
            </a:r>
          </a:p>
        </p:txBody>
      </p:sp>
      <p:sp>
        <p:nvSpPr>
          <p:cNvPr id="26" name="CasellaDiTesto 25">
            <a:extLst>
              <a:ext uri="{FF2B5EF4-FFF2-40B4-BE49-F238E27FC236}">
                <a16:creationId xmlns:a16="http://schemas.microsoft.com/office/drawing/2014/main" id="{E85D83CC-5C80-807D-D7D0-E09F03D694D8}"/>
              </a:ext>
            </a:extLst>
          </p:cNvPr>
          <p:cNvSpPr txBox="1"/>
          <p:nvPr/>
        </p:nvSpPr>
        <p:spPr>
          <a:xfrm>
            <a:off x="261929" y="2973072"/>
            <a:ext cx="6367291" cy="88338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CONV-RT:  103 Enriched BPs (93 UP and 10 DOWN, p&lt;0.05) </a:t>
            </a:r>
          </a:p>
          <a:p>
            <a:pPr marL="285750" indent="-285750">
              <a:lnSpc>
                <a:spcPct val="150000"/>
              </a:lnSpc>
              <a:buFont typeface="Arial" panose="020B0604020202020204" pitchFamily="34" charset="0"/>
              <a:buChar char="•"/>
            </a:pPr>
            <a:r>
              <a:rPr lang="en-US" dirty="0"/>
              <a:t>FLASH-RT: 25 Enriched BPs (25 UP and 0 DOWN, p&lt;0.05)</a:t>
            </a:r>
            <a:endParaRPr lang="it-IT" dirty="0"/>
          </a:p>
        </p:txBody>
      </p:sp>
      <p:sp>
        <p:nvSpPr>
          <p:cNvPr id="39" name="CasellaDiTesto 38">
            <a:extLst>
              <a:ext uri="{FF2B5EF4-FFF2-40B4-BE49-F238E27FC236}">
                <a16:creationId xmlns:a16="http://schemas.microsoft.com/office/drawing/2014/main" id="{7712A12A-9978-C25A-9F6D-A611718270A1}"/>
              </a:ext>
            </a:extLst>
          </p:cNvPr>
          <p:cNvSpPr txBox="1"/>
          <p:nvPr/>
        </p:nvSpPr>
        <p:spPr>
          <a:xfrm>
            <a:off x="7555597" y="2248397"/>
            <a:ext cx="4060968" cy="214251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it-IT" sz="1600" dirty="0" err="1">
                <a:latin typeface="Montserrat" panose="00000500000000000000" pitchFamily="2" charset="0"/>
              </a:rPr>
              <a:t>Lipid</a:t>
            </a:r>
            <a:r>
              <a:rPr lang="it-IT" sz="1600" dirty="0">
                <a:latin typeface="Montserrat" panose="00000500000000000000" pitchFamily="2" charset="0"/>
              </a:rPr>
              <a:t> Turnover</a:t>
            </a:r>
          </a:p>
          <a:p>
            <a:pPr marL="285750" indent="-285750">
              <a:lnSpc>
                <a:spcPct val="150000"/>
              </a:lnSpc>
              <a:buFont typeface="Arial" panose="020B0604020202020204" pitchFamily="34" charset="0"/>
              <a:buChar char="•"/>
            </a:pPr>
            <a:r>
              <a:rPr lang="it-IT" sz="1600" dirty="0">
                <a:latin typeface="Montserrat" panose="00000500000000000000" pitchFamily="2" charset="0"/>
              </a:rPr>
              <a:t>Muscle </a:t>
            </a:r>
            <a:r>
              <a:rPr lang="it-IT" sz="1600" dirty="0" err="1">
                <a:latin typeface="Montserrat" panose="00000500000000000000" pitchFamily="2" charset="0"/>
              </a:rPr>
              <a:t>remodelling</a:t>
            </a:r>
            <a:endParaRPr lang="it-IT" sz="1600" dirty="0">
              <a:latin typeface="Montserrat" panose="00000500000000000000" pitchFamily="2" charset="0"/>
            </a:endParaRPr>
          </a:p>
          <a:p>
            <a:pPr marL="285750" indent="-285750">
              <a:lnSpc>
                <a:spcPct val="150000"/>
              </a:lnSpc>
              <a:buFont typeface="Arial" panose="020B0604020202020204" pitchFamily="34" charset="0"/>
              <a:buChar char="•"/>
            </a:pPr>
            <a:r>
              <a:rPr lang="it-IT" sz="1600" dirty="0" err="1">
                <a:latin typeface="Montserrat" panose="00000500000000000000" pitchFamily="2" charset="0"/>
              </a:rPr>
              <a:t>Unfolded</a:t>
            </a:r>
            <a:r>
              <a:rPr lang="it-IT" sz="1600" dirty="0">
                <a:latin typeface="Montserrat" panose="00000500000000000000" pitchFamily="2" charset="0"/>
              </a:rPr>
              <a:t> </a:t>
            </a:r>
            <a:r>
              <a:rPr lang="it-IT" sz="1600" dirty="0" err="1">
                <a:latin typeface="Montserrat" panose="00000500000000000000" pitchFamily="2" charset="0"/>
              </a:rPr>
              <a:t>protein</a:t>
            </a:r>
            <a:r>
              <a:rPr lang="it-IT" sz="1600" dirty="0">
                <a:latin typeface="Montserrat" panose="00000500000000000000" pitchFamily="2" charset="0"/>
              </a:rPr>
              <a:t> </a:t>
            </a:r>
            <a:r>
              <a:rPr lang="it-IT" sz="1600" dirty="0" err="1">
                <a:latin typeface="Montserrat" panose="00000500000000000000" pitchFamily="2" charset="0"/>
              </a:rPr>
              <a:t>response</a:t>
            </a:r>
            <a:endParaRPr lang="it-IT" sz="1600" dirty="0">
              <a:latin typeface="Montserrat" panose="00000500000000000000" pitchFamily="2" charset="0"/>
            </a:endParaRPr>
          </a:p>
          <a:p>
            <a:pPr marL="285750" indent="-285750">
              <a:lnSpc>
                <a:spcPct val="150000"/>
              </a:lnSpc>
              <a:buFont typeface="Arial" panose="020B0604020202020204" pitchFamily="34" charset="0"/>
              <a:buChar char="•"/>
            </a:pPr>
            <a:r>
              <a:rPr lang="en-US" sz="1050" dirty="0">
                <a:latin typeface="Montserrat" panose="00000500000000000000" pitchFamily="2" charset="0"/>
              </a:rPr>
              <a:t>Inflammation and Immunity</a:t>
            </a:r>
            <a:endParaRPr lang="it-IT" sz="1050" dirty="0">
              <a:latin typeface="Montserrat" panose="00000500000000000000" pitchFamily="2" charset="0"/>
            </a:endParaRPr>
          </a:p>
          <a:p>
            <a:pPr marL="285750" indent="-285750">
              <a:lnSpc>
                <a:spcPct val="150000"/>
              </a:lnSpc>
              <a:buFont typeface="Arial" panose="020B0604020202020204" pitchFamily="34" charset="0"/>
              <a:buChar char="•"/>
            </a:pPr>
            <a:r>
              <a:rPr lang="en-US" sz="1050" dirty="0">
                <a:latin typeface="Montserrat" panose="00000500000000000000" pitchFamily="2" charset="0"/>
              </a:rPr>
              <a:t>Cell death </a:t>
            </a:r>
            <a:endParaRPr lang="it-IT" sz="1050" dirty="0">
              <a:latin typeface="Montserrat" panose="00000500000000000000" pitchFamily="2" charset="0"/>
            </a:endParaRPr>
          </a:p>
          <a:p>
            <a:pPr marL="285750" indent="-285750">
              <a:lnSpc>
                <a:spcPct val="150000"/>
              </a:lnSpc>
              <a:buFont typeface="Arial" panose="020B0604020202020204" pitchFamily="34" charset="0"/>
              <a:buChar char="•"/>
            </a:pPr>
            <a:r>
              <a:rPr lang="en-US" sz="1050" dirty="0">
                <a:latin typeface="Montserrat" panose="00000500000000000000" pitchFamily="2" charset="0"/>
              </a:rPr>
              <a:t>Regulation of gene expression</a:t>
            </a:r>
            <a:endParaRPr lang="it-IT" sz="1050" dirty="0">
              <a:latin typeface="Montserrat" panose="00000500000000000000" pitchFamily="2" charset="0"/>
            </a:endParaRPr>
          </a:p>
          <a:p>
            <a:pPr marL="285750" indent="-285750">
              <a:lnSpc>
                <a:spcPct val="150000"/>
              </a:lnSpc>
              <a:buFont typeface="Arial" panose="020B0604020202020204" pitchFamily="34" charset="0"/>
              <a:buChar char="•"/>
            </a:pPr>
            <a:r>
              <a:rPr lang="en-US" sz="1050" dirty="0">
                <a:latin typeface="Montserrat" panose="00000500000000000000" pitchFamily="2" charset="0"/>
              </a:rPr>
              <a:t>Cell signaling </a:t>
            </a:r>
            <a:endParaRPr lang="it-IT" sz="1050" dirty="0">
              <a:latin typeface="Montserrat" panose="00000500000000000000" pitchFamily="2" charset="0"/>
            </a:endParaRPr>
          </a:p>
        </p:txBody>
      </p:sp>
      <p:grpSp>
        <p:nvGrpSpPr>
          <p:cNvPr id="40" name="Gruppo 39">
            <a:extLst>
              <a:ext uri="{FF2B5EF4-FFF2-40B4-BE49-F238E27FC236}">
                <a16:creationId xmlns:a16="http://schemas.microsoft.com/office/drawing/2014/main" id="{FB05AAB4-304D-DC8D-243A-059CFBE71FA5}"/>
              </a:ext>
            </a:extLst>
          </p:cNvPr>
          <p:cNvGrpSpPr/>
          <p:nvPr/>
        </p:nvGrpSpPr>
        <p:grpSpPr>
          <a:xfrm>
            <a:off x="484733" y="4106148"/>
            <a:ext cx="5168232" cy="1653813"/>
            <a:chOff x="5892842" y="3590015"/>
            <a:chExt cx="6024640" cy="1927860"/>
          </a:xfrm>
        </p:grpSpPr>
        <p:grpSp>
          <p:nvGrpSpPr>
            <p:cNvPr id="41" name="Group 39">
              <a:extLst>
                <a:ext uri="{FF2B5EF4-FFF2-40B4-BE49-F238E27FC236}">
                  <a16:creationId xmlns:a16="http://schemas.microsoft.com/office/drawing/2014/main" id="{76F15004-12C9-0DAC-8D96-6AA5F4226EC1}"/>
                </a:ext>
              </a:extLst>
            </p:cNvPr>
            <p:cNvGrpSpPr/>
            <p:nvPr/>
          </p:nvGrpSpPr>
          <p:grpSpPr>
            <a:xfrm>
              <a:off x="9344314" y="3590015"/>
              <a:ext cx="2476039" cy="1591683"/>
              <a:chOff x="7036818" y="2627062"/>
              <a:chExt cx="1525454" cy="980614"/>
            </a:xfrm>
            <a:effectLst/>
          </p:grpSpPr>
          <p:grpSp>
            <p:nvGrpSpPr>
              <p:cNvPr id="57" name="Group 40">
                <a:extLst>
                  <a:ext uri="{FF2B5EF4-FFF2-40B4-BE49-F238E27FC236}">
                    <a16:creationId xmlns:a16="http://schemas.microsoft.com/office/drawing/2014/main" id="{79A9B2F4-BEA7-080A-2F74-BFE89C2FB21D}"/>
                  </a:ext>
                </a:extLst>
              </p:cNvPr>
              <p:cNvGrpSpPr/>
              <p:nvPr/>
            </p:nvGrpSpPr>
            <p:grpSpPr>
              <a:xfrm>
                <a:off x="7036818" y="2627062"/>
                <a:ext cx="1525454" cy="980614"/>
                <a:chOff x="7897415" y="1930184"/>
                <a:chExt cx="1736177" cy="1116074"/>
              </a:xfrm>
            </p:grpSpPr>
            <p:sp>
              <p:nvSpPr>
                <p:cNvPr id="61" name="Oval 44">
                  <a:extLst>
                    <a:ext uri="{FF2B5EF4-FFF2-40B4-BE49-F238E27FC236}">
                      <a16:creationId xmlns:a16="http://schemas.microsoft.com/office/drawing/2014/main" id="{8F798CD7-E496-147E-DAD1-2176081835B0}"/>
                    </a:ext>
                  </a:extLst>
                </p:cNvPr>
                <p:cNvSpPr/>
                <p:nvPr/>
              </p:nvSpPr>
              <p:spPr>
                <a:xfrm>
                  <a:off x="8555905" y="1938342"/>
                  <a:ext cx="1077687" cy="1107916"/>
                </a:xfrm>
                <a:prstGeom prst="ellipse">
                  <a:avLst/>
                </a:prstGeom>
                <a:solidFill>
                  <a:schemeClr val="accent3">
                    <a:lumMod val="60000"/>
                    <a:lumOff val="40000"/>
                    <a:alpha val="30196"/>
                  </a:schemeClr>
                </a:solidFill>
                <a:ln w="12700">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sp>
              <p:nvSpPr>
                <p:cNvPr id="62" name="Oval 45">
                  <a:extLst>
                    <a:ext uri="{FF2B5EF4-FFF2-40B4-BE49-F238E27FC236}">
                      <a16:creationId xmlns:a16="http://schemas.microsoft.com/office/drawing/2014/main" id="{F3FC45E7-4070-DF34-FDDA-2049E687C1CB}"/>
                    </a:ext>
                  </a:extLst>
                </p:cNvPr>
                <p:cNvSpPr/>
                <p:nvPr/>
              </p:nvSpPr>
              <p:spPr>
                <a:xfrm>
                  <a:off x="7897415" y="1930184"/>
                  <a:ext cx="1077686" cy="1107916"/>
                </a:xfrm>
                <a:prstGeom prst="ellipse">
                  <a:avLst/>
                </a:prstGeom>
                <a:solidFill>
                  <a:schemeClr val="tx2">
                    <a:lumMod val="50000"/>
                    <a:lumOff val="50000"/>
                    <a:alpha val="30196"/>
                  </a:schemeClr>
                </a:solidFill>
                <a:ln w="12700">
                  <a:solidFill>
                    <a:schemeClr val="tx2">
                      <a:lumMod val="50000"/>
                      <a:lumOff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grpSp>
          <p:sp>
            <p:nvSpPr>
              <p:cNvPr id="58" name="TextBox 41">
                <a:extLst>
                  <a:ext uri="{FF2B5EF4-FFF2-40B4-BE49-F238E27FC236}">
                    <a16:creationId xmlns:a16="http://schemas.microsoft.com/office/drawing/2014/main" id="{B864DD51-C223-5F18-EA30-6FA9F3555451}"/>
                  </a:ext>
                </a:extLst>
              </p:cNvPr>
              <p:cNvSpPr txBox="1"/>
              <p:nvPr/>
            </p:nvSpPr>
            <p:spPr>
              <a:xfrm>
                <a:off x="7049004" y="3000043"/>
                <a:ext cx="619588" cy="287349"/>
              </a:xfrm>
              <a:prstGeom prst="rect">
                <a:avLst/>
              </a:prstGeom>
              <a:noFill/>
            </p:spPr>
            <p:txBody>
              <a:bodyPr wrap="square" rtlCol="0">
                <a:spAutoFit/>
              </a:bodyPr>
              <a:lstStyle/>
              <a:p>
                <a:pPr algn="ctr"/>
                <a:r>
                  <a:rPr lang="it-IT" sz="2000" b="1" dirty="0">
                    <a:solidFill>
                      <a:srgbClr val="002FFF"/>
                    </a:solidFill>
                    <a:latin typeface="Montserrat" panose="00000500000000000000" pitchFamily="2" charset="0"/>
                  </a:rPr>
                  <a:t>10</a:t>
                </a:r>
                <a:endParaRPr lang="en-GB" sz="2000" b="1" dirty="0">
                  <a:solidFill>
                    <a:srgbClr val="002FFF"/>
                  </a:solidFill>
                  <a:latin typeface="Montserrat" panose="00000500000000000000" pitchFamily="2" charset="0"/>
                </a:endParaRPr>
              </a:p>
            </p:txBody>
          </p:sp>
          <p:sp>
            <p:nvSpPr>
              <p:cNvPr id="59" name="TextBox 42">
                <a:extLst>
                  <a:ext uri="{FF2B5EF4-FFF2-40B4-BE49-F238E27FC236}">
                    <a16:creationId xmlns:a16="http://schemas.microsoft.com/office/drawing/2014/main" id="{00B6998A-4A3A-D68F-DF2E-9AA2AF2F8E8D}"/>
                  </a:ext>
                </a:extLst>
              </p:cNvPr>
              <p:cNvSpPr txBox="1"/>
              <p:nvPr/>
            </p:nvSpPr>
            <p:spPr>
              <a:xfrm>
                <a:off x="7970371" y="2987416"/>
                <a:ext cx="574965" cy="287349"/>
              </a:xfrm>
              <a:prstGeom prst="rect">
                <a:avLst/>
              </a:prstGeom>
              <a:noFill/>
            </p:spPr>
            <p:txBody>
              <a:bodyPr wrap="square" rtlCol="0">
                <a:spAutoFit/>
              </a:bodyPr>
              <a:lstStyle/>
              <a:p>
                <a:pPr algn="ctr"/>
                <a:r>
                  <a:rPr lang="it-IT" sz="2000" b="1" dirty="0">
                    <a:latin typeface="Montserrat" panose="00000500000000000000" pitchFamily="2" charset="0"/>
                  </a:rPr>
                  <a:t>0</a:t>
                </a:r>
                <a:endParaRPr lang="en-GB" sz="2000" b="1" dirty="0">
                  <a:latin typeface="Montserrat" panose="00000500000000000000" pitchFamily="2" charset="0"/>
                </a:endParaRPr>
              </a:p>
            </p:txBody>
          </p:sp>
          <p:sp>
            <p:nvSpPr>
              <p:cNvPr id="60" name="TextBox 43">
                <a:extLst>
                  <a:ext uri="{FF2B5EF4-FFF2-40B4-BE49-F238E27FC236}">
                    <a16:creationId xmlns:a16="http://schemas.microsoft.com/office/drawing/2014/main" id="{F61475CD-9D0F-11E0-3CAF-D88462D75B47}"/>
                  </a:ext>
                </a:extLst>
              </p:cNvPr>
              <p:cNvSpPr txBox="1"/>
              <p:nvPr/>
            </p:nvSpPr>
            <p:spPr>
              <a:xfrm>
                <a:off x="7632552" y="3000043"/>
                <a:ext cx="361672" cy="287349"/>
              </a:xfrm>
              <a:prstGeom prst="rect">
                <a:avLst/>
              </a:prstGeom>
              <a:noFill/>
            </p:spPr>
            <p:txBody>
              <a:bodyPr wrap="square" rtlCol="0">
                <a:spAutoFit/>
              </a:bodyPr>
              <a:lstStyle/>
              <a:p>
                <a:pPr algn="ctr"/>
                <a:r>
                  <a:rPr lang="it-IT" sz="2000" b="1" dirty="0">
                    <a:latin typeface="Montserrat" panose="00000500000000000000" pitchFamily="2" charset="0"/>
                  </a:rPr>
                  <a:t>0</a:t>
                </a:r>
                <a:endParaRPr lang="en-GB" sz="2000" b="1" dirty="0">
                  <a:latin typeface="Montserrat" panose="00000500000000000000" pitchFamily="2" charset="0"/>
                </a:endParaRPr>
              </a:p>
            </p:txBody>
          </p:sp>
        </p:grpSp>
        <p:grpSp>
          <p:nvGrpSpPr>
            <p:cNvPr id="42" name="Group 39">
              <a:extLst>
                <a:ext uri="{FF2B5EF4-FFF2-40B4-BE49-F238E27FC236}">
                  <a16:creationId xmlns:a16="http://schemas.microsoft.com/office/drawing/2014/main" id="{3137A287-34C4-BBB4-9568-3A5AB330E692}"/>
                </a:ext>
              </a:extLst>
            </p:cNvPr>
            <p:cNvGrpSpPr/>
            <p:nvPr/>
          </p:nvGrpSpPr>
          <p:grpSpPr>
            <a:xfrm>
              <a:off x="6306189" y="3601649"/>
              <a:ext cx="2476039" cy="1591683"/>
              <a:chOff x="7036818" y="2627062"/>
              <a:chExt cx="1525454" cy="980614"/>
            </a:xfrm>
            <a:effectLst/>
          </p:grpSpPr>
          <p:grpSp>
            <p:nvGrpSpPr>
              <p:cNvPr id="51" name="Group 40">
                <a:extLst>
                  <a:ext uri="{FF2B5EF4-FFF2-40B4-BE49-F238E27FC236}">
                    <a16:creationId xmlns:a16="http://schemas.microsoft.com/office/drawing/2014/main" id="{C40E90AB-AAF1-B765-32D1-A9DB11737F61}"/>
                  </a:ext>
                </a:extLst>
              </p:cNvPr>
              <p:cNvGrpSpPr/>
              <p:nvPr/>
            </p:nvGrpSpPr>
            <p:grpSpPr>
              <a:xfrm>
                <a:off x="7036818" y="2627062"/>
                <a:ext cx="1525454" cy="980614"/>
                <a:chOff x="7897415" y="1930184"/>
                <a:chExt cx="1736177" cy="1116074"/>
              </a:xfrm>
            </p:grpSpPr>
            <p:sp>
              <p:nvSpPr>
                <p:cNvPr id="55" name="Oval 44">
                  <a:extLst>
                    <a:ext uri="{FF2B5EF4-FFF2-40B4-BE49-F238E27FC236}">
                      <a16:creationId xmlns:a16="http://schemas.microsoft.com/office/drawing/2014/main" id="{7D699EC5-D50F-A0E1-AF52-94B884B0A237}"/>
                    </a:ext>
                  </a:extLst>
                </p:cNvPr>
                <p:cNvSpPr/>
                <p:nvPr/>
              </p:nvSpPr>
              <p:spPr>
                <a:xfrm>
                  <a:off x="8555905" y="1938342"/>
                  <a:ext cx="1077687" cy="1107916"/>
                </a:xfrm>
                <a:prstGeom prst="ellipse">
                  <a:avLst/>
                </a:prstGeom>
                <a:solidFill>
                  <a:schemeClr val="accent3">
                    <a:lumMod val="60000"/>
                    <a:lumOff val="40000"/>
                    <a:alpha val="30196"/>
                  </a:schemeClr>
                </a:solidFill>
                <a:ln w="12700">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sp>
              <p:nvSpPr>
                <p:cNvPr id="56" name="Oval 45">
                  <a:extLst>
                    <a:ext uri="{FF2B5EF4-FFF2-40B4-BE49-F238E27FC236}">
                      <a16:creationId xmlns:a16="http://schemas.microsoft.com/office/drawing/2014/main" id="{8C3A17DF-55C3-1DD8-D5A2-506B87BD8329}"/>
                    </a:ext>
                  </a:extLst>
                </p:cNvPr>
                <p:cNvSpPr/>
                <p:nvPr/>
              </p:nvSpPr>
              <p:spPr>
                <a:xfrm>
                  <a:off x="7897415" y="1930184"/>
                  <a:ext cx="1077686" cy="1107916"/>
                </a:xfrm>
                <a:prstGeom prst="ellipse">
                  <a:avLst/>
                </a:prstGeom>
                <a:solidFill>
                  <a:schemeClr val="tx2">
                    <a:lumMod val="50000"/>
                    <a:lumOff val="50000"/>
                    <a:alpha val="30196"/>
                  </a:schemeClr>
                </a:solidFill>
                <a:ln w="12700">
                  <a:solidFill>
                    <a:schemeClr val="tx2">
                      <a:lumMod val="50000"/>
                      <a:lumOff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grpSp>
          <p:sp>
            <p:nvSpPr>
              <p:cNvPr id="52" name="TextBox 41">
                <a:extLst>
                  <a:ext uri="{FF2B5EF4-FFF2-40B4-BE49-F238E27FC236}">
                    <a16:creationId xmlns:a16="http://schemas.microsoft.com/office/drawing/2014/main" id="{ED1DD9BF-CC8D-8DDB-BB16-C411F45FA562}"/>
                  </a:ext>
                </a:extLst>
              </p:cNvPr>
              <p:cNvSpPr txBox="1"/>
              <p:nvPr/>
            </p:nvSpPr>
            <p:spPr>
              <a:xfrm>
                <a:off x="7045650" y="3000043"/>
                <a:ext cx="574965" cy="287349"/>
              </a:xfrm>
              <a:prstGeom prst="rect">
                <a:avLst/>
              </a:prstGeom>
              <a:noFill/>
            </p:spPr>
            <p:txBody>
              <a:bodyPr wrap="square" rtlCol="0">
                <a:spAutoFit/>
              </a:bodyPr>
              <a:lstStyle/>
              <a:p>
                <a:pPr algn="ctr"/>
                <a:r>
                  <a:rPr lang="it-IT" sz="2000" b="1" dirty="0">
                    <a:solidFill>
                      <a:srgbClr val="002FFF"/>
                    </a:solidFill>
                    <a:latin typeface="Montserrat" panose="00000500000000000000" pitchFamily="2" charset="0"/>
                  </a:rPr>
                  <a:t>88</a:t>
                </a:r>
                <a:endParaRPr lang="en-GB" sz="2000" b="1" dirty="0">
                  <a:solidFill>
                    <a:srgbClr val="002FFF"/>
                  </a:solidFill>
                  <a:latin typeface="Montserrat" panose="00000500000000000000" pitchFamily="2" charset="0"/>
                </a:endParaRPr>
              </a:p>
            </p:txBody>
          </p:sp>
          <p:sp>
            <p:nvSpPr>
              <p:cNvPr id="53" name="TextBox 42">
                <a:extLst>
                  <a:ext uri="{FF2B5EF4-FFF2-40B4-BE49-F238E27FC236}">
                    <a16:creationId xmlns:a16="http://schemas.microsoft.com/office/drawing/2014/main" id="{AD37FF0C-0C3C-130D-1E70-A8711A7C0557}"/>
                  </a:ext>
                </a:extLst>
              </p:cNvPr>
              <p:cNvSpPr txBox="1"/>
              <p:nvPr/>
            </p:nvSpPr>
            <p:spPr>
              <a:xfrm>
                <a:off x="7970371" y="3000043"/>
                <a:ext cx="574965" cy="287349"/>
              </a:xfrm>
              <a:prstGeom prst="rect">
                <a:avLst/>
              </a:prstGeom>
              <a:noFill/>
            </p:spPr>
            <p:txBody>
              <a:bodyPr wrap="square" rtlCol="0">
                <a:spAutoFit/>
              </a:bodyPr>
              <a:lstStyle/>
              <a:p>
                <a:pPr algn="ctr"/>
                <a:r>
                  <a:rPr lang="it-IT" sz="2000" b="1" dirty="0">
                    <a:latin typeface="Montserrat" panose="00000500000000000000" pitchFamily="2" charset="0"/>
                  </a:rPr>
                  <a:t>20</a:t>
                </a:r>
                <a:endParaRPr lang="en-GB" sz="2000" b="1" dirty="0">
                  <a:latin typeface="Montserrat" panose="00000500000000000000" pitchFamily="2" charset="0"/>
                </a:endParaRPr>
              </a:p>
            </p:txBody>
          </p:sp>
          <p:sp>
            <p:nvSpPr>
              <p:cNvPr id="54" name="TextBox 43">
                <a:extLst>
                  <a:ext uri="{FF2B5EF4-FFF2-40B4-BE49-F238E27FC236}">
                    <a16:creationId xmlns:a16="http://schemas.microsoft.com/office/drawing/2014/main" id="{95E4C877-3CCE-B7EF-D8CB-BC97C7EBF0F5}"/>
                  </a:ext>
                </a:extLst>
              </p:cNvPr>
              <p:cNvSpPr txBox="1"/>
              <p:nvPr/>
            </p:nvSpPr>
            <p:spPr>
              <a:xfrm>
                <a:off x="7632552" y="3000043"/>
                <a:ext cx="361672" cy="287349"/>
              </a:xfrm>
              <a:prstGeom prst="rect">
                <a:avLst/>
              </a:prstGeom>
              <a:noFill/>
            </p:spPr>
            <p:txBody>
              <a:bodyPr wrap="square" rtlCol="0">
                <a:spAutoFit/>
              </a:bodyPr>
              <a:lstStyle/>
              <a:p>
                <a:pPr algn="ctr"/>
                <a:r>
                  <a:rPr lang="it-IT" sz="2000" b="1" dirty="0">
                    <a:latin typeface="Montserrat" panose="00000500000000000000" pitchFamily="2" charset="0"/>
                  </a:rPr>
                  <a:t>5</a:t>
                </a:r>
                <a:endParaRPr lang="en-GB" sz="2000" b="1" dirty="0">
                  <a:latin typeface="Montserrat" panose="00000500000000000000" pitchFamily="2" charset="0"/>
                </a:endParaRPr>
              </a:p>
            </p:txBody>
          </p:sp>
        </p:grpSp>
        <p:grpSp>
          <p:nvGrpSpPr>
            <p:cNvPr id="43" name="Gruppo 42">
              <a:extLst>
                <a:ext uri="{FF2B5EF4-FFF2-40B4-BE49-F238E27FC236}">
                  <a16:creationId xmlns:a16="http://schemas.microsoft.com/office/drawing/2014/main" id="{D4FF9411-9699-0120-D38A-477FC775D3B3}"/>
                </a:ext>
              </a:extLst>
            </p:cNvPr>
            <p:cNvGrpSpPr/>
            <p:nvPr/>
          </p:nvGrpSpPr>
          <p:grpSpPr>
            <a:xfrm>
              <a:off x="6253449" y="5169054"/>
              <a:ext cx="2625359" cy="347811"/>
              <a:chOff x="5724511" y="5146987"/>
              <a:chExt cx="2795930" cy="370408"/>
            </a:xfrm>
          </p:grpSpPr>
          <p:sp>
            <p:nvSpPr>
              <p:cNvPr id="49" name="CasellaDiTesto 48">
                <a:extLst>
                  <a:ext uri="{FF2B5EF4-FFF2-40B4-BE49-F238E27FC236}">
                    <a16:creationId xmlns:a16="http://schemas.microsoft.com/office/drawing/2014/main" id="{494C12E8-AAEC-C3A3-3A6F-7516F326D845}"/>
                  </a:ext>
                </a:extLst>
              </p:cNvPr>
              <p:cNvSpPr txBox="1"/>
              <p:nvPr/>
            </p:nvSpPr>
            <p:spPr>
              <a:xfrm>
                <a:off x="5724511" y="5148063"/>
                <a:ext cx="1613745" cy="369332"/>
              </a:xfrm>
              <a:prstGeom prst="rect">
                <a:avLst/>
              </a:prstGeom>
              <a:noFill/>
            </p:spPr>
            <p:txBody>
              <a:bodyPr wrap="square" rtlCol="0">
                <a:spAutoFit/>
              </a:bodyPr>
              <a:lstStyle/>
              <a:p>
                <a:pPr algn="ctr"/>
                <a:r>
                  <a:rPr lang="it-IT" sz="1600" b="1" dirty="0">
                    <a:solidFill>
                      <a:srgbClr val="002FFF"/>
                    </a:solidFill>
                    <a:latin typeface="Montserrat" panose="00000500000000000000" pitchFamily="2" charset="0"/>
                  </a:rPr>
                  <a:t>CONV</a:t>
                </a:r>
              </a:p>
            </p:txBody>
          </p:sp>
          <p:sp>
            <p:nvSpPr>
              <p:cNvPr id="50" name="CasellaDiTesto 49">
                <a:extLst>
                  <a:ext uri="{FF2B5EF4-FFF2-40B4-BE49-F238E27FC236}">
                    <a16:creationId xmlns:a16="http://schemas.microsoft.com/office/drawing/2014/main" id="{F27DEECF-5C8C-B471-3047-00D6ED8CD39A}"/>
                  </a:ext>
                </a:extLst>
              </p:cNvPr>
              <p:cNvSpPr txBox="1"/>
              <p:nvPr/>
            </p:nvSpPr>
            <p:spPr>
              <a:xfrm>
                <a:off x="6892687" y="5146987"/>
                <a:ext cx="1627754" cy="369332"/>
              </a:xfrm>
              <a:prstGeom prst="rect">
                <a:avLst/>
              </a:prstGeom>
              <a:noFill/>
            </p:spPr>
            <p:txBody>
              <a:bodyPr wrap="square" rtlCol="0">
                <a:spAutoFit/>
              </a:bodyPr>
              <a:lstStyle/>
              <a:p>
                <a:pPr algn="ctr"/>
                <a:r>
                  <a:rPr lang="it-IT" sz="1600" b="1" dirty="0">
                    <a:solidFill>
                      <a:srgbClr val="31E431"/>
                    </a:solidFill>
                    <a:latin typeface="Montserrat" panose="00000500000000000000" pitchFamily="2" charset="0"/>
                  </a:rPr>
                  <a:t>FLASH</a:t>
                </a:r>
              </a:p>
            </p:txBody>
          </p:sp>
        </p:grpSp>
        <p:grpSp>
          <p:nvGrpSpPr>
            <p:cNvPr id="44" name="Gruppo 43">
              <a:extLst>
                <a:ext uri="{FF2B5EF4-FFF2-40B4-BE49-F238E27FC236}">
                  <a16:creationId xmlns:a16="http://schemas.microsoft.com/office/drawing/2014/main" id="{8DF65DCF-16D5-2655-6CB8-DA4B0625722B}"/>
                </a:ext>
              </a:extLst>
            </p:cNvPr>
            <p:cNvGrpSpPr/>
            <p:nvPr/>
          </p:nvGrpSpPr>
          <p:grpSpPr>
            <a:xfrm>
              <a:off x="9292123" y="5170064"/>
              <a:ext cx="2625359" cy="347811"/>
              <a:chOff x="5724511" y="5146987"/>
              <a:chExt cx="2795930" cy="370408"/>
            </a:xfrm>
          </p:grpSpPr>
          <p:sp>
            <p:nvSpPr>
              <p:cNvPr id="47" name="CasellaDiTesto 46">
                <a:extLst>
                  <a:ext uri="{FF2B5EF4-FFF2-40B4-BE49-F238E27FC236}">
                    <a16:creationId xmlns:a16="http://schemas.microsoft.com/office/drawing/2014/main" id="{C47C2B77-B14B-3AD3-10C6-06805B4D312D}"/>
                  </a:ext>
                </a:extLst>
              </p:cNvPr>
              <p:cNvSpPr txBox="1"/>
              <p:nvPr/>
            </p:nvSpPr>
            <p:spPr>
              <a:xfrm>
                <a:off x="5724511" y="5148063"/>
                <a:ext cx="1613745" cy="369332"/>
              </a:xfrm>
              <a:prstGeom prst="rect">
                <a:avLst/>
              </a:prstGeom>
              <a:noFill/>
            </p:spPr>
            <p:txBody>
              <a:bodyPr wrap="square" rtlCol="0">
                <a:spAutoFit/>
              </a:bodyPr>
              <a:lstStyle/>
              <a:p>
                <a:pPr algn="ctr"/>
                <a:r>
                  <a:rPr lang="it-IT" sz="1600" b="1" dirty="0">
                    <a:solidFill>
                      <a:srgbClr val="002FFF"/>
                    </a:solidFill>
                    <a:latin typeface="Montserrat" panose="00000500000000000000" pitchFamily="2" charset="0"/>
                  </a:rPr>
                  <a:t>CONV</a:t>
                </a:r>
              </a:p>
            </p:txBody>
          </p:sp>
          <p:sp>
            <p:nvSpPr>
              <p:cNvPr id="48" name="CasellaDiTesto 47">
                <a:extLst>
                  <a:ext uri="{FF2B5EF4-FFF2-40B4-BE49-F238E27FC236}">
                    <a16:creationId xmlns:a16="http://schemas.microsoft.com/office/drawing/2014/main" id="{D68D9DE9-449F-2D8C-E307-BF0EF5465FDC}"/>
                  </a:ext>
                </a:extLst>
              </p:cNvPr>
              <p:cNvSpPr txBox="1"/>
              <p:nvPr/>
            </p:nvSpPr>
            <p:spPr>
              <a:xfrm>
                <a:off x="6892687" y="5146987"/>
                <a:ext cx="1627754" cy="369332"/>
              </a:xfrm>
              <a:prstGeom prst="rect">
                <a:avLst/>
              </a:prstGeom>
              <a:noFill/>
            </p:spPr>
            <p:txBody>
              <a:bodyPr wrap="square" rtlCol="0">
                <a:spAutoFit/>
              </a:bodyPr>
              <a:lstStyle/>
              <a:p>
                <a:pPr algn="ctr"/>
                <a:r>
                  <a:rPr lang="it-IT" sz="1600" b="1" dirty="0">
                    <a:solidFill>
                      <a:srgbClr val="31E431"/>
                    </a:solidFill>
                    <a:latin typeface="Montserrat" panose="00000500000000000000" pitchFamily="2" charset="0"/>
                  </a:rPr>
                  <a:t>FLASH</a:t>
                </a:r>
              </a:p>
            </p:txBody>
          </p:sp>
        </p:grpSp>
        <p:sp>
          <p:nvSpPr>
            <p:cNvPr id="45" name="Freccia in su 44">
              <a:extLst>
                <a:ext uri="{FF2B5EF4-FFF2-40B4-BE49-F238E27FC236}">
                  <a16:creationId xmlns:a16="http://schemas.microsoft.com/office/drawing/2014/main" id="{F375E2E8-DC2F-C171-419A-8381E26433D2}"/>
                </a:ext>
              </a:extLst>
            </p:cNvPr>
            <p:cNvSpPr/>
            <p:nvPr/>
          </p:nvSpPr>
          <p:spPr>
            <a:xfrm>
              <a:off x="5892842" y="3714476"/>
              <a:ext cx="419812" cy="1377661"/>
            </a:xfrm>
            <a:prstGeom prs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6" name="Freccia in su 45">
              <a:extLst>
                <a:ext uri="{FF2B5EF4-FFF2-40B4-BE49-F238E27FC236}">
                  <a16:creationId xmlns:a16="http://schemas.microsoft.com/office/drawing/2014/main" id="{571F6CA6-399E-3076-D4D9-AFEEB169C258}"/>
                </a:ext>
              </a:extLst>
            </p:cNvPr>
            <p:cNvSpPr/>
            <p:nvPr/>
          </p:nvSpPr>
          <p:spPr>
            <a:xfrm rot="10800000">
              <a:off x="8951395" y="3702841"/>
              <a:ext cx="419812" cy="1377661"/>
            </a:xfrm>
            <a:prstGeom prst="upArrow">
              <a:avLst/>
            </a:prstGeom>
            <a:solidFill>
              <a:srgbClr val="3C6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64" name="CasellaDiTesto 63">
            <a:extLst>
              <a:ext uri="{FF2B5EF4-FFF2-40B4-BE49-F238E27FC236}">
                <a16:creationId xmlns:a16="http://schemas.microsoft.com/office/drawing/2014/main" id="{69676924-8CEA-5E23-F4FE-8C41A13E2A9A}"/>
              </a:ext>
            </a:extLst>
          </p:cNvPr>
          <p:cNvSpPr txBox="1"/>
          <p:nvPr/>
        </p:nvSpPr>
        <p:spPr>
          <a:xfrm>
            <a:off x="7594928" y="4687823"/>
            <a:ext cx="3973503" cy="117166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it-IT" sz="1600" dirty="0">
                <a:latin typeface="Montserrat" panose="00000500000000000000" pitchFamily="2" charset="0"/>
              </a:rPr>
              <a:t>Muscle </a:t>
            </a:r>
            <a:r>
              <a:rPr lang="it-IT" sz="1600" dirty="0" err="1">
                <a:latin typeface="Montserrat" panose="00000500000000000000" pitchFamily="2" charset="0"/>
              </a:rPr>
              <a:t>structural</a:t>
            </a:r>
            <a:r>
              <a:rPr lang="it-IT" sz="1600" dirty="0">
                <a:latin typeface="Montserrat" panose="00000500000000000000" pitchFamily="2" charset="0"/>
              </a:rPr>
              <a:t> </a:t>
            </a:r>
            <a:r>
              <a:rPr lang="it-IT" sz="1600" dirty="0" err="1">
                <a:latin typeface="Montserrat" panose="00000500000000000000" pitchFamily="2" charset="0"/>
              </a:rPr>
              <a:t>function</a:t>
            </a:r>
            <a:endParaRPr lang="it-IT" sz="1600" dirty="0">
              <a:latin typeface="Montserrat" panose="00000500000000000000" pitchFamily="2" charset="0"/>
            </a:endParaRPr>
          </a:p>
          <a:p>
            <a:pPr marL="285750" indent="-285750">
              <a:lnSpc>
                <a:spcPct val="150000"/>
              </a:lnSpc>
              <a:buFont typeface="Arial" panose="020B0604020202020204" pitchFamily="34" charset="0"/>
              <a:buChar char="•"/>
            </a:pPr>
            <a:r>
              <a:rPr lang="en-US" sz="1050" dirty="0">
                <a:latin typeface="Montserrat" panose="00000500000000000000" pitchFamily="2" charset="0"/>
              </a:rPr>
              <a:t>Proliferation</a:t>
            </a:r>
          </a:p>
          <a:p>
            <a:pPr marL="285750" indent="-285750">
              <a:lnSpc>
                <a:spcPct val="150000"/>
              </a:lnSpc>
              <a:buFont typeface="Arial" panose="020B0604020202020204" pitchFamily="34" charset="0"/>
              <a:buChar char="•"/>
            </a:pPr>
            <a:r>
              <a:rPr lang="en-US" sz="1050" dirty="0">
                <a:latin typeface="Montserrat" panose="00000500000000000000" pitchFamily="2" charset="0"/>
              </a:rPr>
              <a:t>Nervous system</a:t>
            </a:r>
          </a:p>
          <a:p>
            <a:pPr marL="285750" indent="-285750">
              <a:lnSpc>
                <a:spcPct val="150000"/>
              </a:lnSpc>
              <a:buFont typeface="Arial" panose="020B0604020202020204" pitchFamily="34" charset="0"/>
              <a:buChar char="•"/>
            </a:pPr>
            <a:r>
              <a:rPr lang="en-US" sz="1100" dirty="0">
                <a:latin typeface="Montserrat" panose="00000500000000000000" pitchFamily="2" charset="0"/>
              </a:rPr>
              <a:t>Regulation of gene expression</a:t>
            </a:r>
            <a:endParaRPr lang="it-IT" sz="1100" dirty="0">
              <a:latin typeface="Montserrat" panose="00000500000000000000" pitchFamily="2" charset="0"/>
            </a:endParaRPr>
          </a:p>
        </p:txBody>
      </p:sp>
      <p:sp>
        <p:nvSpPr>
          <p:cNvPr id="65" name="Freccia in su 64">
            <a:extLst>
              <a:ext uri="{FF2B5EF4-FFF2-40B4-BE49-F238E27FC236}">
                <a16:creationId xmlns:a16="http://schemas.microsoft.com/office/drawing/2014/main" id="{2C7CEFDD-AC2E-BE37-D402-F3792ABF2268}"/>
              </a:ext>
            </a:extLst>
          </p:cNvPr>
          <p:cNvSpPr/>
          <p:nvPr/>
        </p:nvSpPr>
        <p:spPr>
          <a:xfrm>
            <a:off x="6892074" y="2267033"/>
            <a:ext cx="597314" cy="1181825"/>
          </a:xfrm>
          <a:prstGeom prs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0" name="Immagine 69">
            <a:extLst>
              <a:ext uri="{FF2B5EF4-FFF2-40B4-BE49-F238E27FC236}">
                <a16:creationId xmlns:a16="http://schemas.microsoft.com/office/drawing/2014/main" id="{DEE12907-93C6-BB44-4450-B5A7A813C2FE}"/>
              </a:ext>
            </a:extLst>
          </p:cNvPr>
          <p:cNvPicPr>
            <a:picLocks noChangeAspect="1"/>
          </p:cNvPicPr>
          <p:nvPr/>
        </p:nvPicPr>
        <p:blipFill>
          <a:blip r:embed="rId3"/>
          <a:stretch>
            <a:fillRect/>
          </a:stretch>
        </p:blipFill>
        <p:spPr>
          <a:xfrm>
            <a:off x="232317" y="2054112"/>
            <a:ext cx="1672412" cy="430887"/>
          </a:xfrm>
          <a:prstGeom prst="rect">
            <a:avLst/>
          </a:prstGeom>
        </p:spPr>
      </p:pic>
      <p:sp>
        <p:nvSpPr>
          <p:cNvPr id="74" name="CasellaDiTesto 73">
            <a:extLst>
              <a:ext uri="{FF2B5EF4-FFF2-40B4-BE49-F238E27FC236}">
                <a16:creationId xmlns:a16="http://schemas.microsoft.com/office/drawing/2014/main" id="{A26A7B39-D0F9-40AF-90EC-1DA06596AB14}"/>
              </a:ext>
            </a:extLst>
          </p:cNvPr>
          <p:cNvSpPr txBox="1"/>
          <p:nvPr/>
        </p:nvSpPr>
        <p:spPr>
          <a:xfrm>
            <a:off x="1947263" y="1976692"/>
            <a:ext cx="4182014" cy="461024"/>
          </a:xfrm>
          <a:prstGeom prst="rect">
            <a:avLst/>
          </a:prstGeom>
          <a:noFill/>
        </p:spPr>
        <p:txBody>
          <a:bodyPr wrap="square">
            <a:spAutoFit/>
          </a:bodyPr>
          <a:lstStyle/>
          <a:p>
            <a:pPr>
              <a:lnSpc>
                <a:spcPct val="150000"/>
              </a:lnSpc>
            </a:pPr>
            <a:r>
              <a:rPr lang="en-GB" b="1" dirty="0">
                <a:solidFill>
                  <a:srgbClr val="3C64A5"/>
                </a:solidFill>
                <a:latin typeface="Montserrat" panose="00000500000000000000" pitchFamily="2" charset="0"/>
                <a:cs typeface="Arial" panose="020B0604020202020204" pitchFamily="34" charset="0"/>
              </a:rPr>
              <a:t>Enriched Biological Processes: </a:t>
            </a:r>
          </a:p>
        </p:txBody>
      </p:sp>
      <p:sp>
        <p:nvSpPr>
          <p:cNvPr id="75" name="CasellaDiTesto 74">
            <a:extLst>
              <a:ext uri="{FF2B5EF4-FFF2-40B4-BE49-F238E27FC236}">
                <a16:creationId xmlns:a16="http://schemas.microsoft.com/office/drawing/2014/main" id="{B942624A-26CF-5BB9-6FF3-6CCC4D3B903B}"/>
              </a:ext>
            </a:extLst>
          </p:cNvPr>
          <p:cNvSpPr txBox="1"/>
          <p:nvPr/>
        </p:nvSpPr>
        <p:spPr>
          <a:xfrm>
            <a:off x="-7100" y="931634"/>
            <a:ext cx="5945305"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MUSCLE </a:t>
            </a:r>
            <a:r>
              <a:rPr lang="it-IT" sz="2200" b="1" dirty="0" err="1">
                <a:solidFill>
                  <a:schemeClr val="bg1"/>
                </a:solidFill>
                <a:latin typeface="Montserrat" panose="00000500000000000000" pitchFamily="2" charset="0"/>
              </a:rPr>
              <a:t>Transcriptiomic</a:t>
            </a:r>
            <a:r>
              <a:rPr lang="it-IT" sz="2200" b="1" dirty="0">
                <a:solidFill>
                  <a:schemeClr val="bg1"/>
                </a:solidFill>
                <a:latin typeface="Montserrat" panose="00000500000000000000" pitchFamily="2" charset="0"/>
              </a:rPr>
              <a:t> Profiling</a:t>
            </a:r>
          </a:p>
        </p:txBody>
      </p:sp>
      <p:sp>
        <p:nvSpPr>
          <p:cNvPr id="76" name="CasellaDiTesto 75">
            <a:extLst>
              <a:ext uri="{FF2B5EF4-FFF2-40B4-BE49-F238E27FC236}">
                <a16:creationId xmlns:a16="http://schemas.microsoft.com/office/drawing/2014/main" id="{E776957A-7234-61F4-17AC-4556E0344D03}"/>
              </a:ext>
            </a:extLst>
          </p:cNvPr>
          <p:cNvSpPr txBox="1"/>
          <p:nvPr/>
        </p:nvSpPr>
        <p:spPr>
          <a:xfrm>
            <a:off x="-7100" y="1447356"/>
            <a:ext cx="5945305" cy="338554"/>
          </a:xfrm>
          <a:prstGeom prst="rect">
            <a:avLst/>
          </a:prstGeom>
          <a:solidFill>
            <a:srgbClr val="7597CD"/>
          </a:solidFill>
        </p:spPr>
        <p:txBody>
          <a:bodyPr wrap="square">
            <a:spAutoFit/>
          </a:bodyPr>
          <a:lstStyle/>
          <a:p>
            <a:pPr algn="ctr"/>
            <a:r>
              <a:rPr lang="it-IT" sz="1600" b="1" dirty="0">
                <a:solidFill>
                  <a:schemeClr val="bg1"/>
                </a:solidFill>
                <a:latin typeface="Montserrat" panose="00000500000000000000" pitchFamily="2" charset="0"/>
              </a:rPr>
              <a:t>2) </a:t>
            </a:r>
            <a:r>
              <a:rPr lang="it-IT" sz="1600" b="1" dirty="0" err="1">
                <a:solidFill>
                  <a:schemeClr val="bg1"/>
                </a:solidFill>
                <a:latin typeface="Montserrat" panose="00000500000000000000" pitchFamily="2" charset="0"/>
              </a:rPr>
              <a:t>Functional</a:t>
            </a:r>
            <a:r>
              <a:rPr lang="it-IT" sz="1600" b="1" dirty="0">
                <a:solidFill>
                  <a:schemeClr val="bg1"/>
                </a:solidFill>
                <a:latin typeface="Montserrat" panose="00000500000000000000" pitchFamily="2" charset="0"/>
              </a:rPr>
              <a:t> </a:t>
            </a:r>
            <a:r>
              <a:rPr lang="it-IT" sz="1600" b="1" dirty="0" err="1">
                <a:solidFill>
                  <a:schemeClr val="bg1"/>
                </a:solidFill>
                <a:latin typeface="Montserrat" panose="00000500000000000000" pitchFamily="2" charset="0"/>
              </a:rPr>
              <a:t>Enrichment</a:t>
            </a:r>
            <a:endParaRPr lang="it-IT" sz="1600" b="1" dirty="0">
              <a:solidFill>
                <a:schemeClr val="bg1"/>
              </a:solidFill>
            </a:endParaRPr>
          </a:p>
        </p:txBody>
      </p:sp>
      <p:sp>
        <p:nvSpPr>
          <p:cNvPr id="78" name="Rettangolo 77">
            <a:extLst>
              <a:ext uri="{FF2B5EF4-FFF2-40B4-BE49-F238E27FC236}">
                <a16:creationId xmlns:a16="http://schemas.microsoft.com/office/drawing/2014/main" id="{9AABA504-E89E-8375-D866-E188D81B070C}"/>
              </a:ext>
            </a:extLst>
          </p:cNvPr>
          <p:cNvSpPr/>
          <p:nvPr/>
        </p:nvSpPr>
        <p:spPr>
          <a:xfrm>
            <a:off x="7899100" y="2708323"/>
            <a:ext cx="2881535" cy="299243"/>
          </a:xfrm>
          <a:prstGeom prst="rect">
            <a:avLst/>
          </a:prstGeom>
          <a:solidFill>
            <a:schemeClr val="accent2">
              <a:alpha val="25098"/>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Rettangolo 78">
            <a:extLst>
              <a:ext uri="{FF2B5EF4-FFF2-40B4-BE49-F238E27FC236}">
                <a16:creationId xmlns:a16="http://schemas.microsoft.com/office/drawing/2014/main" id="{AB9426C7-CC0D-562E-2D2F-841AC111D93F}"/>
              </a:ext>
            </a:extLst>
          </p:cNvPr>
          <p:cNvSpPr/>
          <p:nvPr/>
        </p:nvSpPr>
        <p:spPr>
          <a:xfrm>
            <a:off x="7893098" y="2327812"/>
            <a:ext cx="2889786" cy="335186"/>
          </a:xfrm>
          <a:prstGeom prst="rect">
            <a:avLst/>
          </a:prstGeom>
          <a:solidFill>
            <a:srgbClr val="FFC000">
              <a:alpha val="25098"/>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Freccia in su 80">
            <a:extLst>
              <a:ext uri="{FF2B5EF4-FFF2-40B4-BE49-F238E27FC236}">
                <a16:creationId xmlns:a16="http://schemas.microsoft.com/office/drawing/2014/main" id="{FAA6695B-145F-E2C4-042D-63005567AC99}"/>
              </a:ext>
            </a:extLst>
          </p:cNvPr>
          <p:cNvSpPr/>
          <p:nvPr/>
        </p:nvSpPr>
        <p:spPr>
          <a:xfrm rot="10800000">
            <a:off x="6931405" y="4725855"/>
            <a:ext cx="597314" cy="1181825"/>
          </a:xfrm>
          <a:prstGeom prst="upArrow">
            <a:avLst/>
          </a:prstGeom>
          <a:solidFill>
            <a:srgbClr val="3C6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Immagine 2">
            <a:extLst>
              <a:ext uri="{FF2B5EF4-FFF2-40B4-BE49-F238E27FC236}">
                <a16:creationId xmlns:a16="http://schemas.microsoft.com/office/drawing/2014/main" id="{E840B8F6-B4DD-A072-B04E-AB872945EF53}"/>
              </a:ext>
            </a:extLst>
          </p:cNvPr>
          <p:cNvPicPr>
            <a:picLocks noChangeAspect="1"/>
          </p:cNvPicPr>
          <p:nvPr/>
        </p:nvPicPr>
        <p:blipFill>
          <a:blip r:embed="rId4"/>
          <a:srcRect l="11722" t="13055" r="60548" b="60112"/>
          <a:stretch>
            <a:fillRect/>
          </a:stretch>
        </p:blipFill>
        <p:spPr>
          <a:xfrm>
            <a:off x="5998191" y="1083419"/>
            <a:ext cx="757451" cy="666301"/>
          </a:xfrm>
          <a:prstGeom prst="rect">
            <a:avLst/>
          </a:prstGeom>
        </p:spPr>
      </p:pic>
      <p:sp>
        <p:nvSpPr>
          <p:cNvPr id="2" name="CasellaDiTesto 1">
            <a:extLst>
              <a:ext uri="{FF2B5EF4-FFF2-40B4-BE49-F238E27FC236}">
                <a16:creationId xmlns:a16="http://schemas.microsoft.com/office/drawing/2014/main" id="{C43FE005-013D-2AC7-71A0-AF8A86791A7B}"/>
              </a:ext>
            </a:extLst>
          </p:cNvPr>
          <p:cNvSpPr txBox="1"/>
          <p:nvPr/>
        </p:nvSpPr>
        <p:spPr>
          <a:xfrm>
            <a:off x="6892073" y="1651888"/>
            <a:ext cx="4678491" cy="400110"/>
          </a:xfrm>
          <a:prstGeom prst="rect">
            <a:avLst/>
          </a:prstGeom>
          <a:noFill/>
        </p:spPr>
        <p:txBody>
          <a:bodyPr wrap="square" rtlCol="0">
            <a:spAutoFit/>
          </a:bodyPr>
          <a:lstStyle/>
          <a:p>
            <a:pPr algn="ctr"/>
            <a:r>
              <a:rPr lang="it-IT" sz="2000" b="1" u="sng" dirty="0" err="1">
                <a:solidFill>
                  <a:srgbClr val="3C64A5"/>
                </a:solidFill>
              </a:rPr>
              <a:t>Main</a:t>
            </a:r>
            <a:r>
              <a:rPr lang="it-IT" sz="2000" b="1" u="sng" dirty="0">
                <a:solidFill>
                  <a:srgbClr val="3C64A5"/>
                </a:solidFill>
              </a:rPr>
              <a:t> </a:t>
            </a:r>
            <a:r>
              <a:rPr lang="it-IT" sz="2000" b="1" u="sng" dirty="0" err="1">
                <a:solidFill>
                  <a:srgbClr val="3C64A5"/>
                </a:solidFill>
              </a:rPr>
              <a:t>Functional</a:t>
            </a:r>
            <a:r>
              <a:rPr lang="it-IT" sz="2000" b="1" u="sng" dirty="0">
                <a:solidFill>
                  <a:srgbClr val="3C64A5"/>
                </a:solidFill>
              </a:rPr>
              <a:t> Classes in CONV-RT</a:t>
            </a:r>
          </a:p>
        </p:txBody>
      </p:sp>
      <p:sp>
        <p:nvSpPr>
          <p:cNvPr id="4" name="Rettangolo 3">
            <a:extLst>
              <a:ext uri="{FF2B5EF4-FFF2-40B4-BE49-F238E27FC236}">
                <a16:creationId xmlns:a16="http://schemas.microsoft.com/office/drawing/2014/main" id="{E2EE7856-9F35-E7D7-EF56-D2AF3C842EDB}"/>
              </a:ext>
            </a:extLst>
          </p:cNvPr>
          <p:cNvSpPr/>
          <p:nvPr/>
        </p:nvSpPr>
        <p:spPr>
          <a:xfrm>
            <a:off x="7893097" y="3078088"/>
            <a:ext cx="2887538" cy="299243"/>
          </a:xfrm>
          <a:prstGeom prst="rect">
            <a:avLst/>
          </a:prstGeom>
          <a:solidFill>
            <a:schemeClr val="accent5">
              <a:lumMod val="40000"/>
              <a:lumOff val="60000"/>
              <a:alpha val="25098"/>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A7167F69-480C-F1BC-1ED7-002B31E41BE2}"/>
              </a:ext>
            </a:extLst>
          </p:cNvPr>
          <p:cNvSpPr/>
          <p:nvPr/>
        </p:nvSpPr>
        <p:spPr>
          <a:xfrm>
            <a:off x="7935429" y="4787271"/>
            <a:ext cx="2881535" cy="299243"/>
          </a:xfrm>
          <a:prstGeom prst="rect">
            <a:avLst/>
          </a:prstGeom>
          <a:solidFill>
            <a:schemeClr val="accent2">
              <a:alpha val="25098"/>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24">
            <a:extLst>
              <a:ext uri="{FF2B5EF4-FFF2-40B4-BE49-F238E27FC236}">
                <a16:creationId xmlns:a16="http://schemas.microsoft.com/office/drawing/2014/main" id="{6AAAF03B-DD8F-7458-D8B9-F929E8B89D63}"/>
              </a:ext>
            </a:extLst>
          </p:cNvPr>
          <p:cNvSpPr txBox="1"/>
          <p:nvPr/>
        </p:nvSpPr>
        <p:spPr>
          <a:xfrm>
            <a:off x="10547070" y="3591681"/>
            <a:ext cx="1502334" cy="646331"/>
          </a:xfrm>
          <a:prstGeom prst="rect">
            <a:avLst/>
          </a:prstGeom>
          <a:noFill/>
        </p:spPr>
        <p:txBody>
          <a:bodyPr wrap="none" rtlCol="0">
            <a:spAutoFit/>
          </a:bodyPr>
          <a:lstStyle/>
          <a:p>
            <a:pPr algn="ctr"/>
            <a:r>
              <a:rPr lang="en-GB" b="1" dirty="0">
                <a:latin typeface="Montserrat" panose="00000500000000000000" pitchFamily="2" charset="0"/>
                <a:cs typeface="Arial" panose="020B0604020202020204" pitchFamily="34" charset="0"/>
              </a:rPr>
              <a:t>Starvation </a:t>
            </a:r>
          </a:p>
          <a:p>
            <a:pPr algn="ctr"/>
            <a:r>
              <a:rPr lang="en-GB" b="1" dirty="0">
                <a:latin typeface="Montserrat" panose="00000500000000000000" pitchFamily="2" charset="0"/>
                <a:cs typeface="Arial" panose="020B0604020202020204" pitchFamily="34" charset="0"/>
              </a:rPr>
              <a:t>Signals!!</a:t>
            </a:r>
          </a:p>
        </p:txBody>
      </p:sp>
      <p:cxnSp>
        <p:nvCxnSpPr>
          <p:cNvPr id="7" name="Straight Arrow Connector 45">
            <a:extLst>
              <a:ext uri="{FF2B5EF4-FFF2-40B4-BE49-F238E27FC236}">
                <a16:creationId xmlns:a16="http://schemas.microsoft.com/office/drawing/2014/main" id="{B2154556-F53B-DF8E-BEE4-B0F4580F03EA}"/>
              </a:ext>
            </a:extLst>
          </p:cNvPr>
          <p:cNvCxnSpPr>
            <a:cxnSpLocks/>
            <a:endCxn id="6" idx="0"/>
          </p:cNvCxnSpPr>
          <p:nvPr/>
        </p:nvCxnSpPr>
        <p:spPr>
          <a:xfrm>
            <a:off x="10890913" y="2973072"/>
            <a:ext cx="407324" cy="61860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E30661B2-D5BF-3B60-4574-D59DCB430B13}"/>
              </a:ext>
            </a:extLst>
          </p:cNvPr>
          <p:cNvGrpSpPr/>
          <p:nvPr/>
        </p:nvGrpSpPr>
        <p:grpSpPr>
          <a:xfrm>
            <a:off x="123277" y="120011"/>
            <a:ext cx="2852531" cy="545012"/>
            <a:chOff x="79512" y="80253"/>
            <a:chExt cx="3161195" cy="603987"/>
          </a:xfrm>
        </p:grpSpPr>
        <p:pic>
          <p:nvPicPr>
            <p:cNvPr id="9" name="Immagine 17">
              <a:extLst>
                <a:ext uri="{FF2B5EF4-FFF2-40B4-BE49-F238E27FC236}">
                  <a16:creationId xmlns:a16="http://schemas.microsoft.com/office/drawing/2014/main" id="{FC30A598-7107-38CA-C631-70887A7CF75A}"/>
                </a:ext>
              </a:extLst>
            </p:cNvPr>
            <p:cNvPicPr>
              <a:picLocks noChangeAspect="1"/>
            </p:cNvPicPr>
            <p:nvPr/>
          </p:nvPicPr>
          <p:blipFill>
            <a:blip r:embed="rId5"/>
            <a:stretch>
              <a:fillRect/>
            </a:stretch>
          </p:blipFill>
          <p:spPr>
            <a:xfrm>
              <a:off x="79512" y="91331"/>
              <a:ext cx="2206210" cy="581829"/>
            </a:xfrm>
            <a:prstGeom prst="rect">
              <a:avLst/>
            </a:prstGeom>
          </p:spPr>
        </p:pic>
        <p:pic>
          <p:nvPicPr>
            <p:cNvPr id="10" name="Picture 6" descr="Centro Pisano Flash RadioTherapy - CISUP - Center for Instrument Sharing of  the University of Pisa">
              <a:extLst>
                <a:ext uri="{FF2B5EF4-FFF2-40B4-BE49-F238E27FC236}">
                  <a16:creationId xmlns:a16="http://schemas.microsoft.com/office/drawing/2014/main" id="{B680EFB7-14C2-C17C-2B18-8206329EB8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A2BA3CAB-2DD9-7274-0742-2912DDCA37DB}"/>
              </a:ext>
            </a:extLst>
          </p:cNvPr>
          <p:cNvSpPr txBox="1"/>
          <p:nvPr/>
        </p:nvSpPr>
        <p:spPr>
          <a:xfrm>
            <a:off x="6568822" y="6160273"/>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2510344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3">
            <a:extLst>
              <a:ext uri="{FF2B5EF4-FFF2-40B4-BE49-F238E27FC236}">
                <a16:creationId xmlns:a16="http://schemas.microsoft.com/office/drawing/2014/main" id="{B9370D94-1E8B-DF2E-2ED3-A983E5C381A8}"/>
              </a:ext>
            </a:extLst>
          </p:cNvPr>
          <p:cNvGrpSpPr/>
          <p:nvPr/>
        </p:nvGrpSpPr>
        <p:grpSpPr>
          <a:xfrm>
            <a:off x="5954392" y="2503620"/>
            <a:ext cx="5736830" cy="3853850"/>
            <a:chOff x="5128401" y="2169069"/>
            <a:chExt cx="5518670" cy="3707296"/>
          </a:xfrm>
        </p:grpSpPr>
        <p:grpSp>
          <p:nvGrpSpPr>
            <p:cNvPr id="19" name="Gruppo 18">
              <a:extLst>
                <a:ext uri="{FF2B5EF4-FFF2-40B4-BE49-F238E27FC236}">
                  <a16:creationId xmlns:a16="http://schemas.microsoft.com/office/drawing/2014/main" id="{756F4470-2A78-B349-01AB-84691201672D}"/>
                </a:ext>
              </a:extLst>
            </p:cNvPr>
            <p:cNvGrpSpPr/>
            <p:nvPr/>
          </p:nvGrpSpPr>
          <p:grpSpPr>
            <a:xfrm>
              <a:off x="5128401" y="2169069"/>
              <a:ext cx="5025870" cy="1973768"/>
              <a:chOff x="6144865" y="1011057"/>
              <a:chExt cx="5559881" cy="2183485"/>
            </a:xfrm>
          </p:grpSpPr>
          <p:pic>
            <p:nvPicPr>
              <p:cNvPr id="5" name="Immagine 4">
                <a:extLst>
                  <a:ext uri="{FF2B5EF4-FFF2-40B4-BE49-F238E27FC236}">
                    <a16:creationId xmlns:a16="http://schemas.microsoft.com/office/drawing/2014/main" id="{56F44C0F-CD74-2C8A-B3B3-10EADE93CCBF}"/>
                  </a:ext>
                </a:extLst>
              </p:cNvPr>
              <p:cNvPicPr>
                <a:picLocks noChangeAspect="1"/>
              </p:cNvPicPr>
              <p:nvPr/>
            </p:nvPicPr>
            <p:blipFill>
              <a:blip r:embed="rId3"/>
              <a:srcRect l="3035" t="16616" r="28804" b="80675"/>
              <a:stretch>
                <a:fillRect/>
              </a:stretch>
            </p:blipFill>
            <p:spPr>
              <a:xfrm>
                <a:off x="6144865" y="1011057"/>
                <a:ext cx="5553057" cy="334213"/>
              </a:xfrm>
              <a:prstGeom prst="rect">
                <a:avLst/>
              </a:prstGeom>
            </p:spPr>
          </p:pic>
          <p:pic>
            <p:nvPicPr>
              <p:cNvPr id="9" name="Immagine 8">
                <a:extLst>
                  <a:ext uri="{FF2B5EF4-FFF2-40B4-BE49-F238E27FC236}">
                    <a16:creationId xmlns:a16="http://schemas.microsoft.com/office/drawing/2014/main" id="{A3BD0748-C9A4-6447-BCCF-CE8F601BAF04}"/>
                  </a:ext>
                </a:extLst>
              </p:cNvPr>
              <p:cNvPicPr>
                <a:picLocks noChangeAspect="1"/>
              </p:cNvPicPr>
              <p:nvPr/>
            </p:nvPicPr>
            <p:blipFill>
              <a:blip r:embed="rId3"/>
              <a:srcRect l="3035" t="33986" r="28804" b="50969"/>
              <a:stretch>
                <a:fillRect/>
              </a:stretch>
            </p:blipFill>
            <p:spPr>
              <a:xfrm>
                <a:off x="6151689" y="1338446"/>
                <a:ext cx="5553057" cy="1856096"/>
              </a:xfrm>
              <a:prstGeom prst="rect">
                <a:avLst/>
              </a:prstGeom>
            </p:spPr>
          </p:pic>
        </p:grpSp>
        <p:pic>
          <p:nvPicPr>
            <p:cNvPr id="10" name="Immagine 9">
              <a:extLst>
                <a:ext uri="{FF2B5EF4-FFF2-40B4-BE49-F238E27FC236}">
                  <a16:creationId xmlns:a16="http://schemas.microsoft.com/office/drawing/2014/main" id="{88412575-6A9A-124C-E5A3-A2595DD633F1}"/>
                </a:ext>
              </a:extLst>
            </p:cNvPr>
            <p:cNvPicPr>
              <a:picLocks noChangeAspect="1"/>
            </p:cNvPicPr>
            <p:nvPr/>
          </p:nvPicPr>
          <p:blipFill>
            <a:blip r:embed="rId3"/>
            <a:srcRect l="66102" t="49303" r="2555" b="26231"/>
            <a:stretch>
              <a:fillRect/>
            </a:stretch>
          </p:blipFill>
          <p:spPr>
            <a:xfrm>
              <a:off x="9227704" y="4198541"/>
              <a:ext cx="1419367" cy="1677824"/>
            </a:xfrm>
            <a:prstGeom prst="rect">
              <a:avLst/>
            </a:prstGeom>
          </p:spPr>
        </p:pic>
        <p:pic>
          <p:nvPicPr>
            <p:cNvPr id="11" name="Immagine 10">
              <a:extLst>
                <a:ext uri="{FF2B5EF4-FFF2-40B4-BE49-F238E27FC236}">
                  <a16:creationId xmlns:a16="http://schemas.microsoft.com/office/drawing/2014/main" id="{0ACC4405-A713-D89A-0FE5-26BFC541CC97}"/>
                </a:ext>
              </a:extLst>
            </p:cNvPr>
            <p:cNvPicPr>
              <a:picLocks noChangeAspect="1"/>
            </p:cNvPicPr>
            <p:nvPr/>
          </p:nvPicPr>
          <p:blipFill>
            <a:blip r:embed="rId3"/>
            <a:srcRect l="2734" t="51891" r="34781" b="31989"/>
            <a:stretch>
              <a:fillRect/>
            </a:stretch>
          </p:blipFill>
          <p:spPr>
            <a:xfrm>
              <a:off x="5128401" y="4286816"/>
              <a:ext cx="4013567" cy="1568001"/>
            </a:xfrm>
            <a:prstGeom prst="rect">
              <a:avLst/>
            </a:prstGeom>
          </p:spPr>
        </p:pic>
      </p:grpSp>
      <p:sp>
        <p:nvSpPr>
          <p:cNvPr id="8" name="CasellaDiTesto 7">
            <a:extLst>
              <a:ext uri="{FF2B5EF4-FFF2-40B4-BE49-F238E27FC236}">
                <a16:creationId xmlns:a16="http://schemas.microsoft.com/office/drawing/2014/main" id="{9DBE2701-9842-A49F-5842-E37AF935B2B3}"/>
              </a:ext>
            </a:extLst>
          </p:cNvPr>
          <p:cNvSpPr txBox="1"/>
          <p:nvPr/>
        </p:nvSpPr>
        <p:spPr>
          <a:xfrm>
            <a:off x="5893191" y="1391739"/>
            <a:ext cx="5511827" cy="1492268"/>
          </a:xfrm>
          <a:prstGeom prst="rect">
            <a:avLst/>
          </a:prstGeom>
          <a:noFill/>
        </p:spPr>
        <p:txBody>
          <a:bodyPr wrap="square">
            <a:spAutoFit/>
          </a:bodyPr>
          <a:lstStyle/>
          <a:p>
            <a:pPr>
              <a:lnSpc>
                <a:spcPct val="150000"/>
              </a:lnSpc>
            </a:pPr>
            <a:r>
              <a:rPr lang="it-IT" sz="1400" dirty="0" err="1">
                <a:latin typeface="Montserrat" panose="00000500000000000000" pitchFamily="2" charset="0"/>
              </a:rPr>
              <a:t>Compared</a:t>
            </a:r>
            <a:r>
              <a:rPr lang="it-IT" sz="1400" dirty="0">
                <a:latin typeface="Montserrat" panose="00000500000000000000" pitchFamily="2" charset="0"/>
              </a:rPr>
              <a:t> to FLASH-RT, </a:t>
            </a:r>
            <a:r>
              <a:rPr lang="it-IT" sz="1400" b="1" dirty="0">
                <a:latin typeface="Montserrat" panose="00000500000000000000" pitchFamily="2" charset="0"/>
              </a:rPr>
              <a:t>CONV-RT muscle shows</a:t>
            </a:r>
          </a:p>
          <a:p>
            <a:pPr marL="171450" indent="-171450">
              <a:lnSpc>
                <a:spcPct val="150000"/>
              </a:lnSpc>
              <a:buFont typeface="Arial" panose="020B0604020202020204" pitchFamily="34" charset="0"/>
              <a:buChar char="•"/>
            </a:pPr>
            <a:r>
              <a:rPr lang="it-IT" sz="1200" dirty="0" err="1">
                <a:latin typeface="Montserrat" panose="00000500000000000000" pitchFamily="2" charset="0"/>
              </a:rPr>
              <a:t>Enlarged</a:t>
            </a:r>
            <a:r>
              <a:rPr lang="it-IT" sz="1200" dirty="0">
                <a:latin typeface="Montserrat" panose="00000500000000000000" pitchFamily="2" charset="0"/>
              </a:rPr>
              <a:t> </a:t>
            </a:r>
            <a:r>
              <a:rPr lang="it-IT" sz="1200" dirty="0" err="1">
                <a:latin typeface="Montserrat" panose="00000500000000000000" pitchFamily="2" charset="0"/>
              </a:rPr>
              <a:t>intermyofibrillar</a:t>
            </a:r>
            <a:r>
              <a:rPr lang="it-IT" sz="1200" dirty="0">
                <a:latin typeface="Montserrat" panose="00000500000000000000" pitchFamily="2" charset="0"/>
              </a:rPr>
              <a:t> </a:t>
            </a:r>
            <a:r>
              <a:rPr lang="it-IT" sz="1200" dirty="0" err="1">
                <a:latin typeface="Montserrat" panose="00000500000000000000" pitchFamily="2" charset="0"/>
              </a:rPr>
              <a:t>sarcoplasmic</a:t>
            </a:r>
            <a:r>
              <a:rPr lang="it-IT" sz="1200" dirty="0">
                <a:latin typeface="Montserrat" panose="00000500000000000000" pitchFamily="2" charset="0"/>
              </a:rPr>
              <a:t> </a:t>
            </a:r>
            <a:r>
              <a:rPr lang="it-IT" sz="1200" dirty="0" err="1">
                <a:latin typeface="Montserrat" panose="00000500000000000000" pitchFamily="2" charset="0"/>
              </a:rPr>
              <a:t>spaces</a:t>
            </a:r>
            <a:r>
              <a:rPr lang="it-IT" sz="1200" dirty="0">
                <a:latin typeface="Montserrat" panose="00000500000000000000" pitchFamily="2" charset="0"/>
              </a:rPr>
              <a:t> (</a:t>
            </a:r>
            <a:r>
              <a:rPr lang="it-IT" sz="1200" b="1" dirty="0">
                <a:latin typeface="Montserrat" panose="00000500000000000000" pitchFamily="2" charset="0"/>
              </a:rPr>
              <a:t>*</a:t>
            </a:r>
            <a:r>
              <a:rPr lang="it-IT" sz="1200" dirty="0">
                <a:latin typeface="Montserrat" panose="00000500000000000000" pitchFamily="2" charset="0"/>
              </a:rPr>
              <a:t>)</a:t>
            </a:r>
          </a:p>
          <a:p>
            <a:pPr marL="171450" indent="-171450">
              <a:lnSpc>
                <a:spcPct val="150000"/>
              </a:lnSpc>
              <a:buFont typeface="Arial" panose="020B0604020202020204" pitchFamily="34" charset="0"/>
              <a:buChar char="•"/>
            </a:pPr>
            <a:r>
              <a:rPr lang="it-IT" sz="1200" dirty="0" err="1">
                <a:latin typeface="Montserrat" panose="00000500000000000000" pitchFamily="2" charset="0"/>
              </a:rPr>
              <a:t>Pronounced</a:t>
            </a:r>
            <a:r>
              <a:rPr lang="it-IT" sz="1200" dirty="0">
                <a:latin typeface="Montserrat" panose="00000500000000000000" pitchFamily="2" charset="0"/>
              </a:rPr>
              <a:t> </a:t>
            </a:r>
            <a:r>
              <a:rPr lang="it-IT" sz="1200" dirty="0" err="1">
                <a:latin typeface="Montserrat" panose="00000500000000000000" pitchFamily="2" charset="0"/>
              </a:rPr>
              <a:t>mitochondrial</a:t>
            </a:r>
            <a:r>
              <a:rPr lang="it-IT" sz="1200" dirty="0">
                <a:latin typeface="Montserrat" panose="00000500000000000000" pitchFamily="2" charset="0"/>
              </a:rPr>
              <a:t> </a:t>
            </a:r>
            <a:r>
              <a:rPr lang="it-IT" sz="1200" dirty="0" err="1">
                <a:latin typeface="Montserrat" panose="00000500000000000000" pitchFamily="2" charset="0"/>
              </a:rPr>
              <a:t>hyperplasia</a:t>
            </a:r>
            <a:r>
              <a:rPr lang="it-IT" sz="1200" dirty="0">
                <a:latin typeface="Montserrat" panose="00000500000000000000" pitchFamily="2" charset="0"/>
              </a:rPr>
              <a:t> and </a:t>
            </a:r>
            <a:r>
              <a:rPr lang="it-IT" sz="1200" dirty="0" err="1">
                <a:latin typeface="Montserrat" panose="00000500000000000000" pitchFamily="2" charset="0"/>
              </a:rPr>
              <a:t>damage</a:t>
            </a:r>
            <a:r>
              <a:rPr lang="it-IT" sz="1200" dirty="0">
                <a:latin typeface="Montserrat" panose="00000500000000000000" pitchFamily="2" charset="0"/>
              </a:rPr>
              <a:t> (</a:t>
            </a:r>
            <a:r>
              <a:rPr lang="it-IT" sz="1200" b="1" dirty="0">
                <a:solidFill>
                  <a:srgbClr val="FF0000"/>
                </a:solidFill>
                <a:latin typeface="Montserrat" panose="00000500000000000000" pitchFamily="2" charset="0"/>
              </a:rPr>
              <a:t>→</a:t>
            </a:r>
            <a:r>
              <a:rPr lang="it-IT" sz="1200" dirty="0">
                <a:latin typeface="Montserrat" panose="00000500000000000000" pitchFamily="2" charset="0"/>
              </a:rPr>
              <a:t>)</a:t>
            </a:r>
          </a:p>
          <a:p>
            <a:pPr marL="171450" indent="-171450">
              <a:lnSpc>
                <a:spcPct val="150000"/>
              </a:lnSpc>
              <a:buFont typeface="Arial" panose="020B0604020202020204" pitchFamily="34" charset="0"/>
              <a:buChar char="•"/>
            </a:pPr>
            <a:r>
              <a:rPr lang="en-US" sz="1200" dirty="0">
                <a:latin typeface="Montserrat" panose="00000500000000000000" pitchFamily="2" charset="0"/>
              </a:rPr>
              <a:t>Reduced myofibrillar density and thickness (</a:t>
            </a:r>
            <a:r>
              <a:rPr lang="en-US" sz="1200" u="sng" dirty="0">
                <a:solidFill>
                  <a:schemeClr val="accent3">
                    <a:lumMod val="60000"/>
                    <a:lumOff val="40000"/>
                  </a:schemeClr>
                </a:solidFill>
                <a:latin typeface="Montserrat" panose="00000500000000000000" pitchFamily="2" charset="0"/>
              </a:rPr>
              <a:t>­</a:t>
            </a:r>
            <a:r>
              <a:rPr lang="en-US" sz="1200" b="1" dirty="0">
                <a:solidFill>
                  <a:schemeClr val="accent3">
                    <a:lumMod val="60000"/>
                    <a:lumOff val="40000"/>
                  </a:schemeClr>
                </a:solidFill>
                <a:latin typeface="Montserrat" panose="00000500000000000000" pitchFamily="2" charset="0"/>
              </a:rPr>
              <a:t>---</a:t>
            </a:r>
            <a:r>
              <a:rPr lang="en-US" sz="1200" dirty="0">
                <a:latin typeface="Montserrat" panose="00000500000000000000" pitchFamily="2" charset="0"/>
              </a:rPr>
              <a:t>)</a:t>
            </a:r>
            <a:endParaRPr lang="it-IT" sz="1200" dirty="0">
              <a:latin typeface="Montserrat" panose="00000500000000000000" pitchFamily="2" charset="0"/>
            </a:endParaRPr>
          </a:p>
          <a:p>
            <a:pPr marL="171450" indent="-171450">
              <a:lnSpc>
                <a:spcPct val="150000"/>
              </a:lnSpc>
              <a:buFont typeface="Arial" panose="020B0604020202020204" pitchFamily="34" charset="0"/>
              <a:buChar char="•"/>
            </a:pPr>
            <a:endParaRPr lang="it-IT" sz="1200" dirty="0">
              <a:latin typeface="Montserrat" panose="00000500000000000000" pitchFamily="2" charset="0"/>
            </a:endParaRPr>
          </a:p>
        </p:txBody>
      </p:sp>
      <p:pic>
        <p:nvPicPr>
          <p:cNvPr id="12" name="Immagine 11">
            <a:extLst>
              <a:ext uri="{FF2B5EF4-FFF2-40B4-BE49-F238E27FC236}">
                <a16:creationId xmlns:a16="http://schemas.microsoft.com/office/drawing/2014/main" id="{83F4657E-2AA6-BA05-5DE9-130EF07DBD68}"/>
              </a:ext>
            </a:extLst>
          </p:cNvPr>
          <p:cNvPicPr>
            <a:picLocks noChangeAspect="1"/>
          </p:cNvPicPr>
          <p:nvPr/>
        </p:nvPicPr>
        <p:blipFill>
          <a:blip r:embed="rId3"/>
          <a:srcRect l="4593" r="28803" b="83383"/>
          <a:stretch>
            <a:fillRect/>
          </a:stretch>
        </p:blipFill>
        <p:spPr>
          <a:xfrm>
            <a:off x="351450" y="4132082"/>
            <a:ext cx="4875372" cy="1842052"/>
          </a:xfrm>
          <a:prstGeom prst="rect">
            <a:avLst/>
          </a:prstGeom>
        </p:spPr>
      </p:pic>
      <p:sp>
        <p:nvSpPr>
          <p:cNvPr id="13" name="CasellaDiTesto 12">
            <a:extLst>
              <a:ext uri="{FF2B5EF4-FFF2-40B4-BE49-F238E27FC236}">
                <a16:creationId xmlns:a16="http://schemas.microsoft.com/office/drawing/2014/main" id="{11333872-5BD0-7D70-A06C-04B3190E7726}"/>
              </a:ext>
            </a:extLst>
          </p:cNvPr>
          <p:cNvSpPr txBox="1"/>
          <p:nvPr/>
        </p:nvSpPr>
        <p:spPr>
          <a:xfrm>
            <a:off x="1027550" y="2998649"/>
            <a:ext cx="3638916" cy="876522"/>
          </a:xfrm>
          <a:prstGeom prst="rect">
            <a:avLst/>
          </a:prstGeom>
          <a:noFill/>
        </p:spPr>
        <p:txBody>
          <a:bodyPr wrap="square">
            <a:spAutoFit/>
          </a:bodyPr>
          <a:lstStyle/>
          <a:p>
            <a:pPr algn="ctr">
              <a:lnSpc>
                <a:spcPct val="150000"/>
              </a:lnSpc>
            </a:pPr>
            <a:r>
              <a:rPr lang="en-US" dirty="0">
                <a:solidFill>
                  <a:srgbClr val="3C64A5"/>
                </a:solidFill>
                <a:latin typeface="Montserrat" panose="00000500000000000000" pitchFamily="2" charset="0"/>
              </a:rPr>
              <a:t>Muscle structural damage</a:t>
            </a:r>
          </a:p>
          <a:p>
            <a:pPr algn="ctr">
              <a:lnSpc>
                <a:spcPct val="150000"/>
              </a:lnSpc>
            </a:pPr>
            <a:r>
              <a:rPr lang="en-GB" b="1" dirty="0">
                <a:solidFill>
                  <a:srgbClr val="3C64A5"/>
                </a:solidFill>
                <a:latin typeface="Montserrat" panose="00000500000000000000" pitchFamily="2" charset="0"/>
                <a:cs typeface="Arial" panose="020B0604020202020204" pitchFamily="34" charset="0"/>
              </a:rPr>
              <a:t>CONV-RT &gt;&gt; FLASH-RT </a:t>
            </a:r>
          </a:p>
        </p:txBody>
      </p:sp>
      <p:pic>
        <p:nvPicPr>
          <p:cNvPr id="16" name="Immagine 15">
            <a:extLst>
              <a:ext uri="{FF2B5EF4-FFF2-40B4-BE49-F238E27FC236}">
                <a16:creationId xmlns:a16="http://schemas.microsoft.com/office/drawing/2014/main" id="{917E1C49-4E83-2A9E-451E-ED543F975160}"/>
              </a:ext>
            </a:extLst>
          </p:cNvPr>
          <p:cNvPicPr>
            <a:picLocks noChangeAspect="1"/>
          </p:cNvPicPr>
          <p:nvPr/>
        </p:nvPicPr>
        <p:blipFill>
          <a:blip r:embed="rId4"/>
          <a:srcRect l="1571" t="41427" r="53591" b="8696"/>
          <a:stretch>
            <a:fillRect/>
          </a:stretch>
        </p:blipFill>
        <p:spPr>
          <a:xfrm>
            <a:off x="421639" y="3046155"/>
            <a:ext cx="819806" cy="829016"/>
          </a:xfrm>
          <a:prstGeom prst="rect">
            <a:avLst/>
          </a:prstGeom>
        </p:spPr>
      </p:pic>
      <p:pic>
        <p:nvPicPr>
          <p:cNvPr id="17" name="Immagine 16">
            <a:extLst>
              <a:ext uri="{FF2B5EF4-FFF2-40B4-BE49-F238E27FC236}">
                <a16:creationId xmlns:a16="http://schemas.microsoft.com/office/drawing/2014/main" id="{6334810C-78D5-8307-FA00-41475C685D91}"/>
              </a:ext>
            </a:extLst>
          </p:cNvPr>
          <p:cNvPicPr>
            <a:picLocks noChangeAspect="1"/>
          </p:cNvPicPr>
          <p:nvPr/>
        </p:nvPicPr>
        <p:blipFill>
          <a:blip r:embed="rId4"/>
          <a:srcRect l="11722" t="13055" r="60548" b="60112"/>
          <a:stretch>
            <a:fillRect/>
          </a:stretch>
        </p:blipFill>
        <p:spPr>
          <a:xfrm>
            <a:off x="626406" y="1694668"/>
            <a:ext cx="553838" cy="487190"/>
          </a:xfrm>
          <a:prstGeom prst="rect">
            <a:avLst/>
          </a:prstGeom>
        </p:spPr>
      </p:pic>
      <p:sp>
        <p:nvSpPr>
          <p:cNvPr id="18" name="CasellaDiTesto 17">
            <a:extLst>
              <a:ext uri="{FF2B5EF4-FFF2-40B4-BE49-F238E27FC236}">
                <a16:creationId xmlns:a16="http://schemas.microsoft.com/office/drawing/2014/main" id="{9F20A45B-97BA-D4AA-205F-586AAD03109E}"/>
              </a:ext>
            </a:extLst>
          </p:cNvPr>
          <p:cNvSpPr txBox="1"/>
          <p:nvPr/>
        </p:nvSpPr>
        <p:spPr>
          <a:xfrm>
            <a:off x="-7101" y="883866"/>
            <a:ext cx="6803686" cy="430887"/>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MUSCLE Architecture and </a:t>
            </a:r>
            <a:r>
              <a:rPr lang="it-IT" sz="2200" b="1" dirty="0" err="1">
                <a:solidFill>
                  <a:schemeClr val="bg1"/>
                </a:solidFill>
                <a:latin typeface="Montserrat" panose="00000500000000000000" pitchFamily="2" charset="0"/>
              </a:rPr>
              <a:t>Histomorphology</a:t>
            </a:r>
            <a:endParaRPr lang="it-IT" sz="2200" b="1" dirty="0">
              <a:solidFill>
                <a:schemeClr val="bg1"/>
              </a:solidFill>
              <a:latin typeface="Montserrat" panose="00000500000000000000" pitchFamily="2" charset="0"/>
            </a:endParaRPr>
          </a:p>
        </p:txBody>
      </p:sp>
      <p:pic>
        <p:nvPicPr>
          <p:cNvPr id="21" name="Immagine 20">
            <a:extLst>
              <a:ext uri="{FF2B5EF4-FFF2-40B4-BE49-F238E27FC236}">
                <a16:creationId xmlns:a16="http://schemas.microsoft.com/office/drawing/2014/main" id="{FA639BB1-371C-E67E-3881-55C04A96C5C5}"/>
              </a:ext>
            </a:extLst>
          </p:cNvPr>
          <p:cNvPicPr>
            <a:picLocks noChangeAspect="1"/>
          </p:cNvPicPr>
          <p:nvPr/>
        </p:nvPicPr>
        <p:blipFill>
          <a:blip r:embed="rId5"/>
          <a:srcRect l="19912" t="11850" r="16107" b="79016"/>
          <a:stretch>
            <a:fillRect/>
          </a:stretch>
        </p:blipFill>
        <p:spPr>
          <a:xfrm>
            <a:off x="1277647" y="1583595"/>
            <a:ext cx="3022979" cy="334100"/>
          </a:xfrm>
          <a:prstGeom prst="rect">
            <a:avLst/>
          </a:prstGeom>
        </p:spPr>
      </p:pic>
      <p:pic>
        <p:nvPicPr>
          <p:cNvPr id="22" name="Immagine 21">
            <a:extLst>
              <a:ext uri="{FF2B5EF4-FFF2-40B4-BE49-F238E27FC236}">
                <a16:creationId xmlns:a16="http://schemas.microsoft.com/office/drawing/2014/main" id="{B19753AC-3155-77DA-F123-2DE272ADEE46}"/>
              </a:ext>
            </a:extLst>
          </p:cNvPr>
          <p:cNvPicPr>
            <a:picLocks noChangeAspect="1"/>
          </p:cNvPicPr>
          <p:nvPr/>
        </p:nvPicPr>
        <p:blipFill>
          <a:blip r:embed="rId5"/>
          <a:srcRect l="19912" t="67957" r="16107" b="20909"/>
          <a:stretch>
            <a:fillRect/>
          </a:stretch>
        </p:blipFill>
        <p:spPr>
          <a:xfrm>
            <a:off x="1238980" y="1938263"/>
            <a:ext cx="3022979" cy="407272"/>
          </a:xfrm>
          <a:prstGeom prst="rect">
            <a:avLst/>
          </a:prstGeom>
        </p:spPr>
      </p:pic>
      <p:sp>
        <p:nvSpPr>
          <p:cNvPr id="23" name="Freccia a destra 22">
            <a:extLst>
              <a:ext uri="{FF2B5EF4-FFF2-40B4-BE49-F238E27FC236}">
                <a16:creationId xmlns:a16="http://schemas.microsoft.com/office/drawing/2014/main" id="{771A23A4-5C37-415A-DAB9-E28161D87C4B}"/>
              </a:ext>
            </a:extLst>
          </p:cNvPr>
          <p:cNvSpPr/>
          <p:nvPr/>
        </p:nvSpPr>
        <p:spPr>
          <a:xfrm rot="5400000">
            <a:off x="2456931" y="2442665"/>
            <a:ext cx="635196" cy="482072"/>
          </a:xfrm>
          <a:prstGeom prst="rightArrow">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a:extLst>
              <a:ext uri="{FF2B5EF4-FFF2-40B4-BE49-F238E27FC236}">
                <a16:creationId xmlns:a16="http://schemas.microsoft.com/office/drawing/2014/main" id="{F5F54113-88D0-A7F5-7BF9-59AACC209B78}"/>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1552C656-519A-B462-6960-0CF36D78CB98}"/>
                </a:ext>
              </a:extLst>
            </p:cNvPr>
            <p:cNvPicPr>
              <a:picLocks noChangeAspect="1"/>
            </p:cNvPicPr>
            <p:nvPr/>
          </p:nvPicPr>
          <p:blipFill>
            <a:blip r:embed="rId6"/>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DD9A737B-F7A0-EC5B-734D-9E286F12B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7B71809F-2556-7E64-1F07-7FC9CF52AB6A}"/>
              </a:ext>
            </a:extLst>
          </p:cNvPr>
          <p:cNvSpPr txBox="1"/>
          <p:nvPr/>
        </p:nvSpPr>
        <p:spPr>
          <a:xfrm>
            <a:off x="123277" y="6100240"/>
            <a:ext cx="5573483" cy="261610"/>
          </a:xfrm>
          <a:prstGeom prst="rect">
            <a:avLst/>
          </a:prstGeom>
          <a:noFill/>
        </p:spPr>
        <p:txBody>
          <a:bodyPr wrap="square">
            <a:spAutoFit/>
          </a:bodyPr>
          <a:lstStyle/>
          <a:p>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1053504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126A7F7D-A51A-2759-C146-9CD99932475C}"/>
              </a:ext>
            </a:extLst>
          </p:cNvPr>
          <p:cNvSpPr txBox="1"/>
          <p:nvPr/>
        </p:nvSpPr>
        <p:spPr>
          <a:xfrm>
            <a:off x="177421" y="2465434"/>
            <a:ext cx="5568286" cy="337464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b="1" dirty="0">
                <a:solidFill>
                  <a:srgbClr val="3C64A5"/>
                </a:solidFill>
                <a:latin typeface="Montserrat" panose="00000500000000000000" pitchFamily="2" charset="0"/>
              </a:rPr>
              <a:t>FLASH-RT</a:t>
            </a:r>
            <a:r>
              <a:rPr lang="en-US" sz="1600" dirty="0">
                <a:solidFill>
                  <a:srgbClr val="3C64A5"/>
                </a:solidFill>
                <a:latin typeface="Montserrat" panose="00000500000000000000" pitchFamily="2" charset="0"/>
              </a:rPr>
              <a:t> </a:t>
            </a:r>
            <a:r>
              <a:rPr lang="en-US" sz="1600" dirty="0">
                <a:latin typeface="Montserrat" panose="00000500000000000000" pitchFamily="2" charset="0"/>
              </a:rPr>
              <a:t>maintains </a:t>
            </a:r>
            <a:r>
              <a:rPr lang="en-US" sz="1600" b="1" dirty="0">
                <a:solidFill>
                  <a:srgbClr val="3C64A5"/>
                </a:solidFill>
                <a:latin typeface="Montserrat" panose="00000500000000000000" pitchFamily="2" charset="0"/>
              </a:rPr>
              <a:t>iso-efficacy on melanoma </a:t>
            </a:r>
            <a:r>
              <a:rPr lang="en-US" sz="1600" dirty="0">
                <a:latin typeface="Montserrat" panose="00000500000000000000" pitchFamily="2" charset="0"/>
              </a:rPr>
              <a:t>compared with CONV-RT while </a:t>
            </a:r>
            <a:r>
              <a:rPr lang="en-US" sz="1600" b="1" dirty="0">
                <a:solidFill>
                  <a:srgbClr val="3C64A5"/>
                </a:solidFill>
                <a:latin typeface="Montserrat" panose="00000500000000000000" pitchFamily="2" charset="0"/>
              </a:rPr>
              <a:t>reducing long term local tissue damage</a:t>
            </a:r>
            <a:r>
              <a:rPr lang="en-US" sz="1600" dirty="0">
                <a:latin typeface="Montserrat" panose="00000500000000000000" pitchFamily="2" charset="0"/>
              </a:rPr>
              <a:t>.</a:t>
            </a:r>
          </a:p>
          <a:p>
            <a:pPr>
              <a:lnSpc>
                <a:spcPct val="150000"/>
              </a:lnSpc>
            </a:pPr>
            <a:endParaRPr lang="en-US" sz="1050" dirty="0">
              <a:latin typeface="Montserrat" panose="00000500000000000000" pitchFamily="2" charset="0"/>
            </a:endParaRPr>
          </a:p>
          <a:p>
            <a:pPr marL="285750" indent="-285750">
              <a:lnSpc>
                <a:spcPct val="150000"/>
              </a:lnSpc>
              <a:buFont typeface="Arial" panose="020B0604020202020204" pitchFamily="34" charset="0"/>
              <a:buChar char="•"/>
            </a:pPr>
            <a:r>
              <a:rPr lang="en-US" sz="1600" b="1" dirty="0">
                <a:solidFill>
                  <a:srgbClr val="3C64A5"/>
                </a:solidFill>
                <a:latin typeface="Montserrat" panose="00000500000000000000" pitchFamily="2" charset="0"/>
              </a:rPr>
              <a:t>CONV-RT induces long-term systemic alterations </a:t>
            </a:r>
            <a:r>
              <a:rPr lang="en-US" sz="1600" dirty="0">
                <a:latin typeface="Montserrat" panose="00000500000000000000" pitchFamily="2" charset="0"/>
              </a:rPr>
              <a:t>beyond the irradiated field. </a:t>
            </a:r>
          </a:p>
          <a:p>
            <a:pPr marL="285750" indent="-285750">
              <a:lnSpc>
                <a:spcPct val="150000"/>
              </a:lnSpc>
              <a:buFont typeface="Arial" panose="020B0604020202020204" pitchFamily="34" charset="0"/>
              <a:buChar char="•"/>
            </a:pPr>
            <a:r>
              <a:rPr lang="en-US" sz="1600" b="1" dirty="0">
                <a:solidFill>
                  <a:srgbClr val="3C64A5"/>
                </a:solidFill>
                <a:latin typeface="Montserrat" panose="00000500000000000000" pitchFamily="2" charset="0"/>
              </a:rPr>
              <a:t>FLASH-RT</a:t>
            </a:r>
            <a:r>
              <a:rPr lang="en-US" sz="1600" dirty="0">
                <a:latin typeface="Montserrat" panose="00000500000000000000" pitchFamily="2" charset="0"/>
              </a:rPr>
              <a:t> may mitigate these systemic effects of irradiation, potentially </a:t>
            </a:r>
            <a:r>
              <a:rPr lang="en-US" sz="1600" b="1" dirty="0">
                <a:solidFill>
                  <a:srgbClr val="3C64A5"/>
                </a:solidFill>
                <a:latin typeface="Montserrat" panose="00000500000000000000" pitchFamily="2" charset="0"/>
              </a:rPr>
              <a:t>improving treatment tolerance </a:t>
            </a:r>
            <a:r>
              <a:rPr lang="en-US" sz="1600" dirty="0">
                <a:latin typeface="Montserrat" panose="00000500000000000000" pitchFamily="2" charset="0"/>
              </a:rPr>
              <a:t>with direct translational impact.</a:t>
            </a:r>
            <a:endParaRPr lang="it-IT" sz="1600" dirty="0">
              <a:latin typeface="Montserrat" panose="00000500000000000000" pitchFamily="2" charset="0"/>
            </a:endParaRPr>
          </a:p>
        </p:txBody>
      </p:sp>
      <p:pic>
        <p:nvPicPr>
          <p:cNvPr id="7" name="Picture 3" descr="A diagram of a radiotherapy&#10;&#10;AI-generated content may be incorrect.">
            <a:extLst>
              <a:ext uri="{FF2B5EF4-FFF2-40B4-BE49-F238E27FC236}">
                <a16:creationId xmlns:a16="http://schemas.microsoft.com/office/drawing/2014/main" id="{68171A57-B8DB-9257-0814-BEC6E01803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9480" y="936621"/>
            <a:ext cx="6016388" cy="5469557"/>
          </a:xfrm>
          <a:prstGeom prst="rect">
            <a:avLst/>
          </a:prstGeom>
          <a:noFill/>
          <a:ln>
            <a:noFill/>
          </a:ln>
        </p:spPr>
      </p:pic>
      <p:sp>
        <p:nvSpPr>
          <p:cNvPr id="9" name="CasellaDiTesto 8">
            <a:extLst>
              <a:ext uri="{FF2B5EF4-FFF2-40B4-BE49-F238E27FC236}">
                <a16:creationId xmlns:a16="http://schemas.microsoft.com/office/drawing/2014/main" id="{908AF7CB-06D3-BDAC-F40A-955CC54A49CB}"/>
              </a:ext>
            </a:extLst>
          </p:cNvPr>
          <p:cNvSpPr txBox="1"/>
          <p:nvPr/>
        </p:nvSpPr>
        <p:spPr>
          <a:xfrm>
            <a:off x="54592" y="1899887"/>
            <a:ext cx="5691115" cy="400110"/>
          </a:xfrm>
          <a:prstGeom prst="rect">
            <a:avLst/>
          </a:prstGeom>
          <a:noFill/>
        </p:spPr>
        <p:txBody>
          <a:bodyPr wrap="square">
            <a:spAutoFit/>
          </a:bodyPr>
          <a:lstStyle/>
          <a:p>
            <a:pPr algn="ctr"/>
            <a:r>
              <a:rPr lang="en-US" sz="2000" b="1" u="sng" dirty="0">
                <a:solidFill>
                  <a:srgbClr val="3C64A5"/>
                </a:solidFill>
                <a:latin typeface="Montserrat" panose="00000500000000000000" pitchFamily="2" charset="0"/>
              </a:rPr>
              <a:t>FLASH-RT: beyond local tissue sparing?</a:t>
            </a:r>
            <a:endParaRPr lang="it-IT" sz="2000" b="1" u="sng" dirty="0">
              <a:solidFill>
                <a:srgbClr val="3C64A5"/>
              </a:solidFill>
              <a:latin typeface="Montserrat" panose="00000500000000000000" pitchFamily="2" charset="0"/>
            </a:endParaRPr>
          </a:p>
        </p:txBody>
      </p:sp>
      <p:sp>
        <p:nvSpPr>
          <p:cNvPr id="10" name="CasellaDiTesto 9">
            <a:extLst>
              <a:ext uri="{FF2B5EF4-FFF2-40B4-BE49-F238E27FC236}">
                <a16:creationId xmlns:a16="http://schemas.microsoft.com/office/drawing/2014/main" id="{795CAD4C-D101-77EE-4729-E24B7218A0D8}"/>
              </a:ext>
            </a:extLst>
          </p:cNvPr>
          <p:cNvSpPr txBox="1"/>
          <p:nvPr/>
        </p:nvSpPr>
        <p:spPr>
          <a:xfrm>
            <a:off x="0" y="923513"/>
            <a:ext cx="3739487" cy="707886"/>
          </a:xfrm>
          <a:prstGeom prst="rect">
            <a:avLst/>
          </a:prstGeom>
          <a:solidFill>
            <a:srgbClr val="3C64A5"/>
          </a:solidFill>
        </p:spPr>
        <p:txBody>
          <a:bodyPr wrap="square">
            <a:spAutoFit/>
          </a:bodyPr>
          <a:lstStyle/>
          <a:p>
            <a:pPr algn="ctr"/>
            <a:r>
              <a:rPr lang="it-IT" sz="4000" b="1" dirty="0" err="1">
                <a:solidFill>
                  <a:schemeClr val="bg1"/>
                </a:solidFill>
                <a:latin typeface="Montserrat" panose="00000500000000000000" pitchFamily="2" charset="0"/>
              </a:rPr>
              <a:t>Conclusions</a:t>
            </a:r>
            <a:endParaRPr lang="it-IT" sz="4000" b="1" dirty="0">
              <a:solidFill>
                <a:schemeClr val="bg1"/>
              </a:solidFill>
              <a:latin typeface="Montserrat" panose="00000500000000000000" pitchFamily="2" charset="0"/>
            </a:endParaRPr>
          </a:p>
        </p:txBody>
      </p:sp>
      <p:grpSp>
        <p:nvGrpSpPr>
          <p:cNvPr id="2" name="Group 1">
            <a:extLst>
              <a:ext uri="{FF2B5EF4-FFF2-40B4-BE49-F238E27FC236}">
                <a16:creationId xmlns:a16="http://schemas.microsoft.com/office/drawing/2014/main" id="{241C9E56-1BE6-F5E1-E548-D7AF2D2AD083}"/>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7FA209E2-998D-B141-A17C-377C918C2165}"/>
                </a:ext>
              </a:extLst>
            </p:cNvPr>
            <p:cNvPicPr>
              <a:picLocks noChangeAspect="1"/>
            </p:cNvPicPr>
            <p:nvPr/>
          </p:nvPicPr>
          <p:blipFill>
            <a:blip r:embed="rId4"/>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F9094554-8951-5C25-5EB7-755323B31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656BBAF4-E52D-1294-2E84-452437854B72}"/>
              </a:ext>
            </a:extLst>
          </p:cNvPr>
          <p:cNvSpPr txBox="1"/>
          <p:nvPr/>
        </p:nvSpPr>
        <p:spPr>
          <a:xfrm>
            <a:off x="6568822" y="6190753"/>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1297799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3D8054-50D0-6D1B-C73A-D0CFDC9DFA63}"/>
              </a:ext>
            </a:extLst>
          </p:cNvPr>
          <p:cNvGrpSpPr/>
          <p:nvPr/>
        </p:nvGrpSpPr>
        <p:grpSpPr>
          <a:xfrm>
            <a:off x="474634" y="2047751"/>
            <a:ext cx="11252671" cy="4175361"/>
            <a:chOff x="405556" y="1520979"/>
            <a:chExt cx="11252671" cy="4175361"/>
          </a:xfrm>
        </p:grpSpPr>
        <p:pic>
          <p:nvPicPr>
            <p:cNvPr id="6" name="Immagine 5">
              <a:extLst>
                <a:ext uri="{FF2B5EF4-FFF2-40B4-BE49-F238E27FC236}">
                  <a16:creationId xmlns:a16="http://schemas.microsoft.com/office/drawing/2014/main" id="{94E1DC01-63A4-18DC-4020-95F6F6B305A6}"/>
                </a:ext>
              </a:extLst>
            </p:cNvPr>
            <p:cNvPicPr>
              <a:picLocks noChangeAspect="1"/>
            </p:cNvPicPr>
            <p:nvPr/>
          </p:nvPicPr>
          <p:blipFill>
            <a:blip r:embed="rId3"/>
            <a:srcRect t="35026" b="4676"/>
            <a:stretch>
              <a:fillRect/>
            </a:stretch>
          </p:blipFill>
          <p:spPr>
            <a:xfrm>
              <a:off x="7593403" y="1520979"/>
              <a:ext cx="3904681" cy="3139285"/>
            </a:xfrm>
            <a:prstGeom prst="rect">
              <a:avLst/>
            </a:prstGeom>
          </p:spPr>
        </p:pic>
        <p:pic>
          <p:nvPicPr>
            <p:cNvPr id="7" name="Picture 3" descr="A group of women posing for a photo&#10;&#10;Description automatically generated">
              <a:extLst>
                <a:ext uri="{FF2B5EF4-FFF2-40B4-BE49-F238E27FC236}">
                  <a16:creationId xmlns:a16="http://schemas.microsoft.com/office/drawing/2014/main" id="{4C2141C1-8B5D-09D5-C6E6-59E5F4DEA022}"/>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Layer>
                  </a14:imgProps>
                </a:ext>
              </a:extLst>
            </a:blip>
            <a:srcRect l="12305" t="15864" r="17948" b="6025"/>
            <a:stretch/>
          </p:blipFill>
          <p:spPr>
            <a:xfrm>
              <a:off x="3227468" y="2036807"/>
              <a:ext cx="3950481" cy="2491457"/>
            </a:xfrm>
            <a:prstGeom prst="rect">
              <a:avLst/>
            </a:prstGeom>
          </p:spPr>
        </p:pic>
        <p:pic>
          <p:nvPicPr>
            <p:cNvPr id="8" name="Picture 4">
              <a:extLst>
                <a:ext uri="{FF2B5EF4-FFF2-40B4-BE49-F238E27FC236}">
                  <a16:creationId xmlns:a16="http://schemas.microsoft.com/office/drawing/2014/main" id="{614578EF-7856-CF9C-DFA0-8740E8EA5D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4725" y="4706151"/>
              <a:ext cx="1104300" cy="990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B8FB83B2-1F70-E583-C4AC-FB60C4A92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6230" y="4855472"/>
              <a:ext cx="1378495" cy="412967"/>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4">
              <a:extLst>
                <a:ext uri="{FF2B5EF4-FFF2-40B4-BE49-F238E27FC236}">
                  <a16:creationId xmlns:a16="http://schemas.microsoft.com/office/drawing/2014/main" id="{6ED30E55-DD24-58B1-D477-F927C83507DA}"/>
                </a:ext>
              </a:extLst>
            </p:cNvPr>
            <p:cNvPicPr>
              <a:picLocks noChangeAspect="1"/>
            </p:cNvPicPr>
            <p:nvPr/>
          </p:nvPicPr>
          <p:blipFill>
            <a:blip r:embed="rId8"/>
            <a:stretch>
              <a:fillRect/>
            </a:stretch>
          </p:blipFill>
          <p:spPr>
            <a:xfrm>
              <a:off x="784879" y="4994247"/>
              <a:ext cx="1500104" cy="672774"/>
            </a:xfrm>
            <a:prstGeom prst="rect">
              <a:avLst/>
            </a:prstGeom>
          </p:spPr>
        </p:pic>
        <p:pic>
          <p:nvPicPr>
            <p:cNvPr id="11" name="Graphic 7">
              <a:extLst>
                <a:ext uri="{FF2B5EF4-FFF2-40B4-BE49-F238E27FC236}">
                  <a16:creationId xmlns:a16="http://schemas.microsoft.com/office/drawing/2014/main" id="{F0686C35-D803-1BAF-0133-0A04D4C6F1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69025" y="4840116"/>
              <a:ext cx="1689202" cy="577645"/>
            </a:xfrm>
            <a:prstGeom prst="rect">
              <a:avLst/>
            </a:prstGeom>
          </p:spPr>
        </p:pic>
        <p:pic>
          <p:nvPicPr>
            <p:cNvPr id="12" name="Picture 9" descr="A blue and black logo&#10;&#10;AI-generated content may be incorrect.">
              <a:extLst>
                <a:ext uri="{FF2B5EF4-FFF2-40B4-BE49-F238E27FC236}">
                  <a16:creationId xmlns:a16="http://schemas.microsoft.com/office/drawing/2014/main" id="{5B94BB10-2C76-C8EA-AD93-E7E20464F334}"/>
                </a:ext>
              </a:extLst>
            </p:cNvPr>
            <p:cNvPicPr>
              <a:picLocks noChangeAspect="1"/>
            </p:cNvPicPr>
            <p:nvPr/>
          </p:nvPicPr>
          <p:blipFill>
            <a:blip r:embed="rId11"/>
            <a:stretch>
              <a:fillRect/>
            </a:stretch>
          </p:blipFill>
          <p:spPr>
            <a:xfrm>
              <a:off x="796352" y="3270664"/>
              <a:ext cx="1465079" cy="340325"/>
            </a:xfrm>
            <a:prstGeom prst="rect">
              <a:avLst/>
            </a:prstGeom>
          </p:spPr>
        </p:pic>
        <p:pic>
          <p:nvPicPr>
            <p:cNvPr id="13" name="Picture 21" descr="A blue text on a black background&#10;&#10;AI-generated content may be incorrect.">
              <a:extLst>
                <a:ext uri="{FF2B5EF4-FFF2-40B4-BE49-F238E27FC236}">
                  <a16:creationId xmlns:a16="http://schemas.microsoft.com/office/drawing/2014/main" id="{EB23C404-430E-A3FB-D865-034A27A39AA0}"/>
                </a:ext>
              </a:extLst>
            </p:cNvPr>
            <p:cNvPicPr>
              <a:picLocks noChangeAspect="1"/>
            </p:cNvPicPr>
            <p:nvPr/>
          </p:nvPicPr>
          <p:blipFill>
            <a:blip r:embed="rId12"/>
            <a:stretch>
              <a:fillRect/>
            </a:stretch>
          </p:blipFill>
          <p:spPr>
            <a:xfrm>
              <a:off x="774940" y="3791003"/>
              <a:ext cx="1465079" cy="711610"/>
            </a:xfrm>
            <a:prstGeom prst="rect">
              <a:avLst/>
            </a:prstGeom>
          </p:spPr>
        </p:pic>
        <p:pic>
          <p:nvPicPr>
            <p:cNvPr id="15" name="Picture 8">
              <a:extLst>
                <a:ext uri="{FF2B5EF4-FFF2-40B4-BE49-F238E27FC236}">
                  <a16:creationId xmlns:a16="http://schemas.microsoft.com/office/drawing/2014/main" id="{210BE61D-349A-FB98-F183-71E2A2D1E8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9957" y="4406203"/>
              <a:ext cx="1177870" cy="61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A7F46B41-FB8B-A51F-F173-7260A149C594}"/>
                </a:ext>
              </a:extLst>
            </p:cNvPr>
            <p:cNvPicPr>
              <a:picLocks noChangeAspect="1"/>
            </p:cNvPicPr>
            <p:nvPr/>
          </p:nvPicPr>
          <p:blipFill>
            <a:blip r:embed="rId14"/>
            <a:stretch>
              <a:fillRect/>
            </a:stretch>
          </p:blipFill>
          <p:spPr>
            <a:xfrm>
              <a:off x="3673673" y="4640145"/>
              <a:ext cx="2897037" cy="764016"/>
            </a:xfrm>
            <a:prstGeom prst="rect">
              <a:avLst/>
            </a:prstGeom>
          </p:spPr>
        </p:pic>
        <p:pic>
          <p:nvPicPr>
            <p:cNvPr id="19" name="Picture 2" descr="Centro Pisano Flash RadioTherapy - CISUP - Center for Instrument Sharing of  the University of Pisa">
              <a:extLst>
                <a:ext uri="{FF2B5EF4-FFF2-40B4-BE49-F238E27FC236}">
                  <a16:creationId xmlns:a16="http://schemas.microsoft.com/office/drawing/2014/main" id="{90C0F67A-8289-FCFF-562B-C1A5B2255B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5556" y="1665221"/>
              <a:ext cx="2249917" cy="15001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FDFF6BA8-4130-275B-EE89-6FF1D72B992C}"/>
              </a:ext>
            </a:extLst>
          </p:cNvPr>
          <p:cNvGrpSpPr/>
          <p:nvPr/>
        </p:nvGrpSpPr>
        <p:grpSpPr>
          <a:xfrm>
            <a:off x="123277" y="120011"/>
            <a:ext cx="2852531" cy="545012"/>
            <a:chOff x="79512" y="80253"/>
            <a:chExt cx="3161195" cy="603987"/>
          </a:xfrm>
        </p:grpSpPr>
        <p:pic>
          <p:nvPicPr>
            <p:cNvPr id="4" name="Immagine 17">
              <a:extLst>
                <a:ext uri="{FF2B5EF4-FFF2-40B4-BE49-F238E27FC236}">
                  <a16:creationId xmlns:a16="http://schemas.microsoft.com/office/drawing/2014/main" id="{9BBBBF06-C41A-9222-94D6-DB6E49340ABE}"/>
                </a:ext>
              </a:extLst>
            </p:cNvPr>
            <p:cNvPicPr>
              <a:picLocks noChangeAspect="1"/>
            </p:cNvPicPr>
            <p:nvPr/>
          </p:nvPicPr>
          <p:blipFill>
            <a:blip r:embed="rId14"/>
            <a:stretch>
              <a:fillRect/>
            </a:stretch>
          </p:blipFill>
          <p:spPr>
            <a:xfrm>
              <a:off x="79512" y="91331"/>
              <a:ext cx="2206210" cy="581829"/>
            </a:xfrm>
            <a:prstGeom prst="rect">
              <a:avLst/>
            </a:prstGeom>
          </p:spPr>
        </p:pic>
        <p:pic>
          <p:nvPicPr>
            <p:cNvPr id="5" name="Picture 6" descr="Centro Pisano Flash RadioTherapy - CISUP - Center for Instrument Sharing of  the University of Pisa">
              <a:extLst>
                <a:ext uri="{FF2B5EF4-FFF2-40B4-BE49-F238E27FC236}">
                  <a16:creationId xmlns:a16="http://schemas.microsoft.com/office/drawing/2014/main" id="{C7B6D9BE-1FD1-3C2C-3E1C-D155FF4B958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38CF011-0773-9E65-E6C5-EF3410DEC93E}"/>
              </a:ext>
            </a:extLst>
          </p:cNvPr>
          <p:cNvSpPr txBox="1"/>
          <p:nvPr/>
        </p:nvSpPr>
        <p:spPr>
          <a:xfrm>
            <a:off x="318921" y="1065852"/>
            <a:ext cx="7639184"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it-IT" sz="6600" b="1" dirty="0">
                <a:solidFill>
                  <a:srgbClr val="7597CD"/>
                </a:solidFill>
                <a:latin typeface="Montserrat" panose="00000500000000000000" pitchFamily="2" charset="0"/>
              </a:rPr>
              <a:t>Thank </a:t>
            </a:r>
            <a:r>
              <a:rPr lang="it-IT" sz="6600" b="1" dirty="0" err="1">
                <a:solidFill>
                  <a:srgbClr val="7597CD"/>
                </a:solidFill>
                <a:latin typeface="Montserrat" panose="00000500000000000000" pitchFamily="2" charset="0"/>
              </a:rPr>
              <a:t>You</a:t>
            </a:r>
            <a:r>
              <a:rPr lang="it-IT" sz="6600" b="1" dirty="0">
                <a:solidFill>
                  <a:srgbClr val="7597CD"/>
                </a:solidFill>
                <a:latin typeface="Montserrat" panose="00000500000000000000" pitchFamily="2" charset="0"/>
              </a:rPr>
              <a:t>!</a:t>
            </a:r>
            <a:endParaRPr lang="en-GB" sz="6600" b="1" dirty="0">
              <a:solidFill>
                <a:srgbClr val="7597CD"/>
              </a:solidFill>
              <a:latin typeface="Montserrat" panose="00000500000000000000" pitchFamily="2" charset="0"/>
            </a:endParaRPr>
          </a:p>
        </p:txBody>
      </p:sp>
    </p:spTree>
    <p:extLst>
      <p:ext uri="{BB962C8B-B14F-4D97-AF65-F5344CB8AC3E}">
        <p14:creationId xmlns:p14="http://schemas.microsoft.com/office/powerpoint/2010/main" val="2861918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D0D4FAF-E0C3-6B3D-1391-C64201174F1B}"/>
              </a:ext>
            </a:extLst>
          </p:cNvPr>
          <p:cNvSpPr txBox="1"/>
          <p:nvPr/>
        </p:nvSpPr>
        <p:spPr>
          <a:xfrm>
            <a:off x="0" y="890304"/>
            <a:ext cx="3021496" cy="707886"/>
          </a:xfrm>
          <a:prstGeom prst="rect">
            <a:avLst/>
          </a:prstGeom>
          <a:solidFill>
            <a:srgbClr val="3C64A5"/>
          </a:solidFill>
        </p:spPr>
        <p:txBody>
          <a:bodyPr wrap="square">
            <a:spAutoFit/>
          </a:bodyPr>
          <a:lstStyle/>
          <a:p>
            <a:pPr algn="ctr"/>
            <a:r>
              <a:rPr lang="it-IT" sz="4000" b="1" dirty="0" err="1">
                <a:solidFill>
                  <a:schemeClr val="bg1"/>
                </a:solidFill>
                <a:latin typeface="Montserrat" panose="00000500000000000000" pitchFamily="2" charset="0"/>
              </a:rPr>
              <a:t>Aims</a:t>
            </a:r>
            <a:endParaRPr lang="it-IT" sz="4000" b="1" dirty="0">
              <a:solidFill>
                <a:schemeClr val="bg1"/>
              </a:solidFill>
              <a:latin typeface="Montserrat" panose="00000500000000000000" pitchFamily="2" charset="0"/>
            </a:endParaRPr>
          </a:p>
        </p:txBody>
      </p:sp>
      <p:sp>
        <p:nvSpPr>
          <p:cNvPr id="7" name="TextBox 7">
            <a:extLst>
              <a:ext uri="{FF2B5EF4-FFF2-40B4-BE49-F238E27FC236}">
                <a16:creationId xmlns:a16="http://schemas.microsoft.com/office/drawing/2014/main" id="{2A3F45F6-5996-BE75-40A1-5E1D2A423D03}"/>
              </a:ext>
            </a:extLst>
          </p:cNvPr>
          <p:cNvSpPr txBox="1"/>
          <p:nvPr/>
        </p:nvSpPr>
        <p:spPr>
          <a:xfrm>
            <a:off x="187368" y="1642556"/>
            <a:ext cx="5895932" cy="1117742"/>
          </a:xfrm>
          <a:prstGeom prst="rect">
            <a:avLst/>
          </a:prstGeom>
          <a:noFill/>
        </p:spPr>
        <p:txBody>
          <a:bodyPr wrap="square">
            <a:spAutoFit/>
          </a:bodyPr>
          <a:lstStyle/>
          <a:p>
            <a:pPr marL="457200" indent="-457200" algn="just">
              <a:lnSpc>
                <a:spcPct val="150000"/>
              </a:lnSpc>
              <a:buAutoNum type="arabicParenR"/>
            </a:pPr>
            <a:r>
              <a:rPr lang="en-GB" b="1" dirty="0" err="1">
                <a:solidFill>
                  <a:srgbClr val="3C64A5"/>
                </a:solidFill>
                <a:latin typeface="Montserrat" panose="00000500000000000000" pitchFamily="2" charset="0"/>
                <a:ea typeface="Times New Roman" panose="02020603050405020304" pitchFamily="18" charset="0"/>
                <a:cs typeface="Arial" panose="020B0604020202020204" pitchFamily="34" charset="0"/>
              </a:rPr>
              <a:t>Tumor</a:t>
            </a:r>
            <a:r>
              <a:rPr lang="en-GB" b="1" dirty="0">
                <a:solidFill>
                  <a:srgbClr val="3C64A5"/>
                </a:solidFill>
                <a:latin typeface="Montserrat" panose="00000500000000000000" pitchFamily="2" charset="0"/>
                <a:ea typeface="Times New Roman" panose="02020603050405020304" pitchFamily="18" charset="0"/>
                <a:cs typeface="Arial" panose="020B0604020202020204" pitchFamily="34" charset="0"/>
              </a:rPr>
              <a:t> </a:t>
            </a:r>
            <a:r>
              <a:rPr lang="en-GB" b="1" dirty="0" err="1">
                <a:solidFill>
                  <a:srgbClr val="3C64A5"/>
                </a:solidFill>
                <a:latin typeface="Montserrat" panose="00000500000000000000" pitchFamily="2" charset="0"/>
                <a:ea typeface="Times New Roman" panose="02020603050405020304" pitchFamily="18" charset="0"/>
                <a:cs typeface="Arial" panose="020B0604020202020204" pitchFamily="34" charset="0"/>
              </a:rPr>
              <a:t>isoefficacy</a:t>
            </a:r>
            <a:r>
              <a:rPr lang="en-GB" b="1" dirty="0">
                <a:solidFill>
                  <a:srgbClr val="3C64A5"/>
                </a:solidFill>
                <a:latin typeface="Montserrat" panose="00000500000000000000" pitchFamily="2" charset="0"/>
                <a:ea typeface="Times New Roman" panose="02020603050405020304" pitchFamily="18" charset="0"/>
                <a:cs typeface="Arial" panose="020B0604020202020204" pitchFamily="34" charset="0"/>
              </a:rPr>
              <a:t> first: </a:t>
            </a:r>
            <a:r>
              <a:rPr lang="en-US" sz="1400" dirty="0">
                <a:latin typeface="Montserrat" panose="00000500000000000000" pitchFamily="2" charset="0"/>
                <a:ea typeface="Times New Roman" panose="02020603050405020304" pitchFamily="18" charset="0"/>
                <a:cs typeface="Arial" panose="020B0604020202020204" pitchFamily="34" charset="0"/>
              </a:rPr>
              <a:t>Comparing efficacy and toxicity of FLASH vs CONV-RT in a murine melanoma model as a benchmark for tumor response. </a:t>
            </a:r>
          </a:p>
        </p:txBody>
      </p:sp>
      <p:sp>
        <p:nvSpPr>
          <p:cNvPr id="13" name="CasellaDiTesto 12">
            <a:extLst>
              <a:ext uri="{FF2B5EF4-FFF2-40B4-BE49-F238E27FC236}">
                <a16:creationId xmlns:a16="http://schemas.microsoft.com/office/drawing/2014/main" id="{D732C704-42E7-E067-A06E-94CCDE798BA7}"/>
              </a:ext>
            </a:extLst>
          </p:cNvPr>
          <p:cNvSpPr txBox="1"/>
          <p:nvPr/>
        </p:nvSpPr>
        <p:spPr>
          <a:xfrm>
            <a:off x="141506" y="3001573"/>
            <a:ext cx="6099174" cy="3149067"/>
          </a:xfrm>
          <a:prstGeom prst="rect">
            <a:avLst/>
          </a:prstGeom>
          <a:noFill/>
        </p:spPr>
        <p:txBody>
          <a:bodyPr wrap="square">
            <a:spAutoFit/>
          </a:bodyPr>
          <a:lstStyle/>
          <a:p>
            <a:pPr marL="457200" indent="-457200" algn="just">
              <a:lnSpc>
                <a:spcPct val="150000"/>
              </a:lnSpc>
              <a:buFont typeface="+mj-lt"/>
              <a:buAutoNum type="arabicParenR" startAt="2"/>
            </a:pPr>
            <a:r>
              <a:rPr lang="en-US" b="1" dirty="0">
                <a:solidFill>
                  <a:srgbClr val="3C64A5"/>
                </a:solidFill>
                <a:effectLst/>
                <a:latin typeface="Montserrat" panose="00000500000000000000" pitchFamily="2" charset="0"/>
                <a:ea typeface="Times New Roman" panose="02020603050405020304" pitchFamily="18" charset="0"/>
                <a:cs typeface="Arial" panose="020B0604020202020204" pitchFamily="34" charset="0"/>
              </a:rPr>
              <a:t>Tissue sparing — how deep does it go? </a:t>
            </a:r>
            <a:r>
              <a:rPr lang="en-US" sz="1400" dirty="0">
                <a:effectLst/>
                <a:latin typeface="Montserrat" panose="00000500000000000000" pitchFamily="2" charset="0"/>
                <a:ea typeface="Times New Roman" panose="02020603050405020304" pitchFamily="18" charset="0"/>
                <a:cs typeface="Arial" panose="020B0604020202020204" pitchFamily="34" charset="0"/>
              </a:rPr>
              <a:t>Move beyond qualitative damage scoring, investigating the FLASH-RT sparing effect in </a:t>
            </a:r>
            <a:r>
              <a:rPr lang="en-US" sz="1400" u="sng" dirty="0">
                <a:effectLst/>
                <a:latin typeface="Montserrat" panose="00000500000000000000" pitchFamily="2" charset="0"/>
                <a:ea typeface="Times New Roman" panose="02020603050405020304" pitchFamily="18" charset="0"/>
                <a:cs typeface="Arial" panose="020B0604020202020204" pitchFamily="34" charset="0"/>
              </a:rPr>
              <a:t>skin and underlying muscle </a:t>
            </a:r>
            <a:r>
              <a:rPr lang="en-US" sz="1400" dirty="0">
                <a:effectLst/>
                <a:latin typeface="Montserrat" panose="00000500000000000000" pitchFamily="2" charset="0"/>
                <a:ea typeface="Times New Roman" panose="02020603050405020304" pitchFamily="18" charset="0"/>
                <a:cs typeface="Arial" panose="020B0604020202020204" pitchFamily="34" charset="0"/>
              </a:rPr>
              <a:t>through integrated transcriptomics, histology, and ultrastructure, assessing long-term outcomes in a naïve murine model.</a:t>
            </a:r>
            <a:endParaRPr lang="en-US" sz="1800" dirty="0">
              <a:latin typeface="Montserrat" panose="00000500000000000000" pitchFamily="2" charset="0"/>
              <a:ea typeface="Times New Roman" panose="02020603050405020304" pitchFamily="18" charset="0"/>
              <a:cs typeface="Arial" panose="020B0604020202020204" pitchFamily="34" charset="0"/>
            </a:endParaRPr>
          </a:p>
          <a:p>
            <a:pPr marL="457200" indent="-457200" algn="just">
              <a:lnSpc>
                <a:spcPct val="150000"/>
              </a:lnSpc>
              <a:buAutoNum type="arabicParenR" startAt="2"/>
            </a:pPr>
            <a:r>
              <a:rPr lang="en-US" b="1" dirty="0">
                <a:solidFill>
                  <a:srgbClr val="3C64A5"/>
                </a:solidFill>
                <a:effectLst/>
                <a:latin typeface="Montserrat" panose="00000500000000000000" pitchFamily="2" charset="0"/>
                <a:ea typeface="Times New Roman" panose="02020603050405020304" pitchFamily="18" charset="0"/>
                <a:cs typeface="Arial" panose="020B0604020202020204" pitchFamily="34" charset="0"/>
              </a:rPr>
              <a:t>Beyond local effects: </a:t>
            </a:r>
            <a:r>
              <a:rPr lang="en-US" sz="1400" dirty="0">
                <a:effectLst/>
                <a:latin typeface="Montserrat" panose="00000500000000000000" pitchFamily="2" charset="0"/>
                <a:ea typeface="Times New Roman" panose="02020603050405020304" pitchFamily="18" charset="0"/>
                <a:cs typeface="Arial" panose="020B0604020202020204" pitchFamily="34" charset="0"/>
              </a:rPr>
              <a:t>Investigate systemic effects of FLASH-RT in a naïve model by analyzing circulating metabolic and inflammatory markers.</a:t>
            </a:r>
            <a:endParaRPr lang="en-GB" dirty="0">
              <a:effectLst/>
              <a:latin typeface="Montserrat" panose="00000500000000000000" pitchFamily="2" charset="0"/>
              <a:ea typeface="Times New Roman" panose="02020603050405020304" pitchFamily="18" charset="0"/>
              <a:cs typeface="Arial" panose="020B0604020202020204" pitchFamily="34" charset="0"/>
            </a:endParaRPr>
          </a:p>
        </p:txBody>
      </p:sp>
      <p:pic>
        <p:nvPicPr>
          <p:cNvPr id="15" name="Immagine 14">
            <a:extLst>
              <a:ext uri="{FF2B5EF4-FFF2-40B4-BE49-F238E27FC236}">
                <a16:creationId xmlns:a16="http://schemas.microsoft.com/office/drawing/2014/main" id="{8D9EF926-8BA2-7ACD-F343-B7C535C2938D}"/>
              </a:ext>
            </a:extLst>
          </p:cNvPr>
          <p:cNvPicPr>
            <a:picLocks noChangeAspect="1"/>
          </p:cNvPicPr>
          <p:nvPr/>
        </p:nvPicPr>
        <p:blipFill>
          <a:blip r:embed="rId2"/>
          <a:srcRect r="1840" b="61628"/>
          <a:stretch>
            <a:fillRect/>
          </a:stretch>
        </p:blipFill>
        <p:spPr>
          <a:xfrm>
            <a:off x="6273679" y="3987886"/>
            <a:ext cx="5863785" cy="2083853"/>
          </a:xfrm>
          <a:prstGeom prst="rect">
            <a:avLst/>
          </a:prstGeom>
        </p:spPr>
      </p:pic>
      <p:pic>
        <p:nvPicPr>
          <p:cNvPr id="17" name="Immagine 16">
            <a:extLst>
              <a:ext uri="{FF2B5EF4-FFF2-40B4-BE49-F238E27FC236}">
                <a16:creationId xmlns:a16="http://schemas.microsoft.com/office/drawing/2014/main" id="{6E36C8EA-2D29-92CA-FB00-4054F9D8C849}"/>
              </a:ext>
            </a:extLst>
          </p:cNvPr>
          <p:cNvPicPr>
            <a:picLocks noChangeAspect="1"/>
          </p:cNvPicPr>
          <p:nvPr/>
        </p:nvPicPr>
        <p:blipFill>
          <a:blip r:embed="rId3"/>
          <a:srcRect l="1840" t="1652" b="67094"/>
          <a:stretch>
            <a:fillRect/>
          </a:stretch>
        </p:blipFill>
        <p:spPr>
          <a:xfrm>
            <a:off x="6328645" y="1599017"/>
            <a:ext cx="5863785" cy="1697319"/>
          </a:xfrm>
          <a:prstGeom prst="rect">
            <a:avLst/>
          </a:prstGeom>
        </p:spPr>
      </p:pic>
      <p:sp>
        <p:nvSpPr>
          <p:cNvPr id="21" name="CasellaDiTesto 20">
            <a:extLst>
              <a:ext uri="{FF2B5EF4-FFF2-40B4-BE49-F238E27FC236}">
                <a16:creationId xmlns:a16="http://schemas.microsoft.com/office/drawing/2014/main" id="{45715E60-E4F0-E5BC-4422-177974D856DC}"/>
              </a:ext>
            </a:extLst>
          </p:cNvPr>
          <p:cNvSpPr txBox="1"/>
          <p:nvPr/>
        </p:nvSpPr>
        <p:spPr>
          <a:xfrm>
            <a:off x="6488265" y="1214467"/>
            <a:ext cx="5562229" cy="338554"/>
          </a:xfrm>
          <a:prstGeom prst="rect">
            <a:avLst/>
          </a:prstGeom>
          <a:solidFill>
            <a:srgbClr val="3C64A5"/>
          </a:solidFill>
        </p:spPr>
        <p:txBody>
          <a:bodyPr wrap="square" rtlCol="0">
            <a:spAutoFit/>
          </a:bodyPr>
          <a:lstStyle/>
          <a:p>
            <a:pPr algn="ctr"/>
            <a:r>
              <a:rPr lang="it-IT" sz="1600" b="1" dirty="0">
                <a:solidFill>
                  <a:schemeClr val="bg1"/>
                </a:solidFill>
                <a:latin typeface="Montserrat" panose="00000500000000000000" pitchFamily="2" charset="0"/>
              </a:rPr>
              <a:t>Melanoma Model</a:t>
            </a:r>
          </a:p>
        </p:txBody>
      </p:sp>
      <p:sp>
        <p:nvSpPr>
          <p:cNvPr id="22" name="CasellaDiTesto 21">
            <a:extLst>
              <a:ext uri="{FF2B5EF4-FFF2-40B4-BE49-F238E27FC236}">
                <a16:creationId xmlns:a16="http://schemas.microsoft.com/office/drawing/2014/main" id="{208BA3E1-5791-5778-0DEA-9CD5773C4312}"/>
              </a:ext>
            </a:extLst>
          </p:cNvPr>
          <p:cNvSpPr txBox="1"/>
          <p:nvPr/>
        </p:nvSpPr>
        <p:spPr>
          <a:xfrm>
            <a:off x="6488265" y="3649332"/>
            <a:ext cx="5562230" cy="338554"/>
          </a:xfrm>
          <a:prstGeom prst="rect">
            <a:avLst/>
          </a:prstGeom>
          <a:solidFill>
            <a:srgbClr val="3C64A5"/>
          </a:solidFill>
        </p:spPr>
        <p:txBody>
          <a:bodyPr wrap="square" rtlCol="0">
            <a:spAutoFit/>
          </a:bodyPr>
          <a:lstStyle/>
          <a:p>
            <a:pPr algn="ctr"/>
            <a:r>
              <a:rPr lang="it-IT" sz="1600" b="1" dirty="0">
                <a:solidFill>
                  <a:schemeClr val="bg1"/>
                </a:solidFill>
                <a:latin typeface="Montserrat" panose="00000500000000000000" pitchFamily="2" charset="0"/>
              </a:rPr>
              <a:t>Naïve Model</a:t>
            </a:r>
          </a:p>
        </p:txBody>
      </p:sp>
      <p:grpSp>
        <p:nvGrpSpPr>
          <p:cNvPr id="2" name="Group 1">
            <a:extLst>
              <a:ext uri="{FF2B5EF4-FFF2-40B4-BE49-F238E27FC236}">
                <a16:creationId xmlns:a16="http://schemas.microsoft.com/office/drawing/2014/main" id="{5722E725-01EF-2F3B-B9A4-4577F43CD7C1}"/>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9A23ED85-C573-DA70-4FF9-E8D0E5400AFE}"/>
                </a:ext>
              </a:extLst>
            </p:cNvPr>
            <p:cNvPicPr>
              <a:picLocks noChangeAspect="1"/>
            </p:cNvPicPr>
            <p:nvPr/>
          </p:nvPicPr>
          <p:blipFill>
            <a:blip r:embed="rId4"/>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ED462F35-515A-7492-9F7A-6ED697AD7D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41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3">
            <a:extLst>
              <a:ext uri="{FF2B5EF4-FFF2-40B4-BE49-F238E27FC236}">
                <a16:creationId xmlns:a16="http://schemas.microsoft.com/office/drawing/2014/main" id="{D6042CBC-7CD6-898E-B7CD-2D889347042C}"/>
              </a:ext>
            </a:extLst>
          </p:cNvPr>
          <p:cNvGraphicFramePr>
            <a:graphicFrameLocks noGrp="1"/>
          </p:cNvGraphicFramePr>
          <p:nvPr>
            <p:extLst>
              <p:ext uri="{D42A27DB-BD31-4B8C-83A1-F6EECF244321}">
                <p14:modId xmlns:p14="http://schemas.microsoft.com/office/powerpoint/2010/main" val="1570612059"/>
              </p:ext>
            </p:extLst>
          </p:nvPr>
        </p:nvGraphicFramePr>
        <p:xfrm>
          <a:off x="1029057" y="4957136"/>
          <a:ext cx="4234310" cy="853440"/>
        </p:xfrm>
        <a:graphic>
          <a:graphicData uri="http://schemas.openxmlformats.org/drawingml/2006/table">
            <a:tbl>
              <a:tblPr firstRow="1" bandRow="1"/>
              <a:tblGrid>
                <a:gridCol w="4234310">
                  <a:extLst>
                    <a:ext uri="{9D8B030D-6E8A-4147-A177-3AD203B41FA5}">
                      <a16:colId xmlns:a16="http://schemas.microsoft.com/office/drawing/2014/main" val="218399718"/>
                    </a:ext>
                  </a:extLst>
                </a:gridCol>
              </a:tblGrid>
              <a:tr h="1556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it-IT" sz="1400" dirty="0">
                          <a:solidFill>
                            <a:schemeClr val="bg1"/>
                          </a:solidFill>
                          <a:latin typeface="Aptos" panose="020B0004020202020204" pitchFamily="34" charset="0"/>
                        </a:rPr>
                        <a:t>Baseline</a:t>
                      </a:r>
                      <a:endParaRPr lang="en-GB" sz="1400" dirty="0">
                        <a:solidFill>
                          <a:schemeClr val="bg1"/>
                        </a:solidFill>
                        <a:latin typeface="Aptos" panose="020B00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923121553"/>
                  </a:ext>
                </a:extLst>
              </a:tr>
              <a:tr h="1556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err="1">
                          <a:solidFill>
                            <a:schemeClr val="bg1"/>
                          </a:solidFill>
                          <a:latin typeface="Aptos" panose="020B0004020202020204" pitchFamily="34" charset="0"/>
                        </a:rPr>
                        <a:t>Tumor</a:t>
                      </a:r>
                      <a:r>
                        <a:rPr lang="en-GB" sz="1400" dirty="0">
                          <a:solidFill>
                            <a:schemeClr val="bg1"/>
                          </a:solidFill>
                          <a:latin typeface="Aptos" panose="020B0004020202020204" pitchFamily="34" charset="0"/>
                        </a:rPr>
                        <a:t> volume  - Systemic biomarkers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extLst>
                  <a:ext uri="{0D108BD9-81ED-4DB2-BD59-A6C34878D82A}">
                    <a16:rowId xmlns:a16="http://schemas.microsoft.com/office/drawing/2014/main" val="520744772"/>
                  </a:ext>
                </a:extLst>
              </a:tr>
              <a:tr h="1556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Aptos" panose="020B0004020202020204" pitchFamily="34" charset="0"/>
                        </a:rPr>
                        <a:t>Vital parameters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extLst>
                  <a:ext uri="{0D108BD9-81ED-4DB2-BD59-A6C34878D82A}">
                    <a16:rowId xmlns:a16="http://schemas.microsoft.com/office/drawing/2014/main" val="308806217"/>
                  </a:ext>
                </a:extLst>
              </a:tr>
              <a:tr h="1556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Aptos" panose="020B0004020202020204" pitchFamily="34" charset="0"/>
                        </a:rPr>
                        <a:t>Sacrifice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203864"/>
                    </a:solidFill>
                  </a:tcPr>
                </a:tc>
                <a:extLst>
                  <a:ext uri="{0D108BD9-81ED-4DB2-BD59-A6C34878D82A}">
                    <a16:rowId xmlns:a16="http://schemas.microsoft.com/office/drawing/2014/main" val="1758720160"/>
                  </a:ext>
                </a:extLst>
              </a:tr>
            </a:tbl>
          </a:graphicData>
        </a:graphic>
      </p:graphicFrame>
      <p:grpSp>
        <p:nvGrpSpPr>
          <p:cNvPr id="46" name="Gruppo 45">
            <a:extLst>
              <a:ext uri="{FF2B5EF4-FFF2-40B4-BE49-F238E27FC236}">
                <a16:creationId xmlns:a16="http://schemas.microsoft.com/office/drawing/2014/main" id="{A52A391F-5EEC-5838-E49A-E25485313927}"/>
              </a:ext>
            </a:extLst>
          </p:cNvPr>
          <p:cNvGrpSpPr/>
          <p:nvPr/>
        </p:nvGrpSpPr>
        <p:grpSpPr>
          <a:xfrm>
            <a:off x="206882" y="2755388"/>
            <a:ext cx="5662700" cy="2032161"/>
            <a:chOff x="1540406" y="1358583"/>
            <a:chExt cx="4583798" cy="1546723"/>
          </a:xfrm>
        </p:grpSpPr>
        <p:pic>
          <p:nvPicPr>
            <p:cNvPr id="27" name="Immagine 26">
              <a:extLst>
                <a:ext uri="{FF2B5EF4-FFF2-40B4-BE49-F238E27FC236}">
                  <a16:creationId xmlns:a16="http://schemas.microsoft.com/office/drawing/2014/main" id="{3DDAFD38-0DDB-A18A-8F93-A650D85117AB}"/>
                </a:ext>
              </a:extLst>
            </p:cNvPr>
            <p:cNvPicPr>
              <a:picLocks noChangeAspect="1"/>
            </p:cNvPicPr>
            <p:nvPr/>
          </p:nvPicPr>
          <p:blipFill>
            <a:blip r:embed="rId2"/>
            <a:stretch>
              <a:fillRect/>
            </a:stretch>
          </p:blipFill>
          <p:spPr>
            <a:xfrm>
              <a:off x="1578293" y="1373687"/>
              <a:ext cx="1682642" cy="1335140"/>
            </a:xfrm>
            <a:prstGeom prst="rect">
              <a:avLst/>
            </a:prstGeom>
          </p:spPr>
        </p:pic>
        <p:sp>
          <p:nvSpPr>
            <p:cNvPr id="29" name="Rectangle 45">
              <a:extLst>
                <a:ext uri="{FF2B5EF4-FFF2-40B4-BE49-F238E27FC236}">
                  <a16:creationId xmlns:a16="http://schemas.microsoft.com/office/drawing/2014/main" id="{4C8715DB-9ED8-8717-704D-F7417B5B7F61}"/>
                </a:ext>
              </a:extLst>
            </p:cNvPr>
            <p:cNvSpPr/>
            <p:nvPr/>
          </p:nvSpPr>
          <p:spPr>
            <a:xfrm flipH="1">
              <a:off x="3510914" y="2234096"/>
              <a:ext cx="69954" cy="349114"/>
            </a:xfrm>
            <a:prstGeom prst="rect">
              <a:avLst/>
            </a:prstGeom>
            <a:solidFill>
              <a:srgbClr val="C00000"/>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5">
              <a:extLst>
                <a:ext uri="{FF2B5EF4-FFF2-40B4-BE49-F238E27FC236}">
                  <a16:creationId xmlns:a16="http://schemas.microsoft.com/office/drawing/2014/main" id="{A5806943-79E0-16CF-A3EC-6D439E5D146C}"/>
                </a:ext>
              </a:extLst>
            </p:cNvPr>
            <p:cNvSpPr/>
            <p:nvPr/>
          </p:nvSpPr>
          <p:spPr>
            <a:xfrm>
              <a:off x="2500689" y="2578399"/>
              <a:ext cx="3568042" cy="155361"/>
            </a:xfrm>
            <a:prstGeom prst="rect">
              <a:avLst/>
            </a:prstGeom>
            <a:solidFill>
              <a:srgbClr val="5B9BD5">
                <a:lumMod val="75000"/>
              </a:srgbClr>
            </a:solidFill>
            <a:ln w="12700" cap="flat" cmpd="sng" algn="ctr">
              <a:solidFill>
                <a:srgbClr val="4472C4">
                  <a:shade val="15000"/>
                </a:srgb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Oval 25">
              <a:extLst>
                <a:ext uri="{FF2B5EF4-FFF2-40B4-BE49-F238E27FC236}">
                  <a16:creationId xmlns:a16="http://schemas.microsoft.com/office/drawing/2014/main" id="{A5012C08-76C4-F7B6-6D18-5BF9B3564A25}"/>
                </a:ext>
              </a:extLst>
            </p:cNvPr>
            <p:cNvSpPr/>
            <p:nvPr/>
          </p:nvSpPr>
          <p:spPr>
            <a:xfrm rot="18642453">
              <a:off x="5749553" y="2513898"/>
              <a:ext cx="494776" cy="254527"/>
            </a:xfrm>
            <a:prstGeom prst="ellipse">
              <a:avLst/>
            </a:prstGeom>
            <a:solidFill>
              <a:srgbClr val="4472C4">
                <a:lumMod val="50000"/>
              </a:srgbClr>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panose="020F0502020204030204"/>
                  <a:ea typeface="+mn-ea"/>
                  <a:cs typeface="+mn-cs"/>
                </a:rPr>
                <a:t>35</a:t>
              </a:r>
            </a:p>
          </p:txBody>
        </p:sp>
        <p:sp>
          <p:nvSpPr>
            <p:cNvPr id="32" name="Oval 26">
              <a:extLst>
                <a:ext uri="{FF2B5EF4-FFF2-40B4-BE49-F238E27FC236}">
                  <a16:creationId xmlns:a16="http://schemas.microsoft.com/office/drawing/2014/main" id="{69DBBB51-F7CF-38F8-C86F-30C6B708CB86}"/>
                </a:ext>
              </a:extLst>
            </p:cNvPr>
            <p:cNvSpPr/>
            <p:nvPr/>
          </p:nvSpPr>
          <p:spPr>
            <a:xfrm rot="18642453">
              <a:off x="2313518" y="2524081"/>
              <a:ext cx="517163" cy="245288"/>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0</a:t>
              </a:r>
            </a:p>
          </p:txBody>
        </p:sp>
        <p:sp>
          <p:nvSpPr>
            <p:cNvPr id="33" name="Oval 26">
              <a:extLst>
                <a:ext uri="{FF2B5EF4-FFF2-40B4-BE49-F238E27FC236}">
                  <a16:creationId xmlns:a16="http://schemas.microsoft.com/office/drawing/2014/main" id="{9F81CCA7-648C-8E61-E5AB-E1F3693AB901}"/>
                </a:ext>
              </a:extLst>
            </p:cNvPr>
            <p:cNvSpPr/>
            <p:nvPr/>
          </p:nvSpPr>
          <p:spPr>
            <a:xfrm rot="18642453">
              <a:off x="2801495" y="2524081"/>
              <a:ext cx="517163" cy="24528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3</a:t>
              </a:r>
            </a:p>
          </p:txBody>
        </p:sp>
        <p:sp>
          <p:nvSpPr>
            <p:cNvPr id="34" name="Oval 26">
              <a:extLst>
                <a:ext uri="{FF2B5EF4-FFF2-40B4-BE49-F238E27FC236}">
                  <a16:creationId xmlns:a16="http://schemas.microsoft.com/office/drawing/2014/main" id="{62E25B37-D72F-8CB2-BEB1-8C4461557961}"/>
                </a:ext>
              </a:extLst>
            </p:cNvPr>
            <p:cNvSpPr/>
            <p:nvPr/>
          </p:nvSpPr>
          <p:spPr>
            <a:xfrm rot="18642453">
              <a:off x="3243052" y="2524081"/>
              <a:ext cx="517163" cy="245288"/>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5</a:t>
              </a:r>
            </a:p>
          </p:txBody>
        </p:sp>
        <p:sp>
          <p:nvSpPr>
            <p:cNvPr id="35" name="Oval 26">
              <a:extLst>
                <a:ext uri="{FF2B5EF4-FFF2-40B4-BE49-F238E27FC236}">
                  <a16:creationId xmlns:a16="http://schemas.microsoft.com/office/drawing/2014/main" id="{57FC4D40-4B24-BEE3-9AAD-1A11948E8631}"/>
                </a:ext>
              </a:extLst>
            </p:cNvPr>
            <p:cNvSpPr/>
            <p:nvPr/>
          </p:nvSpPr>
          <p:spPr>
            <a:xfrm rot="18642453">
              <a:off x="3864344" y="2524081"/>
              <a:ext cx="517163" cy="245288"/>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12</a:t>
              </a:r>
            </a:p>
          </p:txBody>
        </p:sp>
        <p:sp>
          <p:nvSpPr>
            <p:cNvPr id="36" name="Oval 26">
              <a:extLst>
                <a:ext uri="{FF2B5EF4-FFF2-40B4-BE49-F238E27FC236}">
                  <a16:creationId xmlns:a16="http://schemas.microsoft.com/office/drawing/2014/main" id="{47FC9D24-1489-61A4-1441-C30DE9F792EB}"/>
                </a:ext>
              </a:extLst>
            </p:cNvPr>
            <p:cNvSpPr/>
            <p:nvPr/>
          </p:nvSpPr>
          <p:spPr>
            <a:xfrm rot="18642453">
              <a:off x="4470845" y="2519462"/>
              <a:ext cx="509452" cy="254527"/>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21</a:t>
              </a:r>
            </a:p>
          </p:txBody>
        </p:sp>
        <p:sp>
          <p:nvSpPr>
            <p:cNvPr id="37" name="Oval 26">
              <a:extLst>
                <a:ext uri="{FF2B5EF4-FFF2-40B4-BE49-F238E27FC236}">
                  <a16:creationId xmlns:a16="http://schemas.microsoft.com/office/drawing/2014/main" id="{A4B44F90-8ED7-A422-292C-3C0B5B92B71E}"/>
                </a:ext>
              </a:extLst>
            </p:cNvPr>
            <p:cNvSpPr/>
            <p:nvPr/>
          </p:nvSpPr>
          <p:spPr>
            <a:xfrm rot="18642453">
              <a:off x="5134406" y="2512520"/>
              <a:ext cx="500012" cy="271827"/>
            </a:xfrm>
            <a:prstGeom prst="ellips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Calibri" panose="020F0502020204030204"/>
                  <a:ea typeface="+mn-ea"/>
                  <a:cs typeface="+mn-cs"/>
                </a:rPr>
                <a:t>28</a:t>
              </a:r>
            </a:p>
          </p:txBody>
        </p:sp>
        <p:sp>
          <p:nvSpPr>
            <p:cNvPr id="38" name="TextBox 1">
              <a:extLst>
                <a:ext uri="{FF2B5EF4-FFF2-40B4-BE49-F238E27FC236}">
                  <a16:creationId xmlns:a16="http://schemas.microsoft.com/office/drawing/2014/main" id="{7F03A1F1-B987-6110-D30E-9295775997E9}"/>
                </a:ext>
              </a:extLst>
            </p:cNvPr>
            <p:cNvSpPr txBox="1"/>
            <p:nvPr/>
          </p:nvSpPr>
          <p:spPr>
            <a:xfrm>
              <a:off x="2969442" y="1876942"/>
              <a:ext cx="1161269" cy="3543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DE00"/>
                  </a:solidFill>
                  <a:effectLst/>
                  <a:uLnTx/>
                  <a:uFillTx/>
                </a:rPr>
                <a:t>FLASH 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FFF"/>
                  </a:solidFill>
                  <a:effectLst/>
                  <a:uLnTx/>
                  <a:uFillTx/>
                </a:rPr>
                <a:t>CONV-RT  </a:t>
              </a:r>
            </a:p>
          </p:txBody>
        </p:sp>
        <p:sp>
          <p:nvSpPr>
            <p:cNvPr id="39" name="TextBox 22">
              <a:extLst>
                <a:ext uri="{FF2B5EF4-FFF2-40B4-BE49-F238E27FC236}">
                  <a16:creationId xmlns:a16="http://schemas.microsoft.com/office/drawing/2014/main" id="{226E388B-C080-D419-230A-F5760D27A672}"/>
                </a:ext>
              </a:extLst>
            </p:cNvPr>
            <p:cNvSpPr txBox="1"/>
            <p:nvPr/>
          </p:nvSpPr>
          <p:spPr>
            <a:xfrm>
              <a:off x="3002907" y="1711700"/>
              <a:ext cx="1161269" cy="21262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sng" strike="noStrike" kern="0" cap="none" spc="0" normalizeH="0" baseline="0" noProof="0" dirty="0">
                  <a:ln>
                    <a:noFill/>
                  </a:ln>
                  <a:solidFill>
                    <a:prstClr val="black"/>
                  </a:solidFill>
                  <a:effectLst/>
                  <a:uLnTx/>
                  <a:uFillTx/>
                </a:rPr>
                <a:t>19 </a:t>
              </a:r>
              <a:r>
                <a:rPr kumimoji="0" lang="it-IT" sz="1200" b="1" i="0" u="sng" strike="noStrike" kern="0" cap="none" spc="0" normalizeH="0" baseline="0" noProof="0" dirty="0" err="1">
                  <a:ln>
                    <a:noFill/>
                  </a:ln>
                  <a:solidFill>
                    <a:prstClr val="black"/>
                  </a:solidFill>
                  <a:effectLst/>
                  <a:uLnTx/>
                  <a:uFillTx/>
                </a:rPr>
                <a:t>Gy</a:t>
              </a:r>
              <a:r>
                <a:rPr kumimoji="0" lang="it-IT" sz="1200" b="1" i="0" u="sng" strike="noStrike" kern="0" cap="none" spc="0" normalizeH="0" baseline="0" noProof="0" dirty="0">
                  <a:ln>
                    <a:noFill/>
                  </a:ln>
                  <a:solidFill>
                    <a:prstClr val="black"/>
                  </a:solidFill>
                  <a:effectLst/>
                  <a:uLnTx/>
                  <a:uFillTx/>
                </a:rPr>
                <a:t> and  33.3 </a:t>
              </a:r>
              <a:r>
                <a:rPr kumimoji="0" lang="it-IT" sz="1200" b="1" i="0" u="sng" strike="noStrike" kern="0" cap="none" spc="0" normalizeH="0" baseline="0" noProof="0" dirty="0" err="1">
                  <a:ln>
                    <a:noFill/>
                  </a:ln>
                  <a:solidFill>
                    <a:prstClr val="black"/>
                  </a:solidFill>
                  <a:effectLst/>
                  <a:uLnTx/>
                  <a:uFillTx/>
                </a:rPr>
                <a:t>Gy</a:t>
              </a:r>
              <a:endParaRPr kumimoji="0" lang="en-GB" sz="1200" b="1" i="0" u="sng" strike="noStrike" kern="0" cap="none" spc="0" normalizeH="0" baseline="0" noProof="0" dirty="0">
                <a:ln>
                  <a:noFill/>
                </a:ln>
                <a:solidFill>
                  <a:prstClr val="black"/>
                </a:solidFill>
                <a:effectLst/>
                <a:uLnTx/>
                <a:uFillTx/>
              </a:endParaRPr>
            </a:p>
          </p:txBody>
        </p:sp>
        <p:sp>
          <p:nvSpPr>
            <p:cNvPr id="41" name="TextBox 14">
              <a:extLst>
                <a:ext uri="{FF2B5EF4-FFF2-40B4-BE49-F238E27FC236}">
                  <a16:creationId xmlns:a16="http://schemas.microsoft.com/office/drawing/2014/main" id="{12EDEDA7-64E8-0AB4-1183-FB52682CE07A}"/>
                </a:ext>
              </a:extLst>
            </p:cNvPr>
            <p:cNvSpPr txBox="1"/>
            <p:nvPr/>
          </p:nvSpPr>
          <p:spPr>
            <a:xfrm>
              <a:off x="2443647" y="1459616"/>
              <a:ext cx="978858" cy="200810"/>
            </a:xfrm>
            <a:prstGeom prst="rect">
              <a:avLst/>
            </a:prstGeom>
            <a:solidFill>
              <a:sysClr val="window" lastClr="FFFFFF"/>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100" b="1" i="0" u="none" strike="noStrike" kern="0" cap="none" spc="0" normalizeH="0" baseline="0" noProof="0" dirty="0">
                  <a:ln>
                    <a:noFill/>
                  </a:ln>
                  <a:solidFill>
                    <a:prstClr val="black"/>
                  </a:solidFill>
                  <a:effectLst/>
                  <a:uLnTx/>
                  <a:uFillTx/>
                  <a:cs typeface="Arial" panose="020B0604020202020204" pitchFamily="34" charset="0"/>
                </a:rPr>
                <a:t>C57BL/6J mice</a:t>
              </a:r>
              <a:endParaRPr kumimoji="0" lang="en-GB" sz="1100" b="1" i="0" u="none" strike="noStrike" kern="0" cap="none" spc="0" normalizeH="0" baseline="0" noProof="0" dirty="0">
                <a:ln>
                  <a:noFill/>
                </a:ln>
                <a:solidFill>
                  <a:prstClr val="black"/>
                </a:solidFill>
                <a:effectLst/>
                <a:uLnTx/>
                <a:uFillTx/>
                <a:cs typeface="Arial" panose="020B0604020202020204" pitchFamily="34" charset="0"/>
              </a:endParaRPr>
            </a:p>
          </p:txBody>
        </p:sp>
        <p:sp>
          <p:nvSpPr>
            <p:cNvPr id="42" name="TextBox 15">
              <a:extLst>
                <a:ext uri="{FF2B5EF4-FFF2-40B4-BE49-F238E27FC236}">
                  <a16:creationId xmlns:a16="http://schemas.microsoft.com/office/drawing/2014/main" id="{7F41CD4A-60C4-5ACD-8C05-FAF3C557AAA5}"/>
                </a:ext>
              </a:extLst>
            </p:cNvPr>
            <p:cNvSpPr txBox="1"/>
            <p:nvPr/>
          </p:nvSpPr>
          <p:spPr>
            <a:xfrm>
              <a:off x="1540406" y="1358583"/>
              <a:ext cx="887874" cy="200810"/>
            </a:xfrm>
            <a:prstGeom prst="rect">
              <a:avLst/>
            </a:prstGeom>
            <a:solidFill>
              <a:sysClr val="window" lastClr="FFFFFF"/>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it-IT" sz="1100" b="1" i="0" u="none" strike="noStrike" kern="0" cap="none" spc="0" normalizeH="0" baseline="0" noProof="0" dirty="0">
                  <a:ln>
                    <a:noFill/>
                  </a:ln>
                  <a:solidFill>
                    <a:prstClr val="black"/>
                  </a:solidFill>
                  <a:effectLst/>
                  <a:uLnTx/>
                  <a:uFillTx/>
                  <a:cs typeface="Arial" panose="020B0604020202020204" pitchFamily="34" charset="0"/>
                </a:rPr>
                <a:t>B16-F10 </a:t>
              </a:r>
              <a:r>
                <a:rPr kumimoji="0" lang="it-IT" sz="1100" b="1" i="0" u="none" strike="noStrike" kern="0" cap="none" spc="0" normalizeH="0" baseline="0" noProof="0" dirty="0" err="1">
                  <a:ln>
                    <a:noFill/>
                  </a:ln>
                  <a:solidFill>
                    <a:prstClr val="black"/>
                  </a:solidFill>
                  <a:effectLst/>
                  <a:uLnTx/>
                  <a:uFillTx/>
                  <a:cs typeface="Arial" panose="020B0604020202020204" pitchFamily="34" charset="0"/>
                </a:rPr>
                <a:t>cells</a:t>
              </a:r>
              <a:endParaRPr kumimoji="0" lang="en-GB" sz="1100" b="1" i="0" u="none" strike="noStrike" kern="0" cap="none" spc="0" normalizeH="0" baseline="0" noProof="0" dirty="0">
                <a:ln>
                  <a:noFill/>
                </a:ln>
                <a:solidFill>
                  <a:prstClr val="black"/>
                </a:solidFill>
                <a:effectLst/>
                <a:uLnTx/>
                <a:uFillTx/>
                <a:cs typeface="Arial" panose="020B0604020202020204" pitchFamily="34" charset="0"/>
              </a:endParaRPr>
            </a:p>
          </p:txBody>
        </p:sp>
        <p:sp>
          <p:nvSpPr>
            <p:cNvPr id="43" name="Rectangle 20">
              <a:extLst>
                <a:ext uri="{FF2B5EF4-FFF2-40B4-BE49-F238E27FC236}">
                  <a16:creationId xmlns:a16="http://schemas.microsoft.com/office/drawing/2014/main" id="{76AA7BA5-CD12-A7B2-8224-BFCE33BD474D}"/>
                </a:ext>
              </a:extLst>
            </p:cNvPr>
            <p:cNvSpPr/>
            <p:nvPr/>
          </p:nvSpPr>
          <p:spPr>
            <a:xfrm>
              <a:off x="1926910" y="2465183"/>
              <a:ext cx="475722" cy="15891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Box 16">
              <a:extLst>
                <a:ext uri="{FF2B5EF4-FFF2-40B4-BE49-F238E27FC236}">
                  <a16:creationId xmlns:a16="http://schemas.microsoft.com/office/drawing/2014/main" id="{759DEA75-EC35-6BAB-A2D6-CA0C9C03653E}"/>
                </a:ext>
              </a:extLst>
            </p:cNvPr>
            <p:cNvSpPr txBox="1"/>
            <p:nvPr/>
          </p:nvSpPr>
          <p:spPr>
            <a:xfrm>
              <a:off x="1570505" y="2196559"/>
              <a:ext cx="887874" cy="330746"/>
            </a:xfrm>
            <a:prstGeom prst="rect">
              <a:avLst/>
            </a:prstGeom>
            <a:noFill/>
          </p:spPr>
          <p:txBody>
            <a:bodyPr wrap="square" rtlCol="0">
              <a:spAutoFit/>
            </a:bodyPr>
            <a:lstStyle/>
            <a:p>
              <a:pPr algn="ctr" defTabSz="457200"/>
              <a:r>
                <a:rPr lang="it-IT" sz="1100" b="1" dirty="0" err="1">
                  <a:solidFill>
                    <a:prstClr val="black"/>
                  </a:solidFill>
                  <a:cs typeface="Arial" panose="020B0604020202020204" pitchFamily="34" charset="0"/>
                </a:rPr>
                <a:t>Intradermal</a:t>
              </a:r>
              <a:r>
                <a:rPr lang="it-IT" sz="1100" b="1" dirty="0">
                  <a:solidFill>
                    <a:prstClr val="black"/>
                  </a:solidFill>
                  <a:cs typeface="Arial" panose="020B0604020202020204" pitchFamily="34" charset="0"/>
                </a:rPr>
                <a:t> injection</a:t>
              </a:r>
              <a:endParaRPr lang="en-GB" sz="1100" b="1" dirty="0">
                <a:solidFill>
                  <a:prstClr val="black"/>
                </a:solidFill>
                <a:cs typeface="Arial" panose="020B0604020202020204" pitchFamily="34" charset="0"/>
              </a:endParaRPr>
            </a:p>
          </p:txBody>
        </p:sp>
        <p:sp>
          <p:nvSpPr>
            <p:cNvPr id="45" name="TextBox 10">
              <a:extLst>
                <a:ext uri="{FF2B5EF4-FFF2-40B4-BE49-F238E27FC236}">
                  <a16:creationId xmlns:a16="http://schemas.microsoft.com/office/drawing/2014/main" id="{E6E19C91-6A98-4602-8F93-0E9D229E8BC8}"/>
                </a:ext>
              </a:extLst>
            </p:cNvPr>
            <p:cNvSpPr txBox="1"/>
            <p:nvPr/>
          </p:nvSpPr>
          <p:spPr>
            <a:xfrm>
              <a:off x="1976246" y="2526597"/>
              <a:ext cx="668795" cy="28349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it-IT" b="1" i="0" u="none" strike="noStrike" kern="0" cap="none" spc="0" normalizeH="0" baseline="0" noProof="0" dirty="0">
                  <a:ln>
                    <a:noFill/>
                  </a:ln>
                  <a:solidFill>
                    <a:prstClr val="black"/>
                  </a:solidFill>
                  <a:effectLst/>
                  <a:uLnTx/>
                  <a:uFillTx/>
                </a:rPr>
                <a:t>DAY</a:t>
              </a:r>
              <a:endParaRPr kumimoji="0" lang="en-GB" b="1" i="0" u="none" strike="noStrike" kern="0" cap="none" spc="0" normalizeH="0" baseline="0" noProof="0" dirty="0">
                <a:ln>
                  <a:noFill/>
                </a:ln>
                <a:solidFill>
                  <a:prstClr val="black"/>
                </a:solidFill>
                <a:effectLst/>
                <a:uLnTx/>
                <a:uFillTx/>
              </a:endParaRPr>
            </a:p>
          </p:txBody>
        </p:sp>
      </p:grpSp>
      <p:sp>
        <p:nvSpPr>
          <p:cNvPr id="48" name="CasellaDiTesto 47">
            <a:extLst>
              <a:ext uri="{FF2B5EF4-FFF2-40B4-BE49-F238E27FC236}">
                <a16:creationId xmlns:a16="http://schemas.microsoft.com/office/drawing/2014/main" id="{C2CCD08D-8621-13E8-57BA-41E27FAC4698}"/>
              </a:ext>
            </a:extLst>
          </p:cNvPr>
          <p:cNvSpPr txBox="1"/>
          <p:nvPr/>
        </p:nvSpPr>
        <p:spPr>
          <a:xfrm>
            <a:off x="0" y="1087280"/>
            <a:ext cx="6096000" cy="830997"/>
          </a:xfrm>
          <a:prstGeom prst="rect">
            <a:avLst/>
          </a:prstGeom>
          <a:solidFill>
            <a:srgbClr val="3C64A5"/>
          </a:solidFill>
        </p:spPr>
        <p:txBody>
          <a:bodyPr wrap="square">
            <a:spAutoFit/>
          </a:bodyPr>
          <a:lstStyle/>
          <a:p>
            <a:pPr algn="ctr"/>
            <a:r>
              <a:rPr lang="it-IT" sz="2400" b="1" dirty="0">
                <a:solidFill>
                  <a:schemeClr val="bg1"/>
                </a:solidFill>
                <a:latin typeface="Montserrat" panose="00000500000000000000" pitchFamily="2" charset="0"/>
              </a:rPr>
              <a:t>The Melanoma Model: </a:t>
            </a:r>
          </a:p>
          <a:p>
            <a:pPr algn="ctr"/>
            <a:r>
              <a:rPr lang="it-IT" sz="2400" dirty="0" err="1">
                <a:solidFill>
                  <a:schemeClr val="bg1"/>
                </a:solidFill>
                <a:latin typeface="Montserrat" panose="00000500000000000000" pitchFamily="2" charset="0"/>
              </a:rPr>
              <a:t>Experimental</a:t>
            </a:r>
            <a:r>
              <a:rPr lang="it-IT" sz="2400" dirty="0">
                <a:solidFill>
                  <a:schemeClr val="bg1"/>
                </a:solidFill>
                <a:latin typeface="Montserrat" panose="00000500000000000000" pitchFamily="2" charset="0"/>
              </a:rPr>
              <a:t> Setup</a:t>
            </a:r>
          </a:p>
        </p:txBody>
      </p:sp>
      <p:pic>
        <p:nvPicPr>
          <p:cNvPr id="50" name="Picture 10" descr="A close-up of a medical chart&#10;&#10;AI-generated content may be incorrect.">
            <a:extLst>
              <a:ext uri="{FF2B5EF4-FFF2-40B4-BE49-F238E27FC236}">
                <a16:creationId xmlns:a16="http://schemas.microsoft.com/office/drawing/2014/main" id="{C8B2580A-0E3A-FF17-6644-7B8D7A14C944}"/>
              </a:ext>
            </a:extLst>
          </p:cNvPr>
          <p:cNvPicPr>
            <a:picLocks noChangeAspect="1"/>
          </p:cNvPicPr>
          <p:nvPr/>
        </p:nvPicPr>
        <p:blipFill>
          <a:blip r:embed="rId3" cstate="print">
            <a:extLst>
              <a:ext uri="{28A0092B-C50C-407E-A947-70E740481C1C}">
                <a14:useLocalDpi xmlns:a14="http://schemas.microsoft.com/office/drawing/2010/main" val="0"/>
              </a:ext>
            </a:extLst>
          </a:blip>
          <a:srcRect l="68059" t="3125" r="1" b="79345"/>
          <a:stretch>
            <a:fillRect/>
          </a:stretch>
        </p:blipFill>
        <p:spPr>
          <a:xfrm>
            <a:off x="9351569" y="2250659"/>
            <a:ext cx="2468124" cy="1520810"/>
          </a:xfrm>
          <a:prstGeom prst="rect">
            <a:avLst/>
          </a:prstGeom>
        </p:spPr>
      </p:pic>
      <p:sp>
        <p:nvSpPr>
          <p:cNvPr id="51" name="TextBox 38">
            <a:extLst>
              <a:ext uri="{FF2B5EF4-FFF2-40B4-BE49-F238E27FC236}">
                <a16:creationId xmlns:a16="http://schemas.microsoft.com/office/drawing/2014/main" id="{BEAC0F84-1F05-A505-F199-12C1F8A48090}"/>
              </a:ext>
            </a:extLst>
          </p:cNvPr>
          <p:cNvSpPr txBox="1"/>
          <p:nvPr/>
        </p:nvSpPr>
        <p:spPr>
          <a:xfrm>
            <a:off x="7374457" y="1073782"/>
            <a:ext cx="4771914" cy="800219"/>
          </a:xfrm>
          <a:prstGeom prst="rect">
            <a:avLst/>
          </a:prstGeom>
          <a:noFill/>
        </p:spPr>
        <p:txBody>
          <a:bodyPr wrap="square">
            <a:spAutoFit/>
          </a:bodyPr>
          <a:lstStyle/>
          <a:p>
            <a:r>
              <a:rPr lang="en-US" b="1" dirty="0">
                <a:solidFill>
                  <a:srgbClr val="000000"/>
                </a:solidFill>
                <a:effectLst/>
                <a:latin typeface="Montserrat" panose="00000500000000000000" pitchFamily="2" charset="0"/>
                <a:ea typeface="Yu Mincho" panose="02020400000000000000" pitchFamily="18" charset="-128"/>
                <a:cs typeface="Arial" panose="020B0604020202020204" pitchFamily="34" charset="0"/>
              </a:rPr>
              <a:t>Centro Pisano FLASH Radiotherapy</a:t>
            </a:r>
          </a:p>
          <a:p>
            <a:r>
              <a:rPr lang="en-US" sz="1400" b="1" dirty="0" err="1">
                <a:solidFill>
                  <a:srgbClr val="000000"/>
                </a:solidFill>
                <a:effectLst/>
                <a:latin typeface="Montserrat" panose="00000500000000000000" pitchFamily="2" charset="0"/>
                <a:ea typeface="Yu Mincho" panose="02020400000000000000" pitchFamily="18" charset="-128"/>
                <a:cs typeface="Arial" panose="020B0604020202020204" pitchFamily="34" charset="0"/>
              </a:rPr>
              <a:t>ElectronFlash</a:t>
            </a:r>
            <a:r>
              <a:rPr lang="en-US" sz="1400" b="1" dirty="0">
                <a:solidFill>
                  <a:srgbClr val="000000"/>
                </a:solidFill>
                <a:effectLst/>
                <a:latin typeface="Montserrat" panose="00000500000000000000" pitchFamily="2" charset="0"/>
                <a:ea typeface="Yu Mincho" panose="02020400000000000000" pitchFamily="18" charset="-128"/>
                <a:cs typeface="Arial" panose="020B0604020202020204" pitchFamily="34" charset="0"/>
              </a:rPr>
              <a:t> linear accelerator</a:t>
            </a:r>
            <a:r>
              <a:rPr lang="en-US" sz="1400" b="1" dirty="0">
                <a:solidFill>
                  <a:srgbClr val="000000"/>
                </a:solidFill>
                <a:latin typeface="Montserrat" panose="00000500000000000000" pitchFamily="2" charset="0"/>
                <a:ea typeface="Yu Mincho" panose="02020400000000000000" pitchFamily="18" charset="-128"/>
                <a:cs typeface="Arial" panose="020B0604020202020204" pitchFamily="34" charset="0"/>
              </a:rPr>
              <a:t> </a:t>
            </a:r>
          </a:p>
          <a:p>
            <a:r>
              <a:rPr lang="en-US" sz="1400" dirty="0">
                <a:solidFill>
                  <a:srgbClr val="000000"/>
                </a:solidFill>
                <a:latin typeface="Montserrat" panose="00000500000000000000" pitchFamily="2" charset="0"/>
                <a:ea typeface="Yu Mincho" panose="02020400000000000000" pitchFamily="18" charset="-128"/>
                <a:cs typeface="Arial" panose="020B0604020202020204" pitchFamily="34" charset="0"/>
              </a:rPr>
              <a:t>with triode gun ( </a:t>
            </a:r>
            <a:r>
              <a:rPr lang="en-US" sz="1400" dirty="0">
                <a:solidFill>
                  <a:srgbClr val="000000"/>
                </a:solidFill>
                <a:effectLst/>
                <a:latin typeface="Montserrat" panose="00000500000000000000" pitchFamily="2" charset="0"/>
                <a:ea typeface="Yu Mincho" panose="02020400000000000000" pitchFamily="18" charset="-128"/>
                <a:cs typeface="Arial" panose="020B0604020202020204" pitchFamily="34" charset="0"/>
              </a:rPr>
              <a:t>7 or 9 MeV)</a:t>
            </a:r>
            <a:endParaRPr lang="en-GB" sz="1400" dirty="0">
              <a:latin typeface="Montserrat" panose="00000500000000000000" pitchFamily="2" charset="0"/>
              <a:cs typeface="Arial" panose="020B0604020202020204" pitchFamily="34" charset="0"/>
            </a:endParaRPr>
          </a:p>
        </p:txBody>
      </p:sp>
      <p:pic>
        <p:nvPicPr>
          <p:cNvPr id="52" name="Picture 6" descr="Centro Pisano Flash RadioTherapy - CISUP - Center for Instrument Sharing of  the University of Pisa">
            <a:extLst>
              <a:ext uri="{FF2B5EF4-FFF2-40B4-BE49-F238E27FC236}">
                <a16:creationId xmlns:a16="http://schemas.microsoft.com/office/drawing/2014/main" id="{F6FC38B2-FDBA-0499-2F19-B0CAF8476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4834" y="1073782"/>
            <a:ext cx="899623" cy="83398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41">
            <a:extLst>
              <a:ext uri="{FF2B5EF4-FFF2-40B4-BE49-F238E27FC236}">
                <a16:creationId xmlns:a16="http://schemas.microsoft.com/office/drawing/2014/main" id="{FD64732D-1724-88DB-AAB7-D09943010060}"/>
              </a:ext>
            </a:extLst>
          </p:cNvPr>
          <p:cNvSpPr/>
          <p:nvPr/>
        </p:nvSpPr>
        <p:spPr>
          <a:xfrm>
            <a:off x="6457267" y="1991160"/>
            <a:ext cx="5449959" cy="1900848"/>
          </a:xfrm>
          <a:prstGeom prst="rect">
            <a:avLst/>
          </a:prstGeom>
          <a:noFill/>
          <a:ln>
            <a:solidFill>
              <a:srgbClr val="3C64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2" descr="Centro Pisano Flash RadioTherapy - CISUP - Center for Instrument Sharing of  the University of Pisa">
            <a:extLst>
              <a:ext uri="{FF2B5EF4-FFF2-40B4-BE49-F238E27FC236}">
                <a16:creationId xmlns:a16="http://schemas.microsoft.com/office/drawing/2014/main" id="{A85BF549-B02C-2FB0-A328-37D241952B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761" y="2056025"/>
            <a:ext cx="2610640" cy="17406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6" name="Tabella 55">
            <a:extLst>
              <a:ext uri="{FF2B5EF4-FFF2-40B4-BE49-F238E27FC236}">
                <a16:creationId xmlns:a16="http://schemas.microsoft.com/office/drawing/2014/main" id="{0DC16742-98AE-F692-42BA-0C65CFC43EA0}"/>
              </a:ext>
            </a:extLst>
          </p:cNvPr>
          <p:cNvGraphicFramePr>
            <a:graphicFrameLocks noGrp="1"/>
          </p:cNvGraphicFramePr>
          <p:nvPr>
            <p:extLst>
              <p:ext uri="{D42A27DB-BD31-4B8C-83A1-F6EECF244321}">
                <p14:modId xmlns:p14="http://schemas.microsoft.com/office/powerpoint/2010/main" val="2650195087"/>
              </p:ext>
            </p:extLst>
          </p:nvPr>
        </p:nvGraphicFramePr>
        <p:xfrm>
          <a:off x="6475906" y="4260388"/>
          <a:ext cx="5412680" cy="1461182"/>
        </p:xfrm>
        <a:graphic>
          <a:graphicData uri="http://schemas.openxmlformats.org/drawingml/2006/table">
            <a:tbl>
              <a:tblPr firstRow="1" firstCol="1" bandRow="1">
                <a:tableStyleId>{2D5ABB26-0587-4C30-8999-92F81FD0307C}</a:tableStyleId>
              </a:tblPr>
              <a:tblGrid>
                <a:gridCol w="1055312">
                  <a:extLst>
                    <a:ext uri="{9D8B030D-6E8A-4147-A177-3AD203B41FA5}">
                      <a16:colId xmlns:a16="http://schemas.microsoft.com/office/drawing/2014/main" val="1406245484"/>
                    </a:ext>
                  </a:extLst>
                </a:gridCol>
                <a:gridCol w="726228">
                  <a:extLst>
                    <a:ext uri="{9D8B030D-6E8A-4147-A177-3AD203B41FA5}">
                      <a16:colId xmlns:a16="http://schemas.microsoft.com/office/drawing/2014/main" val="2689799863"/>
                    </a:ext>
                  </a:extLst>
                </a:gridCol>
                <a:gridCol w="726228">
                  <a:extLst>
                    <a:ext uri="{9D8B030D-6E8A-4147-A177-3AD203B41FA5}">
                      <a16:colId xmlns:a16="http://schemas.microsoft.com/office/drawing/2014/main" val="1856138248"/>
                    </a:ext>
                  </a:extLst>
                </a:gridCol>
                <a:gridCol w="726228">
                  <a:extLst>
                    <a:ext uri="{9D8B030D-6E8A-4147-A177-3AD203B41FA5}">
                      <a16:colId xmlns:a16="http://schemas.microsoft.com/office/drawing/2014/main" val="2817093248"/>
                    </a:ext>
                  </a:extLst>
                </a:gridCol>
                <a:gridCol w="726228">
                  <a:extLst>
                    <a:ext uri="{9D8B030D-6E8A-4147-A177-3AD203B41FA5}">
                      <a16:colId xmlns:a16="http://schemas.microsoft.com/office/drawing/2014/main" val="3184635645"/>
                    </a:ext>
                  </a:extLst>
                </a:gridCol>
                <a:gridCol w="726228">
                  <a:extLst>
                    <a:ext uri="{9D8B030D-6E8A-4147-A177-3AD203B41FA5}">
                      <a16:colId xmlns:a16="http://schemas.microsoft.com/office/drawing/2014/main" val="261624010"/>
                    </a:ext>
                  </a:extLst>
                </a:gridCol>
                <a:gridCol w="726228">
                  <a:extLst>
                    <a:ext uri="{9D8B030D-6E8A-4147-A177-3AD203B41FA5}">
                      <a16:colId xmlns:a16="http://schemas.microsoft.com/office/drawing/2014/main" val="1076139759"/>
                    </a:ext>
                  </a:extLst>
                </a:gridCol>
              </a:tblGrid>
              <a:tr h="611322">
                <a:tc>
                  <a:txBody>
                    <a:bodyPr/>
                    <a:lstStyle/>
                    <a:p>
                      <a:pPr algn="ctr">
                        <a:lnSpc>
                          <a:spcPct val="100000"/>
                        </a:lnSpc>
                        <a:buNone/>
                      </a:pPr>
                      <a:r>
                        <a:rPr lang="en-US" sz="1100" kern="100">
                          <a:effectLst/>
                          <a:latin typeface="Montserrat" panose="00000500000000000000" pitchFamily="2" charset="0"/>
                        </a:rPr>
                        <a:t> </a:t>
                      </a:r>
                      <a:endParaRPr lang="it-IT" sz="11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b="0" kern="100" dirty="0">
                          <a:effectLst/>
                          <a:latin typeface="Montserrat" panose="00000500000000000000" pitchFamily="2" charset="0"/>
                        </a:rPr>
                        <a:t>Total dose [</a:t>
                      </a:r>
                      <a:r>
                        <a:rPr lang="it-IT" sz="1000" b="0" kern="100" dirty="0" err="1">
                          <a:effectLst/>
                          <a:latin typeface="Montserrat" panose="00000500000000000000" pitchFamily="2" charset="0"/>
                        </a:rPr>
                        <a:t>Gy</a:t>
                      </a:r>
                      <a:r>
                        <a:rPr lang="it-IT" sz="1000" b="0" kern="100" dirty="0">
                          <a:effectLst/>
                          <a:latin typeface="Montserrat" panose="00000500000000000000" pitchFamily="2" charset="0"/>
                        </a:rPr>
                        <a:t>]</a:t>
                      </a:r>
                      <a:endParaRPr lang="it-IT" sz="1000" b="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b="0" kern="100" dirty="0" err="1">
                          <a:effectLst/>
                          <a:latin typeface="Montserrat" panose="00000500000000000000" pitchFamily="2" charset="0"/>
                        </a:rPr>
                        <a:t>Number</a:t>
                      </a:r>
                      <a:r>
                        <a:rPr lang="it-IT" sz="1000" b="0" kern="100" dirty="0">
                          <a:effectLst/>
                          <a:latin typeface="Montserrat" panose="00000500000000000000" pitchFamily="2" charset="0"/>
                        </a:rPr>
                        <a:t> of </a:t>
                      </a:r>
                      <a:r>
                        <a:rPr lang="it-IT" sz="1000" b="0" kern="100" dirty="0" err="1">
                          <a:effectLst/>
                          <a:latin typeface="Montserrat" panose="00000500000000000000" pitchFamily="2" charset="0"/>
                        </a:rPr>
                        <a:t>pulses</a:t>
                      </a:r>
                      <a:endParaRPr lang="it-IT" sz="1000" b="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b="0" kern="100" dirty="0">
                          <a:effectLst/>
                          <a:latin typeface="Montserrat" panose="00000500000000000000" pitchFamily="2" charset="0"/>
                        </a:rPr>
                        <a:t>DPP [</a:t>
                      </a:r>
                      <a:r>
                        <a:rPr lang="it-IT" sz="1000" b="0" kern="100" dirty="0" err="1">
                          <a:effectLst/>
                          <a:latin typeface="Montserrat" panose="00000500000000000000" pitchFamily="2" charset="0"/>
                        </a:rPr>
                        <a:t>Gy</a:t>
                      </a:r>
                      <a:r>
                        <a:rPr lang="it-IT" sz="1000" b="0" kern="100" dirty="0">
                          <a:effectLst/>
                          <a:latin typeface="Montserrat" panose="00000500000000000000" pitchFamily="2" charset="0"/>
                        </a:rPr>
                        <a:t>]</a:t>
                      </a:r>
                      <a:endParaRPr lang="it-IT" sz="1000" b="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b="0" kern="100" dirty="0" err="1">
                          <a:effectLst/>
                          <a:latin typeface="Montserrat" panose="00000500000000000000" pitchFamily="2" charset="0"/>
                        </a:rPr>
                        <a:t>Pulse</a:t>
                      </a:r>
                      <a:r>
                        <a:rPr lang="it-IT" sz="1000" b="0" kern="100" dirty="0">
                          <a:effectLst/>
                          <a:latin typeface="Montserrat" panose="00000500000000000000" pitchFamily="2" charset="0"/>
                        </a:rPr>
                        <a:t> duration [µs]</a:t>
                      </a:r>
                      <a:endParaRPr lang="it-IT" sz="1000" b="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b="0" kern="100" dirty="0">
                          <a:effectLst/>
                          <a:latin typeface="Montserrat" panose="00000500000000000000" pitchFamily="2" charset="0"/>
                        </a:rPr>
                        <a:t>PRF </a:t>
                      </a:r>
                    </a:p>
                    <a:p>
                      <a:pPr algn="ctr">
                        <a:lnSpc>
                          <a:spcPct val="100000"/>
                        </a:lnSpc>
                        <a:buNone/>
                      </a:pPr>
                      <a:r>
                        <a:rPr lang="it-IT" sz="1000" b="0" kern="100" dirty="0">
                          <a:effectLst/>
                          <a:latin typeface="Montserrat" panose="00000500000000000000" pitchFamily="2" charset="0"/>
                        </a:rPr>
                        <a:t>[Hz]</a:t>
                      </a:r>
                      <a:endParaRPr lang="it-IT" sz="1000" b="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b="0" kern="100" dirty="0">
                          <a:effectLst/>
                          <a:latin typeface="Montserrat" panose="00000500000000000000" pitchFamily="2" charset="0"/>
                        </a:rPr>
                        <a:t>ADR </a:t>
                      </a:r>
                    </a:p>
                    <a:p>
                      <a:pPr algn="ctr">
                        <a:lnSpc>
                          <a:spcPct val="100000"/>
                        </a:lnSpc>
                        <a:buNone/>
                      </a:pPr>
                      <a:r>
                        <a:rPr lang="it-IT" sz="1000" b="0" kern="100" dirty="0">
                          <a:effectLst/>
                          <a:latin typeface="Montserrat" panose="00000500000000000000" pitchFamily="2" charset="0"/>
                        </a:rPr>
                        <a:t>[</a:t>
                      </a:r>
                      <a:r>
                        <a:rPr lang="it-IT" sz="1000" b="0" kern="100" dirty="0" err="1">
                          <a:effectLst/>
                          <a:latin typeface="Montserrat" panose="00000500000000000000" pitchFamily="2" charset="0"/>
                        </a:rPr>
                        <a:t>Gy</a:t>
                      </a:r>
                      <a:r>
                        <a:rPr lang="it-IT" sz="1000" b="0" kern="100" dirty="0">
                          <a:effectLst/>
                          <a:latin typeface="Montserrat" panose="00000500000000000000" pitchFamily="2" charset="0"/>
                        </a:rPr>
                        <a:t>/s]</a:t>
                      </a:r>
                      <a:endParaRPr lang="it-IT" sz="1000" b="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2358233"/>
                  </a:ext>
                </a:extLst>
              </a:tr>
              <a:tr h="212465">
                <a:tc rowSpan="2">
                  <a:txBody>
                    <a:bodyPr/>
                    <a:lstStyle/>
                    <a:p>
                      <a:pPr algn="ctr">
                        <a:lnSpc>
                          <a:spcPct val="100000"/>
                        </a:lnSpc>
                        <a:buNone/>
                      </a:pPr>
                      <a:r>
                        <a:rPr lang="it-IT" sz="1100" b="1" kern="100" dirty="0">
                          <a:solidFill>
                            <a:schemeClr val="bg1"/>
                          </a:solidFill>
                          <a:effectLst/>
                          <a:latin typeface="Montserrat" panose="00000500000000000000" pitchFamily="2" charset="0"/>
                        </a:rPr>
                        <a:t>FLASH-RT</a:t>
                      </a:r>
                      <a:endParaRPr lang="it-IT" sz="1100" b="1" kern="100" dirty="0">
                        <a:solidFill>
                          <a:schemeClr val="bg1"/>
                        </a:solidFill>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1E431"/>
                    </a:solidFill>
                  </a:tcPr>
                </a:tc>
                <a:tc>
                  <a:txBody>
                    <a:bodyPr/>
                    <a:lstStyle/>
                    <a:p>
                      <a:pPr algn="ctr">
                        <a:lnSpc>
                          <a:spcPct val="100000"/>
                        </a:lnSpc>
                        <a:buNone/>
                      </a:pPr>
                      <a:r>
                        <a:rPr lang="it-IT" sz="1000" kern="100">
                          <a:effectLst/>
                          <a:latin typeface="Montserrat" panose="00000500000000000000" pitchFamily="2" charset="0"/>
                        </a:rPr>
                        <a:t>19.0</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dirty="0">
                          <a:effectLst/>
                          <a:latin typeface="Montserrat" panose="00000500000000000000" pitchFamily="2" charset="0"/>
                        </a:rPr>
                        <a:t>4</a:t>
                      </a:r>
                      <a:endParaRPr lang="it-IT" sz="100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a:effectLst/>
                          <a:latin typeface="Montserrat" panose="00000500000000000000" pitchFamily="2" charset="0"/>
                        </a:rPr>
                        <a:t>4.75</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a:effectLst/>
                          <a:latin typeface="Montserrat" panose="00000500000000000000" pitchFamily="2" charset="0"/>
                        </a:rPr>
                        <a:t>4</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a:effectLst/>
                          <a:latin typeface="Montserrat" panose="00000500000000000000" pitchFamily="2" charset="0"/>
                        </a:rPr>
                        <a:t>145</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dirty="0">
                          <a:effectLst/>
                          <a:latin typeface="Montserrat" panose="00000500000000000000" pitchFamily="2" charset="0"/>
                        </a:rPr>
                        <a:t>940</a:t>
                      </a:r>
                      <a:endParaRPr lang="it-IT" sz="100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990512"/>
                  </a:ext>
                </a:extLst>
              </a:tr>
              <a:tr h="212465">
                <a:tc vMerge="1">
                  <a:txBody>
                    <a:bodyPr/>
                    <a:lstStyle/>
                    <a:p>
                      <a:endParaRPr lang="it-IT"/>
                    </a:p>
                  </a:txBody>
                  <a:tcPr/>
                </a:tc>
                <a:tc>
                  <a:txBody>
                    <a:bodyPr/>
                    <a:lstStyle/>
                    <a:p>
                      <a:pPr algn="ctr">
                        <a:lnSpc>
                          <a:spcPct val="100000"/>
                        </a:lnSpc>
                        <a:buNone/>
                      </a:pPr>
                      <a:r>
                        <a:rPr lang="it-IT" sz="1000" kern="100">
                          <a:effectLst/>
                          <a:latin typeface="Montserrat" panose="00000500000000000000" pitchFamily="2" charset="0"/>
                        </a:rPr>
                        <a:t>33.3</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dirty="0">
                          <a:effectLst/>
                          <a:latin typeface="Montserrat" panose="00000500000000000000" pitchFamily="2" charset="0"/>
                        </a:rPr>
                        <a:t>7</a:t>
                      </a:r>
                      <a:endParaRPr lang="it-IT" sz="100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dirty="0">
                          <a:effectLst/>
                          <a:latin typeface="Montserrat" panose="00000500000000000000" pitchFamily="2" charset="0"/>
                        </a:rPr>
                        <a:t>4.75</a:t>
                      </a:r>
                      <a:endParaRPr lang="it-IT" sz="100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a:effectLst/>
                          <a:latin typeface="Montserrat" panose="00000500000000000000" pitchFamily="2" charset="0"/>
                        </a:rPr>
                        <a:t>4</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a:effectLst/>
                          <a:latin typeface="Montserrat" panose="00000500000000000000" pitchFamily="2" charset="0"/>
                        </a:rPr>
                        <a:t>170</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a:effectLst/>
                          <a:latin typeface="Montserrat" panose="00000500000000000000" pitchFamily="2" charset="0"/>
                        </a:rPr>
                        <a:t>940</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2846054"/>
                  </a:ext>
                </a:extLst>
              </a:tr>
              <a:tr h="212465">
                <a:tc rowSpan="2">
                  <a:txBody>
                    <a:bodyPr/>
                    <a:lstStyle/>
                    <a:p>
                      <a:pPr algn="ctr">
                        <a:lnSpc>
                          <a:spcPct val="100000"/>
                        </a:lnSpc>
                        <a:buNone/>
                      </a:pPr>
                      <a:r>
                        <a:rPr lang="it-IT" sz="1100" b="1" kern="100" dirty="0">
                          <a:solidFill>
                            <a:schemeClr val="bg1"/>
                          </a:solidFill>
                          <a:effectLst/>
                          <a:latin typeface="Montserrat" panose="00000500000000000000" pitchFamily="2" charset="0"/>
                        </a:rPr>
                        <a:t>CONV-RT</a:t>
                      </a:r>
                      <a:endParaRPr lang="it-IT" sz="1100" b="1" kern="100" dirty="0">
                        <a:solidFill>
                          <a:schemeClr val="bg1"/>
                        </a:solidFill>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solidFill>
                      <a:srgbClr val="002FFF"/>
                    </a:solidFill>
                  </a:tcPr>
                </a:tc>
                <a:tc>
                  <a:txBody>
                    <a:bodyPr/>
                    <a:lstStyle/>
                    <a:p>
                      <a:pPr algn="ctr">
                        <a:lnSpc>
                          <a:spcPct val="100000"/>
                        </a:lnSpc>
                        <a:buNone/>
                      </a:pPr>
                      <a:r>
                        <a:rPr lang="it-IT" sz="1000" kern="100">
                          <a:effectLst/>
                          <a:latin typeface="Montserrat" panose="00000500000000000000" pitchFamily="2" charset="0"/>
                        </a:rPr>
                        <a:t>19.0</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a:effectLst/>
                          <a:latin typeface="Montserrat" panose="00000500000000000000" pitchFamily="2" charset="0"/>
                        </a:rPr>
                        <a:t>103</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dirty="0">
                          <a:effectLst/>
                          <a:latin typeface="Montserrat" panose="00000500000000000000" pitchFamily="2" charset="0"/>
                        </a:rPr>
                        <a:t>0.19</a:t>
                      </a:r>
                      <a:endParaRPr lang="it-IT" sz="100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a:effectLst/>
                          <a:latin typeface="Montserrat" panose="00000500000000000000" pitchFamily="2" charset="0"/>
                        </a:rPr>
                        <a:t>4</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a:effectLst/>
                          <a:latin typeface="Montserrat" panose="00000500000000000000" pitchFamily="2" charset="0"/>
                        </a:rPr>
                        <a:t>1</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buNone/>
                      </a:pPr>
                      <a:r>
                        <a:rPr lang="it-IT" sz="1000" kern="100" dirty="0">
                          <a:effectLst/>
                          <a:latin typeface="Montserrat" panose="00000500000000000000" pitchFamily="2" charset="0"/>
                        </a:rPr>
                        <a:t>0.18</a:t>
                      </a:r>
                      <a:endParaRPr lang="it-IT" sz="100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5837644"/>
                  </a:ext>
                </a:extLst>
              </a:tr>
              <a:tr h="212465">
                <a:tc vMerge="1">
                  <a:txBody>
                    <a:bodyPr/>
                    <a:lstStyle/>
                    <a:p>
                      <a:endParaRPr lang="it-IT"/>
                    </a:p>
                  </a:txBody>
                  <a:tcPr/>
                </a:tc>
                <a:tc>
                  <a:txBody>
                    <a:bodyPr/>
                    <a:lstStyle/>
                    <a:p>
                      <a:pPr algn="ctr">
                        <a:lnSpc>
                          <a:spcPct val="100000"/>
                        </a:lnSpc>
                        <a:buNone/>
                      </a:pPr>
                      <a:r>
                        <a:rPr lang="it-IT" sz="1000" kern="100">
                          <a:effectLst/>
                          <a:latin typeface="Montserrat" panose="00000500000000000000" pitchFamily="2" charset="0"/>
                        </a:rPr>
                        <a:t>33.3</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0000"/>
                        </a:lnSpc>
                        <a:buNone/>
                      </a:pPr>
                      <a:r>
                        <a:rPr lang="it-IT" sz="1000" kern="100" dirty="0">
                          <a:effectLst/>
                          <a:latin typeface="Montserrat" panose="00000500000000000000" pitchFamily="2" charset="0"/>
                        </a:rPr>
                        <a:t>180</a:t>
                      </a:r>
                      <a:endParaRPr lang="it-IT" sz="100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0000"/>
                        </a:lnSpc>
                        <a:buNone/>
                      </a:pPr>
                      <a:r>
                        <a:rPr lang="it-IT" sz="1000" kern="100">
                          <a:effectLst/>
                          <a:latin typeface="Montserrat" panose="00000500000000000000" pitchFamily="2" charset="0"/>
                        </a:rPr>
                        <a:t>0.19</a:t>
                      </a:r>
                      <a:endParaRPr lang="it-IT" sz="1000" kern="10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0000"/>
                        </a:lnSpc>
                        <a:buNone/>
                      </a:pPr>
                      <a:r>
                        <a:rPr lang="it-IT" sz="1000" kern="100" dirty="0">
                          <a:effectLst/>
                          <a:latin typeface="Montserrat" panose="00000500000000000000" pitchFamily="2" charset="0"/>
                        </a:rPr>
                        <a:t>4</a:t>
                      </a:r>
                      <a:endParaRPr lang="it-IT" sz="100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0000"/>
                        </a:lnSpc>
                        <a:buNone/>
                      </a:pPr>
                      <a:r>
                        <a:rPr lang="it-IT" sz="1000" kern="100" dirty="0">
                          <a:effectLst/>
                          <a:latin typeface="Montserrat" panose="00000500000000000000" pitchFamily="2" charset="0"/>
                        </a:rPr>
                        <a:t>1</a:t>
                      </a:r>
                      <a:endParaRPr lang="it-IT" sz="100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0000"/>
                        </a:lnSpc>
                        <a:buNone/>
                      </a:pPr>
                      <a:r>
                        <a:rPr lang="it-IT" sz="1000" kern="100" dirty="0">
                          <a:effectLst/>
                          <a:latin typeface="Montserrat" panose="00000500000000000000" pitchFamily="2" charset="0"/>
                        </a:rPr>
                        <a:t>0.18</a:t>
                      </a:r>
                      <a:endParaRPr lang="it-IT" sz="1000" kern="100" dirty="0">
                        <a:effectLst/>
                        <a:latin typeface="Montserrat" panose="00000500000000000000" pitchFamily="2" charset="0"/>
                        <a:ea typeface="Aptos" panose="020B000402020202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26162201"/>
                  </a:ext>
                </a:extLst>
              </a:tr>
            </a:tbl>
          </a:graphicData>
        </a:graphic>
      </p:graphicFrame>
      <p:sp>
        <p:nvSpPr>
          <p:cNvPr id="57" name="Rectangle 1">
            <a:extLst>
              <a:ext uri="{FF2B5EF4-FFF2-40B4-BE49-F238E27FC236}">
                <a16:creationId xmlns:a16="http://schemas.microsoft.com/office/drawing/2014/main" id="{9A9B383D-F445-C8B0-7C13-F55E80B76CF8}"/>
              </a:ext>
            </a:extLst>
          </p:cNvPr>
          <p:cNvSpPr>
            <a:spLocks noChangeArrowheads="1"/>
          </p:cNvSpPr>
          <p:nvPr/>
        </p:nvSpPr>
        <p:spPr bwMode="auto">
          <a:xfrm>
            <a:off x="7592924" y="-68404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it-IT" sz="1100" b="1" i="0" u="none" strike="noStrike" cap="none" normalizeH="0" baseline="0" dirty="0">
                <a:ln>
                  <a:noFill/>
                </a:ln>
                <a:solidFill>
                  <a:srgbClr val="000000"/>
                </a:solidFill>
                <a:effectLst/>
                <a:latin typeface="Aptos" panose="020B0004020202020204" pitchFamily="34" charset="0"/>
                <a:ea typeface="Yu Mincho" panose="02020400000000000000" pitchFamily="18" charset="-128"/>
                <a:cs typeface="Arial" panose="020B0604020202020204" pitchFamily="34" charset="0"/>
              </a:rPr>
              <a:t>Table 1.  Radiotherapy experimental parameters:</a:t>
            </a:r>
            <a:r>
              <a:rPr kumimoji="0" lang="en-US" altLang="it-IT" sz="1100" b="0" i="0" u="none" strike="noStrike" cap="none" normalizeH="0" baseline="0" dirty="0">
                <a:ln>
                  <a:noFill/>
                </a:ln>
                <a:solidFill>
                  <a:srgbClr val="000000"/>
                </a:solidFill>
                <a:effectLst/>
                <a:latin typeface="Aptos" panose="020B0004020202020204" pitchFamily="34" charset="0"/>
                <a:ea typeface="Yu Mincho" panose="02020400000000000000" pitchFamily="18" charset="-128"/>
                <a:cs typeface="Arial" panose="020B0604020202020204" pitchFamily="34" charset="0"/>
              </a:rPr>
              <a:t> relevant parameters used in each irradiation condition. </a:t>
            </a:r>
            <a:r>
              <a:rPr kumimoji="0" lang="en-US" altLang="it-IT" sz="1100" b="0" i="0" u="none" strike="noStrike" cap="none" normalizeH="0" baseline="0" dirty="0">
                <a:ln>
                  <a:noFill/>
                </a:ln>
                <a:solidFill>
                  <a:schemeClr val="tx1"/>
                </a:solidFill>
                <a:effectLst/>
                <a:latin typeface="Aptos" panose="020B0004020202020204" pitchFamily="34" charset="0"/>
                <a:ea typeface="Yu Mincho" panose="02020400000000000000" pitchFamily="18" charset="-128"/>
                <a:cs typeface="Arial" panose="020B0604020202020204" pitchFamily="34" charset="0"/>
              </a:rPr>
              <a:t> </a:t>
            </a:r>
            <a:endParaRPr kumimoji="0" lang="it-IT" altLang="it-IT" sz="600" b="0" i="0" u="none" strike="noStrike" cap="none" normalizeH="0" baseline="0" dirty="0">
              <a:ln>
                <a:noFill/>
              </a:ln>
              <a:solidFill>
                <a:schemeClr val="tx1"/>
              </a:solidFill>
              <a:effectLs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it-IT" sz="1000" b="0" i="0" u="none" strike="noStrike" cap="none" normalizeH="0" baseline="0" dirty="0">
                <a:ln>
                  <a:noFill/>
                </a:ln>
                <a:solidFill>
                  <a:srgbClr val="000000"/>
                </a:solidFill>
                <a:effectLst/>
                <a:latin typeface="Aptos" panose="020B0004020202020204" pitchFamily="34" charset="0"/>
                <a:ea typeface="Yu Mincho" panose="02020400000000000000" pitchFamily="18" charset="-128"/>
                <a:cs typeface="Arial" panose="020B0604020202020204" pitchFamily="34" charset="0"/>
              </a:rPr>
              <a:t>DPP, dose per pulse; PRF, pulse repetition frequency; ADR, average dose rate</a:t>
            </a:r>
            <a:endParaRPr kumimoji="0" lang="en-US" altLang="it-IT" sz="1800" b="0" i="0" u="none" strike="noStrike" cap="none" normalizeH="0" baseline="0" dirty="0">
              <a:ln>
                <a:noFill/>
              </a:ln>
              <a:solidFill>
                <a:schemeClr val="tx1"/>
              </a:solidFill>
              <a:effectLst/>
              <a:latin typeface="Arial" panose="020B0604020202020204" pitchFamily="34" charset="0"/>
            </a:endParaRPr>
          </a:p>
        </p:txBody>
      </p:sp>
      <p:sp>
        <p:nvSpPr>
          <p:cNvPr id="61" name="CasellaDiTesto 60">
            <a:extLst>
              <a:ext uri="{FF2B5EF4-FFF2-40B4-BE49-F238E27FC236}">
                <a16:creationId xmlns:a16="http://schemas.microsoft.com/office/drawing/2014/main" id="{EB01F89F-ADB8-2333-7EBC-F1BCD1A7E51B}"/>
              </a:ext>
            </a:extLst>
          </p:cNvPr>
          <p:cNvSpPr txBox="1"/>
          <p:nvPr/>
        </p:nvSpPr>
        <p:spPr>
          <a:xfrm>
            <a:off x="6368994" y="3975401"/>
            <a:ext cx="4397071" cy="276999"/>
          </a:xfrm>
          <a:prstGeom prst="rect">
            <a:avLst/>
          </a:prstGeom>
          <a:noFill/>
        </p:spPr>
        <p:txBody>
          <a:bodyPr wrap="square">
            <a:spAutoFit/>
          </a:bodyPr>
          <a:lstStyle/>
          <a:p>
            <a:r>
              <a:rPr kumimoji="0" lang="en-US" altLang="it-IT" sz="1200" b="1" i="0" u="none" strike="noStrike" cap="none" normalizeH="0" baseline="0" dirty="0">
                <a:ln>
                  <a:noFill/>
                </a:ln>
                <a:solidFill>
                  <a:srgbClr val="000000"/>
                </a:solidFill>
                <a:effectLst/>
                <a:latin typeface="Montserrat" panose="00000500000000000000" pitchFamily="2" charset="0"/>
                <a:ea typeface="Yu Mincho" panose="02020400000000000000" pitchFamily="18" charset="-128"/>
                <a:cs typeface="Arial" panose="020B0604020202020204" pitchFamily="34" charset="0"/>
              </a:rPr>
              <a:t>Radiotherapy experimental parameters:</a:t>
            </a:r>
            <a:r>
              <a:rPr kumimoji="0" lang="en-US" altLang="it-IT" sz="1200" b="0" i="0" u="none" strike="noStrike" cap="none" normalizeH="0" baseline="0" dirty="0">
                <a:ln>
                  <a:noFill/>
                </a:ln>
                <a:solidFill>
                  <a:srgbClr val="000000"/>
                </a:solidFill>
                <a:effectLst/>
                <a:latin typeface="Montserrat" panose="00000500000000000000" pitchFamily="2" charset="0"/>
                <a:ea typeface="Yu Mincho" panose="02020400000000000000" pitchFamily="18" charset="-128"/>
                <a:cs typeface="Arial" panose="020B0604020202020204" pitchFamily="34" charset="0"/>
              </a:rPr>
              <a:t> </a:t>
            </a:r>
            <a:endParaRPr lang="it-IT" sz="1200" dirty="0">
              <a:latin typeface="Montserrat" panose="00000500000000000000" pitchFamily="2" charset="0"/>
            </a:endParaRPr>
          </a:p>
        </p:txBody>
      </p:sp>
      <p:sp>
        <p:nvSpPr>
          <p:cNvPr id="63" name="CasellaDiTesto 62">
            <a:extLst>
              <a:ext uri="{FF2B5EF4-FFF2-40B4-BE49-F238E27FC236}">
                <a16:creationId xmlns:a16="http://schemas.microsoft.com/office/drawing/2014/main" id="{FE39CD91-6695-BD2A-FC4A-B8EF0BD87775}"/>
              </a:ext>
            </a:extLst>
          </p:cNvPr>
          <p:cNvSpPr txBox="1"/>
          <p:nvPr/>
        </p:nvSpPr>
        <p:spPr>
          <a:xfrm>
            <a:off x="5960480" y="5750187"/>
            <a:ext cx="6316334" cy="215444"/>
          </a:xfrm>
          <a:prstGeom prst="rect">
            <a:avLst/>
          </a:prstGeom>
          <a:noFill/>
        </p:spPr>
        <p:txBody>
          <a:bodyPr wrap="square">
            <a:spAutoFit/>
          </a:bodyPr>
          <a:lstStyle/>
          <a:p>
            <a:pPr marL="0" marR="0" lvl="0" indent="457200" defTabSz="914400" rtl="0" eaLnBrk="0" fontAlgn="base" latinLnBrk="0" hangingPunct="0">
              <a:lnSpc>
                <a:spcPct val="100000"/>
              </a:lnSpc>
              <a:spcBef>
                <a:spcPct val="0"/>
              </a:spcBef>
              <a:spcAft>
                <a:spcPct val="0"/>
              </a:spcAft>
              <a:buClrTx/>
              <a:buSzTx/>
              <a:buFontTx/>
              <a:buNone/>
              <a:tabLst/>
            </a:pPr>
            <a:r>
              <a:rPr lang="en-US" altLang="it-IT" sz="800" dirty="0">
                <a:latin typeface="Montserrat" panose="00000500000000000000" pitchFamily="2" charset="0"/>
              </a:rPr>
              <a:t>DPP, dose per pulse; PRF, pulse repetition frequency; ADR, average dose rate</a:t>
            </a:r>
          </a:p>
        </p:txBody>
      </p:sp>
      <p:pic>
        <p:nvPicPr>
          <p:cNvPr id="2" name="Immagine 1">
            <a:extLst>
              <a:ext uri="{FF2B5EF4-FFF2-40B4-BE49-F238E27FC236}">
                <a16:creationId xmlns:a16="http://schemas.microsoft.com/office/drawing/2014/main" id="{0AF97884-0D4D-45A4-BF21-C68ED388A134}"/>
              </a:ext>
            </a:extLst>
          </p:cNvPr>
          <p:cNvPicPr>
            <a:picLocks noChangeAspect="1"/>
          </p:cNvPicPr>
          <p:nvPr/>
        </p:nvPicPr>
        <p:blipFill>
          <a:blip r:embed="rId6"/>
          <a:srcRect l="1840" t="1652" b="67094"/>
          <a:stretch>
            <a:fillRect/>
          </a:stretch>
        </p:blipFill>
        <p:spPr>
          <a:xfrm>
            <a:off x="2645151" y="2068942"/>
            <a:ext cx="3668097" cy="1061760"/>
          </a:xfrm>
          <a:prstGeom prst="rect">
            <a:avLst/>
          </a:prstGeom>
        </p:spPr>
      </p:pic>
      <p:grpSp>
        <p:nvGrpSpPr>
          <p:cNvPr id="3" name="Group 2">
            <a:extLst>
              <a:ext uri="{FF2B5EF4-FFF2-40B4-BE49-F238E27FC236}">
                <a16:creationId xmlns:a16="http://schemas.microsoft.com/office/drawing/2014/main" id="{1E3FC055-6977-FD0F-381D-D8BDBEA87E23}"/>
              </a:ext>
            </a:extLst>
          </p:cNvPr>
          <p:cNvGrpSpPr/>
          <p:nvPr/>
        </p:nvGrpSpPr>
        <p:grpSpPr>
          <a:xfrm>
            <a:off x="123277" y="120011"/>
            <a:ext cx="2852531" cy="545012"/>
            <a:chOff x="79512" y="80253"/>
            <a:chExt cx="3161195" cy="603987"/>
          </a:xfrm>
        </p:grpSpPr>
        <p:pic>
          <p:nvPicPr>
            <p:cNvPr id="4" name="Immagine 17">
              <a:extLst>
                <a:ext uri="{FF2B5EF4-FFF2-40B4-BE49-F238E27FC236}">
                  <a16:creationId xmlns:a16="http://schemas.microsoft.com/office/drawing/2014/main" id="{C2C5AA85-AE7C-E308-55C7-3B2D9912D124}"/>
                </a:ext>
              </a:extLst>
            </p:cNvPr>
            <p:cNvPicPr>
              <a:picLocks noChangeAspect="1"/>
            </p:cNvPicPr>
            <p:nvPr/>
          </p:nvPicPr>
          <p:blipFill>
            <a:blip r:embed="rId7"/>
            <a:stretch>
              <a:fillRect/>
            </a:stretch>
          </p:blipFill>
          <p:spPr>
            <a:xfrm>
              <a:off x="79512" y="91331"/>
              <a:ext cx="2206210" cy="581829"/>
            </a:xfrm>
            <a:prstGeom prst="rect">
              <a:avLst/>
            </a:prstGeom>
          </p:spPr>
        </p:pic>
        <p:pic>
          <p:nvPicPr>
            <p:cNvPr id="5" name="Picture 6" descr="Centro Pisano Flash RadioTherapy - CISUP - Center for Instrument Sharing of  the University of Pisa">
              <a:extLst>
                <a:ext uri="{FF2B5EF4-FFF2-40B4-BE49-F238E27FC236}">
                  <a16:creationId xmlns:a16="http://schemas.microsoft.com/office/drawing/2014/main" id="{195788AE-89CA-0267-C4F9-6B384EC1A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3080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AA7C-453C-683F-321E-D3D21340A95E}"/>
            </a:ext>
          </a:extLst>
        </p:cNvPr>
        <p:cNvGrpSpPr/>
        <p:nvPr/>
      </p:nvGrpSpPr>
      <p:grpSpPr>
        <a:xfrm>
          <a:off x="0" y="0"/>
          <a:ext cx="0" cy="0"/>
          <a:chOff x="0" y="0"/>
          <a:chExt cx="0" cy="0"/>
        </a:xfrm>
      </p:grpSpPr>
      <p:grpSp>
        <p:nvGrpSpPr>
          <p:cNvPr id="17" name="Gruppo 16">
            <a:extLst>
              <a:ext uri="{FF2B5EF4-FFF2-40B4-BE49-F238E27FC236}">
                <a16:creationId xmlns:a16="http://schemas.microsoft.com/office/drawing/2014/main" id="{D38CFA68-F693-97F0-44C9-38792F0E3E6F}"/>
              </a:ext>
            </a:extLst>
          </p:cNvPr>
          <p:cNvGrpSpPr/>
          <p:nvPr/>
        </p:nvGrpSpPr>
        <p:grpSpPr>
          <a:xfrm>
            <a:off x="47312" y="2019688"/>
            <a:ext cx="6192531" cy="3114114"/>
            <a:chOff x="47312" y="2019688"/>
            <a:chExt cx="6192531" cy="3114114"/>
          </a:xfrm>
        </p:grpSpPr>
        <p:sp>
          <p:nvSpPr>
            <p:cNvPr id="3" name="CasellaDiTesto 2">
              <a:extLst>
                <a:ext uri="{FF2B5EF4-FFF2-40B4-BE49-F238E27FC236}">
                  <a16:creationId xmlns:a16="http://schemas.microsoft.com/office/drawing/2014/main" id="{7E3A8A1D-BA06-CFEA-9EBF-0EE58A945C9B}"/>
                </a:ext>
              </a:extLst>
            </p:cNvPr>
            <p:cNvSpPr txBox="1"/>
            <p:nvPr/>
          </p:nvSpPr>
          <p:spPr>
            <a:xfrm>
              <a:off x="47312" y="2019688"/>
              <a:ext cx="6192531" cy="461024"/>
            </a:xfrm>
            <a:prstGeom prst="rect">
              <a:avLst/>
            </a:prstGeom>
            <a:noFill/>
          </p:spPr>
          <p:txBody>
            <a:bodyPr wrap="square">
              <a:spAutoFit/>
            </a:bodyPr>
            <a:lstStyle/>
            <a:p>
              <a:pPr algn="just">
                <a:lnSpc>
                  <a:spcPct val="150000"/>
                </a:lnSpc>
              </a:pPr>
              <a:r>
                <a:rPr lang="en-US" b="1" u="sng" dirty="0">
                  <a:solidFill>
                    <a:srgbClr val="3C64A5"/>
                  </a:solidFill>
                  <a:latin typeface="Montserrat" panose="00000500000000000000" pitchFamily="2" charset="0"/>
                  <a:cs typeface="Arial" panose="020B0604020202020204" pitchFamily="34" charset="0"/>
                </a:rPr>
                <a:t>Comparable survival rate:</a:t>
              </a:r>
              <a:r>
                <a:rPr lang="en-US" b="1" dirty="0">
                  <a:solidFill>
                    <a:srgbClr val="3C64A5"/>
                  </a:solidFill>
                  <a:latin typeface="Montserrat" panose="00000500000000000000" pitchFamily="2" charset="0"/>
                  <a:cs typeface="Arial" panose="020B0604020202020204" pitchFamily="34" charset="0"/>
                </a:rPr>
                <a:t> </a:t>
              </a:r>
              <a:r>
                <a:rPr lang="en-US" dirty="0">
                  <a:solidFill>
                    <a:srgbClr val="3C64A5"/>
                  </a:solidFill>
                  <a:latin typeface="Montserrat" panose="00000500000000000000" pitchFamily="2" charset="0"/>
                  <a:cs typeface="Arial" panose="020B0604020202020204" pitchFamily="34" charset="0"/>
                </a:rPr>
                <a:t>FLASH-RT = CONV-RT</a:t>
              </a:r>
            </a:p>
          </p:txBody>
        </p:sp>
        <p:pic>
          <p:nvPicPr>
            <p:cNvPr id="5" name="Immagine 4">
              <a:extLst>
                <a:ext uri="{FF2B5EF4-FFF2-40B4-BE49-F238E27FC236}">
                  <a16:creationId xmlns:a16="http://schemas.microsoft.com/office/drawing/2014/main" id="{3B01B5EA-7B21-9D44-DA46-43ACD969791E}"/>
                </a:ext>
              </a:extLst>
            </p:cNvPr>
            <p:cNvPicPr>
              <a:picLocks noChangeAspect="1"/>
            </p:cNvPicPr>
            <p:nvPr/>
          </p:nvPicPr>
          <p:blipFill>
            <a:blip r:embed="rId2"/>
            <a:srcRect l="1956" t="22625" r="44551" b="54783"/>
            <a:stretch>
              <a:fillRect/>
            </a:stretch>
          </p:blipFill>
          <p:spPr>
            <a:xfrm>
              <a:off x="491804" y="2708750"/>
              <a:ext cx="4928321" cy="2425052"/>
            </a:xfrm>
            <a:prstGeom prst="rect">
              <a:avLst/>
            </a:prstGeom>
          </p:spPr>
        </p:pic>
      </p:grpSp>
      <p:sp>
        <p:nvSpPr>
          <p:cNvPr id="7" name="CasellaDiTesto 6">
            <a:extLst>
              <a:ext uri="{FF2B5EF4-FFF2-40B4-BE49-F238E27FC236}">
                <a16:creationId xmlns:a16="http://schemas.microsoft.com/office/drawing/2014/main" id="{5E034175-004B-BC22-F4A3-7FCB9726E3BD}"/>
              </a:ext>
            </a:extLst>
          </p:cNvPr>
          <p:cNvSpPr txBox="1"/>
          <p:nvPr/>
        </p:nvSpPr>
        <p:spPr>
          <a:xfrm>
            <a:off x="-23853" y="1117254"/>
            <a:ext cx="5815054" cy="769441"/>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The Melanoma Model: </a:t>
            </a:r>
          </a:p>
          <a:p>
            <a:pPr algn="ctr"/>
            <a:r>
              <a:rPr lang="it-IT" sz="2200" dirty="0">
                <a:solidFill>
                  <a:schemeClr val="bg1"/>
                </a:solidFill>
                <a:latin typeface="Montserrat" panose="00000500000000000000" pitchFamily="2" charset="0"/>
              </a:rPr>
              <a:t>Survival and </a:t>
            </a:r>
            <a:r>
              <a:rPr lang="it-IT" sz="2200" dirty="0" err="1">
                <a:solidFill>
                  <a:schemeClr val="bg1"/>
                </a:solidFill>
                <a:latin typeface="Montserrat" panose="00000500000000000000" pitchFamily="2" charset="0"/>
              </a:rPr>
              <a:t>Tumor</a:t>
            </a:r>
            <a:r>
              <a:rPr lang="it-IT" sz="2200" dirty="0">
                <a:solidFill>
                  <a:schemeClr val="bg1"/>
                </a:solidFill>
                <a:latin typeface="Montserrat" panose="00000500000000000000" pitchFamily="2" charset="0"/>
              </a:rPr>
              <a:t> control</a:t>
            </a:r>
          </a:p>
        </p:txBody>
      </p:sp>
      <p:grpSp>
        <p:nvGrpSpPr>
          <p:cNvPr id="18" name="Gruppo 17">
            <a:extLst>
              <a:ext uri="{FF2B5EF4-FFF2-40B4-BE49-F238E27FC236}">
                <a16:creationId xmlns:a16="http://schemas.microsoft.com/office/drawing/2014/main" id="{8B133671-4273-86AC-29CA-79CB28F7F372}"/>
              </a:ext>
            </a:extLst>
          </p:cNvPr>
          <p:cNvGrpSpPr/>
          <p:nvPr/>
        </p:nvGrpSpPr>
        <p:grpSpPr>
          <a:xfrm>
            <a:off x="5975424" y="1004276"/>
            <a:ext cx="6377991" cy="5387734"/>
            <a:chOff x="6205655" y="939638"/>
            <a:chExt cx="6113229" cy="5164080"/>
          </a:xfrm>
        </p:grpSpPr>
        <p:pic>
          <p:nvPicPr>
            <p:cNvPr id="10" name="Immagine 9">
              <a:extLst>
                <a:ext uri="{FF2B5EF4-FFF2-40B4-BE49-F238E27FC236}">
                  <a16:creationId xmlns:a16="http://schemas.microsoft.com/office/drawing/2014/main" id="{7048EB08-0711-4D74-9E78-D52DEDB6EA19}"/>
                </a:ext>
              </a:extLst>
            </p:cNvPr>
            <p:cNvPicPr>
              <a:picLocks noChangeAspect="1"/>
            </p:cNvPicPr>
            <p:nvPr/>
          </p:nvPicPr>
          <p:blipFill>
            <a:blip r:embed="rId2"/>
            <a:srcRect l="56798" t="21082" r="51" b="53288"/>
            <a:stretch>
              <a:fillRect/>
            </a:stretch>
          </p:blipFill>
          <p:spPr>
            <a:xfrm>
              <a:off x="7732524" y="1418973"/>
              <a:ext cx="3615481" cy="2501826"/>
            </a:xfrm>
            <a:prstGeom prst="rect">
              <a:avLst/>
            </a:prstGeom>
          </p:spPr>
        </p:pic>
        <p:grpSp>
          <p:nvGrpSpPr>
            <p:cNvPr id="12" name="Gruppo 11">
              <a:extLst>
                <a:ext uri="{FF2B5EF4-FFF2-40B4-BE49-F238E27FC236}">
                  <a16:creationId xmlns:a16="http://schemas.microsoft.com/office/drawing/2014/main" id="{32430E0B-95ED-F55B-93F2-13C7B0F3FC62}"/>
                </a:ext>
              </a:extLst>
            </p:cNvPr>
            <p:cNvGrpSpPr/>
            <p:nvPr/>
          </p:nvGrpSpPr>
          <p:grpSpPr>
            <a:xfrm>
              <a:off x="6610039" y="3934338"/>
              <a:ext cx="5221646" cy="2169380"/>
              <a:chOff x="6768921" y="4008134"/>
              <a:chExt cx="5221646" cy="2169380"/>
            </a:xfrm>
          </p:grpSpPr>
          <p:pic>
            <p:nvPicPr>
              <p:cNvPr id="9" name="Immagine 8">
                <a:extLst>
                  <a:ext uri="{FF2B5EF4-FFF2-40B4-BE49-F238E27FC236}">
                    <a16:creationId xmlns:a16="http://schemas.microsoft.com/office/drawing/2014/main" id="{A9D003EC-2CE8-7FFE-FAC8-6125EB109793}"/>
                  </a:ext>
                </a:extLst>
              </p:cNvPr>
              <p:cNvPicPr>
                <a:picLocks noChangeAspect="1"/>
              </p:cNvPicPr>
              <p:nvPr/>
            </p:nvPicPr>
            <p:blipFill>
              <a:blip r:embed="rId3"/>
              <a:srcRect l="1285" t="55232" r="38703" b="26492"/>
              <a:stretch>
                <a:fillRect/>
              </a:stretch>
            </p:blipFill>
            <p:spPr>
              <a:xfrm>
                <a:off x="6768921" y="4348713"/>
                <a:ext cx="5197792" cy="1828801"/>
              </a:xfrm>
              <a:prstGeom prst="rect">
                <a:avLst/>
              </a:prstGeom>
            </p:spPr>
          </p:pic>
          <p:pic>
            <p:nvPicPr>
              <p:cNvPr id="11" name="Immagine 10">
                <a:extLst>
                  <a:ext uri="{FF2B5EF4-FFF2-40B4-BE49-F238E27FC236}">
                    <a16:creationId xmlns:a16="http://schemas.microsoft.com/office/drawing/2014/main" id="{FDCCDA77-50A3-C085-1EF4-FB8D9F126FB0}"/>
                  </a:ext>
                </a:extLst>
              </p:cNvPr>
              <p:cNvPicPr>
                <a:picLocks noChangeAspect="1"/>
              </p:cNvPicPr>
              <p:nvPr/>
            </p:nvPicPr>
            <p:blipFill>
              <a:blip r:embed="rId2"/>
              <a:srcRect l="1956" t="22625" r="44551" b="74795"/>
              <a:stretch>
                <a:fillRect/>
              </a:stretch>
            </p:blipFill>
            <p:spPr>
              <a:xfrm>
                <a:off x="6879219" y="4008134"/>
                <a:ext cx="5111348" cy="287256"/>
              </a:xfrm>
              <a:prstGeom prst="rect">
                <a:avLst/>
              </a:prstGeom>
            </p:spPr>
          </p:pic>
        </p:grpSp>
        <p:sp>
          <p:nvSpPr>
            <p:cNvPr id="13" name="CasellaDiTesto 12">
              <a:extLst>
                <a:ext uri="{FF2B5EF4-FFF2-40B4-BE49-F238E27FC236}">
                  <a16:creationId xmlns:a16="http://schemas.microsoft.com/office/drawing/2014/main" id="{7B767EC3-7C12-E5D6-2135-40E65CF8DFB8}"/>
                </a:ext>
              </a:extLst>
            </p:cNvPr>
            <p:cNvSpPr txBox="1"/>
            <p:nvPr/>
          </p:nvSpPr>
          <p:spPr>
            <a:xfrm>
              <a:off x="6205655" y="939638"/>
              <a:ext cx="6113229" cy="461024"/>
            </a:xfrm>
            <a:prstGeom prst="rect">
              <a:avLst/>
            </a:prstGeom>
            <a:noFill/>
          </p:spPr>
          <p:txBody>
            <a:bodyPr wrap="square">
              <a:spAutoFit/>
            </a:bodyPr>
            <a:lstStyle/>
            <a:p>
              <a:pPr algn="just">
                <a:lnSpc>
                  <a:spcPct val="150000"/>
                </a:lnSpc>
              </a:pPr>
              <a:r>
                <a:rPr lang="en-US" b="1" u="sng" dirty="0">
                  <a:solidFill>
                    <a:srgbClr val="3C64A5"/>
                  </a:solidFill>
                  <a:latin typeface="Montserrat" panose="00000500000000000000" pitchFamily="2" charset="0"/>
                  <a:cs typeface="Arial" panose="020B0604020202020204" pitchFamily="34" charset="0"/>
                </a:rPr>
                <a:t>Comparable tumor control:</a:t>
              </a:r>
              <a:r>
                <a:rPr lang="en-US" b="1" dirty="0">
                  <a:solidFill>
                    <a:srgbClr val="3C64A5"/>
                  </a:solidFill>
                  <a:latin typeface="Montserrat" panose="00000500000000000000" pitchFamily="2" charset="0"/>
                  <a:cs typeface="Arial" panose="020B0604020202020204" pitchFamily="34" charset="0"/>
                </a:rPr>
                <a:t> </a:t>
              </a:r>
              <a:r>
                <a:rPr lang="en-US" dirty="0">
                  <a:solidFill>
                    <a:srgbClr val="3C64A5"/>
                  </a:solidFill>
                  <a:latin typeface="Montserrat" panose="00000500000000000000" pitchFamily="2" charset="0"/>
                  <a:cs typeface="Arial" panose="020B0604020202020204" pitchFamily="34" charset="0"/>
                </a:rPr>
                <a:t>FLASH-RT = CONV-RT</a:t>
              </a:r>
              <a:endParaRPr lang="en-US" u="sng" dirty="0">
                <a:solidFill>
                  <a:srgbClr val="3C64A5"/>
                </a:solidFill>
                <a:latin typeface="Montserrat" panose="00000500000000000000" pitchFamily="2" charset="0"/>
                <a:cs typeface="Arial" panose="020B0604020202020204" pitchFamily="34" charset="0"/>
              </a:endParaRPr>
            </a:p>
          </p:txBody>
        </p:sp>
        <p:sp>
          <p:nvSpPr>
            <p:cNvPr id="14" name="TextBox 17">
              <a:extLst>
                <a:ext uri="{FF2B5EF4-FFF2-40B4-BE49-F238E27FC236}">
                  <a16:creationId xmlns:a16="http://schemas.microsoft.com/office/drawing/2014/main" id="{35FB34C2-C2E7-93E1-6097-2C7606C3D897}"/>
                </a:ext>
              </a:extLst>
            </p:cNvPr>
            <p:cNvSpPr txBox="1"/>
            <p:nvPr/>
          </p:nvSpPr>
          <p:spPr>
            <a:xfrm>
              <a:off x="6420790" y="2223954"/>
              <a:ext cx="1214713" cy="769441"/>
            </a:xfrm>
            <a:prstGeom prst="rect">
              <a:avLst/>
            </a:prstGeom>
            <a:noFill/>
          </p:spPr>
          <p:txBody>
            <a:bodyPr wrap="square" rtlCol="0">
              <a:spAutoFit/>
            </a:bodyPr>
            <a:lstStyle/>
            <a:p>
              <a:pPr algn="ctr"/>
              <a:r>
                <a:rPr lang="en-GB" sz="1100" dirty="0">
                  <a:latin typeface="Montserrat" panose="00000500000000000000" pitchFamily="2" charset="0"/>
                  <a:cs typeface="Arial" panose="020B0604020202020204" pitchFamily="34" charset="0"/>
                </a:rPr>
                <a:t>3D Volumetric measurement with Ultrasound</a:t>
              </a:r>
            </a:p>
          </p:txBody>
        </p:sp>
      </p:grpSp>
      <p:sp>
        <p:nvSpPr>
          <p:cNvPr id="15" name="Rounded Rectangle 9">
            <a:extLst>
              <a:ext uri="{FF2B5EF4-FFF2-40B4-BE49-F238E27FC236}">
                <a16:creationId xmlns:a16="http://schemas.microsoft.com/office/drawing/2014/main" id="{67A3BD70-B3B1-DBE7-C203-84404DD6CDCC}"/>
              </a:ext>
            </a:extLst>
          </p:cNvPr>
          <p:cNvSpPr/>
          <p:nvPr/>
        </p:nvSpPr>
        <p:spPr>
          <a:xfrm>
            <a:off x="2955964" y="2708750"/>
            <a:ext cx="2740796" cy="216540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0">
            <a:extLst>
              <a:ext uri="{FF2B5EF4-FFF2-40B4-BE49-F238E27FC236}">
                <a16:creationId xmlns:a16="http://schemas.microsoft.com/office/drawing/2014/main" id="{9863FCA4-27F9-8D6D-44C2-C3501BEF9044}"/>
              </a:ext>
            </a:extLst>
          </p:cNvPr>
          <p:cNvSpPr/>
          <p:nvPr/>
        </p:nvSpPr>
        <p:spPr>
          <a:xfrm>
            <a:off x="9067801" y="4116582"/>
            <a:ext cx="2884714" cy="2318974"/>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2B2293B8-7D7B-16AA-112E-EAEDD649BC5D}"/>
              </a:ext>
            </a:extLst>
          </p:cNvPr>
          <p:cNvGrpSpPr/>
          <p:nvPr/>
        </p:nvGrpSpPr>
        <p:grpSpPr>
          <a:xfrm>
            <a:off x="123277" y="120011"/>
            <a:ext cx="2852531" cy="545012"/>
            <a:chOff x="79512" y="80253"/>
            <a:chExt cx="3161195" cy="603987"/>
          </a:xfrm>
        </p:grpSpPr>
        <p:pic>
          <p:nvPicPr>
            <p:cNvPr id="4" name="Immagine 17">
              <a:extLst>
                <a:ext uri="{FF2B5EF4-FFF2-40B4-BE49-F238E27FC236}">
                  <a16:creationId xmlns:a16="http://schemas.microsoft.com/office/drawing/2014/main" id="{8537B4AA-496C-BC23-5E04-C07652CCA026}"/>
                </a:ext>
              </a:extLst>
            </p:cNvPr>
            <p:cNvPicPr>
              <a:picLocks noChangeAspect="1"/>
            </p:cNvPicPr>
            <p:nvPr/>
          </p:nvPicPr>
          <p:blipFill>
            <a:blip r:embed="rId4"/>
            <a:stretch>
              <a:fillRect/>
            </a:stretch>
          </p:blipFill>
          <p:spPr>
            <a:xfrm>
              <a:off x="79512" y="91331"/>
              <a:ext cx="2206210" cy="581829"/>
            </a:xfrm>
            <a:prstGeom prst="rect">
              <a:avLst/>
            </a:prstGeom>
          </p:spPr>
        </p:pic>
        <p:pic>
          <p:nvPicPr>
            <p:cNvPr id="6" name="Picture 6" descr="Centro Pisano Flash RadioTherapy - CISUP - Center for Instrument Sharing of  the University of Pisa">
              <a:extLst>
                <a:ext uri="{FF2B5EF4-FFF2-40B4-BE49-F238E27FC236}">
                  <a16:creationId xmlns:a16="http://schemas.microsoft.com/office/drawing/2014/main" id="{8BA980FA-8E27-BB11-A75F-E784B14AD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96D20D39-EF32-FEF5-368E-4F880FC6D6A9}"/>
              </a:ext>
            </a:extLst>
          </p:cNvPr>
          <p:cNvSpPr txBox="1"/>
          <p:nvPr/>
        </p:nvSpPr>
        <p:spPr>
          <a:xfrm>
            <a:off x="96932" y="6087688"/>
            <a:ext cx="5573483" cy="261610"/>
          </a:xfrm>
          <a:prstGeom prst="rect">
            <a:avLst/>
          </a:prstGeom>
          <a:noFill/>
        </p:spPr>
        <p:txBody>
          <a:bodyPr wrap="square">
            <a:spAutoFit/>
          </a:bodyPr>
          <a:lstStyle/>
          <a:p>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325836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E6F6EF0-684A-CE08-41D1-0C50C2C87CB9}"/>
              </a:ext>
            </a:extLst>
          </p:cNvPr>
          <p:cNvSpPr txBox="1"/>
          <p:nvPr/>
        </p:nvSpPr>
        <p:spPr>
          <a:xfrm>
            <a:off x="7951" y="1130683"/>
            <a:ext cx="5812403" cy="769441"/>
          </a:xfrm>
          <a:prstGeom prst="rect">
            <a:avLst/>
          </a:prstGeom>
          <a:solidFill>
            <a:srgbClr val="3C64A5"/>
          </a:solidFill>
        </p:spPr>
        <p:txBody>
          <a:bodyPr wrap="square">
            <a:spAutoFit/>
          </a:bodyPr>
          <a:lstStyle/>
          <a:p>
            <a:pPr algn="ctr"/>
            <a:r>
              <a:rPr lang="it-IT" sz="2200" b="1" dirty="0">
                <a:solidFill>
                  <a:schemeClr val="bg1"/>
                </a:solidFill>
                <a:latin typeface="Montserrat" panose="00000500000000000000" pitchFamily="2" charset="0"/>
              </a:rPr>
              <a:t>The Melanoma Model: </a:t>
            </a:r>
          </a:p>
          <a:p>
            <a:pPr algn="ctr"/>
            <a:r>
              <a:rPr lang="it-IT" sz="2200" dirty="0" err="1">
                <a:solidFill>
                  <a:schemeClr val="bg1"/>
                </a:solidFill>
                <a:latin typeface="Montserrat" panose="00000500000000000000" pitchFamily="2" charset="0"/>
              </a:rPr>
              <a:t>Skin</a:t>
            </a:r>
            <a:r>
              <a:rPr lang="it-IT" sz="2200" dirty="0">
                <a:solidFill>
                  <a:schemeClr val="bg1"/>
                </a:solidFill>
                <a:latin typeface="Montserrat" panose="00000500000000000000" pitchFamily="2" charset="0"/>
              </a:rPr>
              <a:t> </a:t>
            </a:r>
            <a:r>
              <a:rPr lang="it-IT" sz="2200" dirty="0" err="1">
                <a:solidFill>
                  <a:schemeClr val="bg1"/>
                </a:solidFill>
                <a:latin typeface="Montserrat" panose="00000500000000000000" pitchFamily="2" charset="0"/>
              </a:rPr>
              <a:t>Toxicity</a:t>
            </a:r>
            <a:endParaRPr lang="it-IT" sz="2200" dirty="0">
              <a:solidFill>
                <a:schemeClr val="bg1"/>
              </a:solidFill>
              <a:latin typeface="Montserrat" panose="00000500000000000000" pitchFamily="2" charset="0"/>
            </a:endParaRPr>
          </a:p>
        </p:txBody>
      </p:sp>
      <p:sp>
        <p:nvSpPr>
          <p:cNvPr id="7" name="CasellaDiTesto 6">
            <a:extLst>
              <a:ext uri="{FF2B5EF4-FFF2-40B4-BE49-F238E27FC236}">
                <a16:creationId xmlns:a16="http://schemas.microsoft.com/office/drawing/2014/main" id="{E6790CEE-14E8-FFF8-431C-8E2FD30C00CE}"/>
              </a:ext>
            </a:extLst>
          </p:cNvPr>
          <p:cNvSpPr txBox="1"/>
          <p:nvPr/>
        </p:nvSpPr>
        <p:spPr>
          <a:xfrm>
            <a:off x="124563" y="2030770"/>
            <a:ext cx="5531471" cy="1292020"/>
          </a:xfrm>
          <a:prstGeom prst="rect">
            <a:avLst/>
          </a:prstGeom>
          <a:noFill/>
        </p:spPr>
        <p:txBody>
          <a:bodyPr wrap="square">
            <a:spAutoFit/>
          </a:bodyPr>
          <a:lstStyle/>
          <a:p>
            <a:pPr algn="ctr">
              <a:lnSpc>
                <a:spcPct val="150000"/>
              </a:lnSpc>
            </a:pPr>
            <a:r>
              <a:rPr lang="en-US" sz="1800" dirty="0">
                <a:latin typeface="Montserrat" panose="00000500000000000000" pitchFamily="2" charset="0"/>
                <a:cs typeface="Arial" panose="020B0604020202020204" pitchFamily="34" charset="0"/>
              </a:rPr>
              <a:t>The </a:t>
            </a:r>
            <a:r>
              <a:rPr lang="en-US" sz="1800" u="sng" dirty="0">
                <a:latin typeface="Montserrat" panose="00000500000000000000" pitchFamily="2" charset="0"/>
                <a:cs typeface="Arial" panose="020B0604020202020204" pitchFamily="34" charset="0"/>
              </a:rPr>
              <a:t>healthy skin surrounding the tumor lesion </a:t>
            </a:r>
            <a:r>
              <a:rPr lang="en-US" sz="1800" dirty="0">
                <a:latin typeface="Montserrat" panose="00000500000000000000" pitchFamily="2" charset="0"/>
                <a:cs typeface="Arial" panose="020B0604020202020204" pitchFamily="34" charset="0"/>
              </a:rPr>
              <a:t>appeared </a:t>
            </a:r>
            <a:r>
              <a:rPr lang="en-US" b="1" dirty="0">
                <a:solidFill>
                  <a:srgbClr val="3C64A5"/>
                </a:solidFill>
                <a:latin typeface="Montserrat" panose="00000500000000000000" pitchFamily="2" charset="0"/>
                <a:cs typeface="Arial" panose="020B0604020202020204" pitchFamily="34" charset="0"/>
              </a:rPr>
              <a:t>better preserved </a:t>
            </a:r>
            <a:r>
              <a:rPr lang="en-US" sz="1800" dirty="0">
                <a:latin typeface="Montserrat" panose="00000500000000000000" pitchFamily="2" charset="0"/>
                <a:cs typeface="Arial" panose="020B0604020202020204" pitchFamily="34" charset="0"/>
              </a:rPr>
              <a:t>in FLASH-RT mice compared to those receiving CONV-RT</a:t>
            </a:r>
            <a:endParaRPr lang="it-IT" dirty="0">
              <a:latin typeface="Montserrat" panose="00000500000000000000" pitchFamily="2" charset="0"/>
            </a:endParaRPr>
          </a:p>
        </p:txBody>
      </p:sp>
      <p:pic>
        <p:nvPicPr>
          <p:cNvPr id="8" name="Immagine 7">
            <a:extLst>
              <a:ext uri="{FF2B5EF4-FFF2-40B4-BE49-F238E27FC236}">
                <a16:creationId xmlns:a16="http://schemas.microsoft.com/office/drawing/2014/main" id="{45AE0957-D0C4-7AD0-06C8-F1C35A5C1F91}"/>
              </a:ext>
            </a:extLst>
          </p:cNvPr>
          <p:cNvPicPr>
            <a:picLocks noChangeAspect="1"/>
          </p:cNvPicPr>
          <p:nvPr/>
        </p:nvPicPr>
        <p:blipFill>
          <a:blip r:embed="rId3"/>
          <a:srcRect l="64399" t="50332" r="52" b="28984"/>
          <a:stretch>
            <a:fillRect/>
          </a:stretch>
        </p:blipFill>
        <p:spPr>
          <a:xfrm>
            <a:off x="6061942" y="1818837"/>
            <a:ext cx="5930881" cy="4020545"/>
          </a:xfrm>
          <a:prstGeom prst="rect">
            <a:avLst/>
          </a:prstGeom>
        </p:spPr>
      </p:pic>
      <p:sp>
        <p:nvSpPr>
          <p:cNvPr id="10" name="CasellaDiTesto 9">
            <a:extLst>
              <a:ext uri="{FF2B5EF4-FFF2-40B4-BE49-F238E27FC236}">
                <a16:creationId xmlns:a16="http://schemas.microsoft.com/office/drawing/2014/main" id="{8A3C7039-3CD3-55FB-041A-32EB492D6166}"/>
              </a:ext>
            </a:extLst>
          </p:cNvPr>
          <p:cNvSpPr txBox="1"/>
          <p:nvPr/>
        </p:nvSpPr>
        <p:spPr>
          <a:xfrm>
            <a:off x="-15902" y="3959756"/>
            <a:ext cx="5812403" cy="400110"/>
          </a:xfrm>
          <a:prstGeom prst="rect">
            <a:avLst/>
          </a:prstGeom>
          <a:noFill/>
        </p:spPr>
        <p:txBody>
          <a:bodyPr wrap="square">
            <a:spAutoFit/>
          </a:bodyPr>
          <a:lstStyle/>
          <a:p>
            <a:pPr algn="ctr"/>
            <a:r>
              <a:rPr lang="en-US" sz="2000" b="1" dirty="0">
                <a:solidFill>
                  <a:srgbClr val="3C64A5"/>
                </a:solidFill>
                <a:latin typeface="Montserrat" panose="00000500000000000000" pitchFamily="2" charset="0"/>
                <a:cs typeface="Arial" panose="020B0604020202020204" pitchFamily="34" charset="0"/>
              </a:rPr>
              <a:t>SKIN SPARING EFFECT of FLASH-RT</a:t>
            </a:r>
            <a:endParaRPr lang="it-IT" sz="2000" dirty="0"/>
          </a:p>
        </p:txBody>
      </p:sp>
      <p:sp>
        <p:nvSpPr>
          <p:cNvPr id="12" name="Freccia in giù 11">
            <a:extLst>
              <a:ext uri="{FF2B5EF4-FFF2-40B4-BE49-F238E27FC236}">
                <a16:creationId xmlns:a16="http://schemas.microsoft.com/office/drawing/2014/main" id="{7C0007C5-3DFD-58C3-A8DD-8002B9F93A29}"/>
              </a:ext>
            </a:extLst>
          </p:cNvPr>
          <p:cNvSpPr/>
          <p:nvPr/>
        </p:nvSpPr>
        <p:spPr>
          <a:xfrm>
            <a:off x="2663687" y="3429000"/>
            <a:ext cx="500932" cy="400110"/>
          </a:xfrm>
          <a:prstGeom prst="downArrow">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 name="Group 8">
            <a:extLst>
              <a:ext uri="{FF2B5EF4-FFF2-40B4-BE49-F238E27FC236}">
                <a16:creationId xmlns:a16="http://schemas.microsoft.com/office/drawing/2014/main" id="{BA0B6E0B-C1D6-12A4-2B41-2CF867EE1EE3}"/>
              </a:ext>
            </a:extLst>
          </p:cNvPr>
          <p:cNvGrpSpPr/>
          <p:nvPr/>
        </p:nvGrpSpPr>
        <p:grpSpPr>
          <a:xfrm>
            <a:off x="1623245" y="4490560"/>
            <a:ext cx="2581816" cy="980155"/>
            <a:chOff x="1623245" y="4490560"/>
            <a:chExt cx="2581816" cy="980155"/>
          </a:xfrm>
        </p:grpSpPr>
        <p:sp>
          <p:nvSpPr>
            <p:cNvPr id="11" name="CasellaDiTesto 10">
              <a:extLst>
                <a:ext uri="{FF2B5EF4-FFF2-40B4-BE49-F238E27FC236}">
                  <a16:creationId xmlns:a16="http://schemas.microsoft.com/office/drawing/2014/main" id="{F0AF5AAE-87DC-87D0-D187-A2A7BBCA5323}"/>
                </a:ext>
              </a:extLst>
            </p:cNvPr>
            <p:cNvSpPr txBox="1"/>
            <p:nvPr/>
          </p:nvSpPr>
          <p:spPr>
            <a:xfrm>
              <a:off x="1623245" y="5009050"/>
              <a:ext cx="2581816" cy="461665"/>
            </a:xfrm>
            <a:prstGeom prst="rect">
              <a:avLst/>
            </a:prstGeom>
            <a:solidFill>
              <a:srgbClr val="3C64A5"/>
            </a:solidFill>
          </p:spPr>
          <p:txBody>
            <a:bodyPr wrap="square" rtlCol="0">
              <a:spAutoFit/>
            </a:bodyPr>
            <a:lstStyle/>
            <a:p>
              <a:pPr algn="ctr"/>
              <a:r>
                <a:rPr lang="it-IT" sz="2400" b="1" dirty="0">
                  <a:solidFill>
                    <a:schemeClr val="bg1"/>
                  </a:solidFill>
                  <a:latin typeface="Montserrat" panose="00000500000000000000" pitchFamily="2" charset="0"/>
                </a:rPr>
                <a:t>Naïve Model</a:t>
              </a:r>
            </a:p>
          </p:txBody>
        </p:sp>
        <p:sp>
          <p:nvSpPr>
            <p:cNvPr id="13" name="Freccia in giù 12">
              <a:extLst>
                <a:ext uri="{FF2B5EF4-FFF2-40B4-BE49-F238E27FC236}">
                  <a16:creationId xmlns:a16="http://schemas.microsoft.com/office/drawing/2014/main" id="{8C4381F0-3616-0BBE-643A-58C24184226C}"/>
                </a:ext>
              </a:extLst>
            </p:cNvPr>
            <p:cNvSpPr/>
            <p:nvPr/>
          </p:nvSpPr>
          <p:spPr>
            <a:xfrm>
              <a:off x="2663687" y="4490560"/>
              <a:ext cx="500932" cy="400110"/>
            </a:xfrm>
            <a:prstGeom prst="downArrow">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 name="Group 1">
            <a:extLst>
              <a:ext uri="{FF2B5EF4-FFF2-40B4-BE49-F238E27FC236}">
                <a16:creationId xmlns:a16="http://schemas.microsoft.com/office/drawing/2014/main" id="{A51EB1FA-19FD-075A-3724-57E1E8D57563}"/>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3B91794F-FF47-B3CD-A903-A72146A18B7F}"/>
                </a:ext>
              </a:extLst>
            </p:cNvPr>
            <p:cNvPicPr>
              <a:picLocks noChangeAspect="1"/>
            </p:cNvPicPr>
            <p:nvPr/>
          </p:nvPicPr>
          <p:blipFill>
            <a:blip r:embed="rId4"/>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96B56AFF-BC44-A441-E4F1-755169BB4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B554E9B6-F4BA-6F27-3C39-E40C90EB4978}"/>
              </a:ext>
            </a:extLst>
          </p:cNvPr>
          <p:cNvSpPr txBox="1"/>
          <p:nvPr/>
        </p:nvSpPr>
        <p:spPr>
          <a:xfrm>
            <a:off x="6419340" y="5918895"/>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Tree>
    <p:extLst>
      <p:ext uri="{BB962C8B-B14F-4D97-AF65-F5344CB8AC3E}">
        <p14:creationId xmlns:p14="http://schemas.microsoft.com/office/powerpoint/2010/main" val="173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EDD7BEF-1EA6-0775-CD00-C162D3408E84}"/>
              </a:ext>
            </a:extLst>
          </p:cNvPr>
          <p:cNvSpPr txBox="1"/>
          <p:nvPr/>
        </p:nvSpPr>
        <p:spPr>
          <a:xfrm>
            <a:off x="0" y="1087280"/>
            <a:ext cx="6096000" cy="830997"/>
          </a:xfrm>
          <a:prstGeom prst="rect">
            <a:avLst/>
          </a:prstGeom>
          <a:solidFill>
            <a:srgbClr val="3C64A5"/>
          </a:solidFill>
        </p:spPr>
        <p:txBody>
          <a:bodyPr wrap="square">
            <a:spAutoFit/>
          </a:bodyPr>
          <a:lstStyle/>
          <a:p>
            <a:pPr algn="ctr"/>
            <a:r>
              <a:rPr lang="it-IT" sz="2400" b="1" dirty="0">
                <a:solidFill>
                  <a:schemeClr val="bg1"/>
                </a:solidFill>
                <a:latin typeface="Montserrat" panose="00000500000000000000" pitchFamily="2" charset="0"/>
              </a:rPr>
              <a:t>The Naïve Model: </a:t>
            </a:r>
          </a:p>
          <a:p>
            <a:pPr algn="ctr"/>
            <a:r>
              <a:rPr lang="it-IT" sz="2400" dirty="0" err="1">
                <a:solidFill>
                  <a:schemeClr val="bg1"/>
                </a:solidFill>
                <a:latin typeface="Montserrat" panose="00000500000000000000" pitchFamily="2" charset="0"/>
              </a:rPr>
              <a:t>Experimental</a:t>
            </a:r>
            <a:r>
              <a:rPr lang="it-IT" sz="2400" dirty="0">
                <a:solidFill>
                  <a:schemeClr val="bg1"/>
                </a:solidFill>
                <a:latin typeface="Montserrat" panose="00000500000000000000" pitchFamily="2" charset="0"/>
              </a:rPr>
              <a:t> Setup</a:t>
            </a:r>
          </a:p>
        </p:txBody>
      </p:sp>
      <p:grpSp>
        <p:nvGrpSpPr>
          <p:cNvPr id="14" name="Group 13">
            <a:extLst>
              <a:ext uri="{FF2B5EF4-FFF2-40B4-BE49-F238E27FC236}">
                <a16:creationId xmlns:a16="http://schemas.microsoft.com/office/drawing/2014/main" id="{6B12D27A-ECB9-3B33-6E0C-27C5604213B0}"/>
              </a:ext>
            </a:extLst>
          </p:cNvPr>
          <p:cNvGrpSpPr/>
          <p:nvPr/>
        </p:nvGrpSpPr>
        <p:grpSpPr>
          <a:xfrm>
            <a:off x="6803343" y="2509649"/>
            <a:ext cx="5534168" cy="3036782"/>
            <a:chOff x="6803343" y="2509649"/>
            <a:chExt cx="5534168" cy="3036782"/>
          </a:xfrm>
        </p:grpSpPr>
        <p:sp>
          <p:nvSpPr>
            <p:cNvPr id="2" name="CasellaDiTesto 1">
              <a:extLst>
                <a:ext uri="{FF2B5EF4-FFF2-40B4-BE49-F238E27FC236}">
                  <a16:creationId xmlns:a16="http://schemas.microsoft.com/office/drawing/2014/main" id="{15748861-C12A-663B-FE6A-4ED3A380267B}"/>
                </a:ext>
              </a:extLst>
            </p:cNvPr>
            <p:cNvSpPr txBox="1"/>
            <p:nvPr/>
          </p:nvSpPr>
          <p:spPr>
            <a:xfrm>
              <a:off x="6803343" y="2509649"/>
              <a:ext cx="5534168" cy="19383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it-IT" b="1" dirty="0">
                  <a:latin typeface="Montserrat" panose="00000500000000000000" pitchFamily="2" charset="0"/>
                </a:rPr>
                <a:t>Checkpoint 1: </a:t>
              </a:r>
              <a:r>
                <a:rPr lang="it-IT" b="1" dirty="0">
                  <a:solidFill>
                    <a:srgbClr val="3C64A5"/>
                  </a:solidFill>
                  <a:latin typeface="Montserrat" panose="00000500000000000000" pitchFamily="2" charset="0"/>
                </a:rPr>
                <a:t>Local SKIN </a:t>
              </a:r>
              <a:r>
                <a:rPr lang="it-IT" dirty="0" err="1">
                  <a:solidFill>
                    <a:srgbClr val="3C64A5"/>
                  </a:solidFill>
                  <a:latin typeface="Montserrat" panose="00000500000000000000" pitchFamily="2" charset="0"/>
                </a:rPr>
                <a:t>response</a:t>
              </a:r>
              <a:endParaRPr lang="it-IT" dirty="0">
                <a:solidFill>
                  <a:srgbClr val="3C64A5"/>
                </a:solidFill>
                <a:latin typeface="Montserrat" panose="00000500000000000000" pitchFamily="2" charset="0"/>
              </a:endParaRPr>
            </a:p>
            <a:p>
              <a:pPr>
                <a:lnSpc>
                  <a:spcPct val="150000"/>
                </a:lnSpc>
              </a:pPr>
              <a:endParaRPr lang="it-IT" sz="1400" dirty="0">
                <a:solidFill>
                  <a:srgbClr val="3C64A5"/>
                </a:solidFill>
                <a:latin typeface="Montserrat" panose="00000500000000000000" pitchFamily="2" charset="0"/>
              </a:endParaRPr>
            </a:p>
            <a:p>
              <a:pPr marL="285750" indent="-285750">
                <a:lnSpc>
                  <a:spcPct val="150000"/>
                </a:lnSpc>
                <a:buFont typeface="Arial" panose="020B0604020202020204" pitchFamily="34" charset="0"/>
                <a:buChar char="•"/>
              </a:pPr>
              <a:r>
                <a:rPr lang="it-IT" b="1" dirty="0">
                  <a:latin typeface="Montserrat" panose="00000500000000000000" pitchFamily="2" charset="0"/>
                </a:rPr>
                <a:t>Checkpoint 2: </a:t>
              </a:r>
              <a:r>
                <a:rPr lang="it-IT" b="1" dirty="0">
                  <a:solidFill>
                    <a:srgbClr val="3C64A5"/>
                  </a:solidFill>
                  <a:latin typeface="Montserrat" panose="00000500000000000000" pitchFamily="2" charset="0"/>
                </a:rPr>
                <a:t>SYSTEMIC </a:t>
              </a:r>
              <a:r>
                <a:rPr lang="it-IT" dirty="0" err="1">
                  <a:solidFill>
                    <a:srgbClr val="3C64A5"/>
                  </a:solidFill>
                  <a:latin typeface="Montserrat" panose="00000500000000000000" pitchFamily="2" charset="0"/>
                </a:rPr>
                <a:t>response</a:t>
              </a:r>
              <a:endParaRPr lang="it-IT" dirty="0">
                <a:solidFill>
                  <a:srgbClr val="3C64A5"/>
                </a:solidFill>
                <a:latin typeface="Montserrat" panose="00000500000000000000" pitchFamily="2" charset="0"/>
              </a:endParaRPr>
            </a:p>
            <a:p>
              <a:pPr>
                <a:lnSpc>
                  <a:spcPct val="150000"/>
                </a:lnSpc>
              </a:pPr>
              <a:endParaRPr lang="it-IT" sz="1400" dirty="0">
                <a:solidFill>
                  <a:srgbClr val="3C64A5"/>
                </a:solidFill>
                <a:latin typeface="Montserrat" panose="00000500000000000000" pitchFamily="2" charset="0"/>
              </a:endParaRPr>
            </a:p>
            <a:p>
              <a:pPr marL="285750" indent="-285750">
                <a:lnSpc>
                  <a:spcPct val="150000"/>
                </a:lnSpc>
                <a:buFont typeface="Arial" panose="020B0604020202020204" pitchFamily="34" charset="0"/>
                <a:buChar char="•"/>
              </a:pPr>
              <a:r>
                <a:rPr lang="it-IT" b="1" dirty="0">
                  <a:latin typeface="Montserrat" panose="00000500000000000000" pitchFamily="2" charset="0"/>
                </a:rPr>
                <a:t>Checkpoint 3: </a:t>
              </a:r>
              <a:r>
                <a:rPr lang="it-IT" b="1" dirty="0">
                  <a:solidFill>
                    <a:srgbClr val="3C64A5"/>
                  </a:solidFill>
                  <a:latin typeface="Montserrat" panose="00000500000000000000" pitchFamily="2" charset="0"/>
                </a:rPr>
                <a:t>Local MUSCLE</a:t>
              </a:r>
              <a:r>
                <a:rPr lang="it-IT" dirty="0">
                  <a:solidFill>
                    <a:srgbClr val="3C64A5"/>
                  </a:solidFill>
                  <a:latin typeface="Montserrat" panose="00000500000000000000" pitchFamily="2" charset="0"/>
                </a:rPr>
                <a:t> </a:t>
              </a:r>
              <a:r>
                <a:rPr lang="it-IT" dirty="0" err="1">
                  <a:solidFill>
                    <a:srgbClr val="3C64A5"/>
                  </a:solidFill>
                  <a:latin typeface="Montserrat" panose="00000500000000000000" pitchFamily="2" charset="0"/>
                </a:rPr>
                <a:t>response</a:t>
              </a:r>
              <a:endParaRPr lang="it-IT" dirty="0">
                <a:solidFill>
                  <a:srgbClr val="3C64A5"/>
                </a:solidFill>
                <a:latin typeface="Montserrat" panose="00000500000000000000" pitchFamily="2" charset="0"/>
              </a:endParaRPr>
            </a:p>
          </p:txBody>
        </p:sp>
        <p:sp>
          <p:nvSpPr>
            <p:cNvPr id="4" name="CasellaDiTesto 3">
              <a:extLst>
                <a:ext uri="{FF2B5EF4-FFF2-40B4-BE49-F238E27FC236}">
                  <a16:creationId xmlns:a16="http://schemas.microsoft.com/office/drawing/2014/main" id="{3B4EF7DB-814E-37D3-469C-48CADA71DD0A}"/>
                </a:ext>
              </a:extLst>
            </p:cNvPr>
            <p:cNvSpPr txBox="1"/>
            <p:nvPr/>
          </p:nvSpPr>
          <p:spPr>
            <a:xfrm>
              <a:off x="7881517" y="5177099"/>
              <a:ext cx="2971800" cy="369332"/>
            </a:xfrm>
            <a:prstGeom prst="rect">
              <a:avLst/>
            </a:prstGeom>
            <a:noFill/>
          </p:spPr>
          <p:txBody>
            <a:bodyPr wrap="square">
              <a:spAutoFit/>
            </a:bodyPr>
            <a:lstStyle/>
            <a:p>
              <a:r>
                <a:rPr lang="it-IT" sz="1800" b="1" dirty="0">
                  <a:solidFill>
                    <a:srgbClr val="3C64A5"/>
                  </a:solidFill>
                  <a:latin typeface="Montserrat" panose="00000500000000000000" pitchFamily="2" charset="0"/>
                </a:rPr>
                <a:t>up to 70 days post RT</a:t>
              </a:r>
              <a:endParaRPr lang="it-IT" b="1" dirty="0"/>
            </a:p>
          </p:txBody>
        </p:sp>
        <p:sp>
          <p:nvSpPr>
            <p:cNvPr id="6" name="Parentesi graffa chiusa 5">
              <a:extLst>
                <a:ext uri="{FF2B5EF4-FFF2-40B4-BE49-F238E27FC236}">
                  <a16:creationId xmlns:a16="http://schemas.microsoft.com/office/drawing/2014/main" id="{E12E79C0-20C7-50CE-8541-ABEB6F1ABC15}"/>
                </a:ext>
              </a:extLst>
            </p:cNvPr>
            <p:cNvSpPr/>
            <p:nvPr/>
          </p:nvSpPr>
          <p:spPr>
            <a:xfrm rot="5400000">
              <a:off x="9182751" y="2891255"/>
              <a:ext cx="369332" cy="4125035"/>
            </a:xfrm>
            <a:prstGeom prst="rightBrace">
              <a:avLst>
                <a:gd name="adj1" fmla="val 60066"/>
                <a:gd name="adj2" fmla="val 50000"/>
              </a:avLst>
            </a:prstGeom>
            <a:ln>
              <a:solidFill>
                <a:srgbClr val="7597C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grpSp>
      <p:pic>
        <p:nvPicPr>
          <p:cNvPr id="12" name="Immagine 11">
            <a:extLst>
              <a:ext uri="{FF2B5EF4-FFF2-40B4-BE49-F238E27FC236}">
                <a16:creationId xmlns:a16="http://schemas.microsoft.com/office/drawing/2014/main" id="{6784D98D-3DEB-5A30-50DB-30E2240149E0}"/>
              </a:ext>
            </a:extLst>
          </p:cNvPr>
          <p:cNvPicPr>
            <a:picLocks noChangeAspect="1"/>
          </p:cNvPicPr>
          <p:nvPr/>
        </p:nvPicPr>
        <p:blipFill>
          <a:blip r:embed="rId3"/>
          <a:srcRect r="1840" b="61628"/>
          <a:stretch>
            <a:fillRect/>
          </a:stretch>
        </p:blipFill>
        <p:spPr>
          <a:xfrm>
            <a:off x="1063122" y="2194451"/>
            <a:ext cx="4410532" cy="1567400"/>
          </a:xfrm>
          <a:prstGeom prst="rect">
            <a:avLst/>
          </a:prstGeom>
        </p:spPr>
      </p:pic>
      <p:grpSp>
        <p:nvGrpSpPr>
          <p:cNvPr id="42" name="Gruppo 41">
            <a:extLst>
              <a:ext uri="{FF2B5EF4-FFF2-40B4-BE49-F238E27FC236}">
                <a16:creationId xmlns:a16="http://schemas.microsoft.com/office/drawing/2014/main" id="{28B77A92-CEE6-4835-395E-7967D16E8A9B}"/>
              </a:ext>
            </a:extLst>
          </p:cNvPr>
          <p:cNvGrpSpPr/>
          <p:nvPr/>
        </p:nvGrpSpPr>
        <p:grpSpPr>
          <a:xfrm>
            <a:off x="87689" y="3276595"/>
            <a:ext cx="6653004" cy="2390247"/>
            <a:chOff x="109461" y="3478825"/>
            <a:chExt cx="6653004" cy="2390247"/>
          </a:xfrm>
        </p:grpSpPr>
        <p:pic>
          <p:nvPicPr>
            <p:cNvPr id="7" name="Immagine 6">
              <a:extLst>
                <a:ext uri="{FF2B5EF4-FFF2-40B4-BE49-F238E27FC236}">
                  <a16:creationId xmlns:a16="http://schemas.microsoft.com/office/drawing/2014/main" id="{693B6932-BBD8-DA22-26AB-1B1DFD58E76D}"/>
                </a:ext>
              </a:extLst>
            </p:cNvPr>
            <p:cNvPicPr>
              <a:picLocks noChangeAspect="1"/>
            </p:cNvPicPr>
            <p:nvPr/>
          </p:nvPicPr>
          <p:blipFill>
            <a:blip r:embed="rId4"/>
            <a:srcRect l="3998" b="67313"/>
            <a:stretch>
              <a:fillRect/>
            </a:stretch>
          </p:blipFill>
          <p:spPr>
            <a:xfrm>
              <a:off x="109461" y="3857071"/>
              <a:ext cx="6103688" cy="2012001"/>
            </a:xfrm>
            <a:prstGeom prst="rect">
              <a:avLst/>
            </a:prstGeom>
          </p:spPr>
        </p:pic>
        <p:grpSp>
          <p:nvGrpSpPr>
            <p:cNvPr id="13" name="Gruppo 12">
              <a:extLst>
                <a:ext uri="{FF2B5EF4-FFF2-40B4-BE49-F238E27FC236}">
                  <a16:creationId xmlns:a16="http://schemas.microsoft.com/office/drawing/2014/main" id="{CBC3C0EA-BAF0-09D2-98AB-07AC8A07E416}"/>
                </a:ext>
              </a:extLst>
            </p:cNvPr>
            <p:cNvGrpSpPr/>
            <p:nvPr/>
          </p:nvGrpSpPr>
          <p:grpSpPr>
            <a:xfrm>
              <a:off x="1818250" y="4064610"/>
              <a:ext cx="596232" cy="400471"/>
              <a:chOff x="1972101" y="2586251"/>
              <a:chExt cx="661917" cy="444590"/>
            </a:xfrm>
          </p:grpSpPr>
          <p:sp>
            <p:nvSpPr>
              <p:cNvPr id="10" name="CasellaDiTesto 9">
                <a:extLst>
                  <a:ext uri="{FF2B5EF4-FFF2-40B4-BE49-F238E27FC236}">
                    <a16:creationId xmlns:a16="http://schemas.microsoft.com/office/drawing/2014/main" id="{C90CA64B-9A08-70B7-2C6A-4653B2B47A8A}"/>
                  </a:ext>
                </a:extLst>
              </p:cNvPr>
              <p:cNvSpPr txBox="1"/>
              <p:nvPr/>
            </p:nvSpPr>
            <p:spPr>
              <a:xfrm>
                <a:off x="1972101" y="2586251"/>
                <a:ext cx="661917" cy="307777"/>
              </a:xfrm>
              <a:prstGeom prst="rect">
                <a:avLst/>
              </a:prstGeom>
              <a:noFill/>
            </p:spPr>
            <p:txBody>
              <a:bodyPr wrap="square" rtlCol="0">
                <a:spAutoFit/>
              </a:bodyPr>
              <a:lstStyle/>
              <a:p>
                <a:r>
                  <a:rPr lang="it-IT" sz="1200" b="1" dirty="0"/>
                  <a:t>Blood</a:t>
                </a:r>
              </a:p>
            </p:txBody>
          </p:sp>
          <p:sp>
            <p:nvSpPr>
              <p:cNvPr id="11" name="Freccia a destra 10">
                <a:extLst>
                  <a:ext uri="{FF2B5EF4-FFF2-40B4-BE49-F238E27FC236}">
                    <a16:creationId xmlns:a16="http://schemas.microsoft.com/office/drawing/2014/main" id="{BBE7E58B-C1EC-518A-732B-0D2EAF05B5A4}"/>
                  </a:ext>
                </a:extLst>
              </p:cNvPr>
              <p:cNvSpPr/>
              <p:nvPr/>
            </p:nvSpPr>
            <p:spPr>
              <a:xfrm rot="16200000" flipV="1">
                <a:off x="2217760" y="2850175"/>
                <a:ext cx="156950" cy="204382"/>
              </a:xfrm>
              <a:prstGeom prs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grpSp>
        <p:grpSp>
          <p:nvGrpSpPr>
            <p:cNvPr id="18" name="Gruppo 17">
              <a:extLst>
                <a:ext uri="{FF2B5EF4-FFF2-40B4-BE49-F238E27FC236}">
                  <a16:creationId xmlns:a16="http://schemas.microsoft.com/office/drawing/2014/main" id="{F12E5C52-0C8C-4272-7D69-52976BCE4286}"/>
                </a:ext>
              </a:extLst>
            </p:cNvPr>
            <p:cNvGrpSpPr/>
            <p:nvPr/>
          </p:nvGrpSpPr>
          <p:grpSpPr>
            <a:xfrm>
              <a:off x="744419" y="3487627"/>
              <a:ext cx="596232" cy="400471"/>
              <a:chOff x="1972101" y="2586251"/>
              <a:chExt cx="661917" cy="444590"/>
            </a:xfrm>
          </p:grpSpPr>
          <p:sp>
            <p:nvSpPr>
              <p:cNvPr id="19" name="CasellaDiTesto 18">
                <a:extLst>
                  <a:ext uri="{FF2B5EF4-FFF2-40B4-BE49-F238E27FC236}">
                    <a16:creationId xmlns:a16="http://schemas.microsoft.com/office/drawing/2014/main" id="{8876286D-5621-B9BB-D67D-88D09AB952A2}"/>
                  </a:ext>
                </a:extLst>
              </p:cNvPr>
              <p:cNvSpPr txBox="1"/>
              <p:nvPr/>
            </p:nvSpPr>
            <p:spPr>
              <a:xfrm>
                <a:off x="1972101" y="2586251"/>
                <a:ext cx="661917" cy="307777"/>
              </a:xfrm>
              <a:prstGeom prst="rect">
                <a:avLst/>
              </a:prstGeom>
              <a:noFill/>
            </p:spPr>
            <p:txBody>
              <a:bodyPr wrap="square" rtlCol="0">
                <a:spAutoFit/>
              </a:bodyPr>
              <a:lstStyle/>
              <a:p>
                <a:r>
                  <a:rPr lang="it-IT" sz="1200" b="1" dirty="0"/>
                  <a:t>Blood</a:t>
                </a:r>
              </a:p>
            </p:txBody>
          </p:sp>
          <p:sp>
            <p:nvSpPr>
              <p:cNvPr id="20" name="Freccia a destra 19">
                <a:extLst>
                  <a:ext uri="{FF2B5EF4-FFF2-40B4-BE49-F238E27FC236}">
                    <a16:creationId xmlns:a16="http://schemas.microsoft.com/office/drawing/2014/main" id="{16ACD7CC-4E7F-568C-8CDF-D4A5E61DEC8D}"/>
                  </a:ext>
                </a:extLst>
              </p:cNvPr>
              <p:cNvSpPr/>
              <p:nvPr/>
            </p:nvSpPr>
            <p:spPr>
              <a:xfrm rot="16200000" flipV="1">
                <a:off x="2217760" y="2850175"/>
                <a:ext cx="156950" cy="204382"/>
              </a:xfrm>
              <a:prstGeom prs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grpSp>
        <p:grpSp>
          <p:nvGrpSpPr>
            <p:cNvPr id="21" name="Gruppo 20">
              <a:extLst>
                <a:ext uri="{FF2B5EF4-FFF2-40B4-BE49-F238E27FC236}">
                  <a16:creationId xmlns:a16="http://schemas.microsoft.com/office/drawing/2014/main" id="{F6867B6F-0EE8-B67F-FC18-5EB4FEC9D10E}"/>
                </a:ext>
              </a:extLst>
            </p:cNvPr>
            <p:cNvGrpSpPr/>
            <p:nvPr/>
          </p:nvGrpSpPr>
          <p:grpSpPr>
            <a:xfrm>
              <a:off x="2787382" y="4064610"/>
              <a:ext cx="596232" cy="400471"/>
              <a:chOff x="1972101" y="2586251"/>
              <a:chExt cx="661917" cy="444590"/>
            </a:xfrm>
          </p:grpSpPr>
          <p:sp>
            <p:nvSpPr>
              <p:cNvPr id="22" name="CasellaDiTesto 21">
                <a:extLst>
                  <a:ext uri="{FF2B5EF4-FFF2-40B4-BE49-F238E27FC236}">
                    <a16:creationId xmlns:a16="http://schemas.microsoft.com/office/drawing/2014/main" id="{0E507066-64C3-7CA7-9B14-2F8A59A9186D}"/>
                  </a:ext>
                </a:extLst>
              </p:cNvPr>
              <p:cNvSpPr txBox="1"/>
              <p:nvPr/>
            </p:nvSpPr>
            <p:spPr>
              <a:xfrm>
                <a:off x="1972101" y="2586251"/>
                <a:ext cx="661917" cy="307777"/>
              </a:xfrm>
              <a:prstGeom prst="rect">
                <a:avLst/>
              </a:prstGeom>
              <a:noFill/>
            </p:spPr>
            <p:txBody>
              <a:bodyPr wrap="square" rtlCol="0">
                <a:spAutoFit/>
              </a:bodyPr>
              <a:lstStyle/>
              <a:p>
                <a:r>
                  <a:rPr lang="it-IT" sz="1200" b="1" dirty="0"/>
                  <a:t>Blood</a:t>
                </a:r>
              </a:p>
            </p:txBody>
          </p:sp>
          <p:sp>
            <p:nvSpPr>
              <p:cNvPr id="23" name="Freccia a destra 22">
                <a:extLst>
                  <a:ext uri="{FF2B5EF4-FFF2-40B4-BE49-F238E27FC236}">
                    <a16:creationId xmlns:a16="http://schemas.microsoft.com/office/drawing/2014/main" id="{97FF7127-4517-3440-6B18-61F38EC75CD0}"/>
                  </a:ext>
                </a:extLst>
              </p:cNvPr>
              <p:cNvSpPr/>
              <p:nvPr/>
            </p:nvSpPr>
            <p:spPr>
              <a:xfrm rot="16200000" flipV="1">
                <a:off x="2217760" y="2850175"/>
                <a:ext cx="156950" cy="204382"/>
              </a:xfrm>
              <a:prstGeom prs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grpSp>
        <p:grpSp>
          <p:nvGrpSpPr>
            <p:cNvPr id="32" name="Gruppo 31">
              <a:extLst>
                <a:ext uri="{FF2B5EF4-FFF2-40B4-BE49-F238E27FC236}">
                  <a16:creationId xmlns:a16="http://schemas.microsoft.com/office/drawing/2014/main" id="{8F9C6C23-B1C2-9AD1-4869-57C69704447B}"/>
                </a:ext>
              </a:extLst>
            </p:cNvPr>
            <p:cNvGrpSpPr/>
            <p:nvPr/>
          </p:nvGrpSpPr>
          <p:grpSpPr>
            <a:xfrm>
              <a:off x="3717583" y="4064610"/>
              <a:ext cx="596232" cy="400471"/>
              <a:chOff x="1972101" y="2586251"/>
              <a:chExt cx="661917" cy="444590"/>
            </a:xfrm>
          </p:grpSpPr>
          <p:sp>
            <p:nvSpPr>
              <p:cNvPr id="33" name="CasellaDiTesto 32">
                <a:extLst>
                  <a:ext uri="{FF2B5EF4-FFF2-40B4-BE49-F238E27FC236}">
                    <a16:creationId xmlns:a16="http://schemas.microsoft.com/office/drawing/2014/main" id="{0A442436-17C7-EBC2-1CE9-38016FFBFC3E}"/>
                  </a:ext>
                </a:extLst>
              </p:cNvPr>
              <p:cNvSpPr txBox="1"/>
              <p:nvPr/>
            </p:nvSpPr>
            <p:spPr>
              <a:xfrm>
                <a:off x="1972101" y="2586251"/>
                <a:ext cx="661917" cy="307777"/>
              </a:xfrm>
              <a:prstGeom prst="rect">
                <a:avLst/>
              </a:prstGeom>
              <a:noFill/>
            </p:spPr>
            <p:txBody>
              <a:bodyPr wrap="square" rtlCol="0">
                <a:spAutoFit/>
              </a:bodyPr>
              <a:lstStyle/>
              <a:p>
                <a:r>
                  <a:rPr lang="it-IT" sz="1200" b="1" dirty="0"/>
                  <a:t>Blood</a:t>
                </a:r>
              </a:p>
            </p:txBody>
          </p:sp>
          <p:sp>
            <p:nvSpPr>
              <p:cNvPr id="34" name="Freccia a destra 33">
                <a:extLst>
                  <a:ext uri="{FF2B5EF4-FFF2-40B4-BE49-F238E27FC236}">
                    <a16:creationId xmlns:a16="http://schemas.microsoft.com/office/drawing/2014/main" id="{A9B50675-9285-CC4C-A972-0A771764C7E6}"/>
                  </a:ext>
                </a:extLst>
              </p:cNvPr>
              <p:cNvSpPr/>
              <p:nvPr/>
            </p:nvSpPr>
            <p:spPr>
              <a:xfrm rot="16200000" flipV="1">
                <a:off x="2217760" y="2850175"/>
                <a:ext cx="156950" cy="204382"/>
              </a:xfrm>
              <a:prstGeom prs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grpSp>
        <p:grpSp>
          <p:nvGrpSpPr>
            <p:cNvPr id="35" name="Gruppo 34">
              <a:extLst>
                <a:ext uri="{FF2B5EF4-FFF2-40B4-BE49-F238E27FC236}">
                  <a16:creationId xmlns:a16="http://schemas.microsoft.com/office/drawing/2014/main" id="{760337E1-B160-E833-7247-3EACD99799B1}"/>
                </a:ext>
              </a:extLst>
            </p:cNvPr>
            <p:cNvGrpSpPr/>
            <p:nvPr/>
          </p:nvGrpSpPr>
          <p:grpSpPr>
            <a:xfrm>
              <a:off x="4710433" y="4064610"/>
              <a:ext cx="596232" cy="400471"/>
              <a:chOff x="1972101" y="2586251"/>
              <a:chExt cx="661917" cy="444590"/>
            </a:xfrm>
          </p:grpSpPr>
          <p:sp>
            <p:nvSpPr>
              <p:cNvPr id="36" name="CasellaDiTesto 35">
                <a:extLst>
                  <a:ext uri="{FF2B5EF4-FFF2-40B4-BE49-F238E27FC236}">
                    <a16:creationId xmlns:a16="http://schemas.microsoft.com/office/drawing/2014/main" id="{1FD3BFD6-DF22-201E-D3C7-62D3BCCF0970}"/>
                  </a:ext>
                </a:extLst>
              </p:cNvPr>
              <p:cNvSpPr txBox="1"/>
              <p:nvPr/>
            </p:nvSpPr>
            <p:spPr>
              <a:xfrm>
                <a:off x="1972101" y="2586251"/>
                <a:ext cx="661917" cy="307777"/>
              </a:xfrm>
              <a:prstGeom prst="rect">
                <a:avLst/>
              </a:prstGeom>
              <a:noFill/>
            </p:spPr>
            <p:txBody>
              <a:bodyPr wrap="square" rtlCol="0">
                <a:spAutoFit/>
              </a:bodyPr>
              <a:lstStyle/>
              <a:p>
                <a:r>
                  <a:rPr lang="it-IT" sz="1200" b="1" dirty="0"/>
                  <a:t>Blood</a:t>
                </a:r>
              </a:p>
            </p:txBody>
          </p:sp>
          <p:sp>
            <p:nvSpPr>
              <p:cNvPr id="37" name="Freccia a destra 36">
                <a:extLst>
                  <a:ext uri="{FF2B5EF4-FFF2-40B4-BE49-F238E27FC236}">
                    <a16:creationId xmlns:a16="http://schemas.microsoft.com/office/drawing/2014/main" id="{F64002F4-6B16-A022-BCA0-CE4F03902E53}"/>
                  </a:ext>
                </a:extLst>
              </p:cNvPr>
              <p:cNvSpPr/>
              <p:nvPr/>
            </p:nvSpPr>
            <p:spPr>
              <a:xfrm rot="16200000" flipV="1">
                <a:off x="2217760" y="2850175"/>
                <a:ext cx="156950" cy="204382"/>
              </a:xfrm>
              <a:prstGeom prs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grpSp>
        <p:grpSp>
          <p:nvGrpSpPr>
            <p:cNvPr id="38" name="Gruppo 37">
              <a:extLst>
                <a:ext uri="{FF2B5EF4-FFF2-40B4-BE49-F238E27FC236}">
                  <a16:creationId xmlns:a16="http://schemas.microsoft.com/office/drawing/2014/main" id="{6946E30B-BDDA-7B7F-DE06-EC104436ED6D}"/>
                </a:ext>
              </a:extLst>
            </p:cNvPr>
            <p:cNvGrpSpPr/>
            <p:nvPr/>
          </p:nvGrpSpPr>
          <p:grpSpPr>
            <a:xfrm>
              <a:off x="4972593" y="3478825"/>
              <a:ext cx="1789872" cy="999907"/>
              <a:chOff x="1540669" y="2037322"/>
              <a:chExt cx="1987057" cy="1110064"/>
            </a:xfrm>
          </p:grpSpPr>
          <p:sp>
            <p:nvSpPr>
              <p:cNvPr id="39" name="CasellaDiTesto 38">
                <a:extLst>
                  <a:ext uri="{FF2B5EF4-FFF2-40B4-BE49-F238E27FC236}">
                    <a16:creationId xmlns:a16="http://schemas.microsoft.com/office/drawing/2014/main" id="{C8C22248-D2C5-DFDB-F560-B0B76EF69385}"/>
                  </a:ext>
                </a:extLst>
              </p:cNvPr>
              <p:cNvSpPr txBox="1"/>
              <p:nvPr/>
            </p:nvSpPr>
            <p:spPr>
              <a:xfrm>
                <a:off x="1540669" y="2037322"/>
                <a:ext cx="1987057" cy="738663"/>
              </a:xfrm>
              <a:prstGeom prst="rect">
                <a:avLst/>
              </a:prstGeom>
              <a:noFill/>
            </p:spPr>
            <p:txBody>
              <a:bodyPr wrap="square" rtlCol="0">
                <a:spAutoFit/>
              </a:bodyPr>
              <a:lstStyle/>
              <a:p>
                <a:pPr algn="ctr"/>
                <a:r>
                  <a:rPr lang="it-IT" sz="1200" b="1" dirty="0"/>
                  <a:t>Blood</a:t>
                </a:r>
              </a:p>
              <a:p>
                <a:pPr algn="ctr"/>
                <a:r>
                  <a:rPr lang="it-IT" sz="1200" b="1" dirty="0" err="1"/>
                  <a:t>Skin</a:t>
                </a:r>
                <a:r>
                  <a:rPr lang="it-IT" sz="1200" b="1" dirty="0"/>
                  <a:t> </a:t>
                </a:r>
                <a:r>
                  <a:rPr lang="it-IT" sz="1200" b="1" dirty="0" err="1"/>
                  <a:t>biopsies</a:t>
                </a:r>
                <a:endParaRPr lang="it-IT" sz="1200" b="1" dirty="0"/>
              </a:p>
              <a:p>
                <a:pPr algn="ctr"/>
                <a:r>
                  <a:rPr lang="it-IT" sz="1200" b="1" dirty="0"/>
                  <a:t>Muscle </a:t>
                </a:r>
                <a:r>
                  <a:rPr lang="it-IT" sz="1200" b="1" dirty="0" err="1"/>
                  <a:t>biopsies</a:t>
                </a:r>
                <a:endParaRPr lang="it-IT" sz="1200" b="1" dirty="0"/>
              </a:p>
            </p:txBody>
          </p:sp>
          <p:sp>
            <p:nvSpPr>
              <p:cNvPr id="40" name="Freccia a destra 39">
                <a:extLst>
                  <a:ext uri="{FF2B5EF4-FFF2-40B4-BE49-F238E27FC236}">
                    <a16:creationId xmlns:a16="http://schemas.microsoft.com/office/drawing/2014/main" id="{5A17ED1D-B80B-7FE2-86B7-5E1A39C01143}"/>
                  </a:ext>
                </a:extLst>
              </p:cNvPr>
              <p:cNvSpPr/>
              <p:nvPr/>
            </p:nvSpPr>
            <p:spPr>
              <a:xfrm rot="16200000" flipV="1">
                <a:off x="2354393" y="2867073"/>
                <a:ext cx="356244" cy="204382"/>
              </a:xfrm>
              <a:prstGeom prst="righ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600"/>
              </a:p>
            </p:txBody>
          </p:sp>
        </p:grpSp>
      </p:grpSp>
      <p:grpSp>
        <p:nvGrpSpPr>
          <p:cNvPr id="3" name="Group 2">
            <a:extLst>
              <a:ext uri="{FF2B5EF4-FFF2-40B4-BE49-F238E27FC236}">
                <a16:creationId xmlns:a16="http://schemas.microsoft.com/office/drawing/2014/main" id="{BFA5F0AA-583E-25E0-3F6C-3EE20B1E08A8}"/>
              </a:ext>
            </a:extLst>
          </p:cNvPr>
          <p:cNvGrpSpPr/>
          <p:nvPr/>
        </p:nvGrpSpPr>
        <p:grpSpPr>
          <a:xfrm>
            <a:off x="123277" y="120011"/>
            <a:ext cx="2852531" cy="545012"/>
            <a:chOff x="79512" y="80253"/>
            <a:chExt cx="3161195" cy="603987"/>
          </a:xfrm>
        </p:grpSpPr>
        <p:pic>
          <p:nvPicPr>
            <p:cNvPr id="8" name="Immagine 17">
              <a:extLst>
                <a:ext uri="{FF2B5EF4-FFF2-40B4-BE49-F238E27FC236}">
                  <a16:creationId xmlns:a16="http://schemas.microsoft.com/office/drawing/2014/main" id="{593970C9-DB1F-4FF1-09A6-E185805DDF24}"/>
                </a:ext>
              </a:extLst>
            </p:cNvPr>
            <p:cNvPicPr>
              <a:picLocks noChangeAspect="1"/>
            </p:cNvPicPr>
            <p:nvPr/>
          </p:nvPicPr>
          <p:blipFill>
            <a:blip r:embed="rId5"/>
            <a:stretch>
              <a:fillRect/>
            </a:stretch>
          </p:blipFill>
          <p:spPr>
            <a:xfrm>
              <a:off x="79512" y="91331"/>
              <a:ext cx="2206210" cy="581829"/>
            </a:xfrm>
            <a:prstGeom prst="rect">
              <a:avLst/>
            </a:prstGeom>
          </p:spPr>
        </p:pic>
        <p:pic>
          <p:nvPicPr>
            <p:cNvPr id="9" name="Picture 6" descr="Centro Pisano Flash RadioTherapy - CISUP - Center for Instrument Sharing of  the University of Pisa">
              <a:extLst>
                <a:ext uri="{FF2B5EF4-FFF2-40B4-BE49-F238E27FC236}">
                  <a16:creationId xmlns:a16="http://schemas.microsoft.com/office/drawing/2014/main" id="{F937D15B-8496-E182-71A3-8BC4A8E0D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956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FC78F1F-F676-30B3-3F93-35CB477F9370}"/>
              </a:ext>
            </a:extLst>
          </p:cNvPr>
          <p:cNvPicPr>
            <a:picLocks noChangeAspect="1"/>
          </p:cNvPicPr>
          <p:nvPr/>
        </p:nvPicPr>
        <p:blipFill>
          <a:blip r:embed="rId2"/>
          <a:srcRect l="3053" t="33822" r="4345" b="834"/>
          <a:stretch>
            <a:fillRect/>
          </a:stretch>
        </p:blipFill>
        <p:spPr>
          <a:xfrm>
            <a:off x="4603419" y="1230404"/>
            <a:ext cx="7172463" cy="4900052"/>
          </a:xfrm>
          <a:prstGeom prst="rect">
            <a:avLst/>
          </a:prstGeom>
        </p:spPr>
      </p:pic>
      <p:sp>
        <p:nvSpPr>
          <p:cNvPr id="9" name="CasellaDiTesto 8">
            <a:extLst>
              <a:ext uri="{FF2B5EF4-FFF2-40B4-BE49-F238E27FC236}">
                <a16:creationId xmlns:a16="http://schemas.microsoft.com/office/drawing/2014/main" id="{EAE60596-59A1-37DA-E1FE-E0C5C7896D6C}"/>
              </a:ext>
            </a:extLst>
          </p:cNvPr>
          <p:cNvSpPr txBox="1"/>
          <p:nvPr/>
        </p:nvSpPr>
        <p:spPr>
          <a:xfrm>
            <a:off x="0" y="1189851"/>
            <a:ext cx="4325510" cy="461665"/>
          </a:xfrm>
          <a:prstGeom prst="rect">
            <a:avLst/>
          </a:prstGeom>
          <a:solidFill>
            <a:srgbClr val="3C64A5"/>
          </a:solidFill>
        </p:spPr>
        <p:txBody>
          <a:bodyPr wrap="square">
            <a:spAutoFit/>
          </a:bodyPr>
          <a:lstStyle/>
          <a:p>
            <a:pPr algn="ctr"/>
            <a:r>
              <a:rPr lang="it-IT" sz="2400" b="1" dirty="0">
                <a:solidFill>
                  <a:schemeClr val="bg1"/>
                </a:solidFill>
                <a:latin typeface="Montserrat" panose="00000500000000000000" pitchFamily="2" charset="0"/>
              </a:rPr>
              <a:t>SKIN </a:t>
            </a:r>
            <a:r>
              <a:rPr lang="it-IT" sz="2400" b="1" dirty="0" err="1">
                <a:solidFill>
                  <a:schemeClr val="bg1"/>
                </a:solidFill>
                <a:latin typeface="Montserrat" panose="00000500000000000000" pitchFamily="2" charset="0"/>
              </a:rPr>
              <a:t>Toxicity</a:t>
            </a:r>
            <a:endParaRPr lang="it-IT" sz="2400" b="1" dirty="0">
              <a:solidFill>
                <a:schemeClr val="bg1"/>
              </a:solidFill>
              <a:latin typeface="Montserrat" panose="00000500000000000000" pitchFamily="2" charset="0"/>
            </a:endParaRPr>
          </a:p>
        </p:txBody>
      </p:sp>
      <p:sp>
        <p:nvSpPr>
          <p:cNvPr id="10" name="CasellaDiTesto 9">
            <a:extLst>
              <a:ext uri="{FF2B5EF4-FFF2-40B4-BE49-F238E27FC236}">
                <a16:creationId xmlns:a16="http://schemas.microsoft.com/office/drawing/2014/main" id="{479D64E6-091A-963A-4876-832EAC5A29C0}"/>
              </a:ext>
            </a:extLst>
          </p:cNvPr>
          <p:cNvSpPr txBox="1"/>
          <p:nvPr/>
        </p:nvSpPr>
        <p:spPr>
          <a:xfrm>
            <a:off x="206446" y="2210278"/>
            <a:ext cx="4227457" cy="963597"/>
          </a:xfrm>
          <a:prstGeom prst="rect">
            <a:avLst/>
          </a:prstGeom>
          <a:noFill/>
        </p:spPr>
        <p:txBody>
          <a:bodyPr wrap="square">
            <a:spAutoFit/>
          </a:bodyPr>
          <a:lstStyle/>
          <a:p>
            <a:pPr algn="ctr">
              <a:lnSpc>
                <a:spcPct val="150000"/>
              </a:lnSpc>
            </a:pPr>
            <a:r>
              <a:rPr lang="en-US" sz="2000" dirty="0">
                <a:latin typeface="Montserrat" panose="00000500000000000000" pitchFamily="2" charset="0"/>
                <a:cs typeface="Arial" panose="020B0604020202020204" pitchFamily="34" charset="0"/>
              </a:rPr>
              <a:t>Skin Damage</a:t>
            </a:r>
          </a:p>
          <a:p>
            <a:pPr algn="ctr">
              <a:lnSpc>
                <a:spcPct val="150000"/>
              </a:lnSpc>
            </a:pPr>
            <a:r>
              <a:rPr lang="en-US" sz="2000" dirty="0">
                <a:latin typeface="Montserrat" panose="00000500000000000000" pitchFamily="2" charset="0"/>
                <a:cs typeface="Arial" panose="020B0604020202020204" pitchFamily="34" charset="0"/>
              </a:rPr>
              <a:t>CONV-RT &gt;&gt; FLASH-RT</a:t>
            </a:r>
          </a:p>
        </p:txBody>
      </p:sp>
      <p:sp>
        <p:nvSpPr>
          <p:cNvPr id="11" name="CasellaDiTesto 10">
            <a:extLst>
              <a:ext uri="{FF2B5EF4-FFF2-40B4-BE49-F238E27FC236}">
                <a16:creationId xmlns:a16="http://schemas.microsoft.com/office/drawing/2014/main" id="{4B4A1C9E-3CA5-76B3-8060-6036A2B0A6A1}"/>
              </a:ext>
            </a:extLst>
          </p:cNvPr>
          <p:cNvSpPr txBox="1"/>
          <p:nvPr/>
        </p:nvSpPr>
        <p:spPr>
          <a:xfrm>
            <a:off x="187980" y="3986537"/>
            <a:ext cx="4264393" cy="1431226"/>
          </a:xfrm>
          <a:prstGeom prst="rect">
            <a:avLst/>
          </a:prstGeom>
          <a:noFill/>
        </p:spPr>
        <p:txBody>
          <a:bodyPr wrap="square">
            <a:spAutoFit/>
          </a:bodyPr>
          <a:lstStyle/>
          <a:p>
            <a:pPr algn="ctr">
              <a:lnSpc>
                <a:spcPct val="150000"/>
              </a:lnSpc>
            </a:pPr>
            <a:r>
              <a:rPr lang="en-US" sz="2000" b="1" dirty="0">
                <a:solidFill>
                  <a:srgbClr val="3C64A5"/>
                </a:solidFill>
                <a:latin typeface="Montserrat" panose="00000500000000000000" pitchFamily="2" charset="0"/>
                <a:cs typeface="Arial" panose="020B0604020202020204" pitchFamily="34" charset="0"/>
              </a:rPr>
              <a:t>SKIN SPARING EFFECT of FLASH-RT </a:t>
            </a:r>
          </a:p>
          <a:p>
            <a:pPr algn="ctr">
              <a:lnSpc>
                <a:spcPct val="150000"/>
              </a:lnSpc>
            </a:pPr>
            <a:r>
              <a:rPr lang="en-US" sz="2000" b="1" dirty="0">
                <a:solidFill>
                  <a:srgbClr val="3C64A5"/>
                </a:solidFill>
                <a:latin typeface="Montserrat" panose="00000500000000000000" pitchFamily="2" charset="0"/>
                <a:cs typeface="Arial" panose="020B0604020202020204" pitchFamily="34" charset="0"/>
              </a:rPr>
              <a:t>IS CONFIRMED</a:t>
            </a:r>
            <a:endParaRPr lang="it-IT" sz="2000" dirty="0"/>
          </a:p>
        </p:txBody>
      </p:sp>
      <p:sp>
        <p:nvSpPr>
          <p:cNvPr id="12" name="Freccia in giù 11">
            <a:extLst>
              <a:ext uri="{FF2B5EF4-FFF2-40B4-BE49-F238E27FC236}">
                <a16:creationId xmlns:a16="http://schemas.microsoft.com/office/drawing/2014/main" id="{D751680C-CB20-9383-ACF4-7EC59713ECEB}"/>
              </a:ext>
            </a:extLst>
          </p:cNvPr>
          <p:cNvSpPr/>
          <p:nvPr/>
        </p:nvSpPr>
        <p:spPr>
          <a:xfrm>
            <a:off x="2064142" y="3401692"/>
            <a:ext cx="512066" cy="557475"/>
          </a:xfrm>
          <a:prstGeom prst="downArrow">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a:extLst>
              <a:ext uri="{FF2B5EF4-FFF2-40B4-BE49-F238E27FC236}">
                <a16:creationId xmlns:a16="http://schemas.microsoft.com/office/drawing/2014/main" id="{E09A4E1C-CF15-BDCA-352A-4BD845665297}"/>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C9185DA1-E3AE-8609-1E93-F02B7C626BD5}"/>
                </a:ext>
              </a:extLst>
            </p:cNvPr>
            <p:cNvPicPr>
              <a:picLocks noChangeAspect="1"/>
            </p:cNvPicPr>
            <p:nvPr/>
          </p:nvPicPr>
          <p:blipFill>
            <a:blip r:embed="rId3"/>
            <a:stretch>
              <a:fillRect/>
            </a:stretch>
          </p:blipFill>
          <p:spPr>
            <a:xfrm>
              <a:off x="79512" y="91331"/>
              <a:ext cx="2206210" cy="581829"/>
            </a:xfrm>
            <a:prstGeom prst="rect">
              <a:avLst/>
            </a:prstGeom>
          </p:spPr>
        </p:pic>
        <p:pic>
          <p:nvPicPr>
            <p:cNvPr id="4" name="Picture 6" descr="Centro Pisano Flash RadioTherapy - CISUP - Center for Instrument Sharing of  the University of Pisa">
              <a:extLst>
                <a:ext uri="{FF2B5EF4-FFF2-40B4-BE49-F238E27FC236}">
                  <a16:creationId xmlns:a16="http://schemas.microsoft.com/office/drawing/2014/main" id="{6B01C2DE-E642-5BFE-D157-FCCAEA9401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63319EB3-F08B-3803-D72F-7136E0D473C3}"/>
              </a:ext>
            </a:extLst>
          </p:cNvPr>
          <p:cNvSpPr txBox="1"/>
          <p:nvPr/>
        </p:nvSpPr>
        <p:spPr>
          <a:xfrm>
            <a:off x="6568822" y="6160273"/>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sp>
        <p:nvSpPr>
          <p:cNvPr id="6" name="Rounded Rectangle 9">
            <a:extLst>
              <a:ext uri="{FF2B5EF4-FFF2-40B4-BE49-F238E27FC236}">
                <a16:creationId xmlns:a16="http://schemas.microsoft.com/office/drawing/2014/main" id="{D12CFD83-E5A6-1241-3DB1-C72AE8FA212E}"/>
              </a:ext>
            </a:extLst>
          </p:cNvPr>
          <p:cNvSpPr/>
          <p:nvPr/>
        </p:nvSpPr>
        <p:spPr>
          <a:xfrm>
            <a:off x="10346266" y="3691467"/>
            <a:ext cx="287866" cy="2208716"/>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301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F2BE2-70BD-5CF8-7CB0-BE6444DD3FB2}"/>
            </a:ext>
          </a:extLst>
        </p:cNvPr>
        <p:cNvGrpSpPr/>
        <p:nvPr/>
      </p:nvGrpSpPr>
      <p:grpSpPr>
        <a:xfrm>
          <a:off x="0" y="0"/>
          <a:ext cx="0" cy="0"/>
          <a:chOff x="0" y="0"/>
          <a:chExt cx="0" cy="0"/>
        </a:xfrm>
      </p:grpSpPr>
      <p:sp>
        <p:nvSpPr>
          <p:cNvPr id="22" name="CasellaDiTesto 21">
            <a:extLst>
              <a:ext uri="{FF2B5EF4-FFF2-40B4-BE49-F238E27FC236}">
                <a16:creationId xmlns:a16="http://schemas.microsoft.com/office/drawing/2014/main" id="{4AB95F8E-D911-6E0C-5292-6954561B4711}"/>
              </a:ext>
            </a:extLst>
          </p:cNvPr>
          <p:cNvSpPr txBox="1"/>
          <p:nvPr/>
        </p:nvSpPr>
        <p:spPr>
          <a:xfrm>
            <a:off x="15693" y="1862578"/>
            <a:ext cx="5790951" cy="789319"/>
          </a:xfrm>
          <a:prstGeom prst="rect">
            <a:avLst/>
          </a:prstGeom>
          <a:noFill/>
        </p:spPr>
        <p:txBody>
          <a:bodyPr wrap="square">
            <a:spAutoFit/>
          </a:bodyPr>
          <a:lstStyle/>
          <a:p>
            <a:pPr algn="ctr">
              <a:lnSpc>
                <a:spcPct val="150000"/>
              </a:lnSpc>
            </a:pPr>
            <a:r>
              <a:rPr lang="en-GB" sz="1600" dirty="0">
                <a:latin typeface="Montserrat" panose="00000500000000000000" pitchFamily="2" charset="0"/>
                <a:cs typeface="Arial" panose="020B0604020202020204" pitchFamily="34" charset="0"/>
              </a:rPr>
              <a:t>Both CONV-RT and FLASH-RT </a:t>
            </a:r>
            <a:r>
              <a:rPr lang="en-GB" sz="1600" u="sng" dirty="0">
                <a:latin typeface="Montserrat" panose="00000500000000000000" pitchFamily="2" charset="0"/>
                <a:cs typeface="Arial" panose="020B0604020202020204" pitchFamily="34" charset="0"/>
              </a:rPr>
              <a:t>profiles clearly segregate from Controls </a:t>
            </a:r>
            <a:r>
              <a:rPr lang="en-GB" sz="1600" dirty="0">
                <a:latin typeface="Montserrat" panose="00000500000000000000" pitchFamily="2" charset="0"/>
                <a:cs typeface="Arial" panose="020B0604020202020204" pitchFamily="34" charset="0"/>
              </a:rPr>
              <a:t>(CNT)</a:t>
            </a:r>
          </a:p>
        </p:txBody>
      </p:sp>
      <p:grpSp>
        <p:nvGrpSpPr>
          <p:cNvPr id="36" name="Gruppo 35">
            <a:extLst>
              <a:ext uri="{FF2B5EF4-FFF2-40B4-BE49-F238E27FC236}">
                <a16:creationId xmlns:a16="http://schemas.microsoft.com/office/drawing/2014/main" id="{91BBFEDE-9BA0-027B-2344-9A7D7BEB312C}"/>
              </a:ext>
            </a:extLst>
          </p:cNvPr>
          <p:cNvGrpSpPr/>
          <p:nvPr/>
        </p:nvGrpSpPr>
        <p:grpSpPr>
          <a:xfrm>
            <a:off x="106348" y="2484708"/>
            <a:ext cx="5355435" cy="3139709"/>
            <a:chOff x="347855" y="3008276"/>
            <a:chExt cx="5055589" cy="3074725"/>
          </a:xfrm>
        </p:grpSpPr>
        <p:pic>
          <p:nvPicPr>
            <p:cNvPr id="34" name="Immagine 33">
              <a:extLst>
                <a:ext uri="{FF2B5EF4-FFF2-40B4-BE49-F238E27FC236}">
                  <a16:creationId xmlns:a16="http://schemas.microsoft.com/office/drawing/2014/main" id="{0E6FF97B-A329-AEB3-B6A7-0CB9E13BAE4E}"/>
                </a:ext>
              </a:extLst>
            </p:cNvPr>
            <p:cNvPicPr>
              <a:picLocks noChangeAspect="1"/>
            </p:cNvPicPr>
            <p:nvPr/>
          </p:nvPicPr>
          <p:blipFill>
            <a:blip r:embed="rId3"/>
            <a:srcRect l="347" t="-1664" r="43576" b="77127"/>
            <a:stretch>
              <a:fillRect/>
            </a:stretch>
          </p:blipFill>
          <p:spPr>
            <a:xfrm>
              <a:off x="347855" y="3008588"/>
              <a:ext cx="5055589" cy="3074413"/>
            </a:xfrm>
            <a:prstGeom prst="rect">
              <a:avLst/>
            </a:prstGeom>
          </p:spPr>
        </p:pic>
        <p:sp>
          <p:nvSpPr>
            <p:cNvPr id="35" name="Rettangolo 34">
              <a:extLst>
                <a:ext uri="{FF2B5EF4-FFF2-40B4-BE49-F238E27FC236}">
                  <a16:creationId xmlns:a16="http://schemas.microsoft.com/office/drawing/2014/main" id="{1D521F08-DEFB-1F0A-0E83-7A32D16B94C3}"/>
                </a:ext>
              </a:extLst>
            </p:cNvPr>
            <p:cNvSpPr/>
            <p:nvPr/>
          </p:nvSpPr>
          <p:spPr>
            <a:xfrm>
              <a:off x="347855" y="3008276"/>
              <a:ext cx="462025" cy="604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 name="Group 36">
            <a:extLst>
              <a:ext uri="{FF2B5EF4-FFF2-40B4-BE49-F238E27FC236}">
                <a16:creationId xmlns:a16="http://schemas.microsoft.com/office/drawing/2014/main" id="{CD9FF6CD-F8BD-65B7-433D-F57AFE6C2197}"/>
              </a:ext>
            </a:extLst>
          </p:cNvPr>
          <p:cNvGrpSpPr/>
          <p:nvPr/>
        </p:nvGrpSpPr>
        <p:grpSpPr>
          <a:xfrm>
            <a:off x="5401975" y="1583476"/>
            <a:ext cx="6824870" cy="4177881"/>
            <a:chOff x="5401975" y="1583476"/>
            <a:chExt cx="6824870" cy="4177881"/>
          </a:xfrm>
        </p:grpSpPr>
        <p:sp>
          <p:nvSpPr>
            <p:cNvPr id="24" name="CasellaDiTesto 23">
              <a:extLst>
                <a:ext uri="{FF2B5EF4-FFF2-40B4-BE49-F238E27FC236}">
                  <a16:creationId xmlns:a16="http://schemas.microsoft.com/office/drawing/2014/main" id="{D7F94845-9530-FF05-9271-C697084A682C}"/>
                </a:ext>
              </a:extLst>
            </p:cNvPr>
            <p:cNvSpPr txBox="1"/>
            <p:nvPr/>
          </p:nvSpPr>
          <p:spPr>
            <a:xfrm>
              <a:off x="5401975" y="1583476"/>
              <a:ext cx="6824870" cy="999376"/>
            </a:xfrm>
            <a:prstGeom prst="rect">
              <a:avLst/>
            </a:prstGeom>
            <a:noFill/>
          </p:spPr>
          <p:txBody>
            <a:bodyPr wrap="square">
              <a:spAutoFit/>
            </a:bodyPr>
            <a:lstStyle/>
            <a:p>
              <a:pPr algn="ctr">
                <a:lnSpc>
                  <a:spcPct val="150000"/>
                </a:lnSpc>
              </a:pPr>
              <a:r>
                <a:rPr lang="en-GB" b="1" dirty="0">
                  <a:solidFill>
                    <a:srgbClr val="3C64A5"/>
                  </a:solidFill>
                  <a:latin typeface="Montserrat" panose="00000500000000000000" pitchFamily="2" charset="0"/>
                  <a:cs typeface="Arial" panose="020B0604020202020204" pitchFamily="34" charset="0"/>
                </a:rPr>
                <a:t>DEGs </a:t>
              </a:r>
              <a:r>
                <a:rPr lang="en-GB" dirty="0">
                  <a:solidFill>
                    <a:srgbClr val="3C64A5"/>
                  </a:solidFill>
                  <a:latin typeface="Montserrat" panose="00000500000000000000" pitchFamily="2" charset="0"/>
                  <a:cs typeface="Arial" panose="020B0604020202020204" pitchFamily="34" charset="0"/>
                </a:rPr>
                <a:t>relative to CNT </a:t>
              </a:r>
              <a:r>
                <a:rPr lang="en-GB" b="1" dirty="0">
                  <a:solidFill>
                    <a:srgbClr val="3C64A5"/>
                  </a:solidFill>
                  <a:latin typeface="Montserrat" panose="00000500000000000000" pitchFamily="2" charset="0"/>
                  <a:cs typeface="Arial" panose="020B0604020202020204" pitchFamily="34" charset="0"/>
                </a:rPr>
                <a:t>: </a:t>
              </a:r>
            </a:p>
            <a:p>
              <a:pPr algn="ctr">
                <a:lnSpc>
                  <a:spcPct val="150000"/>
                </a:lnSpc>
              </a:pPr>
              <a:r>
                <a:rPr lang="en-GB" sz="2400" b="1" dirty="0">
                  <a:solidFill>
                    <a:srgbClr val="3C64A5"/>
                  </a:solidFill>
                  <a:latin typeface="Montserrat" panose="00000500000000000000" pitchFamily="2" charset="0"/>
                  <a:cs typeface="Arial" panose="020B0604020202020204" pitchFamily="34" charset="0"/>
                </a:rPr>
                <a:t>CONV-RT &gt;&gt;&gt;&gt; FLASH-RT</a:t>
              </a:r>
            </a:p>
          </p:txBody>
        </p:sp>
        <p:sp>
          <p:nvSpPr>
            <p:cNvPr id="26" name="CasellaDiTesto 25">
              <a:extLst>
                <a:ext uri="{FF2B5EF4-FFF2-40B4-BE49-F238E27FC236}">
                  <a16:creationId xmlns:a16="http://schemas.microsoft.com/office/drawing/2014/main" id="{57EF0503-E24F-0284-354A-F18822465E42}"/>
                </a:ext>
              </a:extLst>
            </p:cNvPr>
            <p:cNvSpPr txBox="1"/>
            <p:nvPr/>
          </p:nvSpPr>
          <p:spPr>
            <a:xfrm>
              <a:off x="5746899" y="2583357"/>
              <a:ext cx="6235251" cy="97129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CONV-RT: </a:t>
              </a:r>
              <a:r>
                <a:rPr lang="en-US" sz="2000" b="1" dirty="0"/>
                <a:t>2,461</a:t>
              </a:r>
              <a:r>
                <a:rPr lang="en-US" sz="2000" dirty="0"/>
                <a:t> DEGs (1,513 UP and 948 DOWN) </a:t>
              </a:r>
            </a:p>
            <a:p>
              <a:pPr marL="285750" indent="-285750">
                <a:lnSpc>
                  <a:spcPct val="150000"/>
                </a:lnSpc>
                <a:buFont typeface="Arial" panose="020B0604020202020204" pitchFamily="34" charset="0"/>
                <a:buChar char="•"/>
              </a:pPr>
              <a:r>
                <a:rPr lang="en-US" sz="2000" dirty="0"/>
                <a:t>FLASH-RT: </a:t>
              </a:r>
              <a:r>
                <a:rPr lang="en-US" sz="2000" b="1" dirty="0"/>
                <a:t>93</a:t>
              </a:r>
              <a:r>
                <a:rPr lang="en-US" sz="2000" dirty="0"/>
                <a:t> DEGs (42 UP and 51 DOWN)</a:t>
              </a:r>
              <a:endParaRPr lang="it-IT" sz="2000" dirty="0"/>
            </a:p>
          </p:txBody>
        </p:sp>
        <p:grpSp>
          <p:nvGrpSpPr>
            <p:cNvPr id="43" name="Gruppo 42">
              <a:extLst>
                <a:ext uri="{FF2B5EF4-FFF2-40B4-BE49-F238E27FC236}">
                  <a16:creationId xmlns:a16="http://schemas.microsoft.com/office/drawing/2014/main" id="{249B28B2-76E7-3530-36C9-6C4F0A7A284F}"/>
                </a:ext>
              </a:extLst>
            </p:cNvPr>
            <p:cNvGrpSpPr/>
            <p:nvPr/>
          </p:nvGrpSpPr>
          <p:grpSpPr>
            <a:xfrm>
              <a:off x="5881025" y="3833497"/>
              <a:ext cx="6101125" cy="1927860"/>
              <a:chOff x="5816357" y="3590015"/>
              <a:chExt cx="6101125" cy="1927860"/>
            </a:xfrm>
          </p:grpSpPr>
          <p:grpSp>
            <p:nvGrpSpPr>
              <p:cNvPr id="5" name="Group 39">
                <a:extLst>
                  <a:ext uri="{FF2B5EF4-FFF2-40B4-BE49-F238E27FC236}">
                    <a16:creationId xmlns:a16="http://schemas.microsoft.com/office/drawing/2014/main" id="{0CC3EF39-C93D-61D3-BB65-D888B3BEA5D0}"/>
                  </a:ext>
                </a:extLst>
              </p:cNvPr>
              <p:cNvGrpSpPr/>
              <p:nvPr/>
            </p:nvGrpSpPr>
            <p:grpSpPr>
              <a:xfrm>
                <a:off x="9344314" y="3590015"/>
                <a:ext cx="2476039" cy="1591683"/>
                <a:chOff x="7036818" y="2627062"/>
                <a:chExt cx="1525454" cy="980614"/>
              </a:xfrm>
              <a:effectLst/>
            </p:grpSpPr>
            <p:grpSp>
              <p:nvGrpSpPr>
                <p:cNvPr id="6" name="Group 40">
                  <a:extLst>
                    <a:ext uri="{FF2B5EF4-FFF2-40B4-BE49-F238E27FC236}">
                      <a16:creationId xmlns:a16="http://schemas.microsoft.com/office/drawing/2014/main" id="{EB69DA88-8717-2087-FB1E-7CEBAA2FB240}"/>
                    </a:ext>
                  </a:extLst>
                </p:cNvPr>
                <p:cNvGrpSpPr/>
                <p:nvPr/>
              </p:nvGrpSpPr>
              <p:grpSpPr>
                <a:xfrm>
                  <a:off x="7036818" y="2627062"/>
                  <a:ext cx="1525454" cy="980614"/>
                  <a:chOff x="7897415" y="1930184"/>
                  <a:chExt cx="1736177" cy="1116074"/>
                </a:xfrm>
              </p:grpSpPr>
              <p:sp>
                <p:nvSpPr>
                  <p:cNvPr id="10" name="Oval 44">
                    <a:extLst>
                      <a:ext uri="{FF2B5EF4-FFF2-40B4-BE49-F238E27FC236}">
                        <a16:creationId xmlns:a16="http://schemas.microsoft.com/office/drawing/2014/main" id="{DB1F9F4A-796C-FFF0-483E-BC0B64E0D6ED}"/>
                      </a:ext>
                    </a:extLst>
                  </p:cNvPr>
                  <p:cNvSpPr/>
                  <p:nvPr/>
                </p:nvSpPr>
                <p:spPr>
                  <a:xfrm>
                    <a:off x="8555905" y="1938342"/>
                    <a:ext cx="1077687" cy="1107916"/>
                  </a:xfrm>
                  <a:prstGeom prst="ellipse">
                    <a:avLst/>
                  </a:prstGeom>
                  <a:solidFill>
                    <a:schemeClr val="accent3">
                      <a:lumMod val="60000"/>
                      <a:lumOff val="40000"/>
                      <a:alpha val="30196"/>
                    </a:schemeClr>
                  </a:solidFill>
                  <a:ln w="12700">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sp>
                <p:nvSpPr>
                  <p:cNvPr id="11" name="Oval 45">
                    <a:extLst>
                      <a:ext uri="{FF2B5EF4-FFF2-40B4-BE49-F238E27FC236}">
                        <a16:creationId xmlns:a16="http://schemas.microsoft.com/office/drawing/2014/main" id="{A385988C-8990-4DE1-39FF-792EC4F3F848}"/>
                      </a:ext>
                    </a:extLst>
                  </p:cNvPr>
                  <p:cNvSpPr/>
                  <p:nvPr/>
                </p:nvSpPr>
                <p:spPr>
                  <a:xfrm>
                    <a:off x="7897415" y="1930184"/>
                    <a:ext cx="1077686" cy="1107916"/>
                  </a:xfrm>
                  <a:prstGeom prst="ellipse">
                    <a:avLst/>
                  </a:prstGeom>
                  <a:solidFill>
                    <a:schemeClr val="tx2">
                      <a:lumMod val="50000"/>
                      <a:lumOff val="50000"/>
                      <a:alpha val="30196"/>
                    </a:schemeClr>
                  </a:solidFill>
                  <a:ln w="12700">
                    <a:solidFill>
                      <a:schemeClr val="tx2">
                        <a:lumMod val="50000"/>
                        <a:lumOff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grpSp>
            <p:sp>
              <p:nvSpPr>
                <p:cNvPr id="7" name="TextBox 41">
                  <a:extLst>
                    <a:ext uri="{FF2B5EF4-FFF2-40B4-BE49-F238E27FC236}">
                      <a16:creationId xmlns:a16="http://schemas.microsoft.com/office/drawing/2014/main" id="{70DE540D-0858-DA8A-D202-5AB9FD19DAC0}"/>
                    </a:ext>
                  </a:extLst>
                </p:cNvPr>
                <p:cNvSpPr txBox="1"/>
                <p:nvPr/>
              </p:nvSpPr>
              <p:spPr>
                <a:xfrm>
                  <a:off x="7049004" y="3000043"/>
                  <a:ext cx="619588" cy="246502"/>
                </a:xfrm>
                <a:prstGeom prst="rect">
                  <a:avLst/>
                </a:prstGeom>
                <a:noFill/>
              </p:spPr>
              <p:txBody>
                <a:bodyPr wrap="square" rtlCol="0">
                  <a:spAutoFit/>
                </a:bodyPr>
                <a:lstStyle/>
                <a:p>
                  <a:pPr algn="ctr"/>
                  <a:r>
                    <a:rPr lang="it-IT" sz="2000" b="1" dirty="0">
                      <a:solidFill>
                        <a:srgbClr val="002FFF"/>
                      </a:solidFill>
                      <a:latin typeface="Montserrat" panose="00000500000000000000" pitchFamily="2" charset="0"/>
                    </a:rPr>
                    <a:t>911</a:t>
                  </a:r>
                  <a:endParaRPr lang="en-GB" sz="2000" b="1" dirty="0">
                    <a:solidFill>
                      <a:srgbClr val="002FFF"/>
                    </a:solidFill>
                    <a:latin typeface="Montserrat" panose="00000500000000000000" pitchFamily="2" charset="0"/>
                  </a:endParaRPr>
                </a:p>
              </p:txBody>
            </p:sp>
            <p:sp>
              <p:nvSpPr>
                <p:cNvPr id="8" name="TextBox 42">
                  <a:extLst>
                    <a:ext uri="{FF2B5EF4-FFF2-40B4-BE49-F238E27FC236}">
                      <a16:creationId xmlns:a16="http://schemas.microsoft.com/office/drawing/2014/main" id="{9989D1EC-DC6F-4D52-F2B7-D437A31B4511}"/>
                    </a:ext>
                  </a:extLst>
                </p:cNvPr>
                <p:cNvSpPr txBox="1"/>
                <p:nvPr/>
              </p:nvSpPr>
              <p:spPr>
                <a:xfrm>
                  <a:off x="7970371" y="2987416"/>
                  <a:ext cx="574965" cy="246502"/>
                </a:xfrm>
                <a:prstGeom prst="rect">
                  <a:avLst/>
                </a:prstGeom>
                <a:noFill/>
              </p:spPr>
              <p:txBody>
                <a:bodyPr wrap="square" rtlCol="0">
                  <a:spAutoFit/>
                </a:bodyPr>
                <a:lstStyle/>
                <a:p>
                  <a:pPr algn="ctr"/>
                  <a:r>
                    <a:rPr lang="it-IT" sz="2000" b="1" dirty="0">
                      <a:latin typeface="Montserrat" panose="00000500000000000000" pitchFamily="2" charset="0"/>
                    </a:rPr>
                    <a:t>14</a:t>
                  </a:r>
                  <a:endParaRPr lang="en-GB" sz="2000" b="1" dirty="0">
                    <a:latin typeface="Montserrat" panose="00000500000000000000" pitchFamily="2" charset="0"/>
                  </a:endParaRPr>
                </a:p>
              </p:txBody>
            </p:sp>
            <p:sp>
              <p:nvSpPr>
                <p:cNvPr id="9" name="TextBox 43">
                  <a:extLst>
                    <a:ext uri="{FF2B5EF4-FFF2-40B4-BE49-F238E27FC236}">
                      <a16:creationId xmlns:a16="http://schemas.microsoft.com/office/drawing/2014/main" id="{C0DBEA09-6AEC-D820-E10B-B3B14211805B}"/>
                    </a:ext>
                  </a:extLst>
                </p:cNvPr>
                <p:cNvSpPr txBox="1"/>
                <p:nvPr/>
              </p:nvSpPr>
              <p:spPr>
                <a:xfrm>
                  <a:off x="7632552" y="3000043"/>
                  <a:ext cx="361672" cy="246502"/>
                </a:xfrm>
                <a:prstGeom prst="rect">
                  <a:avLst/>
                </a:prstGeom>
                <a:noFill/>
              </p:spPr>
              <p:txBody>
                <a:bodyPr wrap="square" rtlCol="0">
                  <a:spAutoFit/>
                </a:bodyPr>
                <a:lstStyle/>
                <a:p>
                  <a:pPr algn="ctr"/>
                  <a:r>
                    <a:rPr lang="it-IT" sz="2000" b="1" dirty="0">
                      <a:latin typeface="Montserrat" panose="00000500000000000000" pitchFamily="2" charset="0"/>
                    </a:rPr>
                    <a:t>37</a:t>
                  </a:r>
                  <a:endParaRPr lang="en-GB" sz="2000" b="1" dirty="0">
                    <a:latin typeface="Montserrat" panose="00000500000000000000" pitchFamily="2" charset="0"/>
                  </a:endParaRPr>
                </a:p>
              </p:txBody>
            </p:sp>
          </p:grpSp>
          <p:grpSp>
            <p:nvGrpSpPr>
              <p:cNvPr id="12" name="Group 39">
                <a:extLst>
                  <a:ext uri="{FF2B5EF4-FFF2-40B4-BE49-F238E27FC236}">
                    <a16:creationId xmlns:a16="http://schemas.microsoft.com/office/drawing/2014/main" id="{7A834786-AAD4-1105-B391-E9007B1E0D9E}"/>
                  </a:ext>
                </a:extLst>
              </p:cNvPr>
              <p:cNvGrpSpPr/>
              <p:nvPr/>
            </p:nvGrpSpPr>
            <p:grpSpPr>
              <a:xfrm>
                <a:off x="6306189" y="3601649"/>
                <a:ext cx="2476039" cy="1591683"/>
                <a:chOff x="7036818" y="2627062"/>
                <a:chExt cx="1525454" cy="980614"/>
              </a:xfrm>
              <a:effectLst/>
            </p:grpSpPr>
            <p:grpSp>
              <p:nvGrpSpPr>
                <p:cNvPr id="13" name="Group 40">
                  <a:extLst>
                    <a:ext uri="{FF2B5EF4-FFF2-40B4-BE49-F238E27FC236}">
                      <a16:creationId xmlns:a16="http://schemas.microsoft.com/office/drawing/2014/main" id="{E51AF21B-989F-3CC9-C3CA-F3FBB6C37E9C}"/>
                    </a:ext>
                  </a:extLst>
                </p:cNvPr>
                <p:cNvGrpSpPr/>
                <p:nvPr/>
              </p:nvGrpSpPr>
              <p:grpSpPr>
                <a:xfrm>
                  <a:off x="7036818" y="2627062"/>
                  <a:ext cx="1525454" cy="980614"/>
                  <a:chOff x="7897415" y="1930184"/>
                  <a:chExt cx="1736177" cy="1116074"/>
                </a:xfrm>
              </p:grpSpPr>
              <p:sp>
                <p:nvSpPr>
                  <p:cNvPr id="17" name="Oval 44">
                    <a:extLst>
                      <a:ext uri="{FF2B5EF4-FFF2-40B4-BE49-F238E27FC236}">
                        <a16:creationId xmlns:a16="http://schemas.microsoft.com/office/drawing/2014/main" id="{07012AC7-5F50-9FD7-6CD1-56750617F457}"/>
                      </a:ext>
                    </a:extLst>
                  </p:cNvPr>
                  <p:cNvSpPr/>
                  <p:nvPr/>
                </p:nvSpPr>
                <p:spPr>
                  <a:xfrm>
                    <a:off x="8555905" y="1938342"/>
                    <a:ext cx="1077687" cy="1107916"/>
                  </a:xfrm>
                  <a:prstGeom prst="ellipse">
                    <a:avLst/>
                  </a:prstGeom>
                  <a:solidFill>
                    <a:schemeClr val="accent3">
                      <a:lumMod val="60000"/>
                      <a:lumOff val="40000"/>
                      <a:alpha val="30196"/>
                    </a:schemeClr>
                  </a:solidFill>
                  <a:ln w="12700">
                    <a:solidFill>
                      <a:schemeClr val="accent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sp>
                <p:nvSpPr>
                  <p:cNvPr id="18" name="Oval 45">
                    <a:extLst>
                      <a:ext uri="{FF2B5EF4-FFF2-40B4-BE49-F238E27FC236}">
                        <a16:creationId xmlns:a16="http://schemas.microsoft.com/office/drawing/2014/main" id="{CB87C2E4-3D66-F00A-1CEA-CBF3C789DE93}"/>
                      </a:ext>
                    </a:extLst>
                  </p:cNvPr>
                  <p:cNvSpPr/>
                  <p:nvPr/>
                </p:nvSpPr>
                <p:spPr>
                  <a:xfrm>
                    <a:off x="7897415" y="1930184"/>
                    <a:ext cx="1077686" cy="1107916"/>
                  </a:xfrm>
                  <a:prstGeom prst="ellipse">
                    <a:avLst/>
                  </a:prstGeom>
                  <a:solidFill>
                    <a:schemeClr val="tx2">
                      <a:lumMod val="50000"/>
                      <a:lumOff val="50000"/>
                      <a:alpha val="30196"/>
                    </a:schemeClr>
                  </a:solidFill>
                  <a:ln w="12700">
                    <a:solidFill>
                      <a:schemeClr val="tx2">
                        <a:lumMod val="50000"/>
                        <a:lumOff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a:latin typeface="Montserrat" panose="00000500000000000000" pitchFamily="2" charset="0"/>
                    </a:endParaRPr>
                  </a:p>
                </p:txBody>
              </p:sp>
            </p:grpSp>
            <p:sp>
              <p:nvSpPr>
                <p:cNvPr id="14" name="TextBox 41">
                  <a:extLst>
                    <a:ext uri="{FF2B5EF4-FFF2-40B4-BE49-F238E27FC236}">
                      <a16:creationId xmlns:a16="http://schemas.microsoft.com/office/drawing/2014/main" id="{FF298794-3BC3-7008-6660-58D9DAAE5889}"/>
                    </a:ext>
                  </a:extLst>
                </p:cNvPr>
                <p:cNvSpPr txBox="1"/>
                <p:nvPr/>
              </p:nvSpPr>
              <p:spPr>
                <a:xfrm>
                  <a:off x="7045650" y="3000043"/>
                  <a:ext cx="574965" cy="246502"/>
                </a:xfrm>
                <a:prstGeom prst="rect">
                  <a:avLst/>
                </a:prstGeom>
                <a:noFill/>
              </p:spPr>
              <p:txBody>
                <a:bodyPr wrap="square" rtlCol="0">
                  <a:spAutoFit/>
                </a:bodyPr>
                <a:lstStyle/>
                <a:p>
                  <a:pPr algn="ctr"/>
                  <a:r>
                    <a:rPr lang="it-IT" sz="2000" b="1" dirty="0">
                      <a:solidFill>
                        <a:srgbClr val="002FFF"/>
                      </a:solidFill>
                      <a:latin typeface="Montserrat" panose="00000500000000000000" pitchFamily="2" charset="0"/>
                    </a:rPr>
                    <a:t>1486</a:t>
                  </a:r>
                  <a:endParaRPr lang="en-GB" sz="2000" b="1" dirty="0">
                    <a:solidFill>
                      <a:srgbClr val="002FFF"/>
                    </a:solidFill>
                    <a:latin typeface="Montserrat" panose="00000500000000000000" pitchFamily="2" charset="0"/>
                  </a:endParaRPr>
                </a:p>
              </p:txBody>
            </p:sp>
            <p:sp>
              <p:nvSpPr>
                <p:cNvPr id="15" name="TextBox 42">
                  <a:extLst>
                    <a:ext uri="{FF2B5EF4-FFF2-40B4-BE49-F238E27FC236}">
                      <a16:creationId xmlns:a16="http://schemas.microsoft.com/office/drawing/2014/main" id="{882EED93-F566-3A11-A2BB-9113AD4B922F}"/>
                    </a:ext>
                  </a:extLst>
                </p:cNvPr>
                <p:cNvSpPr txBox="1"/>
                <p:nvPr/>
              </p:nvSpPr>
              <p:spPr>
                <a:xfrm>
                  <a:off x="7970371" y="3000043"/>
                  <a:ext cx="574965" cy="246502"/>
                </a:xfrm>
                <a:prstGeom prst="rect">
                  <a:avLst/>
                </a:prstGeom>
                <a:noFill/>
              </p:spPr>
              <p:txBody>
                <a:bodyPr wrap="square" rtlCol="0">
                  <a:spAutoFit/>
                </a:bodyPr>
                <a:lstStyle/>
                <a:p>
                  <a:pPr algn="ctr"/>
                  <a:r>
                    <a:rPr lang="it-IT" sz="2000" b="1" dirty="0">
                      <a:latin typeface="Montserrat" panose="00000500000000000000" pitchFamily="2" charset="0"/>
                    </a:rPr>
                    <a:t>15</a:t>
                  </a:r>
                  <a:endParaRPr lang="en-GB" sz="2000" b="1" dirty="0">
                    <a:latin typeface="Montserrat" panose="00000500000000000000" pitchFamily="2" charset="0"/>
                  </a:endParaRPr>
                </a:p>
              </p:txBody>
            </p:sp>
            <p:sp>
              <p:nvSpPr>
                <p:cNvPr id="16" name="TextBox 43">
                  <a:extLst>
                    <a:ext uri="{FF2B5EF4-FFF2-40B4-BE49-F238E27FC236}">
                      <a16:creationId xmlns:a16="http://schemas.microsoft.com/office/drawing/2014/main" id="{89C8B68E-E69D-F645-E2A8-0A4B9EE85904}"/>
                    </a:ext>
                  </a:extLst>
                </p:cNvPr>
                <p:cNvSpPr txBox="1"/>
                <p:nvPr/>
              </p:nvSpPr>
              <p:spPr>
                <a:xfrm>
                  <a:off x="7632552" y="3000043"/>
                  <a:ext cx="361672" cy="246502"/>
                </a:xfrm>
                <a:prstGeom prst="rect">
                  <a:avLst/>
                </a:prstGeom>
                <a:noFill/>
              </p:spPr>
              <p:txBody>
                <a:bodyPr wrap="square" rtlCol="0">
                  <a:spAutoFit/>
                </a:bodyPr>
                <a:lstStyle/>
                <a:p>
                  <a:pPr algn="ctr"/>
                  <a:r>
                    <a:rPr lang="it-IT" sz="2000" b="1" dirty="0">
                      <a:latin typeface="Montserrat" panose="00000500000000000000" pitchFamily="2" charset="0"/>
                    </a:rPr>
                    <a:t>27</a:t>
                  </a:r>
                  <a:endParaRPr lang="en-GB" sz="2000" b="1" dirty="0">
                    <a:latin typeface="Montserrat" panose="00000500000000000000" pitchFamily="2" charset="0"/>
                  </a:endParaRPr>
                </a:p>
              </p:txBody>
            </p:sp>
          </p:grpSp>
          <p:grpSp>
            <p:nvGrpSpPr>
              <p:cNvPr id="29" name="Gruppo 28">
                <a:extLst>
                  <a:ext uri="{FF2B5EF4-FFF2-40B4-BE49-F238E27FC236}">
                    <a16:creationId xmlns:a16="http://schemas.microsoft.com/office/drawing/2014/main" id="{71B6155C-E5FF-350A-B519-30E3D44A6AC6}"/>
                  </a:ext>
                </a:extLst>
              </p:cNvPr>
              <p:cNvGrpSpPr/>
              <p:nvPr/>
            </p:nvGrpSpPr>
            <p:grpSpPr>
              <a:xfrm>
                <a:off x="6253449" y="5169054"/>
                <a:ext cx="2625359" cy="347811"/>
                <a:chOff x="5724511" y="5146987"/>
                <a:chExt cx="2795930" cy="370408"/>
              </a:xfrm>
            </p:grpSpPr>
            <p:sp>
              <p:nvSpPr>
                <p:cNvPr id="27" name="CasellaDiTesto 26">
                  <a:extLst>
                    <a:ext uri="{FF2B5EF4-FFF2-40B4-BE49-F238E27FC236}">
                      <a16:creationId xmlns:a16="http://schemas.microsoft.com/office/drawing/2014/main" id="{2A1043C7-A24C-D69F-4083-08713B4A010C}"/>
                    </a:ext>
                  </a:extLst>
                </p:cNvPr>
                <p:cNvSpPr txBox="1"/>
                <p:nvPr/>
              </p:nvSpPr>
              <p:spPr>
                <a:xfrm>
                  <a:off x="5724511" y="5148063"/>
                  <a:ext cx="1613745" cy="369332"/>
                </a:xfrm>
                <a:prstGeom prst="rect">
                  <a:avLst/>
                </a:prstGeom>
                <a:noFill/>
              </p:spPr>
              <p:txBody>
                <a:bodyPr wrap="square" rtlCol="0">
                  <a:spAutoFit/>
                </a:bodyPr>
                <a:lstStyle/>
                <a:p>
                  <a:pPr algn="ctr"/>
                  <a:r>
                    <a:rPr lang="it-IT" sz="1600" b="1" dirty="0">
                      <a:solidFill>
                        <a:srgbClr val="002FFF"/>
                      </a:solidFill>
                      <a:latin typeface="Montserrat" panose="00000500000000000000" pitchFamily="2" charset="0"/>
                    </a:rPr>
                    <a:t>CONV</a:t>
                  </a:r>
                </a:p>
              </p:txBody>
            </p:sp>
            <p:sp>
              <p:nvSpPr>
                <p:cNvPr id="28" name="CasellaDiTesto 27">
                  <a:extLst>
                    <a:ext uri="{FF2B5EF4-FFF2-40B4-BE49-F238E27FC236}">
                      <a16:creationId xmlns:a16="http://schemas.microsoft.com/office/drawing/2014/main" id="{33E540AD-18D5-DDBE-3F4D-470C22D93D7D}"/>
                    </a:ext>
                  </a:extLst>
                </p:cNvPr>
                <p:cNvSpPr txBox="1"/>
                <p:nvPr/>
              </p:nvSpPr>
              <p:spPr>
                <a:xfrm>
                  <a:off x="6892687" y="5146987"/>
                  <a:ext cx="1627754" cy="369332"/>
                </a:xfrm>
                <a:prstGeom prst="rect">
                  <a:avLst/>
                </a:prstGeom>
                <a:noFill/>
              </p:spPr>
              <p:txBody>
                <a:bodyPr wrap="square" rtlCol="0">
                  <a:spAutoFit/>
                </a:bodyPr>
                <a:lstStyle/>
                <a:p>
                  <a:pPr algn="ctr"/>
                  <a:r>
                    <a:rPr lang="it-IT" sz="1600" b="1" dirty="0">
                      <a:solidFill>
                        <a:srgbClr val="31E431"/>
                      </a:solidFill>
                      <a:latin typeface="Montserrat" panose="00000500000000000000" pitchFamily="2" charset="0"/>
                    </a:rPr>
                    <a:t>FLASH</a:t>
                  </a:r>
                </a:p>
              </p:txBody>
            </p:sp>
          </p:grpSp>
          <p:grpSp>
            <p:nvGrpSpPr>
              <p:cNvPr id="30" name="Gruppo 29">
                <a:extLst>
                  <a:ext uri="{FF2B5EF4-FFF2-40B4-BE49-F238E27FC236}">
                    <a16:creationId xmlns:a16="http://schemas.microsoft.com/office/drawing/2014/main" id="{754329C2-91D0-A88C-4E25-7315BE5ED77C}"/>
                  </a:ext>
                </a:extLst>
              </p:cNvPr>
              <p:cNvGrpSpPr/>
              <p:nvPr/>
            </p:nvGrpSpPr>
            <p:grpSpPr>
              <a:xfrm>
                <a:off x="9292123" y="5170064"/>
                <a:ext cx="2625359" cy="347811"/>
                <a:chOff x="5724511" y="5146987"/>
                <a:chExt cx="2795930" cy="370408"/>
              </a:xfrm>
            </p:grpSpPr>
            <p:sp>
              <p:nvSpPr>
                <p:cNvPr id="31" name="CasellaDiTesto 30">
                  <a:extLst>
                    <a:ext uri="{FF2B5EF4-FFF2-40B4-BE49-F238E27FC236}">
                      <a16:creationId xmlns:a16="http://schemas.microsoft.com/office/drawing/2014/main" id="{5907AF18-413B-F5B7-8D2F-A1E77679A2FB}"/>
                    </a:ext>
                  </a:extLst>
                </p:cNvPr>
                <p:cNvSpPr txBox="1"/>
                <p:nvPr/>
              </p:nvSpPr>
              <p:spPr>
                <a:xfrm>
                  <a:off x="5724511" y="5148063"/>
                  <a:ext cx="1613745" cy="369332"/>
                </a:xfrm>
                <a:prstGeom prst="rect">
                  <a:avLst/>
                </a:prstGeom>
                <a:noFill/>
              </p:spPr>
              <p:txBody>
                <a:bodyPr wrap="square" rtlCol="0">
                  <a:spAutoFit/>
                </a:bodyPr>
                <a:lstStyle/>
                <a:p>
                  <a:pPr algn="ctr"/>
                  <a:r>
                    <a:rPr lang="it-IT" sz="1600" b="1" dirty="0">
                      <a:solidFill>
                        <a:srgbClr val="002FFF"/>
                      </a:solidFill>
                      <a:latin typeface="Montserrat" panose="00000500000000000000" pitchFamily="2" charset="0"/>
                    </a:rPr>
                    <a:t>CONV</a:t>
                  </a:r>
                </a:p>
              </p:txBody>
            </p:sp>
            <p:sp>
              <p:nvSpPr>
                <p:cNvPr id="32" name="CasellaDiTesto 31">
                  <a:extLst>
                    <a:ext uri="{FF2B5EF4-FFF2-40B4-BE49-F238E27FC236}">
                      <a16:creationId xmlns:a16="http://schemas.microsoft.com/office/drawing/2014/main" id="{604A2639-2ADD-BFD3-C14A-B08B496718BC}"/>
                    </a:ext>
                  </a:extLst>
                </p:cNvPr>
                <p:cNvSpPr txBox="1"/>
                <p:nvPr/>
              </p:nvSpPr>
              <p:spPr>
                <a:xfrm>
                  <a:off x="6892687" y="5146987"/>
                  <a:ext cx="1627754" cy="369332"/>
                </a:xfrm>
                <a:prstGeom prst="rect">
                  <a:avLst/>
                </a:prstGeom>
                <a:noFill/>
              </p:spPr>
              <p:txBody>
                <a:bodyPr wrap="square" rtlCol="0">
                  <a:spAutoFit/>
                </a:bodyPr>
                <a:lstStyle/>
                <a:p>
                  <a:pPr algn="ctr"/>
                  <a:r>
                    <a:rPr lang="it-IT" sz="1600" b="1" dirty="0">
                      <a:solidFill>
                        <a:srgbClr val="31E431"/>
                      </a:solidFill>
                      <a:latin typeface="Montserrat" panose="00000500000000000000" pitchFamily="2" charset="0"/>
                    </a:rPr>
                    <a:t>FLASH</a:t>
                  </a:r>
                </a:p>
              </p:txBody>
            </p:sp>
          </p:grpSp>
          <p:sp>
            <p:nvSpPr>
              <p:cNvPr id="39" name="Freccia in su 38">
                <a:extLst>
                  <a:ext uri="{FF2B5EF4-FFF2-40B4-BE49-F238E27FC236}">
                    <a16:creationId xmlns:a16="http://schemas.microsoft.com/office/drawing/2014/main" id="{8835222F-5CD7-4E5C-2203-00FED3BA0FA1}"/>
                  </a:ext>
                </a:extLst>
              </p:cNvPr>
              <p:cNvSpPr/>
              <p:nvPr/>
            </p:nvSpPr>
            <p:spPr>
              <a:xfrm>
                <a:off x="5816357" y="3702842"/>
                <a:ext cx="419812" cy="1377661"/>
              </a:xfrm>
              <a:prstGeom prs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2" name="Freccia in su 41">
                <a:extLst>
                  <a:ext uri="{FF2B5EF4-FFF2-40B4-BE49-F238E27FC236}">
                    <a16:creationId xmlns:a16="http://schemas.microsoft.com/office/drawing/2014/main" id="{B0B3A44C-51F7-BB11-F73C-FC486E87561D}"/>
                  </a:ext>
                </a:extLst>
              </p:cNvPr>
              <p:cNvSpPr/>
              <p:nvPr/>
            </p:nvSpPr>
            <p:spPr>
              <a:xfrm rot="10800000">
                <a:off x="8948826" y="3702841"/>
                <a:ext cx="419812" cy="1377661"/>
              </a:xfrm>
              <a:prstGeom prst="upArrow">
                <a:avLst/>
              </a:prstGeom>
              <a:solidFill>
                <a:srgbClr val="3C6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sp>
        <p:nvSpPr>
          <p:cNvPr id="45" name="CasellaDiTesto 44">
            <a:extLst>
              <a:ext uri="{FF2B5EF4-FFF2-40B4-BE49-F238E27FC236}">
                <a16:creationId xmlns:a16="http://schemas.microsoft.com/office/drawing/2014/main" id="{E1DA8C10-6631-A8CB-E2EE-DFD87151D8F8}"/>
              </a:ext>
            </a:extLst>
          </p:cNvPr>
          <p:cNvSpPr txBox="1"/>
          <p:nvPr/>
        </p:nvSpPr>
        <p:spPr>
          <a:xfrm>
            <a:off x="-7100" y="901490"/>
            <a:ext cx="5945305" cy="461665"/>
          </a:xfrm>
          <a:prstGeom prst="rect">
            <a:avLst/>
          </a:prstGeom>
          <a:solidFill>
            <a:srgbClr val="3C64A5"/>
          </a:solidFill>
        </p:spPr>
        <p:txBody>
          <a:bodyPr wrap="square">
            <a:spAutoFit/>
          </a:bodyPr>
          <a:lstStyle/>
          <a:p>
            <a:pPr algn="ctr"/>
            <a:r>
              <a:rPr lang="it-IT" sz="2400" b="1" dirty="0">
                <a:solidFill>
                  <a:schemeClr val="bg1"/>
                </a:solidFill>
                <a:latin typeface="Montserrat" panose="00000500000000000000" pitchFamily="2" charset="0"/>
              </a:rPr>
              <a:t>SKIN </a:t>
            </a:r>
            <a:r>
              <a:rPr lang="it-IT" sz="2400" b="1" dirty="0" err="1">
                <a:solidFill>
                  <a:schemeClr val="bg1"/>
                </a:solidFill>
                <a:latin typeface="Montserrat" panose="00000500000000000000" pitchFamily="2" charset="0"/>
              </a:rPr>
              <a:t>Transcriptiomic</a:t>
            </a:r>
            <a:r>
              <a:rPr lang="it-IT" sz="2400" b="1" dirty="0">
                <a:solidFill>
                  <a:schemeClr val="bg1"/>
                </a:solidFill>
                <a:latin typeface="Montserrat" panose="00000500000000000000" pitchFamily="2" charset="0"/>
              </a:rPr>
              <a:t> Profiling</a:t>
            </a:r>
          </a:p>
        </p:txBody>
      </p:sp>
      <p:sp>
        <p:nvSpPr>
          <p:cNvPr id="48" name="CasellaDiTesto 47">
            <a:extLst>
              <a:ext uri="{FF2B5EF4-FFF2-40B4-BE49-F238E27FC236}">
                <a16:creationId xmlns:a16="http://schemas.microsoft.com/office/drawing/2014/main" id="{4EFCA8E4-95D6-A6DA-03CB-0CB65521DC60}"/>
              </a:ext>
            </a:extLst>
          </p:cNvPr>
          <p:cNvSpPr txBox="1"/>
          <p:nvPr/>
        </p:nvSpPr>
        <p:spPr>
          <a:xfrm>
            <a:off x="-7100" y="1447356"/>
            <a:ext cx="5945305" cy="338554"/>
          </a:xfrm>
          <a:prstGeom prst="rect">
            <a:avLst/>
          </a:prstGeom>
          <a:solidFill>
            <a:srgbClr val="7597CD"/>
          </a:solidFill>
        </p:spPr>
        <p:txBody>
          <a:bodyPr wrap="square">
            <a:spAutoFit/>
          </a:bodyPr>
          <a:lstStyle/>
          <a:p>
            <a:pPr algn="ctr"/>
            <a:r>
              <a:rPr lang="it-IT" sz="1600" b="1" dirty="0">
                <a:solidFill>
                  <a:schemeClr val="bg1"/>
                </a:solidFill>
                <a:latin typeface="Montserrat" panose="00000500000000000000" pitchFamily="2" charset="0"/>
              </a:rPr>
              <a:t>1) </a:t>
            </a:r>
            <a:r>
              <a:rPr lang="it-IT" sz="1600" b="1" dirty="0" err="1">
                <a:solidFill>
                  <a:schemeClr val="bg1"/>
                </a:solidFill>
                <a:latin typeface="Montserrat" panose="00000500000000000000" pitchFamily="2" charset="0"/>
              </a:rPr>
              <a:t>Diferentially</a:t>
            </a:r>
            <a:r>
              <a:rPr lang="it-IT" sz="1600" b="1" dirty="0">
                <a:solidFill>
                  <a:schemeClr val="bg1"/>
                </a:solidFill>
                <a:latin typeface="Montserrat" panose="00000500000000000000" pitchFamily="2" charset="0"/>
              </a:rPr>
              <a:t> </a:t>
            </a:r>
            <a:r>
              <a:rPr lang="it-IT" sz="1600" b="1" dirty="0" err="1">
                <a:solidFill>
                  <a:schemeClr val="bg1"/>
                </a:solidFill>
                <a:latin typeface="Montserrat" panose="00000500000000000000" pitchFamily="2" charset="0"/>
              </a:rPr>
              <a:t>Expressed</a:t>
            </a:r>
            <a:r>
              <a:rPr lang="it-IT" sz="1600" b="1" dirty="0">
                <a:solidFill>
                  <a:schemeClr val="bg1"/>
                </a:solidFill>
                <a:latin typeface="Montserrat" panose="00000500000000000000" pitchFamily="2" charset="0"/>
              </a:rPr>
              <a:t> </a:t>
            </a:r>
            <a:r>
              <a:rPr lang="it-IT" sz="1600" b="1" dirty="0" err="1">
                <a:solidFill>
                  <a:schemeClr val="bg1"/>
                </a:solidFill>
                <a:latin typeface="Montserrat" panose="00000500000000000000" pitchFamily="2" charset="0"/>
              </a:rPr>
              <a:t>Genes</a:t>
            </a:r>
            <a:r>
              <a:rPr lang="it-IT" sz="1600" b="1" dirty="0">
                <a:solidFill>
                  <a:schemeClr val="bg1"/>
                </a:solidFill>
                <a:latin typeface="Montserrat" panose="00000500000000000000" pitchFamily="2" charset="0"/>
              </a:rPr>
              <a:t> (</a:t>
            </a:r>
            <a:r>
              <a:rPr lang="it-IT" sz="1600" b="1" dirty="0" err="1">
                <a:solidFill>
                  <a:schemeClr val="bg1"/>
                </a:solidFill>
                <a:latin typeface="Montserrat" panose="00000500000000000000" pitchFamily="2" charset="0"/>
              </a:rPr>
              <a:t>DEGs</a:t>
            </a:r>
            <a:r>
              <a:rPr lang="it-IT" sz="1600" b="1" dirty="0">
                <a:solidFill>
                  <a:schemeClr val="bg1"/>
                </a:solidFill>
                <a:latin typeface="Montserrat" panose="00000500000000000000" pitchFamily="2" charset="0"/>
              </a:rPr>
              <a:t>)</a:t>
            </a:r>
            <a:endParaRPr lang="it-IT" sz="1600" b="1" dirty="0">
              <a:solidFill>
                <a:schemeClr val="bg1"/>
              </a:solidFill>
            </a:endParaRPr>
          </a:p>
        </p:txBody>
      </p:sp>
      <p:pic>
        <p:nvPicPr>
          <p:cNvPr id="4" name="Immagine 3">
            <a:extLst>
              <a:ext uri="{FF2B5EF4-FFF2-40B4-BE49-F238E27FC236}">
                <a16:creationId xmlns:a16="http://schemas.microsoft.com/office/drawing/2014/main" id="{9F097892-3CA3-20A9-766E-C33CACCB9C89}"/>
              </a:ext>
            </a:extLst>
          </p:cNvPr>
          <p:cNvPicPr>
            <a:picLocks noChangeAspect="1"/>
          </p:cNvPicPr>
          <p:nvPr/>
        </p:nvPicPr>
        <p:blipFill>
          <a:blip r:embed="rId4"/>
          <a:srcRect l="11722" t="13055" r="60548" b="60112"/>
          <a:stretch>
            <a:fillRect/>
          </a:stretch>
        </p:blipFill>
        <p:spPr>
          <a:xfrm>
            <a:off x="5998191" y="1083419"/>
            <a:ext cx="757451" cy="666301"/>
          </a:xfrm>
          <a:prstGeom prst="rect">
            <a:avLst/>
          </a:prstGeom>
        </p:spPr>
      </p:pic>
      <p:grpSp>
        <p:nvGrpSpPr>
          <p:cNvPr id="2" name="Group 1">
            <a:extLst>
              <a:ext uri="{FF2B5EF4-FFF2-40B4-BE49-F238E27FC236}">
                <a16:creationId xmlns:a16="http://schemas.microsoft.com/office/drawing/2014/main" id="{A1A0856A-F55F-F1CE-BEB9-2FD564BCCC82}"/>
              </a:ext>
            </a:extLst>
          </p:cNvPr>
          <p:cNvGrpSpPr/>
          <p:nvPr/>
        </p:nvGrpSpPr>
        <p:grpSpPr>
          <a:xfrm>
            <a:off x="123277" y="120011"/>
            <a:ext cx="2852531" cy="545012"/>
            <a:chOff x="79512" y="80253"/>
            <a:chExt cx="3161195" cy="603987"/>
          </a:xfrm>
        </p:grpSpPr>
        <p:pic>
          <p:nvPicPr>
            <p:cNvPr id="3" name="Immagine 17">
              <a:extLst>
                <a:ext uri="{FF2B5EF4-FFF2-40B4-BE49-F238E27FC236}">
                  <a16:creationId xmlns:a16="http://schemas.microsoft.com/office/drawing/2014/main" id="{802FFDC2-0E9E-6E39-BB42-86AAE7C7A324}"/>
                </a:ext>
              </a:extLst>
            </p:cNvPr>
            <p:cNvPicPr>
              <a:picLocks noChangeAspect="1"/>
            </p:cNvPicPr>
            <p:nvPr/>
          </p:nvPicPr>
          <p:blipFill>
            <a:blip r:embed="rId5"/>
            <a:stretch>
              <a:fillRect/>
            </a:stretch>
          </p:blipFill>
          <p:spPr>
            <a:xfrm>
              <a:off x="79512" y="91331"/>
              <a:ext cx="2206210" cy="581829"/>
            </a:xfrm>
            <a:prstGeom prst="rect">
              <a:avLst/>
            </a:prstGeom>
          </p:spPr>
        </p:pic>
        <p:pic>
          <p:nvPicPr>
            <p:cNvPr id="19" name="Picture 6" descr="Centro Pisano Flash RadioTherapy - CISUP - Center for Instrument Sharing of  the University of Pisa">
              <a:extLst>
                <a:ext uri="{FF2B5EF4-FFF2-40B4-BE49-F238E27FC236}">
                  <a16:creationId xmlns:a16="http://schemas.microsoft.com/office/drawing/2014/main" id="{9F332424-3CC1-0658-4A37-1AC86E79F9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184" y="80253"/>
              <a:ext cx="651523" cy="60398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1AF7D1A2-A159-8194-4ADC-47989B2FF4AC}"/>
              </a:ext>
            </a:extLst>
          </p:cNvPr>
          <p:cNvSpPr txBox="1"/>
          <p:nvPr/>
        </p:nvSpPr>
        <p:spPr>
          <a:xfrm>
            <a:off x="6568822" y="6110578"/>
            <a:ext cx="5573483" cy="261610"/>
          </a:xfrm>
          <a:prstGeom prst="rect">
            <a:avLst/>
          </a:prstGeom>
          <a:noFill/>
        </p:spPr>
        <p:txBody>
          <a:bodyPr wrap="square">
            <a:spAutoFit/>
          </a:bodyPr>
          <a:lstStyle/>
          <a:p>
            <a:pPr algn="r"/>
            <a:r>
              <a:rPr lang="en-GB" sz="1100" i="1" dirty="0">
                <a:solidFill>
                  <a:srgbClr val="3C64A5"/>
                </a:solidFill>
              </a:rPr>
              <a:t>Furini et al., BMC Med 2026 Feb 26. </a:t>
            </a:r>
            <a:r>
              <a:rPr lang="en-GB" sz="1100" i="1" dirty="0" err="1">
                <a:solidFill>
                  <a:srgbClr val="3C64A5"/>
                </a:solidFill>
              </a:rPr>
              <a:t>doi</a:t>
            </a:r>
            <a:r>
              <a:rPr lang="en-GB" sz="1100" i="1" dirty="0">
                <a:solidFill>
                  <a:srgbClr val="3C64A5"/>
                </a:solidFill>
              </a:rPr>
              <a:t>: 10.1186/s12916-026-04724-z</a:t>
            </a:r>
          </a:p>
        </p:txBody>
      </p:sp>
      <p:pic>
        <p:nvPicPr>
          <p:cNvPr id="21" name="Picture 20">
            <a:extLst>
              <a:ext uri="{FF2B5EF4-FFF2-40B4-BE49-F238E27FC236}">
                <a16:creationId xmlns:a16="http://schemas.microsoft.com/office/drawing/2014/main" id="{00FE2895-BC9E-35F4-DB8D-E9FCFC6946AE}"/>
              </a:ext>
            </a:extLst>
          </p:cNvPr>
          <p:cNvPicPr>
            <a:picLocks noChangeAspect="1"/>
          </p:cNvPicPr>
          <p:nvPr/>
        </p:nvPicPr>
        <p:blipFill>
          <a:blip r:embed="rId7"/>
          <a:srcRect t="11875" r="18425" b="13440"/>
          <a:stretch/>
        </p:blipFill>
        <p:spPr>
          <a:xfrm>
            <a:off x="390284" y="4054722"/>
            <a:ext cx="2243681" cy="2054201"/>
          </a:xfrm>
          <a:prstGeom prst="rect">
            <a:avLst/>
          </a:prstGeom>
          <a:ln>
            <a:solidFill>
              <a:schemeClr val="accent1"/>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0E5DF699-AD54-E5D7-64A0-BDFDEF754747}"/>
              </a:ext>
            </a:extLst>
          </p:cNvPr>
          <p:cNvPicPr>
            <a:picLocks noChangeAspect="1"/>
          </p:cNvPicPr>
          <p:nvPr/>
        </p:nvPicPr>
        <p:blipFill>
          <a:blip r:embed="rId8"/>
          <a:srcRect t="22165" r="14904" b="24774"/>
          <a:stretch/>
        </p:blipFill>
        <p:spPr>
          <a:xfrm>
            <a:off x="2879083" y="4450535"/>
            <a:ext cx="2281874" cy="1502334"/>
          </a:xfrm>
          <a:prstGeom prst="rect">
            <a:avLst/>
          </a:prstGeom>
          <a:ln>
            <a:solidFill>
              <a:schemeClr val="accent1"/>
            </a:solidFill>
          </a:ln>
          <a:effectLst>
            <a:outerShdw blurRad="50800" dist="38100" dir="2700000" algn="tl" rotWithShape="0">
              <a:prstClr val="black">
                <a:alpha val="40000"/>
              </a:prstClr>
            </a:outerShdw>
          </a:effectLst>
        </p:spPr>
      </p:pic>
      <p:cxnSp>
        <p:nvCxnSpPr>
          <p:cNvPr id="33" name="Straight Connector 32">
            <a:extLst>
              <a:ext uri="{FF2B5EF4-FFF2-40B4-BE49-F238E27FC236}">
                <a16:creationId xmlns:a16="http://schemas.microsoft.com/office/drawing/2014/main" id="{1001F363-60CD-3C98-D6FF-CD539E14846F}"/>
              </a:ext>
            </a:extLst>
          </p:cNvPr>
          <p:cNvCxnSpPr/>
          <p:nvPr/>
        </p:nvCxnSpPr>
        <p:spPr>
          <a:xfrm>
            <a:off x="934413" y="4377894"/>
            <a:ext cx="1490133" cy="13409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32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1570</Words>
  <Application>Microsoft Office PowerPoint</Application>
  <PresentationFormat>Widescreen</PresentationFormat>
  <Paragraphs>305</Paragraphs>
  <Slides>24</Slides>
  <Notes>14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Alessandra Maiarelli</dc:creator>
  <cp:lastModifiedBy>Giulia Furini</cp:lastModifiedBy>
  <cp:revision>32</cp:revision>
  <dcterms:created xsi:type="dcterms:W3CDTF">2024-09-06T16:42:42Z</dcterms:created>
  <dcterms:modified xsi:type="dcterms:W3CDTF">2026-03-09T13:52:21Z</dcterms:modified>
</cp:coreProperties>
</file>